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73" r:id="rId2"/>
    <p:sldId id="323" r:id="rId3"/>
    <p:sldId id="337" r:id="rId4"/>
    <p:sldId id="347" r:id="rId5"/>
    <p:sldId id="366" r:id="rId6"/>
    <p:sldId id="362" r:id="rId7"/>
    <p:sldId id="330" r:id="rId8"/>
    <p:sldId id="346" r:id="rId9"/>
    <p:sldId id="367" r:id="rId10"/>
    <p:sldId id="331" r:id="rId11"/>
    <p:sldId id="341" r:id="rId12"/>
    <p:sldId id="340" r:id="rId13"/>
    <p:sldId id="328" r:id="rId14"/>
    <p:sldId id="34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ADC2C-7B78-4D9C-ACE2-01C1E9492B91}" v="13" dt="2026-09-15T07:24:20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0" autoAdjust="0"/>
    <p:restoredTop sz="94672" autoAdjust="0"/>
  </p:normalViewPr>
  <p:slideViewPr>
    <p:cSldViewPr snapToGrid="0">
      <p:cViewPr varScale="1">
        <p:scale>
          <a:sx n="115" d="100"/>
          <a:sy n="115" d="100"/>
        </p:scale>
        <p:origin x="1963" y="72"/>
      </p:cViewPr>
      <p:guideLst>
        <p:guide orient="horz" pos="2160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y Vardhan Narayan Kumar" userId="47c5f0ae07ebfaa7" providerId="LiveId" clId="{23F4DB7B-DE80-45E0-8A0A-3E727BA0B4BC}"/>
    <pc:docChg chg="custSel delSld modSld">
      <pc:chgData name="Sanjay Vardhan Narayan Kumar" userId="47c5f0ae07ebfaa7" providerId="LiveId" clId="{23F4DB7B-DE80-45E0-8A0A-3E727BA0B4BC}" dt="2026-09-15T07:22:44.534" v="35" actId="1076"/>
      <pc:docMkLst>
        <pc:docMk/>
      </pc:docMkLst>
      <pc:sldChg chg="delSp modSp mod">
        <pc:chgData name="Sanjay Vardhan Narayan Kumar" userId="47c5f0ae07ebfaa7" providerId="LiveId" clId="{23F4DB7B-DE80-45E0-8A0A-3E727BA0B4BC}" dt="2026-09-15T06:48:59.940" v="25" actId="20577"/>
        <pc:sldMkLst>
          <pc:docMk/>
          <pc:sldMk cId="2324935831" sldId="328"/>
        </pc:sldMkLst>
        <pc:spChg chg="mod">
          <ac:chgData name="Sanjay Vardhan Narayan Kumar" userId="47c5f0ae07ebfaa7" providerId="LiveId" clId="{23F4DB7B-DE80-45E0-8A0A-3E727BA0B4BC}" dt="2026-09-15T06:48:59.940" v="25" actId="20577"/>
          <ac:spMkLst>
            <pc:docMk/>
            <pc:sldMk cId="2324935831" sldId="328"/>
            <ac:spMk id="75" creationId="{6A494353-A515-2A85-7D17-322BAB4B3FFD}"/>
          </ac:spMkLst>
        </pc:spChg>
        <pc:spChg chg="del mod">
          <ac:chgData name="Sanjay Vardhan Narayan Kumar" userId="47c5f0ae07ebfaa7" providerId="LiveId" clId="{23F4DB7B-DE80-45E0-8A0A-3E727BA0B4BC}" dt="2026-09-15T06:48:41.284" v="10"/>
          <ac:spMkLst>
            <pc:docMk/>
            <pc:sldMk cId="2324935831" sldId="328"/>
            <ac:spMk id="82" creationId="{CE3293D6-CC1A-28AF-3350-31B69E1D2DB6}"/>
          </ac:spMkLst>
        </pc:spChg>
        <pc:picChg chg="del">
          <ac:chgData name="Sanjay Vardhan Narayan Kumar" userId="47c5f0ae07ebfaa7" providerId="LiveId" clId="{23F4DB7B-DE80-45E0-8A0A-3E727BA0B4BC}" dt="2026-09-15T06:48:36.218" v="4" actId="478"/>
          <ac:picMkLst>
            <pc:docMk/>
            <pc:sldMk cId="2324935831" sldId="328"/>
            <ac:picMk id="65" creationId="{6315092A-FC8D-2114-9370-ACD63D5DEF2C}"/>
          </ac:picMkLst>
        </pc:picChg>
        <pc:picChg chg="del">
          <ac:chgData name="Sanjay Vardhan Narayan Kumar" userId="47c5f0ae07ebfaa7" providerId="LiveId" clId="{23F4DB7B-DE80-45E0-8A0A-3E727BA0B4BC}" dt="2026-09-15T06:48:35.624" v="3" actId="478"/>
          <ac:picMkLst>
            <pc:docMk/>
            <pc:sldMk cId="2324935831" sldId="328"/>
            <ac:picMk id="69" creationId="{CBDFC4B0-BA29-35AD-3AE5-74552992EA9E}"/>
          </ac:picMkLst>
        </pc:picChg>
        <pc:picChg chg="del">
          <ac:chgData name="Sanjay Vardhan Narayan Kumar" userId="47c5f0ae07ebfaa7" providerId="LiveId" clId="{23F4DB7B-DE80-45E0-8A0A-3E727BA0B4BC}" dt="2026-09-15T06:48:41.970" v="11" actId="478"/>
          <ac:picMkLst>
            <pc:docMk/>
            <pc:sldMk cId="2324935831" sldId="328"/>
            <ac:picMk id="71" creationId="{FD2BB5DE-2EEF-EFB9-5862-FF3ADCAB792C}"/>
          </ac:picMkLst>
        </pc:picChg>
      </pc:sldChg>
      <pc:sldChg chg="modSp mod">
        <pc:chgData name="Sanjay Vardhan Narayan Kumar" userId="47c5f0ae07ebfaa7" providerId="LiveId" clId="{23F4DB7B-DE80-45E0-8A0A-3E727BA0B4BC}" dt="2026-09-15T07:22:10.670" v="31" actId="1076"/>
        <pc:sldMkLst>
          <pc:docMk/>
          <pc:sldMk cId="1532202973" sldId="331"/>
        </pc:sldMkLst>
        <pc:picChg chg="mod">
          <ac:chgData name="Sanjay Vardhan Narayan Kumar" userId="47c5f0ae07ebfaa7" providerId="LiveId" clId="{23F4DB7B-DE80-45E0-8A0A-3E727BA0B4BC}" dt="2026-09-15T07:22:10.670" v="31" actId="1076"/>
          <ac:picMkLst>
            <pc:docMk/>
            <pc:sldMk cId="1532202973" sldId="331"/>
            <ac:picMk id="12" creationId="{ED33BB02-0DA3-DB34-8E42-BD4FFEDABEFE}"/>
          </ac:picMkLst>
        </pc:picChg>
      </pc:sldChg>
      <pc:sldChg chg="modSp mod">
        <pc:chgData name="Sanjay Vardhan Narayan Kumar" userId="47c5f0ae07ebfaa7" providerId="LiveId" clId="{23F4DB7B-DE80-45E0-8A0A-3E727BA0B4BC}" dt="2026-09-15T06:49:33.567" v="28" actId="1076"/>
        <pc:sldMkLst>
          <pc:docMk/>
          <pc:sldMk cId="1082608140" sldId="340"/>
        </pc:sldMkLst>
        <pc:spChg chg="mod">
          <ac:chgData name="Sanjay Vardhan Narayan Kumar" userId="47c5f0ae07ebfaa7" providerId="LiveId" clId="{23F4DB7B-DE80-45E0-8A0A-3E727BA0B4BC}" dt="2026-09-15T06:49:33.567" v="28" actId="1076"/>
          <ac:spMkLst>
            <pc:docMk/>
            <pc:sldMk cId="1082608140" sldId="340"/>
            <ac:spMk id="19" creationId="{B8E770C7-6A6F-46E2-389B-CF18A4F60D6B}"/>
          </ac:spMkLst>
        </pc:spChg>
      </pc:sldChg>
      <pc:sldChg chg="modSp mod">
        <pc:chgData name="Sanjay Vardhan Narayan Kumar" userId="47c5f0ae07ebfaa7" providerId="LiveId" clId="{23F4DB7B-DE80-45E0-8A0A-3E727BA0B4BC}" dt="2026-09-15T07:22:44.534" v="35" actId="1076"/>
        <pc:sldMkLst>
          <pc:docMk/>
          <pc:sldMk cId="3589545389" sldId="367"/>
        </pc:sldMkLst>
        <pc:picChg chg="mod">
          <ac:chgData name="Sanjay Vardhan Narayan Kumar" userId="47c5f0ae07ebfaa7" providerId="LiveId" clId="{23F4DB7B-DE80-45E0-8A0A-3E727BA0B4BC}" dt="2026-09-15T07:22:44.534" v="35" actId="1076"/>
          <ac:picMkLst>
            <pc:docMk/>
            <pc:sldMk cId="3589545389" sldId="367"/>
            <ac:picMk id="19" creationId="{30699CDC-A9E1-62B3-6C27-D7566FEB13F7}"/>
          </ac:picMkLst>
        </pc:picChg>
      </pc:sldChg>
      <pc:sldChg chg="del">
        <pc:chgData name="Sanjay Vardhan Narayan Kumar" userId="47c5f0ae07ebfaa7" providerId="LiveId" clId="{23F4DB7B-DE80-45E0-8A0A-3E727BA0B4BC}" dt="2026-09-15T06:50:17.409" v="30" actId="47"/>
        <pc:sldMkLst>
          <pc:docMk/>
          <pc:sldMk cId="3327568267" sldId="385"/>
        </pc:sldMkLst>
      </pc:sldChg>
      <pc:sldChg chg="del">
        <pc:chgData name="Sanjay Vardhan Narayan Kumar" userId="47c5f0ae07ebfaa7" providerId="LiveId" clId="{23F4DB7B-DE80-45E0-8A0A-3E727BA0B4BC}" dt="2026-09-15T06:50:14.462" v="29" actId="47"/>
        <pc:sldMkLst>
          <pc:docMk/>
          <pc:sldMk cId="4058206132" sldId="3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99042-C953-4630-925C-EB479DE31AB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F0744-23BF-47AE-87E4-C47B1691F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2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F0744-23BF-47AE-87E4-C47B1691F3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7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2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9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72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0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2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1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3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2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2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8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2F79D-88F1-40A6-AFCF-B109AA1DB4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77C03-3CEF-4283-A088-B02C6802B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0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svg"/><Relationship Id="rId7" Type="http://schemas.microsoft.com/office/2007/relationships/hdphoto" Target="../media/hdphoto2.wdp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.sv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12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41.jpeg"/><Relationship Id="rId5" Type="http://schemas.openxmlformats.org/officeDocument/2006/relationships/image" Target="../media/image4.sv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40.png"/><Relationship Id="rId1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.svg"/><Relationship Id="rId7" Type="http://schemas.openxmlformats.org/officeDocument/2006/relationships/image" Target="../media/image47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.svg"/><Relationship Id="rId7" Type="http://schemas.openxmlformats.org/officeDocument/2006/relationships/image" Target="../media/image5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.svg"/><Relationship Id="rId7" Type="http://schemas.openxmlformats.org/officeDocument/2006/relationships/image" Target="../media/image60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group.biz/" TargetMode="External"/><Relationship Id="rId5" Type="http://schemas.openxmlformats.org/officeDocument/2006/relationships/hyperlink" Target="mailto:sbd@sanjaytechnologies.co.in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CB0DD49-0F04-9C19-2963-56BA1959B0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4395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6E1F1E-AF37-A80C-1377-D13484D97E3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44428" y="5975562"/>
            <a:ext cx="1099572" cy="76761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959235-EB18-432A-7BDC-8FDF591EA143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4630" b="77839"/>
          <a:stretch/>
        </p:blipFill>
        <p:spPr>
          <a:xfrm>
            <a:off x="3401009" y="2538183"/>
            <a:ext cx="3178759" cy="1209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DB25FA-9F39-5EDE-A969-C46302C2D7EB}"/>
              </a:ext>
            </a:extLst>
          </p:cNvPr>
          <p:cNvSpPr/>
          <p:nvPr/>
        </p:nvSpPr>
        <p:spPr>
          <a:xfrm>
            <a:off x="1618648" y="3548741"/>
            <a:ext cx="6299994" cy="6588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SANJAY TECHNOLOGIES PVT. LTD.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EB55E-26FC-43D1-00C3-561A2BE1A3E8}"/>
              </a:ext>
            </a:extLst>
          </p:cNvPr>
          <p:cNvSpPr/>
          <p:nvPr/>
        </p:nvSpPr>
        <p:spPr>
          <a:xfrm>
            <a:off x="2241356" y="4529575"/>
            <a:ext cx="4916528" cy="456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EMS / CMS / OEM SOLUTIONS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5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8A5D4EB6-66A2-50AE-9D4D-5F0836977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19" y="1744410"/>
            <a:ext cx="3013924" cy="29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5662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SANJAY TECHNOLOGIES : MISSION, VISION &amp; VALUE SYSTEMS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D3E533-0ABC-733D-1FBC-25D4A7DA1060}"/>
              </a:ext>
            </a:extLst>
          </p:cNvPr>
          <p:cNvSpPr txBox="1"/>
          <p:nvPr/>
        </p:nvSpPr>
        <p:spPr>
          <a:xfrm>
            <a:off x="2962827" y="1535910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B630B-049E-9A6E-3BFF-3684C0A654BC}"/>
              </a:ext>
            </a:extLst>
          </p:cNvPr>
          <p:cNvSpPr txBox="1"/>
          <p:nvPr/>
        </p:nvSpPr>
        <p:spPr>
          <a:xfrm>
            <a:off x="3043143" y="3377629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VISION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C34711-2A05-0389-7F55-DE125A155694}"/>
              </a:ext>
            </a:extLst>
          </p:cNvPr>
          <p:cNvSpPr txBox="1"/>
          <p:nvPr/>
        </p:nvSpPr>
        <p:spPr>
          <a:xfrm>
            <a:off x="3002985" y="1842348"/>
            <a:ext cx="5662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 ST Group, our mission is not only to grow the brand but also to prosper together with our customers and stakeholders by providing reliable and dependable services.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at ST Group aspire to take on the leap for a better tomorrow by retaining their core values and going beyond them with modern-edge tech-oriented thinking to deliver sustainable solutions for a sustainable future.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804205-24E7-8716-1CFD-58A77324E87A}"/>
              </a:ext>
            </a:extLst>
          </p:cNvPr>
          <p:cNvSpPr txBox="1"/>
          <p:nvPr/>
        </p:nvSpPr>
        <p:spPr>
          <a:xfrm>
            <a:off x="3043143" y="3708584"/>
            <a:ext cx="5582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Going beyond to be the best solution provider in CMS, EMS &amp; OEM Services across all sectors.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925C90-C2E8-38E1-B443-7C68F3B27A35}"/>
              </a:ext>
            </a:extLst>
          </p:cNvPr>
          <p:cNvSpPr txBox="1"/>
          <p:nvPr/>
        </p:nvSpPr>
        <p:spPr>
          <a:xfrm>
            <a:off x="344344" y="5148426"/>
            <a:ext cx="52411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respect the expertise and value contribution by individuals irrespective of position and profile of work. </a:t>
            </a:r>
          </a:p>
          <a:p>
            <a:pPr algn="just"/>
            <a:endParaRPr lang="en-I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aim to go beyond promises and deliver results that have long-term benefits to our customers, vendors, investors and employees</a:t>
            </a:r>
            <a:r>
              <a:rPr lang="en-I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B4DB0F-E85E-8023-C0BF-11F97C53771E}"/>
              </a:ext>
            </a:extLst>
          </p:cNvPr>
          <p:cNvSpPr txBox="1"/>
          <p:nvPr/>
        </p:nvSpPr>
        <p:spPr>
          <a:xfrm>
            <a:off x="344344" y="4809211"/>
            <a:ext cx="1370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VALUE SYSTEM</a:t>
            </a:r>
          </a:p>
        </p:txBody>
      </p:sp>
    </p:spTree>
    <p:extLst>
      <p:ext uri="{BB962C8B-B14F-4D97-AF65-F5344CB8AC3E}">
        <p14:creationId xmlns:p14="http://schemas.microsoft.com/office/powerpoint/2010/main" val="267811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673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FACILITY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4A0D36-7899-D726-56EC-C15585A22F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951" y="2388143"/>
            <a:ext cx="4744250" cy="21666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5014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AUTOMATIC SMT LINES(80,000 CPH)  &amp; THT ASSEMBLY LINES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9A12A-21E7-3A9D-622B-570EFAF263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79" y="5065247"/>
            <a:ext cx="1008318" cy="10083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D4C018-0F6D-CE91-AC32-B5DAF56B6E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263" y="5047857"/>
            <a:ext cx="1095411" cy="109541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CCDCDB0-E8A2-5AFC-7C26-F731A89F7DBF}"/>
              </a:ext>
            </a:extLst>
          </p:cNvPr>
          <p:cNvSpPr txBox="1"/>
          <p:nvPr/>
        </p:nvSpPr>
        <p:spPr>
          <a:xfrm>
            <a:off x="202659" y="4469857"/>
            <a:ext cx="38164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SMT ASSEMBLYLINE EQUIPMENTS &amp; MACHINES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AA0232-B207-3034-733B-129CFBA4406B}"/>
              </a:ext>
            </a:extLst>
          </p:cNvPr>
          <p:cNvSpPr txBox="1"/>
          <p:nvPr/>
        </p:nvSpPr>
        <p:spPr>
          <a:xfrm>
            <a:off x="290353" y="6287007"/>
            <a:ext cx="9765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HOT WAVE 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OVEN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719A95-D538-4242-F330-A9A192BC6745}"/>
              </a:ext>
            </a:extLst>
          </p:cNvPr>
          <p:cNvSpPr txBox="1"/>
          <p:nvPr/>
        </p:nvSpPr>
        <p:spPr>
          <a:xfrm>
            <a:off x="2195020" y="6296569"/>
            <a:ext cx="9060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HUMIDITY 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7AD5E0-5F7F-DECD-4CE2-01CE5C2602A9}"/>
              </a:ext>
            </a:extLst>
          </p:cNvPr>
          <p:cNvSpPr txBox="1"/>
          <p:nvPr/>
        </p:nvSpPr>
        <p:spPr>
          <a:xfrm>
            <a:off x="5709439" y="6280678"/>
            <a:ext cx="13548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ESD SAFE PCB 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MAGAZINE RACK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A34EE09-D10D-1FB8-6D37-C1F04D85C845}"/>
              </a:ext>
            </a:extLst>
          </p:cNvPr>
          <p:cNvSpPr txBox="1"/>
          <p:nvPr/>
        </p:nvSpPr>
        <p:spPr>
          <a:xfrm>
            <a:off x="3642361" y="6281214"/>
            <a:ext cx="1524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JOINT CONVEYOR INSPECTION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116007-9927-AB68-BC9E-4CEBD9D4870D}"/>
              </a:ext>
            </a:extLst>
          </p:cNvPr>
          <p:cNvSpPr txBox="1"/>
          <p:nvPr/>
        </p:nvSpPr>
        <p:spPr>
          <a:xfrm>
            <a:off x="7816646" y="6281215"/>
            <a:ext cx="11496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SMD FEEDER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TROLLEY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A6A701-C170-0B7C-6EAC-CE0D28877BAE}"/>
              </a:ext>
            </a:extLst>
          </p:cNvPr>
          <p:cNvSpPr txBox="1"/>
          <p:nvPr/>
        </p:nvSpPr>
        <p:spPr>
          <a:xfrm>
            <a:off x="4925201" y="1929347"/>
            <a:ext cx="4218799" cy="2989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Total 13,000 Sq. Ft. Manufacturing Facility.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ESD Floors with fully air conditioned 2 Lines.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Dedicated NPD team for quick turn-around.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Complete EMS build capability &amp; repair facility.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Space Built-up for additional SMT &amp; THT lines.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Strong delivery network across the country.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In-Line SMT Machines for PCBA.</a:t>
            </a:r>
          </a:p>
          <a:p>
            <a:pPr marL="396875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Fully Automatic AOI Machine (In-Line)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A5C048-D9AE-46C3-EB88-3892BE9E459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907" y="4703437"/>
            <a:ext cx="909294" cy="15012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128FE4-C6A1-14CA-7773-BE003467911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9271" y="5237255"/>
            <a:ext cx="658149" cy="8714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09A4EF-D18F-AB44-A9DD-76C6A0F50D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008" y="5051861"/>
            <a:ext cx="658149" cy="8714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924240-EB44-A103-4959-735836A41B0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165" y="5065247"/>
            <a:ext cx="1009191" cy="1231322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30DAF43-0C89-4D10-F978-1F4BBC5E3B7B}"/>
              </a:ext>
            </a:extLst>
          </p:cNvPr>
          <p:cNvSpPr/>
          <p:nvPr/>
        </p:nvSpPr>
        <p:spPr>
          <a:xfrm>
            <a:off x="290353" y="2023420"/>
            <a:ext cx="3019426" cy="941129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EQUIPPED TO HANDLE SMD &amp; PTH BOARDS, BGA, QFP,QFN, 0402 / 0201 / 01005 CHIPS.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7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5391149F-283F-1929-29B5-66AD333F99A7}"/>
              </a:ext>
            </a:extLst>
          </p:cNvPr>
          <p:cNvSpPr/>
          <p:nvPr/>
        </p:nvSpPr>
        <p:spPr>
          <a:xfrm>
            <a:off x="4943942" y="4886176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Laser vision measurement - GAM - 70">
            <a:extLst>
              <a:ext uri="{FF2B5EF4-FFF2-40B4-BE49-F238E27FC236}">
                <a16:creationId xmlns:a16="http://schemas.microsoft.com/office/drawing/2014/main" id="{D7A9DF06-68CD-D128-0886-ED387CAA8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8157" y="4201960"/>
            <a:ext cx="1508382" cy="150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673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FACILITY 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2A7678-C9F2-DE93-7145-863B6F8C11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748" y="1519262"/>
            <a:ext cx="1894883" cy="202441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6429C53-EB79-1C8E-E31B-DB9A25E3F2A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3767" y="4220876"/>
            <a:ext cx="1783303" cy="19160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F116007-9927-AB68-BC9E-4CEBD9D4870D}"/>
              </a:ext>
            </a:extLst>
          </p:cNvPr>
          <p:cNvSpPr txBox="1"/>
          <p:nvPr/>
        </p:nvSpPr>
        <p:spPr>
          <a:xfrm>
            <a:off x="5064166" y="5040555"/>
            <a:ext cx="184056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GAM70 - LASER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MEASUREMENT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Z-CHECK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BEBD8ED7-86B1-838F-AA51-D33D3D957F5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3961" y="1500746"/>
            <a:ext cx="1088199" cy="20119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341753-2E49-1009-0CC4-1F209AAF7BF4}"/>
              </a:ext>
            </a:extLst>
          </p:cNvPr>
          <p:cNvSpPr txBox="1"/>
          <p:nvPr/>
        </p:nvSpPr>
        <p:spPr>
          <a:xfrm>
            <a:off x="163418" y="4249427"/>
            <a:ext cx="2905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 PCB SCREEN PRINTER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100BD9-D26F-A33C-9772-0208B938AFA2}"/>
              </a:ext>
            </a:extLst>
          </p:cNvPr>
          <p:cNvSpPr txBox="1"/>
          <p:nvPr/>
        </p:nvSpPr>
        <p:spPr>
          <a:xfrm>
            <a:off x="202659" y="1570286"/>
            <a:ext cx="2913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 PCB LOADER MACHINE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A6B84A-B682-A8F5-F459-FF3E35F64D1C}"/>
              </a:ext>
            </a:extLst>
          </p:cNvPr>
          <p:cNvSpPr txBox="1"/>
          <p:nvPr/>
        </p:nvSpPr>
        <p:spPr>
          <a:xfrm>
            <a:off x="4708478" y="1525930"/>
            <a:ext cx="30062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 PCB CLEANER MACHINE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C3795C-B774-18F8-76E2-3AEDB0CD4ADE}"/>
              </a:ext>
            </a:extLst>
          </p:cNvPr>
          <p:cNvSpPr txBox="1"/>
          <p:nvPr/>
        </p:nvSpPr>
        <p:spPr>
          <a:xfrm>
            <a:off x="4700919" y="4181768"/>
            <a:ext cx="2749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SOLDER PASTE INSPECTION (SPI)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DB77A4-75C1-F1FF-2927-CCC9E64431C2}"/>
              </a:ext>
            </a:extLst>
          </p:cNvPr>
          <p:cNvSpPr txBox="1"/>
          <p:nvPr/>
        </p:nvSpPr>
        <p:spPr>
          <a:xfrm>
            <a:off x="0" y="3429000"/>
            <a:ext cx="4248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Integrated Vacuum Pick-up &amp; Magazine Systems.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Automatic Conveyor Feeding of PCB’s.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Conveyor Pitch &amp; Pusher Adjustable.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45E80B-6F09-92CF-536F-53BD89237B98}"/>
              </a:ext>
            </a:extLst>
          </p:cNvPr>
          <p:cNvSpPr txBox="1"/>
          <p:nvPr/>
        </p:nvSpPr>
        <p:spPr>
          <a:xfrm>
            <a:off x="4459689" y="3496163"/>
            <a:ext cx="4943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Precise 5D Inspection 18MP Angled cameras.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Digital12 Projection moiré 3D inspection technology.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Reflective, OCR &amp; Crack Defects-8Phase coaxial color light.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797EC1-78D4-A199-A19A-C5B796DF9C9C}"/>
              </a:ext>
            </a:extLst>
          </p:cNvPr>
          <p:cNvSpPr txBox="1"/>
          <p:nvPr/>
        </p:nvSpPr>
        <p:spPr>
          <a:xfrm>
            <a:off x="10594" y="6115556"/>
            <a:ext cx="4596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Automatic Calibration &amp; Programming (ESE Software).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SPI Closed Loop, 2D Inspection, Machine Statics.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10µ Accuracy &amp; Wet Printing Repeatability 20µ @ 6sigma.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C2711A-5554-911C-02AA-DE873CC16332}"/>
              </a:ext>
            </a:extLst>
          </p:cNvPr>
          <p:cNvSpPr txBox="1"/>
          <p:nvPr/>
        </p:nvSpPr>
        <p:spPr>
          <a:xfrm>
            <a:off x="4547524" y="6122110"/>
            <a:ext cx="4168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Automatic / Momentum of paste thickness.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Automatic calculation (Cp,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Cpk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Cpm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Non-Contact Measurement System.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601B4A4-255F-59ED-A326-BE84E8FA4279}"/>
              </a:ext>
            </a:extLst>
          </p:cNvPr>
          <p:cNvSpPr/>
          <p:nvPr/>
        </p:nvSpPr>
        <p:spPr>
          <a:xfrm>
            <a:off x="445415" y="4928898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 US-2000XQ PRINTER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DA27DD2-4AF4-B1D2-20A2-11ABD2E4E2E9}"/>
              </a:ext>
            </a:extLst>
          </p:cNvPr>
          <p:cNvSpPr/>
          <p:nvPr/>
        </p:nvSpPr>
        <p:spPr>
          <a:xfrm>
            <a:off x="5038535" y="2242791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WHITT – PCB ROLL CLEANING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8F841EF-4BE6-CD07-31C0-7E5AF087F4C9}"/>
              </a:ext>
            </a:extLst>
          </p:cNvPr>
          <p:cNvSpPr/>
          <p:nvPr/>
        </p:nvSpPr>
        <p:spPr>
          <a:xfrm>
            <a:off x="548830" y="2262210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HANWHA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SAMSUNG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FL-300 SLLE LOADER </a:t>
            </a:r>
          </a:p>
        </p:txBody>
      </p:sp>
    </p:spTree>
    <p:extLst>
      <p:ext uri="{BB962C8B-B14F-4D97-AF65-F5344CB8AC3E}">
        <p14:creationId xmlns:p14="http://schemas.microsoft.com/office/powerpoint/2010/main" val="239966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94EB7BE9-B1B5-C411-1FEF-4B05F99A97CC}"/>
              </a:ext>
            </a:extLst>
          </p:cNvPr>
          <p:cNvSpPr/>
          <p:nvPr/>
        </p:nvSpPr>
        <p:spPr>
          <a:xfrm>
            <a:off x="407298" y="4795533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DA78101-3957-72F0-2B1C-1DE7166E02F1}"/>
              </a:ext>
            </a:extLst>
          </p:cNvPr>
          <p:cNvSpPr/>
          <p:nvPr/>
        </p:nvSpPr>
        <p:spPr>
          <a:xfrm>
            <a:off x="356260" y="2196396"/>
            <a:ext cx="1960789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666C0E-2784-AAB0-965C-BEB191FA41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559" y="1574785"/>
            <a:ext cx="1960789" cy="194608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6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FACILITY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2858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SAMSUNG PICK &amp; PLACE MACHINE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5B7AB0-6007-7EDE-DE4E-A586C22935A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991" y="2124075"/>
            <a:ext cx="2068631" cy="12298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E901423-3AAD-2858-9F15-A1FCA0CDA2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8640" y="4458767"/>
            <a:ext cx="2376982" cy="15457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1CDC69-AE42-1C60-82B5-957F934933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427" y="4225415"/>
            <a:ext cx="1837016" cy="20125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29511E3-1503-6599-F0AB-2C7A26846269}"/>
              </a:ext>
            </a:extLst>
          </p:cNvPr>
          <p:cNvSpPr txBox="1"/>
          <p:nvPr/>
        </p:nvSpPr>
        <p:spPr>
          <a:xfrm>
            <a:off x="203230" y="4150053"/>
            <a:ext cx="3422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MIRTEC AUTOMATIC OPTICAL INSPECTION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1F2541-2D8F-871C-0462-754ADDEF9E84}"/>
              </a:ext>
            </a:extLst>
          </p:cNvPr>
          <p:cNvSpPr txBox="1"/>
          <p:nvPr/>
        </p:nvSpPr>
        <p:spPr>
          <a:xfrm>
            <a:off x="0" y="3429000"/>
            <a:ext cx="39418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SM 481Plus 144Feeders (40,000CPH). 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PCBA Size(L x W):450x300mm.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Placement Accuracy : 40µ/Chip &amp; 25µ/QFP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20DC5D-3BA9-9DA5-FEE9-34BFCFACB11B}"/>
              </a:ext>
            </a:extLst>
          </p:cNvPr>
          <p:cNvSpPr txBox="1"/>
          <p:nvPr/>
        </p:nvSpPr>
        <p:spPr>
          <a:xfrm>
            <a:off x="0" y="6151492"/>
            <a:ext cx="4943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Digital12 Projection moiré 3D inspection technology.(18MP)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Reflective, OCR &amp; Crack Defects-8Phase coaxial color light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Fine Pitch- 0.5 mm QFPs, BGAs, Connectors, LGAs, QFNs</a:t>
            </a:r>
          </a:p>
          <a:p>
            <a:pPr marL="111125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EF41AFE-99F4-9528-47C1-A52F6B6FD45C}"/>
              </a:ext>
            </a:extLst>
          </p:cNvPr>
          <p:cNvSpPr txBox="1"/>
          <p:nvPr/>
        </p:nvSpPr>
        <p:spPr>
          <a:xfrm>
            <a:off x="4700348" y="1602001"/>
            <a:ext cx="2155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EPS PCBA REFLOW OVEN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9EB4738-5A6B-C8BB-C0AC-350CE72463F1}"/>
              </a:ext>
            </a:extLst>
          </p:cNvPr>
          <p:cNvSpPr txBox="1"/>
          <p:nvPr/>
        </p:nvSpPr>
        <p:spPr>
          <a:xfrm>
            <a:off x="4700919" y="4181768"/>
            <a:ext cx="2695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EPS WAVE SOLDERING MACHINE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F8CB5C6-BE91-35C0-76D8-8E2F768471A4}"/>
              </a:ext>
            </a:extLst>
          </p:cNvPr>
          <p:cNvSpPr txBox="1"/>
          <p:nvPr/>
        </p:nvSpPr>
        <p:spPr>
          <a:xfrm>
            <a:off x="4547524" y="3468130"/>
            <a:ext cx="441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JT - 8 Zone Reflow Oven with N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Ready.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EPS RF500 – 5 Zone Reflow Oven.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Measurement Report &amp; Statistical Analysis.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5A73D9-0372-4ABC-71E1-D80446553AE9}"/>
              </a:ext>
            </a:extLst>
          </p:cNvPr>
          <p:cNvSpPr txBox="1"/>
          <p:nvPr/>
        </p:nvSpPr>
        <p:spPr>
          <a:xfrm>
            <a:off x="4547524" y="6122110"/>
            <a:ext cx="4168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ROHS Wave Soldering Machine.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NON-ROHS Wave Soldering Machine.</a:t>
            </a:r>
          </a:p>
          <a:p>
            <a:pPr marL="396875" indent="-285750"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SMT &amp; THT Wave Soldering.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AC059-0131-48A1-4BCE-E1AEB420E545}"/>
              </a:ext>
            </a:extLst>
          </p:cNvPr>
          <p:cNvSpPr txBox="1"/>
          <p:nvPr/>
        </p:nvSpPr>
        <p:spPr>
          <a:xfrm>
            <a:off x="34486" y="2247744"/>
            <a:ext cx="254124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5" algn="ctr"/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SM-481 +</a:t>
            </a:r>
          </a:p>
          <a:p>
            <a:pPr marL="111125" algn="ctr"/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Capacity: 80,000CPH </a:t>
            </a:r>
          </a:p>
          <a:p>
            <a:pPr marL="111125" algn="ctr"/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Machines).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3E9B62-0A2B-8FB7-414B-4CD0EA954456}"/>
              </a:ext>
            </a:extLst>
          </p:cNvPr>
          <p:cNvSpPr txBox="1"/>
          <p:nvPr/>
        </p:nvSpPr>
        <p:spPr>
          <a:xfrm>
            <a:off x="242130" y="4935015"/>
            <a:ext cx="212595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5"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Automatic Teach Tool (ATT) </a:t>
            </a:r>
          </a:p>
          <a:p>
            <a:pPr marL="111125"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S/W- Automatic </a:t>
            </a:r>
          </a:p>
          <a:p>
            <a:pPr marL="111125"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Programming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171D419-C67B-2271-EBD9-F54D832321A9}"/>
              </a:ext>
            </a:extLst>
          </p:cNvPr>
          <p:cNvSpPr/>
          <p:nvPr/>
        </p:nvSpPr>
        <p:spPr>
          <a:xfrm>
            <a:off x="4601783" y="4743589"/>
            <a:ext cx="2030235" cy="739646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1125" algn="ctr"/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125"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 300x400mm</a:t>
            </a:r>
          </a:p>
          <a:p>
            <a:pPr marL="111125"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Temp.: 300C</a:t>
            </a:r>
          </a:p>
          <a:p>
            <a:pPr marL="111125" algn="ctr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0461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6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FACILITY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2471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THT PCBA PRODUCTION LIINE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5A73D9-0372-4ABC-71E1-D80446553AE9}"/>
              </a:ext>
            </a:extLst>
          </p:cNvPr>
          <p:cNvSpPr txBox="1"/>
          <p:nvPr/>
        </p:nvSpPr>
        <p:spPr>
          <a:xfrm>
            <a:off x="235372" y="5010716"/>
            <a:ext cx="4168988" cy="116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87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Dedicated THT Components Stuffing Line</a:t>
            </a:r>
          </a:p>
          <a:p>
            <a:pPr marL="39687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THT PCBA Assembly line with Lead (Pb) Free.</a:t>
            </a:r>
          </a:p>
          <a:p>
            <a:pPr marL="39687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Hand Soldering-Lead (Pb) Free</a:t>
            </a:r>
          </a:p>
          <a:p>
            <a:pPr marL="396875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F2BEA6-2398-C8B2-BE52-7BA027E6AA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057" y="2052277"/>
            <a:ext cx="4020303" cy="22012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D5CD3F-59A4-C512-A6FF-24B35D592B27}"/>
              </a:ext>
            </a:extLst>
          </p:cNvPr>
          <p:cNvSpPr txBox="1"/>
          <p:nvPr/>
        </p:nvSpPr>
        <p:spPr>
          <a:xfrm>
            <a:off x="941763" y="4332898"/>
            <a:ext cx="275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5" algn="ctr"/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THT STUFFING LINE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D8FC3D-3F05-ED14-7A02-A0E124B970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506" y="2052277"/>
            <a:ext cx="3356137" cy="19534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6ABA91F-C28A-0431-BB1B-33B64E3BCE3C}"/>
              </a:ext>
            </a:extLst>
          </p:cNvPr>
          <p:cNvSpPr txBox="1"/>
          <p:nvPr/>
        </p:nvSpPr>
        <p:spPr>
          <a:xfrm>
            <a:off x="4730817" y="4037661"/>
            <a:ext cx="3781825" cy="26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5" algn="ctr"/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AUTOMATIC PRE-FORMING &amp; LEAD CUTTING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FE7D60B-7E53-FAE0-3A66-69EBEA7985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2291" y="4422119"/>
            <a:ext cx="3356137" cy="19534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266ABF-93CB-50D8-94A8-B864603F2BD2}"/>
              </a:ext>
            </a:extLst>
          </p:cNvPr>
          <p:cNvSpPr txBox="1"/>
          <p:nvPr/>
        </p:nvSpPr>
        <p:spPr>
          <a:xfrm>
            <a:off x="5384459" y="6391963"/>
            <a:ext cx="2971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5" algn="ctr"/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HAND SOLDERING LINE</a:t>
            </a:r>
          </a:p>
        </p:txBody>
      </p:sp>
    </p:spTree>
    <p:extLst>
      <p:ext uri="{BB962C8B-B14F-4D97-AF65-F5344CB8AC3E}">
        <p14:creationId xmlns:p14="http://schemas.microsoft.com/office/powerpoint/2010/main" val="3706450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A532372-EC8F-96D4-ECA5-244E8AD5BB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3552" y="2596651"/>
            <a:ext cx="2920448" cy="21869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C6C3C1-34C2-B73D-88DF-E3D350CA1E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95915" y="4811140"/>
            <a:ext cx="1648085" cy="104821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393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MANUFACTURING CAPABILITIES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AF6F58-6BE7-CF6F-9EED-101FAB16926D}"/>
              </a:ext>
            </a:extLst>
          </p:cNvPr>
          <p:cNvSpPr txBox="1"/>
          <p:nvPr/>
        </p:nvSpPr>
        <p:spPr>
          <a:xfrm>
            <a:off x="316810" y="1913965"/>
            <a:ext cx="8652620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Turnkey service from Design &amp; Development, PCB Fabrication, Component Sourcing, Assembly and Test Validation &amp; etc.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8C0AE-F309-28FD-FFC1-C17022A5840C}"/>
              </a:ext>
            </a:extLst>
          </p:cNvPr>
          <p:cNvSpPr txBox="1"/>
          <p:nvPr/>
        </p:nvSpPr>
        <p:spPr>
          <a:xfrm>
            <a:off x="316810" y="3369638"/>
            <a:ext cx="3427857" cy="116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SMT, THT  &amp; Mixed Assembly Services,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ROHS Reflow &amp; Wave Soldering Services,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Automated AOI Inspection Tests,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Turnkey Box Assembly Building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D3E533-0ABC-733D-1FBC-25D4A7DA1060}"/>
              </a:ext>
            </a:extLst>
          </p:cNvPr>
          <p:cNvSpPr txBox="1"/>
          <p:nvPr/>
        </p:nvSpPr>
        <p:spPr>
          <a:xfrm>
            <a:off x="202659" y="1570286"/>
            <a:ext cx="2813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PCB-A PROTOTYPIING SOLUTIONS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31B8FB-39D5-498E-8D8F-19F8C457525C}"/>
              </a:ext>
            </a:extLst>
          </p:cNvPr>
          <p:cNvSpPr txBox="1"/>
          <p:nvPr/>
        </p:nvSpPr>
        <p:spPr>
          <a:xfrm>
            <a:off x="202658" y="2949895"/>
            <a:ext cx="1931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EMS / CMS SOLUTIONS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88535B-9D06-D9A4-C6E8-BA9B5DF51AD5}"/>
              </a:ext>
            </a:extLst>
          </p:cNvPr>
          <p:cNvSpPr txBox="1"/>
          <p:nvPr/>
        </p:nvSpPr>
        <p:spPr>
          <a:xfrm>
            <a:off x="316810" y="5966038"/>
            <a:ext cx="8652620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Cable &amp; Wire Harness with PCB-Assemblies for Industrial, Automotive, Engineering Industry OEM Clients.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FAAD92-C95F-4CC9-92AF-05AD0CEDEBA9}"/>
              </a:ext>
            </a:extLst>
          </p:cNvPr>
          <p:cNvSpPr txBox="1"/>
          <p:nvPr/>
        </p:nvSpPr>
        <p:spPr>
          <a:xfrm>
            <a:off x="202658" y="5525277"/>
            <a:ext cx="2106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CABLE &amp; WIRE HARNESS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BEA73-4389-C880-83BE-B2A6C48692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747" y="3690123"/>
            <a:ext cx="2979088" cy="22678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0843BD-5035-3FDF-58B2-693FAA882E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2134">
            <a:off x="4391373" y="2595237"/>
            <a:ext cx="970784" cy="8255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B2AF8E-ABDD-08D8-6A94-1C39077FA3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3953" y="2729113"/>
            <a:ext cx="569599" cy="55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8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393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MANUFACTURING CAPABILITIES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2569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SMT SOLDERING CAPABILITIES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933B5-458E-A477-6B91-C2DF3C8DA6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94" y="2207503"/>
            <a:ext cx="1662886" cy="9579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09F15D-4BFA-57FC-0846-FBA9C7C448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757" y="3881564"/>
            <a:ext cx="2377010" cy="23770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E39A82-CD29-B921-D2E9-B88235E792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587" y="3804634"/>
            <a:ext cx="1394682" cy="9255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B58015F-4A28-03EE-9E91-BBF07299B7D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2831" y="2146339"/>
            <a:ext cx="1657338" cy="109936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737A3C9-11F8-8E09-8501-1F62B5055B5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415" y="2076529"/>
            <a:ext cx="1499619" cy="109118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330DF8F-F938-4A6B-E857-20470C8B4059}"/>
              </a:ext>
            </a:extLst>
          </p:cNvPr>
          <p:cNvSpPr txBox="1"/>
          <p:nvPr/>
        </p:nvSpPr>
        <p:spPr>
          <a:xfrm>
            <a:off x="4173291" y="4924660"/>
            <a:ext cx="17616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00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Quad Flat Pack</a:t>
            </a:r>
          </a:p>
          <a:p>
            <a:r>
              <a:rPr lang="en-US" dirty="0"/>
              <a:t>(QFP SMD)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CE83C7D-BDC2-AB00-3C18-27ADF4680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8837" y="3754113"/>
            <a:ext cx="1210574" cy="92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DDBA4DA-123E-6AEC-372F-C11F85997F78}"/>
              </a:ext>
            </a:extLst>
          </p:cNvPr>
          <p:cNvSpPr txBox="1"/>
          <p:nvPr/>
        </p:nvSpPr>
        <p:spPr>
          <a:xfrm>
            <a:off x="352293" y="3260859"/>
            <a:ext cx="16295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GRID ARRAY </a:t>
            </a:r>
          </a:p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(LGA SMD)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2E9EF0-9E22-798D-C0F1-EECB8D5C938C}"/>
              </a:ext>
            </a:extLst>
          </p:cNvPr>
          <p:cNvSpPr txBox="1"/>
          <p:nvPr/>
        </p:nvSpPr>
        <p:spPr>
          <a:xfrm>
            <a:off x="2324906" y="3245707"/>
            <a:ext cx="14184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 GRID ARRAY </a:t>
            </a:r>
          </a:p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(BGA SMD)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CB549C-779A-78EE-159E-0E9B0CC5C60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2" r="-1" b="-58"/>
          <a:stretch/>
        </p:blipFill>
        <p:spPr>
          <a:xfrm>
            <a:off x="6109856" y="2076529"/>
            <a:ext cx="2953252" cy="294281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9679072-11E4-59BE-5C1E-412FCFE88431}"/>
              </a:ext>
            </a:extLst>
          </p:cNvPr>
          <p:cNvSpPr txBox="1"/>
          <p:nvPr/>
        </p:nvSpPr>
        <p:spPr>
          <a:xfrm>
            <a:off x="4154369" y="3260859"/>
            <a:ext cx="17616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00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QUAD FLAT NO - LEAD</a:t>
            </a:r>
          </a:p>
          <a:p>
            <a:r>
              <a:rPr lang="en-US" dirty="0"/>
              <a:t>(QFN SMD)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2BD946-534C-8A7F-6B0F-2D5CF4FDF0C6}"/>
              </a:ext>
            </a:extLst>
          </p:cNvPr>
          <p:cNvSpPr txBox="1"/>
          <p:nvPr/>
        </p:nvSpPr>
        <p:spPr>
          <a:xfrm>
            <a:off x="459844" y="4897789"/>
            <a:ext cx="1210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CPU SMT</a:t>
            </a:r>
          </a:p>
          <a:p>
            <a:pPr algn="ctr"/>
            <a:r>
              <a:rPr lang="en-US" sz="10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(LGA SMD)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49AAD3-CA99-1691-2020-F19024910DB6}"/>
              </a:ext>
            </a:extLst>
          </p:cNvPr>
          <p:cNvSpPr txBox="1"/>
          <p:nvPr/>
        </p:nvSpPr>
        <p:spPr>
          <a:xfrm>
            <a:off x="6305522" y="5193136"/>
            <a:ext cx="2605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HANDLING FINE PITCH - 0.3 mm 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E56CC62B-7316-C6EE-B940-E7D4D68D7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409" y="5376345"/>
            <a:ext cx="1132355" cy="102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A393FA8A-3971-B38B-743F-04A7C27E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6667" y="5465890"/>
            <a:ext cx="1137187" cy="89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59B4EA7-C2DF-A62D-BE87-43DA3CCD014E}"/>
              </a:ext>
            </a:extLst>
          </p:cNvPr>
          <p:cNvSpPr txBox="1"/>
          <p:nvPr/>
        </p:nvSpPr>
        <p:spPr>
          <a:xfrm>
            <a:off x="241915" y="6458339"/>
            <a:ext cx="19026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00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QFN / DIP SMT &amp; THROUGH-HOLE ADAPTER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CEF9B0-53E1-C735-C078-52163C3D2920}"/>
              </a:ext>
            </a:extLst>
          </p:cNvPr>
          <p:cNvSpPr txBox="1"/>
          <p:nvPr/>
        </p:nvSpPr>
        <p:spPr>
          <a:xfrm>
            <a:off x="4048021" y="6446606"/>
            <a:ext cx="20618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00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QFP / DIP SMT &amp;</a:t>
            </a:r>
          </a:p>
          <a:p>
            <a:r>
              <a:rPr lang="en-US" dirty="0"/>
              <a:t>THROUGH-HOLE ADAPTERS</a:t>
            </a:r>
          </a:p>
        </p:txBody>
      </p:sp>
    </p:spTree>
    <p:extLst>
      <p:ext uri="{BB962C8B-B14F-4D97-AF65-F5344CB8AC3E}">
        <p14:creationId xmlns:p14="http://schemas.microsoft.com/office/powerpoint/2010/main" val="1947288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DA65F2-B491-840E-CB85-5EE1AEC0C2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347" y="5098913"/>
            <a:ext cx="2429712" cy="1130028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EDF93B6-3FE1-1B4B-09D8-9B7D57029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7290" y="2537792"/>
            <a:ext cx="1665519" cy="133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393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MANUFACTURING CAPABILITIES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2569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SMT SOLDERING CAPABILITIES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1254A28-384D-E406-2124-EEC0045A0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9468" y="1495750"/>
            <a:ext cx="3099935" cy="264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699CDC-A9E1-62B3-6C27-D7566FEB13F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8591" y="4672868"/>
            <a:ext cx="3922700" cy="2185132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1670922-E37A-9B31-BB81-FF0DBAB06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13" y="2109974"/>
            <a:ext cx="1184988" cy="9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4B7DFEA-3978-7E84-B783-DF32EB72C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739" y="3672253"/>
            <a:ext cx="1075246" cy="117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563F23-EA75-715E-859A-53F0CCD67A51}"/>
              </a:ext>
            </a:extLst>
          </p:cNvPr>
          <p:cNvSpPr txBox="1"/>
          <p:nvPr/>
        </p:nvSpPr>
        <p:spPr>
          <a:xfrm>
            <a:off x="92709" y="4895601"/>
            <a:ext cx="1492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QSOP ADAPTER</a:t>
            </a:r>
            <a:br>
              <a:rPr lang="en-US" dirty="0"/>
            </a:br>
            <a:r>
              <a:rPr lang="en-US" dirty="0"/>
              <a:t>300 MIL DIP PLUG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B10063-D35E-0AA3-985A-6F2CA4DE1B2D}"/>
              </a:ext>
            </a:extLst>
          </p:cNvPr>
          <p:cNvSpPr txBox="1"/>
          <p:nvPr/>
        </p:nvSpPr>
        <p:spPr>
          <a:xfrm>
            <a:off x="3289758" y="4857019"/>
            <a:ext cx="1492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QSOP ADAPTER</a:t>
            </a:r>
            <a:br>
              <a:rPr lang="en-US" dirty="0"/>
            </a:br>
            <a:r>
              <a:rPr lang="en-US" dirty="0"/>
              <a:t>600 MIL DIP PLUG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68EABB3-367E-327C-E524-018849967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4255" y="3636249"/>
            <a:ext cx="1075246" cy="11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A6BB69-2444-4157-047F-2ACBB289D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1210" y="2017152"/>
            <a:ext cx="1307217" cy="104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79082B-CC96-54D8-8172-39C883E158E5}"/>
              </a:ext>
            </a:extLst>
          </p:cNvPr>
          <p:cNvSpPr txBox="1"/>
          <p:nvPr/>
        </p:nvSpPr>
        <p:spPr>
          <a:xfrm>
            <a:off x="1473331" y="2306730"/>
            <a:ext cx="1589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b="0" dirty="0"/>
              <a:t>DUAL IN-LINE QFN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A1E048-484A-7DA1-6AF8-3E72810E9786}"/>
              </a:ext>
            </a:extLst>
          </p:cNvPr>
          <p:cNvSpPr txBox="1"/>
          <p:nvPr/>
        </p:nvSpPr>
        <p:spPr>
          <a:xfrm>
            <a:off x="6514159" y="6285591"/>
            <a:ext cx="1923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AUTOMOTIVE DISPLAY </a:t>
            </a:r>
          </a:p>
          <a:p>
            <a:pPr algn="ctr"/>
            <a:r>
              <a:rPr lang="en-US" dirty="0"/>
              <a:t>CLUSTER PCBA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824A67-6AF3-41C3-951F-79EDB5C1B1EC}"/>
              </a:ext>
            </a:extLst>
          </p:cNvPr>
          <p:cNvSpPr txBox="1"/>
          <p:nvPr/>
        </p:nvSpPr>
        <p:spPr>
          <a:xfrm>
            <a:off x="1711473" y="6285591"/>
            <a:ext cx="1351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HIGH QUALITY </a:t>
            </a:r>
          </a:p>
          <a:p>
            <a:r>
              <a:rPr lang="en-US" dirty="0"/>
              <a:t>24 LAYER PCBA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6E5D99-03AD-C1C9-E887-F58469FE8411}"/>
              </a:ext>
            </a:extLst>
          </p:cNvPr>
          <p:cNvSpPr txBox="1"/>
          <p:nvPr/>
        </p:nvSpPr>
        <p:spPr>
          <a:xfrm>
            <a:off x="6642977" y="4067444"/>
            <a:ext cx="1665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0.2MM PITCH </a:t>
            </a:r>
          </a:p>
          <a:p>
            <a:pPr algn="ctr"/>
            <a:r>
              <a:rPr lang="en-US" dirty="0"/>
              <a:t>FLEX – RIGID PCBA </a:t>
            </a:r>
          </a:p>
        </p:txBody>
      </p:sp>
    </p:spTree>
    <p:extLst>
      <p:ext uri="{BB962C8B-B14F-4D97-AF65-F5344CB8AC3E}">
        <p14:creationId xmlns:p14="http://schemas.microsoft.com/office/powerpoint/2010/main" val="3589545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pic>
        <p:nvPicPr>
          <p:cNvPr id="3" name="object 9">
            <a:extLst>
              <a:ext uri="{FF2B5EF4-FFF2-40B4-BE49-F238E27FC236}">
                <a16:creationId xmlns:a16="http://schemas.microsoft.com/office/drawing/2014/main" id="{2EBC9793-4D65-5320-156B-DA0BD555E66C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575" y="1670072"/>
            <a:ext cx="2445861" cy="1796888"/>
          </a:xfrm>
          <a:prstGeom prst="rect">
            <a:avLst/>
          </a:prstGeom>
        </p:spPr>
      </p:pic>
      <p:pic>
        <p:nvPicPr>
          <p:cNvPr id="12" name="object 12">
            <a:extLst>
              <a:ext uri="{FF2B5EF4-FFF2-40B4-BE49-F238E27FC236}">
                <a16:creationId xmlns:a16="http://schemas.microsoft.com/office/drawing/2014/main" id="{ED33BB02-0DA3-DB34-8E42-BD4FFEDABEFE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659" y="1778211"/>
            <a:ext cx="3544872" cy="2344579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6196789C-835A-7F36-1BB3-EF256529D159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5815" y="1670072"/>
            <a:ext cx="2456645" cy="1682728"/>
          </a:xfrm>
          <a:prstGeom prst="rect">
            <a:avLst/>
          </a:prstGeom>
        </p:spPr>
      </p:pic>
      <p:pic>
        <p:nvPicPr>
          <p:cNvPr id="14" name="object 14">
            <a:extLst>
              <a:ext uri="{FF2B5EF4-FFF2-40B4-BE49-F238E27FC236}">
                <a16:creationId xmlns:a16="http://schemas.microsoft.com/office/drawing/2014/main" id="{413DFF4B-6FCE-9C7B-ED42-59BC97542009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659" y="4241424"/>
            <a:ext cx="3327122" cy="20925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CAA36B-243B-AC5E-A55C-303E69CD4574}"/>
              </a:ext>
            </a:extLst>
          </p:cNvPr>
          <p:cNvSpPr txBox="1"/>
          <p:nvPr/>
        </p:nvSpPr>
        <p:spPr>
          <a:xfrm>
            <a:off x="202659" y="1570286"/>
            <a:ext cx="2982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SMT, THT &amp; MIXED PCB-ASSEMBLIES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4BD8DF-0C5D-E5F0-0C8E-E24BC1788200}"/>
              </a:ext>
            </a:extLst>
          </p:cNvPr>
          <p:cNvSpPr txBox="1"/>
          <p:nvPr/>
        </p:nvSpPr>
        <p:spPr>
          <a:xfrm>
            <a:off x="131539" y="1165917"/>
            <a:ext cx="314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EMS / CMS PRODUCT SOLUTIONS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D33603-09A9-053C-9C11-6A31134B672E}"/>
              </a:ext>
            </a:extLst>
          </p:cNvPr>
          <p:cNvSpPr txBox="1"/>
          <p:nvPr/>
        </p:nvSpPr>
        <p:spPr>
          <a:xfrm>
            <a:off x="2464786" y="318219"/>
            <a:ext cx="4850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CLASS 3 IPC PCB - ASSEMBLY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683F2C0-F1EF-123F-7B47-1FAAB4A9A99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947" y="3181542"/>
            <a:ext cx="4913933" cy="368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02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623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FACILITY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4879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 LINES FOR BOX BUILD ASSEMBLY PRODUCTIONS </a:t>
            </a:r>
          </a:p>
        </p:txBody>
      </p:sp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668C0A10-F4A3-E834-E783-F30AB724F8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5330" y="4723474"/>
            <a:ext cx="2869159" cy="19480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B50705-7CD2-BCE1-7DF5-789645F726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2200" y="2154642"/>
            <a:ext cx="3739793" cy="23685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27D738-812A-4ECF-A212-E02C38B093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90" y="2168498"/>
            <a:ext cx="3739793" cy="24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01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438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IN-HOUSE TEST FACILITY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B51230-E6B5-618F-2373-1C9A822CCF53}"/>
              </a:ext>
            </a:extLst>
          </p:cNvPr>
          <p:cNvSpPr txBox="1"/>
          <p:nvPr/>
        </p:nvSpPr>
        <p:spPr>
          <a:xfrm>
            <a:off x="202659" y="1570286"/>
            <a:ext cx="2365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IN-HOUSE QUALITY TESTING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682FF7-B0B8-F6CA-64A6-F8E7C9CDBC29}"/>
              </a:ext>
            </a:extLst>
          </p:cNvPr>
          <p:cNvSpPr txBox="1"/>
          <p:nvPr/>
        </p:nvSpPr>
        <p:spPr>
          <a:xfrm>
            <a:off x="781479" y="6298414"/>
            <a:ext cx="18966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INSPECTION CONVEYOR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7982872-4D1C-1D79-7B82-3C118F6808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18" t="-525"/>
          <a:stretch/>
        </p:blipFill>
        <p:spPr>
          <a:xfrm>
            <a:off x="3666175" y="4531720"/>
            <a:ext cx="1672257" cy="16671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8E770C7-6A6F-46E2-389B-CF18A4F60D6B}"/>
              </a:ext>
            </a:extLst>
          </p:cNvPr>
          <p:cNvSpPr txBox="1"/>
          <p:nvPr/>
        </p:nvSpPr>
        <p:spPr>
          <a:xfrm>
            <a:off x="3581220" y="6290558"/>
            <a:ext cx="17572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PASTE HEIGHT CHECK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13A674-7B0E-1381-5D67-8D22565F6843}"/>
              </a:ext>
            </a:extLst>
          </p:cNvPr>
          <p:cNvSpPr txBox="1"/>
          <p:nvPr/>
        </p:nvSpPr>
        <p:spPr>
          <a:xfrm>
            <a:off x="5444067" y="4076089"/>
            <a:ext cx="28344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VISUAL INSPECTION (20X MAGNIFIER)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75E14A-10DB-B44F-54CB-4A33EB4523A8}"/>
              </a:ext>
            </a:extLst>
          </p:cNvPr>
          <p:cNvSpPr txBox="1"/>
          <p:nvPr/>
        </p:nvSpPr>
        <p:spPr>
          <a:xfrm>
            <a:off x="5952850" y="6290558"/>
            <a:ext cx="2383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FUNCTIONAL TESTING FIXTURE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6386FB-2BF9-8794-6E47-9A677DD6D06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643" y="4546217"/>
            <a:ext cx="2891605" cy="16381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4DD5176-3024-4095-61A2-A61C0CDA24B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573" y="2145452"/>
            <a:ext cx="4086991" cy="18519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3FCB7D-1680-06A1-F01F-2D38B175B0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9359" y="4539109"/>
            <a:ext cx="2891605" cy="165236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4FECD89-D82C-5678-4106-B9D213595F42}"/>
              </a:ext>
            </a:extLst>
          </p:cNvPr>
          <p:cNvSpPr txBox="1"/>
          <p:nvPr/>
        </p:nvSpPr>
        <p:spPr>
          <a:xfrm>
            <a:off x="1476757" y="4107777"/>
            <a:ext cx="21387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QUALITY INSPECTION LINES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8B73A74-2DEA-5591-EF8F-1755CBAEC68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193" y="2145452"/>
            <a:ext cx="3714243" cy="186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08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3A5988-0B8C-D8BB-383C-6BD8368876E2}"/>
              </a:ext>
            </a:extLst>
          </p:cNvPr>
          <p:cNvGrpSpPr/>
          <p:nvPr/>
        </p:nvGrpSpPr>
        <p:grpSpPr>
          <a:xfrm>
            <a:off x="0" y="-16120"/>
            <a:ext cx="9144000" cy="1472058"/>
            <a:chOff x="0" y="-16120"/>
            <a:chExt cx="9144000" cy="14720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83EC033-51CA-07DE-F110-F532B5712588}"/>
                </a:ext>
              </a:extLst>
            </p:cNvPr>
            <p:cNvSpPr/>
            <p:nvPr/>
          </p:nvSpPr>
          <p:spPr>
            <a:xfrm>
              <a:off x="0" y="1160495"/>
              <a:ext cx="9144000" cy="29544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5DB12D-2E71-5DE9-68D8-B2F3CE443FF4}"/>
                </a:ext>
              </a:extLst>
            </p:cNvPr>
            <p:cNvSpPr/>
            <p:nvPr/>
          </p:nvSpPr>
          <p:spPr>
            <a:xfrm>
              <a:off x="0" y="-16120"/>
              <a:ext cx="9144000" cy="115885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50" dirty="0"/>
                <a:t>   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F5D5E01-00BB-A199-4369-6A6C2B1D920E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630" b="77839"/>
          <a:stretch/>
        </p:blipFill>
        <p:spPr>
          <a:xfrm>
            <a:off x="131539" y="232551"/>
            <a:ext cx="2123389" cy="80767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D7C78A3-B317-6516-D5B5-5B1B6503B126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8084396" y="150920"/>
            <a:ext cx="928065" cy="647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07417-4B99-CD51-13D4-D71E9B5BA84A}"/>
              </a:ext>
            </a:extLst>
          </p:cNvPr>
          <p:cNvSpPr txBox="1"/>
          <p:nvPr/>
        </p:nvSpPr>
        <p:spPr>
          <a:xfrm>
            <a:off x="131539" y="1165917"/>
            <a:ext cx="2888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INDUSTRY SEGMENTS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E83EC1-A660-9F5F-10C5-9294275986B3}"/>
              </a:ext>
            </a:extLst>
          </p:cNvPr>
          <p:cNvSpPr txBox="1"/>
          <p:nvPr/>
        </p:nvSpPr>
        <p:spPr>
          <a:xfrm>
            <a:off x="131539" y="1638848"/>
            <a:ext cx="3663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WE HAVE PRESITIGIOUS CLIENTS SERVING…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DD2D27-53E9-3E85-C95A-F6EFCDDCCD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366" y="3772518"/>
            <a:ext cx="1814959" cy="1204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45D8267-8480-23DA-CBE2-5C896448EC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8743" y="1933882"/>
            <a:ext cx="1814960" cy="1196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B1C8AB4-C596-A594-F59D-3621FA9E13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1985" y="3772518"/>
            <a:ext cx="1817753" cy="120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8419D72-1589-9779-384D-55250FF10C7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688" y="1951341"/>
            <a:ext cx="1817804" cy="120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C0A6529-DE4D-5B85-09E2-129FC2A9791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357" y="1947405"/>
            <a:ext cx="1813018" cy="1191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699F033-CD5D-CE99-73D2-F11D60B4068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0242" y="3773220"/>
            <a:ext cx="1817806" cy="12139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0FA4059-094C-EB17-1576-2F99E746B7E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0583" y="1940193"/>
            <a:ext cx="1813018" cy="12056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964E28B-8C32-0A00-C06F-3033EA39B6D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1070" y="3814449"/>
            <a:ext cx="1813018" cy="11899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05F00631-8B05-EB5E-E08C-54FAFE9D71D9}"/>
              </a:ext>
            </a:extLst>
          </p:cNvPr>
          <p:cNvSpPr txBox="1"/>
          <p:nvPr/>
        </p:nvSpPr>
        <p:spPr>
          <a:xfrm>
            <a:off x="602618" y="3171217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Automotive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494353-A515-2A85-7D17-322BAB4B3FFD}"/>
              </a:ext>
            </a:extLst>
          </p:cNvPr>
          <p:cNvSpPr txBox="1"/>
          <p:nvPr/>
        </p:nvSpPr>
        <p:spPr>
          <a:xfrm>
            <a:off x="5149783" y="3171571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Industrial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BF28BD5-B6B6-E087-61DC-647D92187169}"/>
              </a:ext>
            </a:extLst>
          </p:cNvPr>
          <p:cNvSpPr txBox="1"/>
          <p:nvPr/>
        </p:nvSpPr>
        <p:spPr>
          <a:xfrm>
            <a:off x="2943686" y="3183558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Aviation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4F37BA9-460C-D337-4FBF-D56F6CEF8801}"/>
              </a:ext>
            </a:extLst>
          </p:cNvPr>
          <p:cNvSpPr txBox="1"/>
          <p:nvPr/>
        </p:nvSpPr>
        <p:spPr>
          <a:xfrm>
            <a:off x="7477271" y="3169184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Lighting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A1849CE-C116-A85A-84BC-AFF0D4796DE6}"/>
              </a:ext>
            </a:extLst>
          </p:cNvPr>
          <p:cNvSpPr txBox="1"/>
          <p:nvPr/>
        </p:nvSpPr>
        <p:spPr>
          <a:xfrm>
            <a:off x="389164" y="4999759"/>
            <a:ext cx="1676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Renewable Energy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FD5164D-CF6F-8B4D-AD32-8FE71C5211AD}"/>
              </a:ext>
            </a:extLst>
          </p:cNvPr>
          <p:cNvSpPr txBox="1"/>
          <p:nvPr/>
        </p:nvSpPr>
        <p:spPr>
          <a:xfrm>
            <a:off x="5219963" y="4958969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Railways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1CCF59-6B1A-4A18-D2D3-CFCC83E46E65}"/>
              </a:ext>
            </a:extLst>
          </p:cNvPr>
          <p:cNvSpPr txBox="1"/>
          <p:nvPr/>
        </p:nvSpPr>
        <p:spPr>
          <a:xfrm>
            <a:off x="2886044" y="5003248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Oil &amp; Gas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B26984E-A7FA-8047-1E2D-1A74233CBC84}"/>
              </a:ext>
            </a:extLst>
          </p:cNvPr>
          <p:cNvSpPr txBox="1"/>
          <p:nvPr/>
        </p:nvSpPr>
        <p:spPr>
          <a:xfrm>
            <a:off x="7472969" y="4988874"/>
            <a:ext cx="105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</a:p>
        </p:txBody>
      </p:sp>
    </p:spTree>
    <p:extLst>
      <p:ext uri="{BB962C8B-B14F-4D97-AF65-F5344CB8AC3E}">
        <p14:creationId xmlns:p14="http://schemas.microsoft.com/office/powerpoint/2010/main" val="2324935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9F7085A-FF06-271A-1991-6B7EAA2FF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2414" y="236524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04B25CB-31CE-8C2C-F455-7C502F53BC57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4630" b="77839"/>
          <a:stretch/>
        </p:blipFill>
        <p:spPr>
          <a:xfrm>
            <a:off x="101956" y="2345442"/>
            <a:ext cx="2973873" cy="113116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40CF78F-6932-D1DE-C57B-631AADB5ED7B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461" t="51107"/>
          <a:stretch/>
        </p:blipFill>
        <p:spPr>
          <a:xfrm>
            <a:off x="7884367" y="5891817"/>
            <a:ext cx="1259633" cy="87935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CB0DD49-0F04-9C19-2963-56BA1959B0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439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145C18-BEC3-577D-DEAA-D12A3FC823DA}"/>
              </a:ext>
            </a:extLst>
          </p:cNvPr>
          <p:cNvSpPr txBox="1"/>
          <p:nvPr/>
        </p:nvSpPr>
        <p:spPr>
          <a:xfrm>
            <a:off x="101955" y="5269761"/>
            <a:ext cx="5501837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Please feel free to contact us, in case of any queries 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AD4134-A021-916A-E9C5-6BD752CBB5E6}"/>
              </a:ext>
            </a:extLst>
          </p:cNvPr>
          <p:cNvSpPr txBox="1"/>
          <p:nvPr/>
        </p:nvSpPr>
        <p:spPr>
          <a:xfrm>
            <a:off x="101955" y="5698942"/>
            <a:ext cx="40745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SANJAY TECHNOLOGIES PRIVATE LIMITED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67D5B-8DA7-DB58-D9E7-18CBE3200CB5}"/>
              </a:ext>
            </a:extLst>
          </p:cNvPr>
          <p:cNvSpPr txBox="1"/>
          <p:nvPr/>
        </p:nvSpPr>
        <p:spPr>
          <a:xfrm>
            <a:off x="101955" y="5934813"/>
            <a:ext cx="5941035" cy="79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7/4C Mettupalayam Road, Narashimanaiken Palayam, Coimbatore-641031, Tamil Nadu, INDIA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Mail us @ </a:t>
            </a:r>
            <a:r>
              <a:rPr lang="en-US" sz="1050" b="0" i="0" dirty="0">
                <a:solidFill>
                  <a:srgbClr val="44474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bdm@sanjaytechnologies.co.in</a:t>
            </a:r>
            <a:r>
              <a:rPr lang="en-US" sz="1050" b="0" i="0" dirty="0">
                <a:solidFill>
                  <a:srgbClr val="44474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BDM Mobile : +91 99400 05536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website : </a:t>
            </a:r>
            <a:r>
              <a:rPr lang="en-US" sz="1050" dirty="0">
                <a:hlinkClick r:id="rId6"/>
              </a:rPr>
              <a:t>https://stgroup.biz/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6108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12214</TotalTime>
  <Words>904</Words>
  <Application>Microsoft Office PowerPoint</Application>
  <PresentationFormat>On-screen Show (4:3)</PresentationFormat>
  <Paragraphs>182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Sanjay Vardhan Narayan Kumar</cp:lastModifiedBy>
  <cp:revision>551</cp:revision>
  <dcterms:created xsi:type="dcterms:W3CDTF">2023-06-19T02:41:54Z</dcterms:created>
  <dcterms:modified xsi:type="dcterms:W3CDTF">2026-09-15T07:24:30Z</dcterms:modified>
</cp:coreProperties>
</file>