
<file path=[Content_Types].xml><?xml version="1.0" encoding="utf-8"?>
<Types xmlns="http://schemas.openxmlformats.org/package/2006/content-types">
  <Default ContentType="image/jp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app.xml" Type="http://schemas.openxmlformats.org/officeDocument/2006/relationships/extended-properties"/><Relationship Id="rId3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theme/theme1.xml" Type="http://schemas.openxmlformats.org/officeDocument/2006/relationships/theme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3" Target="viewProps.xml" Type="http://schemas.openxmlformats.org/officeDocument/2006/relationships/viewProps"/><Relationship Id="rId4" Target="presProps.xml" Type="http://schemas.openxmlformats.org/officeDocument/2006/relationships/presProps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rgbClr val="0E1322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rgbClr val="0E1322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theme/theme1.xml" Type="http://schemas.openxmlformats.org/officeDocument/2006/relationships/theme"/><Relationship Id="rId7" Target="../media/image1.png" Type="http://schemas.openxmlformats.org/officeDocument/2006/relationships/imag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884188"/>
            <a:ext cx="18288000" cy="403225"/>
          </a:xfrm>
          <a:custGeom>
            <a:avLst/>
            <a:gdLst/>
            <a:ahLst/>
            <a:cxnLst/>
            <a:rect l="l" t="t" r="r" b="b"/>
            <a:pathLst>
              <a:path w="18288000" h="403225">
                <a:moveTo>
                  <a:pt x="18287999" y="402811"/>
                </a:moveTo>
                <a:lnTo>
                  <a:pt x="0" y="402811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402811"/>
                </a:lnTo>
                <a:close/>
              </a:path>
            </a:pathLst>
          </a:custGeom>
          <a:solidFill>
            <a:srgbClr val="F9C8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18288000" cy="1129030"/>
          </a:xfrm>
          <a:custGeom>
            <a:avLst/>
            <a:gdLst/>
            <a:ahLst/>
            <a:cxnLst/>
            <a:rect l="l" t="t" r="r" b="b"/>
            <a:pathLst>
              <a:path w="18288000" h="1129030">
                <a:moveTo>
                  <a:pt x="18287768" y="1128656"/>
                </a:moveTo>
                <a:lnTo>
                  <a:pt x="0" y="1128656"/>
                </a:lnTo>
                <a:lnTo>
                  <a:pt x="0" y="0"/>
                </a:lnTo>
                <a:lnTo>
                  <a:pt x="18287768" y="0"/>
                </a:lnTo>
                <a:lnTo>
                  <a:pt x="18287768" y="1128656"/>
                </a:lnTo>
                <a:close/>
              </a:path>
            </a:pathLst>
          </a:custGeom>
          <a:solidFill>
            <a:srgbClr val="20667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259300" y="137730"/>
            <a:ext cx="853199" cy="8531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4923" y="235017"/>
            <a:ext cx="13004024" cy="715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4616" y="1776702"/>
            <a:ext cx="9485630" cy="3176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rgbClr val="0E1322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2.png" Type="http://schemas.openxmlformats.org/officeDocument/2006/relationships/image"/><Relationship Id="rId3" Target="../media/image3.jpg" Type="http://schemas.openxmlformats.org/officeDocument/2006/relationships/image"/><Relationship Id="rId4" Target="../media/image4.jpg" Type="http://schemas.openxmlformats.org/officeDocument/2006/relationships/image"/><Relationship Id="rId5" Target="../media/image5.jpg" Type="http://schemas.openxmlformats.org/officeDocument/2006/relationships/image"/><Relationship Id="rId6" Target="../media/image6.jpg" Type="http://schemas.openxmlformats.org/officeDocument/2006/relationships/image"/><Relationship Id="rId7" Target="../media/image7.jpg" Type="http://schemas.openxmlformats.org/officeDocument/2006/relationships/image"/><Relationship Id="rId8" Target="../media/image8.jpg" Type="http://schemas.openxmlformats.org/officeDocument/2006/relationships/image"/><Relationship Id="rId9" Target="http://www.jjglastronics.com/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http://www.jjglastronics.com/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6.png" Type="http://schemas.openxmlformats.org/officeDocument/2006/relationships/image"/><Relationship Id="rId3" Target="../media/image17.jp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Relationship Id="rId7" Target="../media/image21.png" Type="http://schemas.openxmlformats.org/officeDocument/2006/relationships/image"/><Relationship Id="rId8" Target="../media/image22.png" Type="http://schemas.openxmlformats.org/officeDocument/2006/relationships/image"/><Relationship Id="rId9" Target="http://www.jjglastronics.com/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23.png" Type="http://schemas.openxmlformats.org/officeDocument/2006/relationships/image"/><Relationship Id="rId3" Target="http://www.jjglastronics.com/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24.png" Type="http://schemas.openxmlformats.org/officeDocument/2006/relationships/image"/><Relationship Id="rId3" Target="../media/image25.png" Type="http://schemas.openxmlformats.org/officeDocument/2006/relationships/image"/><Relationship Id="rId4" Target="../media/image26.png" Type="http://schemas.openxmlformats.org/officeDocument/2006/relationships/image"/><Relationship Id="rId5" Target="../media/image27.png" Type="http://schemas.openxmlformats.org/officeDocument/2006/relationships/image"/><Relationship Id="rId6" Target="http://www.jjglastronics.com/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3.xml" Type="http://schemas.openxmlformats.org/officeDocument/2006/relationships/slideLayout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http://www.jjglastronics.com/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slide17.xml" Type="http://schemas.openxmlformats.org/officeDocument/2006/relationships/slide"/><Relationship Id="rId5" Target="../media/image34.png" Type="http://schemas.openxmlformats.org/officeDocument/2006/relationships/image"/><Relationship Id="rId6" Target="../media/image35.png" Type="http://schemas.openxmlformats.org/officeDocument/2006/relationships/image"/><Relationship Id="rId7" Target="../media/image36.png" Type="http://schemas.openxmlformats.org/officeDocument/2006/relationships/image"/><Relationship Id="rId8" Target="../media/image37.png" Type="http://schemas.openxmlformats.org/officeDocument/2006/relationships/image"/><Relationship Id="rId9" Target="http://www.jjglastronics.com/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38.png" Type="http://schemas.openxmlformats.org/officeDocument/2006/relationships/image"/><Relationship Id="rId3" Target="slide14.xml" Type="http://schemas.openxmlformats.org/officeDocument/2006/relationships/slide"/><Relationship Id="rId4" Target="../media/image39.png" Type="http://schemas.openxmlformats.org/officeDocument/2006/relationships/image"/><Relationship Id="rId5" Target="../media/image40.png" Type="http://schemas.openxmlformats.org/officeDocument/2006/relationships/image"/><Relationship Id="rId6" Target="../media/image41.png" Type="http://schemas.openxmlformats.org/officeDocument/2006/relationships/image"/><Relationship Id="rId7" Target="slide13.xml" Type="http://schemas.openxmlformats.org/officeDocument/2006/relationships/slide"/><Relationship Id="rId8" Target="../media/image42.png" Type="http://schemas.openxmlformats.org/officeDocument/2006/relationships/image"/><Relationship Id="rId9" Target="http://www.jjglastronics.com/" TargetMode="External" Type="http://schemas.openxmlformats.org/officeDocument/2006/relationships/hyperlink"/></Relationships>
</file>

<file path=ppt/slides/_rels/slide9.xml.rels><?xml version="1.0" encoding="UTF-8" standalone="yes"?><Relationships xmlns="http://schemas.openxmlformats.org/package/2006/relationships"><Relationship Id="rId1" Target="../slideLayouts/slideLayout3.xml" Type="http://schemas.openxmlformats.org/officeDocument/2006/relationships/slideLayout"/><Relationship Id="rId2" Target="../media/image43.png" Type="http://schemas.openxmlformats.org/officeDocument/2006/relationships/image"/><Relationship Id="rId3" Target="slide19.xml" Type="http://schemas.openxmlformats.org/officeDocument/2006/relationships/slide"/><Relationship Id="rId4" Target="slide16.xml" Type="http://schemas.openxmlformats.org/officeDocument/2006/relationships/slide"/><Relationship Id="rId5" Target="../media/image44.png" Type="http://schemas.openxmlformats.org/officeDocument/2006/relationships/image"/><Relationship Id="rId6" Target="../media/image45.png" Type="http://schemas.openxmlformats.org/officeDocument/2006/relationships/image"/><Relationship Id="rId7" Target="slide15.xml" Type="http://schemas.openxmlformats.org/officeDocument/2006/relationships/slide"/><Relationship Id="rId8" Target="../media/image46.png" Type="http://schemas.openxmlformats.org/officeDocument/2006/relationships/image"/><Relationship Id="rId9" Target="http://www.jjglastronics.com/" TargetMode="External" Type="http://schemas.openxmlformats.org/officeDocument/2006/relationships/hyperlink"/></Relationships>
</file>

<file path=ppt/slides/_rels/slide10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10" Target="../media/image51.png" Type="http://schemas.openxmlformats.org/officeDocument/2006/relationships/image"/><Relationship Id="rId11" Target="slide21.xml" Type="http://schemas.openxmlformats.org/officeDocument/2006/relationships/slide"/><Relationship Id="rId12" Target="../media/image52.png" Type="http://schemas.openxmlformats.org/officeDocument/2006/relationships/image"/><Relationship Id="rId13" Target="http://www.jjglastronics.com/" TargetMode="External" Type="http://schemas.openxmlformats.org/officeDocument/2006/relationships/hyperlink"/><Relationship Id="rId2" Target="slide12.xml" Type="http://schemas.openxmlformats.org/officeDocument/2006/relationships/slide"/><Relationship Id="rId3" Target="../media/image47.png" Type="http://schemas.openxmlformats.org/officeDocument/2006/relationships/image"/><Relationship Id="rId4" Target="slide18.xml" Type="http://schemas.openxmlformats.org/officeDocument/2006/relationships/slide"/><Relationship Id="rId5" Target="../media/image48.png" Type="http://schemas.openxmlformats.org/officeDocument/2006/relationships/image"/><Relationship Id="rId6" Target="slide16.xml" Type="http://schemas.openxmlformats.org/officeDocument/2006/relationships/slide"/><Relationship Id="rId7" Target="../media/image49.png" Type="http://schemas.openxmlformats.org/officeDocument/2006/relationships/image"/><Relationship Id="rId8" Target="../media/image50.png" Type="http://schemas.openxmlformats.org/officeDocument/2006/relationships/image"/><Relationship Id="rId9" Target="slide20.xml" Type="http://schemas.openxmlformats.org/officeDocument/2006/relationships/slide"/></Relationships>
</file>

<file path=ppt/slides/_rels/slide11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53.png" Type="http://schemas.openxmlformats.org/officeDocument/2006/relationships/image"/><Relationship Id="rId3" Target="../media/image54.png" Type="http://schemas.openxmlformats.org/officeDocument/2006/relationships/image"/><Relationship Id="rId4" Target="../media/image55.jpg" Type="http://schemas.openxmlformats.org/officeDocument/2006/relationships/image"/><Relationship Id="rId5" Target="../media/image56.png" Type="http://schemas.openxmlformats.org/officeDocument/2006/relationships/image"/><Relationship Id="rId6" Target="http://www.jjglastronics.com/" TargetMode="External" Type="http://schemas.openxmlformats.org/officeDocument/2006/relationships/hyperlink"/></Relationships>
</file>

<file path=ppt/slides/_rels/slide12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57.png" Type="http://schemas.openxmlformats.org/officeDocument/2006/relationships/image"/><Relationship Id="rId3" Target="http://www.jjglastronics.com/" TargetMode="External" Type="http://schemas.openxmlformats.org/officeDocument/2006/relationships/hyperlink"/></Relationships>
</file>

<file path=ppt/slides/_rels/slide13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58.png" Type="http://schemas.openxmlformats.org/officeDocument/2006/relationships/image"/><Relationship Id="rId3" Target="../media/image59.png" Type="http://schemas.openxmlformats.org/officeDocument/2006/relationships/image"/><Relationship Id="rId4" Target="../media/image60.png" Type="http://schemas.openxmlformats.org/officeDocument/2006/relationships/image"/><Relationship Id="rId5" Target="http://www.jjglastronics.com/" TargetMode="External" Type="http://schemas.openxmlformats.org/officeDocument/2006/relationships/hyperlink"/></Relationships>
</file>

<file path=ppt/slides/_rels/slide14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61.png" Type="http://schemas.openxmlformats.org/officeDocument/2006/relationships/image"/><Relationship Id="rId3" Target="../media/image62.png" Type="http://schemas.openxmlformats.org/officeDocument/2006/relationships/image"/><Relationship Id="rId4" Target="../media/image63.png" Type="http://schemas.openxmlformats.org/officeDocument/2006/relationships/image"/><Relationship Id="rId5" Target="../media/image64.png" Type="http://schemas.openxmlformats.org/officeDocument/2006/relationships/image"/><Relationship Id="rId6" Target="http://www.jjglastronics.com/" TargetMode="External" Type="http://schemas.openxmlformats.org/officeDocument/2006/relationships/hyperlink"/></Relationships>
</file>

<file path=ppt/slides/_rels/slide15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65.png" Type="http://schemas.openxmlformats.org/officeDocument/2006/relationships/image"/><Relationship Id="rId3" Target="../media/image66.png" Type="http://schemas.openxmlformats.org/officeDocument/2006/relationships/image"/><Relationship Id="rId4" Target="../media/image67.png" Type="http://schemas.openxmlformats.org/officeDocument/2006/relationships/image"/><Relationship Id="rId5" Target="../media/image68.png" Type="http://schemas.openxmlformats.org/officeDocument/2006/relationships/image"/><Relationship Id="rId6" Target="http://www.jjglastronics.com/" TargetMode="External" Type="http://schemas.openxmlformats.org/officeDocument/2006/relationships/hyperlink"/></Relationships>
</file>

<file path=ppt/slides/_rels/slide16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69.png" Type="http://schemas.openxmlformats.org/officeDocument/2006/relationships/image"/><Relationship Id="rId3" Target="http://www.jjglastronics.com/" TargetMode="External" Type="http://schemas.openxmlformats.org/officeDocument/2006/relationships/hyperlink"/></Relationships>
</file>

<file path=ppt/slides/_rels/slide17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70.png" Type="http://schemas.openxmlformats.org/officeDocument/2006/relationships/image"/><Relationship Id="rId3" Target="../media/image71.png" Type="http://schemas.openxmlformats.org/officeDocument/2006/relationships/image"/><Relationship Id="rId4" Target="../media/image72.png" Type="http://schemas.openxmlformats.org/officeDocument/2006/relationships/image"/><Relationship Id="rId5" Target="../media/image73.png" Type="http://schemas.openxmlformats.org/officeDocument/2006/relationships/image"/><Relationship Id="rId6" Target="http://www.jjglastronics.com/" TargetMode="External" Type="http://schemas.openxmlformats.org/officeDocument/2006/relationships/hyperlink"/></Relationships>
</file>

<file path=ppt/slides/_rels/slide18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74.png" Type="http://schemas.openxmlformats.org/officeDocument/2006/relationships/image"/><Relationship Id="rId3" Target="http://www.jjglastronics.com/" TargetMode="External" Type="http://schemas.openxmlformats.org/officeDocument/2006/relationships/hyperlink"/></Relationships>
</file>

<file path=ppt/slides/_rels/slide19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75.png" Type="http://schemas.openxmlformats.org/officeDocument/2006/relationships/image"/><Relationship Id="rId3" Target="http://www.jjglastronics.com/" TargetMode="External" Type="http://schemas.openxmlformats.org/officeDocument/2006/relationships/hyperlink"/></Relationships>
</file>

<file path=ppt/slides/_rels/slide20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76.png" Type="http://schemas.openxmlformats.org/officeDocument/2006/relationships/image"/><Relationship Id="rId3" Target="http://www.jjglastronics.com/" TargetMode="External" Type="http://schemas.openxmlformats.org/officeDocument/2006/relationships/hyperlink"/></Relationships>
</file>

<file path=ppt/slides/_rels/slide21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2" Target="../media/image77.png" Type="http://schemas.openxmlformats.org/officeDocument/2006/relationships/image"/><Relationship Id="rId3" Target="http://www.jjglastronics.com/" TargetMode="External" Type="http://schemas.openxmlformats.org/officeDocument/2006/relationships/hyperlink"/></Relationships>
</file>

<file path=ppt/slides/_rels/slide22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78.png" Type="http://schemas.openxmlformats.org/officeDocument/2006/relationships/image"/><Relationship Id="rId3" Target="../media/image79.png" Type="http://schemas.openxmlformats.org/officeDocument/2006/relationships/image"/><Relationship Id="rId4" Target="http://www.jjglastronics.com/" TargetMode="External" Type="http://schemas.openxmlformats.org/officeDocument/2006/relationships/hyperlink"/></Relationships>
</file>

<file path=ppt/slides/_rels/slide23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80.png" Type="http://schemas.openxmlformats.org/officeDocument/2006/relationships/image"/><Relationship Id="rId3" Target="../media/image1.png" Type="http://schemas.openxmlformats.org/officeDocument/2006/relationships/image"/><Relationship Id="rId4" Target="mailto:marketing@jjglastronics.com" TargetMode="External" Type="http://schemas.openxmlformats.org/officeDocument/2006/relationships/hyperlink"/><Relationship Id="rId5" Target="mailto:amit@jjglastronics.com" TargetMode="External" Type="http://schemas.openxmlformats.org/officeDocument/2006/relationships/hyperlink"/><Relationship Id="rId6" Target="http://www.jjglastronics.com/" TargetMode="External" Type="http://schemas.openxmlformats.org/officeDocument/2006/relationships/hyperlink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2" name="object 2"/>
          <p:cNvSpPr txBox="1">
            <a:spLocks noGrp="1"/>
          </p:cNvSpPr>
          <p:nvPr>
            <p:ph type="title"/>
          </p:nvPr>
        </p:nvSpPr>
        <p:spPr>
          <a:xfrm>
            <a:off x="13447693" y="321333"/>
            <a:ext cx="3503929" cy="492125"/>
          </a:xfrm>
          <a:prstGeom prst="rect"/>
        </p:spPr>
        <p:txBody>
          <a:bodyPr bIns="0" lIns="0" rIns="0" rtlCol="0" tIns="1397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dirty="0" spc="-155" sz="3050">
                <a:latin typeface="Palatino Linotype"/>
                <a:cs typeface="Palatino Linotype"/>
              </a:rPr>
              <a:t>JJ</a:t>
            </a:r>
            <a:r>
              <a:rPr b="1" dirty="0" spc="-254" sz="3050">
                <a:latin typeface="Palatino Linotype"/>
                <a:cs typeface="Palatino Linotype"/>
              </a:rPr>
              <a:t> </a:t>
            </a:r>
            <a:r>
              <a:rPr b="1" dirty="0" spc="-100" sz="3050">
                <a:latin typeface="Palatino Linotype"/>
                <a:cs typeface="Palatino Linotype"/>
              </a:rPr>
              <a:t>Glastronics</a:t>
            </a:r>
            <a:r>
              <a:rPr b="1" dirty="0" spc="-254" sz="3050">
                <a:latin typeface="Palatino Linotype"/>
                <a:cs typeface="Palatino Linotype"/>
              </a:rPr>
              <a:t> </a:t>
            </a:r>
            <a:r>
              <a:rPr b="1" dirty="0" spc="-90" sz="3050">
                <a:latin typeface="Palatino Linotype"/>
                <a:cs typeface="Palatino Linotype"/>
              </a:rPr>
              <a:t>Pvt</a:t>
            </a:r>
            <a:r>
              <a:rPr b="1" dirty="0" spc="-254" sz="3050">
                <a:latin typeface="Palatino Linotype"/>
                <a:cs typeface="Palatino Linotype"/>
              </a:rPr>
              <a:t> </a:t>
            </a:r>
            <a:r>
              <a:rPr b="1" dirty="0" spc="-25" sz="3050">
                <a:latin typeface="Palatino Linotype"/>
                <a:cs typeface="Palatino Linotype"/>
              </a:rPr>
              <a:t>Ltd</a:t>
            </a:r>
            <a:endParaRPr sz="3050">
              <a:latin typeface="Palatino Linotype"/>
              <a:cs typeface="Palatino Linotyp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361182" y="4262222"/>
            <a:ext cx="7336155" cy="3336925"/>
            <a:chOff x="5361182" y="4262222"/>
            <a:chExt cx="7336155" cy="3336925"/>
          </a:xfrm>
        </p:grpSpPr>
        <p:sp>
          <p:nvSpPr>
            <p:cNvPr id="4" name="object 4"/>
            <p:cNvSpPr/>
            <p:nvPr/>
          </p:nvSpPr>
          <p:spPr>
            <a:xfrm>
              <a:off x="5361183" y="6157698"/>
              <a:ext cx="7336155" cy="1441450"/>
            </a:xfrm>
            <a:custGeom>
              <a:avLst/>
              <a:gdLst/>
              <a:ahLst/>
              <a:cxnLst/>
              <a:rect b="b" l="l" r="r" t="t"/>
              <a:pathLst>
                <a:path h="1441450" w="7336155">
                  <a:moveTo>
                    <a:pt x="7335667" y="1441236"/>
                  </a:moveTo>
                  <a:lnTo>
                    <a:pt x="0" y="1441236"/>
                  </a:lnTo>
                  <a:lnTo>
                    <a:pt x="0" y="0"/>
                  </a:lnTo>
                  <a:lnTo>
                    <a:pt x="7335667" y="0"/>
                  </a:lnTo>
                  <a:lnTo>
                    <a:pt x="7335667" y="1441236"/>
                  </a:lnTo>
                  <a:close/>
                </a:path>
              </a:pathLst>
            </a:custGeom>
            <a:solidFill>
              <a:srgbClr val="F9C821"/>
            </a:solidFill>
          </p:spPr>
          <p:txBody>
            <a:bodyPr bIns="0" lIns="0" rIns="0" rtlCol="0" tIns="0" wrap="square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5361183" y="6919459"/>
              <a:ext cx="1400173" cy="6381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cstate="print" r:embed="rId3"/>
            <a:stretch>
              <a:fillRect/>
            </a:stretch>
          </p:blipFill>
          <p:spPr>
            <a:xfrm>
              <a:off x="5361182" y="4262222"/>
              <a:ext cx="7334249" cy="185737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71188" y="7094313"/>
              <a:ext cx="577850" cy="172085"/>
            </a:xfrm>
            <a:custGeom>
              <a:avLst/>
              <a:gdLst/>
              <a:ahLst/>
              <a:cxnLst/>
              <a:rect b="b" l="l" r="r" t="t"/>
              <a:pathLst>
                <a:path h="172084" w="577850">
                  <a:moveTo>
                    <a:pt x="534642" y="172085"/>
                  </a:moveTo>
                  <a:lnTo>
                    <a:pt x="43021" y="172085"/>
                  </a:lnTo>
                  <a:lnTo>
                    <a:pt x="26276" y="168704"/>
                  </a:lnTo>
                  <a:lnTo>
                    <a:pt x="12601" y="159484"/>
                  </a:lnTo>
                  <a:lnTo>
                    <a:pt x="3381" y="145809"/>
                  </a:lnTo>
                  <a:lnTo>
                    <a:pt x="0" y="129064"/>
                  </a:lnTo>
                  <a:lnTo>
                    <a:pt x="0" y="43021"/>
                  </a:lnTo>
                  <a:lnTo>
                    <a:pt x="3381" y="26276"/>
                  </a:lnTo>
                  <a:lnTo>
                    <a:pt x="12601" y="12601"/>
                  </a:lnTo>
                  <a:lnTo>
                    <a:pt x="26276" y="3381"/>
                  </a:lnTo>
                  <a:lnTo>
                    <a:pt x="43021" y="0"/>
                  </a:lnTo>
                  <a:lnTo>
                    <a:pt x="534642" y="0"/>
                  </a:lnTo>
                  <a:lnTo>
                    <a:pt x="551387" y="3381"/>
                  </a:lnTo>
                  <a:lnTo>
                    <a:pt x="565062" y="12601"/>
                  </a:lnTo>
                  <a:lnTo>
                    <a:pt x="574283" y="26276"/>
                  </a:lnTo>
                  <a:lnTo>
                    <a:pt x="577664" y="43021"/>
                  </a:lnTo>
                  <a:lnTo>
                    <a:pt x="577664" y="129064"/>
                  </a:lnTo>
                  <a:lnTo>
                    <a:pt x="574283" y="145809"/>
                  </a:lnTo>
                  <a:lnTo>
                    <a:pt x="565062" y="159484"/>
                  </a:lnTo>
                  <a:lnTo>
                    <a:pt x="551387" y="168704"/>
                  </a:lnTo>
                  <a:lnTo>
                    <a:pt x="534642" y="172085"/>
                  </a:lnTo>
                  <a:close/>
                </a:path>
              </a:pathLst>
            </a:custGeom>
            <a:solidFill>
              <a:srgbClr val="C1BEBA"/>
            </a:solidFill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12753871" y="1916756"/>
            <a:ext cx="5033645" cy="7070090"/>
            <a:chOff x="12753871" y="1916756"/>
            <a:chExt cx="5033645" cy="7070090"/>
          </a:xfrm>
        </p:grpSpPr>
        <p:pic>
          <p:nvPicPr>
            <p:cNvPr id="9" name="object 9"/>
            <p:cNvPicPr/>
            <p:nvPr/>
          </p:nvPicPr>
          <p:blipFill>
            <a:blip cstate="print" r:embed="rId4"/>
            <a:stretch>
              <a:fillRect/>
            </a:stretch>
          </p:blipFill>
          <p:spPr>
            <a:xfrm>
              <a:off x="12753871" y="1916756"/>
              <a:ext cx="5029199" cy="42005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cstate="print" r:embed="rId5"/>
            <a:stretch>
              <a:fillRect/>
            </a:stretch>
          </p:blipFill>
          <p:spPr>
            <a:xfrm>
              <a:off x="15453396" y="6157698"/>
              <a:ext cx="2333624" cy="28289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cstate="print" r:embed="rId6"/>
            <a:stretch>
              <a:fillRect/>
            </a:stretch>
          </p:blipFill>
          <p:spPr>
            <a:xfrm>
              <a:off x="12753871" y="6157697"/>
              <a:ext cx="2619374" cy="282892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505519" y="1916756"/>
            <a:ext cx="4800600" cy="7183755"/>
            <a:chOff x="505519" y="1916756"/>
            <a:chExt cx="4800600" cy="7183755"/>
          </a:xfrm>
        </p:grpSpPr>
        <p:pic>
          <p:nvPicPr>
            <p:cNvPr id="13" name="object 13"/>
            <p:cNvPicPr/>
            <p:nvPr/>
          </p:nvPicPr>
          <p:blipFill>
            <a:blip cstate="print" r:embed="rId7"/>
            <a:stretch>
              <a:fillRect/>
            </a:stretch>
          </p:blipFill>
          <p:spPr>
            <a:xfrm>
              <a:off x="505519" y="4262222"/>
              <a:ext cx="4800599" cy="48381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cstate="print" r:embed="rId8"/>
            <a:stretch>
              <a:fillRect/>
            </a:stretch>
          </p:blipFill>
          <p:spPr>
            <a:xfrm>
              <a:off x="505519" y="1916756"/>
              <a:ext cx="2600324" cy="230504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808650" y="7106194"/>
            <a:ext cx="515620" cy="13779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700">
                <a:solidFill>
                  <a:srgbClr val="206676"/>
                </a:solidFill>
                <a:latin typeface="Calibri"/>
                <a:cs typeface="Calibri"/>
              </a:rPr>
              <a:t>Make</a:t>
            </a:r>
            <a:r>
              <a:rPr dirty="0" spc="25" sz="700">
                <a:solidFill>
                  <a:srgbClr val="206676"/>
                </a:solidFill>
                <a:latin typeface="Calibri"/>
                <a:cs typeface="Calibri"/>
              </a:rPr>
              <a:t> </a:t>
            </a:r>
            <a:r>
              <a:rPr dirty="0" sz="700">
                <a:solidFill>
                  <a:srgbClr val="206676"/>
                </a:solidFill>
                <a:latin typeface="Calibri"/>
                <a:cs typeface="Calibri"/>
              </a:rPr>
              <a:t>in</a:t>
            </a:r>
            <a:r>
              <a:rPr dirty="0" spc="30" sz="700">
                <a:solidFill>
                  <a:srgbClr val="206676"/>
                </a:solidFill>
                <a:latin typeface="Calibri"/>
                <a:cs typeface="Calibri"/>
              </a:rPr>
              <a:t> </a:t>
            </a:r>
            <a:r>
              <a:rPr dirty="0" spc="-10" sz="700">
                <a:solidFill>
                  <a:srgbClr val="206676"/>
                </a:solidFill>
                <a:latin typeface="Calibri"/>
                <a:cs typeface="Calibri"/>
              </a:rPr>
              <a:t>India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9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43245" y="1908498"/>
            <a:ext cx="9552940" cy="2313940"/>
          </a:xfrm>
          <a:prstGeom prst="rect">
            <a:avLst/>
          </a:prstGeom>
          <a:solidFill>
            <a:srgbClr val="206676"/>
          </a:solidFill>
        </p:spPr>
        <p:txBody>
          <a:bodyPr bIns="0" lIns="0" rIns="0" rtlCol="0" tIns="322580" vert="horz" wrap="square">
            <a:spAutoFit/>
          </a:bodyPr>
          <a:lstStyle/>
          <a:p>
            <a:pPr marL="287020" marR="7579359">
              <a:lnSpc>
                <a:spcPct val="116900"/>
              </a:lnSpc>
              <a:spcBef>
                <a:spcPts val="2540"/>
              </a:spcBef>
            </a:pPr>
            <a:r>
              <a:rPr b="1" dirty="0" spc="-60" sz="2950">
                <a:solidFill>
                  <a:srgbClr val="FFFFFF"/>
                </a:solidFill>
                <a:latin typeface="Tahoma"/>
                <a:cs typeface="Tahoma"/>
              </a:rPr>
              <a:t>India’s LARGEST</a:t>
            </a:r>
            <a:endParaRPr sz="2950">
              <a:latin typeface="Tahoma"/>
              <a:cs typeface="Tahoma"/>
            </a:endParaRPr>
          </a:p>
          <a:p>
            <a:pPr marL="287020">
              <a:lnSpc>
                <a:spcPct val="100000"/>
              </a:lnSpc>
              <a:spcBef>
                <a:spcPts val="600"/>
              </a:spcBef>
            </a:pPr>
            <a:r>
              <a:rPr b="1" dirty="0" spc="-190" sz="2950">
                <a:solidFill>
                  <a:srgbClr val="FFFFFF"/>
                </a:solidFill>
                <a:latin typeface="Tahoma"/>
                <a:cs typeface="Tahoma"/>
              </a:rPr>
              <a:t>Integrated</a:t>
            </a:r>
            <a:r>
              <a:rPr b="1" dirty="0" spc="-415" sz="29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pc="-114" sz="2950">
                <a:solidFill>
                  <a:srgbClr val="FFFFFF"/>
                </a:solidFill>
                <a:latin typeface="Tahoma"/>
                <a:cs typeface="Tahoma"/>
              </a:rPr>
              <a:t>Manufacturer</a:t>
            </a:r>
            <a:r>
              <a:rPr b="1" dirty="0" spc="-405" sz="29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pc="-60" sz="295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b="1" dirty="0" spc="-409" sz="29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pc="-120" sz="2950">
                <a:solidFill>
                  <a:srgbClr val="FFFFFF"/>
                </a:solidFill>
                <a:latin typeface="Tahoma"/>
                <a:cs typeface="Tahoma"/>
              </a:rPr>
              <a:t>Hermetic</a:t>
            </a:r>
            <a:r>
              <a:rPr b="1" dirty="0" spc="-415" sz="29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pc="-10" sz="2950">
                <a:solidFill>
                  <a:srgbClr val="FFFFFF"/>
                </a:solidFill>
                <a:latin typeface="Tahoma"/>
                <a:cs typeface="Tahoma"/>
              </a:rPr>
              <a:t>components</a:t>
            </a:r>
            <a:endParaRPr sz="29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26892" y="6500181"/>
            <a:ext cx="5295900" cy="798830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35"/>
              </a:spcBef>
            </a:pPr>
            <a:r>
              <a:rPr b="1" dirty="0" spc="-35" sz="2500">
                <a:solidFill>
                  <a:srgbClr val="206676"/>
                </a:solidFill>
                <a:latin typeface="Tahoma"/>
                <a:cs typeface="Tahoma"/>
              </a:rPr>
              <a:t>STRENGTHENING</a:t>
            </a:r>
            <a:r>
              <a:rPr b="1" dirty="0" spc="-75" sz="2500">
                <a:solidFill>
                  <a:srgbClr val="206676"/>
                </a:solidFill>
                <a:latin typeface="Tahoma"/>
                <a:cs typeface="Tahoma"/>
              </a:rPr>
              <a:t> </a:t>
            </a:r>
            <a:r>
              <a:rPr b="1" dirty="0" spc="-10" sz="2500">
                <a:solidFill>
                  <a:srgbClr val="206676"/>
                </a:solidFill>
                <a:latin typeface="Tahoma"/>
                <a:cs typeface="Tahoma"/>
              </a:rPr>
              <a:t>CONNECTIONS</a:t>
            </a:r>
            <a:endParaRPr sz="2500">
              <a:latin typeface="Tahoma"/>
              <a:cs typeface="Tahoma"/>
            </a:endParaRPr>
          </a:p>
          <a:p>
            <a:pPr algn="r" marR="5080">
              <a:lnSpc>
                <a:spcPct val="100000"/>
              </a:lnSpc>
              <a:spcBef>
                <a:spcPts val="45"/>
              </a:spcBef>
            </a:pPr>
            <a:r>
              <a:rPr b="1" dirty="0" spc="-55" sz="2500">
                <a:solidFill>
                  <a:srgbClr val="206676"/>
                </a:solidFill>
                <a:latin typeface="Tahoma"/>
                <a:cs typeface="Tahoma"/>
              </a:rPr>
              <a:t>SINCE</a:t>
            </a:r>
            <a:r>
              <a:rPr b="1" dirty="0" spc="-170" sz="2500">
                <a:solidFill>
                  <a:srgbClr val="206676"/>
                </a:solidFill>
                <a:latin typeface="Tahoma"/>
                <a:cs typeface="Tahoma"/>
              </a:rPr>
              <a:t> </a:t>
            </a:r>
            <a:r>
              <a:rPr b="1" dirty="0" spc="170" sz="2500">
                <a:solidFill>
                  <a:srgbClr val="206676"/>
                </a:solidFill>
                <a:latin typeface="Tahoma"/>
                <a:cs typeface="Tahoma"/>
              </a:rPr>
              <a:t>40</a:t>
            </a:r>
            <a:r>
              <a:rPr b="1" dirty="0" spc="-170" sz="2500">
                <a:solidFill>
                  <a:srgbClr val="206676"/>
                </a:solidFill>
                <a:latin typeface="Tahoma"/>
                <a:cs typeface="Tahoma"/>
              </a:rPr>
              <a:t> </a:t>
            </a:r>
            <a:r>
              <a:rPr b="1" dirty="0" spc="70" sz="2500">
                <a:solidFill>
                  <a:srgbClr val="206676"/>
                </a:solidFill>
                <a:latin typeface="Tahoma"/>
                <a:cs typeface="Tahoma"/>
              </a:rPr>
              <a:t>YEARS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61182" y="7656084"/>
            <a:ext cx="7336155" cy="1441450"/>
          </a:xfrm>
          <a:prstGeom prst="rect">
            <a:avLst/>
          </a:prstGeom>
          <a:solidFill>
            <a:srgbClr val="206676"/>
          </a:solidFill>
        </p:spPr>
        <p:txBody>
          <a:bodyPr bIns="0" lIns="0" rIns="0" rtlCol="0" tIns="312420" vert="horz" wrap="square">
            <a:spAutoFit/>
          </a:bodyPr>
          <a:lstStyle/>
          <a:p>
            <a:pPr indent="463550" marL="1376045" marR="279400">
              <a:lnSpc>
                <a:spcPct val="102499"/>
              </a:lnSpc>
              <a:spcBef>
                <a:spcPts val="2460"/>
              </a:spcBef>
            </a:pPr>
            <a:r>
              <a:rPr b="1" dirty="0" sz="2500">
                <a:solidFill>
                  <a:srgbClr val="F9C821"/>
                </a:solidFill>
                <a:latin typeface="Tahoma"/>
                <a:cs typeface="Tahoma"/>
              </a:rPr>
              <a:t>CONNECTIVITY</a:t>
            </a:r>
            <a:r>
              <a:rPr b="1" dirty="0" spc="-50" sz="2500">
                <a:solidFill>
                  <a:srgbClr val="F9C821"/>
                </a:solidFill>
                <a:latin typeface="Tahoma"/>
                <a:cs typeface="Tahoma"/>
              </a:rPr>
              <a:t> </a:t>
            </a:r>
            <a:r>
              <a:rPr b="1" dirty="0" spc="-20" sz="2500">
                <a:solidFill>
                  <a:srgbClr val="F9C821"/>
                </a:solidFill>
                <a:latin typeface="Tahoma"/>
                <a:cs typeface="Tahoma"/>
              </a:rPr>
              <a:t>SOLUTIONS</a:t>
            </a:r>
            <a:r>
              <a:rPr b="1" dirty="0" spc="-45" sz="2500">
                <a:solidFill>
                  <a:srgbClr val="F9C821"/>
                </a:solidFill>
                <a:latin typeface="Tahoma"/>
                <a:cs typeface="Tahoma"/>
              </a:rPr>
              <a:t> </a:t>
            </a:r>
            <a:r>
              <a:rPr b="1" dirty="0" spc="-25" sz="2500">
                <a:solidFill>
                  <a:srgbClr val="F9C821"/>
                </a:solidFill>
                <a:latin typeface="Tahoma"/>
                <a:cs typeface="Tahoma"/>
              </a:rPr>
              <a:t>FOR </a:t>
            </a:r>
            <a:r>
              <a:rPr b="1" dirty="0" spc="-50" sz="2500">
                <a:solidFill>
                  <a:srgbClr val="F9C821"/>
                </a:solidFill>
                <a:latin typeface="Tahoma"/>
                <a:cs typeface="Tahoma"/>
              </a:rPr>
              <a:t>INDUSTRY</a:t>
            </a:r>
            <a:r>
              <a:rPr b="1" dirty="0" spc="-170" sz="2500">
                <a:solidFill>
                  <a:srgbClr val="F9C821"/>
                </a:solidFill>
                <a:latin typeface="Tahoma"/>
                <a:cs typeface="Tahoma"/>
              </a:rPr>
              <a:t> </a:t>
            </a:r>
            <a:r>
              <a:rPr b="1" dirty="0" spc="85" sz="2500">
                <a:solidFill>
                  <a:srgbClr val="F9C821"/>
                </a:solidFill>
                <a:latin typeface="Tahoma"/>
                <a:cs typeface="Tahoma"/>
              </a:rPr>
              <a:t>AEROSPACE</a:t>
            </a:r>
            <a:r>
              <a:rPr b="1" dirty="0" spc="-170" sz="2500">
                <a:solidFill>
                  <a:srgbClr val="F9C821"/>
                </a:solidFill>
                <a:latin typeface="Tahoma"/>
                <a:cs typeface="Tahoma"/>
              </a:rPr>
              <a:t> </a:t>
            </a:r>
            <a:r>
              <a:rPr b="1" dirty="0" spc="-220" sz="2500">
                <a:solidFill>
                  <a:srgbClr val="F9C821"/>
                </a:solidFill>
                <a:latin typeface="Tahoma"/>
                <a:cs typeface="Tahoma"/>
              </a:rPr>
              <a:t>&amp;</a:t>
            </a:r>
            <a:r>
              <a:rPr b="1" dirty="0" spc="-170" sz="2500">
                <a:solidFill>
                  <a:srgbClr val="F9C821"/>
                </a:solidFill>
                <a:latin typeface="Tahoma"/>
                <a:cs typeface="Tahoma"/>
              </a:rPr>
              <a:t> </a:t>
            </a:r>
            <a:r>
              <a:rPr b="1" dirty="0" spc="-10" sz="2500">
                <a:solidFill>
                  <a:srgbClr val="F9C821"/>
                </a:solidFill>
                <a:latin typeface="Tahoma"/>
                <a:cs typeface="Tahoma"/>
              </a:rPr>
              <a:t>DEFENSE</a:t>
            </a:r>
            <a:endParaRPr sz="25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cstate="print" r:embed="rId2"/>
          <a:stretch>
            <a:fillRect/>
          </a:stretch>
        </p:blipFill>
        <p:spPr>
          <a:xfrm>
            <a:off x="737955" y="8211765"/>
            <a:ext cx="86345" cy="8634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26482" y="1683086"/>
            <a:ext cx="11402060" cy="7465059"/>
          </a:xfrm>
          <a:prstGeom prst="rect">
            <a:avLst/>
          </a:prstGeom>
        </p:spPr>
        <p:txBody>
          <a:bodyPr bIns="0" lIns="0" rIns="0" rtlCol="0" tIns="1333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 spc="210" sz="2350">
                <a:latin typeface="Trebuchet MS"/>
                <a:cs typeface="Trebuchet MS"/>
              </a:rPr>
              <a:t>We</a:t>
            </a:r>
            <a:r>
              <a:rPr b="1" dirty="0" spc="-120" sz="2350">
                <a:latin typeface="Trebuchet MS"/>
                <a:cs typeface="Trebuchet MS"/>
              </a:rPr>
              <a:t> </a:t>
            </a:r>
            <a:r>
              <a:rPr b="1" dirty="0" spc="100" sz="2350">
                <a:latin typeface="Trebuchet MS"/>
                <a:cs typeface="Trebuchet MS"/>
              </a:rPr>
              <a:t>make</a:t>
            </a:r>
            <a:r>
              <a:rPr b="1" dirty="0" spc="-114" sz="2350">
                <a:latin typeface="Trebuchet MS"/>
                <a:cs typeface="Trebuchet MS"/>
              </a:rPr>
              <a:t> </a:t>
            </a:r>
            <a:r>
              <a:rPr b="1" dirty="0" spc="60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hermetic</a:t>
            </a:r>
            <a:r>
              <a:rPr b="1" dirty="0" spc="-114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b="1" dirty="0" spc="125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components</a:t>
            </a:r>
            <a:r>
              <a:rPr b="1" dirty="0" spc="-114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b="1" dirty="0" spc="70" sz="2350" u="none">
                <a:latin typeface="Trebuchet MS"/>
                <a:cs typeface="Trebuchet MS"/>
              </a:rPr>
              <a:t>for</a:t>
            </a:r>
            <a:r>
              <a:rPr b="1" dirty="0" spc="-114" sz="2350" u="none">
                <a:latin typeface="Trebuchet MS"/>
                <a:cs typeface="Trebuchet MS"/>
              </a:rPr>
              <a:t> </a:t>
            </a:r>
            <a:r>
              <a:rPr b="1" dirty="0" spc="145" sz="2350" u="none">
                <a:latin typeface="Trebuchet MS"/>
                <a:cs typeface="Trebuchet MS"/>
              </a:rPr>
              <a:t>Aerospace</a:t>
            </a:r>
            <a:r>
              <a:rPr b="1" dirty="0" spc="-114" sz="2350" u="none">
                <a:latin typeface="Trebuchet MS"/>
                <a:cs typeface="Trebuchet MS"/>
              </a:rPr>
              <a:t> </a:t>
            </a:r>
            <a:r>
              <a:rPr b="1" dirty="0" spc="-165" sz="2350" u="none">
                <a:latin typeface="Trebuchet MS"/>
                <a:cs typeface="Trebuchet MS"/>
              </a:rPr>
              <a:t>,</a:t>
            </a:r>
            <a:r>
              <a:rPr b="1" dirty="0" spc="-114" sz="2350" u="none">
                <a:latin typeface="Trebuchet MS"/>
                <a:cs typeface="Trebuchet MS"/>
              </a:rPr>
              <a:t> </a:t>
            </a:r>
            <a:r>
              <a:rPr b="1" dirty="0" spc="120" sz="2350" u="none">
                <a:latin typeface="Trebuchet MS"/>
                <a:cs typeface="Trebuchet MS"/>
              </a:rPr>
              <a:t>Defense</a:t>
            </a:r>
            <a:r>
              <a:rPr b="1" dirty="0" spc="-114" sz="2350" u="none">
                <a:latin typeface="Trebuchet MS"/>
                <a:cs typeface="Trebuchet MS"/>
              </a:rPr>
              <a:t> </a:t>
            </a:r>
            <a:r>
              <a:rPr b="1" dirty="0" spc="-90" sz="2350" u="none">
                <a:latin typeface="Trebuchet MS"/>
                <a:cs typeface="Trebuchet MS"/>
              </a:rPr>
              <a:t>&amp;</a:t>
            </a:r>
            <a:r>
              <a:rPr b="1" dirty="0" spc="-120" sz="2350" u="none">
                <a:latin typeface="Trebuchet MS"/>
                <a:cs typeface="Trebuchet MS"/>
              </a:rPr>
              <a:t> </a:t>
            </a:r>
            <a:r>
              <a:rPr b="1" dirty="0" spc="55" sz="2350" u="none">
                <a:latin typeface="Trebuchet MS"/>
                <a:cs typeface="Trebuchet MS"/>
              </a:rPr>
              <a:t>Industrial</a:t>
            </a:r>
            <a:endParaRPr sz="2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2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b="1" dirty="0" spc="80" sz="2350">
                <a:latin typeface="Trebuchet MS"/>
                <a:cs typeface="Trebuchet MS"/>
              </a:rPr>
              <a:t>applications</a:t>
            </a:r>
            <a:endParaRPr sz="2350">
              <a:latin typeface="Trebuchet MS"/>
              <a:cs typeface="Trebuchet MS"/>
            </a:endParaRPr>
          </a:p>
          <a:p>
            <a:pPr marL="12700" marR="5080">
              <a:lnSpc>
                <a:spcPct val="207300"/>
              </a:lnSpc>
              <a:spcBef>
                <a:spcPts val="65"/>
              </a:spcBef>
              <a:tabLst>
                <a:tab algn="l" pos="3991610"/>
                <a:tab algn="l" pos="6763384"/>
                <a:tab algn="l" pos="9687560"/>
              </a:tabLst>
            </a:pPr>
            <a:r>
              <a:rPr b="1" dirty="0" spc="210" sz="2350">
                <a:solidFill>
                  <a:srgbClr val="0049AC"/>
                </a:solidFill>
                <a:latin typeface="Trebuchet MS"/>
                <a:cs typeface="Trebuchet MS"/>
              </a:rPr>
              <a:t>We</a:t>
            </a:r>
            <a:r>
              <a:rPr b="1" dirty="0" spc="-114" sz="2350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05" sz="2350">
                <a:solidFill>
                  <a:srgbClr val="0049AC"/>
                </a:solidFill>
                <a:latin typeface="Trebuchet MS"/>
                <a:cs typeface="Trebuchet MS"/>
              </a:rPr>
              <a:t>have</a:t>
            </a:r>
            <a:r>
              <a:rPr b="1" dirty="0" spc="-114" sz="2350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95" sz="2350">
                <a:solidFill>
                  <a:srgbClr val="0049AC"/>
                </a:solidFill>
                <a:latin typeface="Trebuchet MS"/>
                <a:cs typeface="Trebuchet MS"/>
              </a:rPr>
              <a:t>an</a:t>
            </a:r>
            <a:r>
              <a:rPr b="1" dirty="0" spc="-114" sz="2350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70" sz="2350" u="heavy">
                <a:solidFill>
                  <a:srgbClr val="0049AC"/>
                </a:solidFill>
                <a:uFill>
                  <a:solidFill>
                    <a:srgbClr val="0049AC"/>
                  </a:solidFill>
                </a:uFill>
                <a:latin typeface="Trebuchet MS"/>
                <a:cs typeface="Trebuchet MS"/>
              </a:rPr>
              <a:t>integrated</a:t>
            </a:r>
            <a:r>
              <a:rPr b="1" dirty="0" spc="-110" sz="2350" u="heavy">
                <a:solidFill>
                  <a:srgbClr val="0049AC"/>
                </a:solidFill>
                <a:uFill>
                  <a:solidFill>
                    <a:srgbClr val="0049AC"/>
                  </a:solidFill>
                </a:uFill>
                <a:latin typeface="Trebuchet MS"/>
                <a:cs typeface="Trebuchet MS"/>
              </a:rPr>
              <a:t> </a:t>
            </a:r>
            <a:r>
              <a:rPr b="1" dirty="0" spc="100" sz="2350" u="heavy">
                <a:solidFill>
                  <a:srgbClr val="0049AC"/>
                </a:solidFill>
                <a:uFill>
                  <a:solidFill>
                    <a:srgbClr val="0049AC"/>
                  </a:solidFill>
                </a:uFill>
                <a:latin typeface="Trebuchet MS"/>
                <a:cs typeface="Trebuchet MS"/>
              </a:rPr>
              <a:t>manufacturing</a:t>
            </a:r>
            <a:r>
              <a:rPr dirty="0" spc="-55" sz="2350" u="heavy">
                <a:solidFill>
                  <a:srgbClr val="0049AC"/>
                </a:solidFill>
                <a:uFill>
                  <a:solidFill>
                    <a:srgbClr val="0049AC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dirty="0" spc="45" sz="2350" u="none">
                <a:solidFill>
                  <a:srgbClr val="0049AC"/>
                </a:solidFill>
                <a:latin typeface="Trebuchet MS"/>
                <a:cs typeface="Trebuchet MS"/>
              </a:rPr>
              <a:t>facility</a:t>
            </a:r>
            <a:r>
              <a:rPr b="1" dirty="0" spc="-114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z="2350" u="none">
                <a:solidFill>
                  <a:srgbClr val="0049AC"/>
                </a:solidFill>
                <a:latin typeface="Trebuchet MS"/>
                <a:cs typeface="Trebuchet MS"/>
              </a:rPr>
              <a:t>in</a:t>
            </a:r>
            <a:r>
              <a:rPr b="1" dirty="0" spc="-114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85" sz="2350" u="heavy">
                <a:solidFill>
                  <a:srgbClr val="0049AC"/>
                </a:solidFill>
                <a:uFill>
                  <a:solidFill>
                    <a:srgbClr val="0049AC"/>
                  </a:solidFill>
                </a:uFill>
                <a:latin typeface="Trebuchet MS"/>
                <a:cs typeface="Trebuchet MS"/>
              </a:rPr>
              <a:t>Bangalore</a:t>
            </a:r>
            <a:r>
              <a:rPr b="1" dirty="0" spc="85" sz="2350" u="none">
                <a:solidFill>
                  <a:srgbClr val="0049AC"/>
                </a:solidFill>
                <a:latin typeface="Trebuchet MS"/>
                <a:cs typeface="Trebuchet MS"/>
              </a:rPr>
              <a:t>,</a:t>
            </a:r>
            <a:r>
              <a:rPr b="1" dirty="0" spc="-110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50" sz="2350" u="none">
                <a:solidFill>
                  <a:srgbClr val="0049AC"/>
                </a:solidFill>
                <a:latin typeface="Trebuchet MS"/>
                <a:cs typeface="Trebuchet MS"/>
              </a:rPr>
              <a:t>India</a:t>
            </a:r>
            <a:r>
              <a:rPr b="1" dirty="0" sz="2350" u="none">
                <a:solidFill>
                  <a:srgbClr val="0049AC"/>
                </a:solidFill>
                <a:latin typeface="Trebuchet MS"/>
                <a:cs typeface="Trebuchet MS"/>
              </a:rPr>
              <a:t>	</a:t>
            </a:r>
            <a:r>
              <a:rPr b="1" dirty="0" spc="120" sz="2350" u="none">
                <a:solidFill>
                  <a:srgbClr val="0049AC"/>
                </a:solidFill>
                <a:latin typeface="Trebuchet MS"/>
                <a:cs typeface="Trebuchet MS"/>
              </a:rPr>
              <a:t>since</a:t>
            </a:r>
            <a:r>
              <a:rPr b="1" dirty="0" spc="-130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-10" sz="2350" u="none">
                <a:solidFill>
                  <a:srgbClr val="0049AC"/>
                </a:solidFill>
                <a:latin typeface="Trebuchet MS"/>
                <a:cs typeface="Trebuchet MS"/>
              </a:rPr>
              <a:t>1985, </a:t>
            </a:r>
            <a:r>
              <a:rPr b="1" dirty="0" spc="135" sz="2350" u="none">
                <a:solidFill>
                  <a:srgbClr val="0049AC"/>
                </a:solidFill>
                <a:latin typeface="Trebuchet MS"/>
                <a:cs typeface="Trebuchet MS"/>
              </a:rPr>
              <a:t>occupying</a:t>
            </a:r>
            <a:r>
              <a:rPr b="1" dirty="0" spc="-130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20" sz="2350" u="none">
                <a:solidFill>
                  <a:srgbClr val="0049AC"/>
                </a:solidFill>
                <a:latin typeface="Trebuchet MS"/>
                <a:cs typeface="Trebuchet MS"/>
              </a:rPr>
              <a:t>100,000</a:t>
            </a:r>
            <a:r>
              <a:rPr b="1" dirty="0" spc="-125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90" sz="2350" u="none">
                <a:solidFill>
                  <a:srgbClr val="0049AC"/>
                </a:solidFill>
                <a:latin typeface="Trebuchet MS"/>
                <a:cs typeface="Trebuchet MS"/>
              </a:rPr>
              <a:t>sq.</a:t>
            </a:r>
            <a:r>
              <a:rPr b="1" dirty="0" spc="-125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-25" sz="2350" u="none">
                <a:solidFill>
                  <a:srgbClr val="0049AC"/>
                </a:solidFill>
                <a:latin typeface="Trebuchet MS"/>
                <a:cs typeface="Trebuchet MS"/>
              </a:rPr>
              <a:t>ft,</a:t>
            </a:r>
            <a:r>
              <a:rPr b="1" dirty="0" sz="2350" u="none">
                <a:solidFill>
                  <a:srgbClr val="0049AC"/>
                </a:solidFill>
                <a:latin typeface="Trebuchet MS"/>
                <a:cs typeface="Trebuchet MS"/>
              </a:rPr>
              <a:t>	</a:t>
            </a:r>
            <a:r>
              <a:rPr b="1" dirty="0" spc="50" sz="2350" u="none">
                <a:solidFill>
                  <a:srgbClr val="0049AC"/>
                </a:solidFill>
                <a:latin typeface="Trebuchet MS"/>
                <a:cs typeface="Trebuchet MS"/>
              </a:rPr>
              <a:t>with</a:t>
            </a:r>
            <a:r>
              <a:rPr b="1" dirty="0" spc="-120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10" sz="2350" u="none">
                <a:solidFill>
                  <a:srgbClr val="0049AC"/>
                </a:solidFill>
                <a:latin typeface="Trebuchet MS"/>
                <a:cs typeface="Trebuchet MS"/>
              </a:rPr>
              <a:t>a</a:t>
            </a:r>
            <a:r>
              <a:rPr b="1" dirty="0" spc="-114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05" sz="2350" u="none">
                <a:solidFill>
                  <a:srgbClr val="0049AC"/>
                </a:solidFill>
                <a:latin typeface="Trebuchet MS"/>
                <a:cs typeface="Trebuchet MS"/>
              </a:rPr>
              <a:t>strength</a:t>
            </a:r>
            <a:r>
              <a:rPr b="1" dirty="0" spc="-120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65" sz="2350" u="none">
                <a:solidFill>
                  <a:srgbClr val="0049AC"/>
                </a:solidFill>
                <a:latin typeface="Trebuchet MS"/>
                <a:cs typeface="Trebuchet MS"/>
              </a:rPr>
              <a:t>of</a:t>
            </a:r>
            <a:r>
              <a:rPr b="1" dirty="0" sz="2350" u="none">
                <a:solidFill>
                  <a:srgbClr val="0049AC"/>
                </a:solidFill>
                <a:latin typeface="Trebuchet MS"/>
                <a:cs typeface="Trebuchet MS"/>
              </a:rPr>
              <a:t>	</a:t>
            </a:r>
            <a:r>
              <a:rPr b="1" dirty="0" spc="85" sz="2350" u="none">
                <a:solidFill>
                  <a:srgbClr val="0049AC"/>
                </a:solidFill>
                <a:latin typeface="Trebuchet MS"/>
                <a:cs typeface="Trebuchet MS"/>
              </a:rPr>
              <a:t>more</a:t>
            </a:r>
            <a:r>
              <a:rPr b="1" dirty="0" spc="-130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70" sz="2350" u="none">
                <a:solidFill>
                  <a:srgbClr val="0049AC"/>
                </a:solidFill>
                <a:latin typeface="Trebuchet MS"/>
                <a:cs typeface="Trebuchet MS"/>
              </a:rPr>
              <a:t>than</a:t>
            </a:r>
            <a:r>
              <a:rPr b="1" dirty="0" spc="-125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225" sz="2350" u="none">
                <a:solidFill>
                  <a:srgbClr val="0049AC"/>
                </a:solidFill>
                <a:latin typeface="Trebuchet MS"/>
                <a:cs typeface="Trebuchet MS"/>
              </a:rPr>
              <a:t>300</a:t>
            </a:r>
            <a:r>
              <a:rPr b="1" dirty="0" spc="-125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65" sz="2350" u="none">
                <a:solidFill>
                  <a:srgbClr val="0049AC"/>
                </a:solidFill>
                <a:latin typeface="Trebuchet MS"/>
                <a:cs typeface="Trebuchet MS"/>
              </a:rPr>
              <a:t>people</a:t>
            </a:r>
            <a:endParaRPr sz="2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600"/>
              </a:spcBef>
            </a:pPr>
            <a:r>
              <a:rPr b="1" dirty="0" spc="210" sz="2350">
                <a:latin typeface="Trebuchet MS"/>
                <a:cs typeface="Trebuchet MS"/>
              </a:rPr>
              <a:t>We</a:t>
            </a:r>
            <a:r>
              <a:rPr b="1" dirty="0" spc="-105" sz="2350">
                <a:latin typeface="Trebuchet MS"/>
                <a:cs typeface="Trebuchet MS"/>
              </a:rPr>
              <a:t> </a:t>
            </a:r>
            <a:r>
              <a:rPr b="1" dirty="0" spc="140" sz="2350">
                <a:latin typeface="Trebuchet MS"/>
                <a:cs typeface="Trebuchet MS"/>
              </a:rPr>
              <a:t>seamlessly</a:t>
            </a:r>
            <a:r>
              <a:rPr b="1" dirty="0" spc="-105" sz="2350">
                <a:latin typeface="Trebuchet MS"/>
                <a:cs typeface="Trebuchet MS"/>
              </a:rPr>
              <a:t> </a:t>
            </a:r>
            <a:r>
              <a:rPr b="1" dirty="0" spc="75" sz="2350">
                <a:latin typeface="Trebuchet MS"/>
                <a:cs typeface="Trebuchet MS"/>
              </a:rPr>
              <a:t>execute</a:t>
            </a:r>
            <a:r>
              <a:rPr b="1" dirty="0" spc="-105" sz="2350">
                <a:latin typeface="Trebuchet MS"/>
                <a:cs typeface="Trebuchet MS"/>
              </a:rPr>
              <a:t> </a:t>
            </a:r>
            <a:r>
              <a:rPr b="1" dirty="0" spc="75" sz="2350">
                <a:latin typeface="Trebuchet MS"/>
                <a:cs typeface="Trebuchet MS"/>
              </a:rPr>
              <a:t>annual</a:t>
            </a:r>
            <a:r>
              <a:rPr b="1" dirty="0" spc="-100" sz="2350">
                <a:latin typeface="Trebuchet MS"/>
                <a:cs typeface="Trebuchet MS"/>
              </a:rPr>
              <a:t> </a:t>
            </a:r>
            <a:r>
              <a:rPr b="1" dirty="0" spc="65" sz="2350">
                <a:latin typeface="Trebuchet MS"/>
                <a:cs typeface="Trebuchet MS"/>
              </a:rPr>
              <a:t>deliveries</a:t>
            </a:r>
            <a:r>
              <a:rPr b="1" dirty="0" spc="-105" sz="2350">
                <a:latin typeface="Trebuchet MS"/>
                <a:cs typeface="Trebuchet MS"/>
              </a:rPr>
              <a:t> </a:t>
            </a:r>
            <a:r>
              <a:rPr b="1" dirty="0" spc="85" sz="2350">
                <a:latin typeface="Trebuchet MS"/>
                <a:cs typeface="Trebuchet MS"/>
              </a:rPr>
              <a:t>from</a:t>
            </a:r>
            <a:r>
              <a:rPr b="1" dirty="0" spc="-95" sz="2350">
                <a:latin typeface="Trebuchet MS"/>
                <a:cs typeface="Trebuchet MS"/>
              </a:rPr>
              <a:t> </a:t>
            </a:r>
            <a:r>
              <a:rPr b="1" dirty="0" spc="-265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1</a:t>
            </a:r>
            <a:r>
              <a:rPr b="1" dirty="0" spc="-200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b="1" dirty="0" spc="75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piece</a:t>
            </a:r>
            <a:r>
              <a:rPr b="1" dirty="0" spc="-105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b="1" dirty="0" spc="240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-</a:t>
            </a:r>
            <a:r>
              <a:rPr b="1" dirty="0" spc="-105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b="1" dirty="0" spc="170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20</a:t>
            </a:r>
            <a:r>
              <a:rPr b="1" dirty="0" spc="-100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b="1" dirty="0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million</a:t>
            </a:r>
            <a:r>
              <a:rPr b="1" dirty="0" spc="-105" sz="2350" u="none">
                <a:latin typeface="Trebuchet MS"/>
                <a:cs typeface="Trebuchet MS"/>
              </a:rPr>
              <a:t> </a:t>
            </a:r>
            <a:r>
              <a:rPr b="1" dirty="0" spc="114" sz="2350" u="none">
                <a:latin typeface="Trebuchet MS"/>
                <a:cs typeface="Trebuchet MS"/>
              </a:rPr>
              <a:t>pieces</a:t>
            </a:r>
            <a:r>
              <a:rPr b="1" dirty="0" spc="-105" sz="2350" u="none">
                <a:latin typeface="Trebuchet MS"/>
                <a:cs typeface="Trebuchet MS"/>
              </a:rPr>
              <a:t> </a:t>
            </a:r>
            <a:r>
              <a:rPr b="1" dirty="0" spc="40" sz="2350" u="none">
                <a:latin typeface="Trebuchet MS"/>
                <a:cs typeface="Trebuchet MS"/>
              </a:rPr>
              <a:t>per</a:t>
            </a:r>
            <a:endParaRPr sz="2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2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b="1" dirty="0" spc="85" sz="2350">
                <a:latin typeface="Trebuchet MS"/>
                <a:cs typeface="Trebuchet MS"/>
              </a:rPr>
              <a:t>product</a:t>
            </a:r>
            <a:endParaRPr sz="2350">
              <a:latin typeface="Trebuchet MS"/>
              <a:cs typeface="Trebuchet MS"/>
            </a:endParaRPr>
          </a:p>
          <a:p>
            <a:pPr marL="12700" marR="150495">
              <a:lnSpc>
                <a:spcPct val="207300"/>
              </a:lnSpc>
              <a:spcBef>
                <a:spcPts val="70"/>
              </a:spcBef>
            </a:pPr>
            <a:r>
              <a:rPr b="1" dirty="0" spc="210" sz="2350">
                <a:solidFill>
                  <a:srgbClr val="0049AC"/>
                </a:solidFill>
                <a:latin typeface="Trebuchet MS"/>
                <a:cs typeface="Trebuchet MS"/>
              </a:rPr>
              <a:t>We</a:t>
            </a:r>
            <a:r>
              <a:rPr b="1" dirty="0" spc="-120" sz="2350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60" sz="2350">
                <a:solidFill>
                  <a:srgbClr val="0049AC"/>
                </a:solidFill>
                <a:latin typeface="Trebuchet MS"/>
                <a:cs typeface="Trebuchet MS"/>
              </a:rPr>
              <a:t>perpetually</a:t>
            </a:r>
            <a:r>
              <a:rPr b="1" dirty="0" spc="-114" sz="2350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70" sz="2350" u="heavy">
                <a:solidFill>
                  <a:srgbClr val="0049AC"/>
                </a:solidFill>
                <a:uFill>
                  <a:solidFill>
                    <a:srgbClr val="0049AC"/>
                  </a:solidFill>
                </a:uFill>
                <a:latin typeface="Trebuchet MS"/>
                <a:cs typeface="Trebuchet MS"/>
              </a:rPr>
              <a:t>innovate</a:t>
            </a:r>
            <a:r>
              <a:rPr b="1" dirty="0" spc="-114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10" sz="2350" u="none">
                <a:solidFill>
                  <a:srgbClr val="0049AC"/>
                </a:solidFill>
                <a:latin typeface="Trebuchet MS"/>
                <a:cs typeface="Trebuchet MS"/>
              </a:rPr>
              <a:t>and</a:t>
            </a:r>
            <a:r>
              <a:rPr b="1" dirty="0" spc="-114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40" sz="2350" u="none">
                <a:solidFill>
                  <a:srgbClr val="0049AC"/>
                </a:solidFill>
                <a:latin typeface="Trebuchet MS"/>
                <a:cs typeface="Trebuchet MS"/>
              </a:rPr>
              <a:t>ceaselessly</a:t>
            </a:r>
            <a:r>
              <a:rPr b="1" dirty="0" spc="-114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00" sz="2350" u="none">
                <a:solidFill>
                  <a:srgbClr val="0049AC"/>
                </a:solidFill>
                <a:latin typeface="Trebuchet MS"/>
                <a:cs typeface="Trebuchet MS"/>
              </a:rPr>
              <a:t>make</a:t>
            </a:r>
            <a:r>
              <a:rPr b="1" dirty="0" spc="-114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10" sz="2350" u="none">
                <a:solidFill>
                  <a:srgbClr val="0049AC"/>
                </a:solidFill>
                <a:latin typeface="Trebuchet MS"/>
                <a:cs typeface="Trebuchet MS"/>
              </a:rPr>
              <a:t>groundbreaking</a:t>
            </a:r>
            <a:r>
              <a:rPr b="1" dirty="0" spc="-114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20" sz="2350" u="none">
                <a:solidFill>
                  <a:srgbClr val="0049AC"/>
                </a:solidFill>
                <a:latin typeface="Trebuchet MS"/>
                <a:cs typeface="Trebuchet MS"/>
              </a:rPr>
              <a:t>products</a:t>
            </a:r>
            <a:r>
              <a:rPr b="1" dirty="0" spc="-114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25" sz="2350" u="none">
                <a:solidFill>
                  <a:srgbClr val="0049AC"/>
                </a:solidFill>
                <a:latin typeface="Trebuchet MS"/>
                <a:cs typeface="Trebuchet MS"/>
              </a:rPr>
              <a:t>to </a:t>
            </a:r>
            <a:r>
              <a:rPr b="1" dirty="0" spc="60" sz="2350" u="none">
                <a:solidFill>
                  <a:srgbClr val="0049AC"/>
                </a:solidFill>
                <a:latin typeface="Trebuchet MS"/>
                <a:cs typeface="Trebuchet MS"/>
              </a:rPr>
              <a:t>remain</a:t>
            </a:r>
            <a:r>
              <a:rPr b="1" dirty="0" spc="-95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z="2350" u="none">
                <a:solidFill>
                  <a:srgbClr val="0049AC"/>
                </a:solidFill>
                <a:latin typeface="Trebuchet MS"/>
                <a:cs typeface="Trebuchet MS"/>
              </a:rPr>
              <a:t>in</a:t>
            </a:r>
            <a:r>
              <a:rPr b="1" dirty="0" spc="-90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05" sz="2350" u="none">
                <a:solidFill>
                  <a:srgbClr val="0049AC"/>
                </a:solidFill>
                <a:latin typeface="Trebuchet MS"/>
                <a:cs typeface="Trebuchet MS"/>
              </a:rPr>
              <a:t>lockstep</a:t>
            </a:r>
            <a:r>
              <a:rPr b="1" dirty="0" spc="-95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50" sz="2350" u="none">
                <a:solidFill>
                  <a:srgbClr val="0049AC"/>
                </a:solidFill>
                <a:latin typeface="Trebuchet MS"/>
                <a:cs typeface="Trebuchet MS"/>
              </a:rPr>
              <a:t>with</a:t>
            </a:r>
            <a:r>
              <a:rPr b="1" dirty="0" spc="-90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z="2350" u="none">
                <a:solidFill>
                  <a:srgbClr val="0049AC"/>
                </a:solidFill>
                <a:latin typeface="Trebuchet MS"/>
                <a:cs typeface="Trebuchet MS"/>
              </a:rPr>
              <a:t>the</a:t>
            </a:r>
            <a:r>
              <a:rPr b="1" dirty="0" spc="-95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05" sz="2350" u="heavy">
                <a:solidFill>
                  <a:srgbClr val="0049AC"/>
                </a:solidFill>
                <a:uFill>
                  <a:solidFill>
                    <a:srgbClr val="0049AC"/>
                  </a:solidFill>
                </a:uFill>
                <a:latin typeface="Trebuchet MS"/>
                <a:cs typeface="Trebuchet MS"/>
              </a:rPr>
              <a:t>dynamic</a:t>
            </a:r>
            <a:r>
              <a:rPr b="1" dirty="0" spc="-90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90" sz="2350" u="none">
                <a:solidFill>
                  <a:srgbClr val="0049AC"/>
                </a:solidFill>
                <a:latin typeface="Trebuchet MS"/>
                <a:cs typeface="Trebuchet MS"/>
              </a:rPr>
              <a:t>technological</a:t>
            </a:r>
            <a:r>
              <a:rPr b="1" dirty="0" spc="-95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120" sz="2350" u="none">
                <a:solidFill>
                  <a:srgbClr val="0049AC"/>
                </a:solidFill>
                <a:latin typeface="Trebuchet MS"/>
                <a:cs typeface="Trebuchet MS"/>
              </a:rPr>
              <a:t>advancements</a:t>
            </a:r>
            <a:r>
              <a:rPr b="1" dirty="0" spc="-90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z="2350" u="none">
                <a:solidFill>
                  <a:srgbClr val="0049AC"/>
                </a:solidFill>
                <a:latin typeface="Trebuchet MS"/>
                <a:cs typeface="Trebuchet MS"/>
              </a:rPr>
              <a:t>in</a:t>
            </a:r>
            <a:r>
              <a:rPr b="1" dirty="0" spc="-95" sz="2350" u="none">
                <a:solidFill>
                  <a:srgbClr val="0049AC"/>
                </a:solidFill>
                <a:latin typeface="Trebuchet MS"/>
                <a:cs typeface="Trebuchet MS"/>
              </a:rPr>
              <a:t> </a:t>
            </a:r>
            <a:r>
              <a:rPr b="1" dirty="0" spc="-25" sz="2350" u="none">
                <a:solidFill>
                  <a:srgbClr val="0049AC"/>
                </a:solidFill>
                <a:latin typeface="Trebuchet MS"/>
                <a:cs typeface="Trebuchet MS"/>
              </a:rPr>
              <a:t>the </a:t>
            </a:r>
            <a:r>
              <a:rPr b="1" dirty="0" spc="75" sz="2350" u="none">
                <a:solidFill>
                  <a:srgbClr val="0049AC"/>
                </a:solidFill>
                <a:latin typeface="Trebuchet MS"/>
                <a:cs typeface="Trebuchet MS"/>
              </a:rPr>
              <a:t>industry</a:t>
            </a:r>
            <a:endParaRPr sz="2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95"/>
              </a:spcBef>
            </a:pPr>
            <a:r>
              <a:rPr b="1" dirty="0" spc="210" sz="2350">
                <a:latin typeface="Trebuchet MS"/>
                <a:cs typeface="Trebuchet MS"/>
              </a:rPr>
              <a:t>We</a:t>
            </a:r>
            <a:r>
              <a:rPr b="1" dirty="0" spc="-120" sz="2350">
                <a:latin typeface="Trebuchet MS"/>
                <a:cs typeface="Trebuchet MS"/>
              </a:rPr>
              <a:t> </a:t>
            </a:r>
            <a:r>
              <a:rPr b="1" dirty="0" spc="85" sz="2350">
                <a:latin typeface="Trebuchet MS"/>
                <a:cs typeface="Trebuchet MS"/>
              </a:rPr>
              <a:t>adhere</a:t>
            </a:r>
            <a:r>
              <a:rPr b="1" dirty="0" spc="-120" sz="2350">
                <a:latin typeface="Trebuchet MS"/>
                <a:cs typeface="Trebuchet MS"/>
              </a:rPr>
              <a:t> </a:t>
            </a:r>
            <a:r>
              <a:rPr b="1" dirty="0" spc="50" sz="2350">
                <a:latin typeface="Trebuchet MS"/>
                <a:cs typeface="Trebuchet MS"/>
              </a:rPr>
              <a:t>to</a:t>
            </a:r>
            <a:r>
              <a:rPr b="1" dirty="0" spc="-120" sz="2350">
                <a:latin typeface="Trebuchet MS"/>
                <a:cs typeface="Trebuchet MS"/>
              </a:rPr>
              <a:t> </a:t>
            </a:r>
            <a:r>
              <a:rPr b="1" dirty="0" spc="160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MIL</a:t>
            </a:r>
            <a:r>
              <a:rPr b="1" dirty="0" spc="-120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b="1" dirty="0" spc="114" sz="2350" u="heavy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standard</a:t>
            </a:r>
            <a:r>
              <a:rPr b="1" dirty="0" spc="-114" sz="2350" u="none">
                <a:latin typeface="Trebuchet MS"/>
                <a:cs typeface="Trebuchet MS"/>
              </a:rPr>
              <a:t> </a:t>
            </a:r>
            <a:r>
              <a:rPr b="1" dirty="0" spc="125" sz="2350" u="none">
                <a:latin typeface="Trebuchet MS"/>
                <a:cs typeface="Trebuchet MS"/>
              </a:rPr>
              <a:t>benchmarks</a:t>
            </a:r>
            <a:r>
              <a:rPr b="1" dirty="0" spc="-120" sz="2350" u="none">
                <a:latin typeface="Trebuchet MS"/>
                <a:cs typeface="Trebuchet MS"/>
              </a:rPr>
              <a:t> </a:t>
            </a:r>
            <a:r>
              <a:rPr b="1" dirty="0" spc="50" sz="2350" u="none">
                <a:latin typeface="Trebuchet MS"/>
                <a:cs typeface="Trebuchet MS"/>
              </a:rPr>
              <a:t>to</a:t>
            </a:r>
            <a:r>
              <a:rPr b="1" dirty="0" spc="-120" sz="2350" u="none">
                <a:latin typeface="Trebuchet MS"/>
                <a:cs typeface="Trebuchet MS"/>
              </a:rPr>
              <a:t> </a:t>
            </a:r>
            <a:r>
              <a:rPr b="1" dirty="0" spc="75" sz="2350" u="none">
                <a:latin typeface="Trebuchet MS"/>
                <a:cs typeface="Trebuchet MS"/>
              </a:rPr>
              <a:t>create</a:t>
            </a:r>
            <a:r>
              <a:rPr b="1" dirty="0" spc="-120" sz="2350" u="none">
                <a:latin typeface="Trebuchet MS"/>
                <a:cs typeface="Trebuchet MS"/>
              </a:rPr>
              <a:t> </a:t>
            </a:r>
            <a:r>
              <a:rPr b="1" dirty="0" spc="120" sz="2350" u="none">
                <a:latin typeface="Trebuchet MS"/>
                <a:cs typeface="Trebuchet MS"/>
              </a:rPr>
              <a:t>products</a:t>
            </a:r>
            <a:r>
              <a:rPr b="1" dirty="0" spc="-120" sz="2350" u="none">
                <a:latin typeface="Trebuchet MS"/>
                <a:cs typeface="Trebuchet MS"/>
              </a:rPr>
              <a:t> </a:t>
            </a:r>
            <a:r>
              <a:rPr b="1" dirty="0" spc="45" sz="2350" u="none">
                <a:latin typeface="Trebuchet MS"/>
                <a:cs typeface="Trebuchet MS"/>
              </a:rPr>
              <a:t>tailored</a:t>
            </a:r>
            <a:r>
              <a:rPr b="1" dirty="0" spc="-114" sz="2350" u="none">
                <a:latin typeface="Trebuchet MS"/>
                <a:cs typeface="Trebuchet MS"/>
              </a:rPr>
              <a:t> </a:t>
            </a:r>
            <a:r>
              <a:rPr b="1" dirty="0" spc="45" sz="2350" u="none">
                <a:latin typeface="Trebuchet MS"/>
                <a:cs typeface="Trebuchet MS"/>
              </a:rPr>
              <a:t>for</a:t>
            </a:r>
            <a:endParaRPr sz="23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2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b="1" dirty="0" spc="110" sz="2350">
                <a:latin typeface="Trebuchet MS"/>
                <a:cs typeface="Trebuchet MS"/>
              </a:rPr>
              <a:t>demanding</a:t>
            </a:r>
            <a:r>
              <a:rPr b="1" dirty="0" spc="-110" sz="2350">
                <a:latin typeface="Trebuchet MS"/>
                <a:cs typeface="Trebuchet MS"/>
              </a:rPr>
              <a:t> </a:t>
            </a:r>
            <a:r>
              <a:rPr b="1" dirty="0" spc="110" sz="2350">
                <a:latin typeface="Trebuchet MS"/>
                <a:cs typeface="Trebuchet MS"/>
              </a:rPr>
              <a:t>and</a:t>
            </a:r>
            <a:r>
              <a:rPr b="1" dirty="0" spc="-110" sz="2350">
                <a:latin typeface="Trebuchet MS"/>
                <a:cs typeface="Trebuchet MS"/>
              </a:rPr>
              <a:t> </a:t>
            </a:r>
            <a:r>
              <a:rPr b="1" dirty="0" spc="110" sz="2350">
                <a:latin typeface="Trebuchet MS"/>
                <a:cs typeface="Trebuchet MS"/>
              </a:rPr>
              <a:t>robust</a:t>
            </a:r>
            <a:r>
              <a:rPr b="1" dirty="0" spc="-110" sz="2350">
                <a:latin typeface="Trebuchet MS"/>
                <a:cs typeface="Trebuchet MS"/>
              </a:rPr>
              <a:t> </a:t>
            </a:r>
            <a:r>
              <a:rPr b="1" dirty="0" spc="80" sz="2350">
                <a:latin typeface="Trebuchet MS"/>
                <a:cs typeface="Trebuchet MS"/>
              </a:rPr>
              <a:t>applications</a:t>
            </a:r>
            <a:endParaRPr sz="235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cstate="print" r:embed="rId3"/>
          <a:stretch>
            <a:fillRect/>
          </a:stretch>
        </p:blipFill>
        <p:spPr>
          <a:xfrm>
            <a:off x="737955" y="6165421"/>
            <a:ext cx="86345" cy="8634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cstate="print" r:embed="rId2"/>
          <a:stretch>
            <a:fillRect/>
          </a:stretch>
        </p:blipFill>
        <p:spPr>
          <a:xfrm>
            <a:off x="737955" y="4671688"/>
            <a:ext cx="86345" cy="8634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cstate="print" r:embed="rId4"/>
          <a:stretch>
            <a:fillRect/>
          </a:stretch>
        </p:blipFill>
        <p:spPr>
          <a:xfrm>
            <a:off x="737955" y="3367914"/>
            <a:ext cx="86345" cy="8634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cstate="print" r:embed="rId5"/>
          <a:stretch>
            <a:fillRect/>
          </a:stretch>
        </p:blipFill>
        <p:spPr>
          <a:xfrm>
            <a:off x="737955" y="1874181"/>
            <a:ext cx="86345" cy="86345"/>
          </a:xfrm>
          <a:prstGeom prst="rect">
            <a:avLst/>
          </a:prstGeom>
        </p:spPr>
      </p:pic>
      <p:sp>
        <p:nvSpPr>
          <p:cNvPr descr="$PPTXTitle"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63718" vert="horz" wrap="square">
            <a:spAutoFit/>
          </a:bodyPr>
          <a:lstStyle/>
          <a:p>
            <a:pPr marL="42545">
              <a:lnSpc>
                <a:spcPct val="100000"/>
              </a:lnSpc>
              <a:spcBef>
                <a:spcPts val="90"/>
              </a:spcBef>
            </a:pPr>
            <a:r>
              <a:rPr dirty="0"/>
              <a:t>WHAT</a:t>
            </a:r>
            <a:r>
              <a:rPr dirty="0" spc="-645"/>
              <a:t> </a:t>
            </a:r>
            <a:r>
              <a:rPr dirty="0" spc="145"/>
              <a:t>WE</a:t>
            </a:r>
            <a:r>
              <a:rPr dirty="0" spc="-640"/>
              <a:t> </a:t>
            </a:r>
            <a:r>
              <a:rPr dirty="0" spc="70"/>
              <a:t>DO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3196228" y="4292678"/>
            <a:ext cx="3940810" cy="2282190"/>
            <a:chOff x="13196228" y="4292678"/>
            <a:chExt cx="3940810" cy="2282190"/>
          </a:xfrm>
        </p:grpSpPr>
        <p:pic>
          <p:nvPicPr>
            <p:cNvPr id="10" name="object 10"/>
            <p:cNvPicPr/>
            <p:nvPr/>
          </p:nvPicPr>
          <p:blipFill>
            <a:blip cstate="print" r:embed="rId6"/>
            <a:stretch>
              <a:fillRect/>
            </a:stretch>
          </p:blipFill>
          <p:spPr>
            <a:xfrm>
              <a:off x="13215244" y="4311728"/>
              <a:ext cx="3902535" cy="224283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3215278" y="4311728"/>
              <a:ext cx="3902710" cy="2244090"/>
            </a:xfrm>
            <a:custGeom>
              <a:avLst/>
              <a:gdLst/>
              <a:ahLst/>
              <a:cxnLst/>
              <a:rect b="b" l="l" r="r" t="t"/>
              <a:pathLst>
                <a:path h="2244090" w="3902709">
                  <a:moveTo>
                    <a:pt x="0" y="1869776"/>
                  </a:moveTo>
                  <a:lnTo>
                    <a:pt x="0" y="373951"/>
                  </a:lnTo>
                  <a:lnTo>
                    <a:pt x="3042" y="327065"/>
                  </a:lnTo>
                  <a:lnTo>
                    <a:pt x="11924" y="281911"/>
                  </a:lnTo>
                  <a:lnTo>
                    <a:pt x="26280" y="238840"/>
                  </a:lnTo>
                  <a:lnTo>
                    <a:pt x="45743" y="198203"/>
                  </a:lnTo>
                  <a:lnTo>
                    <a:pt x="69947" y="160353"/>
                  </a:lnTo>
                  <a:lnTo>
                    <a:pt x="98524" y="125639"/>
                  </a:lnTo>
                  <a:lnTo>
                    <a:pt x="131108" y="94414"/>
                  </a:lnTo>
                  <a:lnTo>
                    <a:pt x="167333" y="67029"/>
                  </a:lnTo>
                  <a:lnTo>
                    <a:pt x="206833" y="43835"/>
                  </a:lnTo>
                  <a:lnTo>
                    <a:pt x="249240" y="25184"/>
                  </a:lnTo>
                  <a:lnTo>
                    <a:pt x="294187" y="11426"/>
                  </a:lnTo>
                  <a:lnTo>
                    <a:pt x="341310" y="2915"/>
                  </a:lnTo>
                  <a:lnTo>
                    <a:pt x="390240" y="0"/>
                  </a:lnTo>
                  <a:lnTo>
                    <a:pt x="3512116" y="0"/>
                  </a:lnTo>
                  <a:lnTo>
                    <a:pt x="3561044" y="2915"/>
                  </a:lnTo>
                  <a:lnTo>
                    <a:pt x="3608165" y="11427"/>
                  </a:lnTo>
                  <a:lnTo>
                    <a:pt x="3653112" y="25184"/>
                  </a:lnTo>
                  <a:lnTo>
                    <a:pt x="3695518" y="43835"/>
                  </a:lnTo>
                  <a:lnTo>
                    <a:pt x="3735018" y="67029"/>
                  </a:lnTo>
                  <a:lnTo>
                    <a:pt x="3771243" y="94414"/>
                  </a:lnTo>
                  <a:lnTo>
                    <a:pt x="3803828" y="125640"/>
                  </a:lnTo>
                  <a:lnTo>
                    <a:pt x="3832405" y="160354"/>
                  </a:lnTo>
                  <a:lnTo>
                    <a:pt x="3856608" y="198205"/>
                  </a:lnTo>
                  <a:lnTo>
                    <a:pt x="3876070" y="238841"/>
                  </a:lnTo>
                  <a:lnTo>
                    <a:pt x="3890426" y="281912"/>
                  </a:lnTo>
                  <a:lnTo>
                    <a:pt x="3899308" y="327065"/>
                  </a:lnTo>
                  <a:lnTo>
                    <a:pt x="3902351" y="373951"/>
                  </a:lnTo>
                  <a:lnTo>
                    <a:pt x="3902351" y="1869776"/>
                  </a:lnTo>
                  <a:lnTo>
                    <a:pt x="3899308" y="1916663"/>
                  </a:lnTo>
                  <a:lnTo>
                    <a:pt x="3890426" y="1961818"/>
                  </a:lnTo>
                  <a:lnTo>
                    <a:pt x="3876070" y="2004889"/>
                  </a:lnTo>
                  <a:lnTo>
                    <a:pt x="3856607" y="2045526"/>
                  </a:lnTo>
                  <a:lnTo>
                    <a:pt x="3832404" y="2083377"/>
                  </a:lnTo>
                  <a:lnTo>
                    <a:pt x="3803827" y="2118090"/>
                  </a:lnTo>
                  <a:lnTo>
                    <a:pt x="3771243" y="2149315"/>
                  </a:lnTo>
                  <a:lnTo>
                    <a:pt x="3735018" y="2176700"/>
                  </a:lnTo>
                  <a:lnTo>
                    <a:pt x="3695519" y="2199894"/>
                  </a:lnTo>
                  <a:lnTo>
                    <a:pt x="3653112" y="2218545"/>
                  </a:lnTo>
                  <a:lnTo>
                    <a:pt x="3608165" y="2232302"/>
                  </a:lnTo>
                  <a:lnTo>
                    <a:pt x="3561044" y="2240814"/>
                  </a:lnTo>
                  <a:lnTo>
                    <a:pt x="3512116" y="2243730"/>
                  </a:lnTo>
                  <a:lnTo>
                    <a:pt x="390240" y="2243730"/>
                  </a:lnTo>
                  <a:lnTo>
                    <a:pt x="341309" y="2240815"/>
                  </a:lnTo>
                  <a:lnTo>
                    <a:pt x="294187" y="2232303"/>
                  </a:lnTo>
                  <a:lnTo>
                    <a:pt x="249239" y="2218545"/>
                  </a:lnTo>
                  <a:lnTo>
                    <a:pt x="206833" y="2199894"/>
                  </a:lnTo>
                  <a:lnTo>
                    <a:pt x="167334" y="2176700"/>
                  </a:lnTo>
                  <a:lnTo>
                    <a:pt x="131109" y="2149315"/>
                  </a:lnTo>
                  <a:lnTo>
                    <a:pt x="98525" y="2118091"/>
                  </a:lnTo>
                  <a:lnTo>
                    <a:pt x="69948" y="2083378"/>
                  </a:lnTo>
                  <a:lnTo>
                    <a:pt x="45744" y="2045527"/>
                  </a:lnTo>
                  <a:lnTo>
                    <a:pt x="26281" y="2004891"/>
                  </a:lnTo>
                  <a:lnTo>
                    <a:pt x="11925" y="1961819"/>
                  </a:lnTo>
                  <a:lnTo>
                    <a:pt x="3042" y="1916664"/>
                  </a:lnTo>
                  <a:lnTo>
                    <a:pt x="0" y="1869776"/>
                  </a:lnTo>
                </a:path>
              </a:pathLst>
            </a:custGeom>
            <a:ln w="38100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13196228" y="6795107"/>
            <a:ext cx="3940810" cy="2282190"/>
            <a:chOff x="13196228" y="6795107"/>
            <a:chExt cx="3940810" cy="2282190"/>
          </a:xfrm>
        </p:grpSpPr>
        <p:pic>
          <p:nvPicPr>
            <p:cNvPr id="13" name="object 13"/>
            <p:cNvPicPr/>
            <p:nvPr/>
          </p:nvPicPr>
          <p:blipFill>
            <a:blip cstate="print" r:embed="rId7"/>
            <a:stretch>
              <a:fillRect/>
            </a:stretch>
          </p:blipFill>
          <p:spPr>
            <a:xfrm>
              <a:off x="13215243" y="6814158"/>
              <a:ext cx="3902537" cy="224283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215278" y="6814157"/>
              <a:ext cx="3902710" cy="2244090"/>
            </a:xfrm>
            <a:custGeom>
              <a:avLst/>
              <a:gdLst/>
              <a:ahLst/>
              <a:cxnLst/>
              <a:rect b="b" l="l" r="r" t="t"/>
              <a:pathLst>
                <a:path h="2244090" w="3902709">
                  <a:moveTo>
                    <a:pt x="0" y="1869778"/>
                  </a:moveTo>
                  <a:lnTo>
                    <a:pt x="0" y="373953"/>
                  </a:lnTo>
                  <a:lnTo>
                    <a:pt x="3042" y="327067"/>
                  </a:lnTo>
                  <a:lnTo>
                    <a:pt x="11925" y="281913"/>
                  </a:lnTo>
                  <a:lnTo>
                    <a:pt x="26281" y="238842"/>
                  </a:lnTo>
                  <a:lnTo>
                    <a:pt x="45743" y="198205"/>
                  </a:lnTo>
                  <a:lnTo>
                    <a:pt x="69947" y="160354"/>
                  </a:lnTo>
                  <a:lnTo>
                    <a:pt x="98524" y="125641"/>
                  </a:lnTo>
                  <a:lnTo>
                    <a:pt x="131108" y="94415"/>
                  </a:lnTo>
                  <a:lnTo>
                    <a:pt x="167333" y="67030"/>
                  </a:lnTo>
                  <a:lnTo>
                    <a:pt x="206832" y="43836"/>
                  </a:lnTo>
                  <a:lnTo>
                    <a:pt x="249239" y="25184"/>
                  </a:lnTo>
                  <a:lnTo>
                    <a:pt x="294187" y="11427"/>
                  </a:lnTo>
                  <a:lnTo>
                    <a:pt x="341310" y="2915"/>
                  </a:lnTo>
                  <a:lnTo>
                    <a:pt x="390240" y="0"/>
                  </a:lnTo>
                  <a:lnTo>
                    <a:pt x="3512116" y="0"/>
                  </a:lnTo>
                  <a:lnTo>
                    <a:pt x="3561044" y="2915"/>
                  </a:lnTo>
                  <a:lnTo>
                    <a:pt x="3608165" y="11427"/>
                  </a:lnTo>
                  <a:lnTo>
                    <a:pt x="3653112" y="25184"/>
                  </a:lnTo>
                  <a:lnTo>
                    <a:pt x="3695519" y="43836"/>
                  </a:lnTo>
                  <a:lnTo>
                    <a:pt x="3735018" y="67030"/>
                  </a:lnTo>
                  <a:lnTo>
                    <a:pt x="3771243" y="94416"/>
                  </a:lnTo>
                  <a:lnTo>
                    <a:pt x="3803828" y="125641"/>
                  </a:lnTo>
                  <a:lnTo>
                    <a:pt x="3832405" y="160355"/>
                  </a:lnTo>
                  <a:lnTo>
                    <a:pt x="3856608" y="198206"/>
                  </a:lnTo>
                  <a:lnTo>
                    <a:pt x="3876070" y="238843"/>
                  </a:lnTo>
                  <a:lnTo>
                    <a:pt x="3890426" y="281914"/>
                  </a:lnTo>
                  <a:lnTo>
                    <a:pt x="3899308" y="327067"/>
                  </a:lnTo>
                  <a:lnTo>
                    <a:pt x="3902350" y="373953"/>
                  </a:lnTo>
                  <a:lnTo>
                    <a:pt x="3902350" y="1869777"/>
                  </a:lnTo>
                  <a:lnTo>
                    <a:pt x="3899308" y="1916665"/>
                  </a:lnTo>
                  <a:lnTo>
                    <a:pt x="3890426" y="1961819"/>
                  </a:lnTo>
                  <a:lnTo>
                    <a:pt x="3876070" y="2004891"/>
                  </a:lnTo>
                  <a:lnTo>
                    <a:pt x="3856607" y="2045527"/>
                  </a:lnTo>
                  <a:lnTo>
                    <a:pt x="3832404" y="2083378"/>
                  </a:lnTo>
                  <a:lnTo>
                    <a:pt x="3803827" y="2118092"/>
                  </a:lnTo>
                  <a:lnTo>
                    <a:pt x="3771243" y="2149317"/>
                  </a:lnTo>
                  <a:lnTo>
                    <a:pt x="3735018" y="2176702"/>
                  </a:lnTo>
                  <a:lnTo>
                    <a:pt x="3695519" y="2199896"/>
                  </a:lnTo>
                  <a:lnTo>
                    <a:pt x="3653112" y="2218548"/>
                  </a:lnTo>
                  <a:lnTo>
                    <a:pt x="3608165" y="2232305"/>
                  </a:lnTo>
                  <a:lnTo>
                    <a:pt x="3561044" y="2240817"/>
                  </a:lnTo>
                  <a:lnTo>
                    <a:pt x="3512116" y="2243733"/>
                  </a:lnTo>
                  <a:lnTo>
                    <a:pt x="390239" y="2243733"/>
                  </a:lnTo>
                  <a:lnTo>
                    <a:pt x="341309" y="2240818"/>
                  </a:lnTo>
                  <a:lnTo>
                    <a:pt x="294187" y="2232305"/>
                  </a:lnTo>
                  <a:lnTo>
                    <a:pt x="249239" y="2218548"/>
                  </a:lnTo>
                  <a:lnTo>
                    <a:pt x="206832" y="2199896"/>
                  </a:lnTo>
                  <a:lnTo>
                    <a:pt x="167333" y="2176702"/>
                  </a:lnTo>
                  <a:lnTo>
                    <a:pt x="131109" y="2149317"/>
                  </a:lnTo>
                  <a:lnTo>
                    <a:pt x="98525" y="2118093"/>
                  </a:lnTo>
                  <a:lnTo>
                    <a:pt x="69948" y="2083379"/>
                  </a:lnTo>
                  <a:lnTo>
                    <a:pt x="45744" y="2045529"/>
                  </a:lnTo>
                  <a:lnTo>
                    <a:pt x="26281" y="2004892"/>
                  </a:lnTo>
                  <a:lnTo>
                    <a:pt x="11925" y="1961821"/>
                  </a:lnTo>
                  <a:lnTo>
                    <a:pt x="3042" y="1916665"/>
                  </a:lnTo>
                  <a:lnTo>
                    <a:pt x="0" y="1869778"/>
                  </a:lnTo>
                </a:path>
              </a:pathLst>
            </a:custGeom>
            <a:ln w="38100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13196189" y="1803279"/>
            <a:ext cx="3940810" cy="2266950"/>
            <a:chOff x="13196189" y="1803279"/>
            <a:chExt cx="3940810" cy="2266950"/>
          </a:xfrm>
        </p:grpSpPr>
        <p:pic>
          <p:nvPicPr>
            <p:cNvPr id="16" name="object 16"/>
            <p:cNvPicPr/>
            <p:nvPr/>
          </p:nvPicPr>
          <p:blipFill>
            <a:blip cstate="print" r:embed="rId8"/>
            <a:stretch>
              <a:fillRect/>
            </a:stretch>
          </p:blipFill>
          <p:spPr>
            <a:xfrm>
              <a:off x="13215245" y="1822329"/>
              <a:ext cx="3902535" cy="22300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3215239" y="1822329"/>
              <a:ext cx="3902710" cy="2228850"/>
            </a:xfrm>
            <a:custGeom>
              <a:avLst/>
              <a:gdLst/>
              <a:ahLst/>
              <a:cxnLst/>
              <a:rect b="b" l="l" r="r" t="t"/>
              <a:pathLst>
                <a:path h="2228850" w="3902709">
                  <a:moveTo>
                    <a:pt x="338923" y="2228791"/>
                  </a:moveTo>
                  <a:lnTo>
                    <a:pt x="294177" y="2220807"/>
                  </a:lnTo>
                  <a:lnTo>
                    <a:pt x="249225" y="2207115"/>
                  </a:lnTo>
                  <a:lnTo>
                    <a:pt x="206815" y="2188555"/>
                  </a:lnTo>
                  <a:lnTo>
                    <a:pt x="167314" y="2165474"/>
                  </a:lnTo>
                  <a:lnTo>
                    <a:pt x="131088" y="2138224"/>
                  </a:lnTo>
                  <a:lnTo>
                    <a:pt x="98504" y="2107155"/>
                  </a:lnTo>
                  <a:lnTo>
                    <a:pt x="69928" y="2072614"/>
                  </a:lnTo>
                  <a:lnTo>
                    <a:pt x="45728" y="2034954"/>
                  </a:lnTo>
                  <a:lnTo>
                    <a:pt x="26269" y="1994522"/>
                  </a:lnTo>
                  <a:lnTo>
                    <a:pt x="11918" y="1951670"/>
                  </a:lnTo>
                  <a:lnTo>
                    <a:pt x="3042" y="1906746"/>
                  </a:lnTo>
                  <a:lnTo>
                    <a:pt x="0" y="1860100"/>
                  </a:lnTo>
                  <a:lnTo>
                    <a:pt x="3" y="372019"/>
                  </a:lnTo>
                  <a:lnTo>
                    <a:pt x="3047" y="325376"/>
                  </a:lnTo>
                  <a:lnTo>
                    <a:pt x="11930" y="280455"/>
                  </a:lnTo>
                  <a:lnTo>
                    <a:pt x="26287" y="237607"/>
                  </a:lnTo>
                  <a:lnTo>
                    <a:pt x="45750" y="197181"/>
                  </a:lnTo>
                  <a:lnTo>
                    <a:pt x="69954" y="159526"/>
                  </a:lnTo>
                  <a:lnTo>
                    <a:pt x="98532" y="124992"/>
                  </a:lnTo>
                  <a:lnTo>
                    <a:pt x="131117" y="93929"/>
                  </a:lnTo>
                  <a:lnTo>
                    <a:pt x="167342" y="66686"/>
                  </a:lnTo>
                  <a:lnTo>
                    <a:pt x="206842" y="43612"/>
                  </a:lnTo>
                  <a:lnTo>
                    <a:pt x="249248" y="25057"/>
                  </a:lnTo>
                  <a:lnTo>
                    <a:pt x="294195" y="11370"/>
                  </a:lnTo>
                  <a:lnTo>
                    <a:pt x="341315" y="2901"/>
                  </a:lnTo>
                  <a:lnTo>
                    <a:pt x="390244" y="0"/>
                  </a:lnTo>
                  <a:lnTo>
                    <a:pt x="3512186" y="0"/>
                  </a:lnTo>
                  <a:lnTo>
                    <a:pt x="3561117" y="2882"/>
                  </a:lnTo>
                  <a:lnTo>
                    <a:pt x="3608244" y="11339"/>
                  </a:lnTo>
                  <a:lnTo>
                    <a:pt x="3653200" y="25015"/>
                  </a:lnTo>
                  <a:lnTo>
                    <a:pt x="3695617" y="43562"/>
                  </a:lnTo>
                  <a:lnTo>
                    <a:pt x="3735128" y="66631"/>
                  </a:lnTo>
                  <a:lnTo>
                    <a:pt x="3771366" y="93872"/>
                  </a:lnTo>
                  <a:lnTo>
                    <a:pt x="3803965" y="124936"/>
                  </a:lnTo>
                  <a:lnTo>
                    <a:pt x="3832556" y="159474"/>
                  </a:lnTo>
                  <a:lnTo>
                    <a:pt x="3856772" y="197136"/>
                  </a:lnTo>
                  <a:lnTo>
                    <a:pt x="3876245" y="237573"/>
                  </a:lnTo>
                  <a:lnTo>
                    <a:pt x="3890609" y="280433"/>
                  </a:lnTo>
                  <a:lnTo>
                    <a:pt x="3899496" y="325368"/>
                  </a:lnTo>
                  <a:lnTo>
                    <a:pt x="3902540" y="372019"/>
                  </a:lnTo>
                  <a:lnTo>
                    <a:pt x="3902543" y="1860108"/>
                  </a:lnTo>
                  <a:lnTo>
                    <a:pt x="3899503" y="1906769"/>
                  </a:lnTo>
                  <a:lnTo>
                    <a:pt x="3890619" y="1951707"/>
                  </a:lnTo>
                  <a:lnTo>
                    <a:pt x="3876257" y="1994571"/>
                  </a:lnTo>
                  <a:lnTo>
                    <a:pt x="3856786" y="2035011"/>
                  </a:lnTo>
                  <a:lnTo>
                    <a:pt x="3832571" y="2072677"/>
                  </a:lnTo>
                  <a:lnTo>
                    <a:pt x="3803981" y="2107219"/>
                  </a:lnTo>
                  <a:lnTo>
                    <a:pt x="3771382" y="2138287"/>
                  </a:lnTo>
                  <a:lnTo>
                    <a:pt x="3735142" y="2165532"/>
                  </a:lnTo>
                  <a:lnTo>
                    <a:pt x="3695629" y="2188604"/>
                  </a:lnTo>
                  <a:lnTo>
                    <a:pt x="3653209" y="2207153"/>
                  </a:lnTo>
                  <a:lnTo>
                    <a:pt x="3608249" y="2220832"/>
                  </a:lnTo>
                  <a:lnTo>
                    <a:pt x="3563618" y="2228768"/>
                  </a:lnTo>
                </a:path>
              </a:pathLst>
            </a:custGeom>
            <a:ln w="38099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9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cstate="print" r:embed="rId2"/>
          <a:stretch>
            <a:fillRect/>
          </a:stretch>
        </p:blipFill>
        <p:spPr>
          <a:xfrm>
            <a:off x="3099329" y="2153101"/>
            <a:ext cx="12039988" cy="67485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81751" y="8198355"/>
            <a:ext cx="1060450" cy="62928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ctr">
              <a:lnSpc>
                <a:spcPts val="1839"/>
              </a:lnSpc>
              <a:spcBef>
                <a:spcPts val="95"/>
              </a:spcBef>
            </a:pPr>
            <a:r>
              <a:rPr dirty="0" spc="-20" sz="1650">
                <a:latin typeface="Arial Black"/>
                <a:cs typeface="Arial Black"/>
              </a:rPr>
              <a:t>1985</a:t>
            </a:r>
            <a:endParaRPr sz="1650">
              <a:latin typeface="Arial Black"/>
              <a:cs typeface="Arial Black"/>
            </a:endParaRPr>
          </a:p>
          <a:p>
            <a:pPr algn="ctr">
              <a:lnSpc>
                <a:spcPts val="1385"/>
              </a:lnSpc>
            </a:pPr>
            <a:r>
              <a:rPr dirty="0" spc="-55" sz="1500">
                <a:latin typeface="Calibri"/>
                <a:cs typeface="Calibri"/>
              </a:rPr>
              <a:t>est</a:t>
            </a:r>
            <a:r>
              <a:rPr dirty="0" spc="-95" sz="1500">
                <a:latin typeface="Calibri"/>
                <a:cs typeface="Calibri"/>
              </a:rPr>
              <a:t> </a:t>
            </a:r>
            <a:r>
              <a:rPr b="1" dirty="0" spc="-45" sz="1500">
                <a:latin typeface="Calibri"/>
                <a:cs typeface="Calibri"/>
              </a:rPr>
              <a:t>Amitronics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ts val="1525"/>
              </a:lnSpc>
            </a:pPr>
            <a:r>
              <a:rPr dirty="0" spc="-40" sz="1500">
                <a:latin typeface="Calibri"/>
                <a:cs typeface="Calibri"/>
              </a:rPr>
              <a:t>in</a:t>
            </a:r>
            <a:r>
              <a:rPr dirty="0" spc="-110" sz="1500">
                <a:latin typeface="Calibri"/>
                <a:cs typeface="Calibri"/>
              </a:rPr>
              <a:t> </a:t>
            </a:r>
            <a:r>
              <a:rPr dirty="0" spc="-10" sz="1500">
                <a:latin typeface="Calibri"/>
                <a:cs typeface="Calibri"/>
              </a:rPr>
              <a:t>Bangalore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85820" y="4420225"/>
            <a:ext cx="1006475" cy="85280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marL="194945">
              <a:lnSpc>
                <a:spcPct val="100000"/>
              </a:lnSpc>
              <a:spcBef>
                <a:spcPts val="95"/>
              </a:spcBef>
            </a:pPr>
            <a:r>
              <a:rPr dirty="0" spc="90" sz="1650">
                <a:latin typeface="Arial Black"/>
                <a:cs typeface="Arial Black"/>
              </a:rPr>
              <a:t>2004</a:t>
            </a:r>
            <a:endParaRPr sz="1650">
              <a:latin typeface="Arial Black"/>
              <a:cs typeface="Arial Black"/>
            </a:endParaRPr>
          </a:p>
          <a:p>
            <a:pPr algn="just" indent="24765" marL="12700" marR="5080">
              <a:lnSpc>
                <a:spcPct val="75000"/>
              </a:lnSpc>
              <a:spcBef>
                <a:spcPts val="484"/>
              </a:spcBef>
            </a:pPr>
            <a:r>
              <a:rPr dirty="0" spc="-120" sz="1500">
                <a:latin typeface="Calibri"/>
                <a:cs typeface="Calibri"/>
              </a:rPr>
              <a:t>#1</a:t>
            </a:r>
            <a:r>
              <a:rPr dirty="0" spc="35" sz="1500">
                <a:latin typeface="Calibri"/>
                <a:cs typeface="Calibri"/>
              </a:rPr>
              <a:t> </a:t>
            </a:r>
            <a:r>
              <a:rPr dirty="0" spc="-45" sz="1500">
                <a:latin typeface="Calibri"/>
                <a:cs typeface="Calibri"/>
              </a:rPr>
              <a:t>multiform </a:t>
            </a:r>
            <a:r>
              <a:rPr dirty="0" spc="-65" sz="1500">
                <a:latin typeface="Calibri"/>
                <a:cs typeface="Calibri"/>
              </a:rPr>
              <a:t>manufacturer </a:t>
            </a:r>
            <a:r>
              <a:rPr dirty="0" spc="-10" sz="1500">
                <a:latin typeface="Calibri"/>
                <a:cs typeface="Calibri"/>
              </a:rPr>
              <a:t>worldwide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38158" y="1898473"/>
            <a:ext cx="1414145" cy="900430"/>
          </a:xfrm>
          <a:prstGeom prst="rect">
            <a:avLst/>
          </a:prstGeom>
        </p:spPr>
        <p:txBody>
          <a:bodyPr bIns="0" lIns="0" rIns="0" rtlCol="0" tIns="39370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dirty="0" spc="-20" sz="1650">
                <a:latin typeface="Arial Black"/>
                <a:cs typeface="Arial Black"/>
              </a:rPr>
              <a:t>2014</a:t>
            </a:r>
            <a:endParaRPr sz="1650">
              <a:latin typeface="Arial Black"/>
              <a:cs typeface="Arial Black"/>
            </a:endParaRPr>
          </a:p>
          <a:p>
            <a:pPr algn="ctr" marL="12700" marR="5080">
              <a:lnSpc>
                <a:spcPct val="75000"/>
              </a:lnSpc>
              <a:spcBef>
                <a:spcPts val="645"/>
              </a:spcBef>
            </a:pPr>
            <a:r>
              <a:rPr dirty="0" spc="-70" sz="1500">
                <a:latin typeface="Calibri"/>
                <a:cs typeface="Calibri"/>
              </a:rPr>
              <a:t>in-</a:t>
            </a:r>
            <a:r>
              <a:rPr dirty="0" spc="-60" sz="1500">
                <a:latin typeface="Calibri"/>
                <a:cs typeface="Calibri"/>
              </a:rPr>
              <a:t>house</a:t>
            </a:r>
            <a:r>
              <a:rPr dirty="0" spc="-85" sz="1500">
                <a:latin typeface="Calibri"/>
                <a:cs typeface="Calibri"/>
              </a:rPr>
              <a:t> </a:t>
            </a:r>
            <a:r>
              <a:rPr dirty="0" spc="-55" sz="1500">
                <a:latin typeface="Calibri"/>
                <a:cs typeface="Calibri"/>
              </a:rPr>
              <a:t>R&amp;D</a:t>
            </a:r>
            <a:r>
              <a:rPr dirty="0" spc="-75" sz="1500">
                <a:latin typeface="Calibri"/>
                <a:cs typeface="Calibri"/>
              </a:rPr>
              <a:t> </a:t>
            </a:r>
            <a:r>
              <a:rPr dirty="0" spc="-50" sz="1500">
                <a:latin typeface="Calibri"/>
                <a:cs typeface="Calibri"/>
              </a:rPr>
              <a:t>team for</a:t>
            </a:r>
            <a:r>
              <a:rPr dirty="0" spc="-110" sz="1500">
                <a:latin typeface="Calibri"/>
                <a:cs typeface="Calibri"/>
              </a:rPr>
              <a:t> </a:t>
            </a:r>
            <a:r>
              <a:rPr dirty="0" spc="-55" sz="1500">
                <a:latin typeface="Calibri"/>
                <a:cs typeface="Calibri"/>
              </a:rPr>
              <a:t>new</a:t>
            </a:r>
            <a:r>
              <a:rPr dirty="0" spc="-105" sz="1500">
                <a:latin typeface="Calibri"/>
                <a:cs typeface="Calibri"/>
              </a:rPr>
              <a:t> </a:t>
            </a:r>
            <a:r>
              <a:rPr dirty="0" spc="-10" sz="1500">
                <a:latin typeface="Calibri"/>
                <a:cs typeface="Calibri"/>
              </a:rPr>
              <a:t>product development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05996" y="5609003"/>
            <a:ext cx="1116965" cy="855344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pc="-20" sz="1650">
                <a:latin typeface="Arial Black"/>
                <a:cs typeface="Arial Black"/>
              </a:rPr>
              <a:t>2021</a:t>
            </a:r>
            <a:endParaRPr sz="1650">
              <a:latin typeface="Arial Black"/>
              <a:cs typeface="Arial Black"/>
            </a:endParaRPr>
          </a:p>
          <a:p>
            <a:pPr algn="ctr" indent="-635" marL="12700" marR="5080">
              <a:lnSpc>
                <a:spcPct val="75000"/>
              </a:lnSpc>
              <a:spcBef>
                <a:spcPts val="505"/>
              </a:spcBef>
            </a:pPr>
            <a:r>
              <a:rPr dirty="0" spc="-45" sz="1500">
                <a:latin typeface="Calibri"/>
                <a:cs typeface="Calibri"/>
              </a:rPr>
              <a:t>Manufacturing </a:t>
            </a:r>
            <a:r>
              <a:rPr dirty="0" spc="-70" sz="1500">
                <a:latin typeface="Calibri"/>
                <a:cs typeface="Calibri"/>
              </a:rPr>
              <a:t>high-</a:t>
            </a:r>
            <a:r>
              <a:rPr dirty="0" spc="-10" sz="1500">
                <a:latin typeface="Calibri"/>
                <a:cs typeface="Calibri"/>
              </a:rPr>
              <a:t>voltage </a:t>
            </a:r>
            <a:r>
              <a:rPr dirty="0" spc="-65" sz="1500">
                <a:latin typeface="Calibri"/>
                <a:cs typeface="Calibri"/>
              </a:rPr>
              <a:t>products</a:t>
            </a:r>
            <a:r>
              <a:rPr dirty="0" spc="-80" sz="1500">
                <a:latin typeface="Calibri"/>
                <a:cs typeface="Calibri"/>
              </a:rPr>
              <a:t> </a:t>
            </a:r>
            <a:r>
              <a:rPr dirty="0" spc="-50" sz="1500">
                <a:latin typeface="Calibri"/>
                <a:cs typeface="Calibri"/>
              </a:rPr>
              <a:t>for</a:t>
            </a:r>
            <a:r>
              <a:rPr dirty="0" spc="-85" sz="1500">
                <a:latin typeface="Calibri"/>
                <a:cs typeface="Calibri"/>
              </a:rPr>
              <a:t> </a:t>
            </a:r>
            <a:r>
              <a:rPr dirty="0" spc="-35" sz="1500">
                <a:latin typeface="Calibri"/>
                <a:cs typeface="Calibri"/>
              </a:rPr>
              <a:t>EV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053259" y="5768963"/>
            <a:ext cx="1515110" cy="666750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ctr">
              <a:lnSpc>
                <a:spcPts val="1939"/>
              </a:lnSpc>
              <a:spcBef>
                <a:spcPts val="95"/>
              </a:spcBef>
            </a:pPr>
            <a:r>
              <a:rPr dirty="0" spc="-20" sz="1650">
                <a:latin typeface="Arial Black"/>
                <a:cs typeface="Arial Black"/>
              </a:rPr>
              <a:t>2022</a:t>
            </a:r>
            <a:endParaRPr sz="1650">
              <a:latin typeface="Arial Black"/>
              <a:cs typeface="Arial Black"/>
            </a:endParaRPr>
          </a:p>
          <a:p>
            <a:pPr algn="ctr" marL="12700" marR="5080">
              <a:lnSpc>
                <a:spcPct val="75000"/>
              </a:lnSpc>
              <a:spcBef>
                <a:spcPts val="409"/>
              </a:spcBef>
            </a:pPr>
            <a:r>
              <a:rPr dirty="0" spc="-10" sz="1500">
                <a:latin typeface="Calibri"/>
                <a:cs typeface="Calibri"/>
              </a:rPr>
              <a:t>manufacturing </a:t>
            </a:r>
            <a:r>
              <a:rPr dirty="0" spc="-70" sz="1500">
                <a:latin typeface="Calibri"/>
                <a:cs typeface="Calibri"/>
              </a:rPr>
              <a:t>ceramic</a:t>
            </a:r>
            <a:r>
              <a:rPr dirty="0" spc="-65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components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056395" y="1803386"/>
            <a:ext cx="1729739" cy="1143000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pc="45" sz="1650">
                <a:latin typeface="Arial Black"/>
                <a:cs typeface="Arial Black"/>
              </a:rPr>
              <a:t>2024</a:t>
            </a:r>
            <a:endParaRPr sz="1650">
              <a:latin typeface="Arial Black"/>
              <a:cs typeface="Arial Black"/>
            </a:endParaRPr>
          </a:p>
          <a:p>
            <a:pPr algn="ctr" marL="92710" marR="85725">
              <a:lnSpc>
                <a:spcPct val="69400"/>
              </a:lnSpc>
              <a:spcBef>
                <a:spcPts val="575"/>
              </a:spcBef>
            </a:pPr>
            <a:r>
              <a:rPr dirty="0" spc="-70" sz="1500">
                <a:latin typeface="Calibri"/>
                <a:cs typeface="Calibri"/>
              </a:rPr>
              <a:t>Completed</a:t>
            </a:r>
            <a:r>
              <a:rPr dirty="0" spc="-75" sz="1500">
                <a:latin typeface="Calibri"/>
                <a:cs typeface="Calibri"/>
              </a:rPr>
              <a:t> </a:t>
            </a:r>
            <a:r>
              <a:rPr b="1" dirty="0" spc="-10" sz="1500">
                <a:latin typeface="Calibri"/>
                <a:cs typeface="Calibri"/>
              </a:rPr>
              <a:t>4</a:t>
            </a:r>
            <a:r>
              <a:rPr b="1" dirty="0" spc="-80" sz="1500">
                <a:latin typeface="Calibri"/>
                <a:cs typeface="Calibri"/>
              </a:rPr>
              <a:t> </a:t>
            </a:r>
            <a:r>
              <a:rPr b="1" dirty="0" spc="-50" sz="1500">
                <a:latin typeface="Calibri"/>
                <a:cs typeface="Calibri"/>
              </a:rPr>
              <a:t>decades </a:t>
            </a:r>
            <a:r>
              <a:rPr dirty="0" spc="-40" sz="1500">
                <a:latin typeface="Calibri"/>
                <a:cs typeface="Calibri"/>
              </a:rPr>
              <a:t>of</a:t>
            </a:r>
            <a:r>
              <a:rPr dirty="0" spc="-110" sz="1500">
                <a:latin typeface="Calibri"/>
                <a:cs typeface="Calibri"/>
              </a:rPr>
              <a:t> </a:t>
            </a:r>
            <a:r>
              <a:rPr dirty="0" spc="-10" sz="1500">
                <a:latin typeface="Calibri"/>
                <a:cs typeface="Calibri"/>
              </a:rPr>
              <a:t>manufacturing excellence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ts val="975"/>
              </a:lnSpc>
            </a:pPr>
            <a:r>
              <a:rPr dirty="0" spc="-10" sz="1500">
                <a:latin typeface="Calibri"/>
                <a:cs typeface="Calibri"/>
              </a:rPr>
              <a:t>hardwork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ts val="1525"/>
              </a:lnSpc>
            </a:pPr>
            <a:r>
              <a:rPr dirty="0" spc="-20" sz="1500">
                <a:latin typeface="Calibri"/>
                <a:cs typeface="Calibri"/>
              </a:rPr>
              <a:t>&amp;</a:t>
            </a:r>
            <a:r>
              <a:rPr dirty="0" spc="-90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quick</a:t>
            </a:r>
            <a:r>
              <a:rPr dirty="0" spc="-90" sz="1500">
                <a:latin typeface="Calibri"/>
                <a:cs typeface="Calibri"/>
              </a:rPr>
              <a:t> </a:t>
            </a:r>
            <a:r>
              <a:rPr dirty="0" spc="-65" sz="1500">
                <a:latin typeface="Calibri"/>
                <a:cs typeface="Calibri"/>
              </a:rPr>
              <a:t>decision</a:t>
            </a:r>
            <a:r>
              <a:rPr dirty="0" spc="-85" sz="1500">
                <a:latin typeface="Calibri"/>
                <a:cs typeface="Calibri"/>
              </a:rPr>
              <a:t> </a:t>
            </a:r>
            <a:r>
              <a:rPr dirty="0" spc="-20" sz="1500">
                <a:latin typeface="Calibri"/>
                <a:cs typeface="Calibri"/>
              </a:rPr>
              <a:t>making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07907" y="6160193"/>
            <a:ext cx="1341120" cy="62928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marL="369570">
              <a:lnSpc>
                <a:spcPts val="1789"/>
              </a:lnSpc>
              <a:spcBef>
                <a:spcPts val="95"/>
              </a:spcBef>
            </a:pPr>
            <a:r>
              <a:rPr dirty="0" spc="55" sz="1650">
                <a:latin typeface="Arial Black"/>
                <a:cs typeface="Arial Black"/>
              </a:rPr>
              <a:t>2005</a:t>
            </a:r>
            <a:endParaRPr sz="1650">
              <a:latin typeface="Arial Black"/>
              <a:cs typeface="Arial Black"/>
            </a:endParaRPr>
          </a:p>
          <a:p>
            <a:pPr indent="438150" marL="12700" marR="5080">
              <a:lnSpc>
                <a:spcPct val="75000"/>
              </a:lnSpc>
              <a:spcBef>
                <a:spcPts val="265"/>
              </a:spcBef>
            </a:pPr>
            <a:r>
              <a:rPr dirty="0" spc="-55" sz="1500">
                <a:latin typeface="Calibri"/>
                <a:cs typeface="Calibri"/>
              </a:rPr>
              <a:t>set</a:t>
            </a:r>
            <a:r>
              <a:rPr dirty="0" spc="-100" sz="1500">
                <a:latin typeface="Calibri"/>
                <a:cs typeface="Calibri"/>
              </a:rPr>
              <a:t> </a:t>
            </a:r>
            <a:r>
              <a:rPr dirty="0" spc="-25" sz="1500">
                <a:latin typeface="Calibri"/>
                <a:cs typeface="Calibri"/>
              </a:rPr>
              <a:t>up </a:t>
            </a:r>
            <a:r>
              <a:rPr dirty="0" spc="-75" sz="1500">
                <a:latin typeface="Calibri"/>
                <a:cs typeface="Calibri"/>
              </a:rPr>
              <a:t>electro-</a:t>
            </a:r>
            <a:r>
              <a:rPr dirty="0" spc="-60" sz="1500">
                <a:latin typeface="Calibri"/>
                <a:cs typeface="Calibri"/>
              </a:rPr>
              <a:t>plating</a:t>
            </a:r>
            <a:r>
              <a:rPr dirty="0" spc="-35" sz="1500">
                <a:latin typeface="Calibri"/>
                <a:cs typeface="Calibri"/>
              </a:rPr>
              <a:t> </a:t>
            </a:r>
            <a:r>
              <a:rPr dirty="0" spc="-45" sz="1500">
                <a:latin typeface="Calibri"/>
                <a:cs typeface="Calibri"/>
              </a:rPr>
              <a:t>line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89792" y="4236734"/>
            <a:ext cx="1244600" cy="1069975"/>
          </a:xfrm>
          <a:prstGeom prst="rect">
            <a:avLst/>
          </a:prstGeom>
        </p:spPr>
        <p:txBody>
          <a:bodyPr bIns="0" lIns="0" rIns="0" rtlCol="0" tIns="38735" vert="horz" wrap="square">
            <a:spAutoFit/>
          </a:bodyPr>
          <a:lstStyle/>
          <a:p>
            <a:pPr marL="367665">
              <a:lnSpc>
                <a:spcPct val="100000"/>
              </a:lnSpc>
              <a:spcBef>
                <a:spcPts val="305"/>
              </a:spcBef>
            </a:pPr>
            <a:r>
              <a:rPr dirty="0" spc="-20" sz="1650">
                <a:latin typeface="Arial Black"/>
                <a:cs typeface="Arial Black"/>
              </a:rPr>
              <a:t>2011</a:t>
            </a:r>
            <a:endParaRPr sz="1650">
              <a:latin typeface="Arial Black"/>
              <a:cs typeface="Arial Black"/>
            </a:endParaRPr>
          </a:p>
          <a:p>
            <a:pPr marL="301625">
              <a:lnSpc>
                <a:spcPts val="1575"/>
              </a:lnSpc>
              <a:spcBef>
                <a:spcPts val="185"/>
              </a:spcBef>
            </a:pPr>
            <a:r>
              <a:rPr b="1" dirty="0" spc="-10" sz="1500">
                <a:latin typeface="Calibri"/>
                <a:cs typeface="Calibri"/>
              </a:rPr>
              <a:t>NADCAP</a:t>
            </a:r>
            <a:endParaRPr sz="1500">
              <a:latin typeface="Calibri"/>
              <a:cs typeface="Calibri"/>
            </a:endParaRPr>
          </a:p>
          <a:p>
            <a:pPr algn="just" indent="71120" marL="12700" marR="5080">
              <a:lnSpc>
                <a:spcPct val="75000"/>
              </a:lnSpc>
              <a:spcBef>
                <a:spcPts val="225"/>
              </a:spcBef>
            </a:pPr>
            <a:r>
              <a:rPr dirty="0" spc="-75" sz="1500">
                <a:latin typeface="Calibri"/>
                <a:cs typeface="Calibri"/>
              </a:rPr>
              <a:t>certification</a:t>
            </a:r>
            <a:r>
              <a:rPr dirty="0" spc="40" sz="1500">
                <a:latin typeface="Calibri"/>
                <a:cs typeface="Calibri"/>
              </a:rPr>
              <a:t> </a:t>
            </a:r>
            <a:r>
              <a:rPr dirty="0" spc="-25" sz="1500">
                <a:latin typeface="Calibri"/>
                <a:cs typeface="Calibri"/>
              </a:rPr>
              <a:t>for </a:t>
            </a:r>
            <a:r>
              <a:rPr dirty="0" spc="-85" sz="1500">
                <a:latin typeface="Calibri"/>
                <a:cs typeface="Calibri"/>
              </a:rPr>
              <a:t>chemical</a:t>
            </a:r>
            <a:r>
              <a:rPr dirty="0" spc="65" sz="1500">
                <a:latin typeface="Calibri"/>
                <a:cs typeface="Calibri"/>
              </a:rPr>
              <a:t> </a:t>
            </a:r>
            <a:r>
              <a:rPr dirty="0" spc="-10" sz="1500">
                <a:latin typeface="Calibri"/>
                <a:cs typeface="Calibri"/>
              </a:rPr>
              <a:t>coating </a:t>
            </a:r>
            <a:r>
              <a:rPr dirty="0" spc="-60" sz="1500">
                <a:latin typeface="Calibri"/>
                <a:cs typeface="Calibri"/>
              </a:rPr>
              <a:t>(group</a:t>
            </a:r>
            <a:r>
              <a:rPr dirty="0" spc="-75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company)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cstate="print" r:embed="rId3"/>
          <a:stretch>
            <a:fillRect/>
          </a:stretch>
        </p:blipFill>
        <p:spPr>
          <a:xfrm>
            <a:off x="1975594" y="6215998"/>
            <a:ext cx="771524" cy="428623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30929" y="6679692"/>
            <a:ext cx="1059180" cy="457834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ctr">
              <a:lnSpc>
                <a:spcPts val="1789"/>
              </a:lnSpc>
              <a:spcBef>
                <a:spcPts val="95"/>
              </a:spcBef>
            </a:pPr>
            <a:r>
              <a:rPr dirty="0" spc="-20" sz="1650">
                <a:latin typeface="Arial Black"/>
                <a:cs typeface="Arial Black"/>
              </a:rPr>
              <a:t>1986</a:t>
            </a:r>
            <a:endParaRPr sz="1650">
              <a:latin typeface="Arial Black"/>
              <a:cs typeface="Arial Black"/>
            </a:endParaRPr>
          </a:p>
          <a:p>
            <a:pPr algn="ctr">
              <a:lnSpc>
                <a:spcPts val="1610"/>
              </a:lnSpc>
            </a:pPr>
            <a:r>
              <a:rPr dirty="0" spc="-55" sz="1500">
                <a:latin typeface="Calibri"/>
                <a:cs typeface="Calibri"/>
              </a:rPr>
              <a:t>MOU</a:t>
            </a:r>
            <a:r>
              <a:rPr dirty="0" spc="-105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with</a:t>
            </a:r>
            <a:r>
              <a:rPr dirty="0" spc="-95" sz="1500">
                <a:latin typeface="Calibri"/>
                <a:cs typeface="Calibri"/>
              </a:rPr>
              <a:t> </a:t>
            </a:r>
            <a:r>
              <a:rPr dirty="0" spc="-25" sz="1500">
                <a:latin typeface="Calibri"/>
                <a:cs typeface="Calibri"/>
              </a:rPr>
              <a:t>BEL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18468" y="1233542"/>
            <a:ext cx="1431290" cy="97218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ctr">
              <a:lnSpc>
                <a:spcPts val="1789"/>
              </a:lnSpc>
              <a:spcBef>
                <a:spcPts val="95"/>
              </a:spcBef>
            </a:pPr>
            <a:r>
              <a:rPr dirty="0" spc="-20" sz="1650">
                <a:latin typeface="Arial Black"/>
                <a:cs typeface="Arial Black"/>
              </a:rPr>
              <a:t>2017</a:t>
            </a:r>
            <a:endParaRPr sz="1650">
              <a:latin typeface="Arial Black"/>
              <a:cs typeface="Arial Black"/>
            </a:endParaRPr>
          </a:p>
          <a:p>
            <a:pPr algn="ctr" marL="12065" marR="5080">
              <a:lnSpc>
                <a:spcPct val="75000"/>
              </a:lnSpc>
              <a:spcBef>
                <a:spcPts val="265"/>
              </a:spcBef>
            </a:pPr>
            <a:r>
              <a:rPr dirty="0" spc="-70" sz="1500">
                <a:latin typeface="Calibri"/>
                <a:cs typeface="Calibri"/>
              </a:rPr>
              <a:t>manufacturing</a:t>
            </a:r>
            <a:r>
              <a:rPr dirty="0" spc="-5" sz="1500">
                <a:latin typeface="Calibri"/>
                <a:cs typeface="Calibri"/>
              </a:rPr>
              <a:t> </a:t>
            </a:r>
            <a:r>
              <a:rPr dirty="0" spc="-25" sz="1500">
                <a:latin typeface="Calibri"/>
                <a:cs typeface="Calibri"/>
              </a:rPr>
              <a:t>for </a:t>
            </a:r>
            <a:r>
              <a:rPr dirty="0" spc="-70" sz="1500">
                <a:latin typeface="Calibri"/>
                <a:cs typeface="Calibri"/>
              </a:rPr>
              <a:t>automotive,</a:t>
            </a:r>
            <a:r>
              <a:rPr dirty="0" spc="-20" sz="1500">
                <a:latin typeface="Calibri"/>
                <a:cs typeface="Calibri"/>
              </a:rPr>
              <a:t> </a:t>
            </a:r>
            <a:r>
              <a:rPr dirty="0" spc="-50" sz="1500">
                <a:latin typeface="Calibri"/>
                <a:cs typeface="Calibri"/>
              </a:rPr>
              <a:t>marine </a:t>
            </a:r>
            <a:r>
              <a:rPr dirty="0" spc="-20" sz="1500">
                <a:latin typeface="Calibri"/>
                <a:cs typeface="Calibri"/>
              </a:rPr>
              <a:t>&amp;</a:t>
            </a:r>
            <a:r>
              <a:rPr dirty="0" spc="-114" sz="1500">
                <a:latin typeface="Calibri"/>
                <a:cs typeface="Calibri"/>
              </a:rPr>
              <a:t> </a:t>
            </a:r>
            <a:r>
              <a:rPr dirty="0" spc="-10" sz="1500">
                <a:latin typeface="Calibri"/>
                <a:cs typeface="Calibri"/>
              </a:rPr>
              <a:t>aerospace industries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22948" y="8326760"/>
            <a:ext cx="1816100" cy="1069975"/>
          </a:xfrm>
          <a:prstGeom prst="rect">
            <a:avLst/>
          </a:prstGeom>
        </p:spPr>
        <p:txBody>
          <a:bodyPr bIns="0" lIns="0" rIns="0" rtlCol="0" tIns="38735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dirty="0" spc="-20" sz="1650">
                <a:latin typeface="Arial Black"/>
                <a:cs typeface="Arial Black"/>
              </a:rPr>
              <a:t>2022</a:t>
            </a:r>
            <a:endParaRPr sz="1650">
              <a:latin typeface="Arial Black"/>
              <a:cs typeface="Arial Black"/>
            </a:endParaRPr>
          </a:p>
          <a:p>
            <a:pPr algn="ctr" marL="12700" marR="5080">
              <a:lnSpc>
                <a:spcPct val="75000"/>
              </a:lnSpc>
              <a:spcBef>
                <a:spcPts val="635"/>
              </a:spcBef>
            </a:pPr>
            <a:r>
              <a:rPr dirty="0" spc="-65" sz="1500">
                <a:latin typeface="Calibri"/>
                <a:cs typeface="Calibri"/>
              </a:rPr>
              <a:t>Started</a:t>
            </a:r>
            <a:r>
              <a:rPr dirty="0" spc="-120" sz="150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the</a:t>
            </a:r>
            <a:r>
              <a:rPr dirty="0" spc="75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collaboration with</a:t>
            </a:r>
            <a:r>
              <a:rPr dirty="0" spc="-85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Athena</a:t>
            </a:r>
            <a:r>
              <a:rPr dirty="0" spc="-90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Italy</a:t>
            </a:r>
            <a:r>
              <a:rPr dirty="0" spc="-90" sz="1500">
                <a:latin typeface="Calibri"/>
                <a:cs typeface="Calibri"/>
              </a:rPr>
              <a:t> </a:t>
            </a:r>
            <a:r>
              <a:rPr dirty="0" spc="-25" sz="1500">
                <a:latin typeface="Calibri"/>
                <a:cs typeface="Calibri"/>
              </a:rPr>
              <a:t>for </a:t>
            </a:r>
            <a:r>
              <a:rPr dirty="0" spc="-75" sz="1500">
                <a:latin typeface="Calibri"/>
                <a:cs typeface="Calibri"/>
              </a:rPr>
              <a:t>semi-</a:t>
            </a:r>
            <a:r>
              <a:rPr dirty="0" spc="-10" sz="1500">
                <a:latin typeface="Calibri"/>
                <a:cs typeface="Calibri"/>
              </a:rPr>
              <a:t>hermetic </a:t>
            </a:r>
            <a:r>
              <a:rPr dirty="0" spc="-70" sz="1500">
                <a:latin typeface="Calibri"/>
                <a:cs typeface="Calibri"/>
              </a:rPr>
              <a:t>compressor</a:t>
            </a:r>
            <a:r>
              <a:rPr dirty="0" spc="-35" sz="1500">
                <a:latin typeface="Calibri"/>
                <a:cs typeface="Calibri"/>
              </a:rPr>
              <a:t> </a:t>
            </a:r>
            <a:r>
              <a:rPr dirty="0" spc="-10" sz="1500">
                <a:latin typeface="Calibri"/>
                <a:cs typeface="Calibri"/>
              </a:rPr>
              <a:t>component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141801" y="3744851"/>
            <a:ext cx="1725930" cy="1069975"/>
          </a:xfrm>
          <a:prstGeom prst="rect">
            <a:avLst/>
          </a:prstGeom>
        </p:spPr>
        <p:txBody>
          <a:bodyPr bIns="0" lIns="0" rIns="0" rtlCol="0" tIns="38735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dirty="0" spc="65" sz="1650">
                <a:latin typeface="Arial Black"/>
                <a:cs typeface="Arial Black"/>
              </a:rPr>
              <a:t>2020</a:t>
            </a:r>
            <a:endParaRPr sz="1650">
              <a:latin typeface="Arial Black"/>
              <a:cs typeface="Arial Black"/>
            </a:endParaRPr>
          </a:p>
          <a:p>
            <a:pPr algn="ctr" marL="12700" marR="5080">
              <a:lnSpc>
                <a:spcPct val="75000"/>
              </a:lnSpc>
              <a:spcBef>
                <a:spcPts val="635"/>
              </a:spcBef>
            </a:pPr>
            <a:r>
              <a:rPr dirty="0" spc="-65" sz="1500">
                <a:latin typeface="Calibri"/>
                <a:cs typeface="Calibri"/>
              </a:rPr>
              <a:t>Started </a:t>
            </a:r>
            <a:r>
              <a:rPr dirty="0" spc="-10" sz="1500">
                <a:latin typeface="Calibri"/>
                <a:cs typeface="Calibri"/>
              </a:rPr>
              <a:t>manufacturing </a:t>
            </a:r>
            <a:r>
              <a:rPr dirty="0" spc="-75" sz="1500">
                <a:latin typeface="Calibri"/>
                <a:cs typeface="Calibri"/>
              </a:rPr>
              <a:t>semi-</a:t>
            </a:r>
            <a:r>
              <a:rPr dirty="0" spc="-10" sz="1500">
                <a:latin typeface="Calibri"/>
                <a:cs typeface="Calibri"/>
              </a:rPr>
              <a:t>hermetic </a:t>
            </a:r>
            <a:r>
              <a:rPr dirty="0" spc="-70" sz="1500">
                <a:latin typeface="Calibri"/>
                <a:cs typeface="Calibri"/>
              </a:rPr>
              <a:t>compressor</a:t>
            </a:r>
            <a:r>
              <a:rPr dirty="0" spc="-35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component </a:t>
            </a:r>
            <a:r>
              <a:rPr dirty="0" spc="-20" sz="1500">
                <a:latin typeface="Calibri"/>
                <a:cs typeface="Calibri"/>
              </a:rPr>
              <a:t>&amp;</a:t>
            </a:r>
            <a:r>
              <a:rPr dirty="0" spc="-95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sight</a:t>
            </a:r>
            <a:r>
              <a:rPr dirty="0" spc="-100" sz="1500">
                <a:latin typeface="Calibri"/>
                <a:cs typeface="Calibri"/>
              </a:rPr>
              <a:t> </a:t>
            </a:r>
            <a:r>
              <a:rPr dirty="0" spc="-10" sz="1500">
                <a:latin typeface="Calibri"/>
                <a:cs typeface="Calibri"/>
              </a:rPr>
              <a:t>glass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078788" y="4066978"/>
            <a:ext cx="1076325" cy="711835"/>
          </a:xfrm>
          <a:prstGeom prst="rect">
            <a:avLst/>
          </a:prstGeom>
        </p:spPr>
        <p:txBody>
          <a:bodyPr bIns="0" lIns="0" rIns="0" rtlCol="0" tIns="30480" vert="horz"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dirty="0" spc="-20" sz="1650">
                <a:latin typeface="Arial Black"/>
                <a:cs typeface="Arial Black"/>
              </a:rPr>
              <a:t>2023</a:t>
            </a:r>
            <a:endParaRPr sz="1650">
              <a:latin typeface="Arial Black"/>
              <a:cs typeface="Arial Black"/>
            </a:endParaRPr>
          </a:p>
          <a:p>
            <a:pPr algn="ctr" marL="12700" marR="5080">
              <a:lnSpc>
                <a:spcPct val="75000"/>
              </a:lnSpc>
              <a:spcBef>
                <a:spcPts val="585"/>
              </a:spcBef>
            </a:pPr>
            <a:r>
              <a:rPr dirty="0" spc="-65" sz="1500">
                <a:latin typeface="Calibri"/>
                <a:cs typeface="Calibri"/>
              </a:rPr>
              <a:t>manufacturing </a:t>
            </a:r>
            <a:r>
              <a:rPr dirty="0" spc="-60" sz="1500">
                <a:latin typeface="Calibri"/>
                <a:cs typeface="Calibri"/>
              </a:rPr>
              <a:t>HMC</a:t>
            </a:r>
            <a:r>
              <a:rPr dirty="0" spc="-105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packages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67509" y="4446211"/>
            <a:ext cx="1654810" cy="80073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ctr">
              <a:lnSpc>
                <a:spcPts val="1789"/>
              </a:lnSpc>
              <a:spcBef>
                <a:spcPts val="95"/>
              </a:spcBef>
            </a:pPr>
            <a:r>
              <a:rPr dirty="0" spc="65" sz="1650">
                <a:latin typeface="Arial Black"/>
                <a:cs typeface="Arial Black"/>
              </a:rPr>
              <a:t>2002</a:t>
            </a:r>
            <a:endParaRPr sz="1650">
              <a:latin typeface="Arial Black"/>
              <a:cs typeface="Arial Black"/>
            </a:endParaRPr>
          </a:p>
          <a:p>
            <a:pPr algn="ctr" marL="12700" marR="5080">
              <a:lnSpc>
                <a:spcPct val="75000"/>
              </a:lnSpc>
              <a:spcBef>
                <a:spcPts val="265"/>
              </a:spcBef>
            </a:pPr>
            <a:r>
              <a:rPr dirty="0" spc="-55" sz="1500">
                <a:latin typeface="Calibri"/>
                <a:cs typeface="Calibri"/>
              </a:rPr>
              <a:t>acq.</a:t>
            </a:r>
            <a:r>
              <a:rPr dirty="0" spc="-90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Bead</a:t>
            </a:r>
            <a:r>
              <a:rPr dirty="0" spc="-90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glass</a:t>
            </a:r>
            <a:r>
              <a:rPr dirty="0" spc="-90" sz="1500">
                <a:latin typeface="Calibri"/>
                <a:cs typeface="Calibri"/>
              </a:rPr>
              <a:t> </a:t>
            </a:r>
            <a:r>
              <a:rPr dirty="0" spc="-55" sz="1500">
                <a:latin typeface="Calibri"/>
                <a:cs typeface="Calibri"/>
              </a:rPr>
              <a:t>division </a:t>
            </a:r>
            <a:r>
              <a:rPr dirty="0" spc="-75" sz="1500">
                <a:latin typeface="Calibri"/>
                <a:cs typeface="Calibri"/>
              </a:rPr>
              <a:t>LG-</a:t>
            </a:r>
            <a:r>
              <a:rPr dirty="0" spc="-65" sz="1500">
                <a:latin typeface="Calibri"/>
                <a:cs typeface="Calibri"/>
              </a:rPr>
              <a:t>Philips</a:t>
            </a:r>
            <a:r>
              <a:rPr dirty="0" spc="-40" sz="1500">
                <a:latin typeface="Calibri"/>
                <a:cs typeface="Calibri"/>
              </a:rPr>
              <a:t> </a:t>
            </a:r>
            <a:r>
              <a:rPr dirty="0" spc="-20" sz="1500">
                <a:latin typeface="Calibri"/>
                <a:cs typeface="Calibri"/>
              </a:rPr>
              <a:t>(LWB) </a:t>
            </a:r>
            <a:r>
              <a:rPr dirty="0" spc="-10" sz="1500">
                <a:latin typeface="Calibri"/>
                <a:cs typeface="Calibri"/>
              </a:rPr>
              <a:t>Holland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38932" y="1898407"/>
            <a:ext cx="1443355" cy="80073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ctr">
              <a:lnSpc>
                <a:spcPts val="1789"/>
              </a:lnSpc>
              <a:spcBef>
                <a:spcPts val="95"/>
              </a:spcBef>
            </a:pPr>
            <a:r>
              <a:rPr dirty="0" spc="90" sz="1650">
                <a:latin typeface="Arial Black"/>
                <a:cs typeface="Arial Black"/>
              </a:rPr>
              <a:t>2004</a:t>
            </a:r>
            <a:endParaRPr sz="1650">
              <a:latin typeface="Arial Black"/>
              <a:cs typeface="Arial Black"/>
            </a:endParaRPr>
          </a:p>
          <a:p>
            <a:pPr algn="ctr" indent="-635" marL="12700" marR="5080">
              <a:lnSpc>
                <a:spcPct val="75000"/>
              </a:lnSpc>
              <a:spcBef>
                <a:spcPts val="265"/>
              </a:spcBef>
            </a:pPr>
            <a:r>
              <a:rPr dirty="0" spc="-55" sz="1500">
                <a:latin typeface="Calibri"/>
                <a:cs typeface="Calibri"/>
              </a:rPr>
              <a:t>acq.</a:t>
            </a:r>
            <a:r>
              <a:rPr dirty="0" spc="-100" sz="1500">
                <a:latin typeface="Calibri"/>
                <a:cs typeface="Calibri"/>
              </a:rPr>
              <a:t> </a:t>
            </a:r>
            <a:r>
              <a:rPr dirty="0" spc="-50" sz="1500">
                <a:latin typeface="Calibri"/>
                <a:cs typeface="Calibri"/>
              </a:rPr>
              <a:t>the</a:t>
            </a:r>
            <a:r>
              <a:rPr dirty="0" spc="-105" sz="1500">
                <a:latin typeface="Calibri"/>
                <a:cs typeface="Calibri"/>
              </a:rPr>
              <a:t> </a:t>
            </a:r>
            <a:r>
              <a:rPr dirty="0" spc="-10" sz="1500">
                <a:latin typeface="Calibri"/>
                <a:cs typeface="Calibri"/>
              </a:rPr>
              <a:t>Hermetic </a:t>
            </a:r>
            <a:r>
              <a:rPr dirty="0" spc="-70" sz="1500">
                <a:latin typeface="Calibri"/>
                <a:cs typeface="Calibri"/>
              </a:rPr>
              <a:t>terminal</a:t>
            </a:r>
            <a:r>
              <a:rPr dirty="0" spc="-55" sz="1500">
                <a:latin typeface="Calibri"/>
                <a:cs typeface="Calibri"/>
              </a:rPr>
              <a:t> </a:t>
            </a:r>
            <a:r>
              <a:rPr dirty="0" spc="-65" sz="1500">
                <a:latin typeface="Calibri"/>
                <a:cs typeface="Calibri"/>
              </a:rPr>
              <a:t>business</a:t>
            </a:r>
            <a:r>
              <a:rPr dirty="0" spc="-50" sz="1500">
                <a:latin typeface="Calibri"/>
                <a:cs typeface="Calibri"/>
              </a:rPr>
              <a:t> </a:t>
            </a:r>
            <a:r>
              <a:rPr dirty="0" spc="-25" sz="1500">
                <a:latin typeface="Calibri"/>
                <a:cs typeface="Calibri"/>
              </a:rPr>
              <a:t>of </a:t>
            </a:r>
            <a:r>
              <a:rPr dirty="0" spc="-65" sz="1500">
                <a:latin typeface="Calibri"/>
                <a:cs typeface="Calibri"/>
              </a:rPr>
              <a:t>Samsung</a:t>
            </a:r>
            <a:r>
              <a:rPr dirty="0" spc="-90" sz="1500">
                <a:latin typeface="Calibri"/>
                <a:cs typeface="Calibri"/>
              </a:rPr>
              <a:t> </a:t>
            </a:r>
            <a:r>
              <a:rPr dirty="0" spc="-20" sz="1500">
                <a:latin typeface="Calibri"/>
                <a:cs typeface="Calibri"/>
              </a:rPr>
              <a:t>&amp;</a:t>
            </a:r>
            <a:r>
              <a:rPr dirty="0" spc="-80" sz="1500">
                <a:latin typeface="Calibri"/>
                <a:cs typeface="Calibri"/>
              </a:rPr>
              <a:t> </a:t>
            </a:r>
            <a:r>
              <a:rPr dirty="0" spc="-25" sz="1500">
                <a:latin typeface="Calibri"/>
                <a:cs typeface="Calibri"/>
              </a:rPr>
              <a:t>LG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99465" y="8922708"/>
            <a:ext cx="1337945" cy="80073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ctr">
              <a:lnSpc>
                <a:spcPts val="1789"/>
              </a:lnSpc>
              <a:spcBef>
                <a:spcPts val="95"/>
              </a:spcBef>
            </a:pPr>
            <a:r>
              <a:rPr dirty="0" spc="65" sz="1650">
                <a:latin typeface="Arial Black"/>
                <a:cs typeface="Arial Black"/>
              </a:rPr>
              <a:t>2008</a:t>
            </a:r>
            <a:endParaRPr sz="1650">
              <a:latin typeface="Arial Black"/>
              <a:cs typeface="Arial Black"/>
            </a:endParaRPr>
          </a:p>
          <a:p>
            <a:pPr algn="ctr" marL="12700" marR="5080">
              <a:lnSpc>
                <a:spcPct val="75000"/>
              </a:lnSpc>
              <a:spcBef>
                <a:spcPts val="265"/>
              </a:spcBef>
            </a:pPr>
            <a:r>
              <a:rPr dirty="0" spc="-55" sz="1500">
                <a:latin typeface="Calibri"/>
                <a:cs typeface="Calibri"/>
              </a:rPr>
              <a:t>acq.</a:t>
            </a:r>
            <a:r>
              <a:rPr dirty="0" spc="-100" sz="1500">
                <a:latin typeface="Calibri"/>
                <a:cs typeface="Calibri"/>
              </a:rPr>
              <a:t> </a:t>
            </a:r>
            <a:r>
              <a:rPr dirty="0" spc="-10" sz="1500">
                <a:latin typeface="Calibri"/>
                <a:cs typeface="Calibri"/>
              </a:rPr>
              <a:t>Overload </a:t>
            </a:r>
            <a:r>
              <a:rPr dirty="0" spc="-65" sz="1500">
                <a:latin typeface="Calibri"/>
                <a:cs typeface="Calibri"/>
              </a:rPr>
              <a:t>protector</a:t>
            </a:r>
            <a:r>
              <a:rPr dirty="0" spc="-70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business </a:t>
            </a:r>
            <a:r>
              <a:rPr dirty="0" spc="-40" sz="1500">
                <a:latin typeface="Calibri"/>
                <a:cs typeface="Calibri"/>
              </a:rPr>
              <a:t>of</a:t>
            </a:r>
            <a:r>
              <a:rPr dirty="0" spc="-85" sz="1500">
                <a:latin typeface="Calibri"/>
                <a:cs typeface="Calibri"/>
              </a:rPr>
              <a:t> </a:t>
            </a:r>
            <a:r>
              <a:rPr dirty="0" spc="-65" sz="1500">
                <a:latin typeface="Calibri"/>
                <a:cs typeface="Calibri"/>
              </a:rPr>
              <a:t>Sensata</a:t>
            </a:r>
            <a:r>
              <a:rPr dirty="0" spc="-85" sz="1500">
                <a:latin typeface="Calibri"/>
                <a:cs typeface="Calibri"/>
              </a:rPr>
              <a:t> </a:t>
            </a:r>
            <a:r>
              <a:rPr dirty="0" spc="-25" sz="1500">
                <a:latin typeface="Calibri"/>
                <a:cs typeface="Calibri"/>
              </a:rPr>
              <a:t>USA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94606" y="6274949"/>
            <a:ext cx="1626870" cy="62928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marL="509270">
              <a:lnSpc>
                <a:spcPts val="1789"/>
              </a:lnSpc>
              <a:spcBef>
                <a:spcPts val="95"/>
              </a:spcBef>
            </a:pPr>
            <a:r>
              <a:rPr dirty="0" spc="65" sz="1650">
                <a:latin typeface="Arial Black"/>
                <a:cs typeface="Arial Black"/>
              </a:rPr>
              <a:t>2008</a:t>
            </a:r>
            <a:endParaRPr sz="1650">
              <a:latin typeface="Arial Black"/>
              <a:cs typeface="Arial Black"/>
            </a:endParaRPr>
          </a:p>
          <a:p>
            <a:pPr indent="307975" marL="12700" marR="5080">
              <a:lnSpc>
                <a:spcPct val="75000"/>
              </a:lnSpc>
              <a:spcBef>
                <a:spcPts val="265"/>
              </a:spcBef>
            </a:pPr>
            <a:r>
              <a:rPr dirty="0" spc="-55" sz="1500">
                <a:latin typeface="Calibri"/>
                <a:cs typeface="Calibri"/>
              </a:rPr>
              <a:t>acq.</a:t>
            </a:r>
            <a:r>
              <a:rPr dirty="0" spc="-95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Vitrus</a:t>
            </a:r>
            <a:r>
              <a:rPr dirty="0" spc="-90" sz="1500">
                <a:latin typeface="Calibri"/>
                <a:cs typeface="Calibri"/>
              </a:rPr>
              <a:t> </a:t>
            </a:r>
            <a:r>
              <a:rPr dirty="0" spc="-25" sz="1500">
                <a:latin typeface="Calibri"/>
                <a:cs typeface="Calibri"/>
              </a:rPr>
              <a:t>Inc </a:t>
            </a:r>
            <a:r>
              <a:rPr dirty="0" spc="-55" sz="1500">
                <a:latin typeface="Calibri"/>
                <a:cs typeface="Calibri"/>
              </a:rPr>
              <a:t>subs</a:t>
            </a:r>
            <a:r>
              <a:rPr dirty="0" spc="-95" sz="1500">
                <a:latin typeface="Calibri"/>
                <a:cs typeface="Calibri"/>
              </a:rPr>
              <a:t> </a:t>
            </a:r>
            <a:r>
              <a:rPr dirty="0" spc="-40" sz="1500">
                <a:latin typeface="Calibri"/>
                <a:cs typeface="Calibri"/>
              </a:rPr>
              <a:t>of</a:t>
            </a:r>
            <a:r>
              <a:rPr dirty="0" spc="-95" sz="1500">
                <a:latin typeface="Calibri"/>
                <a:cs typeface="Calibri"/>
              </a:rPr>
              <a:t> </a:t>
            </a:r>
            <a:r>
              <a:rPr dirty="0" spc="-65" sz="1500">
                <a:latin typeface="Calibri"/>
                <a:cs typeface="Calibri"/>
              </a:rPr>
              <a:t>Tecumseh</a:t>
            </a:r>
            <a:r>
              <a:rPr dirty="0" spc="-95" sz="1500">
                <a:latin typeface="Calibri"/>
                <a:cs typeface="Calibri"/>
              </a:rPr>
              <a:t> </a:t>
            </a:r>
            <a:r>
              <a:rPr dirty="0" spc="-35" sz="1500">
                <a:latin typeface="Calibri"/>
                <a:cs typeface="Calibri"/>
              </a:rPr>
              <a:t>USA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579613" y="2088071"/>
            <a:ext cx="13117194" cy="7080884"/>
            <a:chOff x="2579613" y="2088071"/>
            <a:chExt cx="13117194" cy="7080884"/>
          </a:xfrm>
        </p:grpSpPr>
        <p:sp>
          <p:nvSpPr>
            <p:cNvPr id="22" name="object 22"/>
            <p:cNvSpPr/>
            <p:nvPr/>
          </p:nvSpPr>
          <p:spPr>
            <a:xfrm>
              <a:off x="3485543" y="5337134"/>
              <a:ext cx="1326515" cy="1131570"/>
            </a:xfrm>
            <a:custGeom>
              <a:avLst/>
              <a:gdLst/>
              <a:ahLst/>
              <a:cxnLst/>
              <a:rect b="b" l="l" r="r" t="t"/>
              <a:pathLst>
                <a:path h="1131570" w="1326514">
                  <a:moveTo>
                    <a:pt x="0" y="314973"/>
                  </a:moveTo>
                  <a:lnTo>
                    <a:pt x="505454" y="60235"/>
                  </a:lnTo>
                  <a:lnTo>
                    <a:pt x="550012" y="40131"/>
                  </a:lnTo>
                  <a:lnTo>
                    <a:pt x="595360" y="24153"/>
                  </a:lnTo>
                  <a:lnTo>
                    <a:pt x="641266" y="12226"/>
                  </a:lnTo>
                  <a:lnTo>
                    <a:pt x="687504" y="4275"/>
                  </a:lnTo>
                  <a:lnTo>
                    <a:pt x="733702" y="236"/>
                  </a:lnTo>
                  <a:lnTo>
                    <a:pt x="779904" y="0"/>
                  </a:lnTo>
                  <a:lnTo>
                    <a:pt x="825758" y="3511"/>
                  </a:lnTo>
                  <a:lnTo>
                    <a:pt x="871034" y="10697"/>
                  </a:lnTo>
                  <a:lnTo>
                    <a:pt x="915669" y="21523"/>
                  </a:lnTo>
                  <a:lnTo>
                    <a:pt x="959101" y="35847"/>
                  </a:lnTo>
                  <a:lnTo>
                    <a:pt x="1001114" y="53556"/>
                  </a:lnTo>
                  <a:lnTo>
                    <a:pt x="1041797" y="74694"/>
                  </a:lnTo>
                  <a:lnTo>
                    <a:pt x="1080760" y="99133"/>
                  </a:lnTo>
                  <a:lnTo>
                    <a:pt x="1117776" y="126800"/>
                  </a:lnTo>
                  <a:lnTo>
                    <a:pt x="1152709" y="157701"/>
                  </a:lnTo>
                  <a:lnTo>
                    <a:pt x="1185123" y="191592"/>
                  </a:lnTo>
                  <a:lnTo>
                    <a:pt x="1214902" y="228480"/>
                  </a:lnTo>
                  <a:lnTo>
                    <a:pt x="1241819" y="268291"/>
                  </a:lnTo>
                  <a:lnTo>
                    <a:pt x="1265644" y="310949"/>
                  </a:lnTo>
                  <a:lnTo>
                    <a:pt x="1285749" y="355508"/>
                  </a:lnTo>
                  <a:lnTo>
                    <a:pt x="1301729" y="400852"/>
                  </a:lnTo>
                  <a:lnTo>
                    <a:pt x="1313658" y="446751"/>
                  </a:lnTo>
                  <a:lnTo>
                    <a:pt x="1321612" y="492980"/>
                  </a:lnTo>
                  <a:lnTo>
                    <a:pt x="1325666" y="539310"/>
                  </a:lnTo>
                  <a:lnTo>
                    <a:pt x="1325894" y="585514"/>
                  </a:lnTo>
                  <a:lnTo>
                    <a:pt x="1322373" y="631364"/>
                  </a:lnTo>
                  <a:lnTo>
                    <a:pt x="1315177" y="676633"/>
                  </a:lnTo>
                  <a:lnTo>
                    <a:pt x="1304380" y="721092"/>
                  </a:lnTo>
                  <a:lnTo>
                    <a:pt x="1290059" y="764515"/>
                  </a:lnTo>
                  <a:lnTo>
                    <a:pt x="1272289" y="806673"/>
                  </a:lnTo>
                  <a:lnTo>
                    <a:pt x="1251143" y="847342"/>
                  </a:lnTo>
                  <a:lnTo>
                    <a:pt x="1226697" y="886291"/>
                  </a:lnTo>
                  <a:lnTo>
                    <a:pt x="1199026" y="923293"/>
                  </a:lnTo>
                  <a:lnTo>
                    <a:pt x="1168206" y="958121"/>
                  </a:lnTo>
                  <a:lnTo>
                    <a:pt x="1134311" y="990548"/>
                  </a:lnTo>
                  <a:lnTo>
                    <a:pt x="1097417" y="1020345"/>
                  </a:lnTo>
                  <a:lnTo>
                    <a:pt x="1057598" y="1047285"/>
                  </a:lnTo>
                  <a:lnTo>
                    <a:pt x="1014930" y="1071141"/>
                  </a:lnTo>
                  <a:lnTo>
                    <a:pt x="970411" y="1091226"/>
                  </a:lnTo>
                  <a:lnTo>
                    <a:pt x="925097" y="1107197"/>
                  </a:lnTo>
                  <a:lnTo>
                    <a:pt x="879219" y="1119124"/>
                  </a:lnTo>
                  <a:lnTo>
                    <a:pt x="833003" y="1127080"/>
                  </a:lnTo>
                  <a:lnTo>
                    <a:pt x="786680" y="1131140"/>
                  </a:lnTo>
                  <a:lnTo>
                    <a:pt x="740477" y="1131377"/>
                  </a:lnTo>
                  <a:lnTo>
                    <a:pt x="694623" y="1127865"/>
                  </a:lnTo>
                  <a:lnTo>
                    <a:pt x="694460" y="1127853"/>
                  </a:lnTo>
                  <a:lnTo>
                    <a:pt x="649347" y="1120679"/>
                  </a:lnTo>
                  <a:lnTo>
                    <a:pt x="649180" y="1120653"/>
                  </a:lnTo>
                  <a:lnTo>
                    <a:pt x="608225" y="1110707"/>
                  </a:lnTo>
                  <a:lnTo>
                    <a:pt x="557946" y="1094124"/>
                  </a:lnTo>
                  <a:lnTo>
                    <a:pt x="519266" y="1077821"/>
                  </a:lnTo>
                  <a:lnTo>
                    <a:pt x="519113" y="1077756"/>
                  </a:lnTo>
                  <a:lnTo>
                    <a:pt x="478583" y="1056683"/>
                  </a:lnTo>
                  <a:lnTo>
                    <a:pt x="478441" y="1056609"/>
                  </a:lnTo>
                  <a:lnTo>
                    <a:pt x="439620" y="1032243"/>
                  </a:lnTo>
                  <a:lnTo>
                    <a:pt x="402604" y="1004577"/>
                  </a:lnTo>
                  <a:lnTo>
                    <a:pt x="367764" y="973757"/>
                  </a:lnTo>
                  <a:lnTo>
                    <a:pt x="335329" y="939859"/>
                  </a:lnTo>
                  <a:lnTo>
                    <a:pt x="305527" y="902956"/>
                  </a:lnTo>
                  <a:lnTo>
                    <a:pt x="278587" y="863121"/>
                  </a:lnTo>
                  <a:lnTo>
                    <a:pt x="254739" y="820428"/>
                  </a:lnTo>
                  <a:lnTo>
                    <a:pt x="0" y="314973"/>
                  </a:lnTo>
                  <a:close/>
                </a:path>
              </a:pathLst>
            </a:custGeom>
            <a:solidFill>
              <a:srgbClr val="206676"/>
            </a:solidFill>
          </p:spPr>
          <p:txBody>
            <a:bodyPr bIns="0" lIns="0" rIns="0" rtlCol="0" tIns="0" wrap="square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cstate="print" r:embed="rId4"/>
            <a:stretch>
              <a:fillRect/>
            </a:stretch>
          </p:blipFill>
          <p:spPr>
            <a:xfrm>
              <a:off x="3740862" y="5404400"/>
              <a:ext cx="1001168" cy="100116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579613" y="2088071"/>
              <a:ext cx="1132205" cy="1132205"/>
            </a:xfrm>
            <a:custGeom>
              <a:avLst/>
              <a:gdLst/>
              <a:ahLst/>
              <a:cxnLst/>
              <a:rect b="b" l="l" r="r" t="t"/>
              <a:pathLst>
                <a:path h="1132205" w="1132204">
                  <a:moveTo>
                    <a:pt x="1132032" y="1132032"/>
                  </a:moveTo>
                  <a:lnTo>
                    <a:pt x="566016" y="1132033"/>
                  </a:lnTo>
                  <a:lnTo>
                    <a:pt x="517175" y="1129931"/>
                  </a:lnTo>
                  <a:lnTo>
                    <a:pt x="469489" y="1123791"/>
                  </a:lnTo>
                  <a:lnTo>
                    <a:pt x="423126" y="1113781"/>
                  </a:lnTo>
                  <a:lnTo>
                    <a:pt x="378258" y="1100072"/>
                  </a:lnTo>
                  <a:lnTo>
                    <a:pt x="335186" y="1082886"/>
                  </a:lnTo>
                  <a:lnTo>
                    <a:pt x="293820" y="1062304"/>
                  </a:lnTo>
                  <a:lnTo>
                    <a:pt x="254453" y="1038532"/>
                  </a:lnTo>
                  <a:lnTo>
                    <a:pt x="217256" y="1011738"/>
                  </a:lnTo>
                  <a:lnTo>
                    <a:pt x="182269" y="981982"/>
                  </a:lnTo>
                  <a:lnTo>
                    <a:pt x="149931" y="949644"/>
                  </a:lnTo>
                  <a:lnTo>
                    <a:pt x="120383" y="914922"/>
                  </a:lnTo>
                  <a:lnTo>
                    <a:pt x="93566" y="877736"/>
                  </a:lnTo>
                  <a:lnTo>
                    <a:pt x="93473" y="877607"/>
                  </a:lnTo>
                  <a:lnTo>
                    <a:pt x="69771" y="838376"/>
                  </a:lnTo>
                  <a:lnTo>
                    <a:pt x="49167" y="797011"/>
                  </a:lnTo>
                  <a:lnTo>
                    <a:pt x="31880" y="753695"/>
                  </a:lnTo>
                  <a:lnTo>
                    <a:pt x="18187" y="708842"/>
                  </a:lnTo>
                  <a:lnTo>
                    <a:pt x="8196" y="662499"/>
                  </a:lnTo>
                  <a:lnTo>
                    <a:pt x="2077" y="614833"/>
                  </a:lnTo>
                  <a:lnTo>
                    <a:pt x="0" y="566016"/>
                  </a:lnTo>
                  <a:lnTo>
                    <a:pt x="2103" y="517165"/>
                  </a:lnTo>
                  <a:lnTo>
                    <a:pt x="8245" y="469468"/>
                  </a:lnTo>
                  <a:lnTo>
                    <a:pt x="18257" y="423098"/>
                  </a:lnTo>
                  <a:lnTo>
                    <a:pt x="31968" y="378225"/>
                  </a:lnTo>
                  <a:lnTo>
                    <a:pt x="49210" y="335017"/>
                  </a:lnTo>
                  <a:lnTo>
                    <a:pt x="69813" y="293644"/>
                  </a:lnTo>
                  <a:lnTo>
                    <a:pt x="93611" y="254272"/>
                  </a:lnTo>
                  <a:lnTo>
                    <a:pt x="120448" y="217056"/>
                  </a:lnTo>
                  <a:lnTo>
                    <a:pt x="149992" y="182327"/>
                  </a:lnTo>
                  <a:lnTo>
                    <a:pt x="182269" y="150050"/>
                  </a:lnTo>
                  <a:lnTo>
                    <a:pt x="217111" y="120393"/>
                  </a:lnTo>
                  <a:lnTo>
                    <a:pt x="254298" y="93585"/>
                  </a:lnTo>
                  <a:lnTo>
                    <a:pt x="293661" y="69797"/>
                  </a:lnTo>
                  <a:lnTo>
                    <a:pt x="335029" y="49199"/>
                  </a:lnTo>
                  <a:lnTo>
                    <a:pt x="378233" y="31960"/>
                  </a:lnTo>
                  <a:lnTo>
                    <a:pt x="423104" y="18251"/>
                  </a:lnTo>
                  <a:lnTo>
                    <a:pt x="469472" y="8242"/>
                  </a:lnTo>
                  <a:lnTo>
                    <a:pt x="517167" y="2101"/>
                  </a:lnTo>
                  <a:lnTo>
                    <a:pt x="566016" y="0"/>
                  </a:lnTo>
                  <a:lnTo>
                    <a:pt x="614811" y="2099"/>
                  </a:lnTo>
                  <a:lnTo>
                    <a:pt x="662463" y="8231"/>
                  </a:lnTo>
                  <a:lnTo>
                    <a:pt x="708801" y="18229"/>
                  </a:lnTo>
                  <a:lnTo>
                    <a:pt x="753652" y="31923"/>
                  </a:lnTo>
                  <a:lnTo>
                    <a:pt x="796846" y="49146"/>
                  </a:lnTo>
                  <a:lnTo>
                    <a:pt x="838212" y="69728"/>
                  </a:lnTo>
                  <a:lnTo>
                    <a:pt x="877579" y="93501"/>
                  </a:lnTo>
                  <a:lnTo>
                    <a:pt x="914776" y="120294"/>
                  </a:lnTo>
                  <a:lnTo>
                    <a:pt x="914912" y="120393"/>
                  </a:lnTo>
                  <a:lnTo>
                    <a:pt x="947002" y="147700"/>
                  </a:lnTo>
                  <a:lnTo>
                    <a:pt x="984453" y="185151"/>
                  </a:lnTo>
                  <a:lnTo>
                    <a:pt x="1011649" y="217110"/>
                  </a:lnTo>
                  <a:lnTo>
                    <a:pt x="1038466" y="254296"/>
                  </a:lnTo>
                  <a:lnTo>
                    <a:pt x="1062261" y="293656"/>
                  </a:lnTo>
                  <a:lnTo>
                    <a:pt x="1082865" y="335021"/>
                  </a:lnTo>
                  <a:lnTo>
                    <a:pt x="1100107" y="378223"/>
                  </a:lnTo>
                  <a:lnTo>
                    <a:pt x="1113815" y="423092"/>
                  </a:lnTo>
                  <a:lnTo>
                    <a:pt x="1123820" y="469459"/>
                  </a:lnTo>
                  <a:lnTo>
                    <a:pt x="1129950" y="517157"/>
                  </a:lnTo>
                  <a:lnTo>
                    <a:pt x="1132033" y="566016"/>
                  </a:lnTo>
                  <a:lnTo>
                    <a:pt x="1132032" y="11320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cstate="print" r:embed="rId5"/>
            <a:stretch>
              <a:fillRect/>
            </a:stretch>
          </p:blipFill>
          <p:spPr>
            <a:xfrm>
              <a:off x="2650193" y="2153850"/>
              <a:ext cx="1000475" cy="100047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341075" y="8037108"/>
              <a:ext cx="1241425" cy="1131570"/>
            </a:xfrm>
            <a:custGeom>
              <a:avLst/>
              <a:gdLst/>
              <a:ahLst/>
              <a:cxnLst/>
              <a:rect b="b" l="l" r="r" t="t"/>
              <a:pathLst>
                <a:path h="1131570" w="1241425">
                  <a:moveTo>
                    <a:pt x="1241208" y="136252"/>
                  </a:moveTo>
                  <a:lnTo>
                    <a:pt x="1118227" y="688748"/>
                  </a:lnTo>
                  <a:lnTo>
                    <a:pt x="1105563" y="735965"/>
                  </a:lnTo>
                  <a:lnTo>
                    <a:pt x="1089208" y="781178"/>
                  </a:lnTo>
                  <a:lnTo>
                    <a:pt x="1069364" y="824258"/>
                  </a:lnTo>
                  <a:lnTo>
                    <a:pt x="1046234" y="865076"/>
                  </a:lnTo>
                  <a:lnTo>
                    <a:pt x="1020101" y="903384"/>
                  </a:lnTo>
                  <a:lnTo>
                    <a:pt x="991022" y="939290"/>
                  </a:lnTo>
                  <a:lnTo>
                    <a:pt x="959264" y="972551"/>
                  </a:lnTo>
                  <a:lnTo>
                    <a:pt x="925028" y="1003039"/>
                  </a:lnTo>
                  <a:lnTo>
                    <a:pt x="888381" y="1030725"/>
                  </a:lnTo>
                  <a:lnTo>
                    <a:pt x="849790" y="1055264"/>
                  </a:lnTo>
                  <a:lnTo>
                    <a:pt x="809477" y="1076562"/>
                  </a:lnTo>
                  <a:lnTo>
                    <a:pt x="767353" y="1094658"/>
                  </a:lnTo>
                  <a:lnTo>
                    <a:pt x="767206" y="1094721"/>
                  </a:lnTo>
                  <a:lnTo>
                    <a:pt x="723763" y="1109333"/>
                  </a:lnTo>
                  <a:lnTo>
                    <a:pt x="678909" y="1120457"/>
                  </a:lnTo>
                  <a:lnTo>
                    <a:pt x="632873" y="1127919"/>
                  </a:lnTo>
                  <a:lnTo>
                    <a:pt x="586116" y="1131539"/>
                  </a:lnTo>
                  <a:lnTo>
                    <a:pt x="538709" y="1131222"/>
                  </a:lnTo>
                  <a:lnTo>
                    <a:pt x="490852" y="1126839"/>
                  </a:lnTo>
                  <a:lnTo>
                    <a:pt x="442750" y="1118260"/>
                  </a:lnTo>
                  <a:lnTo>
                    <a:pt x="395534" y="1105598"/>
                  </a:lnTo>
                  <a:lnTo>
                    <a:pt x="350323" y="1089248"/>
                  </a:lnTo>
                  <a:lnTo>
                    <a:pt x="307247" y="1069410"/>
                  </a:lnTo>
                  <a:lnTo>
                    <a:pt x="266434" y="1046288"/>
                  </a:lnTo>
                  <a:lnTo>
                    <a:pt x="228012" y="1020083"/>
                  </a:lnTo>
                  <a:lnTo>
                    <a:pt x="192111" y="990998"/>
                  </a:lnTo>
                  <a:lnTo>
                    <a:pt x="158859" y="959235"/>
                  </a:lnTo>
                  <a:lnTo>
                    <a:pt x="128384" y="924995"/>
                  </a:lnTo>
                  <a:lnTo>
                    <a:pt x="100815" y="888483"/>
                  </a:lnTo>
                  <a:lnTo>
                    <a:pt x="76282" y="849900"/>
                  </a:lnTo>
                  <a:lnTo>
                    <a:pt x="54912" y="809449"/>
                  </a:lnTo>
                  <a:lnTo>
                    <a:pt x="36832" y="767327"/>
                  </a:lnTo>
                  <a:lnTo>
                    <a:pt x="22172" y="723741"/>
                  </a:lnTo>
                  <a:lnTo>
                    <a:pt x="11061" y="678892"/>
                  </a:lnTo>
                  <a:lnTo>
                    <a:pt x="3627" y="632983"/>
                  </a:lnTo>
                  <a:lnTo>
                    <a:pt x="0" y="586215"/>
                  </a:lnTo>
                  <a:lnTo>
                    <a:pt x="306" y="538792"/>
                  </a:lnTo>
                  <a:lnTo>
                    <a:pt x="4676" y="490914"/>
                  </a:lnTo>
                  <a:lnTo>
                    <a:pt x="13238" y="442784"/>
                  </a:lnTo>
                  <a:lnTo>
                    <a:pt x="25889" y="395611"/>
                  </a:lnTo>
                  <a:lnTo>
                    <a:pt x="42228" y="350429"/>
                  </a:lnTo>
                  <a:lnTo>
                    <a:pt x="62055" y="307370"/>
                  </a:lnTo>
                  <a:lnTo>
                    <a:pt x="85167" y="266566"/>
                  </a:lnTo>
                  <a:lnTo>
                    <a:pt x="111363" y="228146"/>
                  </a:lnTo>
                  <a:lnTo>
                    <a:pt x="140442" y="192241"/>
                  </a:lnTo>
                  <a:lnTo>
                    <a:pt x="172200" y="158979"/>
                  </a:lnTo>
                  <a:lnTo>
                    <a:pt x="206436" y="128492"/>
                  </a:lnTo>
                  <a:lnTo>
                    <a:pt x="240196" y="102986"/>
                  </a:lnTo>
                  <a:lnTo>
                    <a:pt x="284873" y="74577"/>
                  </a:lnTo>
                  <a:lnTo>
                    <a:pt x="321987" y="54970"/>
                  </a:lnTo>
                  <a:lnTo>
                    <a:pt x="364111" y="36873"/>
                  </a:lnTo>
                  <a:lnTo>
                    <a:pt x="407701" y="22198"/>
                  </a:lnTo>
                  <a:lnTo>
                    <a:pt x="452555" y="11075"/>
                  </a:lnTo>
                  <a:lnTo>
                    <a:pt x="498470" y="3632"/>
                  </a:lnTo>
                  <a:lnTo>
                    <a:pt x="545246" y="0"/>
                  </a:lnTo>
                  <a:lnTo>
                    <a:pt x="592679" y="308"/>
                  </a:lnTo>
                  <a:lnTo>
                    <a:pt x="640569" y="4688"/>
                  </a:lnTo>
                  <a:lnTo>
                    <a:pt x="688714" y="13271"/>
                  </a:lnTo>
                  <a:lnTo>
                    <a:pt x="1241208" y="136252"/>
                  </a:lnTo>
                  <a:close/>
                </a:path>
              </a:pathLst>
            </a:custGeom>
            <a:solidFill>
              <a:srgbClr val="206676"/>
            </a:solidFill>
          </p:spPr>
          <p:txBody>
            <a:bodyPr bIns="0" lIns="0" rIns="0" rtlCol="0" tIns="0" wrap="square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cstate="print" r:embed="rId6"/>
            <a:stretch>
              <a:fillRect/>
            </a:stretch>
          </p:blipFill>
          <p:spPr>
            <a:xfrm>
              <a:off x="5407051" y="8097387"/>
              <a:ext cx="1001598" cy="100159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0799563" y="7283424"/>
              <a:ext cx="1290320" cy="1132840"/>
            </a:xfrm>
            <a:custGeom>
              <a:avLst/>
              <a:gdLst/>
              <a:ahLst/>
              <a:cxnLst/>
              <a:rect b="b" l="l" r="r" t="t"/>
              <a:pathLst>
                <a:path h="1132840" w="1290320">
                  <a:moveTo>
                    <a:pt x="1289862" y="224201"/>
                  </a:moveTo>
                  <a:lnTo>
                    <a:pt x="1098946" y="757051"/>
                  </a:lnTo>
                  <a:lnTo>
                    <a:pt x="1080494" y="802320"/>
                  </a:lnTo>
                  <a:lnTo>
                    <a:pt x="1058629" y="845141"/>
                  </a:lnTo>
                  <a:lnTo>
                    <a:pt x="1033568" y="885410"/>
                  </a:lnTo>
                  <a:lnTo>
                    <a:pt x="1005528" y="923025"/>
                  </a:lnTo>
                  <a:lnTo>
                    <a:pt x="974822" y="957776"/>
                  </a:lnTo>
                  <a:lnTo>
                    <a:pt x="941493" y="989775"/>
                  </a:lnTo>
                  <a:lnTo>
                    <a:pt x="905835" y="1018816"/>
                  </a:lnTo>
                  <a:lnTo>
                    <a:pt x="868065" y="1044796"/>
                  </a:lnTo>
                  <a:lnTo>
                    <a:pt x="867927" y="1044891"/>
                  </a:lnTo>
                  <a:lnTo>
                    <a:pt x="828251" y="1067696"/>
                  </a:lnTo>
                  <a:lnTo>
                    <a:pt x="786901" y="1087232"/>
                  </a:lnTo>
                  <a:lnTo>
                    <a:pt x="744247" y="1103336"/>
                  </a:lnTo>
                  <a:lnTo>
                    <a:pt x="744092" y="1103394"/>
                  </a:lnTo>
                  <a:lnTo>
                    <a:pt x="700195" y="1116038"/>
                  </a:lnTo>
                  <a:lnTo>
                    <a:pt x="655116" y="1125163"/>
                  </a:lnTo>
                  <a:lnTo>
                    <a:pt x="609225" y="1130606"/>
                  </a:lnTo>
                  <a:lnTo>
                    <a:pt x="562617" y="1132269"/>
                  </a:lnTo>
                  <a:lnTo>
                    <a:pt x="515774" y="1130031"/>
                  </a:lnTo>
                  <a:lnTo>
                    <a:pt x="468776" y="1123805"/>
                  </a:lnTo>
                  <a:lnTo>
                    <a:pt x="421840" y="1113488"/>
                  </a:lnTo>
                  <a:lnTo>
                    <a:pt x="375183" y="1098977"/>
                  </a:lnTo>
                  <a:lnTo>
                    <a:pt x="329914" y="1080527"/>
                  </a:lnTo>
                  <a:lnTo>
                    <a:pt x="287095" y="1058666"/>
                  </a:lnTo>
                  <a:lnTo>
                    <a:pt x="246829" y="1033613"/>
                  </a:lnTo>
                  <a:lnTo>
                    <a:pt x="209218" y="1005582"/>
                  </a:lnTo>
                  <a:lnTo>
                    <a:pt x="174364" y="974790"/>
                  </a:lnTo>
                  <a:lnTo>
                    <a:pt x="142370" y="941456"/>
                  </a:lnTo>
                  <a:lnTo>
                    <a:pt x="113338" y="905794"/>
                  </a:lnTo>
                  <a:lnTo>
                    <a:pt x="87371" y="868022"/>
                  </a:lnTo>
                  <a:lnTo>
                    <a:pt x="64570" y="828356"/>
                  </a:lnTo>
                  <a:lnTo>
                    <a:pt x="45038" y="787014"/>
                  </a:lnTo>
                  <a:lnTo>
                    <a:pt x="28878" y="744211"/>
                  </a:lnTo>
                  <a:lnTo>
                    <a:pt x="16192" y="700164"/>
                  </a:lnTo>
                  <a:lnTo>
                    <a:pt x="7082" y="655090"/>
                  </a:lnTo>
                  <a:lnTo>
                    <a:pt x="1650" y="609206"/>
                  </a:lnTo>
                  <a:lnTo>
                    <a:pt x="0" y="562729"/>
                  </a:lnTo>
                  <a:lnTo>
                    <a:pt x="2232" y="515874"/>
                  </a:lnTo>
                  <a:lnTo>
                    <a:pt x="8450" y="468859"/>
                  </a:lnTo>
                  <a:lnTo>
                    <a:pt x="18756" y="421900"/>
                  </a:lnTo>
                  <a:lnTo>
                    <a:pt x="33253" y="375215"/>
                  </a:lnTo>
                  <a:lnTo>
                    <a:pt x="51688" y="329987"/>
                  </a:lnTo>
                  <a:lnTo>
                    <a:pt x="73534" y="287196"/>
                  </a:lnTo>
                  <a:lnTo>
                    <a:pt x="98575" y="246946"/>
                  </a:lnTo>
                  <a:lnTo>
                    <a:pt x="126595" y="209343"/>
                  </a:lnTo>
                  <a:lnTo>
                    <a:pt x="157378" y="174489"/>
                  </a:lnTo>
                  <a:lnTo>
                    <a:pt x="190706" y="142490"/>
                  </a:lnTo>
                  <a:lnTo>
                    <a:pt x="226364" y="113449"/>
                  </a:lnTo>
                  <a:lnTo>
                    <a:pt x="264135" y="87469"/>
                  </a:lnTo>
                  <a:lnTo>
                    <a:pt x="300811" y="66372"/>
                  </a:lnTo>
                  <a:lnTo>
                    <a:pt x="348682" y="43756"/>
                  </a:lnTo>
                  <a:lnTo>
                    <a:pt x="387952" y="28929"/>
                  </a:lnTo>
                  <a:lnTo>
                    <a:pt x="388107" y="28871"/>
                  </a:lnTo>
                  <a:lnTo>
                    <a:pt x="432003" y="16227"/>
                  </a:lnTo>
                  <a:lnTo>
                    <a:pt x="432157" y="16183"/>
                  </a:lnTo>
                  <a:lnTo>
                    <a:pt x="477083" y="7102"/>
                  </a:lnTo>
                  <a:lnTo>
                    <a:pt x="522974" y="1659"/>
                  </a:lnTo>
                  <a:lnTo>
                    <a:pt x="569460" y="0"/>
                  </a:lnTo>
                  <a:lnTo>
                    <a:pt x="616323" y="2229"/>
                  </a:lnTo>
                  <a:lnTo>
                    <a:pt x="663348" y="8450"/>
                  </a:lnTo>
                  <a:lnTo>
                    <a:pt x="710318" y="18768"/>
                  </a:lnTo>
                  <a:lnTo>
                    <a:pt x="757016" y="33287"/>
                  </a:lnTo>
                  <a:lnTo>
                    <a:pt x="1289862" y="224201"/>
                  </a:lnTo>
                  <a:close/>
                </a:path>
              </a:pathLst>
            </a:custGeom>
            <a:solidFill>
              <a:srgbClr val="206676"/>
            </a:solidFill>
          </p:spPr>
          <p:txBody>
            <a:bodyPr bIns="0" lIns="0" rIns="0" rtlCol="0" tIns="0" wrap="square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cstate="print" r:embed="rId7"/>
            <a:stretch>
              <a:fillRect/>
            </a:stretch>
          </p:blipFill>
          <p:spPr>
            <a:xfrm>
              <a:off x="10866610" y="7344363"/>
              <a:ext cx="1001344" cy="100134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4483467" y="7710422"/>
              <a:ext cx="1212850" cy="1132205"/>
            </a:xfrm>
            <a:custGeom>
              <a:avLst/>
              <a:gdLst/>
              <a:ahLst/>
              <a:cxnLst/>
              <a:rect b="b" l="l" r="r" t="t"/>
              <a:pathLst>
                <a:path h="1132204" w="1212850">
                  <a:moveTo>
                    <a:pt x="0" y="94334"/>
                  </a:moveTo>
                  <a:lnTo>
                    <a:pt x="559206" y="6787"/>
                  </a:lnTo>
                  <a:lnTo>
                    <a:pt x="607782" y="1309"/>
                  </a:lnTo>
                  <a:lnTo>
                    <a:pt x="655845" y="0"/>
                  </a:lnTo>
                  <a:lnTo>
                    <a:pt x="703197" y="2718"/>
                  </a:lnTo>
                  <a:lnTo>
                    <a:pt x="749646" y="9322"/>
                  </a:lnTo>
                  <a:lnTo>
                    <a:pt x="794858" y="19639"/>
                  </a:lnTo>
                  <a:lnTo>
                    <a:pt x="838910" y="33575"/>
                  </a:lnTo>
                  <a:lnTo>
                    <a:pt x="881479" y="50973"/>
                  </a:lnTo>
                  <a:lnTo>
                    <a:pt x="922374" y="71691"/>
                  </a:lnTo>
                  <a:lnTo>
                    <a:pt x="922523" y="71767"/>
                  </a:lnTo>
                  <a:lnTo>
                    <a:pt x="961542" y="95677"/>
                  </a:lnTo>
                  <a:lnTo>
                    <a:pt x="998493" y="122625"/>
                  </a:lnTo>
                  <a:lnTo>
                    <a:pt x="1033055" y="152358"/>
                  </a:lnTo>
                  <a:lnTo>
                    <a:pt x="1065300" y="184949"/>
                  </a:lnTo>
                  <a:lnTo>
                    <a:pt x="1094897" y="220155"/>
                  </a:lnTo>
                  <a:lnTo>
                    <a:pt x="1121651" y="257836"/>
                  </a:lnTo>
                  <a:lnTo>
                    <a:pt x="1145430" y="297957"/>
                  </a:lnTo>
                  <a:lnTo>
                    <a:pt x="1165896" y="340152"/>
                  </a:lnTo>
                  <a:lnTo>
                    <a:pt x="1182935" y="384393"/>
                  </a:lnTo>
                  <a:lnTo>
                    <a:pt x="1196353" y="430538"/>
                  </a:lnTo>
                  <a:lnTo>
                    <a:pt x="1205956" y="478446"/>
                  </a:lnTo>
                  <a:lnTo>
                    <a:pt x="1211435" y="527023"/>
                  </a:lnTo>
                  <a:lnTo>
                    <a:pt x="1212747" y="575081"/>
                  </a:lnTo>
                  <a:lnTo>
                    <a:pt x="1210033" y="622428"/>
                  </a:lnTo>
                  <a:lnTo>
                    <a:pt x="1203435" y="668869"/>
                  </a:lnTo>
                  <a:lnTo>
                    <a:pt x="1193093" y="714211"/>
                  </a:lnTo>
                  <a:lnTo>
                    <a:pt x="1179148" y="758261"/>
                  </a:lnTo>
                  <a:lnTo>
                    <a:pt x="1161743" y="800824"/>
                  </a:lnTo>
                  <a:lnTo>
                    <a:pt x="1141017" y="841708"/>
                  </a:lnTo>
                  <a:lnTo>
                    <a:pt x="1117113" y="880718"/>
                  </a:lnTo>
                  <a:lnTo>
                    <a:pt x="1090172" y="917661"/>
                  </a:lnTo>
                  <a:lnTo>
                    <a:pt x="1060336" y="952342"/>
                  </a:lnTo>
                  <a:lnTo>
                    <a:pt x="1027742" y="984571"/>
                  </a:lnTo>
                  <a:lnTo>
                    <a:pt x="992534" y="1014152"/>
                  </a:lnTo>
                  <a:lnTo>
                    <a:pt x="954854" y="1040892"/>
                  </a:lnTo>
                  <a:lnTo>
                    <a:pt x="914842" y="1064597"/>
                  </a:lnTo>
                  <a:lnTo>
                    <a:pt x="872639" y="1085073"/>
                  </a:lnTo>
                  <a:lnTo>
                    <a:pt x="828387" y="1102127"/>
                  </a:lnTo>
                  <a:lnTo>
                    <a:pt x="782227" y="1115566"/>
                  </a:lnTo>
                  <a:lnTo>
                    <a:pt x="734301" y="1125195"/>
                  </a:lnTo>
                  <a:lnTo>
                    <a:pt x="685768" y="1130669"/>
                  </a:lnTo>
                  <a:lnTo>
                    <a:pt x="637740" y="1131981"/>
                  </a:lnTo>
                  <a:lnTo>
                    <a:pt x="590414" y="1129272"/>
                  </a:lnTo>
                  <a:lnTo>
                    <a:pt x="543984" y="1122680"/>
                  </a:lnTo>
                  <a:lnTo>
                    <a:pt x="498645" y="1112345"/>
                  </a:lnTo>
                  <a:lnTo>
                    <a:pt x="454594" y="1098409"/>
                  </a:lnTo>
                  <a:lnTo>
                    <a:pt x="412024" y="1081012"/>
                  </a:lnTo>
                  <a:lnTo>
                    <a:pt x="371129" y="1060294"/>
                  </a:lnTo>
                  <a:lnTo>
                    <a:pt x="335044" y="1038197"/>
                  </a:lnTo>
                  <a:lnTo>
                    <a:pt x="292268" y="1007002"/>
                  </a:lnTo>
                  <a:lnTo>
                    <a:pt x="260447" y="979626"/>
                  </a:lnTo>
                  <a:lnTo>
                    <a:pt x="228202" y="947036"/>
                  </a:lnTo>
                  <a:lnTo>
                    <a:pt x="198605" y="911829"/>
                  </a:lnTo>
                  <a:lnTo>
                    <a:pt x="171851" y="874148"/>
                  </a:lnTo>
                  <a:lnTo>
                    <a:pt x="148135" y="834133"/>
                  </a:lnTo>
                  <a:lnTo>
                    <a:pt x="127652" y="791924"/>
                  </a:lnTo>
                  <a:lnTo>
                    <a:pt x="110595" y="747662"/>
                  </a:lnTo>
                  <a:lnTo>
                    <a:pt x="97162" y="701487"/>
                  </a:lnTo>
                  <a:lnTo>
                    <a:pt x="87547" y="653539"/>
                  </a:lnTo>
                  <a:lnTo>
                    <a:pt x="0" y="94334"/>
                  </a:lnTo>
                  <a:close/>
                </a:path>
              </a:pathLst>
            </a:custGeom>
            <a:solidFill>
              <a:srgbClr val="206676"/>
            </a:solidFill>
          </p:spPr>
          <p:txBody>
            <a:bodyPr bIns="0" lIns="0" rIns="0" rtlCol="0" tIns="0" wrap="square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cstate="print" r:embed="rId8"/>
            <a:stretch>
              <a:fillRect/>
            </a:stretch>
          </p:blipFill>
          <p:spPr>
            <a:xfrm>
              <a:off x="14624799" y="7776483"/>
              <a:ext cx="1001349" cy="1001347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 rot="19140000">
            <a:off x="2347964" y="1917324"/>
            <a:ext cx="642166" cy="292100"/>
          </a:xfrm>
          <a:prstGeom prst="rect">
            <a:avLst/>
          </a:prstGeom>
        </p:spPr>
        <p:txBody>
          <a:bodyPr bIns="0" lIns="0" rIns="0" rtlCol="0" tIns="0" vert="horz" wrap="square">
            <a:spAutoFit/>
          </a:bodyPr>
          <a:lstStyle/>
          <a:p>
            <a:pPr>
              <a:lnSpc>
                <a:spcPts val="2225"/>
              </a:lnSpc>
            </a:pPr>
            <a:r>
              <a:rPr b="1" dirty="0" spc="-60" sz="2300">
                <a:latin typeface="Calibri"/>
                <a:cs typeface="Calibri"/>
              </a:rPr>
              <a:t>20</a:t>
            </a:r>
            <a:r>
              <a:rPr b="1" baseline="1207" dirty="0" spc="-89" sz="3450">
                <a:latin typeface="Calibri"/>
                <a:cs typeface="Calibri"/>
              </a:rPr>
              <a:t>03</a:t>
            </a:r>
            <a:endParaRPr baseline="1207" sz="34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9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 rot="21540000">
            <a:off x="5065993" y="9205941"/>
            <a:ext cx="639914" cy="292100"/>
          </a:xfrm>
          <a:prstGeom prst="rect">
            <a:avLst/>
          </a:prstGeom>
        </p:spPr>
        <p:txBody>
          <a:bodyPr bIns="0" lIns="0" rIns="0" rtlCol="0" tIns="0" vert="horz" wrap="square">
            <a:spAutoFit/>
          </a:bodyPr>
          <a:lstStyle/>
          <a:p>
            <a:pPr>
              <a:lnSpc>
                <a:spcPts val="2215"/>
              </a:lnSpc>
            </a:pPr>
            <a:r>
              <a:rPr b="1" dirty="0" spc="-65" sz="2300">
                <a:latin typeface="Calibri"/>
                <a:cs typeface="Calibri"/>
              </a:rPr>
              <a:t>2006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10713" y="6466937"/>
            <a:ext cx="590550" cy="381000"/>
          </a:xfrm>
          <a:prstGeom prst="rect">
            <a:avLst/>
          </a:prstGeom>
        </p:spPr>
        <p:txBody>
          <a:bodyPr bIns="0" lIns="0" rIns="0" rtlCol="0" tIns="1651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b="1" dirty="0" spc="-45" sz="2300">
                <a:latin typeface="Calibri"/>
                <a:cs typeface="Calibri"/>
              </a:rPr>
              <a:t>1998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 rot="18900000">
            <a:off x="3064281" y="2824100"/>
            <a:ext cx="607600" cy="120650"/>
          </a:xfrm>
          <a:prstGeom prst="rect">
            <a:avLst/>
          </a:prstGeom>
        </p:spPr>
        <p:txBody>
          <a:bodyPr bIns="0" lIns="0" rIns="0" rtlCol="0" tIns="0" vert="horz" wrap="square">
            <a:spAutoFit/>
          </a:bodyPr>
          <a:lstStyle/>
          <a:p>
            <a:pPr>
              <a:lnSpc>
                <a:spcPts val="944"/>
              </a:lnSpc>
            </a:pPr>
            <a:r>
              <a:rPr dirty="0" spc="-10" sz="950">
                <a:latin typeface="Arial"/>
                <a:cs typeface="Arial"/>
              </a:rPr>
              <a:t>multiforms</a:t>
            </a:r>
            <a:endParaRPr sz="9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095011" y="7929557"/>
            <a:ext cx="594995" cy="330835"/>
          </a:xfrm>
          <a:prstGeom prst="rect">
            <a:avLst/>
          </a:prstGeom>
        </p:spPr>
        <p:txBody>
          <a:bodyPr bIns="0" lIns="0" rIns="0" rtlCol="0" tIns="0" vert="horz" wrap="square">
            <a:spAutoFit/>
          </a:bodyPr>
          <a:lstStyle/>
          <a:p>
            <a:pPr marL="12700">
              <a:lnSpc>
                <a:spcPts val="2375"/>
              </a:lnSpc>
            </a:pPr>
            <a:r>
              <a:rPr b="1" dirty="0" spc="-35" sz="2300">
                <a:latin typeface="Calibri"/>
                <a:cs typeface="Calibri"/>
              </a:rPr>
              <a:t>20</a:t>
            </a:r>
            <a:r>
              <a:rPr b="1" baseline="1207" dirty="0" spc="-52" sz="3450">
                <a:latin typeface="Calibri"/>
                <a:cs typeface="Calibri"/>
              </a:rPr>
              <a:t>21</a:t>
            </a:r>
            <a:endParaRPr baseline="1207" sz="34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973748" y="8136752"/>
            <a:ext cx="865505" cy="422909"/>
          </a:xfrm>
          <a:prstGeom prst="rect">
            <a:avLst/>
          </a:prstGeom>
        </p:spPr>
        <p:txBody>
          <a:bodyPr bIns="0" lIns="0" rIns="0" rtlCol="0" tIns="72390" vert="horz" wrap="square">
            <a:spAutoFit/>
          </a:bodyPr>
          <a:lstStyle/>
          <a:p>
            <a:pPr indent="50800" marL="12700" marR="5080">
              <a:lnSpc>
                <a:spcPct val="73700"/>
              </a:lnSpc>
              <a:spcBef>
                <a:spcPts val="570"/>
              </a:spcBef>
            </a:pPr>
            <a:r>
              <a:rPr dirty="0" spc="-15" sz="1500">
                <a:latin typeface="Calibri"/>
                <a:cs typeface="Calibri"/>
              </a:rPr>
              <a:t>inspec</a:t>
            </a:r>
            <a:r>
              <a:rPr baseline="1851" dirty="0" spc="-22" sz="2250">
                <a:latin typeface="Calibri"/>
                <a:cs typeface="Calibri"/>
              </a:rPr>
              <a:t>tion </a:t>
            </a:r>
            <a:r>
              <a:rPr dirty="0" spc="-65" sz="1500">
                <a:latin typeface="Calibri"/>
                <a:cs typeface="Calibri"/>
              </a:rPr>
              <a:t>autom</a:t>
            </a:r>
            <a:r>
              <a:rPr baseline="1851" dirty="0" spc="-97" sz="2250">
                <a:latin typeface="Calibri"/>
                <a:cs typeface="Calibri"/>
              </a:rPr>
              <a:t>ation</a:t>
            </a:r>
            <a:endParaRPr baseline="1851" sz="22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 rot="60000">
            <a:off x="15681621" y="8496375"/>
            <a:ext cx="638226" cy="292100"/>
          </a:xfrm>
          <a:prstGeom prst="rect">
            <a:avLst/>
          </a:prstGeom>
        </p:spPr>
        <p:txBody>
          <a:bodyPr bIns="0" lIns="0" rIns="0" rtlCol="0" tIns="0" vert="horz" wrap="square">
            <a:spAutoFit/>
          </a:bodyPr>
          <a:lstStyle/>
          <a:p>
            <a:pPr>
              <a:lnSpc>
                <a:spcPts val="2210"/>
              </a:lnSpc>
            </a:pPr>
            <a:r>
              <a:rPr b="1" dirty="0" spc="-70" sz="2300">
                <a:latin typeface="Calibri"/>
                <a:cs typeface="Calibri"/>
              </a:rPr>
              <a:t>2022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5523303" y="8712977"/>
            <a:ext cx="955040" cy="422275"/>
          </a:xfrm>
          <a:prstGeom prst="rect">
            <a:avLst/>
          </a:prstGeom>
        </p:spPr>
        <p:txBody>
          <a:bodyPr bIns="0" lIns="0" rIns="0" rtlCol="0" tIns="73025" vert="horz" wrap="square">
            <a:spAutoFit/>
          </a:bodyPr>
          <a:lstStyle/>
          <a:p>
            <a:pPr indent="161925" marL="12700" marR="5080">
              <a:lnSpc>
                <a:spcPct val="73500"/>
              </a:lnSpc>
              <a:spcBef>
                <a:spcPts val="575"/>
              </a:spcBef>
            </a:pPr>
            <a:r>
              <a:rPr dirty="0" spc="-10" sz="1500">
                <a:latin typeface="Calibri"/>
                <a:cs typeface="Calibri"/>
              </a:rPr>
              <a:t>Precious </a:t>
            </a:r>
            <a:r>
              <a:rPr dirty="0" spc="-65" sz="1500">
                <a:latin typeface="Calibri"/>
                <a:cs typeface="Calibri"/>
              </a:rPr>
              <a:t>metal</a:t>
            </a:r>
            <a:r>
              <a:rPr dirty="0" spc="-80" sz="1500">
                <a:latin typeface="Calibri"/>
                <a:cs typeface="Calibri"/>
              </a:rPr>
              <a:t> </a:t>
            </a:r>
            <a:r>
              <a:rPr dirty="0" spc="-60" sz="1500">
                <a:latin typeface="Calibri"/>
                <a:cs typeface="Calibri"/>
              </a:rPr>
              <a:t>plating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09634" y="9382462"/>
            <a:ext cx="752475" cy="254000"/>
          </a:xfrm>
          <a:prstGeom prst="rect">
            <a:avLst/>
          </a:prstGeom>
        </p:spPr>
        <p:txBody>
          <a:bodyPr bIns="0" lIns="0" rIns="0" rtlCol="0" tIns="1270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5" sz="1500">
                <a:latin typeface="Calibri"/>
                <a:cs typeface="Calibri"/>
              </a:rPr>
              <a:t>expansion</a:t>
            </a:r>
            <a:endParaRPr sz="1500">
              <a:latin typeface="Calibri"/>
              <a:cs typeface="Calibri"/>
            </a:endParaRPr>
          </a:p>
        </p:txBody>
      </p:sp>
      <p:sp>
        <p:nvSpPr>
          <p:cNvPr descr="$PPTXTitle" id="41" name="object 4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11430" vert="horz" wrap="square">
            <a:spAutoFit/>
          </a:bodyPr>
          <a:lstStyle/>
          <a:p>
            <a:pPr marL="60325">
              <a:lnSpc>
                <a:spcPct val="100000"/>
              </a:lnSpc>
              <a:spcBef>
                <a:spcPts val="90"/>
              </a:spcBef>
            </a:pPr>
            <a:r>
              <a:rPr dirty="0" spc="-170"/>
              <a:t>OUR</a:t>
            </a:r>
            <a:r>
              <a:rPr dirty="0" spc="-630"/>
              <a:t> </a:t>
            </a:r>
            <a:r>
              <a:rPr dirty="0" spc="-265"/>
              <a:t>HISTORY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053699" y="1659237"/>
            <a:ext cx="4610100" cy="3263900"/>
            <a:chOff x="12053699" y="1659237"/>
            <a:chExt cx="4610100" cy="3263900"/>
          </a:xfrm>
        </p:grpSpPr>
        <p:pic>
          <p:nvPicPr>
            <p:cNvPr id="3" name="object 3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12082272" y="1687811"/>
              <a:ext cx="4554181" cy="32064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2082272" y="1687811"/>
              <a:ext cx="4552950" cy="3206750"/>
            </a:xfrm>
            <a:custGeom>
              <a:avLst/>
              <a:gdLst/>
              <a:ahLst/>
              <a:cxnLst/>
              <a:rect b="b" l="l" r="r" t="t"/>
              <a:pathLst>
                <a:path h="3206750" w="4552950">
                  <a:moveTo>
                    <a:pt x="4552403" y="2717077"/>
                  </a:moveTo>
                  <a:lnTo>
                    <a:pt x="4545965" y="2774787"/>
                  </a:lnTo>
                  <a:lnTo>
                    <a:pt x="4535981" y="2823272"/>
                  </a:lnTo>
                  <a:lnTo>
                    <a:pt x="4522335" y="2869928"/>
                  </a:lnTo>
                  <a:lnTo>
                    <a:pt x="4505218" y="2914531"/>
                  </a:lnTo>
                  <a:lnTo>
                    <a:pt x="4484822" y="2956857"/>
                  </a:lnTo>
                  <a:lnTo>
                    <a:pt x="4461338" y="2996681"/>
                  </a:lnTo>
                  <a:lnTo>
                    <a:pt x="4434958" y="3033778"/>
                  </a:lnTo>
                  <a:lnTo>
                    <a:pt x="4405872" y="3067923"/>
                  </a:lnTo>
                  <a:lnTo>
                    <a:pt x="4374272" y="3098892"/>
                  </a:lnTo>
                  <a:lnTo>
                    <a:pt x="4340350" y="3126461"/>
                  </a:lnTo>
                  <a:lnTo>
                    <a:pt x="4304296" y="3150404"/>
                  </a:lnTo>
                  <a:lnTo>
                    <a:pt x="4266303" y="3170498"/>
                  </a:lnTo>
                  <a:lnTo>
                    <a:pt x="4226561" y="3186517"/>
                  </a:lnTo>
                  <a:lnTo>
                    <a:pt x="4185263" y="3198237"/>
                  </a:lnTo>
                  <a:lnTo>
                    <a:pt x="4142598" y="3205434"/>
                  </a:lnTo>
                  <a:lnTo>
                    <a:pt x="4126318" y="3206342"/>
                  </a:lnTo>
                </a:path>
                <a:path h="3206750" w="4552950">
                  <a:moveTo>
                    <a:pt x="427865" y="3206343"/>
                  </a:moveTo>
                  <a:lnTo>
                    <a:pt x="368911" y="3198235"/>
                  </a:lnTo>
                  <a:lnTo>
                    <a:pt x="327612" y="3186514"/>
                  </a:lnTo>
                  <a:lnTo>
                    <a:pt x="287871" y="3170495"/>
                  </a:lnTo>
                  <a:lnTo>
                    <a:pt x="249879" y="3150401"/>
                  </a:lnTo>
                  <a:lnTo>
                    <a:pt x="213826" y="3126457"/>
                  </a:lnTo>
                  <a:lnTo>
                    <a:pt x="179904" y="3098888"/>
                  </a:lnTo>
                  <a:lnTo>
                    <a:pt x="148305" y="3067919"/>
                  </a:lnTo>
                  <a:lnTo>
                    <a:pt x="119220" y="3033774"/>
                  </a:lnTo>
                  <a:lnTo>
                    <a:pt x="92840" y="2996677"/>
                  </a:lnTo>
                  <a:lnTo>
                    <a:pt x="69357" y="2956854"/>
                  </a:lnTo>
                  <a:lnTo>
                    <a:pt x="48961" y="2914528"/>
                  </a:lnTo>
                  <a:lnTo>
                    <a:pt x="31845" y="2869925"/>
                  </a:lnTo>
                  <a:lnTo>
                    <a:pt x="18200" y="2823270"/>
                  </a:lnTo>
                  <a:lnTo>
                    <a:pt x="8216" y="2774785"/>
                  </a:lnTo>
                  <a:lnTo>
                    <a:pt x="2086" y="2724698"/>
                  </a:lnTo>
                  <a:lnTo>
                    <a:pt x="0" y="2673231"/>
                  </a:lnTo>
                  <a:lnTo>
                    <a:pt x="0" y="534645"/>
                  </a:lnTo>
                  <a:lnTo>
                    <a:pt x="2086" y="483178"/>
                  </a:lnTo>
                  <a:lnTo>
                    <a:pt x="8217" y="433091"/>
                  </a:lnTo>
                  <a:lnTo>
                    <a:pt x="18201" y="384607"/>
                  </a:lnTo>
                  <a:lnTo>
                    <a:pt x="31846" y="337952"/>
                  </a:lnTo>
                  <a:lnTo>
                    <a:pt x="48963" y="293350"/>
                  </a:lnTo>
                  <a:lnTo>
                    <a:pt x="69358" y="251025"/>
                  </a:lnTo>
                  <a:lnTo>
                    <a:pt x="92841" y="211203"/>
                  </a:lnTo>
                  <a:lnTo>
                    <a:pt x="119221" y="174107"/>
                  </a:lnTo>
                  <a:lnTo>
                    <a:pt x="148306" y="139962"/>
                  </a:lnTo>
                  <a:lnTo>
                    <a:pt x="179904" y="108993"/>
                  </a:lnTo>
                  <a:lnTo>
                    <a:pt x="213826" y="81425"/>
                  </a:lnTo>
                  <a:lnTo>
                    <a:pt x="249878" y="57481"/>
                  </a:lnTo>
                  <a:lnTo>
                    <a:pt x="287871" y="37387"/>
                  </a:lnTo>
                  <a:lnTo>
                    <a:pt x="327612" y="21367"/>
                  </a:lnTo>
                  <a:lnTo>
                    <a:pt x="368910" y="9647"/>
                  </a:lnTo>
                  <a:lnTo>
                    <a:pt x="411575" y="2449"/>
                  </a:lnTo>
                  <a:lnTo>
                    <a:pt x="455414" y="0"/>
                  </a:lnTo>
                  <a:lnTo>
                    <a:pt x="4098759" y="0"/>
                  </a:lnTo>
                  <a:lnTo>
                    <a:pt x="4142598" y="2448"/>
                  </a:lnTo>
                  <a:lnTo>
                    <a:pt x="4185263" y="9644"/>
                  </a:lnTo>
                  <a:lnTo>
                    <a:pt x="4226562" y="21365"/>
                  </a:lnTo>
                  <a:lnTo>
                    <a:pt x="4266304" y="37384"/>
                  </a:lnTo>
                  <a:lnTo>
                    <a:pt x="4304297" y="57477"/>
                  </a:lnTo>
                  <a:lnTo>
                    <a:pt x="4340351" y="81421"/>
                  </a:lnTo>
                  <a:lnTo>
                    <a:pt x="4374273" y="108989"/>
                  </a:lnTo>
                  <a:lnTo>
                    <a:pt x="4405872" y="139958"/>
                  </a:lnTo>
                  <a:lnTo>
                    <a:pt x="4434957" y="174103"/>
                  </a:lnTo>
                  <a:lnTo>
                    <a:pt x="4461338" y="211199"/>
                  </a:lnTo>
                  <a:lnTo>
                    <a:pt x="4484821" y="251022"/>
                  </a:lnTo>
                  <a:lnTo>
                    <a:pt x="4505217" y="293347"/>
                  </a:lnTo>
                  <a:lnTo>
                    <a:pt x="4522334" y="337950"/>
                  </a:lnTo>
                  <a:lnTo>
                    <a:pt x="4535980" y="384606"/>
                  </a:lnTo>
                  <a:lnTo>
                    <a:pt x="4545964" y="433090"/>
                  </a:lnTo>
                  <a:lnTo>
                    <a:pt x="4552095" y="483178"/>
                  </a:lnTo>
                  <a:lnTo>
                    <a:pt x="4552403" y="490805"/>
                  </a:lnTo>
                </a:path>
              </a:pathLst>
            </a:custGeom>
            <a:ln w="57147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2839451" y="4998390"/>
            <a:ext cx="3040380" cy="245745"/>
          </a:xfrm>
          <a:prstGeom prst="rect">
            <a:avLst/>
          </a:prstGeom>
        </p:spPr>
        <p:txBody>
          <a:bodyPr bIns="0" lIns="0" rIns="0" rtlCol="0" tIns="1143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105" sz="1450">
                <a:solidFill>
                  <a:srgbClr val="0E1222"/>
                </a:solidFill>
                <a:latin typeface="Verdana"/>
                <a:cs typeface="Verdana"/>
              </a:rPr>
              <a:t>Our</a:t>
            </a:r>
            <a:r>
              <a:rPr dirty="0" spc="-175" sz="14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5" sz="1450">
                <a:solidFill>
                  <a:srgbClr val="0E1222"/>
                </a:solidFill>
                <a:latin typeface="Verdana"/>
                <a:cs typeface="Verdana"/>
              </a:rPr>
              <a:t>State-</a:t>
            </a:r>
            <a:r>
              <a:rPr dirty="0" spc="-65" sz="1450">
                <a:solidFill>
                  <a:srgbClr val="0E1222"/>
                </a:solidFill>
                <a:latin typeface="Verdana"/>
                <a:cs typeface="Verdana"/>
              </a:rPr>
              <a:t>of-</a:t>
            </a:r>
            <a:r>
              <a:rPr dirty="0" spc="-95" sz="1450">
                <a:solidFill>
                  <a:srgbClr val="0E1222"/>
                </a:solidFill>
                <a:latin typeface="Verdana"/>
                <a:cs typeface="Verdana"/>
              </a:rPr>
              <a:t>the-</a:t>
            </a:r>
            <a:r>
              <a:rPr dirty="0" spc="-80" sz="1450">
                <a:solidFill>
                  <a:srgbClr val="0E1222"/>
                </a:solidFill>
                <a:latin typeface="Verdana"/>
                <a:cs typeface="Verdana"/>
              </a:rPr>
              <a:t>Art</a:t>
            </a:r>
            <a:r>
              <a:rPr dirty="0" spc="-175" sz="14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5" sz="1450">
                <a:solidFill>
                  <a:srgbClr val="0E1222"/>
                </a:solidFill>
                <a:latin typeface="Verdana"/>
                <a:cs typeface="Verdana"/>
              </a:rPr>
              <a:t>Sealing</a:t>
            </a:r>
            <a:r>
              <a:rPr dirty="0" spc="-175" sz="14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50" sz="1450">
                <a:solidFill>
                  <a:srgbClr val="0E1222"/>
                </a:solidFill>
                <a:latin typeface="Verdana"/>
                <a:cs typeface="Verdana"/>
              </a:rPr>
              <a:t>Furnace</a:t>
            </a:r>
            <a:endParaRPr sz="145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926984" y="6667481"/>
            <a:ext cx="12830810" cy="1951355"/>
            <a:chOff x="2926984" y="6667481"/>
            <a:chExt cx="12830810" cy="1951355"/>
          </a:xfrm>
        </p:grpSpPr>
        <p:sp>
          <p:nvSpPr>
            <p:cNvPr id="7" name="object 7"/>
            <p:cNvSpPr/>
            <p:nvPr/>
          </p:nvSpPr>
          <p:spPr>
            <a:xfrm>
              <a:off x="2926981" y="7445552"/>
              <a:ext cx="9311005" cy="403860"/>
            </a:xfrm>
            <a:custGeom>
              <a:avLst/>
              <a:gdLst/>
              <a:ahLst/>
              <a:cxnLst/>
              <a:rect b="b" l="l" r="r" t="t"/>
              <a:pathLst>
                <a:path h="403859" w="9311005">
                  <a:moveTo>
                    <a:pt x="9310789" y="201650"/>
                  </a:moveTo>
                  <a:lnTo>
                    <a:pt x="9305468" y="155409"/>
                  </a:lnTo>
                  <a:lnTo>
                    <a:pt x="9290291" y="112966"/>
                  </a:lnTo>
                  <a:lnTo>
                    <a:pt x="9266491" y="75526"/>
                  </a:lnTo>
                  <a:lnTo>
                    <a:pt x="9235262" y="44297"/>
                  </a:lnTo>
                  <a:lnTo>
                    <a:pt x="9197823" y="20497"/>
                  </a:lnTo>
                  <a:lnTo>
                    <a:pt x="9155379" y="5334"/>
                  </a:lnTo>
                  <a:lnTo>
                    <a:pt x="9109138" y="0"/>
                  </a:lnTo>
                  <a:lnTo>
                    <a:pt x="9062910" y="5334"/>
                  </a:lnTo>
                  <a:lnTo>
                    <a:pt x="9020467" y="20497"/>
                  </a:lnTo>
                  <a:lnTo>
                    <a:pt x="8983027" y="44297"/>
                  </a:lnTo>
                  <a:lnTo>
                    <a:pt x="8951798" y="75526"/>
                  </a:lnTo>
                  <a:lnTo>
                    <a:pt x="8927998" y="112966"/>
                  </a:lnTo>
                  <a:lnTo>
                    <a:pt x="8918638" y="139141"/>
                  </a:lnTo>
                  <a:lnTo>
                    <a:pt x="7518133" y="139141"/>
                  </a:lnTo>
                  <a:lnTo>
                    <a:pt x="7484986" y="75526"/>
                  </a:lnTo>
                  <a:lnTo>
                    <a:pt x="7453757" y="44297"/>
                  </a:lnTo>
                  <a:lnTo>
                    <a:pt x="7416317" y="20497"/>
                  </a:lnTo>
                  <a:lnTo>
                    <a:pt x="7373874" y="5334"/>
                  </a:lnTo>
                  <a:lnTo>
                    <a:pt x="7327646" y="0"/>
                  </a:lnTo>
                  <a:lnTo>
                    <a:pt x="7281405" y="5334"/>
                  </a:lnTo>
                  <a:lnTo>
                    <a:pt x="7238962" y="20497"/>
                  </a:lnTo>
                  <a:lnTo>
                    <a:pt x="7201522" y="44297"/>
                  </a:lnTo>
                  <a:lnTo>
                    <a:pt x="7170293" y="75526"/>
                  </a:lnTo>
                  <a:lnTo>
                    <a:pt x="7146493" y="112966"/>
                  </a:lnTo>
                  <a:lnTo>
                    <a:pt x="7137133" y="139141"/>
                  </a:lnTo>
                  <a:lnTo>
                    <a:pt x="5736641" y="139141"/>
                  </a:lnTo>
                  <a:lnTo>
                    <a:pt x="5703481" y="75526"/>
                  </a:lnTo>
                  <a:lnTo>
                    <a:pt x="5672264" y="44297"/>
                  </a:lnTo>
                  <a:lnTo>
                    <a:pt x="5634825" y="20497"/>
                  </a:lnTo>
                  <a:lnTo>
                    <a:pt x="5592381" y="5334"/>
                  </a:lnTo>
                  <a:lnTo>
                    <a:pt x="5546141" y="0"/>
                  </a:lnTo>
                  <a:lnTo>
                    <a:pt x="5499900" y="5334"/>
                  </a:lnTo>
                  <a:lnTo>
                    <a:pt x="5457456" y="20497"/>
                  </a:lnTo>
                  <a:lnTo>
                    <a:pt x="5420017" y="44297"/>
                  </a:lnTo>
                  <a:lnTo>
                    <a:pt x="5388788" y="75526"/>
                  </a:lnTo>
                  <a:lnTo>
                    <a:pt x="5364988" y="112966"/>
                  </a:lnTo>
                  <a:lnTo>
                    <a:pt x="5355628" y="139141"/>
                  </a:lnTo>
                  <a:lnTo>
                    <a:pt x="3955135" y="139141"/>
                  </a:lnTo>
                  <a:lnTo>
                    <a:pt x="3921988" y="75526"/>
                  </a:lnTo>
                  <a:lnTo>
                    <a:pt x="3890759" y="44297"/>
                  </a:lnTo>
                  <a:lnTo>
                    <a:pt x="3853319" y="20497"/>
                  </a:lnTo>
                  <a:lnTo>
                    <a:pt x="3810876" y="5334"/>
                  </a:lnTo>
                  <a:lnTo>
                    <a:pt x="3764635" y="0"/>
                  </a:lnTo>
                  <a:lnTo>
                    <a:pt x="3718395" y="5334"/>
                  </a:lnTo>
                  <a:lnTo>
                    <a:pt x="3675951" y="20497"/>
                  </a:lnTo>
                  <a:lnTo>
                    <a:pt x="3638512" y="44297"/>
                  </a:lnTo>
                  <a:lnTo>
                    <a:pt x="3607295" y="75526"/>
                  </a:lnTo>
                  <a:lnTo>
                    <a:pt x="3583482" y="112966"/>
                  </a:lnTo>
                  <a:lnTo>
                    <a:pt x="3574123" y="139141"/>
                  </a:lnTo>
                  <a:lnTo>
                    <a:pt x="2173630" y="139141"/>
                  </a:lnTo>
                  <a:lnTo>
                    <a:pt x="2140483" y="75526"/>
                  </a:lnTo>
                  <a:lnTo>
                    <a:pt x="2109254" y="44297"/>
                  </a:lnTo>
                  <a:lnTo>
                    <a:pt x="2071814" y="20497"/>
                  </a:lnTo>
                  <a:lnTo>
                    <a:pt x="2029371" y="5334"/>
                  </a:lnTo>
                  <a:lnTo>
                    <a:pt x="1983130" y="0"/>
                  </a:lnTo>
                  <a:lnTo>
                    <a:pt x="1936902" y="5334"/>
                  </a:lnTo>
                  <a:lnTo>
                    <a:pt x="1894459" y="20497"/>
                  </a:lnTo>
                  <a:lnTo>
                    <a:pt x="1857019" y="44297"/>
                  </a:lnTo>
                  <a:lnTo>
                    <a:pt x="1825790" y="75526"/>
                  </a:lnTo>
                  <a:lnTo>
                    <a:pt x="1801990" y="112966"/>
                  </a:lnTo>
                  <a:lnTo>
                    <a:pt x="1792630" y="139141"/>
                  </a:lnTo>
                  <a:lnTo>
                    <a:pt x="392137" y="139141"/>
                  </a:lnTo>
                  <a:lnTo>
                    <a:pt x="358990" y="75526"/>
                  </a:lnTo>
                  <a:lnTo>
                    <a:pt x="327761" y="44297"/>
                  </a:lnTo>
                  <a:lnTo>
                    <a:pt x="290322" y="20497"/>
                  </a:lnTo>
                  <a:lnTo>
                    <a:pt x="247878" y="5334"/>
                  </a:lnTo>
                  <a:lnTo>
                    <a:pt x="201637" y="0"/>
                  </a:lnTo>
                  <a:lnTo>
                    <a:pt x="155397" y="5334"/>
                  </a:lnTo>
                  <a:lnTo>
                    <a:pt x="112953" y="20497"/>
                  </a:lnTo>
                  <a:lnTo>
                    <a:pt x="75514" y="44297"/>
                  </a:lnTo>
                  <a:lnTo>
                    <a:pt x="44297" y="75526"/>
                  </a:lnTo>
                  <a:lnTo>
                    <a:pt x="20485" y="112966"/>
                  </a:lnTo>
                  <a:lnTo>
                    <a:pt x="5321" y="155409"/>
                  </a:lnTo>
                  <a:lnTo>
                    <a:pt x="0" y="201650"/>
                  </a:lnTo>
                  <a:lnTo>
                    <a:pt x="5321" y="247891"/>
                  </a:lnTo>
                  <a:lnTo>
                    <a:pt x="20485" y="290334"/>
                  </a:lnTo>
                  <a:lnTo>
                    <a:pt x="44297" y="327787"/>
                  </a:lnTo>
                  <a:lnTo>
                    <a:pt x="75514" y="359016"/>
                  </a:lnTo>
                  <a:lnTo>
                    <a:pt x="112953" y="382816"/>
                  </a:lnTo>
                  <a:lnTo>
                    <a:pt x="155397" y="397992"/>
                  </a:lnTo>
                  <a:lnTo>
                    <a:pt x="201637" y="403326"/>
                  </a:lnTo>
                  <a:lnTo>
                    <a:pt x="247878" y="397992"/>
                  </a:lnTo>
                  <a:lnTo>
                    <a:pt x="290322" y="382816"/>
                  </a:lnTo>
                  <a:lnTo>
                    <a:pt x="327761" y="359016"/>
                  </a:lnTo>
                  <a:lnTo>
                    <a:pt x="358990" y="327787"/>
                  </a:lnTo>
                  <a:lnTo>
                    <a:pt x="382790" y="290334"/>
                  </a:lnTo>
                  <a:lnTo>
                    <a:pt x="392137" y="264160"/>
                  </a:lnTo>
                  <a:lnTo>
                    <a:pt x="1792630" y="264172"/>
                  </a:lnTo>
                  <a:lnTo>
                    <a:pt x="1825790" y="327787"/>
                  </a:lnTo>
                  <a:lnTo>
                    <a:pt x="1857019" y="359016"/>
                  </a:lnTo>
                  <a:lnTo>
                    <a:pt x="1894459" y="382816"/>
                  </a:lnTo>
                  <a:lnTo>
                    <a:pt x="1936902" y="397992"/>
                  </a:lnTo>
                  <a:lnTo>
                    <a:pt x="1983130" y="403326"/>
                  </a:lnTo>
                  <a:lnTo>
                    <a:pt x="2029371" y="397992"/>
                  </a:lnTo>
                  <a:lnTo>
                    <a:pt x="2071814" y="382816"/>
                  </a:lnTo>
                  <a:lnTo>
                    <a:pt x="2109254" y="359016"/>
                  </a:lnTo>
                  <a:lnTo>
                    <a:pt x="2140483" y="327787"/>
                  </a:lnTo>
                  <a:lnTo>
                    <a:pt x="2164283" y="290334"/>
                  </a:lnTo>
                  <a:lnTo>
                    <a:pt x="2173630" y="264172"/>
                  </a:lnTo>
                  <a:lnTo>
                    <a:pt x="3574135" y="264172"/>
                  </a:lnTo>
                  <a:lnTo>
                    <a:pt x="3607295" y="327787"/>
                  </a:lnTo>
                  <a:lnTo>
                    <a:pt x="3638512" y="359016"/>
                  </a:lnTo>
                  <a:lnTo>
                    <a:pt x="3675951" y="382816"/>
                  </a:lnTo>
                  <a:lnTo>
                    <a:pt x="3718395" y="397992"/>
                  </a:lnTo>
                  <a:lnTo>
                    <a:pt x="3764635" y="403326"/>
                  </a:lnTo>
                  <a:lnTo>
                    <a:pt x="3810876" y="397992"/>
                  </a:lnTo>
                  <a:lnTo>
                    <a:pt x="3853319" y="382816"/>
                  </a:lnTo>
                  <a:lnTo>
                    <a:pt x="3890759" y="359016"/>
                  </a:lnTo>
                  <a:lnTo>
                    <a:pt x="3921988" y="327787"/>
                  </a:lnTo>
                  <a:lnTo>
                    <a:pt x="3945788" y="290334"/>
                  </a:lnTo>
                  <a:lnTo>
                    <a:pt x="3955123" y="264172"/>
                  </a:lnTo>
                  <a:lnTo>
                    <a:pt x="5355641" y="264172"/>
                  </a:lnTo>
                  <a:lnTo>
                    <a:pt x="5388788" y="327787"/>
                  </a:lnTo>
                  <a:lnTo>
                    <a:pt x="5420017" y="359016"/>
                  </a:lnTo>
                  <a:lnTo>
                    <a:pt x="5457456" y="382816"/>
                  </a:lnTo>
                  <a:lnTo>
                    <a:pt x="5499900" y="397992"/>
                  </a:lnTo>
                  <a:lnTo>
                    <a:pt x="5546141" y="403326"/>
                  </a:lnTo>
                  <a:lnTo>
                    <a:pt x="5592381" y="397992"/>
                  </a:lnTo>
                  <a:lnTo>
                    <a:pt x="5634825" y="382816"/>
                  </a:lnTo>
                  <a:lnTo>
                    <a:pt x="5672264" y="359016"/>
                  </a:lnTo>
                  <a:lnTo>
                    <a:pt x="5703481" y="327787"/>
                  </a:lnTo>
                  <a:lnTo>
                    <a:pt x="5727293" y="290334"/>
                  </a:lnTo>
                  <a:lnTo>
                    <a:pt x="5736628" y="264172"/>
                  </a:lnTo>
                  <a:lnTo>
                    <a:pt x="7137146" y="264172"/>
                  </a:lnTo>
                  <a:lnTo>
                    <a:pt x="7170293" y="327787"/>
                  </a:lnTo>
                  <a:lnTo>
                    <a:pt x="7201522" y="359016"/>
                  </a:lnTo>
                  <a:lnTo>
                    <a:pt x="7238962" y="382816"/>
                  </a:lnTo>
                  <a:lnTo>
                    <a:pt x="7281405" y="397992"/>
                  </a:lnTo>
                  <a:lnTo>
                    <a:pt x="7327646" y="403326"/>
                  </a:lnTo>
                  <a:lnTo>
                    <a:pt x="7373874" y="397992"/>
                  </a:lnTo>
                  <a:lnTo>
                    <a:pt x="7416317" y="382816"/>
                  </a:lnTo>
                  <a:lnTo>
                    <a:pt x="7453757" y="359016"/>
                  </a:lnTo>
                  <a:lnTo>
                    <a:pt x="7484986" y="327787"/>
                  </a:lnTo>
                  <a:lnTo>
                    <a:pt x="7508786" y="290334"/>
                  </a:lnTo>
                  <a:lnTo>
                    <a:pt x="7518133" y="264172"/>
                  </a:lnTo>
                  <a:lnTo>
                    <a:pt x="8918638" y="264172"/>
                  </a:lnTo>
                  <a:lnTo>
                    <a:pt x="8951798" y="327787"/>
                  </a:lnTo>
                  <a:lnTo>
                    <a:pt x="8983027" y="359016"/>
                  </a:lnTo>
                  <a:lnTo>
                    <a:pt x="9020467" y="382816"/>
                  </a:lnTo>
                  <a:lnTo>
                    <a:pt x="9062910" y="397992"/>
                  </a:lnTo>
                  <a:lnTo>
                    <a:pt x="9109138" y="403326"/>
                  </a:lnTo>
                  <a:lnTo>
                    <a:pt x="9155379" y="397992"/>
                  </a:lnTo>
                  <a:lnTo>
                    <a:pt x="9197823" y="382816"/>
                  </a:lnTo>
                  <a:lnTo>
                    <a:pt x="9235262" y="359016"/>
                  </a:lnTo>
                  <a:lnTo>
                    <a:pt x="9266491" y="327787"/>
                  </a:lnTo>
                  <a:lnTo>
                    <a:pt x="9290291" y="290334"/>
                  </a:lnTo>
                  <a:lnTo>
                    <a:pt x="9305468" y="247891"/>
                  </a:lnTo>
                  <a:lnTo>
                    <a:pt x="9310789" y="201650"/>
                  </a:lnTo>
                  <a:close/>
                </a:path>
              </a:pathLst>
            </a:custGeom>
            <a:solidFill>
              <a:srgbClr val="8F8987"/>
            </a:solidFill>
          </p:spPr>
          <p:txBody>
            <a:bodyPr bIns="0" lIns="0" rIns="0" rtlCol="0" tIns="0" wrap="square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821136" y="6667486"/>
              <a:ext cx="5522595" cy="1951355"/>
            </a:xfrm>
            <a:custGeom>
              <a:avLst/>
              <a:gdLst/>
              <a:ahLst/>
              <a:cxnLst/>
              <a:rect b="b" l="l" r="r" t="t"/>
              <a:pathLst>
                <a:path h="1951354" w="5522595">
                  <a:moveTo>
                    <a:pt x="177952" y="979716"/>
                  </a:moveTo>
                  <a:lnTo>
                    <a:pt x="170954" y="945083"/>
                  </a:lnTo>
                  <a:lnTo>
                    <a:pt x="151892" y="916813"/>
                  </a:lnTo>
                  <a:lnTo>
                    <a:pt x="123609" y="897737"/>
                  </a:lnTo>
                  <a:lnTo>
                    <a:pt x="88988" y="890752"/>
                  </a:lnTo>
                  <a:lnTo>
                    <a:pt x="54343" y="897737"/>
                  </a:lnTo>
                  <a:lnTo>
                    <a:pt x="26060" y="916813"/>
                  </a:lnTo>
                  <a:lnTo>
                    <a:pt x="6985" y="945083"/>
                  </a:lnTo>
                  <a:lnTo>
                    <a:pt x="0" y="979716"/>
                  </a:lnTo>
                  <a:lnTo>
                    <a:pt x="0" y="1870468"/>
                  </a:lnTo>
                  <a:lnTo>
                    <a:pt x="6985" y="1905088"/>
                  </a:lnTo>
                  <a:lnTo>
                    <a:pt x="26060" y="1933371"/>
                  </a:lnTo>
                  <a:lnTo>
                    <a:pt x="52222" y="1950999"/>
                  </a:lnTo>
                  <a:lnTo>
                    <a:pt x="125742" y="1950999"/>
                  </a:lnTo>
                  <a:lnTo>
                    <a:pt x="151892" y="1933371"/>
                  </a:lnTo>
                  <a:lnTo>
                    <a:pt x="170954" y="1905088"/>
                  </a:lnTo>
                  <a:lnTo>
                    <a:pt x="177952" y="1870468"/>
                  </a:lnTo>
                  <a:lnTo>
                    <a:pt x="177952" y="979716"/>
                  </a:lnTo>
                  <a:close/>
                </a:path>
                <a:path h="1951354" w="5522595">
                  <a:moveTo>
                    <a:pt x="1959470" y="88963"/>
                  </a:moveTo>
                  <a:lnTo>
                    <a:pt x="1952472" y="54330"/>
                  </a:lnTo>
                  <a:lnTo>
                    <a:pt x="1933397" y="26060"/>
                  </a:lnTo>
                  <a:lnTo>
                    <a:pt x="1905114" y="6997"/>
                  </a:lnTo>
                  <a:lnTo>
                    <a:pt x="1870468" y="0"/>
                  </a:lnTo>
                  <a:lnTo>
                    <a:pt x="1835848" y="6997"/>
                  </a:lnTo>
                  <a:lnTo>
                    <a:pt x="1807565" y="26060"/>
                  </a:lnTo>
                  <a:lnTo>
                    <a:pt x="1788502" y="54330"/>
                  </a:lnTo>
                  <a:lnTo>
                    <a:pt x="1781505" y="88963"/>
                  </a:lnTo>
                  <a:lnTo>
                    <a:pt x="1781505" y="979716"/>
                  </a:lnTo>
                  <a:lnTo>
                    <a:pt x="1788502" y="1014349"/>
                  </a:lnTo>
                  <a:lnTo>
                    <a:pt x="1807565" y="1042619"/>
                  </a:lnTo>
                  <a:lnTo>
                    <a:pt x="1835848" y="1061681"/>
                  </a:lnTo>
                  <a:lnTo>
                    <a:pt x="1870468" y="1068679"/>
                  </a:lnTo>
                  <a:lnTo>
                    <a:pt x="1905114" y="1061681"/>
                  </a:lnTo>
                  <a:lnTo>
                    <a:pt x="1933397" y="1042619"/>
                  </a:lnTo>
                  <a:lnTo>
                    <a:pt x="1952472" y="1014349"/>
                  </a:lnTo>
                  <a:lnTo>
                    <a:pt x="1959470" y="979716"/>
                  </a:lnTo>
                  <a:lnTo>
                    <a:pt x="1959470" y="88963"/>
                  </a:lnTo>
                  <a:close/>
                </a:path>
                <a:path h="1951354" w="5522595">
                  <a:moveTo>
                    <a:pt x="3740950" y="979716"/>
                  </a:moveTo>
                  <a:lnTo>
                    <a:pt x="3733965" y="945083"/>
                  </a:lnTo>
                  <a:lnTo>
                    <a:pt x="3714902" y="916813"/>
                  </a:lnTo>
                  <a:lnTo>
                    <a:pt x="3686619" y="897737"/>
                  </a:lnTo>
                  <a:lnTo>
                    <a:pt x="3651986" y="890752"/>
                  </a:lnTo>
                  <a:lnTo>
                    <a:pt x="3617353" y="897737"/>
                  </a:lnTo>
                  <a:lnTo>
                    <a:pt x="3589058" y="916813"/>
                  </a:lnTo>
                  <a:lnTo>
                    <a:pt x="3569995" y="945083"/>
                  </a:lnTo>
                  <a:lnTo>
                    <a:pt x="3562997" y="979716"/>
                  </a:lnTo>
                  <a:lnTo>
                    <a:pt x="3562997" y="1870468"/>
                  </a:lnTo>
                  <a:lnTo>
                    <a:pt x="3569995" y="1905088"/>
                  </a:lnTo>
                  <a:lnTo>
                    <a:pt x="3589058" y="1933371"/>
                  </a:lnTo>
                  <a:lnTo>
                    <a:pt x="3615220" y="1950999"/>
                  </a:lnTo>
                  <a:lnTo>
                    <a:pt x="3688740" y="1950999"/>
                  </a:lnTo>
                  <a:lnTo>
                    <a:pt x="3714902" y="1933371"/>
                  </a:lnTo>
                  <a:lnTo>
                    <a:pt x="3733965" y="1905088"/>
                  </a:lnTo>
                  <a:lnTo>
                    <a:pt x="3740950" y="1870468"/>
                  </a:lnTo>
                  <a:lnTo>
                    <a:pt x="3740950" y="979716"/>
                  </a:lnTo>
                  <a:close/>
                </a:path>
                <a:path h="1951354" w="5522595">
                  <a:moveTo>
                    <a:pt x="5522468" y="88963"/>
                  </a:moveTo>
                  <a:lnTo>
                    <a:pt x="5515470" y="54330"/>
                  </a:lnTo>
                  <a:lnTo>
                    <a:pt x="5496407" y="26060"/>
                  </a:lnTo>
                  <a:lnTo>
                    <a:pt x="5468124" y="6997"/>
                  </a:lnTo>
                  <a:lnTo>
                    <a:pt x="5433479" y="0"/>
                  </a:lnTo>
                  <a:lnTo>
                    <a:pt x="5398846" y="6997"/>
                  </a:lnTo>
                  <a:lnTo>
                    <a:pt x="5370576" y="26060"/>
                  </a:lnTo>
                  <a:lnTo>
                    <a:pt x="5351500" y="54330"/>
                  </a:lnTo>
                  <a:lnTo>
                    <a:pt x="5344515" y="88963"/>
                  </a:lnTo>
                  <a:lnTo>
                    <a:pt x="5344515" y="979716"/>
                  </a:lnTo>
                  <a:lnTo>
                    <a:pt x="5351500" y="1014349"/>
                  </a:lnTo>
                  <a:lnTo>
                    <a:pt x="5370576" y="1042619"/>
                  </a:lnTo>
                  <a:lnTo>
                    <a:pt x="5398846" y="1061681"/>
                  </a:lnTo>
                  <a:lnTo>
                    <a:pt x="5433479" y="1068679"/>
                  </a:lnTo>
                  <a:lnTo>
                    <a:pt x="5468124" y="1061681"/>
                  </a:lnTo>
                  <a:lnTo>
                    <a:pt x="5496407" y="1042619"/>
                  </a:lnTo>
                  <a:lnTo>
                    <a:pt x="5515470" y="1014349"/>
                  </a:lnTo>
                  <a:lnTo>
                    <a:pt x="5522468" y="979716"/>
                  </a:lnTo>
                  <a:lnTo>
                    <a:pt x="5522468" y="88963"/>
                  </a:lnTo>
                  <a:close/>
                </a:path>
              </a:pathLst>
            </a:custGeom>
            <a:solidFill>
              <a:srgbClr val="8F8987">
                <a:alpha val="99598"/>
              </a:srgbClr>
            </a:solidFill>
          </p:spPr>
          <p:txBody>
            <a:bodyPr bIns="0" lIns="0" rIns="0" rtlCol="0" tIns="0" wrap="square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446584" y="7445552"/>
              <a:ext cx="9311005" cy="403860"/>
            </a:xfrm>
            <a:custGeom>
              <a:avLst/>
              <a:gdLst/>
              <a:ahLst/>
              <a:cxnLst/>
              <a:rect b="b" l="l" r="r" t="t"/>
              <a:pathLst>
                <a:path h="403859" w="9311005">
                  <a:moveTo>
                    <a:pt x="9310789" y="201650"/>
                  </a:moveTo>
                  <a:lnTo>
                    <a:pt x="9305468" y="155409"/>
                  </a:lnTo>
                  <a:lnTo>
                    <a:pt x="9290291" y="112966"/>
                  </a:lnTo>
                  <a:lnTo>
                    <a:pt x="9266491" y="75526"/>
                  </a:lnTo>
                  <a:lnTo>
                    <a:pt x="9235262" y="44297"/>
                  </a:lnTo>
                  <a:lnTo>
                    <a:pt x="9197823" y="20497"/>
                  </a:lnTo>
                  <a:lnTo>
                    <a:pt x="9155379" y="5334"/>
                  </a:lnTo>
                  <a:lnTo>
                    <a:pt x="9109151" y="0"/>
                  </a:lnTo>
                  <a:lnTo>
                    <a:pt x="9062910" y="5334"/>
                  </a:lnTo>
                  <a:lnTo>
                    <a:pt x="9020467" y="20497"/>
                  </a:lnTo>
                  <a:lnTo>
                    <a:pt x="8983027" y="44297"/>
                  </a:lnTo>
                  <a:lnTo>
                    <a:pt x="8951798" y="75526"/>
                  </a:lnTo>
                  <a:lnTo>
                    <a:pt x="8927998" y="112966"/>
                  </a:lnTo>
                  <a:lnTo>
                    <a:pt x="8918638" y="139141"/>
                  </a:lnTo>
                  <a:lnTo>
                    <a:pt x="7518146" y="139141"/>
                  </a:lnTo>
                  <a:lnTo>
                    <a:pt x="7484986" y="75526"/>
                  </a:lnTo>
                  <a:lnTo>
                    <a:pt x="7453770" y="44297"/>
                  </a:lnTo>
                  <a:lnTo>
                    <a:pt x="7416330" y="20497"/>
                  </a:lnTo>
                  <a:lnTo>
                    <a:pt x="7373887" y="5334"/>
                  </a:lnTo>
                  <a:lnTo>
                    <a:pt x="7327646" y="0"/>
                  </a:lnTo>
                  <a:lnTo>
                    <a:pt x="7281405" y="5334"/>
                  </a:lnTo>
                  <a:lnTo>
                    <a:pt x="7238962" y="20497"/>
                  </a:lnTo>
                  <a:lnTo>
                    <a:pt x="7201522" y="44297"/>
                  </a:lnTo>
                  <a:lnTo>
                    <a:pt x="7170293" y="75526"/>
                  </a:lnTo>
                  <a:lnTo>
                    <a:pt x="7146493" y="112966"/>
                  </a:lnTo>
                  <a:lnTo>
                    <a:pt x="7137133" y="139141"/>
                  </a:lnTo>
                  <a:lnTo>
                    <a:pt x="5736641" y="139141"/>
                  </a:lnTo>
                  <a:lnTo>
                    <a:pt x="5703494" y="75526"/>
                  </a:lnTo>
                  <a:lnTo>
                    <a:pt x="5672264" y="44297"/>
                  </a:lnTo>
                  <a:lnTo>
                    <a:pt x="5634825" y="20497"/>
                  </a:lnTo>
                  <a:lnTo>
                    <a:pt x="5592381" y="5334"/>
                  </a:lnTo>
                  <a:lnTo>
                    <a:pt x="5546141" y="0"/>
                  </a:lnTo>
                  <a:lnTo>
                    <a:pt x="5499900" y="5334"/>
                  </a:lnTo>
                  <a:lnTo>
                    <a:pt x="5457456" y="20497"/>
                  </a:lnTo>
                  <a:lnTo>
                    <a:pt x="5420017" y="44297"/>
                  </a:lnTo>
                  <a:lnTo>
                    <a:pt x="5388800" y="75526"/>
                  </a:lnTo>
                  <a:lnTo>
                    <a:pt x="5364988" y="112966"/>
                  </a:lnTo>
                  <a:lnTo>
                    <a:pt x="5355628" y="139141"/>
                  </a:lnTo>
                  <a:lnTo>
                    <a:pt x="3955135" y="139141"/>
                  </a:lnTo>
                  <a:lnTo>
                    <a:pt x="3921988" y="75526"/>
                  </a:lnTo>
                  <a:lnTo>
                    <a:pt x="3890759" y="44297"/>
                  </a:lnTo>
                  <a:lnTo>
                    <a:pt x="3853319" y="20497"/>
                  </a:lnTo>
                  <a:lnTo>
                    <a:pt x="3810876" y="5334"/>
                  </a:lnTo>
                  <a:lnTo>
                    <a:pt x="3764635" y="0"/>
                  </a:lnTo>
                  <a:lnTo>
                    <a:pt x="3718407" y="5334"/>
                  </a:lnTo>
                  <a:lnTo>
                    <a:pt x="3675964" y="20497"/>
                  </a:lnTo>
                  <a:lnTo>
                    <a:pt x="3638524" y="44297"/>
                  </a:lnTo>
                  <a:lnTo>
                    <a:pt x="3607295" y="75526"/>
                  </a:lnTo>
                  <a:lnTo>
                    <a:pt x="3583495" y="112966"/>
                  </a:lnTo>
                  <a:lnTo>
                    <a:pt x="3574135" y="139141"/>
                  </a:lnTo>
                  <a:lnTo>
                    <a:pt x="2173630" y="139141"/>
                  </a:lnTo>
                  <a:lnTo>
                    <a:pt x="2140483" y="75526"/>
                  </a:lnTo>
                  <a:lnTo>
                    <a:pt x="2109254" y="44297"/>
                  </a:lnTo>
                  <a:lnTo>
                    <a:pt x="2071814" y="20497"/>
                  </a:lnTo>
                  <a:lnTo>
                    <a:pt x="2029371" y="5334"/>
                  </a:lnTo>
                  <a:lnTo>
                    <a:pt x="1983143" y="0"/>
                  </a:lnTo>
                  <a:lnTo>
                    <a:pt x="1936902" y="5334"/>
                  </a:lnTo>
                  <a:lnTo>
                    <a:pt x="1894459" y="20497"/>
                  </a:lnTo>
                  <a:lnTo>
                    <a:pt x="1857019" y="44297"/>
                  </a:lnTo>
                  <a:lnTo>
                    <a:pt x="1825790" y="75526"/>
                  </a:lnTo>
                  <a:lnTo>
                    <a:pt x="1801990" y="112966"/>
                  </a:lnTo>
                  <a:lnTo>
                    <a:pt x="1792630" y="139141"/>
                  </a:lnTo>
                  <a:lnTo>
                    <a:pt x="392137" y="139141"/>
                  </a:lnTo>
                  <a:lnTo>
                    <a:pt x="358990" y="75526"/>
                  </a:lnTo>
                  <a:lnTo>
                    <a:pt x="327761" y="44297"/>
                  </a:lnTo>
                  <a:lnTo>
                    <a:pt x="290322" y="20497"/>
                  </a:lnTo>
                  <a:lnTo>
                    <a:pt x="247878" y="5334"/>
                  </a:lnTo>
                  <a:lnTo>
                    <a:pt x="201637" y="0"/>
                  </a:lnTo>
                  <a:lnTo>
                    <a:pt x="155409" y="5334"/>
                  </a:lnTo>
                  <a:lnTo>
                    <a:pt x="112966" y="20497"/>
                  </a:lnTo>
                  <a:lnTo>
                    <a:pt x="75526" y="44297"/>
                  </a:lnTo>
                  <a:lnTo>
                    <a:pt x="44297" y="75526"/>
                  </a:lnTo>
                  <a:lnTo>
                    <a:pt x="20497" y="112966"/>
                  </a:lnTo>
                  <a:lnTo>
                    <a:pt x="5321" y="155409"/>
                  </a:lnTo>
                  <a:lnTo>
                    <a:pt x="0" y="201650"/>
                  </a:lnTo>
                  <a:lnTo>
                    <a:pt x="5321" y="247891"/>
                  </a:lnTo>
                  <a:lnTo>
                    <a:pt x="20497" y="290334"/>
                  </a:lnTo>
                  <a:lnTo>
                    <a:pt x="44297" y="327787"/>
                  </a:lnTo>
                  <a:lnTo>
                    <a:pt x="75526" y="359016"/>
                  </a:lnTo>
                  <a:lnTo>
                    <a:pt x="112966" y="382816"/>
                  </a:lnTo>
                  <a:lnTo>
                    <a:pt x="155409" y="397992"/>
                  </a:lnTo>
                  <a:lnTo>
                    <a:pt x="201637" y="403326"/>
                  </a:lnTo>
                  <a:lnTo>
                    <a:pt x="247878" y="397992"/>
                  </a:lnTo>
                  <a:lnTo>
                    <a:pt x="290322" y="382816"/>
                  </a:lnTo>
                  <a:lnTo>
                    <a:pt x="327761" y="359016"/>
                  </a:lnTo>
                  <a:lnTo>
                    <a:pt x="358990" y="327787"/>
                  </a:lnTo>
                  <a:lnTo>
                    <a:pt x="382790" y="290334"/>
                  </a:lnTo>
                  <a:lnTo>
                    <a:pt x="392137" y="264160"/>
                  </a:lnTo>
                  <a:lnTo>
                    <a:pt x="1792630" y="264172"/>
                  </a:lnTo>
                  <a:lnTo>
                    <a:pt x="1825790" y="327787"/>
                  </a:lnTo>
                  <a:lnTo>
                    <a:pt x="1857019" y="359016"/>
                  </a:lnTo>
                  <a:lnTo>
                    <a:pt x="1894459" y="382816"/>
                  </a:lnTo>
                  <a:lnTo>
                    <a:pt x="1936902" y="397992"/>
                  </a:lnTo>
                  <a:lnTo>
                    <a:pt x="1983143" y="403326"/>
                  </a:lnTo>
                  <a:lnTo>
                    <a:pt x="2029371" y="397992"/>
                  </a:lnTo>
                  <a:lnTo>
                    <a:pt x="2071814" y="382816"/>
                  </a:lnTo>
                  <a:lnTo>
                    <a:pt x="2109254" y="359016"/>
                  </a:lnTo>
                  <a:lnTo>
                    <a:pt x="2140483" y="327787"/>
                  </a:lnTo>
                  <a:lnTo>
                    <a:pt x="2164283" y="290334"/>
                  </a:lnTo>
                  <a:lnTo>
                    <a:pt x="2173630" y="264172"/>
                  </a:lnTo>
                  <a:lnTo>
                    <a:pt x="3574135" y="264172"/>
                  </a:lnTo>
                  <a:lnTo>
                    <a:pt x="3607295" y="327787"/>
                  </a:lnTo>
                  <a:lnTo>
                    <a:pt x="3638524" y="359016"/>
                  </a:lnTo>
                  <a:lnTo>
                    <a:pt x="3675964" y="382816"/>
                  </a:lnTo>
                  <a:lnTo>
                    <a:pt x="3718407" y="397992"/>
                  </a:lnTo>
                  <a:lnTo>
                    <a:pt x="3764635" y="403326"/>
                  </a:lnTo>
                  <a:lnTo>
                    <a:pt x="3810876" y="397992"/>
                  </a:lnTo>
                  <a:lnTo>
                    <a:pt x="3853319" y="382816"/>
                  </a:lnTo>
                  <a:lnTo>
                    <a:pt x="3890759" y="359016"/>
                  </a:lnTo>
                  <a:lnTo>
                    <a:pt x="3921988" y="327787"/>
                  </a:lnTo>
                  <a:lnTo>
                    <a:pt x="3945788" y="290334"/>
                  </a:lnTo>
                  <a:lnTo>
                    <a:pt x="3955123" y="264172"/>
                  </a:lnTo>
                  <a:lnTo>
                    <a:pt x="5355641" y="264172"/>
                  </a:lnTo>
                  <a:lnTo>
                    <a:pt x="5388800" y="327787"/>
                  </a:lnTo>
                  <a:lnTo>
                    <a:pt x="5420017" y="359016"/>
                  </a:lnTo>
                  <a:lnTo>
                    <a:pt x="5457456" y="382816"/>
                  </a:lnTo>
                  <a:lnTo>
                    <a:pt x="5499900" y="397992"/>
                  </a:lnTo>
                  <a:lnTo>
                    <a:pt x="5546141" y="403326"/>
                  </a:lnTo>
                  <a:lnTo>
                    <a:pt x="5592381" y="397992"/>
                  </a:lnTo>
                  <a:lnTo>
                    <a:pt x="5634825" y="382816"/>
                  </a:lnTo>
                  <a:lnTo>
                    <a:pt x="5672264" y="359016"/>
                  </a:lnTo>
                  <a:lnTo>
                    <a:pt x="5703494" y="327787"/>
                  </a:lnTo>
                  <a:lnTo>
                    <a:pt x="5727293" y="290334"/>
                  </a:lnTo>
                  <a:lnTo>
                    <a:pt x="5736628" y="264172"/>
                  </a:lnTo>
                  <a:lnTo>
                    <a:pt x="7137146" y="264172"/>
                  </a:lnTo>
                  <a:lnTo>
                    <a:pt x="7170293" y="327787"/>
                  </a:lnTo>
                  <a:lnTo>
                    <a:pt x="7201522" y="359016"/>
                  </a:lnTo>
                  <a:lnTo>
                    <a:pt x="7238962" y="382816"/>
                  </a:lnTo>
                  <a:lnTo>
                    <a:pt x="7281405" y="397992"/>
                  </a:lnTo>
                  <a:lnTo>
                    <a:pt x="7327646" y="403326"/>
                  </a:lnTo>
                  <a:lnTo>
                    <a:pt x="7373887" y="397992"/>
                  </a:lnTo>
                  <a:lnTo>
                    <a:pt x="7416330" y="382816"/>
                  </a:lnTo>
                  <a:lnTo>
                    <a:pt x="7453770" y="359016"/>
                  </a:lnTo>
                  <a:lnTo>
                    <a:pt x="7484986" y="327787"/>
                  </a:lnTo>
                  <a:lnTo>
                    <a:pt x="7508799" y="290334"/>
                  </a:lnTo>
                  <a:lnTo>
                    <a:pt x="7518133" y="264172"/>
                  </a:lnTo>
                  <a:lnTo>
                    <a:pt x="8918638" y="264172"/>
                  </a:lnTo>
                  <a:lnTo>
                    <a:pt x="8951798" y="327787"/>
                  </a:lnTo>
                  <a:lnTo>
                    <a:pt x="8983027" y="359016"/>
                  </a:lnTo>
                  <a:lnTo>
                    <a:pt x="9020467" y="382816"/>
                  </a:lnTo>
                  <a:lnTo>
                    <a:pt x="9062910" y="397992"/>
                  </a:lnTo>
                  <a:lnTo>
                    <a:pt x="9109151" y="403326"/>
                  </a:lnTo>
                  <a:lnTo>
                    <a:pt x="9155379" y="397992"/>
                  </a:lnTo>
                  <a:lnTo>
                    <a:pt x="9197823" y="382816"/>
                  </a:lnTo>
                  <a:lnTo>
                    <a:pt x="9235262" y="359016"/>
                  </a:lnTo>
                  <a:lnTo>
                    <a:pt x="9266491" y="327787"/>
                  </a:lnTo>
                  <a:lnTo>
                    <a:pt x="9290291" y="290334"/>
                  </a:lnTo>
                  <a:lnTo>
                    <a:pt x="9305468" y="247891"/>
                  </a:lnTo>
                  <a:lnTo>
                    <a:pt x="9310789" y="201650"/>
                  </a:lnTo>
                  <a:close/>
                </a:path>
              </a:pathLst>
            </a:custGeom>
            <a:solidFill>
              <a:srgbClr val="8F8987"/>
            </a:solidFill>
          </p:spPr>
          <p:txBody>
            <a:bodyPr bIns="0" lIns="0" rIns="0" rtlCol="0" tIns="0" wrap="square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340738" y="6667486"/>
              <a:ext cx="5522595" cy="1951355"/>
            </a:xfrm>
            <a:custGeom>
              <a:avLst/>
              <a:gdLst/>
              <a:ahLst/>
              <a:cxnLst/>
              <a:rect b="b" l="l" r="r" t="t"/>
              <a:pathLst>
                <a:path h="1951354" w="5522594">
                  <a:moveTo>
                    <a:pt x="177952" y="979716"/>
                  </a:moveTo>
                  <a:lnTo>
                    <a:pt x="170967" y="945083"/>
                  </a:lnTo>
                  <a:lnTo>
                    <a:pt x="151892" y="916813"/>
                  </a:lnTo>
                  <a:lnTo>
                    <a:pt x="123621" y="897737"/>
                  </a:lnTo>
                  <a:lnTo>
                    <a:pt x="88988" y="890752"/>
                  </a:lnTo>
                  <a:lnTo>
                    <a:pt x="54343" y="897737"/>
                  </a:lnTo>
                  <a:lnTo>
                    <a:pt x="26060" y="916813"/>
                  </a:lnTo>
                  <a:lnTo>
                    <a:pt x="6985" y="945083"/>
                  </a:lnTo>
                  <a:lnTo>
                    <a:pt x="0" y="979716"/>
                  </a:lnTo>
                  <a:lnTo>
                    <a:pt x="0" y="1870468"/>
                  </a:lnTo>
                  <a:lnTo>
                    <a:pt x="6985" y="1905088"/>
                  </a:lnTo>
                  <a:lnTo>
                    <a:pt x="26060" y="1933371"/>
                  </a:lnTo>
                  <a:lnTo>
                    <a:pt x="52222" y="1950999"/>
                  </a:lnTo>
                  <a:lnTo>
                    <a:pt x="125742" y="1950999"/>
                  </a:lnTo>
                  <a:lnTo>
                    <a:pt x="151892" y="1933371"/>
                  </a:lnTo>
                  <a:lnTo>
                    <a:pt x="170967" y="1905088"/>
                  </a:lnTo>
                  <a:lnTo>
                    <a:pt x="177952" y="1870468"/>
                  </a:lnTo>
                  <a:lnTo>
                    <a:pt x="177952" y="979716"/>
                  </a:lnTo>
                  <a:close/>
                </a:path>
                <a:path h="1951354" w="5522594">
                  <a:moveTo>
                    <a:pt x="1959470" y="88963"/>
                  </a:moveTo>
                  <a:lnTo>
                    <a:pt x="1952472" y="54330"/>
                  </a:lnTo>
                  <a:lnTo>
                    <a:pt x="1933409" y="26060"/>
                  </a:lnTo>
                  <a:lnTo>
                    <a:pt x="1905114" y="6997"/>
                  </a:lnTo>
                  <a:lnTo>
                    <a:pt x="1870468" y="0"/>
                  </a:lnTo>
                  <a:lnTo>
                    <a:pt x="1835848" y="6997"/>
                  </a:lnTo>
                  <a:lnTo>
                    <a:pt x="1807565" y="26060"/>
                  </a:lnTo>
                  <a:lnTo>
                    <a:pt x="1788502" y="54330"/>
                  </a:lnTo>
                  <a:lnTo>
                    <a:pt x="1781505" y="88963"/>
                  </a:lnTo>
                  <a:lnTo>
                    <a:pt x="1781505" y="979716"/>
                  </a:lnTo>
                  <a:lnTo>
                    <a:pt x="1788502" y="1014349"/>
                  </a:lnTo>
                  <a:lnTo>
                    <a:pt x="1807565" y="1042619"/>
                  </a:lnTo>
                  <a:lnTo>
                    <a:pt x="1835848" y="1061681"/>
                  </a:lnTo>
                  <a:lnTo>
                    <a:pt x="1870468" y="1068679"/>
                  </a:lnTo>
                  <a:lnTo>
                    <a:pt x="1905114" y="1061681"/>
                  </a:lnTo>
                  <a:lnTo>
                    <a:pt x="1933409" y="1042619"/>
                  </a:lnTo>
                  <a:lnTo>
                    <a:pt x="1952472" y="1014349"/>
                  </a:lnTo>
                  <a:lnTo>
                    <a:pt x="1959470" y="979716"/>
                  </a:lnTo>
                  <a:lnTo>
                    <a:pt x="1959470" y="88963"/>
                  </a:lnTo>
                  <a:close/>
                </a:path>
                <a:path h="1951354" w="5522594">
                  <a:moveTo>
                    <a:pt x="3740962" y="979716"/>
                  </a:moveTo>
                  <a:lnTo>
                    <a:pt x="3733965" y="945083"/>
                  </a:lnTo>
                  <a:lnTo>
                    <a:pt x="3714902" y="916813"/>
                  </a:lnTo>
                  <a:lnTo>
                    <a:pt x="3686619" y="897737"/>
                  </a:lnTo>
                  <a:lnTo>
                    <a:pt x="3651999" y="890752"/>
                  </a:lnTo>
                  <a:lnTo>
                    <a:pt x="3617353" y="897737"/>
                  </a:lnTo>
                  <a:lnTo>
                    <a:pt x="3589058" y="916813"/>
                  </a:lnTo>
                  <a:lnTo>
                    <a:pt x="3569995" y="945083"/>
                  </a:lnTo>
                  <a:lnTo>
                    <a:pt x="3562997" y="979716"/>
                  </a:lnTo>
                  <a:lnTo>
                    <a:pt x="3562997" y="1870468"/>
                  </a:lnTo>
                  <a:lnTo>
                    <a:pt x="3569995" y="1905088"/>
                  </a:lnTo>
                  <a:lnTo>
                    <a:pt x="3589058" y="1933371"/>
                  </a:lnTo>
                  <a:lnTo>
                    <a:pt x="3615220" y="1950999"/>
                  </a:lnTo>
                  <a:lnTo>
                    <a:pt x="3688753" y="1950999"/>
                  </a:lnTo>
                  <a:lnTo>
                    <a:pt x="3714902" y="1933371"/>
                  </a:lnTo>
                  <a:lnTo>
                    <a:pt x="3733965" y="1905088"/>
                  </a:lnTo>
                  <a:lnTo>
                    <a:pt x="3740962" y="1870468"/>
                  </a:lnTo>
                  <a:lnTo>
                    <a:pt x="3740962" y="979716"/>
                  </a:lnTo>
                  <a:close/>
                </a:path>
                <a:path h="1951354" w="5522594">
                  <a:moveTo>
                    <a:pt x="5522468" y="88963"/>
                  </a:moveTo>
                  <a:lnTo>
                    <a:pt x="5515483" y="54330"/>
                  </a:lnTo>
                  <a:lnTo>
                    <a:pt x="5496407" y="26060"/>
                  </a:lnTo>
                  <a:lnTo>
                    <a:pt x="5468124" y="6997"/>
                  </a:lnTo>
                  <a:lnTo>
                    <a:pt x="5433479" y="0"/>
                  </a:lnTo>
                  <a:lnTo>
                    <a:pt x="5398846" y="6997"/>
                  </a:lnTo>
                  <a:lnTo>
                    <a:pt x="5370576" y="26060"/>
                  </a:lnTo>
                  <a:lnTo>
                    <a:pt x="5351500" y="54330"/>
                  </a:lnTo>
                  <a:lnTo>
                    <a:pt x="5344515" y="88963"/>
                  </a:lnTo>
                  <a:lnTo>
                    <a:pt x="5344515" y="979716"/>
                  </a:lnTo>
                  <a:lnTo>
                    <a:pt x="5351500" y="1014349"/>
                  </a:lnTo>
                  <a:lnTo>
                    <a:pt x="5370576" y="1042619"/>
                  </a:lnTo>
                  <a:lnTo>
                    <a:pt x="5398846" y="1061681"/>
                  </a:lnTo>
                  <a:lnTo>
                    <a:pt x="5433479" y="1068679"/>
                  </a:lnTo>
                  <a:lnTo>
                    <a:pt x="5468124" y="1061681"/>
                  </a:lnTo>
                  <a:lnTo>
                    <a:pt x="5496407" y="1042619"/>
                  </a:lnTo>
                  <a:lnTo>
                    <a:pt x="5515483" y="1014349"/>
                  </a:lnTo>
                  <a:lnTo>
                    <a:pt x="5522468" y="979716"/>
                  </a:lnTo>
                  <a:lnTo>
                    <a:pt x="5522468" y="88963"/>
                  </a:lnTo>
                  <a:close/>
                </a:path>
              </a:pathLst>
            </a:custGeom>
            <a:solidFill>
              <a:srgbClr val="8F8987">
                <a:alpha val="99598"/>
              </a:srgbClr>
            </a:solidFill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3814841" y="8668072"/>
            <a:ext cx="2160905" cy="58737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40" sz="3650">
                <a:latin typeface="Trebuchet MS"/>
                <a:cs typeface="Trebuchet MS"/>
              </a:rPr>
              <a:t>Machining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3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31000" y="8668072"/>
            <a:ext cx="1638300" cy="58737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0" sz="3650">
                <a:latin typeface="Trebuchet MS"/>
                <a:cs typeface="Trebuchet MS"/>
              </a:rPr>
              <a:t>Coating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34721" y="8668072"/>
            <a:ext cx="2519045" cy="58737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25" sz="3650">
                <a:latin typeface="Trebuchet MS"/>
                <a:cs typeface="Trebuchet MS"/>
              </a:rPr>
              <a:t>Metalisation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08209" y="5920026"/>
            <a:ext cx="1990725" cy="58737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0" sz="3650">
                <a:latin typeface="Trebuchet MS"/>
                <a:cs typeface="Trebuchet MS"/>
              </a:rPr>
              <a:t>Stamping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904308" y="5920026"/>
            <a:ext cx="1530350" cy="58737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0" sz="3650">
                <a:latin typeface="Trebuchet MS"/>
                <a:cs typeface="Trebuchet MS"/>
              </a:rPr>
              <a:t>Sealing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34484" y="5920026"/>
            <a:ext cx="1585595" cy="58737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0" sz="3650">
                <a:latin typeface="Trebuchet MS"/>
                <a:cs typeface="Trebuchet MS"/>
              </a:rPr>
              <a:t>Brazing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53434" y="5920026"/>
            <a:ext cx="1852930" cy="58737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0" sz="3650">
                <a:latin typeface="Trebuchet MS"/>
                <a:cs typeface="Trebuchet MS"/>
              </a:rPr>
              <a:t>Sintering</a:t>
            </a:r>
            <a:endParaRPr sz="3650">
              <a:latin typeface="Trebuchet MS"/>
              <a:cs typeface="Trebuchet MS"/>
            </a:endParaRPr>
          </a:p>
        </p:txBody>
      </p:sp>
      <p:sp>
        <p:nvSpPr>
          <p:cNvPr descr="$PPTXTitle"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84255" vert="horz" wrap="square">
            <a:spAutoFit/>
          </a:bodyPr>
          <a:lstStyle/>
          <a:p>
            <a:pPr marL="17145">
              <a:lnSpc>
                <a:spcPct val="100000"/>
              </a:lnSpc>
              <a:spcBef>
                <a:spcPts val="90"/>
              </a:spcBef>
            </a:pPr>
            <a:r>
              <a:rPr dirty="0" spc="-170"/>
              <a:t>OUR</a:t>
            </a:r>
            <a:r>
              <a:rPr dirty="0" spc="-625"/>
              <a:t> </a:t>
            </a:r>
            <a:r>
              <a:rPr dirty="0" spc="-145"/>
              <a:t>CORE</a:t>
            </a:r>
            <a:r>
              <a:rPr dirty="0" spc="-625"/>
              <a:t> </a:t>
            </a:r>
            <a:r>
              <a:rPr dirty="0" spc="-114"/>
              <a:t>COMPETENCE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idx="1" type="body"/>
          </p:nvPr>
        </p:nvSpPr>
        <p:spPr>
          <a:prstGeom prst="rect"/>
        </p:spPr>
        <p:txBody>
          <a:bodyPr bIns="0" lIns="0" rIns="0" rtlCol="0" tIns="12065" vert="horz" wrap="square">
            <a:spAutoFit/>
          </a:bodyPr>
          <a:lstStyle/>
          <a:p>
            <a:pPr algn="ctr" indent="-3175" marL="12700" marR="5080">
              <a:lnSpc>
                <a:spcPct val="116799"/>
              </a:lnSpc>
              <a:spcBef>
                <a:spcPts val="95"/>
              </a:spcBef>
            </a:pPr>
            <a:r>
              <a:rPr dirty="0" spc="-60"/>
              <a:t>We</a:t>
            </a:r>
            <a:r>
              <a:rPr dirty="0" spc="-220"/>
              <a:t> </a:t>
            </a:r>
            <a:r>
              <a:rPr dirty="0" spc="-80"/>
              <a:t>are</a:t>
            </a:r>
            <a:r>
              <a:rPr dirty="0" spc="-220"/>
              <a:t> </a:t>
            </a:r>
            <a:r>
              <a:rPr dirty="0"/>
              <a:t>a</a:t>
            </a:r>
            <a:r>
              <a:rPr dirty="0" spc="-220"/>
              <a:t> </a:t>
            </a:r>
            <a:r>
              <a:rPr dirty="0" spc="-110"/>
              <a:t>leading</a:t>
            </a:r>
            <a:r>
              <a:rPr dirty="0" spc="-220"/>
              <a:t> </a:t>
            </a:r>
            <a:r>
              <a:rPr dirty="0" spc="-114"/>
              <a:t>integrated</a:t>
            </a:r>
            <a:r>
              <a:rPr dirty="0" spc="-220"/>
              <a:t> </a:t>
            </a:r>
            <a:r>
              <a:rPr dirty="0" spc="-110"/>
              <a:t>manufacturer</a:t>
            </a:r>
            <a:r>
              <a:rPr dirty="0" spc="-220"/>
              <a:t> </a:t>
            </a:r>
            <a:r>
              <a:rPr dirty="0" spc="-60"/>
              <a:t>of</a:t>
            </a:r>
            <a:r>
              <a:rPr dirty="0" spc="-220"/>
              <a:t> </a:t>
            </a:r>
            <a:r>
              <a:rPr dirty="0" spc="-105"/>
              <a:t>hermetic</a:t>
            </a:r>
            <a:r>
              <a:rPr dirty="0" spc="-220"/>
              <a:t> </a:t>
            </a:r>
            <a:r>
              <a:rPr dirty="0" spc="-55"/>
              <a:t>components, </a:t>
            </a:r>
            <a:r>
              <a:rPr dirty="0" spc="-114"/>
              <a:t>delivering</a:t>
            </a:r>
            <a:r>
              <a:rPr dirty="0" spc="-220"/>
              <a:t> </a:t>
            </a:r>
            <a:r>
              <a:rPr dirty="0" spc="-114"/>
              <a:t>precision,</a:t>
            </a:r>
            <a:r>
              <a:rPr dirty="0" spc="-204"/>
              <a:t> </a:t>
            </a:r>
            <a:r>
              <a:rPr dirty="0" spc="-105"/>
              <a:t>quality,</a:t>
            </a:r>
            <a:r>
              <a:rPr dirty="0" spc="-204"/>
              <a:t> </a:t>
            </a:r>
            <a:r>
              <a:rPr dirty="0" spc="-80"/>
              <a:t>and</a:t>
            </a:r>
            <a:r>
              <a:rPr dirty="0" spc="-210"/>
              <a:t> </a:t>
            </a:r>
            <a:r>
              <a:rPr dirty="0" spc="-114"/>
              <a:t>innovation</a:t>
            </a:r>
            <a:r>
              <a:rPr dirty="0" spc="-204"/>
              <a:t> </a:t>
            </a:r>
            <a:r>
              <a:rPr dirty="0" spc="-60"/>
              <a:t>in</a:t>
            </a:r>
            <a:r>
              <a:rPr dirty="0" spc="-204"/>
              <a:t> </a:t>
            </a:r>
            <a:r>
              <a:rPr dirty="0" spc="-105"/>
              <a:t>every</a:t>
            </a:r>
            <a:r>
              <a:rPr dirty="0" spc="-210"/>
              <a:t> </a:t>
            </a:r>
            <a:r>
              <a:rPr dirty="0" spc="-100"/>
              <a:t>aspect</a:t>
            </a:r>
            <a:r>
              <a:rPr dirty="0" spc="-204"/>
              <a:t> </a:t>
            </a:r>
            <a:r>
              <a:rPr dirty="0" spc="-60"/>
              <a:t>of</a:t>
            </a:r>
            <a:r>
              <a:rPr dirty="0" spc="-204"/>
              <a:t> </a:t>
            </a:r>
            <a:r>
              <a:rPr dirty="0" spc="-25"/>
              <a:t>our </a:t>
            </a:r>
            <a:r>
              <a:rPr dirty="0" spc="-114"/>
              <a:t>production.</a:t>
            </a:r>
            <a:r>
              <a:rPr dirty="0" spc="-220"/>
              <a:t> </a:t>
            </a:r>
            <a:r>
              <a:rPr dirty="0" spc="-90"/>
              <a:t>With</a:t>
            </a:r>
            <a:r>
              <a:rPr dirty="0" spc="-215"/>
              <a:t> </a:t>
            </a:r>
            <a:r>
              <a:rPr dirty="0" spc="-90"/>
              <a:t>over</a:t>
            </a:r>
            <a:r>
              <a:rPr dirty="0" spc="-215"/>
              <a:t> </a:t>
            </a:r>
            <a:r>
              <a:rPr dirty="0" spc="-90"/>
              <a:t>four</a:t>
            </a:r>
            <a:r>
              <a:rPr dirty="0" spc="-215"/>
              <a:t> </a:t>
            </a:r>
            <a:r>
              <a:rPr dirty="0" spc="-110"/>
              <a:t>decades</a:t>
            </a:r>
            <a:r>
              <a:rPr dirty="0" spc="-215"/>
              <a:t> </a:t>
            </a:r>
            <a:r>
              <a:rPr dirty="0" spc="-60"/>
              <a:t>of</a:t>
            </a:r>
            <a:r>
              <a:rPr dirty="0" spc="-215"/>
              <a:t> </a:t>
            </a:r>
            <a:r>
              <a:rPr dirty="0" spc="-114"/>
              <a:t>expertise,</a:t>
            </a:r>
            <a:r>
              <a:rPr dirty="0" spc="-220"/>
              <a:t> </a:t>
            </a:r>
            <a:r>
              <a:rPr dirty="0" spc="-60"/>
              <a:t>we</a:t>
            </a:r>
            <a:r>
              <a:rPr dirty="0" spc="-215"/>
              <a:t> </a:t>
            </a:r>
            <a:r>
              <a:rPr dirty="0" spc="-80"/>
              <a:t>are</a:t>
            </a:r>
            <a:r>
              <a:rPr dirty="0" spc="-215"/>
              <a:t> </a:t>
            </a:r>
            <a:r>
              <a:rPr dirty="0" spc="-10"/>
              <a:t>committed </a:t>
            </a:r>
            <a:r>
              <a:rPr dirty="0" spc="-60"/>
              <a:t>to</a:t>
            </a:r>
            <a:r>
              <a:rPr dirty="0" spc="-225"/>
              <a:t> </a:t>
            </a:r>
            <a:r>
              <a:rPr dirty="0" spc="-114"/>
              <a:t>excellence</a:t>
            </a:r>
            <a:r>
              <a:rPr dirty="0" spc="-210"/>
              <a:t> </a:t>
            </a:r>
            <a:r>
              <a:rPr dirty="0" spc="-80"/>
              <a:t>and</a:t>
            </a:r>
            <a:r>
              <a:rPr dirty="0" spc="-210"/>
              <a:t> </a:t>
            </a:r>
            <a:r>
              <a:rPr dirty="0" spc="-114"/>
              <a:t>continuous</a:t>
            </a:r>
            <a:r>
              <a:rPr dirty="0" spc="-215"/>
              <a:t> </a:t>
            </a:r>
            <a:r>
              <a:rPr dirty="0" spc="-110"/>
              <a:t>improvement,</a:t>
            </a:r>
            <a:r>
              <a:rPr dirty="0" spc="-210"/>
              <a:t> </a:t>
            </a:r>
            <a:r>
              <a:rPr dirty="0" spc="-105"/>
              <a:t>ensuring</a:t>
            </a:r>
            <a:r>
              <a:rPr dirty="0" spc="-210"/>
              <a:t> </a:t>
            </a:r>
            <a:r>
              <a:rPr dirty="0" spc="-10"/>
              <a:t>superior </a:t>
            </a:r>
            <a:r>
              <a:rPr dirty="0" spc="-114"/>
              <a:t>solutions</a:t>
            </a:r>
            <a:r>
              <a:rPr dirty="0" spc="-215"/>
              <a:t> </a:t>
            </a:r>
            <a:r>
              <a:rPr dirty="0" spc="-80"/>
              <a:t>for</a:t>
            </a:r>
            <a:r>
              <a:rPr dirty="0" spc="-204"/>
              <a:t> </a:t>
            </a:r>
            <a:r>
              <a:rPr dirty="0" spc="-80"/>
              <a:t>our</a:t>
            </a:r>
            <a:r>
              <a:rPr dirty="0" spc="-204"/>
              <a:t> </a:t>
            </a:r>
            <a:r>
              <a:rPr dirty="0" spc="-114"/>
              <a:t>customers</a:t>
            </a:r>
            <a:r>
              <a:rPr dirty="0" spc="-204"/>
              <a:t> </a:t>
            </a:r>
            <a:r>
              <a:rPr dirty="0" spc="-110"/>
              <a:t>through</a:t>
            </a:r>
            <a:r>
              <a:rPr dirty="0" spc="-204"/>
              <a:t> </a:t>
            </a:r>
            <a:r>
              <a:rPr dirty="0" spc="-80"/>
              <a:t>our</a:t>
            </a:r>
            <a:r>
              <a:rPr dirty="0" spc="-204"/>
              <a:t> </a:t>
            </a:r>
            <a:r>
              <a:rPr dirty="0" spc="-120"/>
              <a:t>in-</a:t>
            </a:r>
            <a:r>
              <a:rPr dirty="0" spc="-105"/>
              <a:t>house</a:t>
            </a:r>
            <a:r>
              <a:rPr dirty="0" spc="-204"/>
              <a:t> </a:t>
            </a:r>
            <a:r>
              <a:rPr dirty="0" spc="-110"/>
              <a:t>capabilities</a:t>
            </a:r>
            <a:r>
              <a:rPr dirty="0" spc="-200"/>
              <a:t> </a:t>
            </a:r>
            <a:r>
              <a:rPr dirty="0" spc="-25"/>
              <a:t>and </a:t>
            </a:r>
            <a:r>
              <a:rPr dirty="0" spc="-114"/>
              <a:t>dedicated</a:t>
            </a:r>
            <a:r>
              <a:rPr dirty="0" spc="-220"/>
              <a:t> </a:t>
            </a:r>
            <a:r>
              <a:rPr dirty="0" spc="-90"/>
              <a:t>team</a:t>
            </a:r>
            <a:r>
              <a:rPr dirty="0" spc="-210"/>
              <a:t> </a:t>
            </a:r>
            <a:r>
              <a:rPr dirty="0" spc="-60"/>
              <a:t>of</a:t>
            </a:r>
            <a:r>
              <a:rPr dirty="0" spc="-210"/>
              <a:t> </a:t>
            </a:r>
            <a:r>
              <a:rPr dirty="0" spc="-10"/>
              <a:t>experts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84255" vert="horz" wrap="square">
            <a:spAutoFit/>
          </a:bodyPr>
          <a:lstStyle/>
          <a:p>
            <a:pPr marL="17145">
              <a:lnSpc>
                <a:spcPct val="100000"/>
              </a:lnSpc>
              <a:spcBef>
                <a:spcPts val="90"/>
              </a:spcBef>
            </a:pPr>
            <a:r>
              <a:rPr dirty="0" spc="-254"/>
              <a:t>INTEGRATED</a:t>
            </a:r>
            <a:r>
              <a:rPr dirty="0" spc="-575"/>
              <a:t> </a:t>
            </a:r>
            <a:r>
              <a:rPr dirty="0" spc="-165"/>
              <a:t>MANUFACTURER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79805" y="1484112"/>
            <a:ext cx="4711700" cy="3638550"/>
            <a:chOff x="579805" y="1484112"/>
            <a:chExt cx="4711700" cy="3638550"/>
          </a:xfrm>
        </p:grpSpPr>
        <p:pic>
          <p:nvPicPr>
            <p:cNvPr id="4" name="object 4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610285" y="1514596"/>
              <a:ext cx="4650461" cy="358146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98855" y="1503162"/>
              <a:ext cx="4673600" cy="3600450"/>
            </a:xfrm>
            <a:custGeom>
              <a:avLst/>
              <a:gdLst/>
              <a:ahLst/>
              <a:cxnLst/>
              <a:rect b="b" l="l" r="r" t="t"/>
              <a:pathLst>
                <a:path h="3600450" w="4673600">
                  <a:moveTo>
                    <a:pt x="4137994" y="3600430"/>
                  </a:moveTo>
                  <a:lnTo>
                    <a:pt x="4210742" y="3588501"/>
                  </a:lnTo>
                  <a:lnTo>
                    <a:pt x="4254278" y="3576537"/>
                  </a:lnTo>
                  <a:lnTo>
                    <a:pt x="4296429" y="3561451"/>
                  </a:lnTo>
                  <a:lnTo>
                    <a:pt x="4337060" y="3543376"/>
                  </a:lnTo>
                  <a:lnTo>
                    <a:pt x="4376037" y="3522445"/>
                  </a:lnTo>
                  <a:lnTo>
                    <a:pt x="4413227" y="3498792"/>
                  </a:lnTo>
                  <a:lnTo>
                    <a:pt x="4448497" y="3472550"/>
                  </a:lnTo>
                  <a:lnTo>
                    <a:pt x="4481713" y="3443852"/>
                  </a:lnTo>
                  <a:lnTo>
                    <a:pt x="4512741" y="3412832"/>
                  </a:lnTo>
                  <a:lnTo>
                    <a:pt x="4541449" y="3379623"/>
                  </a:lnTo>
                  <a:lnTo>
                    <a:pt x="4567701" y="3344358"/>
                  </a:lnTo>
                  <a:lnTo>
                    <a:pt x="4591365" y="3307171"/>
                  </a:lnTo>
                  <a:lnTo>
                    <a:pt x="4612308" y="3268196"/>
                  </a:lnTo>
                  <a:lnTo>
                    <a:pt x="4630395" y="3227565"/>
                  </a:lnTo>
                  <a:lnTo>
                    <a:pt x="4645493" y="3185413"/>
                  </a:lnTo>
                  <a:lnTo>
                    <a:pt x="4657468" y="3141873"/>
                  </a:lnTo>
                  <a:lnTo>
                    <a:pt x="4666187" y="3097078"/>
                  </a:lnTo>
                  <a:lnTo>
                    <a:pt x="4671517" y="3051162"/>
                  </a:lnTo>
                  <a:lnTo>
                    <a:pt x="4673324" y="3004258"/>
                  </a:lnTo>
                  <a:lnTo>
                    <a:pt x="4673324" y="600077"/>
                  </a:lnTo>
                  <a:lnTo>
                    <a:pt x="4671348" y="553188"/>
                  </a:lnTo>
                  <a:lnTo>
                    <a:pt x="4671439" y="552578"/>
                  </a:lnTo>
                  <a:lnTo>
                    <a:pt x="4665846" y="505623"/>
                  </a:lnTo>
                  <a:lnTo>
                    <a:pt x="4656624" y="459484"/>
                  </a:lnTo>
                  <a:lnTo>
                    <a:pt x="4643857" y="414342"/>
                  </a:lnTo>
                  <a:lnTo>
                    <a:pt x="4627630" y="370399"/>
                  </a:lnTo>
                  <a:lnTo>
                    <a:pt x="4608026" y="327854"/>
                  </a:lnTo>
                  <a:lnTo>
                    <a:pt x="4585128" y="286911"/>
                  </a:lnTo>
                  <a:lnTo>
                    <a:pt x="4559020" y="247770"/>
                  </a:lnTo>
                  <a:lnTo>
                    <a:pt x="4529786" y="210633"/>
                  </a:lnTo>
                  <a:lnTo>
                    <a:pt x="4497509" y="175701"/>
                  </a:lnTo>
                  <a:lnTo>
                    <a:pt x="4462572" y="143436"/>
                  </a:lnTo>
                  <a:lnTo>
                    <a:pt x="4425431" y="114214"/>
                  </a:lnTo>
                  <a:lnTo>
                    <a:pt x="4386287" y="88118"/>
                  </a:lnTo>
                  <a:lnTo>
                    <a:pt x="4345342" y="65232"/>
                  </a:lnTo>
                  <a:lnTo>
                    <a:pt x="4302798" y="45640"/>
                  </a:lnTo>
                  <a:lnTo>
                    <a:pt x="4258856" y="29425"/>
                  </a:lnTo>
                  <a:lnTo>
                    <a:pt x="4213719" y="16670"/>
                  </a:lnTo>
                  <a:lnTo>
                    <a:pt x="4167587" y="7459"/>
                  </a:lnTo>
                  <a:lnTo>
                    <a:pt x="4120663" y="1874"/>
                  </a:lnTo>
                  <a:lnTo>
                    <a:pt x="4073148" y="0"/>
                  </a:lnTo>
                  <a:lnTo>
                    <a:pt x="600057" y="3"/>
                  </a:lnTo>
                  <a:lnTo>
                    <a:pt x="553163" y="1810"/>
                  </a:lnTo>
                  <a:lnTo>
                    <a:pt x="507256" y="7138"/>
                  </a:lnTo>
                  <a:lnTo>
                    <a:pt x="462470" y="15854"/>
                  </a:lnTo>
                  <a:lnTo>
                    <a:pt x="418938" y="27826"/>
                  </a:lnTo>
                  <a:lnTo>
                    <a:pt x="376793" y="42919"/>
                  </a:lnTo>
                  <a:lnTo>
                    <a:pt x="336169" y="60999"/>
                  </a:lnTo>
                  <a:lnTo>
                    <a:pt x="297199" y="81935"/>
                  </a:lnTo>
                  <a:lnTo>
                    <a:pt x="260017" y="105591"/>
                  </a:lnTo>
                  <a:lnTo>
                    <a:pt x="224755" y="131836"/>
                  </a:lnTo>
                  <a:lnTo>
                    <a:pt x="191548" y="160535"/>
                  </a:lnTo>
                  <a:lnTo>
                    <a:pt x="160528" y="191555"/>
                  </a:lnTo>
                  <a:lnTo>
                    <a:pt x="131829" y="224763"/>
                  </a:lnTo>
                  <a:lnTo>
                    <a:pt x="105584" y="260025"/>
                  </a:lnTo>
                  <a:lnTo>
                    <a:pt x="81928" y="297209"/>
                  </a:lnTo>
                  <a:lnTo>
                    <a:pt x="60992" y="336180"/>
                  </a:lnTo>
                  <a:lnTo>
                    <a:pt x="42912" y="376805"/>
                  </a:lnTo>
                  <a:lnTo>
                    <a:pt x="27819" y="418951"/>
                  </a:lnTo>
                  <a:lnTo>
                    <a:pt x="15848" y="462485"/>
                  </a:lnTo>
                  <a:lnTo>
                    <a:pt x="7133" y="507273"/>
                  </a:lnTo>
                  <a:lnTo>
                    <a:pt x="1878" y="552562"/>
                  </a:lnTo>
                  <a:lnTo>
                    <a:pt x="1805" y="553181"/>
                  </a:lnTo>
                  <a:lnTo>
                    <a:pt x="0" y="600077"/>
                  </a:lnTo>
                  <a:lnTo>
                    <a:pt x="0" y="3004254"/>
                  </a:lnTo>
                  <a:lnTo>
                    <a:pt x="1805" y="3051148"/>
                  </a:lnTo>
                  <a:lnTo>
                    <a:pt x="7132" y="3097055"/>
                  </a:lnTo>
                  <a:lnTo>
                    <a:pt x="15847" y="3141842"/>
                  </a:lnTo>
                  <a:lnTo>
                    <a:pt x="27817" y="3185375"/>
                  </a:lnTo>
                  <a:lnTo>
                    <a:pt x="42909" y="3227521"/>
                  </a:lnTo>
                  <a:lnTo>
                    <a:pt x="60989" y="3268146"/>
                  </a:lnTo>
                  <a:lnTo>
                    <a:pt x="81924" y="3307118"/>
                  </a:lnTo>
                  <a:lnTo>
                    <a:pt x="105580" y="3344301"/>
                  </a:lnTo>
                  <a:lnTo>
                    <a:pt x="131824" y="3379564"/>
                  </a:lnTo>
                  <a:lnTo>
                    <a:pt x="160522" y="3412772"/>
                  </a:lnTo>
                  <a:lnTo>
                    <a:pt x="191542" y="3443793"/>
                  </a:lnTo>
                  <a:lnTo>
                    <a:pt x="224750" y="3472493"/>
                  </a:lnTo>
                  <a:lnTo>
                    <a:pt x="260011" y="3498738"/>
                  </a:lnTo>
                  <a:lnTo>
                    <a:pt x="297194" y="3522395"/>
                  </a:lnTo>
                  <a:lnTo>
                    <a:pt x="336164" y="3543331"/>
                  </a:lnTo>
                  <a:lnTo>
                    <a:pt x="376789" y="3561413"/>
                  </a:lnTo>
                  <a:lnTo>
                    <a:pt x="418934" y="3576506"/>
                  </a:lnTo>
                  <a:lnTo>
                    <a:pt x="462467" y="3588477"/>
                  </a:lnTo>
                  <a:lnTo>
                    <a:pt x="507254" y="3597194"/>
                  </a:lnTo>
                  <a:lnTo>
                    <a:pt x="535327" y="3600448"/>
                  </a:lnTo>
                </a:path>
              </a:pathLst>
            </a:custGeom>
            <a:ln w="38100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141639" y="5042815"/>
            <a:ext cx="1588135" cy="554990"/>
          </a:xfrm>
          <a:prstGeom prst="rect">
            <a:avLst/>
          </a:prstGeom>
        </p:spPr>
        <p:txBody>
          <a:bodyPr bIns="0" lIns="0" rIns="0" rtlCol="0" tIns="152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110" sz="3450">
                <a:latin typeface="Calibri"/>
                <a:cs typeface="Calibri"/>
              </a:rPr>
              <a:t>Stamping</a:t>
            </a:r>
            <a:endParaRPr sz="345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31478" y="5933264"/>
            <a:ext cx="4762500" cy="3590925"/>
            <a:chOff x="4631478" y="5933264"/>
            <a:chExt cx="4762500" cy="3590925"/>
          </a:xfrm>
        </p:grpSpPr>
        <p:pic>
          <p:nvPicPr>
            <p:cNvPr id="8" name="object 8"/>
            <p:cNvPicPr/>
            <p:nvPr/>
          </p:nvPicPr>
          <p:blipFill>
            <a:blip cstate="print" r:embed="rId3"/>
            <a:stretch>
              <a:fillRect/>
            </a:stretch>
          </p:blipFill>
          <p:spPr>
            <a:xfrm>
              <a:off x="4661958" y="5963747"/>
              <a:ext cx="4702655" cy="35311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50528" y="5952314"/>
              <a:ext cx="4724400" cy="3552825"/>
            </a:xfrm>
            <a:custGeom>
              <a:avLst/>
              <a:gdLst/>
              <a:ahLst/>
              <a:cxnLst/>
              <a:rect b="b" l="l" r="r" t="t"/>
              <a:pathLst>
                <a:path h="3552825" w="4724400">
                  <a:moveTo>
                    <a:pt x="4152453" y="3552830"/>
                  </a:moveTo>
                  <a:lnTo>
                    <a:pt x="4218176" y="3546737"/>
                  </a:lnTo>
                  <a:lnTo>
                    <a:pt x="4262963" y="3538022"/>
                  </a:lnTo>
                  <a:lnTo>
                    <a:pt x="4306496" y="3526052"/>
                  </a:lnTo>
                  <a:lnTo>
                    <a:pt x="4348642" y="3510960"/>
                  </a:lnTo>
                  <a:lnTo>
                    <a:pt x="4389267" y="3492880"/>
                  </a:lnTo>
                  <a:lnTo>
                    <a:pt x="4428319" y="3472072"/>
                  </a:lnTo>
                  <a:lnTo>
                    <a:pt x="4465422" y="3448290"/>
                  </a:lnTo>
                  <a:lnTo>
                    <a:pt x="4500684" y="3422046"/>
                  </a:lnTo>
                  <a:lnTo>
                    <a:pt x="4533892" y="3393348"/>
                  </a:lnTo>
                  <a:lnTo>
                    <a:pt x="4564913" y="3362329"/>
                  </a:lnTo>
                  <a:lnTo>
                    <a:pt x="4593612" y="3329122"/>
                  </a:lnTo>
                  <a:lnTo>
                    <a:pt x="4619857" y="3293860"/>
                  </a:lnTo>
                  <a:lnTo>
                    <a:pt x="4643514" y="3256678"/>
                  </a:lnTo>
                  <a:lnTo>
                    <a:pt x="4664449" y="3217708"/>
                  </a:lnTo>
                  <a:lnTo>
                    <a:pt x="4682530" y="3177083"/>
                  </a:lnTo>
                  <a:lnTo>
                    <a:pt x="4697622" y="3134938"/>
                  </a:lnTo>
                  <a:lnTo>
                    <a:pt x="4709593" y="3091405"/>
                  </a:lnTo>
                  <a:lnTo>
                    <a:pt x="4718309" y="3046619"/>
                  </a:lnTo>
                  <a:lnTo>
                    <a:pt x="4723636" y="3000711"/>
                  </a:lnTo>
                  <a:lnTo>
                    <a:pt x="4724320" y="2982905"/>
                  </a:lnTo>
                </a:path>
                <a:path h="3552825" w="4724400">
                  <a:moveTo>
                    <a:pt x="4724323" y="571103"/>
                  </a:moveTo>
                  <a:lnTo>
                    <a:pt x="4718309" y="507254"/>
                  </a:lnTo>
                  <a:lnTo>
                    <a:pt x="4709593" y="462467"/>
                  </a:lnTo>
                  <a:lnTo>
                    <a:pt x="4697622" y="418935"/>
                  </a:lnTo>
                  <a:lnTo>
                    <a:pt x="4682530" y="376790"/>
                  </a:lnTo>
                  <a:lnTo>
                    <a:pt x="4664449" y="336165"/>
                  </a:lnTo>
                  <a:lnTo>
                    <a:pt x="4643513" y="297195"/>
                  </a:lnTo>
                  <a:lnTo>
                    <a:pt x="4619857" y="260012"/>
                  </a:lnTo>
                  <a:lnTo>
                    <a:pt x="4593612" y="224751"/>
                  </a:lnTo>
                  <a:lnTo>
                    <a:pt x="4564913" y="191544"/>
                  </a:lnTo>
                  <a:lnTo>
                    <a:pt x="4533892" y="160524"/>
                  </a:lnTo>
                  <a:lnTo>
                    <a:pt x="4500684" y="131826"/>
                  </a:lnTo>
                  <a:lnTo>
                    <a:pt x="4465422" y="105582"/>
                  </a:lnTo>
                  <a:lnTo>
                    <a:pt x="4428239" y="81926"/>
                  </a:lnTo>
                  <a:lnTo>
                    <a:pt x="4389268" y="60992"/>
                  </a:lnTo>
                  <a:lnTo>
                    <a:pt x="4348643" y="42912"/>
                  </a:lnTo>
                  <a:lnTo>
                    <a:pt x="4306497" y="27820"/>
                  </a:lnTo>
                  <a:lnTo>
                    <a:pt x="4262963" y="15849"/>
                  </a:lnTo>
                  <a:lnTo>
                    <a:pt x="4218176" y="7134"/>
                  </a:lnTo>
                  <a:lnTo>
                    <a:pt x="4172268" y="1807"/>
                  </a:lnTo>
                  <a:lnTo>
                    <a:pt x="4125372" y="0"/>
                  </a:lnTo>
                  <a:lnTo>
                    <a:pt x="600065" y="2"/>
                  </a:lnTo>
                  <a:lnTo>
                    <a:pt x="553171" y="1807"/>
                  </a:lnTo>
                  <a:lnTo>
                    <a:pt x="507264" y="7134"/>
                  </a:lnTo>
                  <a:lnTo>
                    <a:pt x="462477" y="15850"/>
                  </a:lnTo>
                  <a:lnTo>
                    <a:pt x="418944" y="27820"/>
                  </a:lnTo>
                  <a:lnTo>
                    <a:pt x="376798" y="42911"/>
                  </a:lnTo>
                  <a:lnTo>
                    <a:pt x="336174" y="60991"/>
                  </a:lnTo>
                  <a:lnTo>
                    <a:pt x="297203" y="81926"/>
                  </a:lnTo>
                  <a:lnTo>
                    <a:pt x="260019" y="105582"/>
                  </a:lnTo>
                  <a:lnTo>
                    <a:pt x="224757" y="131826"/>
                  </a:lnTo>
                  <a:lnTo>
                    <a:pt x="191548" y="160524"/>
                  </a:lnTo>
                  <a:lnTo>
                    <a:pt x="160528" y="191544"/>
                  </a:lnTo>
                  <a:lnTo>
                    <a:pt x="131829" y="224751"/>
                  </a:lnTo>
                  <a:lnTo>
                    <a:pt x="105584" y="260013"/>
                  </a:lnTo>
                  <a:lnTo>
                    <a:pt x="81927" y="297196"/>
                  </a:lnTo>
                  <a:lnTo>
                    <a:pt x="60992" y="336166"/>
                  </a:lnTo>
                  <a:lnTo>
                    <a:pt x="42911" y="376790"/>
                  </a:lnTo>
                  <a:lnTo>
                    <a:pt x="27819" y="418936"/>
                  </a:lnTo>
                  <a:lnTo>
                    <a:pt x="15848" y="462468"/>
                  </a:lnTo>
                  <a:lnTo>
                    <a:pt x="7132" y="507255"/>
                  </a:lnTo>
                  <a:lnTo>
                    <a:pt x="1805" y="553162"/>
                  </a:lnTo>
                  <a:lnTo>
                    <a:pt x="0" y="600056"/>
                  </a:lnTo>
                  <a:lnTo>
                    <a:pt x="0" y="2953817"/>
                  </a:lnTo>
                  <a:lnTo>
                    <a:pt x="1805" y="3000711"/>
                  </a:lnTo>
                  <a:lnTo>
                    <a:pt x="7132" y="3046618"/>
                  </a:lnTo>
                  <a:lnTo>
                    <a:pt x="15848" y="3091404"/>
                  </a:lnTo>
                  <a:lnTo>
                    <a:pt x="27818" y="3134937"/>
                  </a:lnTo>
                  <a:lnTo>
                    <a:pt x="42910" y="3177082"/>
                  </a:lnTo>
                  <a:lnTo>
                    <a:pt x="60991" y="3217707"/>
                  </a:lnTo>
                  <a:lnTo>
                    <a:pt x="81926" y="3256677"/>
                  </a:lnTo>
                  <a:lnTo>
                    <a:pt x="105583" y="3293860"/>
                  </a:lnTo>
                  <a:lnTo>
                    <a:pt x="131828" y="3329122"/>
                  </a:lnTo>
                  <a:lnTo>
                    <a:pt x="160527" y="3362329"/>
                  </a:lnTo>
                  <a:lnTo>
                    <a:pt x="191548" y="3393349"/>
                  </a:lnTo>
                  <a:lnTo>
                    <a:pt x="224757" y="3422047"/>
                  </a:lnTo>
                  <a:lnTo>
                    <a:pt x="260019" y="3448291"/>
                  </a:lnTo>
                  <a:lnTo>
                    <a:pt x="297203" y="3471947"/>
                  </a:lnTo>
                  <a:lnTo>
                    <a:pt x="336174" y="3492881"/>
                  </a:lnTo>
                  <a:lnTo>
                    <a:pt x="376799" y="3510961"/>
                  </a:lnTo>
                  <a:lnTo>
                    <a:pt x="418944" y="3526052"/>
                  </a:lnTo>
                  <a:lnTo>
                    <a:pt x="462517" y="3538036"/>
                  </a:lnTo>
                  <a:lnTo>
                    <a:pt x="507264" y="3546737"/>
                  </a:lnTo>
                  <a:lnTo>
                    <a:pt x="553171" y="3552064"/>
                  </a:lnTo>
                  <a:lnTo>
                    <a:pt x="572988" y="3552828"/>
                  </a:lnTo>
                </a:path>
              </a:pathLst>
            </a:custGeom>
            <a:ln w="38100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6305247" y="5324542"/>
            <a:ext cx="1416685" cy="57213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pc="-105" sz="3550">
                <a:latin typeface="Calibri"/>
                <a:cs typeface="Calibri"/>
              </a:rPr>
              <a:t>Housing</a:t>
            </a:r>
            <a:endParaRPr sz="355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223951" y="1529490"/>
            <a:ext cx="4606290" cy="3562350"/>
            <a:chOff x="9223951" y="1529490"/>
            <a:chExt cx="4606290" cy="3562350"/>
          </a:xfrm>
        </p:grpSpPr>
        <p:pic>
          <p:nvPicPr>
            <p:cNvPr id="12" name="object 12"/>
            <p:cNvPicPr/>
            <p:nvPr/>
          </p:nvPicPr>
          <p:blipFill>
            <a:blip cstate="print" r:embed="rId4"/>
            <a:stretch>
              <a:fillRect/>
            </a:stretch>
          </p:blipFill>
          <p:spPr>
            <a:xfrm>
              <a:off x="9254431" y="1559972"/>
              <a:ext cx="4545034" cy="350224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243001" y="1548540"/>
              <a:ext cx="4568190" cy="3524250"/>
            </a:xfrm>
            <a:custGeom>
              <a:avLst/>
              <a:gdLst/>
              <a:ahLst/>
              <a:cxnLst/>
              <a:rect b="b" l="l" r="r" t="t"/>
              <a:pathLst>
                <a:path h="3524250" w="4568190">
                  <a:moveTo>
                    <a:pt x="3990063" y="3524137"/>
                  </a:moveTo>
                  <a:lnTo>
                    <a:pt x="4060580" y="3517981"/>
                  </a:lnTo>
                  <a:lnTo>
                    <a:pt x="4105377" y="3509267"/>
                  </a:lnTo>
                  <a:lnTo>
                    <a:pt x="4148920" y="3497296"/>
                  </a:lnTo>
                  <a:lnTo>
                    <a:pt x="4191075" y="3482203"/>
                  </a:lnTo>
                  <a:lnTo>
                    <a:pt x="4231709" y="3464120"/>
                  </a:lnTo>
                  <a:lnTo>
                    <a:pt x="4270689" y="3443181"/>
                  </a:lnTo>
                  <a:lnTo>
                    <a:pt x="4307880" y="3419520"/>
                  </a:lnTo>
                  <a:lnTo>
                    <a:pt x="4343149" y="3393270"/>
                  </a:lnTo>
                  <a:lnTo>
                    <a:pt x="4376363" y="3364564"/>
                  </a:lnTo>
                  <a:lnTo>
                    <a:pt x="4407388" y="3333537"/>
                  </a:lnTo>
                  <a:lnTo>
                    <a:pt x="4436090" y="3300321"/>
                  </a:lnTo>
                  <a:lnTo>
                    <a:pt x="4462337" y="3265051"/>
                  </a:lnTo>
                  <a:lnTo>
                    <a:pt x="4485995" y="3227859"/>
                  </a:lnTo>
                  <a:lnTo>
                    <a:pt x="4506930" y="3188880"/>
                  </a:lnTo>
                  <a:lnTo>
                    <a:pt x="4525010" y="3148246"/>
                  </a:lnTo>
                  <a:lnTo>
                    <a:pt x="4540100" y="3106092"/>
                  </a:lnTo>
                  <a:lnTo>
                    <a:pt x="4552067" y="3062552"/>
                  </a:lnTo>
                  <a:lnTo>
                    <a:pt x="4560778" y="3017757"/>
                  </a:lnTo>
                  <a:lnTo>
                    <a:pt x="4566099" y="2971843"/>
                  </a:lnTo>
                  <a:lnTo>
                    <a:pt x="4567898" y="2924943"/>
                  </a:lnTo>
                  <a:lnTo>
                    <a:pt x="4567895" y="600059"/>
                  </a:lnTo>
                  <a:lnTo>
                    <a:pt x="4565971" y="553184"/>
                  </a:lnTo>
                  <a:lnTo>
                    <a:pt x="4566013" y="552549"/>
                  </a:lnTo>
                  <a:lnTo>
                    <a:pt x="4560417" y="505615"/>
                  </a:lnTo>
                  <a:lnTo>
                    <a:pt x="4551195" y="459483"/>
                  </a:lnTo>
                  <a:lnTo>
                    <a:pt x="4538430" y="414347"/>
                  </a:lnTo>
                  <a:lnTo>
                    <a:pt x="4522205" y="370408"/>
                  </a:lnTo>
                  <a:lnTo>
                    <a:pt x="4502604" y="327869"/>
                  </a:lnTo>
                  <a:lnTo>
                    <a:pt x="4479711" y="286930"/>
                  </a:lnTo>
                  <a:lnTo>
                    <a:pt x="4453608" y="247793"/>
                  </a:lnTo>
                  <a:lnTo>
                    <a:pt x="4424380" y="210660"/>
                  </a:lnTo>
                  <a:lnTo>
                    <a:pt x="4392110" y="175732"/>
                  </a:lnTo>
                  <a:lnTo>
                    <a:pt x="4357175" y="143464"/>
                  </a:lnTo>
                  <a:lnTo>
                    <a:pt x="4320037" y="114240"/>
                  </a:lnTo>
                  <a:lnTo>
                    <a:pt x="4280896" y="88142"/>
                  </a:lnTo>
                  <a:lnTo>
                    <a:pt x="4239954" y="65253"/>
                  </a:lnTo>
                  <a:lnTo>
                    <a:pt x="4197412" y="45658"/>
                  </a:lnTo>
                  <a:lnTo>
                    <a:pt x="4153473" y="29440"/>
                  </a:lnTo>
                  <a:lnTo>
                    <a:pt x="4108336" y="16681"/>
                  </a:lnTo>
                  <a:lnTo>
                    <a:pt x="4062205" y="7466"/>
                  </a:lnTo>
                  <a:lnTo>
                    <a:pt x="4015280" y="1878"/>
                  </a:lnTo>
                  <a:lnTo>
                    <a:pt x="3967762" y="0"/>
                  </a:lnTo>
                  <a:lnTo>
                    <a:pt x="600065" y="2"/>
                  </a:lnTo>
                  <a:lnTo>
                    <a:pt x="553171" y="1808"/>
                  </a:lnTo>
                  <a:lnTo>
                    <a:pt x="507263" y="7135"/>
                  </a:lnTo>
                  <a:lnTo>
                    <a:pt x="462477" y="15851"/>
                  </a:lnTo>
                  <a:lnTo>
                    <a:pt x="418944" y="27823"/>
                  </a:lnTo>
                  <a:lnTo>
                    <a:pt x="376799" y="42915"/>
                  </a:lnTo>
                  <a:lnTo>
                    <a:pt x="336174" y="60996"/>
                  </a:lnTo>
                  <a:lnTo>
                    <a:pt x="297204" y="81931"/>
                  </a:lnTo>
                  <a:lnTo>
                    <a:pt x="260021" y="105587"/>
                  </a:lnTo>
                  <a:lnTo>
                    <a:pt x="224759" y="131832"/>
                  </a:lnTo>
                  <a:lnTo>
                    <a:pt x="191551" y="160530"/>
                  </a:lnTo>
                  <a:lnTo>
                    <a:pt x="160531" y="191550"/>
                  </a:lnTo>
                  <a:lnTo>
                    <a:pt x="131833" y="224757"/>
                  </a:lnTo>
                  <a:lnTo>
                    <a:pt x="105588" y="260019"/>
                  </a:lnTo>
                  <a:lnTo>
                    <a:pt x="81932" y="297201"/>
                  </a:lnTo>
                  <a:lnTo>
                    <a:pt x="60997" y="336171"/>
                  </a:lnTo>
                  <a:lnTo>
                    <a:pt x="42916" y="376795"/>
                  </a:lnTo>
                  <a:lnTo>
                    <a:pt x="27823" y="418940"/>
                  </a:lnTo>
                  <a:lnTo>
                    <a:pt x="15852" y="462472"/>
                  </a:lnTo>
                  <a:lnTo>
                    <a:pt x="7136" y="507258"/>
                  </a:lnTo>
                  <a:lnTo>
                    <a:pt x="1875" y="552561"/>
                  </a:lnTo>
                  <a:lnTo>
                    <a:pt x="0" y="600059"/>
                  </a:lnTo>
                  <a:lnTo>
                    <a:pt x="0" y="2924940"/>
                  </a:lnTo>
                  <a:lnTo>
                    <a:pt x="1802" y="2971834"/>
                  </a:lnTo>
                  <a:lnTo>
                    <a:pt x="7122" y="3017742"/>
                  </a:lnTo>
                  <a:lnTo>
                    <a:pt x="15830" y="3062531"/>
                  </a:lnTo>
                  <a:lnTo>
                    <a:pt x="27794" y="3106067"/>
                  </a:lnTo>
                  <a:lnTo>
                    <a:pt x="42880" y="3148217"/>
                  </a:lnTo>
                  <a:lnTo>
                    <a:pt x="60954" y="3188846"/>
                  </a:lnTo>
                  <a:lnTo>
                    <a:pt x="81885" y="3227823"/>
                  </a:lnTo>
                  <a:lnTo>
                    <a:pt x="105537" y="3265013"/>
                  </a:lnTo>
                  <a:lnTo>
                    <a:pt x="131779" y="3300282"/>
                  </a:lnTo>
                  <a:lnTo>
                    <a:pt x="160476" y="3333497"/>
                  </a:lnTo>
                  <a:lnTo>
                    <a:pt x="191495" y="3364525"/>
                  </a:lnTo>
                  <a:lnTo>
                    <a:pt x="224704" y="3393232"/>
                  </a:lnTo>
                  <a:lnTo>
                    <a:pt x="259967" y="3419484"/>
                  </a:lnTo>
                  <a:lnTo>
                    <a:pt x="297153" y="3443148"/>
                  </a:lnTo>
                  <a:lnTo>
                    <a:pt x="336128" y="3464090"/>
                  </a:lnTo>
                  <a:lnTo>
                    <a:pt x="376758" y="3482177"/>
                  </a:lnTo>
                  <a:lnTo>
                    <a:pt x="418909" y="3497275"/>
                  </a:lnTo>
                  <a:lnTo>
                    <a:pt x="462448" y="3509250"/>
                  </a:lnTo>
                  <a:lnTo>
                    <a:pt x="507243" y="3517970"/>
                  </a:lnTo>
                  <a:lnTo>
                    <a:pt x="553158" y="3523300"/>
                  </a:lnTo>
                  <a:lnTo>
                    <a:pt x="577830" y="3524193"/>
                  </a:lnTo>
                </a:path>
              </a:pathLst>
            </a:custGeom>
            <a:ln w="38100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0592842" y="5044731"/>
            <a:ext cx="1868170" cy="54292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25" sz="3400">
                <a:latin typeface="Calibri"/>
                <a:cs typeface="Calibri"/>
              </a:rPr>
              <a:t>Connectors</a:t>
            </a:r>
            <a:endParaRPr sz="3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2939396" y="5974105"/>
            <a:ext cx="4762500" cy="3590925"/>
            <a:chOff x="12939396" y="5974105"/>
            <a:chExt cx="4762500" cy="3590925"/>
          </a:xfrm>
        </p:grpSpPr>
        <p:pic>
          <p:nvPicPr>
            <p:cNvPr id="16" name="object 16"/>
            <p:cNvPicPr/>
            <p:nvPr/>
          </p:nvPicPr>
          <p:blipFill>
            <a:blip cstate="print" r:embed="rId5"/>
            <a:stretch>
              <a:fillRect/>
            </a:stretch>
          </p:blipFill>
          <p:spPr>
            <a:xfrm>
              <a:off x="12969876" y="6004587"/>
              <a:ext cx="4704590" cy="353260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2958446" y="5993155"/>
              <a:ext cx="4724400" cy="3552825"/>
            </a:xfrm>
            <a:custGeom>
              <a:avLst/>
              <a:gdLst/>
              <a:ahLst/>
              <a:cxnLst/>
              <a:rect b="b" l="l" r="r" t="t"/>
              <a:pathLst>
                <a:path h="3552825" w="4724400">
                  <a:moveTo>
                    <a:pt x="4181420" y="3552711"/>
                  </a:moveTo>
                  <a:lnTo>
                    <a:pt x="4220130" y="3548336"/>
                  </a:lnTo>
                  <a:lnTo>
                    <a:pt x="4264927" y="3539623"/>
                  </a:lnTo>
                  <a:lnTo>
                    <a:pt x="4308469" y="3527653"/>
                  </a:lnTo>
                  <a:lnTo>
                    <a:pt x="4350624" y="3512560"/>
                  </a:lnTo>
                  <a:lnTo>
                    <a:pt x="4391257" y="3494478"/>
                  </a:lnTo>
                  <a:lnTo>
                    <a:pt x="4430237" y="3473540"/>
                  </a:lnTo>
                  <a:lnTo>
                    <a:pt x="4467428" y="3449879"/>
                  </a:lnTo>
                  <a:lnTo>
                    <a:pt x="4502697" y="3423630"/>
                  </a:lnTo>
                  <a:lnTo>
                    <a:pt x="4535911" y="3394925"/>
                  </a:lnTo>
                  <a:lnTo>
                    <a:pt x="4566937" y="3363898"/>
                  </a:lnTo>
                  <a:lnTo>
                    <a:pt x="4595640" y="3330682"/>
                  </a:lnTo>
                  <a:lnTo>
                    <a:pt x="4621888" y="3295412"/>
                  </a:lnTo>
                  <a:lnTo>
                    <a:pt x="4645546" y="3258220"/>
                  </a:lnTo>
                  <a:lnTo>
                    <a:pt x="4666483" y="3219241"/>
                  </a:lnTo>
                  <a:lnTo>
                    <a:pt x="4684563" y="3178607"/>
                  </a:lnTo>
                  <a:lnTo>
                    <a:pt x="4699653" y="3136453"/>
                  </a:lnTo>
                  <a:lnTo>
                    <a:pt x="4711621" y="3092911"/>
                  </a:lnTo>
                  <a:lnTo>
                    <a:pt x="4720333" y="3048116"/>
                  </a:lnTo>
                  <a:lnTo>
                    <a:pt x="4724333" y="3013011"/>
                  </a:lnTo>
                </a:path>
                <a:path h="3552825" w="4724400">
                  <a:moveTo>
                    <a:pt x="4724324" y="542768"/>
                  </a:moveTo>
                  <a:lnTo>
                    <a:pt x="4710751" y="459482"/>
                  </a:lnTo>
                  <a:lnTo>
                    <a:pt x="4697985" y="414345"/>
                  </a:lnTo>
                  <a:lnTo>
                    <a:pt x="4681760" y="370405"/>
                  </a:lnTo>
                  <a:lnTo>
                    <a:pt x="4662159" y="327865"/>
                  </a:lnTo>
                  <a:lnTo>
                    <a:pt x="4639265" y="286925"/>
                  </a:lnTo>
                  <a:lnTo>
                    <a:pt x="4613162" y="247788"/>
                  </a:lnTo>
                  <a:lnTo>
                    <a:pt x="4583933" y="210654"/>
                  </a:lnTo>
                  <a:lnTo>
                    <a:pt x="4551663" y="175725"/>
                  </a:lnTo>
                  <a:lnTo>
                    <a:pt x="4516727" y="143457"/>
                  </a:lnTo>
                  <a:lnTo>
                    <a:pt x="4479587" y="114233"/>
                  </a:lnTo>
                  <a:lnTo>
                    <a:pt x="4440445" y="88135"/>
                  </a:lnTo>
                  <a:lnTo>
                    <a:pt x="4399502" y="65248"/>
                  </a:lnTo>
                  <a:lnTo>
                    <a:pt x="4356960" y="45654"/>
                  </a:lnTo>
                  <a:lnTo>
                    <a:pt x="4313020" y="29437"/>
                  </a:lnTo>
                  <a:lnTo>
                    <a:pt x="4267885" y="16679"/>
                  </a:lnTo>
                  <a:lnTo>
                    <a:pt x="4221754" y="7465"/>
                  </a:lnTo>
                  <a:lnTo>
                    <a:pt x="4174831" y="1877"/>
                  </a:lnTo>
                  <a:lnTo>
                    <a:pt x="4127316" y="0"/>
                  </a:lnTo>
                  <a:lnTo>
                    <a:pt x="600065" y="2"/>
                  </a:lnTo>
                  <a:lnTo>
                    <a:pt x="553171" y="1808"/>
                  </a:lnTo>
                  <a:lnTo>
                    <a:pt x="552516" y="1884"/>
                  </a:lnTo>
                  <a:lnTo>
                    <a:pt x="507264" y="7135"/>
                  </a:lnTo>
                  <a:lnTo>
                    <a:pt x="462477" y="15851"/>
                  </a:lnTo>
                  <a:lnTo>
                    <a:pt x="418944" y="27822"/>
                  </a:lnTo>
                  <a:lnTo>
                    <a:pt x="376799" y="42915"/>
                  </a:lnTo>
                  <a:lnTo>
                    <a:pt x="336174" y="60995"/>
                  </a:lnTo>
                  <a:lnTo>
                    <a:pt x="297204" y="81931"/>
                  </a:lnTo>
                  <a:lnTo>
                    <a:pt x="260021" y="105587"/>
                  </a:lnTo>
                  <a:lnTo>
                    <a:pt x="224759" y="131831"/>
                  </a:lnTo>
                  <a:lnTo>
                    <a:pt x="191551" y="160530"/>
                  </a:lnTo>
                  <a:lnTo>
                    <a:pt x="160531" y="191550"/>
                  </a:lnTo>
                  <a:lnTo>
                    <a:pt x="131832" y="224757"/>
                  </a:lnTo>
                  <a:lnTo>
                    <a:pt x="105588" y="260019"/>
                  </a:lnTo>
                  <a:lnTo>
                    <a:pt x="81931" y="297202"/>
                  </a:lnTo>
                  <a:lnTo>
                    <a:pt x="60996" y="336172"/>
                  </a:lnTo>
                  <a:lnTo>
                    <a:pt x="42915" y="376796"/>
                  </a:lnTo>
                  <a:lnTo>
                    <a:pt x="27823" y="418940"/>
                  </a:lnTo>
                  <a:lnTo>
                    <a:pt x="15851" y="462473"/>
                  </a:lnTo>
                  <a:lnTo>
                    <a:pt x="7135" y="507259"/>
                  </a:lnTo>
                  <a:lnTo>
                    <a:pt x="1875" y="552561"/>
                  </a:lnTo>
                  <a:lnTo>
                    <a:pt x="0" y="600059"/>
                  </a:lnTo>
                  <a:lnTo>
                    <a:pt x="0" y="2955297"/>
                  </a:lnTo>
                  <a:lnTo>
                    <a:pt x="1801" y="3002191"/>
                  </a:lnTo>
                  <a:lnTo>
                    <a:pt x="7121" y="3048099"/>
                  </a:lnTo>
                  <a:lnTo>
                    <a:pt x="15830" y="3092888"/>
                  </a:lnTo>
                  <a:lnTo>
                    <a:pt x="27794" y="3136424"/>
                  </a:lnTo>
                  <a:lnTo>
                    <a:pt x="42880" y="3178573"/>
                  </a:lnTo>
                  <a:lnTo>
                    <a:pt x="60955" y="3219203"/>
                  </a:lnTo>
                  <a:lnTo>
                    <a:pt x="81885" y="3258179"/>
                  </a:lnTo>
                  <a:lnTo>
                    <a:pt x="105538" y="3295369"/>
                  </a:lnTo>
                  <a:lnTo>
                    <a:pt x="131780" y="3330638"/>
                  </a:lnTo>
                  <a:lnTo>
                    <a:pt x="160477" y="3363853"/>
                  </a:lnTo>
                  <a:lnTo>
                    <a:pt x="191496" y="3394881"/>
                  </a:lnTo>
                  <a:lnTo>
                    <a:pt x="224705" y="3423587"/>
                  </a:lnTo>
                  <a:lnTo>
                    <a:pt x="259969" y="3449839"/>
                  </a:lnTo>
                  <a:lnTo>
                    <a:pt x="297154" y="3473503"/>
                  </a:lnTo>
                  <a:lnTo>
                    <a:pt x="336129" y="3494445"/>
                  </a:lnTo>
                  <a:lnTo>
                    <a:pt x="376758" y="3512532"/>
                  </a:lnTo>
                  <a:lnTo>
                    <a:pt x="418910" y="3527630"/>
                  </a:lnTo>
                  <a:lnTo>
                    <a:pt x="462449" y="3539606"/>
                  </a:lnTo>
                  <a:lnTo>
                    <a:pt x="507243" y="3548325"/>
                  </a:lnTo>
                  <a:lnTo>
                    <a:pt x="546029" y="3552719"/>
                  </a:lnTo>
                </a:path>
              </a:pathLst>
            </a:custGeom>
            <a:ln w="38099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4634748" y="5393246"/>
            <a:ext cx="1374140" cy="547370"/>
          </a:xfrm>
          <a:prstGeom prst="rect">
            <a:avLst/>
          </a:prstGeom>
        </p:spPr>
        <p:txBody>
          <a:bodyPr bIns="0" lIns="0" rIns="0" rtlCol="0" tIns="1587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105" sz="3400">
                <a:latin typeface="Calibri"/>
                <a:cs typeface="Calibri"/>
              </a:rPr>
              <a:t>Preform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6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90096" y="3537510"/>
            <a:ext cx="4035425" cy="28575"/>
            <a:chOff x="4690096" y="3537510"/>
            <a:chExt cx="4035425" cy="28575"/>
          </a:xfrm>
        </p:grpSpPr>
        <p:sp>
          <p:nvSpPr>
            <p:cNvPr id="3" name="object 3"/>
            <p:cNvSpPr/>
            <p:nvPr/>
          </p:nvSpPr>
          <p:spPr>
            <a:xfrm>
              <a:off x="4697240" y="3551797"/>
              <a:ext cx="4020820" cy="0"/>
            </a:xfrm>
            <a:custGeom>
              <a:avLst/>
              <a:gdLst/>
              <a:ahLst/>
              <a:cxnLst/>
              <a:rect b="b" l="l" r="r" t="t"/>
              <a:pathLst>
                <a:path h="0" w="4020820">
                  <a:moveTo>
                    <a:pt x="0" y="0"/>
                  </a:moveTo>
                  <a:lnTo>
                    <a:pt x="4020740" y="0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694858" y="3537510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720361" y="3537510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677395" y="3630959"/>
            <a:ext cx="3935095" cy="1510030"/>
          </a:xfrm>
          <a:prstGeom prst="rect">
            <a:avLst/>
          </a:prstGeom>
        </p:spPr>
        <p:txBody>
          <a:bodyPr bIns="0" lIns="0" rIns="0" rtlCol="0" tIns="11430" vert="horz" wrap="square">
            <a:spAutoFit/>
          </a:bodyPr>
          <a:lstStyle/>
          <a:p>
            <a:pPr marL="12700" marR="5080">
              <a:lnSpc>
                <a:spcPct val="134300"/>
              </a:lnSpc>
              <a:spcBef>
                <a:spcPts val="90"/>
              </a:spcBef>
            </a:pPr>
            <a:r>
              <a:rPr dirty="0" spc="60" sz="1450">
                <a:solidFill>
                  <a:srgbClr val="0E1222"/>
                </a:solidFill>
                <a:latin typeface="Trebuchet MS"/>
                <a:cs typeface="Trebuchet MS"/>
              </a:rPr>
              <a:t>Precision-</a:t>
            </a:r>
            <a:r>
              <a:rPr dirty="0" spc="70" sz="1450">
                <a:solidFill>
                  <a:srgbClr val="0E1222"/>
                </a:solidFill>
                <a:latin typeface="Trebuchet MS"/>
                <a:cs typeface="Trebuchet MS"/>
              </a:rPr>
              <a:t>engineered</a:t>
            </a:r>
            <a:r>
              <a:rPr dirty="0" spc="18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hermetic</a:t>
            </a:r>
            <a:r>
              <a:rPr dirty="0" spc="18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450">
                <a:solidFill>
                  <a:srgbClr val="0E1222"/>
                </a:solidFill>
                <a:latin typeface="Trebuchet MS"/>
                <a:cs typeface="Trebuchet MS"/>
              </a:rPr>
              <a:t>components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tailored</a:t>
            </a:r>
            <a:r>
              <a:rPr dirty="0" spc="14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13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the</a:t>
            </a:r>
            <a:r>
              <a:rPr dirty="0" spc="14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0" sz="1450">
                <a:solidFill>
                  <a:srgbClr val="0E1222"/>
                </a:solidFill>
                <a:latin typeface="Trebuchet MS"/>
                <a:cs typeface="Trebuchet MS"/>
              </a:rPr>
              <a:t>aerospace</a:t>
            </a:r>
            <a:r>
              <a:rPr dirty="0" spc="14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industry,</a:t>
            </a:r>
            <a:r>
              <a:rPr dirty="0" spc="14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deliver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exceptional</a:t>
            </a:r>
            <a:r>
              <a:rPr dirty="0" spc="21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precision,</a:t>
            </a:r>
            <a:r>
              <a:rPr dirty="0" spc="21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reliability,</a:t>
            </a:r>
            <a:r>
              <a:rPr dirty="0" spc="21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4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21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quality </a:t>
            </a:r>
            <a:r>
              <a:rPr dirty="0" spc="10" sz="145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11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450">
                <a:solidFill>
                  <a:srgbClr val="0E1222"/>
                </a:solidFill>
                <a:latin typeface="Trebuchet MS"/>
                <a:cs typeface="Trebuchet MS"/>
              </a:rPr>
              <a:t>surveillance,</a:t>
            </a:r>
            <a:r>
              <a:rPr dirty="0" spc="114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450">
                <a:solidFill>
                  <a:srgbClr val="0E1222"/>
                </a:solidFill>
                <a:latin typeface="Trebuchet MS"/>
                <a:cs typeface="Trebuchet MS"/>
              </a:rPr>
              <a:t>power</a:t>
            </a:r>
            <a:r>
              <a:rPr dirty="0" spc="114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supply,</a:t>
            </a:r>
            <a:endParaRPr sz="1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pc="20" sz="1450">
                <a:solidFill>
                  <a:srgbClr val="0E1222"/>
                </a:solidFill>
                <a:latin typeface="Trebuchet MS"/>
                <a:cs typeface="Trebuchet MS"/>
              </a:rPr>
              <a:t>communication,</a:t>
            </a:r>
            <a:r>
              <a:rPr dirty="0" spc="17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4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18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450">
                <a:solidFill>
                  <a:srgbClr val="0E1222"/>
                </a:solidFill>
                <a:latin typeface="Trebuchet MS"/>
                <a:cs typeface="Trebuchet MS"/>
              </a:rPr>
              <a:t>monitoring</a:t>
            </a:r>
            <a:r>
              <a:rPr dirty="0" spc="17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450">
                <a:solidFill>
                  <a:srgbClr val="0E1222"/>
                </a:solidFill>
                <a:latin typeface="Trebuchet MS"/>
                <a:cs typeface="Trebuchet MS"/>
              </a:rPr>
              <a:t>systems.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77395" y="3118535"/>
            <a:ext cx="1714500" cy="365125"/>
          </a:xfrm>
          <a:prstGeom prst="rect">
            <a:avLst/>
          </a:prstGeom>
        </p:spPr>
        <p:txBody>
          <a:bodyPr bIns="0" lIns="0" rIns="0" rtlCol="0" tIns="1587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b="1" dirty="0" spc="130" sz="2200">
                <a:solidFill>
                  <a:srgbClr val="0E1222"/>
                </a:solidFill>
                <a:latin typeface="Trebuchet MS"/>
                <a:cs typeface="Trebuchet MS"/>
              </a:rPr>
              <a:t>AEROSPACE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9597" y="2975983"/>
            <a:ext cx="3883025" cy="2343150"/>
            <a:chOff x="479597" y="2975983"/>
            <a:chExt cx="3883025" cy="2343150"/>
          </a:xfrm>
        </p:grpSpPr>
        <p:pic>
          <p:nvPicPr>
            <p:cNvPr id="9" name="object 9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498651" y="2995031"/>
              <a:ext cx="3844785" cy="23068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98647" y="2995033"/>
              <a:ext cx="3844925" cy="2305050"/>
            </a:xfrm>
            <a:custGeom>
              <a:avLst/>
              <a:gdLst/>
              <a:ahLst/>
              <a:cxnLst/>
              <a:rect b="b" l="l" r="r" t="t"/>
              <a:pathLst>
                <a:path h="2305050" w="3844925">
                  <a:moveTo>
                    <a:pt x="355170" y="2305028"/>
                  </a:moveTo>
                  <a:lnTo>
                    <a:pt x="289826" y="2295114"/>
                  </a:lnTo>
                  <a:lnTo>
                    <a:pt x="245540" y="2280965"/>
                  </a:lnTo>
                  <a:lnTo>
                    <a:pt x="203758" y="2261784"/>
                  </a:lnTo>
                  <a:lnTo>
                    <a:pt x="164842" y="2237933"/>
                  </a:lnTo>
                  <a:lnTo>
                    <a:pt x="129152" y="2209772"/>
                  </a:lnTo>
                  <a:lnTo>
                    <a:pt x="97050" y="2177664"/>
                  </a:lnTo>
                  <a:lnTo>
                    <a:pt x="68897" y="2141970"/>
                  </a:lnTo>
                  <a:lnTo>
                    <a:pt x="45055" y="2103050"/>
                  </a:lnTo>
                  <a:lnTo>
                    <a:pt x="25883" y="2061268"/>
                  </a:lnTo>
                  <a:lnTo>
                    <a:pt x="11743" y="2016982"/>
                  </a:lnTo>
                  <a:lnTo>
                    <a:pt x="2997" y="1970557"/>
                  </a:lnTo>
                  <a:lnTo>
                    <a:pt x="0" y="1922351"/>
                  </a:lnTo>
                  <a:lnTo>
                    <a:pt x="1" y="384482"/>
                  </a:lnTo>
                  <a:lnTo>
                    <a:pt x="2998" y="336277"/>
                  </a:lnTo>
                  <a:lnTo>
                    <a:pt x="11748" y="289852"/>
                  </a:lnTo>
                  <a:lnTo>
                    <a:pt x="25891" y="245568"/>
                  </a:lnTo>
                  <a:lnTo>
                    <a:pt x="45066" y="203788"/>
                  </a:lnTo>
                  <a:lnTo>
                    <a:pt x="68911" y="164872"/>
                  </a:lnTo>
                  <a:lnTo>
                    <a:pt x="97066" y="129181"/>
                  </a:lnTo>
                  <a:lnTo>
                    <a:pt x="129169" y="97076"/>
                  </a:lnTo>
                  <a:lnTo>
                    <a:pt x="164858" y="68920"/>
                  </a:lnTo>
                  <a:lnTo>
                    <a:pt x="203774" y="45072"/>
                  </a:lnTo>
                  <a:lnTo>
                    <a:pt x="245554" y="25895"/>
                  </a:lnTo>
                  <a:lnTo>
                    <a:pt x="289838" y="11749"/>
                  </a:lnTo>
                  <a:lnTo>
                    <a:pt x="336264" y="2996"/>
                  </a:lnTo>
                  <a:lnTo>
                    <a:pt x="384470" y="12"/>
                  </a:lnTo>
                  <a:lnTo>
                    <a:pt x="3460217" y="0"/>
                  </a:lnTo>
                  <a:lnTo>
                    <a:pt x="3508429" y="2979"/>
                  </a:lnTo>
                  <a:lnTo>
                    <a:pt x="3554861" y="11720"/>
                  </a:lnTo>
                  <a:lnTo>
                    <a:pt x="3599153" y="25857"/>
                  </a:lnTo>
                  <a:lnTo>
                    <a:pt x="3640943" y="45027"/>
                  </a:lnTo>
                  <a:lnTo>
                    <a:pt x="3679870" y="68871"/>
                  </a:lnTo>
                  <a:lnTo>
                    <a:pt x="3715571" y="97026"/>
                  </a:lnTo>
                  <a:lnTo>
                    <a:pt x="3747685" y="129131"/>
                  </a:lnTo>
                  <a:lnTo>
                    <a:pt x="3775851" y="164826"/>
                  </a:lnTo>
                  <a:lnTo>
                    <a:pt x="3799706" y="203749"/>
                  </a:lnTo>
                  <a:lnTo>
                    <a:pt x="3818889" y="245539"/>
                  </a:lnTo>
                  <a:lnTo>
                    <a:pt x="3833038" y="289833"/>
                  </a:lnTo>
                  <a:lnTo>
                    <a:pt x="3841791" y="336271"/>
                  </a:lnTo>
                  <a:lnTo>
                    <a:pt x="3844679" y="384483"/>
                  </a:lnTo>
                  <a:lnTo>
                    <a:pt x="3844681" y="1922351"/>
                  </a:lnTo>
                  <a:lnTo>
                    <a:pt x="3841795" y="1970577"/>
                  </a:lnTo>
                  <a:lnTo>
                    <a:pt x="3833042" y="2017015"/>
                  </a:lnTo>
                  <a:lnTo>
                    <a:pt x="3818894" y="2061310"/>
                  </a:lnTo>
                  <a:lnTo>
                    <a:pt x="3799711" y="2103101"/>
                  </a:lnTo>
                  <a:lnTo>
                    <a:pt x="3775856" y="2142025"/>
                  </a:lnTo>
                  <a:lnTo>
                    <a:pt x="3747690" y="2177722"/>
                  </a:lnTo>
                  <a:lnTo>
                    <a:pt x="3715575" y="2209829"/>
                  </a:lnTo>
                  <a:lnTo>
                    <a:pt x="3679873" y="2237985"/>
                  </a:lnTo>
                  <a:lnTo>
                    <a:pt x="3640945" y="2261830"/>
                  </a:lnTo>
                  <a:lnTo>
                    <a:pt x="3599153" y="2281001"/>
                  </a:lnTo>
                  <a:lnTo>
                    <a:pt x="3554860" y="2295137"/>
                  </a:lnTo>
                  <a:lnTo>
                    <a:pt x="3508426" y="2303879"/>
                  </a:lnTo>
                  <a:lnTo>
                    <a:pt x="3489621" y="2304990"/>
                  </a:lnTo>
                </a:path>
              </a:pathLst>
            </a:custGeom>
            <a:ln w="38100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702324" y="6376874"/>
            <a:ext cx="4023360" cy="42545"/>
            <a:chOff x="4702324" y="6376874"/>
            <a:chExt cx="4023360" cy="42545"/>
          </a:xfrm>
        </p:grpSpPr>
        <p:sp>
          <p:nvSpPr>
            <p:cNvPr id="12" name="object 12"/>
            <p:cNvSpPr/>
            <p:nvPr/>
          </p:nvSpPr>
          <p:spPr>
            <a:xfrm>
              <a:off x="4712927" y="6398079"/>
              <a:ext cx="4001770" cy="0"/>
            </a:xfrm>
            <a:custGeom>
              <a:avLst/>
              <a:gdLst/>
              <a:ahLst/>
              <a:cxnLst/>
              <a:rect b="b" l="l" r="r" t="t"/>
              <a:pathLst>
                <a:path h="0" w="4001770">
                  <a:moveTo>
                    <a:pt x="0" y="0"/>
                  </a:moveTo>
                  <a:lnTo>
                    <a:pt x="4001600" y="0"/>
                  </a:lnTo>
                </a:path>
              </a:pathLst>
            </a:custGeom>
            <a:ln w="14136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709392" y="6376874"/>
              <a:ext cx="0" cy="42545"/>
            </a:xfrm>
            <a:custGeom>
              <a:avLst/>
              <a:gdLst/>
              <a:ahLst/>
              <a:cxnLst/>
              <a:rect b="b" l="l" r="r" t="t"/>
              <a:pathLst>
                <a:path h="42545" w="0">
                  <a:moveTo>
                    <a:pt x="0" y="0"/>
                  </a:moveTo>
                  <a:lnTo>
                    <a:pt x="0" y="42409"/>
                  </a:lnTo>
                </a:path>
              </a:pathLst>
            </a:custGeom>
            <a:ln w="14136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718055" y="6376874"/>
              <a:ext cx="0" cy="42545"/>
            </a:xfrm>
            <a:custGeom>
              <a:avLst/>
              <a:gdLst/>
              <a:ahLst/>
              <a:cxnLst/>
              <a:rect b="b" l="l" r="r" t="t"/>
              <a:pathLst>
                <a:path h="42545" w="0">
                  <a:moveTo>
                    <a:pt x="0" y="0"/>
                  </a:moveTo>
                  <a:lnTo>
                    <a:pt x="0" y="42409"/>
                  </a:lnTo>
                </a:path>
              </a:pathLst>
            </a:custGeom>
            <a:ln w="14136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689624" y="6457441"/>
            <a:ext cx="3611879" cy="1510030"/>
          </a:xfrm>
          <a:prstGeom prst="rect">
            <a:avLst/>
          </a:prstGeom>
        </p:spPr>
        <p:txBody>
          <a:bodyPr bIns="0" lIns="0" rIns="0" rtlCol="0" tIns="8763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pc="120" sz="1450">
                <a:solidFill>
                  <a:srgbClr val="0E1222"/>
                </a:solidFill>
                <a:latin typeface="Trebuchet MS"/>
                <a:cs typeface="Trebuchet MS"/>
              </a:rPr>
              <a:t>MIL-</a:t>
            </a:r>
            <a:r>
              <a:rPr dirty="0" spc="95" sz="1450">
                <a:solidFill>
                  <a:srgbClr val="0E1222"/>
                </a:solidFill>
                <a:latin typeface="Trebuchet MS"/>
                <a:cs typeface="Trebuchet MS"/>
              </a:rPr>
              <a:t>types</a:t>
            </a:r>
            <a:r>
              <a:rPr dirty="0" spc="16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hermetic</a:t>
            </a:r>
            <a:r>
              <a:rPr dirty="0" spc="16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450">
                <a:solidFill>
                  <a:srgbClr val="0E1222"/>
                </a:solidFill>
                <a:latin typeface="Trebuchet MS"/>
                <a:cs typeface="Trebuchet MS"/>
              </a:rPr>
              <a:t>components</a:t>
            </a:r>
            <a:endParaRPr sz="1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pc="90" sz="1450">
                <a:solidFill>
                  <a:srgbClr val="0E1222"/>
                </a:solidFill>
                <a:latin typeface="Trebuchet MS"/>
                <a:cs typeface="Trebuchet MS"/>
              </a:rPr>
              <a:t>designed</a:t>
            </a:r>
            <a:r>
              <a:rPr dirty="0" spc="3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3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450">
                <a:solidFill>
                  <a:srgbClr val="0E1222"/>
                </a:solidFill>
                <a:latin typeface="Trebuchet MS"/>
                <a:cs typeface="Trebuchet MS"/>
              </a:rPr>
              <a:t>defense</a:t>
            </a:r>
            <a:r>
              <a:rPr dirty="0" spc="3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applications,</a:t>
            </a:r>
            <a:endParaRPr sz="1450">
              <a:latin typeface="Trebuchet MS"/>
              <a:cs typeface="Trebuchet MS"/>
            </a:endParaRPr>
          </a:p>
          <a:p>
            <a:pPr marL="12700" marR="5080">
              <a:lnSpc>
                <a:spcPct val="134300"/>
              </a:lnSpc>
            </a:pPr>
            <a:r>
              <a:rPr dirty="0" spc="60" sz="1450">
                <a:solidFill>
                  <a:srgbClr val="0E1222"/>
                </a:solidFill>
                <a:latin typeface="Trebuchet MS"/>
                <a:cs typeface="Trebuchet MS"/>
              </a:rPr>
              <a:t>guaranteeing</a:t>
            </a:r>
            <a:r>
              <a:rPr dirty="0" spc="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0" sz="1450">
                <a:solidFill>
                  <a:srgbClr val="0E1222"/>
                </a:solidFill>
                <a:latin typeface="Trebuchet MS"/>
                <a:cs typeface="Trebuchet MS"/>
              </a:rPr>
              <a:t>robustness</a:t>
            </a:r>
            <a:r>
              <a:rPr dirty="0" spc="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4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450">
                <a:solidFill>
                  <a:srgbClr val="0E1222"/>
                </a:solidFill>
                <a:latin typeface="Trebuchet MS"/>
                <a:cs typeface="Trebuchet MS"/>
              </a:rPr>
              <a:t>security</a:t>
            </a:r>
            <a:r>
              <a:rPr dirty="0" spc="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25" sz="1450">
                <a:solidFill>
                  <a:srgbClr val="0E1222"/>
                </a:solidFill>
                <a:latin typeface="Trebuchet MS"/>
                <a:cs typeface="Trebuchet MS"/>
              </a:rPr>
              <a:t>in </a:t>
            </a:r>
            <a:r>
              <a:rPr dirty="0" spc="75" sz="1450">
                <a:solidFill>
                  <a:srgbClr val="0E1222"/>
                </a:solidFill>
                <a:latin typeface="Trebuchet MS"/>
                <a:cs typeface="Trebuchet MS"/>
              </a:rPr>
              <a:t>demanding</a:t>
            </a:r>
            <a:r>
              <a:rPr dirty="0" spc="3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450">
                <a:solidFill>
                  <a:srgbClr val="0E1222"/>
                </a:solidFill>
                <a:latin typeface="Trebuchet MS"/>
                <a:cs typeface="Trebuchet MS"/>
              </a:rPr>
              <a:t>environments</a:t>
            </a:r>
            <a:r>
              <a:rPr dirty="0" spc="3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3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5" sz="1450">
                <a:solidFill>
                  <a:srgbClr val="0E1222"/>
                </a:solidFill>
                <a:latin typeface="Trebuchet MS"/>
                <a:cs typeface="Trebuchet MS"/>
              </a:rPr>
              <a:t>mission-</a:t>
            </a:r>
            <a:endParaRPr sz="1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critical</a:t>
            </a:r>
            <a:r>
              <a:rPr dirty="0" spc="2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operations.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89624" y="5939659"/>
            <a:ext cx="1257935" cy="365125"/>
          </a:xfrm>
          <a:prstGeom prst="rect">
            <a:avLst/>
          </a:prstGeom>
        </p:spPr>
        <p:txBody>
          <a:bodyPr bIns="0" lIns="0" rIns="0" rtlCol="0" tIns="1587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b="1" dirty="0" spc="75" sz="2200">
                <a:solidFill>
                  <a:srgbClr val="0E1222"/>
                </a:solidFill>
                <a:latin typeface="Trebuchet MS"/>
                <a:cs typeface="Trebuchet MS"/>
              </a:rPr>
              <a:t>DEFENSE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91942" y="5765975"/>
            <a:ext cx="3995420" cy="2413000"/>
            <a:chOff x="491942" y="5765975"/>
            <a:chExt cx="3995420" cy="2413000"/>
          </a:xfrm>
        </p:grpSpPr>
        <p:pic>
          <p:nvPicPr>
            <p:cNvPr id="18" name="object 18"/>
            <p:cNvPicPr/>
            <p:nvPr/>
          </p:nvPicPr>
          <p:blipFill>
            <a:blip cstate="print" r:embed="rId3"/>
            <a:stretch>
              <a:fillRect/>
            </a:stretch>
          </p:blipFill>
          <p:spPr>
            <a:xfrm>
              <a:off x="510879" y="5785024"/>
              <a:ext cx="3957481" cy="237448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10991" y="5785025"/>
              <a:ext cx="3957320" cy="2374900"/>
            </a:xfrm>
            <a:custGeom>
              <a:avLst/>
              <a:gdLst/>
              <a:ahLst/>
              <a:cxnLst/>
              <a:rect b="b" l="l" r="r" t="t"/>
              <a:pathLst>
                <a:path h="2374900" w="3957320">
                  <a:moveTo>
                    <a:pt x="0" y="1978569"/>
                  </a:moveTo>
                  <a:lnTo>
                    <a:pt x="0" y="395711"/>
                  </a:lnTo>
                  <a:lnTo>
                    <a:pt x="2664" y="349585"/>
                  </a:lnTo>
                  <a:lnTo>
                    <a:pt x="10457" y="305016"/>
                  </a:lnTo>
                  <a:lnTo>
                    <a:pt x="23081" y="262301"/>
                  </a:lnTo>
                  <a:lnTo>
                    <a:pt x="40239" y="221739"/>
                  </a:lnTo>
                  <a:lnTo>
                    <a:pt x="61634" y="183627"/>
                  </a:lnTo>
                  <a:lnTo>
                    <a:pt x="86968" y="148263"/>
                  </a:lnTo>
                  <a:lnTo>
                    <a:pt x="115943" y="115944"/>
                  </a:lnTo>
                  <a:lnTo>
                    <a:pt x="148262" y="86969"/>
                  </a:lnTo>
                  <a:lnTo>
                    <a:pt x="183626" y="61635"/>
                  </a:lnTo>
                  <a:lnTo>
                    <a:pt x="221738" y="40239"/>
                  </a:lnTo>
                  <a:lnTo>
                    <a:pt x="262300" y="23081"/>
                  </a:lnTo>
                  <a:lnTo>
                    <a:pt x="305015" y="10456"/>
                  </a:lnTo>
                  <a:lnTo>
                    <a:pt x="349584" y="2663"/>
                  </a:lnTo>
                  <a:lnTo>
                    <a:pt x="395710" y="0"/>
                  </a:lnTo>
                  <a:lnTo>
                    <a:pt x="3561428" y="0"/>
                  </a:lnTo>
                  <a:lnTo>
                    <a:pt x="3607554" y="2664"/>
                  </a:lnTo>
                  <a:lnTo>
                    <a:pt x="3652122" y="10457"/>
                  </a:lnTo>
                  <a:lnTo>
                    <a:pt x="3694837" y="23082"/>
                  </a:lnTo>
                  <a:lnTo>
                    <a:pt x="3735399" y="40240"/>
                  </a:lnTo>
                  <a:lnTo>
                    <a:pt x="3773511" y="61635"/>
                  </a:lnTo>
                  <a:lnTo>
                    <a:pt x="3808875" y="86969"/>
                  </a:lnTo>
                  <a:lnTo>
                    <a:pt x="3841194" y="115945"/>
                  </a:lnTo>
                  <a:lnTo>
                    <a:pt x="3870169" y="148263"/>
                  </a:lnTo>
                  <a:lnTo>
                    <a:pt x="3895503" y="183627"/>
                  </a:lnTo>
                  <a:lnTo>
                    <a:pt x="3916898" y="221739"/>
                  </a:lnTo>
                  <a:lnTo>
                    <a:pt x="3934056" y="262301"/>
                  </a:lnTo>
                  <a:lnTo>
                    <a:pt x="3946681" y="305016"/>
                  </a:lnTo>
                  <a:lnTo>
                    <a:pt x="3954474" y="349585"/>
                  </a:lnTo>
                  <a:lnTo>
                    <a:pt x="3957138" y="395711"/>
                  </a:lnTo>
                  <a:lnTo>
                    <a:pt x="3957138" y="1978569"/>
                  </a:lnTo>
                  <a:lnTo>
                    <a:pt x="3954474" y="2024698"/>
                  </a:lnTo>
                  <a:lnTo>
                    <a:pt x="3946681" y="2069269"/>
                  </a:lnTo>
                  <a:lnTo>
                    <a:pt x="3934056" y="2111984"/>
                  </a:lnTo>
                  <a:lnTo>
                    <a:pt x="3916897" y="2152546"/>
                  </a:lnTo>
                  <a:lnTo>
                    <a:pt x="3895502" y="2190658"/>
                  </a:lnTo>
                  <a:lnTo>
                    <a:pt x="3870168" y="2226022"/>
                  </a:lnTo>
                  <a:lnTo>
                    <a:pt x="3841193" y="2258340"/>
                  </a:lnTo>
                  <a:lnTo>
                    <a:pt x="3808875" y="2287315"/>
                  </a:lnTo>
                  <a:lnTo>
                    <a:pt x="3773511" y="2312649"/>
                  </a:lnTo>
                  <a:lnTo>
                    <a:pt x="3735400" y="2334044"/>
                  </a:lnTo>
                  <a:lnTo>
                    <a:pt x="3694838" y="2351202"/>
                  </a:lnTo>
                  <a:lnTo>
                    <a:pt x="3652123" y="2363827"/>
                  </a:lnTo>
                  <a:lnTo>
                    <a:pt x="3607554" y="2371621"/>
                  </a:lnTo>
                  <a:lnTo>
                    <a:pt x="3561428" y="2374285"/>
                  </a:lnTo>
                  <a:lnTo>
                    <a:pt x="395710" y="2374284"/>
                  </a:lnTo>
                  <a:lnTo>
                    <a:pt x="349583" y="2371621"/>
                  </a:lnTo>
                  <a:lnTo>
                    <a:pt x="305014" y="2363828"/>
                  </a:lnTo>
                  <a:lnTo>
                    <a:pt x="262299" y="2351203"/>
                  </a:lnTo>
                  <a:lnTo>
                    <a:pt x="221737" y="2334044"/>
                  </a:lnTo>
                  <a:lnTo>
                    <a:pt x="183626" y="2312649"/>
                  </a:lnTo>
                  <a:lnTo>
                    <a:pt x="148262" y="2287316"/>
                  </a:lnTo>
                  <a:lnTo>
                    <a:pt x="115944" y="2258341"/>
                  </a:lnTo>
                  <a:lnTo>
                    <a:pt x="86969" y="2226023"/>
                  </a:lnTo>
                  <a:lnTo>
                    <a:pt x="61635" y="2190659"/>
                  </a:lnTo>
                  <a:lnTo>
                    <a:pt x="40240" y="2152547"/>
                  </a:lnTo>
                  <a:lnTo>
                    <a:pt x="23081" y="2111984"/>
                  </a:lnTo>
                  <a:lnTo>
                    <a:pt x="10457" y="2069269"/>
                  </a:lnTo>
                  <a:lnTo>
                    <a:pt x="2663" y="2024698"/>
                  </a:lnTo>
                  <a:lnTo>
                    <a:pt x="0" y="1978569"/>
                  </a:lnTo>
                </a:path>
              </a:pathLst>
            </a:custGeom>
            <a:ln w="38098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13777031" y="3675545"/>
            <a:ext cx="4023360" cy="42545"/>
            <a:chOff x="13777031" y="3675545"/>
            <a:chExt cx="4023360" cy="42545"/>
          </a:xfrm>
        </p:grpSpPr>
        <p:sp>
          <p:nvSpPr>
            <p:cNvPr id="21" name="object 21"/>
            <p:cNvSpPr/>
            <p:nvPr/>
          </p:nvSpPr>
          <p:spPr>
            <a:xfrm>
              <a:off x="13787634" y="3696750"/>
              <a:ext cx="4001770" cy="0"/>
            </a:xfrm>
            <a:custGeom>
              <a:avLst/>
              <a:gdLst/>
              <a:ahLst/>
              <a:cxnLst/>
              <a:rect b="b" l="l" r="r" t="t"/>
              <a:pathLst>
                <a:path h="0" w="4001769">
                  <a:moveTo>
                    <a:pt x="0" y="0"/>
                  </a:moveTo>
                  <a:lnTo>
                    <a:pt x="4001600" y="0"/>
                  </a:lnTo>
                </a:path>
              </a:pathLst>
            </a:custGeom>
            <a:ln w="14136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3784100" y="3675545"/>
              <a:ext cx="0" cy="42545"/>
            </a:xfrm>
            <a:custGeom>
              <a:avLst/>
              <a:gdLst/>
              <a:ahLst/>
              <a:cxnLst/>
              <a:rect b="b" l="l" r="r" t="t"/>
              <a:pathLst>
                <a:path h="42545" w="0">
                  <a:moveTo>
                    <a:pt x="0" y="0"/>
                  </a:moveTo>
                  <a:lnTo>
                    <a:pt x="0" y="42409"/>
                  </a:lnTo>
                </a:path>
              </a:pathLst>
            </a:custGeom>
            <a:ln w="14136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7792763" y="3675545"/>
              <a:ext cx="0" cy="42545"/>
            </a:xfrm>
            <a:custGeom>
              <a:avLst/>
              <a:gdLst/>
              <a:ahLst/>
              <a:cxnLst/>
              <a:rect b="b" l="l" r="r" t="t"/>
              <a:pathLst>
                <a:path h="42545" w="0">
                  <a:moveTo>
                    <a:pt x="0" y="0"/>
                  </a:moveTo>
                  <a:lnTo>
                    <a:pt x="0" y="42409"/>
                  </a:lnTo>
                </a:path>
              </a:pathLst>
            </a:custGeom>
            <a:ln w="14136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13764331" y="3804206"/>
            <a:ext cx="3713479" cy="1212850"/>
          </a:xfrm>
          <a:prstGeom prst="rect">
            <a:avLst/>
          </a:prstGeom>
        </p:spPr>
        <p:txBody>
          <a:bodyPr bIns="0" lIns="0" rIns="0" rtlCol="0" tIns="8763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pc="114" sz="1450">
                <a:solidFill>
                  <a:srgbClr val="0E1222"/>
                </a:solidFill>
                <a:latin typeface="Trebuchet MS"/>
                <a:cs typeface="Trebuchet MS"/>
              </a:rPr>
              <a:t>Rugged</a:t>
            </a:r>
            <a:r>
              <a:rPr dirty="0" spc="16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hermetic</a:t>
            </a:r>
            <a:r>
              <a:rPr dirty="0" spc="16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450">
                <a:solidFill>
                  <a:srgbClr val="0E1222"/>
                </a:solidFill>
                <a:latin typeface="Trebuchet MS"/>
                <a:cs typeface="Trebuchet MS"/>
              </a:rPr>
              <a:t>components</a:t>
            </a:r>
            <a:endParaRPr sz="1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pc="65" sz="1450">
                <a:solidFill>
                  <a:srgbClr val="0E1222"/>
                </a:solidFill>
                <a:latin typeface="Trebuchet MS"/>
                <a:cs typeface="Trebuchet MS"/>
              </a:rPr>
              <a:t>engineered</a:t>
            </a:r>
            <a:r>
              <a:rPr dirty="0" spc="10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10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naval</a:t>
            </a:r>
            <a:r>
              <a:rPr dirty="0" spc="11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applications,</a:t>
            </a:r>
            <a:endParaRPr sz="1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pc="60" sz="1450">
                <a:solidFill>
                  <a:srgbClr val="0E1222"/>
                </a:solidFill>
                <a:latin typeface="Trebuchet MS"/>
                <a:cs typeface="Trebuchet MS"/>
              </a:rPr>
              <a:t>providing</a:t>
            </a:r>
            <a:r>
              <a:rPr dirty="0" spc="13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durability</a:t>
            </a:r>
            <a:r>
              <a:rPr dirty="0" spc="13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4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14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resilience</a:t>
            </a:r>
            <a:r>
              <a:rPr dirty="0" spc="13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25" sz="1450">
                <a:solidFill>
                  <a:srgbClr val="0E1222"/>
                </a:solidFill>
                <a:latin typeface="Trebuchet MS"/>
                <a:cs typeface="Trebuchet MS"/>
              </a:rPr>
              <a:t>to</a:t>
            </a:r>
            <a:endParaRPr sz="1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pc="20" sz="1450">
                <a:solidFill>
                  <a:srgbClr val="0E1222"/>
                </a:solidFill>
                <a:latin typeface="Trebuchet MS"/>
                <a:cs typeface="Trebuchet MS"/>
              </a:rPr>
              <a:t>applications</a:t>
            </a:r>
            <a:r>
              <a:rPr dirty="0" spc="5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45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5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450">
                <a:solidFill>
                  <a:srgbClr val="0E1222"/>
                </a:solidFill>
                <a:latin typeface="Trebuchet MS"/>
                <a:cs typeface="Trebuchet MS"/>
              </a:rPr>
              <a:t>harsh</a:t>
            </a:r>
            <a:r>
              <a:rPr dirty="0" spc="5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450">
                <a:solidFill>
                  <a:srgbClr val="0E1222"/>
                </a:solidFill>
                <a:latin typeface="Trebuchet MS"/>
                <a:cs typeface="Trebuchet MS"/>
              </a:rPr>
              <a:t>maritime</a:t>
            </a:r>
            <a:r>
              <a:rPr dirty="0" spc="5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conditions.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764331" y="3242157"/>
            <a:ext cx="994410" cy="365125"/>
          </a:xfrm>
          <a:prstGeom prst="rect">
            <a:avLst/>
          </a:prstGeom>
        </p:spPr>
        <p:txBody>
          <a:bodyPr bIns="0" lIns="0" rIns="0" rtlCol="0" tIns="1587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b="1" dirty="0" spc="140" sz="2200">
                <a:solidFill>
                  <a:srgbClr val="0E1222"/>
                </a:solidFill>
                <a:latin typeface="Trebuchet MS"/>
                <a:cs typeface="Trebuchet MS"/>
              </a:rPr>
              <a:t>NAVAL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566648" y="2942174"/>
            <a:ext cx="3995420" cy="2413000"/>
            <a:chOff x="9566648" y="2942174"/>
            <a:chExt cx="3995420" cy="2413000"/>
          </a:xfrm>
        </p:grpSpPr>
        <p:pic>
          <p:nvPicPr>
            <p:cNvPr id="27" name="object 27"/>
            <p:cNvPicPr/>
            <p:nvPr/>
          </p:nvPicPr>
          <p:blipFill>
            <a:blip cstate="print" r:embed="rId4"/>
            <a:stretch>
              <a:fillRect/>
            </a:stretch>
          </p:blipFill>
          <p:spPr>
            <a:xfrm>
              <a:off x="9585585" y="2961223"/>
              <a:ext cx="3957481" cy="237448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9585697" y="2961223"/>
              <a:ext cx="3957320" cy="2374900"/>
            </a:xfrm>
            <a:custGeom>
              <a:avLst/>
              <a:gdLst/>
              <a:ahLst/>
              <a:cxnLst/>
              <a:rect b="b" l="l" r="r" t="t"/>
              <a:pathLst>
                <a:path h="2374900" w="3957319">
                  <a:moveTo>
                    <a:pt x="0" y="1978568"/>
                  </a:moveTo>
                  <a:lnTo>
                    <a:pt x="0" y="395709"/>
                  </a:lnTo>
                  <a:lnTo>
                    <a:pt x="2664" y="349583"/>
                  </a:lnTo>
                  <a:lnTo>
                    <a:pt x="10457" y="305014"/>
                  </a:lnTo>
                  <a:lnTo>
                    <a:pt x="23081" y="262300"/>
                  </a:lnTo>
                  <a:lnTo>
                    <a:pt x="40240" y="221737"/>
                  </a:lnTo>
                  <a:lnTo>
                    <a:pt x="61635" y="183625"/>
                  </a:lnTo>
                  <a:lnTo>
                    <a:pt x="86969" y="148261"/>
                  </a:lnTo>
                  <a:lnTo>
                    <a:pt x="115944" y="115943"/>
                  </a:lnTo>
                  <a:lnTo>
                    <a:pt x="148263" y="86968"/>
                  </a:lnTo>
                  <a:lnTo>
                    <a:pt x="183627" y="61634"/>
                  </a:lnTo>
                  <a:lnTo>
                    <a:pt x="221739" y="40239"/>
                  </a:lnTo>
                  <a:lnTo>
                    <a:pt x="262301" y="23081"/>
                  </a:lnTo>
                  <a:lnTo>
                    <a:pt x="305015" y="10456"/>
                  </a:lnTo>
                  <a:lnTo>
                    <a:pt x="349584" y="2663"/>
                  </a:lnTo>
                  <a:lnTo>
                    <a:pt x="395710" y="0"/>
                  </a:lnTo>
                  <a:lnTo>
                    <a:pt x="3561428" y="0"/>
                  </a:lnTo>
                  <a:lnTo>
                    <a:pt x="3607553" y="2664"/>
                  </a:lnTo>
                  <a:lnTo>
                    <a:pt x="3652122" y="10457"/>
                  </a:lnTo>
                  <a:lnTo>
                    <a:pt x="3694836" y="23081"/>
                  </a:lnTo>
                  <a:lnTo>
                    <a:pt x="3735398" y="40240"/>
                  </a:lnTo>
                  <a:lnTo>
                    <a:pt x="3773510" y="61635"/>
                  </a:lnTo>
                  <a:lnTo>
                    <a:pt x="3808874" y="86968"/>
                  </a:lnTo>
                  <a:lnTo>
                    <a:pt x="3841193" y="115943"/>
                  </a:lnTo>
                  <a:lnTo>
                    <a:pt x="3870168" y="148262"/>
                  </a:lnTo>
                  <a:lnTo>
                    <a:pt x="3895502" y="183626"/>
                  </a:lnTo>
                  <a:lnTo>
                    <a:pt x="3916898" y="221738"/>
                  </a:lnTo>
                  <a:lnTo>
                    <a:pt x="3934056" y="262300"/>
                  </a:lnTo>
                  <a:lnTo>
                    <a:pt x="3946681" y="305014"/>
                  </a:lnTo>
                  <a:lnTo>
                    <a:pt x="3954474" y="349583"/>
                  </a:lnTo>
                  <a:lnTo>
                    <a:pt x="3957138" y="395709"/>
                  </a:lnTo>
                  <a:lnTo>
                    <a:pt x="3957138" y="1978568"/>
                  </a:lnTo>
                  <a:lnTo>
                    <a:pt x="3954475" y="2024696"/>
                  </a:lnTo>
                  <a:lnTo>
                    <a:pt x="3946681" y="2069267"/>
                  </a:lnTo>
                  <a:lnTo>
                    <a:pt x="3934056" y="2111982"/>
                  </a:lnTo>
                  <a:lnTo>
                    <a:pt x="3916897" y="2152545"/>
                  </a:lnTo>
                  <a:lnTo>
                    <a:pt x="3895502" y="2190656"/>
                  </a:lnTo>
                  <a:lnTo>
                    <a:pt x="3870168" y="2226020"/>
                  </a:lnTo>
                  <a:lnTo>
                    <a:pt x="3841193" y="2258338"/>
                  </a:lnTo>
                  <a:lnTo>
                    <a:pt x="3808875" y="2287313"/>
                  </a:lnTo>
                  <a:lnTo>
                    <a:pt x="3773511" y="2312646"/>
                  </a:lnTo>
                  <a:lnTo>
                    <a:pt x="3735399" y="2334041"/>
                  </a:lnTo>
                  <a:lnTo>
                    <a:pt x="3694837" y="2351199"/>
                  </a:lnTo>
                  <a:lnTo>
                    <a:pt x="3652123" y="2363824"/>
                  </a:lnTo>
                  <a:lnTo>
                    <a:pt x="3607554" y="2371618"/>
                  </a:lnTo>
                  <a:lnTo>
                    <a:pt x="3561428" y="2374282"/>
                  </a:lnTo>
                  <a:lnTo>
                    <a:pt x="395710" y="2374281"/>
                  </a:lnTo>
                  <a:lnTo>
                    <a:pt x="349583" y="2371618"/>
                  </a:lnTo>
                  <a:lnTo>
                    <a:pt x="305014" y="2363825"/>
                  </a:lnTo>
                  <a:lnTo>
                    <a:pt x="262300" y="2351200"/>
                  </a:lnTo>
                  <a:lnTo>
                    <a:pt x="221738" y="2334042"/>
                  </a:lnTo>
                  <a:lnTo>
                    <a:pt x="183626" y="2312647"/>
                  </a:lnTo>
                  <a:lnTo>
                    <a:pt x="148262" y="2287313"/>
                  </a:lnTo>
                  <a:lnTo>
                    <a:pt x="115944" y="2258339"/>
                  </a:lnTo>
                  <a:lnTo>
                    <a:pt x="86969" y="2226020"/>
                  </a:lnTo>
                  <a:lnTo>
                    <a:pt x="61635" y="2190657"/>
                  </a:lnTo>
                  <a:lnTo>
                    <a:pt x="40240" y="2152545"/>
                  </a:lnTo>
                  <a:lnTo>
                    <a:pt x="23081" y="2111982"/>
                  </a:lnTo>
                  <a:lnTo>
                    <a:pt x="10457" y="2069267"/>
                  </a:lnTo>
                  <a:lnTo>
                    <a:pt x="2663" y="2024696"/>
                  </a:lnTo>
                  <a:lnTo>
                    <a:pt x="0" y="1978568"/>
                  </a:lnTo>
                </a:path>
              </a:pathLst>
            </a:custGeom>
            <a:ln w="38098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13764903" y="6213962"/>
            <a:ext cx="4047490" cy="42545"/>
            <a:chOff x="13764903" y="6213962"/>
            <a:chExt cx="4047490" cy="42545"/>
          </a:xfrm>
        </p:grpSpPr>
        <p:sp>
          <p:nvSpPr>
            <p:cNvPr id="30" name="object 30"/>
            <p:cNvSpPr/>
            <p:nvPr/>
          </p:nvSpPr>
          <p:spPr>
            <a:xfrm>
              <a:off x="13775506" y="6235167"/>
              <a:ext cx="4025900" cy="0"/>
            </a:xfrm>
            <a:custGeom>
              <a:avLst/>
              <a:gdLst/>
              <a:ahLst/>
              <a:cxnLst/>
              <a:rect b="b" l="l" r="r" t="t"/>
              <a:pathLst>
                <a:path h="0" w="4025900">
                  <a:moveTo>
                    <a:pt x="0" y="0"/>
                  </a:moveTo>
                  <a:lnTo>
                    <a:pt x="4025844" y="0"/>
                  </a:lnTo>
                </a:path>
              </a:pathLst>
            </a:custGeom>
            <a:ln w="14136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3771972" y="6213962"/>
              <a:ext cx="0" cy="42545"/>
            </a:xfrm>
            <a:custGeom>
              <a:avLst/>
              <a:gdLst/>
              <a:ahLst/>
              <a:cxnLst/>
              <a:rect b="b" l="l" r="r" t="t"/>
              <a:pathLst>
                <a:path h="42545" w="0">
                  <a:moveTo>
                    <a:pt x="0" y="0"/>
                  </a:moveTo>
                  <a:lnTo>
                    <a:pt x="0" y="42409"/>
                  </a:lnTo>
                </a:path>
              </a:pathLst>
            </a:custGeom>
            <a:ln w="14136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7804890" y="6213962"/>
              <a:ext cx="0" cy="42545"/>
            </a:xfrm>
            <a:custGeom>
              <a:avLst/>
              <a:gdLst/>
              <a:ahLst/>
              <a:cxnLst/>
              <a:rect b="b" l="l" r="r" t="t"/>
              <a:pathLst>
                <a:path h="42545" w="0">
                  <a:moveTo>
                    <a:pt x="0" y="0"/>
                  </a:moveTo>
                  <a:lnTo>
                    <a:pt x="0" y="42409"/>
                  </a:lnTo>
                </a:path>
              </a:pathLst>
            </a:custGeom>
            <a:ln w="14136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13752203" y="6342621"/>
            <a:ext cx="3716654" cy="1807210"/>
          </a:xfrm>
          <a:prstGeom prst="rect">
            <a:avLst/>
          </a:prstGeom>
        </p:spPr>
        <p:txBody>
          <a:bodyPr bIns="0" lIns="0" rIns="0" rtlCol="0" tIns="11430" vert="horz" wrap="square">
            <a:spAutoFit/>
          </a:bodyPr>
          <a:lstStyle/>
          <a:p>
            <a:pPr marL="12700" marR="471170">
              <a:lnSpc>
                <a:spcPct val="134300"/>
              </a:lnSpc>
              <a:spcBef>
                <a:spcPts val="90"/>
              </a:spcBef>
            </a:pPr>
            <a:r>
              <a:rPr dirty="0" spc="50" sz="1450">
                <a:solidFill>
                  <a:srgbClr val="0E1222"/>
                </a:solidFill>
                <a:latin typeface="Trebuchet MS"/>
                <a:cs typeface="Trebuchet MS"/>
              </a:rPr>
              <a:t>Hermetic</a:t>
            </a:r>
            <a:r>
              <a:rPr dirty="0" spc="-1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450">
                <a:solidFill>
                  <a:srgbClr val="0E1222"/>
                </a:solidFill>
                <a:latin typeface="Trebuchet MS"/>
                <a:cs typeface="Trebuchet MS"/>
              </a:rPr>
              <a:t>components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like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450">
                <a:solidFill>
                  <a:srgbClr val="0E1222"/>
                </a:solidFill>
                <a:latin typeface="Trebuchet MS"/>
                <a:cs typeface="Trebuchet MS"/>
              </a:rPr>
              <a:t>seals</a:t>
            </a:r>
            <a:r>
              <a:rPr dirty="0" spc="-1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450">
                <a:solidFill>
                  <a:srgbClr val="0E1222"/>
                </a:solidFill>
                <a:latin typeface="Trebuchet MS"/>
                <a:cs typeface="Trebuchet MS"/>
              </a:rPr>
              <a:t>and </a:t>
            </a:r>
            <a:r>
              <a:rPr dirty="0" spc="80" sz="1450">
                <a:solidFill>
                  <a:srgbClr val="0E1222"/>
                </a:solidFill>
                <a:latin typeface="Trebuchet MS"/>
                <a:cs typeface="Trebuchet MS"/>
              </a:rPr>
              <a:t>connectors</a:t>
            </a:r>
            <a:r>
              <a:rPr dirty="0" spc="2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are</a:t>
            </a:r>
            <a:r>
              <a:rPr dirty="0" spc="2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vital</a:t>
            </a:r>
            <a:r>
              <a:rPr dirty="0" spc="3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2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industrial</a:t>
            </a:r>
            <a:endParaRPr sz="1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pc="10" sz="1450">
                <a:solidFill>
                  <a:srgbClr val="0E1222"/>
                </a:solidFill>
                <a:latin typeface="Trebuchet MS"/>
                <a:cs typeface="Trebuchet MS"/>
              </a:rPr>
              <a:t>applications,</a:t>
            </a:r>
            <a:r>
              <a:rPr dirty="0" spc="75" sz="1450">
                <a:solidFill>
                  <a:srgbClr val="0E1222"/>
                </a:solidFill>
                <a:latin typeface="Trebuchet MS"/>
                <a:cs typeface="Trebuchet MS"/>
              </a:rPr>
              <a:t> ensuring</a:t>
            </a:r>
            <a:r>
              <a:rPr dirty="0" spc="8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reliability</a:t>
            </a:r>
            <a:r>
              <a:rPr dirty="0" spc="8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4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endParaRPr sz="1450">
              <a:latin typeface="Trebuchet MS"/>
              <a:cs typeface="Trebuchet MS"/>
            </a:endParaRPr>
          </a:p>
          <a:p>
            <a:pPr marL="12700" marR="5080">
              <a:lnSpc>
                <a:spcPct val="134300"/>
              </a:lnSpc>
            </a:pP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durability</a:t>
            </a:r>
            <a:r>
              <a:rPr dirty="0" spc="4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5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450">
                <a:solidFill>
                  <a:srgbClr val="0E1222"/>
                </a:solidFill>
                <a:latin typeface="Trebuchet MS"/>
                <a:cs typeface="Trebuchet MS"/>
              </a:rPr>
              <a:t>demanding</a:t>
            </a:r>
            <a:r>
              <a:rPr dirty="0" spc="5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450">
                <a:solidFill>
                  <a:srgbClr val="0E1222"/>
                </a:solidFill>
                <a:latin typeface="Trebuchet MS"/>
                <a:cs typeface="Trebuchet MS"/>
              </a:rPr>
              <a:t>environments</a:t>
            </a:r>
            <a:r>
              <a:rPr dirty="0" spc="5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25" sz="1450">
                <a:solidFill>
                  <a:srgbClr val="0E1222"/>
                </a:solidFill>
                <a:latin typeface="Trebuchet MS"/>
                <a:cs typeface="Trebuchet MS"/>
              </a:rPr>
              <a:t>in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the</a:t>
            </a:r>
            <a:r>
              <a:rPr dirty="0" spc="2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450">
                <a:solidFill>
                  <a:srgbClr val="0E1222"/>
                </a:solidFill>
                <a:latin typeface="Trebuchet MS"/>
                <a:cs typeface="Trebuchet MS"/>
              </a:rPr>
              <a:t>automotive</a:t>
            </a:r>
            <a:r>
              <a:rPr dirty="0" spc="2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4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2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450">
                <a:solidFill>
                  <a:srgbClr val="0E1222"/>
                </a:solidFill>
                <a:latin typeface="Trebuchet MS"/>
                <a:cs typeface="Trebuchet MS"/>
              </a:rPr>
              <a:t>electronics</a:t>
            </a:r>
            <a:r>
              <a:rPr dirty="0" spc="20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5" sz="1450">
                <a:solidFill>
                  <a:srgbClr val="0E1222"/>
                </a:solidFill>
                <a:latin typeface="Trebuchet MS"/>
                <a:cs typeface="Trebuchet MS"/>
              </a:rPr>
              <a:t>industries </a:t>
            </a:r>
            <a:r>
              <a:rPr dirty="0" sz="145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2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450">
                <a:solidFill>
                  <a:srgbClr val="0E1222"/>
                </a:solidFill>
                <a:latin typeface="Trebuchet MS"/>
                <a:cs typeface="Trebuchet MS"/>
              </a:rPr>
              <a:t>precision</a:t>
            </a:r>
            <a:r>
              <a:rPr dirty="0" spc="3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4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35" sz="14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50">
                <a:solidFill>
                  <a:srgbClr val="0E1222"/>
                </a:solidFill>
                <a:latin typeface="Trebuchet MS"/>
                <a:cs typeface="Trebuchet MS"/>
              </a:rPr>
              <a:t>safety.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3752203" y="5757610"/>
            <a:ext cx="1821814" cy="365125"/>
          </a:xfrm>
          <a:prstGeom prst="rect">
            <a:avLst/>
          </a:prstGeom>
        </p:spPr>
        <p:txBody>
          <a:bodyPr bIns="0" lIns="0" rIns="0" rtlCol="0" tIns="1587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pc="-105" sz="2200">
                <a:solidFill>
                  <a:srgbClr val="0E1222"/>
                </a:solidFill>
                <a:latin typeface="Arial Black"/>
                <a:cs typeface="Arial Black"/>
              </a:rPr>
              <a:t>INDUSTRIAL</a:t>
            </a:r>
            <a:endParaRPr sz="2200">
              <a:latin typeface="Arial Black"/>
              <a:cs typeface="Arial Black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9554520" y="5765975"/>
            <a:ext cx="3995420" cy="2413000"/>
            <a:chOff x="9554520" y="5765975"/>
            <a:chExt cx="3995420" cy="2413000"/>
          </a:xfrm>
        </p:grpSpPr>
        <p:pic>
          <p:nvPicPr>
            <p:cNvPr id="36" name="object 36"/>
            <p:cNvPicPr/>
            <p:nvPr/>
          </p:nvPicPr>
          <p:blipFill>
            <a:blip cstate="print" r:embed="rId5"/>
            <a:stretch>
              <a:fillRect/>
            </a:stretch>
          </p:blipFill>
          <p:spPr>
            <a:xfrm>
              <a:off x="9573458" y="5785024"/>
              <a:ext cx="3957481" cy="237448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573569" y="5785025"/>
              <a:ext cx="3957320" cy="2374900"/>
            </a:xfrm>
            <a:custGeom>
              <a:avLst/>
              <a:gdLst/>
              <a:ahLst/>
              <a:cxnLst/>
              <a:rect b="b" l="l" r="r" t="t"/>
              <a:pathLst>
                <a:path h="2374900" w="3957319">
                  <a:moveTo>
                    <a:pt x="0" y="1978569"/>
                  </a:moveTo>
                  <a:lnTo>
                    <a:pt x="0" y="395710"/>
                  </a:lnTo>
                  <a:lnTo>
                    <a:pt x="2664" y="349584"/>
                  </a:lnTo>
                  <a:lnTo>
                    <a:pt x="10457" y="305015"/>
                  </a:lnTo>
                  <a:lnTo>
                    <a:pt x="23081" y="262301"/>
                  </a:lnTo>
                  <a:lnTo>
                    <a:pt x="40240" y="221739"/>
                  </a:lnTo>
                  <a:lnTo>
                    <a:pt x="61635" y="183627"/>
                  </a:lnTo>
                  <a:lnTo>
                    <a:pt x="86968" y="148262"/>
                  </a:lnTo>
                  <a:lnTo>
                    <a:pt x="115944" y="115944"/>
                  </a:lnTo>
                  <a:lnTo>
                    <a:pt x="148262" y="86968"/>
                  </a:lnTo>
                  <a:lnTo>
                    <a:pt x="183626" y="61634"/>
                  </a:lnTo>
                  <a:lnTo>
                    <a:pt x="221738" y="40239"/>
                  </a:lnTo>
                  <a:lnTo>
                    <a:pt x="262301" y="23081"/>
                  </a:lnTo>
                  <a:lnTo>
                    <a:pt x="305015" y="10456"/>
                  </a:lnTo>
                  <a:lnTo>
                    <a:pt x="349584" y="2663"/>
                  </a:lnTo>
                  <a:lnTo>
                    <a:pt x="395710" y="0"/>
                  </a:lnTo>
                  <a:lnTo>
                    <a:pt x="3561428" y="0"/>
                  </a:lnTo>
                  <a:lnTo>
                    <a:pt x="3607553" y="2664"/>
                  </a:lnTo>
                  <a:lnTo>
                    <a:pt x="3652122" y="10457"/>
                  </a:lnTo>
                  <a:lnTo>
                    <a:pt x="3694836" y="23082"/>
                  </a:lnTo>
                  <a:lnTo>
                    <a:pt x="3735398" y="40240"/>
                  </a:lnTo>
                  <a:lnTo>
                    <a:pt x="3773510" y="61636"/>
                  </a:lnTo>
                  <a:lnTo>
                    <a:pt x="3808874" y="86970"/>
                  </a:lnTo>
                  <a:lnTo>
                    <a:pt x="3841193" y="115945"/>
                  </a:lnTo>
                  <a:lnTo>
                    <a:pt x="3870167" y="148264"/>
                  </a:lnTo>
                  <a:lnTo>
                    <a:pt x="3895501" y="183628"/>
                  </a:lnTo>
                  <a:lnTo>
                    <a:pt x="3916896" y="221740"/>
                  </a:lnTo>
                  <a:lnTo>
                    <a:pt x="3934054" y="262302"/>
                  </a:lnTo>
                  <a:lnTo>
                    <a:pt x="3946678" y="305016"/>
                  </a:lnTo>
                  <a:lnTo>
                    <a:pt x="3954471" y="349584"/>
                  </a:lnTo>
                  <a:lnTo>
                    <a:pt x="3957135" y="395710"/>
                  </a:lnTo>
                  <a:lnTo>
                    <a:pt x="3957135" y="1978569"/>
                  </a:lnTo>
                  <a:lnTo>
                    <a:pt x="3954471" y="2024697"/>
                  </a:lnTo>
                  <a:lnTo>
                    <a:pt x="3946678" y="2069267"/>
                  </a:lnTo>
                  <a:lnTo>
                    <a:pt x="3934054" y="2111982"/>
                  </a:lnTo>
                  <a:lnTo>
                    <a:pt x="3916895" y="2152545"/>
                  </a:lnTo>
                  <a:lnTo>
                    <a:pt x="3895500" y="2190657"/>
                  </a:lnTo>
                  <a:lnTo>
                    <a:pt x="3870167" y="2226020"/>
                  </a:lnTo>
                  <a:lnTo>
                    <a:pt x="3841192" y="2258338"/>
                  </a:lnTo>
                  <a:lnTo>
                    <a:pt x="3808874" y="2287313"/>
                  </a:lnTo>
                  <a:lnTo>
                    <a:pt x="3773510" y="2312647"/>
                  </a:lnTo>
                  <a:lnTo>
                    <a:pt x="3735399" y="2334041"/>
                  </a:lnTo>
                  <a:lnTo>
                    <a:pt x="3694837" y="2351200"/>
                  </a:lnTo>
                  <a:lnTo>
                    <a:pt x="3652123" y="2363824"/>
                  </a:lnTo>
                  <a:lnTo>
                    <a:pt x="3607554" y="2371618"/>
                  </a:lnTo>
                  <a:lnTo>
                    <a:pt x="3561428" y="2374282"/>
                  </a:lnTo>
                  <a:lnTo>
                    <a:pt x="395710" y="2374281"/>
                  </a:lnTo>
                  <a:lnTo>
                    <a:pt x="349584" y="2371618"/>
                  </a:lnTo>
                  <a:lnTo>
                    <a:pt x="305014" y="2363825"/>
                  </a:lnTo>
                  <a:lnTo>
                    <a:pt x="262300" y="2351201"/>
                  </a:lnTo>
                  <a:lnTo>
                    <a:pt x="221738" y="2334042"/>
                  </a:lnTo>
                  <a:lnTo>
                    <a:pt x="183626" y="2312648"/>
                  </a:lnTo>
                  <a:lnTo>
                    <a:pt x="148262" y="2287314"/>
                  </a:lnTo>
                  <a:lnTo>
                    <a:pt x="115944" y="2258340"/>
                  </a:lnTo>
                  <a:lnTo>
                    <a:pt x="86969" y="2226022"/>
                  </a:lnTo>
                  <a:lnTo>
                    <a:pt x="61635" y="2190658"/>
                  </a:lnTo>
                  <a:lnTo>
                    <a:pt x="40240" y="2152546"/>
                  </a:lnTo>
                  <a:lnTo>
                    <a:pt x="23081" y="2111983"/>
                  </a:lnTo>
                  <a:lnTo>
                    <a:pt x="10457" y="2069268"/>
                  </a:lnTo>
                  <a:lnTo>
                    <a:pt x="2663" y="2024697"/>
                  </a:lnTo>
                  <a:lnTo>
                    <a:pt x="0" y="1978569"/>
                  </a:lnTo>
                </a:path>
              </a:pathLst>
            </a:custGeom>
            <a:ln w="38098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descr="$PPTXTitle" id="38" name="object 38"/>
          <p:cNvSpPr txBox="1">
            <a:spLocks noGrp="1"/>
          </p:cNvSpPr>
          <p:nvPr>
            <p:ph type="title"/>
          </p:nvPr>
        </p:nvSpPr>
        <p:spPr>
          <a:xfrm>
            <a:off x="359661" y="318574"/>
            <a:ext cx="9514205" cy="502920"/>
          </a:xfrm>
          <a:prstGeom prst="rect"/>
        </p:spPr>
        <p:txBody>
          <a:bodyPr bIns="0" lIns="0" rIns="0" rtlCol="0" tIns="1651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65" sz="3100"/>
              <a:t>ENGINEERING</a:t>
            </a:r>
            <a:r>
              <a:rPr dirty="0" spc="-434" sz="3100"/>
              <a:t> </a:t>
            </a:r>
            <a:r>
              <a:rPr dirty="0" spc="-185" sz="3100"/>
              <a:t>EXCELLENCE</a:t>
            </a:r>
            <a:r>
              <a:rPr dirty="0" spc="-434" sz="3100"/>
              <a:t> </a:t>
            </a:r>
            <a:r>
              <a:rPr dirty="0" spc="-130" sz="3100"/>
              <a:t>ACROSS</a:t>
            </a:r>
            <a:r>
              <a:rPr dirty="0" spc="-430" sz="3100"/>
              <a:t> </a:t>
            </a:r>
            <a:r>
              <a:rPr dirty="0" spc="-100" sz="3100"/>
              <a:t>SECTORS</a:t>
            </a:r>
            <a:endParaRPr sz="3100"/>
          </a:p>
        </p:txBody>
      </p:sp>
      <p:sp>
        <p:nvSpPr>
          <p:cNvPr id="39" name="object 39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6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45880" y="4907057"/>
            <a:ext cx="2409190" cy="57150"/>
            <a:chOff x="3745880" y="4907057"/>
            <a:chExt cx="2409190" cy="57150"/>
          </a:xfrm>
        </p:grpSpPr>
        <p:sp>
          <p:nvSpPr>
            <p:cNvPr id="3" name="object 3"/>
            <p:cNvSpPr/>
            <p:nvPr/>
          </p:nvSpPr>
          <p:spPr>
            <a:xfrm>
              <a:off x="3760168" y="4935632"/>
              <a:ext cx="2380615" cy="0"/>
            </a:xfrm>
            <a:custGeom>
              <a:avLst/>
              <a:gdLst/>
              <a:ahLst/>
              <a:cxnLst/>
              <a:rect b="b" l="l" r="r" t="t"/>
              <a:pathLst>
                <a:path h="0" w="2380615">
                  <a:moveTo>
                    <a:pt x="0" y="0"/>
                  </a:moveTo>
                  <a:lnTo>
                    <a:pt x="2380021" y="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755405" y="4907057"/>
              <a:ext cx="0" cy="57150"/>
            </a:xfrm>
            <a:custGeom>
              <a:avLst/>
              <a:gdLst/>
              <a:ahLst/>
              <a:cxnLst/>
              <a:rect b="b" l="l" r="r" t="t"/>
              <a:pathLst>
                <a:path h="57150" w="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144954" y="4907057"/>
              <a:ext cx="0" cy="57150"/>
            </a:xfrm>
            <a:custGeom>
              <a:avLst/>
              <a:gdLst/>
              <a:ahLst/>
              <a:cxnLst/>
              <a:rect b="b" l="l" r="r" t="t"/>
              <a:pathLst>
                <a:path h="57150" w="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38599" y="4995629"/>
            <a:ext cx="5829935" cy="1123950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r" indent="-161925" marL="173990" marR="5080">
              <a:lnSpc>
                <a:spcPct val="133500"/>
              </a:lnSpc>
              <a:spcBef>
                <a:spcPts val="95"/>
              </a:spcBef>
            </a:pP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Sensor</a:t>
            </a:r>
            <a:r>
              <a:rPr dirty="0" spc="13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packages</a:t>
            </a:r>
            <a:r>
              <a:rPr dirty="0" spc="14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are</a:t>
            </a:r>
            <a:r>
              <a:rPr dirty="0" spc="13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sealed</a:t>
            </a:r>
            <a:r>
              <a:rPr dirty="0" spc="14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units</a:t>
            </a:r>
            <a:r>
              <a:rPr dirty="0" spc="14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that</a:t>
            </a:r>
            <a:r>
              <a:rPr dirty="0" spc="13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safeguard</a:t>
            </a:r>
            <a:r>
              <a:rPr dirty="0" spc="14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sensors</a:t>
            </a:r>
            <a:r>
              <a:rPr dirty="0" spc="14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0" sz="1350">
                <a:solidFill>
                  <a:srgbClr val="0E1222"/>
                </a:solidFill>
                <a:latin typeface="Verdana"/>
                <a:cs typeface="Verdana"/>
              </a:rPr>
              <a:t>from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harsh</a:t>
            </a:r>
            <a:r>
              <a:rPr dirty="0" spc="10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conditions,</a:t>
            </a:r>
            <a:r>
              <a:rPr dirty="0" spc="10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ensuring</a:t>
            </a:r>
            <a:r>
              <a:rPr dirty="0" spc="11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precise</a:t>
            </a:r>
            <a:r>
              <a:rPr dirty="0" spc="10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10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reliable</a:t>
            </a:r>
            <a:r>
              <a:rPr dirty="0" spc="11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35" sz="1350">
                <a:solidFill>
                  <a:srgbClr val="0E1222"/>
                </a:solidFill>
                <a:latin typeface="Verdana"/>
                <a:cs typeface="Verdana"/>
              </a:rPr>
              <a:t>performance.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They</a:t>
            </a:r>
            <a:r>
              <a:rPr dirty="0" spc="13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are</a:t>
            </a:r>
            <a:r>
              <a:rPr dirty="0" spc="13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essential</a:t>
            </a:r>
            <a:r>
              <a:rPr dirty="0" spc="13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in</a:t>
            </a:r>
            <a:r>
              <a:rPr dirty="0" spc="13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applications</a:t>
            </a:r>
            <a:r>
              <a:rPr dirty="0" spc="13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like</a:t>
            </a:r>
            <a:r>
              <a:rPr dirty="0" spc="13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automotive,</a:t>
            </a:r>
            <a:r>
              <a:rPr dirty="0" spc="13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Verdana"/>
                <a:cs typeface="Verdana"/>
              </a:rPr>
              <a:t>industrial,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medical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fields,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where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Verdana"/>
                <a:cs typeface="Verdana"/>
              </a:rPr>
              <a:t>accuracy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is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35" sz="1350">
                <a:solidFill>
                  <a:srgbClr val="0E1222"/>
                </a:solidFill>
                <a:latin typeface="Verdana"/>
                <a:cs typeface="Verdana"/>
              </a:rPr>
              <a:t>critical.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60364" y="4523703"/>
            <a:ext cx="2306320" cy="31305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 spc="130" sz="1850">
                <a:solidFill>
                  <a:srgbClr val="0E1222"/>
                </a:solidFill>
                <a:latin typeface="Trebuchet MS"/>
                <a:cs typeface="Trebuchet MS"/>
              </a:rPr>
              <a:t>SENSOR</a:t>
            </a:r>
            <a:r>
              <a:rPr b="1" dirty="0" spc="-220" sz="18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135" sz="1850">
                <a:solidFill>
                  <a:srgbClr val="0E1222"/>
                </a:solidFill>
                <a:latin typeface="Trebuchet MS"/>
                <a:cs typeface="Trebuchet MS"/>
              </a:rPr>
              <a:t>PACKAGES</a:t>
            </a:r>
            <a:endParaRPr sz="185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346445" y="4415633"/>
            <a:ext cx="2434590" cy="2112645"/>
            <a:chOff x="6346445" y="4415633"/>
            <a:chExt cx="2434590" cy="2112645"/>
          </a:xfrm>
        </p:grpSpPr>
        <p:pic>
          <p:nvPicPr>
            <p:cNvPr id="9" name="object 9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6365500" y="4434684"/>
              <a:ext cx="2395121" cy="207417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365495" y="4434683"/>
              <a:ext cx="2396490" cy="2074545"/>
            </a:xfrm>
            <a:custGeom>
              <a:avLst/>
              <a:gdLst/>
              <a:ahLst/>
              <a:cxnLst/>
              <a:rect b="b" l="l" r="r" t="t"/>
              <a:pathLst>
                <a:path h="2074545" w="2396490">
                  <a:moveTo>
                    <a:pt x="5" y="1728391"/>
                  </a:moveTo>
                  <a:lnTo>
                    <a:pt x="6" y="345672"/>
                  </a:lnTo>
                  <a:lnTo>
                    <a:pt x="3147" y="289621"/>
                  </a:lnTo>
                  <a:lnTo>
                    <a:pt x="12234" y="236441"/>
                  </a:lnTo>
                  <a:lnTo>
                    <a:pt x="26774" y="186846"/>
                  </a:lnTo>
                  <a:lnTo>
                    <a:pt x="46272" y="141550"/>
                  </a:lnTo>
                  <a:lnTo>
                    <a:pt x="70232" y="101265"/>
                  </a:lnTo>
                  <a:lnTo>
                    <a:pt x="98161" y="66706"/>
                  </a:lnTo>
                  <a:lnTo>
                    <a:pt x="129563" y="38587"/>
                  </a:lnTo>
                  <a:lnTo>
                    <a:pt x="163942" y="17622"/>
                  </a:lnTo>
                  <a:lnTo>
                    <a:pt x="200804" y="4523"/>
                  </a:lnTo>
                  <a:lnTo>
                    <a:pt x="239651" y="0"/>
                  </a:lnTo>
                  <a:lnTo>
                    <a:pt x="2156491" y="0"/>
                  </a:lnTo>
                  <a:lnTo>
                    <a:pt x="2195348" y="4506"/>
                  </a:lnTo>
                  <a:lnTo>
                    <a:pt x="2232219" y="17602"/>
                  </a:lnTo>
                  <a:lnTo>
                    <a:pt x="2266605" y="38568"/>
                  </a:lnTo>
                  <a:lnTo>
                    <a:pt x="2298012" y="66690"/>
                  </a:lnTo>
                  <a:lnTo>
                    <a:pt x="2325945" y="101251"/>
                  </a:lnTo>
                  <a:lnTo>
                    <a:pt x="2349908" y="141539"/>
                  </a:lnTo>
                  <a:lnTo>
                    <a:pt x="2369407" y="186840"/>
                  </a:lnTo>
                  <a:lnTo>
                    <a:pt x="2383948" y="236439"/>
                  </a:lnTo>
                  <a:lnTo>
                    <a:pt x="2393035" y="289624"/>
                  </a:lnTo>
                  <a:lnTo>
                    <a:pt x="2396175" y="345675"/>
                  </a:lnTo>
                  <a:lnTo>
                    <a:pt x="2396179" y="1728396"/>
                  </a:lnTo>
                  <a:lnTo>
                    <a:pt x="2393050" y="1784454"/>
                  </a:lnTo>
                  <a:lnTo>
                    <a:pt x="2383971" y="1837644"/>
                  </a:lnTo>
                  <a:lnTo>
                    <a:pt x="2369439" y="1887251"/>
                  </a:lnTo>
                  <a:lnTo>
                    <a:pt x="2349946" y="1932562"/>
                  </a:lnTo>
                  <a:lnTo>
                    <a:pt x="2325986" y="1972864"/>
                  </a:lnTo>
                  <a:lnTo>
                    <a:pt x="2298052" y="2007440"/>
                  </a:lnTo>
                  <a:lnTo>
                    <a:pt x="2266638" y="2035575"/>
                  </a:lnTo>
                  <a:lnTo>
                    <a:pt x="2232239" y="2056553"/>
                  </a:lnTo>
                  <a:lnTo>
                    <a:pt x="2195353" y="2069655"/>
                  </a:lnTo>
                  <a:lnTo>
                    <a:pt x="2156491" y="2074176"/>
                  </a:lnTo>
                  <a:lnTo>
                    <a:pt x="239639" y="2074178"/>
                  </a:lnTo>
                  <a:lnTo>
                    <a:pt x="200768" y="2069647"/>
                  </a:lnTo>
                  <a:lnTo>
                    <a:pt x="163891" y="2056530"/>
                  </a:lnTo>
                  <a:lnTo>
                    <a:pt x="129505" y="2035544"/>
                  </a:lnTo>
                  <a:lnTo>
                    <a:pt x="98104" y="2007406"/>
                  </a:lnTo>
                  <a:lnTo>
                    <a:pt x="70180" y="1972831"/>
                  </a:lnTo>
                  <a:lnTo>
                    <a:pt x="46228" y="1932533"/>
                  </a:lnTo>
                  <a:lnTo>
                    <a:pt x="26741" y="1887226"/>
                  </a:lnTo>
                  <a:lnTo>
                    <a:pt x="12213" y="1837624"/>
                  </a:lnTo>
                  <a:lnTo>
                    <a:pt x="3138" y="1784440"/>
                  </a:lnTo>
                  <a:lnTo>
                    <a:pt x="0" y="1728391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226223" y="1998999"/>
            <a:ext cx="2434590" cy="2112645"/>
            <a:chOff x="226223" y="1998999"/>
            <a:chExt cx="2434590" cy="2112645"/>
          </a:xfrm>
        </p:grpSpPr>
        <p:pic>
          <p:nvPicPr>
            <p:cNvPr id="12" name="object 12"/>
            <p:cNvPicPr/>
            <p:nvPr/>
          </p:nvPicPr>
          <p:blipFill>
            <a:blip cstate="print" r:embed="rId3"/>
            <a:stretch>
              <a:fillRect/>
            </a:stretch>
          </p:blipFill>
          <p:spPr>
            <a:xfrm>
              <a:off x="245278" y="2018050"/>
              <a:ext cx="2395121" cy="207417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5273" y="2018049"/>
              <a:ext cx="2396490" cy="2074545"/>
            </a:xfrm>
            <a:custGeom>
              <a:avLst/>
              <a:gdLst/>
              <a:ahLst/>
              <a:cxnLst/>
              <a:rect b="b" l="l" r="r" t="t"/>
              <a:pathLst>
                <a:path h="2074545" w="2396490">
                  <a:moveTo>
                    <a:pt x="4" y="1728389"/>
                  </a:moveTo>
                  <a:lnTo>
                    <a:pt x="6" y="345671"/>
                  </a:lnTo>
                  <a:lnTo>
                    <a:pt x="3147" y="289620"/>
                  </a:lnTo>
                  <a:lnTo>
                    <a:pt x="12234" y="236440"/>
                  </a:lnTo>
                  <a:lnTo>
                    <a:pt x="26774" y="186845"/>
                  </a:lnTo>
                  <a:lnTo>
                    <a:pt x="46271" y="141549"/>
                  </a:lnTo>
                  <a:lnTo>
                    <a:pt x="70231" y="101264"/>
                  </a:lnTo>
                  <a:lnTo>
                    <a:pt x="98159" y="66706"/>
                  </a:lnTo>
                  <a:lnTo>
                    <a:pt x="129561" y="38587"/>
                  </a:lnTo>
                  <a:lnTo>
                    <a:pt x="163941" y="17622"/>
                  </a:lnTo>
                  <a:lnTo>
                    <a:pt x="200802" y="4523"/>
                  </a:lnTo>
                  <a:lnTo>
                    <a:pt x="239649" y="0"/>
                  </a:lnTo>
                  <a:lnTo>
                    <a:pt x="2156489" y="0"/>
                  </a:lnTo>
                  <a:lnTo>
                    <a:pt x="2195346" y="4505"/>
                  </a:lnTo>
                  <a:lnTo>
                    <a:pt x="2232216" y="17602"/>
                  </a:lnTo>
                  <a:lnTo>
                    <a:pt x="2266602" y="38568"/>
                  </a:lnTo>
                  <a:lnTo>
                    <a:pt x="2298009" y="66689"/>
                  </a:lnTo>
                  <a:lnTo>
                    <a:pt x="2325941" y="101250"/>
                  </a:lnTo>
                  <a:lnTo>
                    <a:pt x="2349904" y="141538"/>
                  </a:lnTo>
                  <a:lnTo>
                    <a:pt x="2369403" y="186839"/>
                  </a:lnTo>
                  <a:lnTo>
                    <a:pt x="2383944" y="236438"/>
                  </a:lnTo>
                  <a:lnTo>
                    <a:pt x="2393032" y="289622"/>
                  </a:lnTo>
                  <a:lnTo>
                    <a:pt x="2396171" y="345673"/>
                  </a:lnTo>
                  <a:lnTo>
                    <a:pt x="2396176" y="1728394"/>
                  </a:lnTo>
                  <a:lnTo>
                    <a:pt x="2393046" y="1784452"/>
                  </a:lnTo>
                  <a:lnTo>
                    <a:pt x="2383968" y="1837642"/>
                  </a:lnTo>
                  <a:lnTo>
                    <a:pt x="2369435" y="1887249"/>
                  </a:lnTo>
                  <a:lnTo>
                    <a:pt x="2349942" y="1932560"/>
                  </a:lnTo>
                  <a:lnTo>
                    <a:pt x="2325983" y="1972861"/>
                  </a:lnTo>
                  <a:lnTo>
                    <a:pt x="2298049" y="2007437"/>
                  </a:lnTo>
                  <a:lnTo>
                    <a:pt x="2266635" y="2035573"/>
                  </a:lnTo>
                  <a:lnTo>
                    <a:pt x="2232237" y="2056550"/>
                  </a:lnTo>
                  <a:lnTo>
                    <a:pt x="2195350" y="2069652"/>
                  </a:lnTo>
                  <a:lnTo>
                    <a:pt x="2156489" y="2074173"/>
                  </a:lnTo>
                  <a:lnTo>
                    <a:pt x="239637" y="2074175"/>
                  </a:lnTo>
                  <a:lnTo>
                    <a:pt x="200766" y="2069644"/>
                  </a:lnTo>
                  <a:lnTo>
                    <a:pt x="163890" y="2056528"/>
                  </a:lnTo>
                  <a:lnTo>
                    <a:pt x="129504" y="2035542"/>
                  </a:lnTo>
                  <a:lnTo>
                    <a:pt x="98102" y="2007404"/>
                  </a:lnTo>
                  <a:lnTo>
                    <a:pt x="70179" y="1972829"/>
                  </a:lnTo>
                  <a:lnTo>
                    <a:pt x="46227" y="1932531"/>
                  </a:lnTo>
                  <a:lnTo>
                    <a:pt x="26740" y="1887224"/>
                  </a:lnTo>
                  <a:lnTo>
                    <a:pt x="12212" y="1837622"/>
                  </a:lnTo>
                  <a:lnTo>
                    <a:pt x="3137" y="1784439"/>
                  </a:lnTo>
                  <a:lnTo>
                    <a:pt x="0" y="1728389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2818124" y="2381920"/>
            <a:ext cx="2506980" cy="57150"/>
            <a:chOff x="2818124" y="2381920"/>
            <a:chExt cx="2506980" cy="57150"/>
          </a:xfrm>
        </p:grpSpPr>
        <p:sp>
          <p:nvSpPr>
            <p:cNvPr id="15" name="object 15"/>
            <p:cNvSpPr/>
            <p:nvPr/>
          </p:nvSpPr>
          <p:spPr>
            <a:xfrm>
              <a:off x="2832411" y="2410495"/>
              <a:ext cx="2478405" cy="0"/>
            </a:xfrm>
            <a:custGeom>
              <a:avLst/>
              <a:gdLst/>
              <a:ahLst/>
              <a:cxnLst/>
              <a:rect b="b" l="l" r="r" t="t"/>
              <a:pathLst>
                <a:path h="0" w="2478404">
                  <a:moveTo>
                    <a:pt x="0" y="0"/>
                  </a:moveTo>
                  <a:lnTo>
                    <a:pt x="2477928" y="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827649" y="2381920"/>
              <a:ext cx="0" cy="57150"/>
            </a:xfrm>
            <a:custGeom>
              <a:avLst/>
              <a:gdLst/>
              <a:ahLst/>
              <a:cxnLst/>
              <a:rect b="b" l="l" r="r" t="t"/>
              <a:pathLst>
                <a:path h="57150" w="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315103" y="2381920"/>
              <a:ext cx="0" cy="57150"/>
            </a:xfrm>
            <a:custGeom>
              <a:avLst/>
              <a:gdLst/>
              <a:ahLst/>
              <a:cxnLst/>
              <a:rect b="b" l="l" r="r" t="t"/>
              <a:pathLst>
                <a:path h="57150" w="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2805409" y="2367801"/>
            <a:ext cx="6409055" cy="139890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marL="12700" marR="678815">
              <a:lnSpc>
                <a:spcPct val="133500"/>
              </a:lnSpc>
              <a:spcBef>
                <a:spcPts val="95"/>
              </a:spcBef>
            </a:pP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Hybrid</a:t>
            </a:r>
            <a:r>
              <a:rPr dirty="0" spc="7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packages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are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sealed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enclosures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that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combine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Verdana"/>
                <a:cs typeface="Verdana"/>
              </a:rPr>
              <a:t>multiple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electronic</a:t>
            </a:r>
            <a:r>
              <a:rPr dirty="0" spc="13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components,</a:t>
            </a:r>
            <a:r>
              <a:rPr dirty="0" spc="14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protecting</a:t>
            </a:r>
            <a:r>
              <a:rPr dirty="0" spc="14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them</a:t>
            </a:r>
            <a:r>
              <a:rPr dirty="0" spc="14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from</a:t>
            </a:r>
            <a:r>
              <a:rPr dirty="0" spc="13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moisture</a:t>
            </a:r>
            <a:r>
              <a:rPr dirty="0" spc="14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5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endParaRPr sz="1350">
              <a:latin typeface="Verdana"/>
              <a:cs typeface="Verdana"/>
            </a:endParaRPr>
          </a:p>
          <a:p>
            <a:pPr marL="12700" marR="5080">
              <a:lnSpc>
                <a:spcPct val="133500"/>
              </a:lnSpc>
            </a:pP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contaminants.</a:t>
            </a:r>
            <a:r>
              <a:rPr dirty="0" spc="24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They</a:t>
            </a:r>
            <a:r>
              <a:rPr dirty="0" spc="25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ensure</a:t>
            </a:r>
            <a:r>
              <a:rPr dirty="0" spc="25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high</a:t>
            </a:r>
            <a:r>
              <a:rPr dirty="0" spc="24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reliability</a:t>
            </a:r>
            <a:r>
              <a:rPr dirty="0" spc="195" sz="1350">
                <a:solidFill>
                  <a:srgbClr val="0E1222"/>
                </a:solidFill>
                <a:latin typeface="Verdana"/>
                <a:cs typeface="Verdana"/>
              </a:rPr>
              <a:t> 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like</a:t>
            </a:r>
            <a:r>
              <a:rPr dirty="0" spc="24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frequent</a:t>
            </a:r>
            <a:r>
              <a:rPr dirty="0" spc="25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Verdana"/>
                <a:cs typeface="Verdana"/>
              </a:rPr>
              <a:t>temperature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cycles,</a:t>
            </a:r>
            <a:r>
              <a:rPr dirty="0" spc="19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shock</a:t>
            </a:r>
            <a:r>
              <a:rPr dirty="0" spc="2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2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vibration,</a:t>
            </a:r>
            <a:r>
              <a:rPr dirty="0" spc="2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high</a:t>
            </a:r>
            <a:r>
              <a:rPr dirty="0" spc="2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humidity</a:t>
            </a:r>
            <a:r>
              <a:rPr dirty="0" spc="19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2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humidity</a:t>
            </a:r>
            <a:r>
              <a:rPr dirty="0" spc="2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changes,</a:t>
            </a: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agressive</a:t>
            </a:r>
            <a:r>
              <a:rPr dirty="0" spc="12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media</a:t>
            </a:r>
            <a:r>
              <a:rPr dirty="0" spc="12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such</a:t>
            </a:r>
            <a:r>
              <a:rPr dirty="0" spc="12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as</a:t>
            </a:r>
            <a:r>
              <a:rPr dirty="0" spc="12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fuel,</a:t>
            </a:r>
            <a:r>
              <a:rPr dirty="0" spc="12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saltwater</a:t>
            </a:r>
            <a:r>
              <a:rPr dirty="0" spc="12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12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acids.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5423" y="2055440"/>
            <a:ext cx="2234565" cy="31305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 spc="85" sz="18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4"/>
              </a:rPr>
              <a:t>HYBRID</a:t>
            </a:r>
            <a:r>
              <a:rPr b="1" dirty="0" spc="-229" sz="18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4"/>
              </a:rPr>
              <a:t> </a:t>
            </a:r>
            <a:r>
              <a:rPr b="1" dirty="0" spc="135" sz="18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4"/>
              </a:rPr>
              <a:t>PACKAGES</a:t>
            </a:r>
            <a:endParaRPr sz="1850">
              <a:latin typeface="Trebuchet MS"/>
              <a:cs typeface="Trebuchet M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26226" y="6953853"/>
            <a:ext cx="2581275" cy="2112645"/>
            <a:chOff x="226226" y="6953853"/>
            <a:chExt cx="2581275" cy="2112645"/>
          </a:xfrm>
        </p:grpSpPr>
        <p:pic>
          <p:nvPicPr>
            <p:cNvPr id="21" name="object 21"/>
            <p:cNvPicPr/>
            <p:nvPr/>
          </p:nvPicPr>
          <p:blipFill>
            <a:blip cstate="print" r:embed="rId5"/>
            <a:stretch>
              <a:fillRect/>
            </a:stretch>
          </p:blipFill>
          <p:spPr>
            <a:xfrm>
              <a:off x="245278" y="6972903"/>
              <a:ext cx="2547734" cy="207362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45276" y="6972903"/>
              <a:ext cx="2543175" cy="2074545"/>
            </a:xfrm>
            <a:custGeom>
              <a:avLst/>
              <a:gdLst/>
              <a:ahLst/>
              <a:cxnLst/>
              <a:rect b="b" l="l" r="r" t="t"/>
              <a:pathLst>
                <a:path h="2074545" w="2543175">
                  <a:moveTo>
                    <a:pt x="2543051" y="1791240"/>
                  </a:moveTo>
                  <a:lnTo>
                    <a:pt x="2534615" y="1837685"/>
                  </a:lnTo>
                  <a:lnTo>
                    <a:pt x="2519174" y="1887206"/>
                  </a:lnTo>
                  <a:lnTo>
                    <a:pt x="2498572" y="1932579"/>
                  </a:lnTo>
                  <a:lnTo>
                    <a:pt x="2473092" y="1972882"/>
                  </a:lnTo>
                  <a:lnTo>
                    <a:pt x="2443386" y="2007458"/>
                  </a:lnTo>
                  <a:lnTo>
                    <a:pt x="2409981" y="2035590"/>
                  </a:lnTo>
                  <a:lnTo>
                    <a:pt x="2373404" y="2056562"/>
                  </a:lnTo>
                  <a:lnTo>
                    <a:pt x="2334230" y="2069525"/>
                  </a:lnTo>
                  <a:lnTo>
                    <a:pt x="2334185" y="2069658"/>
                  </a:lnTo>
                  <a:lnTo>
                    <a:pt x="2292867" y="2074176"/>
                  </a:lnTo>
                  <a:lnTo>
                    <a:pt x="254772" y="2074175"/>
                  </a:lnTo>
                  <a:lnTo>
                    <a:pt x="213443" y="2069641"/>
                  </a:lnTo>
                  <a:lnTo>
                    <a:pt x="174237" y="2056521"/>
                  </a:lnTo>
                  <a:lnTo>
                    <a:pt x="137679" y="2035533"/>
                  </a:lnTo>
                  <a:lnTo>
                    <a:pt x="104295" y="2007395"/>
                  </a:lnTo>
                  <a:lnTo>
                    <a:pt x="74608" y="1972820"/>
                  </a:lnTo>
                  <a:lnTo>
                    <a:pt x="49144" y="1932524"/>
                  </a:lnTo>
                  <a:lnTo>
                    <a:pt x="28427" y="1887219"/>
                  </a:lnTo>
                  <a:lnTo>
                    <a:pt x="12981" y="1837619"/>
                  </a:lnTo>
                  <a:lnTo>
                    <a:pt x="3333" y="1784438"/>
                  </a:lnTo>
                  <a:lnTo>
                    <a:pt x="0" y="1728390"/>
                  </a:lnTo>
                  <a:lnTo>
                    <a:pt x="18" y="345674"/>
                  </a:lnTo>
                  <a:lnTo>
                    <a:pt x="3342" y="289625"/>
                  </a:lnTo>
                  <a:lnTo>
                    <a:pt x="13003" y="236449"/>
                  </a:lnTo>
                  <a:lnTo>
                    <a:pt x="28459" y="186856"/>
                  </a:lnTo>
                  <a:lnTo>
                    <a:pt x="49187" y="141562"/>
                  </a:lnTo>
                  <a:lnTo>
                    <a:pt x="74658" y="101279"/>
                  </a:lnTo>
                  <a:lnTo>
                    <a:pt x="104348" y="66721"/>
                  </a:lnTo>
                  <a:lnTo>
                    <a:pt x="137731" y="38600"/>
                  </a:lnTo>
                  <a:lnTo>
                    <a:pt x="174282" y="17630"/>
                  </a:lnTo>
                  <a:lnTo>
                    <a:pt x="213475" y="4526"/>
                  </a:lnTo>
                  <a:lnTo>
                    <a:pt x="254784" y="0"/>
                  </a:lnTo>
                  <a:lnTo>
                    <a:pt x="2292867" y="0"/>
                  </a:lnTo>
                  <a:lnTo>
                    <a:pt x="2334183" y="4497"/>
                  </a:lnTo>
                  <a:lnTo>
                    <a:pt x="2373388" y="17590"/>
                  </a:lnTo>
                  <a:lnTo>
                    <a:pt x="2409954" y="38553"/>
                  </a:lnTo>
                  <a:lnTo>
                    <a:pt x="2443351" y="66673"/>
                  </a:lnTo>
                  <a:lnTo>
                    <a:pt x="2473055" y="101236"/>
                  </a:lnTo>
                  <a:lnTo>
                    <a:pt x="2498537" y="141526"/>
                  </a:lnTo>
                  <a:lnTo>
                    <a:pt x="2519272" y="186829"/>
                  </a:lnTo>
                  <a:lnTo>
                    <a:pt x="2534735" y="236432"/>
                  </a:lnTo>
                  <a:lnTo>
                    <a:pt x="2543070" y="282929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2980867" y="7459671"/>
            <a:ext cx="2199005" cy="57150"/>
            <a:chOff x="2980867" y="7459671"/>
            <a:chExt cx="2199005" cy="57150"/>
          </a:xfrm>
        </p:grpSpPr>
        <p:sp>
          <p:nvSpPr>
            <p:cNvPr id="24" name="object 24"/>
            <p:cNvSpPr/>
            <p:nvPr/>
          </p:nvSpPr>
          <p:spPr>
            <a:xfrm>
              <a:off x="2995154" y="7488246"/>
              <a:ext cx="2170430" cy="0"/>
            </a:xfrm>
            <a:custGeom>
              <a:avLst/>
              <a:gdLst/>
              <a:ahLst/>
              <a:cxnLst/>
              <a:rect b="b" l="l" r="r" t="t"/>
              <a:pathLst>
                <a:path h="0" w="2170429">
                  <a:moveTo>
                    <a:pt x="0" y="0"/>
                  </a:moveTo>
                  <a:lnTo>
                    <a:pt x="2170052" y="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990392" y="7459671"/>
              <a:ext cx="0" cy="57150"/>
            </a:xfrm>
            <a:custGeom>
              <a:avLst/>
              <a:gdLst/>
              <a:ahLst/>
              <a:cxnLst/>
              <a:rect b="b" l="l" r="r" t="t"/>
              <a:pathLst>
                <a:path h="57150" w="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169970" y="7459671"/>
              <a:ext cx="0" cy="57150"/>
            </a:xfrm>
            <a:custGeom>
              <a:avLst/>
              <a:gdLst/>
              <a:ahLst/>
              <a:cxnLst/>
              <a:rect b="b" l="l" r="r" t="t"/>
              <a:pathLst>
                <a:path h="57150" w="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2968166" y="7494754"/>
            <a:ext cx="5796915" cy="139890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marL="12700" marR="238125">
              <a:lnSpc>
                <a:spcPct val="133500"/>
              </a:lnSpc>
              <a:spcBef>
                <a:spcPts val="95"/>
              </a:spcBef>
            </a:pP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OCXO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packages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are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precision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devices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that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provide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35" sz="1350">
                <a:solidFill>
                  <a:srgbClr val="0E1222"/>
                </a:solidFill>
                <a:latin typeface="Verdana"/>
                <a:cs typeface="Verdana"/>
              </a:rPr>
              <a:t>superior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frequency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stability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by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keeping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the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crystal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at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</a:t>
            </a:r>
            <a:r>
              <a:rPr dirty="0" spc="8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constant</a:t>
            </a:r>
            <a:endParaRPr sz="13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temperature.</a:t>
            </a:r>
            <a:r>
              <a:rPr dirty="0" spc="31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Hermetic</a:t>
            </a:r>
            <a:r>
              <a:rPr dirty="0" spc="31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terminals</a:t>
            </a:r>
            <a:r>
              <a:rPr dirty="0" spc="31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ensure</a:t>
            </a:r>
            <a:r>
              <a:rPr dirty="0" spc="32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airtight</a:t>
            </a:r>
            <a:r>
              <a:rPr dirty="0" spc="31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Verdana"/>
                <a:cs typeface="Verdana"/>
              </a:rPr>
              <a:t>sealing,</a:t>
            </a:r>
            <a:endParaRPr sz="1350">
              <a:latin typeface="Verdana"/>
              <a:cs typeface="Verdana"/>
            </a:endParaRPr>
          </a:p>
          <a:p>
            <a:pPr marL="12700" marR="5080">
              <a:lnSpc>
                <a:spcPct val="133500"/>
              </a:lnSpc>
            </a:pP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protecting</a:t>
            </a:r>
            <a:r>
              <a:rPr dirty="0" spc="29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against</a:t>
            </a:r>
            <a:r>
              <a:rPr dirty="0" spc="3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moisture,</a:t>
            </a:r>
            <a:r>
              <a:rPr dirty="0" spc="3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contaminants,</a:t>
            </a:r>
            <a:r>
              <a:rPr dirty="0" spc="3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3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Verdana"/>
                <a:cs typeface="Verdana"/>
              </a:rPr>
              <a:t>environmental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factors.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68166" y="7101014"/>
            <a:ext cx="2065655" cy="31305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 spc="165" sz="1850">
                <a:solidFill>
                  <a:srgbClr val="0E1222"/>
                </a:solidFill>
                <a:latin typeface="Trebuchet MS"/>
                <a:cs typeface="Trebuchet MS"/>
              </a:rPr>
              <a:t>OCXO</a:t>
            </a:r>
            <a:r>
              <a:rPr b="1" dirty="0" spc="-235" sz="18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135" sz="1850">
                <a:solidFill>
                  <a:srgbClr val="0E1222"/>
                </a:solidFill>
                <a:latin typeface="Trebuchet MS"/>
                <a:cs typeface="Trebuchet MS"/>
              </a:rPr>
              <a:t>PACKAGES</a:t>
            </a:r>
            <a:endParaRPr sz="1850"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5674995" y="2039856"/>
            <a:ext cx="2436495" cy="2113915"/>
            <a:chOff x="15674995" y="2039856"/>
            <a:chExt cx="2436495" cy="2113915"/>
          </a:xfrm>
        </p:grpSpPr>
        <p:pic>
          <p:nvPicPr>
            <p:cNvPr id="30" name="object 30"/>
            <p:cNvPicPr/>
            <p:nvPr/>
          </p:nvPicPr>
          <p:blipFill>
            <a:blip cstate="print" r:embed="rId6"/>
            <a:stretch>
              <a:fillRect/>
            </a:stretch>
          </p:blipFill>
          <p:spPr>
            <a:xfrm>
              <a:off x="15694045" y="2058905"/>
              <a:ext cx="2396998" cy="207580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5694045" y="2058906"/>
              <a:ext cx="2398395" cy="2075814"/>
            </a:xfrm>
            <a:custGeom>
              <a:avLst/>
              <a:gdLst/>
              <a:ahLst/>
              <a:cxnLst/>
              <a:rect b="b" l="l" r="r" t="t"/>
              <a:pathLst>
                <a:path h="2075814" w="2398394">
                  <a:moveTo>
                    <a:pt x="0" y="1729748"/>
                  </a:moveTo>
                  <a:lnTo>
                    <a:pt x="0" y="345956"/>
                  </a:lnTo>
                  <a:lnTo>
                    <a:pt x="3140" y="289865"/>
                  </a:lnTo>
                  <a:lnTo>
                    <a:pt x="12231" y="236646"/>
                  </a:lnTo>
                  <a:lnTo>
                    <a:pt x="26778" y="187015"/>
                  </a:lnTo>
                  <a:lnTo>
                    <a:pt x="46285" y="141685"/>
                  </a:lnTo>
                  <a:lnTo>
                    <a:pt x="70258" y="101370"/>
                  </a:lnTo>
                  <a:lnTo>
                    <a:pt x="98202" y="66783"/>
                  </a:lnTo>
                  <a:lnTo>
                    <a:pt x="129622" y="38639"/>
                  </a:lnTo>
                  <a:lnTo>
                    <a:pt x="164024" y="17652"/>
                  </a:lnTo>
                  <a:lnTo>
                    <a:pt x="200912" y="4536"/>
                  </a:lnTo>
                  <a:lnTo>
                    <a:pt x="239793" y="4"/>
                  </a:lnTo>
                  <a:lnTo>
                    <a:pt x="2158128" y="0"/>
                  </a:lnTo>
                  <a:lnTo>
                    <a:pt x="2197008" y="4537"/>
                  </a:lnTo>
                  <a:lnTo>
                    <a:pt x="2233896" y="17653"/>
                  </a:lnTo>
                  <a:lnTo>
                    <a:pt x="2268297" y="38640"/>
                  </a:lnTo>
                  <a:lnTo>
                    <a:pt x="2299717" y="66784"/>
                  </a:lnTo>
                  <a:lnTo>
                    <a:pt x="2327661" y="101371"/>
                  </a:lnTo>
                  <a:lnTo>
                    <a:pt x="2351634" y="141686"/>
                  </a:lnTo>
                  <a:lnTo>
                    <a:pt x="2371141" y="187016"/>
                  </a:lnTo>
                  <a:lnTo>
                    <a:pt x="2385688" y="236647"/>
                  </a:lnTo>
                  <a:lnTo>
                    <a:pt x="2394779" y="289865"/>
                  </a:lnTo>
                  <a:lnTo>
                    <a:pt x="2397919" y="345956"/>
                  </a:lnTo>
                  <a:lnTo>
                    <a:pt x="2397919" y="1729748"/>
                  </a:lnTo>
                  <a:lnTo>
                    <a:pt x="2394779" y="1785840"/>
                  </a:lnTo>
                  <a:lnTo>
                    <a:pt x="2385687" y="1839058"/>
                  </a:lnTo>
                  <a:lnTo>
                    <a:pt x="2371141" y="1888689"/>
                  </a:lnTo>
                  <a:lnTo>
                    <a:pt x="2351633" y="1934019"/>
                  </a:lnTo>
                  <a:lnTo>
                    <a:pt x="2327660" y="1974333"/>
                  </a:lnTo>
                  <a:lnTo>
                    <a:pt x="2299716" y="2008919"/>
                  </a:lnTo>
                  <a:lnTo>
                    <a:pt x="2268296" y="2037063"/>
                  </a:lnTo>
                  <a:lnTo>
                    <a:pt x="2233895" y="2058049"/>
                  </a:lnTo>
                  <a:lnTo>
                    <a:pt x="2197007" y="2071165"/>
                  </a:lnTo>
                  <a:lnTo>
                    <a:pt x="2158128" y="2075696"/>
                  </a:lnTo>
                  <a:lnTo>
                    <a:pt x="239793" y="2075696"/>
                  </a:lnTo>
                  <a:lnTo>
                    <a:pt x="200913" y="2071166"/>
                  </a:lnTo>
                  <a:lnTo>
                    <a:pt x="164025" y="2058050"/>
                  </a:lnTo>
                  <a:lnTo>
                    <a:pt x="129624" y="2037064"/>
                  </a:lnTo>
                  <a:lnTo>
                    <a:pt x="98203" y="2008920"/>
                  </a:lnTo>
                  <a:lnTo>
                    <a:pt x="70259" y="1974334"/>
                  </a:lnTo>
                  <a:lnTo>
                    <a:pt x="46286" y="1934019"/>
                  </a:lnTo>
                  <a:lnTo>
                    <a:pt x="26778" y="1888689"/>
                  </a:lnTo>
                  <a:lnTo>
                    <a:pt x="12231" y="1839058"/>
                  </a:lnTo>
                  <a:lnTo>
                    <a:pt x="3140" y="1785840"/>
                  </a:lnTo>
                  <a:lnTo>
                    <a:pt x="0" y="1729748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9713468" y="2490672"/>
            <a:ext cx="5825490" cy="1400810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r" indent="-1028700" marL="1040765" marR="5080">
              <a:lnSpc>
                <a:spcPct val="133700"/>
              </a:lnSpc>
              <a:spcBef>
                <a:spcPts val="95"/>
              </a:spcBef>
            </a:pP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Crystal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packages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are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sealed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enclosures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that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safeguard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0" sz="1350">
                <a:solidFill>
                  <a:srgbClr val="0E1222"/>
                </a:solidFill>
                <a:latin typeface="Verdana"/>
                <a:cs typeface="Verdana"/>
              </a:rPr>
              <a:t>crystal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oscillators,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ensuring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stable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accurate</a:t>
            </a:r>
            <a:r>
              <a:rPr dirty="0" spc="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frequency</a:t>
            </a:r>
            <a:endParaRPr sz="1350">
              <a:latin typeface="Verdana"/>
              <a:cs typeface="Verdana"/>
            </a:endParaRPr>
          </a:p>
          <a:p>
            <a:pPr algn="r" indent="793115" marL="32384" marR="5080">
              <a:lnSpc>
                <a:spcPct val="133700"/>
              </a:lnSpc>
            </a:pP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performance.</a:t>
            </a:r>
            <a:r>
              <a:rPr dirty="0" spc="7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They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are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crucial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in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Verdana"/>
                <a:cs typeface="Verdana"/>
              </a:rPr>
              <a:t>telecommunications,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 aerospace,</a:t>
            </a:r>
            <a:r>
              <a:rPr dirty="0" spc="15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15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electronics,</a:t>
            </a:r>
            <a:r>
              <a:rPr dirty="0" spc="15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where</a:t>
            </a:r>
            <a:r>
              <a:rPr dirty="0" spc="15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precision</a:t>
            </a:r>
            <a:r>
              <a:rPr dirty="0" spc="15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15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reliability</a:t>
            </a:r>
            <a:r>
              <a:rPr dirty="0" spc="15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5" sz="1350">
                <a:solidFill>
                  <a:srgbClr val="0E1222"/>
                </a:solidFill>
                <a:latin typeface="Verdana"/>
                <a:cs typeface="Verdana"/>
              </a:rPr>
              <a:t>are</a:t>
            </a:r>
            <a:endParaRPr sz="1350">
              <a:latin typeface="Verdana"/>
              <a:cs typeface="Verdana"/>
            </a:endParaRPr>
          </a:p>
          <a:p>
            <a:pPr algn="r" marR="5715">
              <a:lnSpc>
                <a:spcPct val="100000"/>
              </a:lnSpc>
              <a:spcBef>
                <a:spcPts val="545"/>
              </a:spcBef>
            </a:pPr>
            <a:r>
              <a:rPr dirty="0" spc="35" sz="1350">
                <a:solidFill>
                  <a:srgbClr val="0E1222"/>
                </a:solidFill>
                <a:latin typeface="Verdana"/>
                <a:cs typeface="Verdana"/>
              </a:rPr>
              <a:t>essential.</a:t>
            </a:r>
            <a:endParaRPr sz="1350">
              <a:latin typeface="Verdana"/>
              <a:cs typeface="Verdan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2971280" y="2406070"/>
            <a:ext cx="2554605" cy="57150"/>
            <a:chOff x="12971280" y="2406070"/>
            <a:chExt cx="2554605" cy="57150"/>
          </a:xfrm>
        </p:grpSpPr>
        <p:sp>
          <p:nvSpPr>
            <p:cNvPr id="34" name="object 34"/>
            <p:cNvSpPr/>
            <p:nvPr/>
          </p:nvSpPr>
          <p:spPr>
            <a:xfrm>
              <a:off x="12985567" y="2434645"/>
              <a:ext cx="2526030" cy="0"/>
            </a:xfrm>
            <a:custGeom>
              <a:avLst/>
              <a:gdLst/>
              <a:ahLst/>
              <a:cxnLst/>
              <a:rect b="b" l="l" r="r" t="t"/>
              <a:pathLst>
                <a:path h="0" w="2526030">
                  <a:moveTo>
                    <a:pt x="0" y="0"/>
                  </a:moveTo>
                  <a:lnTo>
                    <a:pt x="2525525" y="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2980805" y="2406070"/>
              <a:ext cx="0" cy="57150"/>
            </a:xfrm>
            <a:custGeom>
              <a:avLst/>
              <a:gdLst/>
              <a:ahLst/>
              <a:cxnLst/>
              <a:rect b="b" l="l" r="r" t="t"/>
              <a:pathLst>
                <a:path h="57150" w="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5515859" y="2406070"/>
              <a:ext cx="0" cy="57150"/>
            </a:xfrm>
            <a:custGeom>
              <a:avLst/>
              <a:gdLst/>
              <a:ahLst/>
              <a:cxnLst/>
              <a:rect b="b" l="l" r="r" t="t"/>
              <a:pathLst>
                <a:path h="57150" w="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13074679" y="1986693"/>
            <a:ext cx="2463800" cy="313690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 spc="130" sz="1850">
                <a:solidFill>
                  <a:srgbClr val="0E1222"/>
                </a:solidFill>
                <a:latin typeface="Trebuchet MS"/>
                <a:cs typeface="Trebuchet MS"/>
              </a:rPr>
              <a:t>CRYSTAL</a:t>
            </a:r>
            <a:r>
              <a:rPr b="1" dirty="0" spc="-220" sz="18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140" sz="1850">
                <a:solidFill>
                  <a:srgbClr val="0E1222"/>
                </a:solidFill>
                <a:latin typeface="Trebuchet MS"/>
                <a:cs typeface="Trebuchet MS"/>
              </a:rPr>
              <a:t>PACKAGES</a:t>
            </a:r>
            <a:endParaRPr sz="1850">
              <a:latin typeface="Trebuchet MS"/>
              <a:cs typeface="Trebuchet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2172122" y="4972725"/>
            <a:ext cx="1936114" cy="57150"/>
            <a:chOff x="12172122" y="4972725"/>
            <a:chExt cx="1936114" cy="57150"/>
          </a:xfrm>
        </p:grpSpPr>
        <p:sp>
          <p:nvSpPr>
            <p:cNvPr id="39" name="object 39"/>
            <p:cNvSpPr/>
            <p:nvPr/>
          </p:nvSpPr>
          <p:spPr>
            <a:xfrm>
              <a:off x="12186409" y="5001300"/>
              <a:ext cx="1907539" cy="0"/>
            </a:xfrm>
            <a:custGeom>
              <a:avLst/>
              <a:gdLst/>
              <a:ahLst/>
              <a:cxnLst/>
              <a:rect b="b" l="l" r="r" t="t"/>
              <a:pathLst>
                <a:path h="0" w="1907540">
                  <a:moveTo>
                    <a:pt x="0" y="0"/>
                  </a:moveTo>
                  <a:lnTo>
                    <a:pt x="1907343" y="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2181647" y="4972725"/>
              <a:ext cx="0" cy="57150"/>
            </a:xfrm>
            <a:custGeom>
              <a:avLst/>
              <a:gdLst/>
              <a:ahLst/>
              <a:cxnLst/>
              <a:rect b="b" l="l" r="r" t="t"/>
              <a:pathLst>
                <a:path h="57150" w="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4098517" y="4972725"/>
              <a:ext cx="0" cy="57150"/>
            </a:xfrm>
            <a:custGeom>
              <a:avLst/>
              <a:gdLst/>
              <a:ahLst/>
              <a:cxnLst/>
              <a:rect b="b" l="l" r="r" t="t"/>
              <a:pathLst>
                <a:path h="57150" w="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12159421" y="4946654"/>
            <a:ext cx="5795010" cy="1414780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marL="12700" marR="5080">
              <a:lnSpc>
                <a:spcPct val="135000"/>
              </a:lnSpc>
              <a:spcBef>
                <a:spcPts val="95"/>
              </a:spcBef>
            </a:pP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TO</a:t>
            </a:r>
            <a:r>
              <a:rPr dirty="0" spc="12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Verdana"/>
                <a:cs typeface="Verdana"/>
              </a:rPr>
              <a:t>packages</a:t>
            </a:r>
            <a:r>
              <a:rPr dirty="0" spc="114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are</a:t>
            </a:r>
            <a:r>
              <a:rPr dirty="0" spc="12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metal</a:t>
            </a:r>
            <a:r>
              <a:rPr dirty="0" spc="12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Verdana"/>
                <a:cs typeface="Verdana"/>
              </a:rPr>
              <a:t>enclosures</a:t>
            </a:r>
            <a:r>
              <a:rPr dirty="0" spc="114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for</a:t>
            </a:r>
            <a:r>
              <a:rPr dirty="0" spc="12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semiconductor</a:t>
            </a:r>
            <a:r>
              <a:rPr dirty="0" spc="12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Verdana"/>
                <a:cs typeface="Verdana"/>
              </a:rPr>
              <a:t>devices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like</a:t>
            </a:r>
            <a:r>
              <a:rPr dirty="0" spc="1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transistors,</a:t>
            </a:r>
            <a:r>
              <a:rPr dirty="0" spc="10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diodes,</a:t>
            </a:r>
            <a:r>
              <a:rPr dirty="0" spc="9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9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sensors.</a:t>
            </a:r>
            <a:r>
              <a:rPr dirty="0" spc="10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Used</a:t>
            </a:r>
            <a:r>
              <a:rPr dirty="0" spc="9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in</a:t>
            </a:r>
            <a:r>
              <a:rPr dirty="0" spc="10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Verdana"/>
                <a:cs typeface="Verdana"/>
              </a:rPr>
              <a:t>automotive,</a:t>
            </a:r>
            <a:endParaRPr sz="1350">
              <a:latin typeface="Verdana"/>
              <a:cs typeface="Verdana"/>
            </a:endParaRPr>
          </a:p>
          <a:p>
            <a:pPr marL="12700" marR="148590">
              <a:lnSpc>
                <a:spcPct val="135000"/>
              </a:lnSpc>
            </a:pP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industrial,</a:t>
            </a:r>
            <a:r>
              <a:rPr dirty="0" spc="17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consumer</a:t>
            </a:r>
            <a:r>
              <a:rPr dirty="0" spc="1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electronics</a:t>
            </a:r>
            <a:r>
              <a:rPr dirty="0" spc="17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17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Mil-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Aero</a:t>
            </a:r>
            <a:r>
              <a:rPr dirty="0" spc="18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applications,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they</a:t>
            </a:r>
            <a:r>
              <a:rPr dirty="0" spc="12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offer</a:t>
            </a:r>
            <a:r>
              <a:rPr dirty="0" spc="13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protection,</a:t>
            </a:r>
            <a:r>
              <a:rPr dirty="0" spc="12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heat</a:t>
            </a:r>
            <a:r>
              <a:rPr dirty="0" spc="12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dissipation,</a:t>
            </a:r>
            <a:r>
              <a:rPr dirty="0" spc="12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12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hermetic</a:t>
            </a:r>
            <a:r>
              <a:rPr dirty="0" spc="12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Verdana"/>
                <a:cs typeface="Verdana"/>
              </a:rPr>
              <a:t>sealing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for</a:t>
            </a:r>
            <a:r>
              <a:rPr dirty="0" spc="1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Verdana"/>
                <a:cs typeface="Verdana"/>
              </a:rPr>
              <a:t>reliability.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2159421" y="4561436"/>
            <a:ext cx="1844039" cy="315595"/>
          </a:xfrm>
          <a:prstGeom prst="rect">
            <a:avLst/>
          </a:prstGeom>
        </p:spPr>
        <p:txBody>
          <a:bodyPr bIns="0" lIns="0" rIns="0" rtlCol="0" tIns="1270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pc="-60" sz="1900">
                <a:solidFill>
                  <a:srgbClr val="0E1222"/>
                </a:solidFill>
                <a:latin typeface="Trebuchet MS"/>
                <a:cs typeface="Trebuchet MS"/>
              </a:rPr>
              <a:t>T.O.</a:t>
            </a:r>
            <a:r>
              <a:rPr b="1" dirty="0" spc="-220" sz="19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114" sz="1900">
                <a:solidFill>
                  <a:srgbClr val="0E1222"/>
                </a:solidFill>
                <a:latin typeface="Trebuchet MS"/>
                <a:cs typeface="Trebuchet MS"/>
              </a:rPr>
              <a:t>PACKAGES</a:t>
            </a:r>
            <a:endParaRPr sz="1900">
              <a:latin typeface="Trebuchet MS"/>
              <a:cs typeface="Trebuchet M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9349045" y="4415633"/>
            <a:ext cx="2619375" cy="2129155"/>
            <a:chOff x="9349045" y="4415633"/>
            <a:chExt cx="2619375" cy="2129155"/>
          </a:xfrm>
        </p:grpSpPr>
        <p:pic>
          <p:nvPicPr>
            <p:cNvPr id="45" name="object 45"/>
            <p:cNvPicPr/>
            <p:nvPr/>
          </p:nvPicPr>
          <p:blipFill>
            <a:blip cstate="print" r:embed="rId7"/>
            <a:stretch>
              <a:fillRect/>
            </a:stretch>
          </p:blipFill>
          <p:spPr>
            <a:xfrm>
              <a:off x="9368091" y="4434684"/>
              <a:ext cx="2585097" cy="209100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9368095" y="4434683"/>
              <a:ext cx="2581275" cy="2091055"/>
            </a:xfrm>
            <a:custGeom>
              <a:avLst/>
              <a:gdLst/>
              <a:ahLst/>
              <a:cxnLst/>
              <a:rect b="b" l="l" r="r" t="t"/>
              <a:pathLst>
                <a:path h="2091054" w="2581275">
                  <a:moveTo>
                    <a:pt x="2581275" y="1800597"/>
                  </a:moveTo>
                  <a:lnTo>
                    <a:pt x="2571781" y="1852512"/>
                  </a:lnTo>
                  <a:lnTo>
                    <a:pt x="2556100" y="1902506"/>
                  </a:lnTo>
                  <a:lnTo>
                    <a:pt x="2535072" y="1948169"/>
                  </a:lnTo>
                  <a:lnTo>
                    <a:pt x="2509229" y="1988780"/>
                  </a:lnTo>
                  <a:lnTo>
                    <a:pt x="2479106" y="2023621"/>
                  </a:lnTo>
                  <a:lnTo>
                    <a:pt x="2445235" y="2051971"/>
                  </a:lnTo>
                  <a:lnTo>
                    <a:pt x="2408149" y="2073112"/>
                  </a:lnTo>
                  <a:lnTo>
                    <a:pt x="2368383" y="2086324"/>
                  </a:lnTo>
                  <a:lnTo>
                    <a:pt x="2326470" y="2090888"/>
                  </a:lnTo>
                  <a:lnTo>
                    <a:pt x="258517" y="2090888"/>
                  </a:lnTo>
                  <a:lnTo>
                    <a:pt x="216604" y="2086325"/>
                  </a:lnTo>
                  <a:lnTo>
                    <a:pt x="176837" y="2073113"/>
                  </a:lnTo>
                  <a:lnTo>
                    <a:pt x="139752" y="2051972"/>
                  </a:lnTo>
                  <a:lnTo>
                    <a:pt x="105880" y="2023622"/>
                  </a:lnTo>
                  <a:lnTo>
                    <a:pt x="75756" y="1988781"/>
                  </a:lnTo>
                  <a:lnTo>
                    <a:pt x="49913" y="1948170"/>
                  </a:lnTo>
                  <a:lnTo>
                    <a:pt x="28884" y="1902508"/>
                  </a:lnTo>
                  <a:lnTo>
                    <a:pt x="13202" y="1852513"/>
                  </a:lnTo>
                  <a:lnTo>
                    <a:pt x="3403" y="1798906"/>
                  </a:lnTo>
                  <a:lnTo>
                    <a:pt x="0" y="1742406"/>
                  </a:lnTo>
                  <a:lnTo>
                    <a:pt x="14" y="348479"/>
                  </a:lnTo>
                  <a:lnTo>
                    <a:pt x="3403" y="291979"/>
                  </a:lnTo>
                  <a:lnTo>
                    <a:pt x="13203" y="238372"/>
                  </a:lnTo>
                  <a:lnTo>
                    <a:pt x="28884" y="188377"/>
                  </a:lnTo>
                  <a:lnTo>
                    <a:pt x="49913" y="142715"/>
                  </a:lnTo>
                  <a:lnTo>
                    <a:pt x="75757" y="102104"/>
                  </a:lnTo>
                  <a:lnTo>
                    <a:pt x="105881" y="67264"/>
                  </a:lnTo>
                  <a:lnTo>
                    <a:pt x="139753" y="38914"/>
                  </a:lnTo>
                  <a:lnTo>
                    <a:pt x="176839" y="17774"/>
                  </a:lnTo>
                  <a:lnTo>
                    <a:pt x="216604" y="4563"/>
                  </a:lnTo>
                  <a:lnTo>
                    <a:pt x="258517" y="0"/>
                  </a:lnTo>
                  <a:lnTo>
                    <a:pt x="2326470" y="0"/>
                  </a:lnTo>
                  <a:lnTo>
                    <a:pt x="2368383" y="4563"/>
                  </a:lnTo>
                  <a:lnTo>
                    <a:pt x="2408148" y="17774"/>
                  </a:lnTo>
                  <a:lnTo>
                    <a:pt x="2445233" y="38915"/>
                  </a:lnTo>
                  <a:lnTo>
                    <a:pt x="2479104" y="67265"/>
                  </a:lnTo>
                  <a:lnTo>
                    <a:pt x="2509228" y="102106"/>
                  </a:lnTo>
                  <a:lnTo>
                    <a:pt x="2535071" y="142717"/>
                  </a:lnTo>
                  <a:lnTo>
                    <a:pt x="2556099" y="188379"/>
                  </a:lnTo>
                  <a:lnTo>
                    <a:pt x="2571780" y="238372"/>
                  </a:lnTo>
                  <a:lnTo>
                    <a:pt x="2581275" y="290288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47" name="object 47"/>
          <p:cNvGrpSpPr/>
          <p:nvPr/>
        </p:nvGrpSpPr>
        <p:grpSpPr>
          <a:xfrm>
            <a:off x="15529052" y="6956619"/>
            <a:ext cx="2581275" cy="2105025"/>
            <a:chOff x="15529052" y="6956619"/>
            <a:chExt cx="2581275" cy="2105025"/>
          </a:xfrm>
        </p:grpSpPr>
        <p:pic>
          <p:nvPicPr>
            <p:cNvPr id="48" name="object 48"/>
            <p:cNvPicPr/>
            <p:nvPr/>
          </p:nvPicPr>
          <p:blipFill>
            <a:blip cstate="print" r:embed="rId8"/>
            <a:stretch>
              <a:fillRect/>
            </a:stretch>
          </p:blipFill>
          <p:spPr>
            <a:xfrm>
              <a:off x="15548104" y="6975677"/>
              <a:ext cx="2543987" cy="2066693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15548102" y="6975669"/>
              <a:ext cx="2543175" cy="2066925"/>
            </a:xfrm>
            <a:custGeom>
              <a:avLst/>
              <a:gdLst/>
              <a:ahLst/>
              <a:cxnLst/>
              <a:rect b="b" l="l" r="r" t="t"/>
              <a:pathLst>
                <a:path h="2066925" w="2543175">
                  <a:moveTo>
                    <a:pt x="2543121" y="1737513"/>
                  </a:moveTo>
                  <a:lnTo>
                    <a:pt x="2540667" y="1779722"/>
                  </a:lnTo>
                  <a:lnTo>
                    <a:pt x="2531024" y="1832769"/>
                  </a:lnTo>
                  <a:lnTo>
                    <a:pt x="2515591" y="1882241"/>
                  </a:lnTo>
                  <a:lnTo>
                    <a:pt x="2494893" y="1927427"/>
                  </a:lnTo>
                  <a:lnTo>
                    <a:pt x="2469453" y="1967616"/>
                  </a:lnTo>
                  <a:lnTo>
                    <a:pt x="2439796" y="2002094"/>
                  </a:lnTo>
                  <a:lnTo>
                    <a:pt x="2406447" y="2030148"/>
                  </a:lnTo>
                  <a:lnTo>
                    <a:pt x="2369932" y="2051064"/>
                  </a:lnTo>
                  <a:lnTo>
                    <a:pt x="2330779" y="2064127"/>
                  </a:lnTo>
                  <a:lnTo>
                    <a:pt x="2305150" y="2066856"/>
                  </a:lnTo>
                </a:path>
                <a:path h="2066925" w="2543175">
                  <a:moveTo>
                    <a:pt x="238841" y="2066889"/>
                  </a:moveTo>
                  <a:lnTo>
                    <a:pt x="173992" y="2051034"/>
                  </a:lnTo>
                  <a:lnTo>
                    <a:pt x="137491" y="2030108"/>
                  </a:lnTo>
                  <a:lnTo>
                    <a:pt x="104157" y="2002050"/>
                  </a:lnTo>
                  <a:lnTo>
                    <a:pt x="74514" y="1967574"/>
                  </a:lnTo>
                  <a:lnTo>
                    <a:pt x="49086" y="1927390"/>
                  </a:lnTo>
                  <a:lnTo>
                    <a:pt x="28396" y="1882210"/>
                  </a:lnTo>
                  <a:lnTo>
                    <a:pt x="12969" y="1832745"/>
                  </a:lnTo>
                  <a:lnTo>
                    <a:pt x="3331" y="1779708"/>
                  </a:lnTo>
                  <a:lnTo>
                    <a:pt x="0" y="1723809"/>
                  </a:lnTo>
                  <a:lnTo>
                    <a:pt x="3" y="344770"/>
                  </a:lnTo>
                  <a:lnTo>
                    <a:pt x="3336" y="288870"/>
                  </a:lnTo>
                  <a:lnTo>
                    <a:pt x="12981" y="235834"/>
                  </a:lnTo>
                  <a:lnTo>
                    <a:pt x="28415" y="186373"/>
                  </a:lnTo>
                  <a:lnTo>
                    <a:pt x="49111" y="141198"/>
                  </a:lnTo>
                  <a:lnTo>
                    <a:pt x="74545" y="101020"/>
                  </a:lnTo>
                  <a:lnTo>
                    <a:pt x="104192" y="66553"/>
                  </a:lnTo>
                  <a:lnTo>
                    <a:pt x="137526" y="38506"/>
                  </a:lnTo>
                  <a:lnTo>
                    <a:pt x="174023" y="17592"/>
                  </a:lnTo>
                  <a:lnTo>
                    <a:pt x="213156" y="4522"/>
                  </a:lnTo>
                  <a:lnTo>
                    <a:pt x="254402" y="7"/>
                  </a:lnTo>
                  <a:lnTo>
                    <a:pt x="2289524" y="0"/>
                  </a:lnTo>
                  <a:lnTo>
                    <a:pt x="2330776" y="4501"/>
                  </a:lnTo>
                  <a:lnTo>
                    <a:pt x="2369920" y="17562"/>
                  </a:lnTo>
                  <a:lnTo>
                    <a:pt x="2406428" y="38472"/>
                  </a:lnTo>
                  <a:lnTo>
                    <a:pt x="2439774" y="66518"/>
                  </a:lnTo>
                  <a:lnTo>
                    <a:pt x="2469430" y="100989"/>
                  </a:lnTo>
                  <a:lnTo>
                    <a:pt x="2494872" y="141172"/>
                  </a:lnTo>
                  <a:lnTo>
                    <a:pt x="2515574" y="186354"/>
                  </a:lnTo>
                  <a:lnTo>
                    <a:pt x="2531012" y="235823"/>
                  </a:lnTo>
                  <a:lnTo>
                    <a:pt x="2540659" y="288867"/>
                  </a:lnTo>
                  <a:lnTo>
                    <a:pt x="2543122" y="331127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50" name="object 50"/>
          <p:cNvGrpSpPr/>
          <p:nvPr/>
        </p:nvGrpSpPr>
        <p:grpSpPr>
          <a:xfrm>
            <a:off x="10254836" y="7477861"/>
            <a:ext cx="5115560" cy="28575"/>
            <a:chOff x="10254836" y="7477861"/>
            <a:chExt cx="5115560" cy="28575"/>
          </a:xfrm>
        </p:grpSpPr>
        <p:sp>
          <p:nvSpPr>
            <p:cNvPr id="51" name="object 51"/>
            <p:cNvSpPr/>
            <p:nvPr/>
          </p:nvSpPr>
          <p:spPr>
            <a:xfrm>
              <a:off x="10261979" y="7492148"/>
              <a:ext cx="5101590" cy="0"/>
            </a:xfrm>
            <a:custGeom>
              <a:avLst/>
              <a:gdLst/>
              <a:ahLst/>
              <a:cxnLst/>
              <a:rect b="b" l="l" r="r" t="t"/>
              <a:pathLst>
                <a:path h="0" w="5101590">
                  <a:moveTo>
                    <a:pt x="0" y="0"/>
                  </a:moveTo>
                  <a:lnTo>
                    <a:pt x="5101123" y="0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0259598" y="7477861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15365481" y="7477861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8971289" y="7536826"/>
            <a:ext cx="6412865" cy="1122045"/>
          </a:xfrm>
          <a:prstGeom prst="rect">
            <a:avLst/>
          </a:prstGeom>
        </p:spPr>
        <p:txBody>
          <a:bodyPr bIns="0" lIns="0" rIns="0" rtlCol="0" tIns="11430" vert="horz" wrap="square">
            <a:spAutoFit/>
          </a:bodyPr>
          <a:lstStyle/>
          <a:p>
            <a:pPr algn="r" indent="-334645" marL="346710" marR="5080">
              <a:lnSpc>
                <a:spcPct val="133200"/>
              </a:lnSpc>
              <a:spcBef>
                <a:spcPts val="90"/>
              </a:spcBef>
            </a:pP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Transistor</a:t>
            </a:r>
            <a:r>
              <a:rPr dirty="0" spc="14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headers</a:t>
            </a:r>
            <a:r>
              <a:rPr dirty="0" spc="14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provide</a:t>
            </a:r>
            <a:r>
              <a:rPr dirty="0" spc="14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stable</a:t>
            </a:r>
            <a:r>
              <a:rPr dirty="0" spc="14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mounting</a:t>
            </a:r>
            <a:r>
              <a:rPr dirty="0" spc="15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14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heat</a:t>
            </a:r>
            <a:r>
              <a:rPr dirty="0" spc="14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Verdana"/>
                <a:cs typeface="Verdana"/>
              </a:rPr>
              <a:t>dissipation</a:t>
            </a:r>
            <a:r>
              <a:rPr dirty="0" spc="14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5" sz="1350">
                <a:solidFill>
                  <a:srgbClr val="0E1222"/>
                </a:solidFill>
                <a:latin typeface="Verdana"/>
                <a:cs typeface="Verdana"/>
              </a:rPr>
              <a:t>for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transistors,</a:t>
            </a:r>
            <a:r>
              <a:rPr dirty="0" spc="10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while</a:t>
            </a:r>
            <a:r>
              <a:rPr dirty="0" spc="11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power</a:t>
            </a:r>
            <a:r>
              <a:rPr dirty="0" spc="10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75" sz="1350">
                <a:solidFill>
                  <a:srgbClr val="0E1222"/>
                </a:solidFill>
                <a:latin typeface="Verdana"/>
                <a:cs typeface="Verdana"/>
              </a:rPr>
              <a:t>diodes</a:t>
            </a:r>
            <a:r>
              <a:rPr dirty="0" spc="11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handle</a:t>
            </a:r>
            <a:r>
              <a:rPr dirty="0" spc="10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high</a:t>
            </a:r>
            <a:r>
              <a:rPr dirty="0" spc="11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current</a:t>
            </a:r>
            <a:r>
              <a:rPr dirty="0" spc="105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11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35" sz="1350">
                <a:solidFill>
                  <a:srgbClr val="0E1222"/>
                </a:solidFill>
                <a:latin typeface="Verdana"/>
                <a:cs typeface="Verdana"/>
              </a:rPr>
              <a:t>voltage, </a:t>
            </a:r>
            <a:r>
              <a:rPr dirty="0" spc="55" sz="1350">
                <a:solidFill>
                  <a:srgbClr val="0E1222"/>
                </a:solidFill>
                <a:latin typeface="Verdana"/>
                <a:cs typeface="Verdana"/>
              </a:rPr>
              <a:t>ensuring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reliable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Verdana"/>
                <a:cs typeface="Verdana"/>
              </a:rPr>
              <a:t>rectification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in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Verdana"/>
                <a:cs typeface="Verdana"/>
              </a:rPr>
              <a:t>power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Verdana"/>
                <a:cs typeface="Verdana"/>
              </a:rPr>
              <a:t>circuits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50">
                <a:solidFill>
                  <a:srgbClr val="0E1222"/>
                </a:solidFill>
                <a:latin typeface="Verdana"/>
                <a:cs typeface="Verdana"/>
              </a:rPr>
              <a:t>for</a:t>
            </a:r>
            <a:r>
              <a:rPr dirty="0" spc="90" sz="135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40" sz="1350">
                <a:solidFill>
                  <a:srgbClr val="0E1222"/>
                </a:solidFill>
                <a:latin typeface="Verdana"/>
                <a:cs typeface="Verdana"/>
              </a:rPr>
              <a:t>industrial</a:t>
            </a:r>
            <a:endParaRPr sz="1350">
              <a:latin typeface="Verdana"/>
              <a:cs typeface="Verdana"/>
            </a:endParaRPr>
          </a:p>
          <a:p>
            <a:pPr algn="r" marR="5715">
              <a:lnSpc>
                <a:spcPct val="100000"/>
              </a:lnSpc>
              <a:spcBef>
                <a:spcPts val="540"/>
              </a:spcBef>
            </a:pPr>
            <a:r>
              <a:rPr dirty="0" spc="50" sz="1350">
                <a:solidFill>
                  <a:srgbClr val="0E1222"/>
                </a:solidFill>
                <a:latin typeface="Verdana"/>
                <a:cs typeface="Verdana"/>
              </a:rPr>
              <a:t>applications.</a:t>
            </a:r>
            <a:endParaRPr sz="135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9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721320" y="7050963"/>
            <a:ext cx="4661535" cy="312420"/>
          </a:xfrm>
          <a:prstGeom prst="rect">
            <a:avLst/>
          </a:prstGeom>
        </p:spPr>
        <p:txBody>
          <a:bodyPr bIns="0" lIns="0" rIns="0" rtlCol="0" tIns="1651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b="1" dirty="0" spc="95" sz="1850">
                <a:solidFill>
                  <a:srgbClr val="0E1222"/>
                </a:solidFill>
                <a:latin typeface="Trebuchet MS"/>
                <a:cs typeface="Trebuchet MS"/>
              </a:rPr>
              <a:t>TRANSISTOR</a:t>
            </a:r>
            <a:r>
              <a:rPr b="1" dirty="0" spc="-225" sz="18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105" sz="1850">
                <a:solidFill>
                  <a:srgbClr val="0E1222"/>
                </a:solidFill>
                <a:latin typeface="Trebuchet MS"/>
                <a:cs typeface="Trebuchet MS"/>
              </a:rPr>
              <a:t>HEADERS</a:t>
            </a:r>
            <a:r>
              <a:rPr b="1" dirty="0" spc="-229" sz="18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-45" sz="1850">
                <a:solidFill>
                  <a:srgbClr val="0E1222"/>
                </a:solidFill>
                <a:latin typeface="Trebuchet MS"/>
                <a:cs typeface="Trebuchet MS"/>
              </a:rPr>
              <a:t>&amp;</a:t>
            </a:r>
            <a:r>
              <a:rPr b="1" dirty="0" spc="-229" sz="18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110" sz="1850">
                <a:solidFill>
                  <a:srgbClr val="0E1222"/>
                </a:solidFill>
                <a:latin typeface="Trebuchet MS"/>
                <a:cs typeface="Trebuchet MS"/>
              </a:rPr>
              <a:t>POWER</a:t>
            </a:r>
            <a:r>
              <a:rPr b="1" dirty="0" spc="-220" sz="18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90" sz="1850">
                <a:solidFill>
                  <a:srgbClr val="0E1222"/>
                </a:solidFill>
                <a:latin typeface="Trebuchet MS"/>
                <a:cs typeface="Trebuchet MS"/>
              </a:rPr>
              <a:t>DIODES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descr="$PPTXTitle" id="56" name="object 5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63719" vert="horz" wrap="square">
            <a:spAutoFit/>
          </a:bodyPr>
          <a:lstStyle/>
          <a:p>
            <a:pPr marL="176530">
              <a:lnSpc>
                <a:spcPct val="100000"/>
              </a:lnSpc>
              <a:spcBef>
                <a:spcPts val="90"/>
              </a:spcBef>
            </a:pPr>
            <a:r>
              <a:rPr dirty="0" spc="-180"/>
              <a:t>HERMETIC</a:t>
            </a:r>
            <a:r>
              <a:rPr dirty="0" spc="-125"/>
              <a:t> </a:t>
            </a:r>
            <a:r>
              <a:rPr dirty="0" spc="-200"/>
              <a:t>PACKAGES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70806" y="1996775"/>
            <a:ext cx="3375660" cy="40005"/>
            <a:chOff x="3270806" y="1996775"/>
            <a:chExt cx="3375660" cy="40005"/>
          </a:xfrm>
        </p:grpSpPr>
        <p:sp>
          <p:nvSpPr>
            <p:cNvPr id="3" name="object 3"/>
            <p:cNvSpPr/>
            <p:nvPr/>
          </p:nvSpPr>
          <p:spPr>
            <a:xfrm>
              <a:off x="3280671" y="2016504"/>
              <a:ext cx="3355975" cy="0"/>
            </a:xfrm>
            <a:custGeom>
              <a:avLst/>
              <a:gdLst/>
              <a:ahLst/>
              <a:cxnLst/>
              <a:rect b="b" l="l" r="r" t="t"/>
              <a:pathLst>
                <a:path h="0" w="3355975">
                  <a:moveTo>
                    <a:pt x="0" y="0"/>
                  </a:moveTo>
                  <a:lnTo>
                    <a:pt x="3355575" y="0"/>
                  </a:lnTo>
                </a:path>
              </a:pathLst>
            </a:custGeom>
            <a:ln w="1315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3277383" y="1996775"/>
              <a:ext cx="0" cy="40005"/>
            </a:xfrm>
            <a:custGeom>
              <a:avLst/>
              <a:gdLst/>
              <a:ahLst/>
              <a:cxnLst/>
              <a:rect b="b" l="l" r="r" t="t"/>
              <a:pathLst>
                <a:path h="40005" w="0">
                  <a:moveTo>
                    <a:pt x="0" y="0"/>
                  </a:moveTo>
                  <a:lnTo>
                    <a:pt x="0" y="39459"/>
                  </a:lnTo>
                </a:path>
              </a:pathLst>
            </a:custGeom>
            <a:ln w="1315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39538" y="1996775"/>
              <a:ext cx="0" cy="40005"/>
            </a:xfrm>
            <a:custGeom>
              <a:avLst/>
              <a:gdLst/>
              <a:ahLst/>
              <a:cxnLst/>
              <a:rect b="b" l="l" r="r" t="t"/>
              <a:pathLst>
                <a:path h="40005" w="0">
                  <a:moveTo>
                    <a:pt x="0" y="0"/>
                  </a:moveTo>
                  <a:lnTo>
                    <a:pt x="0" y="39459"/>
                  </a:lnTo>
                </a:path>
              </a:pathLst>
            </a:custGeom>
            <a:ln w="1315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258106" y="1972603"/>
            <a:ext cx="4316730" cy="135064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95"/>
              </a:spcBef>
            </a:pPr>
            <a:r>
              <a:rPr dirty="0" sz="1300">
                <a:latin typeface="Verdana"/>
                <a:cs typeface="Verdana"/>
              </a:rPr>
              <a:t>Overload</a:t>
            </a:r>
            <a:r>
              <a:rPr dirty="0" spc="30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protectors</a:t>
            </a:r>
            <a:r>
              <a:rPr dirty="0" spc="35" sz="1300">
                <a:latin typeface="Verdana"/>
                <a:cs typeface="Verdana"/>
              </a:rPr>
              <a:t> </a:t>
            </a:r>
            <a:r>
              <a:rPr dirty="0" spc="-10" sz="1300">
                <a:latin typeface="Verdana"/>
                <a:cs typeface="Verdana"/>
              </a:rPr>
              <a:t>are</a:t>
            </a:r>
            <a:r>
              <a:rPr dirty="0" spc="30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safety</a:t>
            </a:r>
            <a:r>
              <a:rPr dirty="0" spc="35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devices</a:t>
            </a:r>
            <a:r>
              <a:rPr dirty="0" spc="35" sz="1300">
                <a:latin typeface="Verdana"/>
                <a:cs typeface="Verdana"/>
              </a:rPr>
              <a:t> </a:t>
            </a:r>
            <a:r>
              <a:rPr dirty="0" spc="-20" sz="1300">
                <a:latin typeface="Verdana"/>
                <a:cs typeface="Verdana"/>
              </a:rPr>
              <a:t>that</a:t>
            </a:r>
            <a:r>
              <a:rPr dirty="0" spc="500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prevent</a:t>
            </a:r>
            <a:r>
              <a:rPr dirty="0" spc="-40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overheating</a:t>
            </a:r>
            <a:r>
              <a:rPr dirty="0" spc="-35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or</a:t>
            </a:r>
            <a:r>
              <a:rPr dirty="0" spc="-40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excessive</a:t>
            </a:r>
            <a:r>
              <a:rPr dirty="0" spc="-35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current</a:t>
            </a:r>
            <a:r>
              <a:rPr dirty="0" spc="-40" sz="1300">
                <a:latin typeface="Verdana"/>
                <a:cs typeface="Verdana"/>
              </a:rPr>
              <a:t> </a:t>
            </a:r>
            <a:r>
              <a:rPr dirty="0" spc="-25" sz="1300">
                <a:latin typeface="Verdana"/>
                <a:cs typeface="Verdana"/>
              </a:rPr>
              <a:t>by </a:t>
            </a:r>
            <a:r>
              <a:rPr dirty="0" sz="1300">
                <a:latin typeface="Verdana"/>
                <a:cs typeface="Verdana"/>
              </a:rPr>
              <a:t>disconnecting</a:t>
            </a:r>
            <a:r>
              <a:rPr dirty="0" spc="20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power.</a:t>
            </a:r>
            <a:r>
              <a:rPr dirty="0" spc="25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They</a:t>
            </a:r>
            <a:r>
              <a:rPr dirty="0" spc="25" sz="1300">
                <a:latin typeface="Verdana"/>
                <a:cs typeface="Verdana"/>
              </a:rPr>
              <a:t> </a:t>
            </a:r>
            <a:r>
              <a:rPr dirty="0" spc="-10" sz="1300">
                <a:latin typeface="Verdana"/>
                <a:cs typeface="Verdana"/>
              </a:rPr>
              <a:t>are</a:t>
            </a:r>
            <a:r>
              <a:rPr dirty="0" spc="25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used</a:t>
            </a:r>
            <a:r>
              <a:rPr dirty="0" spc="25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in</a:t>
            </a:r>
            <a:r>
              <a:rPr dirty="0" spc="25" sz="1300">
                <a:latin typeface="Verdana"/>
                <a:cs typeface="Verdana"/>
              </a:rPr>
              <a:t> </a:t>
            </a:r>
            <a:r>
              <a:rPr dirty="0" spc="-10" sz="1300">
                <a:latin typeface="Verdana"/>
                <a:cs typeface="Verdana"/>
              </a:rPr>
              <a:t>automotive, </a:t>
            </a:r>
            <a:r>
              <a:rPr dirty="0" sz="1300">
                <a:latin typeface="Verdana"/>
                <a:cs typeface="Verdana"/>
              </a:rPr>
              <a:t>manufacturing,</a:t>
            </a:r>
            <a:r>
              <a:rPr dirty="0" spc="20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consumer</a:t>
            </a:r>
            <a:r>
              <a:rPr dirty="0" spc="25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electronics,</a:t>
            </a:r>
            <a:r>
              <a:rPr dirty="0" spc="25" sz="1300">
                <a:latin typeface="Verdana"/>
                <a:cs typeface="Verdana"/>
              </a:rPr>
              <a:t> </a:t>
            </a:r>
            <a:r>
              <a:rPr dirty="0" spc="-10" sz="1300">
                <a:latin typeface="Verdana"/>
                <a:cs typeface="Verdana"/>
              </a:rPr>
              <a:t>power distribution,</a:t>
            </a:r>
            <a:r>
              <a:rPr dirty="0" spc="-30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construction,</a:t>
            </a:r>
            <a:r>
              <a:rPr dirty="0" spc="-20" sz="1300">
                <a:latin typeface="Verdana"/>
                <a:cs typeface="Verdana"/>
              </a:rPr>
              <a:t> </a:t>
            </a:r>
            <a:r>
              <a:rPr dirty="0" sz="1300">
                <a:latin typeface="Verdana"/>
                <a:cs typeface="Verdana"/>
              </a:rPr>
              <a:t>and</a:t>
            </a:r>
            <a:r>
              <a:rPr dirty="0" spc="-20" sz="1300">
                <a:latin typeface="Verdana"/>
                <a:cs typeface="Verdana"/>
              </a:rPr>
              <a:t> </a:t>
            </a:r>
            <a:r>
              <a:rPr dirty="0" spc="145" sz="1300">
                <a:latin typeface="Verdana"/>
                <a:cs typeface="Verdana"/>
              </a:rPr>
              <a:t>HVAC</a:t>
            </a:r>
            <a:r>
              <a:rPr dirty="0" spc="-20" sz="1300">
                <a:latin typeface="Verdana"/>
                <a:cs typeface="Verdana"/>
              </a:rPr>
              <a:t> </a:t>
            </a:r>
            <a:r>
              <a:rPr dirty="0" spc="-10" sz="1300">
                <a:latin typeface="Verdana"/>
                <a:cs typeface="Verdana"/>
              </a:rPr>
              <a:t>systems.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58106" y="1552931"/>
            <a:ext cx="3101340" cy="32829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 spc="100" sz="1950">
                <a:latin typeface="Trebuchet MS"/>
                <a:cs typeface="Trebuchet MS"/>
              </a:rPr>
              <a:t>OVERLOAD</a:t>
            </a:r>
            <a:r>
              <a:rPr b="1" dirty="0" spc="-215" sz="1950">
                <a:latin typeface="Trebuchet MS"/>
                <a:cs typeface="Trebuchet MS"/>
              </a:rPr>
              <a:t> </a:t>
            </a:r>
            <a:r>
              <a:rPr b="1" dirty="0" spc="95" sz="1950">
                <a:latin typeface="Trebuchet MS"/>
                <a:cs typeface="Trebuchet MS"/>
              </a:rPr>
              <a:t>PROTECTORS</a:t>
            </a:r>
            <a:endParaRPr sz="195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48569" y="1477814"/>
            <a:ext cx="2708275" cy="2221865"/>
            <a:chOff x="348569" y="1477814"/>
            <a:chExt cx="2708275" cy="2221865"/>
          </a:xfrm>
        </p:grpSpPr>
        <p:pic>
          <p:nvPicPr>
            <p:cNvPr id="9" name="object 9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367622" y="1496866"/>
              <a:ext cx="2676509" cy="218253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67622" y="1496867"/>
              <a:ext cx="2670175" cy="2183765"/>
            </a:xfrm>
            <a:custGeom>
              <a:avLst/>
              <a:gdLst/>
              <a:ahLst/>
              <a:cxnLst/>
              <a:rect b="b" l="l" r="r" t="t"/>
              <a:pathLst>
                <a:path h="2183765" w="2670175">
                  <a:moveTo>
                    <a:pt x="2670096" y="1894635"/>
                  </a:moveTo>
                  <a:lnTo>
                    <a:pt x="2651506" y="1973636"/>
                  </a:lnTo>
                  <a:lnTo>
                    <a:pt x="2633256" y="2018389"/>
                  </a:lnTo>
                  <a:lnTo>
                    <a:pt x="2610721" y="2059006"/>
                  </a:lnTo>
                  <a:lnTo>
                    <a:pt x="2584316" y="2094923"/>
                  </a:lnTo>
                  <a:lnTo>
                    <a:pt x="2554455" y="2125575"/>
                  </a:lnTo>
                  <a:lnTo>
                    <a:pt x="2521555" y="2150399"/>
                  </a:lnTo>
                  <a:lnTo>
                    <a:pt x="2486030" y="2168829"/>
                  </a:lnTo>
                  <a:lnTo>
                    <a:pt x="2448295" y="2180301"/>
                  </a:lnTo>
                  <a:lnTo>
                    <a:pt x="2416998" y="2183427"/>
                  </a:lnTo>
                </a:path>
                <a:path h="2183765" w="2670175">
                  <a:moveTo>
                    <a:pt x="259468" y="2183427"/>
                  </a:moveTo>
                  <a:lnTo>
                    <a:pt x="190438" y="2168829"/>
                  </a:lnTo>
                  <a:lnTo>
                    <a:pt x="154913" y="2150399"/>
                  </a:lnTo>
                  <a:lnTo>
                    <a:pt x="122013" y="2125576"/>
                  </a:lnTo>
                  <a:lnTo>
                    <a:pt x="92153" y="2094923"/>
                  </a:lnTo>
                  <a:lnTo>
                    <a:pt x="65748" y="2059006"/>
                  </a:lnTo>
                  <a:lnTo>
                    <a:pt x="43213" y="2018389"/>
                  </a:lnTo>
                  <a:lnTo>
                    <a:pt x="24963" y="1973636"/>
                  </a:lnTo>
                  <a:lnTo>
                    <a:pt x="11413" y="1925312"/>
                  </a:lnTo>
                  <a:lnTo>
                    <a:pt x="2979" y="1873981"/>
                  </a:lnTo>
                  <a:lnTo>
                    <a:pt x="0" y="1820209"/>
                  </a:lnTo>
                  <a:lnTo>
                    <a:pt x="0" y="364041"/>
                  </a:lnTo>
                  <a:lnTo>
                    <a:pt x="2979" y="310273"/>
                  </a:lnTo>
                  <a:lnTo>
                    <a:pt x="11412" y="258942"/>
                  </a:lnTo>
                  <a:lnTo>
                    <a:pt x="24961" y="210618"/>
                  </a:lnTo>
                  <a:lnTo>
                    <a:pt x="43211" y="165865"/>
                  </a:lnTo>
                  <a:lnTo>
                    <a:pt x="65745" y="125247"/>
                  </a:lnTo>
                  <a:lnTo>
                    <a:pt x="92150" y="89329"/>
                  </a:lnTo>
                  <a:lnTo>
                    <a:pt x="122011" y="58676"/>
                  </a:lnTo>
                  <a:lnTo>
                    <a:pt x="154912" y="33852"/>
                  </a:lnTo>
                  <a:lnTo>
                    <a:pt x="190438" y="15421"/>
                  </a:lnTo>
                  <a:lnTo>
                    <a:pt x="228173" y="3949"/>
                  </a:lnTo>
                  <a:lnTo>
                    <a:pt x="267703" y="0"/>
                  </a:lnTo>
                  <a:lnTo>
                    <a:pt x="2408766" y="0"/>
                  </a:lnTo>
                  <a:lnTo>
                    <a:pt x="2448296" y="3950"/>
                  </a:lnTo>
                  <a:lnTo>
                    <a:pt x="2486031" y="15422"/>
                  </a:lnTo>
                  <a:lnTo>
                    <a:pt x="2521557" y="33853"/>
                  </a:lnTo>
                  <a:lnTo>
                    <a:pt x="2554458" y="58677"/>
                  </a:lnTo>
                  <a:lnTo>
                    <a:pt x="2584318" y="89330"/>
                  </a:lnTo>
                  <a:lnTo>
                    <a:pt x="2610723" y="125247"/>
                  </a:lnTo>
                  <a:lnTo>
                    <a:pt x="2633258" y="165865"/>
                  </a:lnTo>
                  <a:lnTo>
                    <a:pt x="2651507" y="210618"/>
                  </a:lnTo>
                  <a:lnTo>
                    <a:pt x="2665056" y="258942"/>
                  </a:lnTo>
                  <a:lnTo>
                    <a:pt x="2670096" y="289614"/>
                  </a:lnTo>
                </a:path>
              </a:pathLst>
            </a:custGeom>
            <a:ln w="38104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5567807" y="4654856"/>
            <a:ext cx="4674235" cy="28575"/>
            <a:chOff x="5567807" y="4654856"/>
            <a:chExt cx="4674235" cy="28575"/>
          </a:xfrm>
        </p:grpSpPr>
        <p:sp>
          <p:nvSpPr>
            <p:cNvPr id="12" name="object 12"/>
            <p:cNvSpPr/>
            <p:nvPr/>
          </p:nvSpPr>
          <p:spPr>
            <a:xfrm>
              <a:off x="5574950" y="4669144"/>
              <a:ext cx="4660265" cy="0"/>
            </a:xfrm>
            <a:custGeom>
              <a:avLst/>
              <a:gdLst/>
              <a:ahLst/>
              <a:cxnLst/>
              <a:rect b="b" l="l" r="r" t="t"/>
              <a:pathLst>
                <a:path h="0" w="4660265">
                  <a:moveTo>
                    <a:pt x="0" y="0"/>
                  </a:moveTo>
                  <a:lnTo>
                    <a:pt x="4659706" y="0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572569" y="4654856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0237035" y="4654856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5391466" y="4686739"/>
            <a:ext cx="4866640" cy="1341120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r" indent="575310" marL="12700" marR="5080">
              <a:lnSpc>
                <a:spcPct val="132800"/>
              </a:lnSpc>
              <a:spcBef>
                <a:spcPts val="95"/>
              </a:spcBef>
            </a:pP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Single and</a:t>
            </a:r>
            <a:r>
              <a:rPr dirty="0" spc="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multipin</a:t>
            </a:r>
            <a:r>
              <a:rPr dirty="0" spc="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feedthroughs</a:t>
            </a:r>
            <a:r>
              <a:rPr dirty="0" spc="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provide</a:t>
            </a:r>
            <a:r>
              <a:rPr dirty="0" spc="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hermetic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passage</a:t>
            </a:r>
            <a:r>
              <a:rPr dirty="0" spc="-1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of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electrical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 signals</a:t>
            </a:r>
            <a:r>
              <a:rPr dirty="0" spc="-1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or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power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through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5" sz="1300">
                <a:solidFill>
                  <a:srgbClr val="0E1222"/>
                </a:solidFill>
                <a:latin typeface="Verdana"/>
                <a:cs typeface="Verdana"/>
              </a:rPr>
              <a:t>barriers</a:t>
            </a:r>
            <a:r>
              <a:rPr dirty="0" spc="-1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0" sz="1300">
                <a:solidFill>
                  <a:srgbClr val="0E1222"/>
                </a:solidFill>
                <a:latin typeface="Verdana"/>
                <a:cs typeface="Verdana"/>
              </a:rPr>
              <a:t>like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vacuum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chambers,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ensuring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 reliable</a:t>
            </a:r>
            <a:r>
              <a:rPr dirty="0" spc="-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connectivity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5" sz="1300">
                <a:solidFill>
                  <a:srgbClr val="0E1222"/>
                </a:solidFill>
                <a:latin typeface="Verdana"/>
                <a:cs typeface="Verdana"/>
              </a:rPr>
              <a:t>and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environmental</a:t>
            </a:r>
            <a:r>
              <a:rPr dirty="0" spc="-5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isolation</a:t>
            </a:r>
            <a:r>
              <a:rPr dirty="0" spc="-4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in</a:t>
            </a:r>
            <a:r>
              <a:rPr dirty="0" spc="-4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aerospace,</a:t>
            </a:r>
            <a:r>
              <a:rPr dirty="0" spc="-4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electronics,</a:t>
            </a:r>
            <a:r>
              <a:rPr dirty="0" spc="-4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5" sz="130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endParaRPr sz="1300">
              <a:latin typeface="Verdana"/>
              <a:cs typeface="Verdana"/>
            </a:endParaRPr>
          </a:p>
          <a:p>
            <a:pPr algn="r" marR="6985">
              <a:lnSpc>
                <a:spcPct val="100000"/>
              </a:lnSpc>
              <a:spcBef>
                <a:spcPts val="509"/>
              </a:spcBef>
            </a:pP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medical</a:t>
            </a:r>
            <a:r>
              <a:rPr dirty="0" spc="8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industries.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90620" y="4224200"/>
            <a:ext cx="4264025" cy="32829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 spc="80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SINGLE</a:t>
            </a:r>
            <a:r>
              <a:rPr b="1" dirty="0" spc="-235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 </a:t>
            </a:r>
            <a:r>
              <a:rPr b="1" dirty="0" spc="-50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&amp;</a:t>
            </a:r>
            <a:r>
              <a:rPr b="1" dirty="0" spc="-229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 </a:t>
            </a:r>
            <a:r>
              <a:rPr b="1" dirty="0" spc="65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MULTIPIN</a:t>
            </a:r>
            <a:r>
              <a:rPr b="1" dirty="0" spc="-235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 </a:t>
            </a:r>
            <a:r>
              <a:rPr b="1" dirty="0" spc="50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FEED</a:t>
            </a:r>
            <a:r>
              <a:rPr b="1" dirty="0" spc="-229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 </a:t>
            </a:r>
            <a:r>
              <a:rPr b="1" dirty="0" spc="75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THROUGH</a:t>
            </a:r>
            <a:endParaRPr sz="195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0480771" y="4032250"/>
            <a:ext cx="2561590" cy="2219325"/>
            <a:chOff x="10480771" y="4032250"/>
            <a:chExt cx="2561590" cy="2219325"/>
          </a:xfrm>
        </p:grpSpPr>
        <p:pic>
          <p:nvPicPr>
            <p:cNvPr id="18" name="object 18"/>
            <p:cNvPicPr/>
            <p:nvPr/>
          </p:nvPicPr>
          <p:blipFill>
            <a:blip cstate="print" r:embed="rId4"/>
            <a:stretch>
              <a:fillRect/>
            </a:stretch>
          </p:blipFill>
          <p:spPr>
            <a:xfrm>
              <a:off x="10499820" y="4051298"/>
              <a:ext cx="2522408" cy="218440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0499821" y="4051300"/>
              <a:ext cx="2523490" cy="2181225"/>
            </a:xfrm>
            <a:custGeom>
              <a:avLst/>
              <a:gdLst/>
              <a:ahLst/>
              <a:cxnLst/>
              <a:rect b="b" l="l" r="r" t="t"/>
              <a:pathLst>
                <a:path h="2181225" w="2523490">
                  <a:moveTo>
                    <a:pt x="223113" y="2181221"/>
                  </a:moveTo>
                  <a:lnTo>
                    <a:pt x="179482" y="2168895"/>
                  </a:lnTo>
                  <a:lnTo>
                    <a:pt x="145987" y="2150464"/>
                  </a:lnTo>
                  <a:lnTo>
                    <a:pt x="114967" y="2125639"/>
                  </a:lnTo>
                  <a:lnTo>
                    <a:pt x="86814" y="2094987"/>
                  </a:lnTo>
                  <a:lnTo>
                    <a:pt x="61918" y="2059069"/>
                  </a:lnTo>
                  <a:lnTo>
                    <a:pt x="40671" y="2018452"/>
                  </a:lnTo>
                  <a:lnTo>
                    <a:pt x="23465" y="1973699"/>
                  </a:lnTo>
                  <a:lnTo>
                    <a:pt x="10689" y="1925374"/>
                  </a:lnTo>
                  <a:lnTo>
                    <a:pt x="2737" y="1874043"/>
                  </a:lnTo>
                  <a:lnTo>
                    <a:pt x="0" y="1820269"/>
                  </a:lnTo>
                  <a:lnTo>
                    <a:pt x="0" y="364078"/>
                  </a:lnTo>
                  <a:lnTo>
                    <a:pt x="2737" y="310303"/>
                  </a:lnTo>
                  <a:lnTo>
                    <a:pt x="10689" y="258971"/>
                  </a:lnTo>
                  <a:lnTo>
                    <a:pt x="23464" y="210646"/>
                  </a:lnTo>
                  <a:lnTo>
                    <a:pt x="40671" y="165892"/>
                  </a:lnTo>
                  <a:lnTo>
                    <a:pt x="61918" y="125274"/>
                  </a:lnTo>
                  <a:lnTo>
                    <a:pt x="86814" y="89355"/>
                  </a:lnTo>
                  <a:lnTo>
                    <a:pt x="114968" y="58702"/>
                  </a:lnTo>
                  <a:lnTo>
                    <a:pt x="145988" y="33878"/>
                  </a:lnTo>
                  <a:lnTo>
                    <a:pt x="179484" y="15447"/>
                  </a:lnTo>
                  <a:lnTo>
                    <a:pt x="252336" y="21"/>
                  </a:lnTo>
                  <a:lnTo>
                    <a:pt x="2271046" y="0"/>
                  </a:lnTo>
                  <a:lnTo>
                    <a:pt x="2308316" y="3974"/>
                  </a:lnTo>
                  <a:lnTo>
                    <a:pt x="2377390" y="33876"/>
                  </a:lnTo>
                  <a:lnTo>
                    <a:pt x="2408411" y="58700"/>
                  </a:lnTo>
                  <a:lnTo>
                    <a:pt x="2436566" y="89354"/>
                  </a:lnTo>
                  <a:lnTo>
                    <a:pt x="2461462" y="125273"/>
                  </a:lnTo>
                  <a:lnTo>
                    <a:pt x="2482710" y="165891"/>
                  </a:lnTo>
                  <a:lnTo>
                    <a:pt x="2499917" y="210646"/>
                  </a:lnTo>
                  <a:lnTo>
                    <a:pt x="2512692" y="258972"/>
                  </a:lnTo>
                  <a:lnTo>
                    <a:pt x="2520643" y="310304"/>
                  </a:lnTo>
                  <a:lnTo>
                    <a:pt x="2523381" y="364078"/>
                  </a:lnTo>
                  <a:lnTo>
                    <a:pt x="2523381" y="1820269"/>
                  </a:lnTo>
                  <a:lnTo>
                    <a:pt x="2520643" y="1874043"/>
                  </a:lnTo>
                  <a:lnTo>
                    <a:pt x="2512691" y="1925374"/>
                  </a:lnTo>
                  <a:lnTo>
                    <a:pt x="2499916" y="1973699"/>
                  </a:lnTo>
                  <a:lnTo>
                    <a:pt x="2482709" y="2018452"/>
                  </a:lnTo>
                  <a:lnTo>
                    <a:pt x="2461462" y="2059070"/>
                  </a:lnTo>
                  <a:lnTo>
                    <a:pt x="2436566" y="2094988"/>
                  </a:lnTo>
                  <a:lnTo>
                    <a:pt x="2408412" y="2125641"/>
                  </a:lnTo>
                  <a:lnTo>
                    <a:pt x="2377392" y="2150465"/>
                  </a:lnTo>
                  <a:lnTo>
                    <a:pt x="2343896" y="2168896"/>
                  </a:lnTo>
                  <a:lnTo>
                    <a:pt x="2300267" y="2181218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12022489" y="2041241"/>
            <a:ext cx="2999740" cy="40005"/>
            <a:chOff x="12022489" y="2041241"/>
            <a:chExt cx="2999740" cy="40005"/>
          </a:xfrm>
        </p:grpSpPr>
        <p:sp>
          <p:nvSpPr>
            <p:cNvPr id="21" name="object 21"/>
            <p:cNvSpPr/>
            <p:nvPr/>
          </p:nvSpPr>
          <p:spPr>
            <a:xfrm>
              <a:off x="12032354" y="2060971"/>
              <a:ext cx="2980055" cy="0"/>
            </a:xfrm>
            <a:custGeom>
              <a:avLst/>
              <a:gdLst/>
              <a:ahLst/>
              <a:cxnLst/>
              <a:rect b="b" l="l" r="r" t="t"/>
              <a:pathLst>
                <a:path h="0" w="2980055">
                  <a:moveTo>
                    <a:pt x="0" y="0"/>
                  </a:moveTo>
                  <a:lnTo>
                    <a:pt x="2979604" y="0"/>
                  </a:lnTo>
                </a:path>
              </a:pathLst>
            </a:custGeom>
            <a:ln w="1315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2029066" y="2041241"/>
              <a:ext cx="0" cy="40005"/>
            </a:xfrm>
            <a:custGeom>
              <a:avLst/>
              <a:gdLst/>
              <a:ahLst/>
              <a:cxnLst/>
              <a:rect b="b" l="l" r="r" t="t"/>
              <a:pathLst>
                <a:path h="40005" w="0">
                  <a:moveTo>
                    <a:pt x="0" y="0"/>
                  </a:moveTo>
                  <a:lnTo>
                    <a:pt x="0" y="39459"/>
                  </a:lnTo>
                </a:path>
              </a:pathLst>
            </a:custGeom>
            <a:ln w="1315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5015245" y="2041241"/>
              <a:ext cx="0" cy="40005"/>
            </a:xfrm>
            <a:custGeom>
              <a:avLst/>
              <a:gdLst/>
              <a:ahLst/>
              <a:cxnLst/>
              <a:rect b="b" l="l" r="r" t="t"/>
              <a:pathLst>
                <a:path h="40005" w="0">
                  <a:moveTo>
                    <a:pt x="0" y="0"/>
                  </a:moveTo>
                  <a:lnTo>
                    <a:pt x="0" y="39459"/>
                  </a:lnTo>
                </a:path>
              </a:pathLst>
            </a:custGeom>
            <a:ln w="1315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9564609" y="2078565"/>
            <a:ext cx="5471795" cy="1078230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just" indent="549910" marL="12700" marR="5080">
              <a:lnSpc>
                <a:spcPct val="132800"/>
              </a:lnSpc>
              <a:spcBef>
                <a:spcPts val="95"/>
              </a:spcBef>
            </a:pP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Tantalum</a:t>
            </a:r>
            <a:r>
              <a:rPr dirty="0" spc="1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capacitors</a:t>
            </a:r>
            <a:r>
              <a:rPr dirty="0" spc="1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are</a:t>
            </a:r>
            <a:r>
              <a:rPr dirty="0" spc="1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Wet</a:t>
            </a:r>
            <a:r>
              <a:rPr dirty="0" spc="1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Electrolytic</a:t>
            </a:r>
            <a:r>
              <a:rPr dirty="0" spc="1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Tantalum</a:t>
            </a:r>
            <a:r>
              <a:rPr dirty="0" spc="1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0" sz="1300">
                <a:solidFill>
                  <a:srgbClr val="0E1222"/>
                </a:solidFill>
                <a:latin typeface="Trebuchet MS"/>
                <a:cs typeface="Trebuchet MS"/>
              </a:rPr>
              <a:t>capacitors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allowing</a:t>
            </a:r>
            <a:r>
              <a:rPr dirty="0" spc="10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operation</a:t>
            </a:r>
            <a:r>
              <a:rPr dirty="0" spc="10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temp</a:t>
            </a:r>
            <a:r>
              <a:rPr dirty="0" spc="10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from</a:t>
            </a:r>
            <a:r>
              <a:rPr dirty="0" spc="10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5" sz="1300">
                <a:solidFill>
                  <a:srgbClr val="0E1222"/>
                </a:solidFill>
                <a:latin typeface="Trebuchet MS"/>
                <a:cs typeface="Trebuchet MS"/>
              </a:rPr>
              <a:t>-</a:t>
            </a:r>
            <a:r>
              <a:rPr dirty="0" spc="150" sz="1300">
                <a:solidFill>
                  <a:srgbClr val="0E1222"/>
                </a:solidFill>
                <a:latin typeface="Trebuchet MS"/>
                <a:cs typeface="Trebuchet MS"/>
              </a:rPr>
              <a:t>55C</a:t>
            </a:r>
            <a:r>
              <a:rPr dirty="0" spc="10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to</a:t>
            </a:r>
            <a:r>
              <a:rPr dirty="0" spc="9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0" sz="1300">
                <a:solidFill>
                  <a:srgbClr val="0E1222"/>
                </a:solidFill>
                <a:latin typeface="Trebuchet MS"/>
                <a:cs typeface="Trebuchet MS"/>
              </a:rPr>
              <a:t>+230C.They</a:t>
            </a:r>
            <a:r>
              <a:rPr dirty="0" spc="10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provide</a:t>
            </a:r>
            <a:r>
              <a:rPr dirty="0" spc="10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Trebuchet MS"/>
                <a:cs typeface="Trebuchet MS"/>
              </a:rPr>
              <a:t>excellent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stability,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20" sz="1300">
                <a:solidFill>
                  <a:srgbClr val="0E1222"/>
                </a:solidFill>
                <a:latin typeface="Trebuchet MS"/>
                <a:cs typeface="Trebuchet MS"/>
              </a:rPr>
              <a:t>reliability,</a:t>
            </a:r>
            <a:r>
              <a:rPr dirty="0" spc="5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5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low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leakage,</a:t>
            </a:r>
            <a:r>
              <a:rPr dirty="0" spc="55" sz="1300">
                <a:solidFill>
                  <a:srgbClr val="0E1222"/>
                </a:solidFill>
                <a:latin typeface="Trebuchet MS"/>
                <a:cs typeface="Trebuchet MS"/>
              </a:rPr>
              <a:t> making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them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ideal</a:t>
            </a:r>
            <a:r>
              <a:rPr dirty="0" spc="5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0" sz="1300">
                <a:solidFill>
                  <a:srgbClr val="0E1222"/>
                </a:solidFill>
                <a:latin typeface="Trebuchet MS"/>
                <a:cs typeface="Trebuchet MS"/>
              </a:rPr>
              <a:t>use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high</a:t>
            </a:r>
            <a:endParaRPr sz="1300">
              <a:latin typeface="Trebuchet MS"/>
              <a:cs typeface="Trebuchet MS"/>
            </a:endParaRPr>
          </a:p>
          <a:p>
            <a:pPr algn="just" marL="2319655">
              <a:lnSpc>
                <a:spcPct val="100000"/>
              </a:lnSpc>
              <a:spcBef>
                <a:spcPts val="509"/>
              </a:spcBef>
            </a:pPr>
            <a:r>
              <a:rPr dirty="0" spc="-10" sz="1300">
                <a:solidFill>
                  <a:srgbClr val="0E1222"/>
                </a:solidFill>
                <a:latin typeface="Trebuchet MS"/>
                <a:cs typeface="Trebuchet MS"/>
              </a:rPr>
              <a:t>reliability</a:t>
            </a:r>
            <a:r>
              <a:rPr dirty="0" spc="-2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defense</a:t>
            </a:r>
            <a:r>
              <a:rPr dirty="0" spc="-2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&amp;</a:t>
            </a:r>
            <a:r>
              <a:rPr dirty="0" spc="-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300">
                <a:solidFill>
                  <a:srgbClr val="0E1222"/>
                </a:solidFill>
                <a:latin typeface="Trebuchet MS"/>
                <a:cs typeface="Trebuchet MS"/>
              </a:rPr>
              <a:t>space</a:t>
            </a:r>
            <a:r>
              <a:rPr dirty="0" spc="-2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Trebuchet MS"/>
                <a:cs typeface="Trebuchet MS"/>
              </a:rPr>
              <a:t>applications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097777" y="1611067"/>
            <a:ext cx="2937510" cy="32829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 spc="125" sz="1950">
                <a:solidFill>
                  <a:srgbClr val="0E1222"/>
                </a:solidFill>
                <a:latin typeface="Trebuchet MS"/>
                <a:cs typeface="Trebuchet MS"/>
              </a:rPr>
              <a:t>TANTALUM</a:t>
            </a:r>
            <a:r>
              <a:rPr b="1" dirty="0" spc="-229" sz="19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114" sz="1950">
                <a:solidFill>
                  <a:srgbClr val="0E1222"/>
                </a:solidFill>
                <a:latin typeface="Trebuchet MS"/>
                <a:cs typeface="Trebuchet MS"/>
              </a:rPr>
              <a:t>CAPACITOR</a:t>
            </a:r>
            <a:endParaRPr sz="195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5260801" y="1477814"/>
            <a:ext cx="2561590" cy="2221865"/>
            <a:chOff x="15260801" y="1477814"/>
            <a:chExt cx="2561590" cy="2221865"/>
          </a:xfrm>
        </p:grpSpPr>
        <p:pic>
          <p:nvPicPr>
            <p:cNvPr id="27" name="object 27"/>
            <p:cNvPicPr/>
            <p:nvPr/>
          </p:nvPicPr>
          <p:blipFill>
            <a:blip cstate="print" r:embed="rId5"/>
            <a:stretch>
              <a:fillRect/>
            </a:stretch>
          </p:blipFill>
          <p:spPr>
            <a:xfrm>
              <a:off x="15279842" y="1496867"/>
              <a:ext cx="2522408" cy="218440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5279854" y="1496867"/>
              <a:ext cx="2523490" cy="2183765"/>
            </a:xfrm>
            <a:custGeom>
              <a:avLst/>
              <a:gdLst/>
              <a:ahLst/>
              <a:cxnLst/>
              <a:rect b="b" l="l" r="r" t="t"/>
              <a:pathLst>
                <a:path h="2183765" w="2523490">
                  <a:moveTo>
                    <a:pt x="244568" y="2183427"/>
                  </a:moveTo>
                  <a:lnTo>
                    <a:pt x="179483" y="2168829"/>
                  </a:lnTo>
                  <a:lnTo>
                    <a:pt x="145989" y="2150399"/>
                  </a:lnTo>
                  <a:lnTo>
                    <a:pt x="114969" y="2125576"/>
                  </a:lnTo>
                  <a:lnTo>
                    <a:pt x="86815" y="2094923"/>
                  </a:lnTo>
                  <a:lnTo>
                    <a:pt x="61919" y="2059006"/>
                  </a:lnTo>
                  <a:lnTo>
                    <a:pt x="40671" y="2018389"/>
                  </a:lnTo>
                  <a:lnTo>
                    <a:pt x="23465" y="1973636"/>
                  </a:lnTo>
                  <a:lnTo>
                    <a:pt x="10689" y="1925312"/>
                  </a:lnTo>
                  <a:lnTo>
                    <a:pt x="2737" y="1873981"/>
                  </a:lnTo>
                  <a:lnTo>
                    <a:pt x="0" y="1820209"/>
                  </a:lnTo>
                  <a:lnTo>
                    <a:pt x="0" y="364046"/>
                  </a:lnTo>
                  <a:lnTo>
                    <a:pt x="2737" y="310273"/>
                  </a:lnTo>
                  <a:lnTo>
                    <a:pt x="10688" y="258942"/>
                  </a:lnTo>
                  <a:lnTo>
                    <a:pt x="23463" y="210617"/>
                  </a:lnTo>
                  <a:lnTo>
                    <a:pt x="40670" y="165864"/>
                  </a:lnTo>
                  <a:lnTo>
                    <a:pt x="61917" y="125246"/>
                  </a:lnTo>
                  <a:lnTo>
                    <a:pt x="86813" y="89329"/>
                  </a:lnTo>
                  <a:lnTo>
                    <a:pt x="114967" y="58676"/>
                  </a:lnTo>
                  <a:lnTo>
                    <a:pt x="145987" y="33852"/>
                  </a:lnTo>
                  <a:lnTo>
                    <a:pt x="179482" y="15421"/>
                  </a:lnTo>
                  <a:lnTo>
                    <a:pt x="252331" y="0"/>
                  </a:lnTo>
                  <a:lnTo>
                    <a:pt x="2271003" y="0"/>
                  </a:lnTo>
                  <a:lnTo>
                    <a:pt x="2343853" y="15423"/>
                  </a:lnTo>
                  <a:lnTo>
                    <a:pt x="2377348" y="33853"/>
                  </a:lnTo>
                  <a:lnTo>
                    <a:pt x="2408368" y="58677"/>
                  </a:lnTo>
                  <a:lnTo>
                    <a:pt x="2436521" y="89330"/>
                  </a:lnTo>
                  <a:lnTo>
                    <a:pt x="2461417" y="125248"/>
                  </a:lnTo>
                  <a:lnTo>
                    <a:pt x="2482663" y="165865"/>
                  </a:lnTo>
                  <a:lnTo>
                    <a:pt x="2499869" y="210618"/>
                  </a:lnTo>
                  <a:lnTo>
                    <a:pt x="2512643" y="258942"/>
                  </a:lnTo>
                  <a:lnTo>
                    <a:pt x="2520595" y="310273"/>
                  </a:lnTo>
                  <a:lnTo>
                    <a:pt x="2523332" y="364046"/>
                  </a:lnTo>
                  <a:lnTo>
                    <a:pt x="2523332" y="1820208"/>
                  </a:lnTo>
                  <a:lnTo>
                    <a:pt x="2520595" y="1873981"/>
                  </a:lnTo>
                  <a:lnTo>
                    <a:pt x="2512643" y="1925311"/>
                  </a:lnTo>
                  <a:lnTo>
                    <a:pt x="2499868" y="1973635"/>
                  </a:lnTo>
                  <a:lnTo>
                    <a:pt x="2482661" y="2018388"/>
                  </a:lnTo>
                  <a:lnTo>
                    <a:pt x="2461415" y="2059005"/>
                  </a:lnTo>
                  <a:lnTo>
                    <a:pt x="2436519" y="2094922"/>
                  </a:lnTo>
                  <a:lnTo>
                    <a:pt x="2408365" y="2125575"/>
                  </a:lnTo>
                  <a:lnTo>
                    <a:pt x="2377346" y="2150399"/>
                  </a:lnTo>
                  <a:lnTo>
                    <a:pt x="2343851" y="2168829"/>
                  </a:lnTo>
                  <a:lnTo>
                    <a:pt x="2278764" y="2183427"/>
                  </a:lnTo>
                </a:path>
              </a:pathLst>
            </a:custGeom>
            <a:ln w="38104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348581" y="6728972"/>
            <a:ext cx="2561590" cy="2221865"/>
            <a:chOff x="348581" y="6728972"/>
            <a:chExt cx="2561590" cy="2221865"/>
          </a:xfrm>
        </p:grpSpPr>
        <p:pic>
          <p:nvPicPr>
            <p:cNvPr id="30" name="object 30"/>
            <p:cNvPicPr/>
            <p:nvPr/>
          </p:nvPicPr>
          <p:blipFill>
            <a:blip cstate="print" r:embed="rId6"/>
            <a:stretch>
              <a:fillRect/>
            </a:stretch>
          </p:blipFill>
          <p:spPr>
            <a:xfrm>
              <a:off x="367622" y="6748025"/>
              <a:ext cx="2522408" cy="218440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67634" y="6748025"/>
              <a:ext cx="2523490" cy="2183765"/>
            </a:xfrm>
            <a:custGeom>
              <a:avLst/>
              <a:gdLst/>
              <a:ahLst/>
              <a:cxnLst/>
              <a:rect b="b" l="l" r="r" t="t"/>
              <a:pathLst>
                <a:path h="2183765" w="2523490">
                  <a:moveTo>
                    <a:pt x="244568" y="2183427"/>
                  </a:moveTo>
                  <a:lnTo>
                    <a:pt x="179483" y="2168829"/>
                  </a:lnTo>
                  <a:lnTo>
                    <a:pt x="145988" y="2150399"/>
                  </a:lnTo>
                  <a:lnTo>
                    <a:pt x="114968" y="2125575"/>
                  </a:lnTo>
                  <a:lnTo>
                    <a:pt x="86815" y="2094923"/>
                  </a:lnTo>
                  <a:lnTo>
                    <a:pt x="61919" y="2059006"/>
                  </a:lnTo>
                  <a:lnTo>
                    <a:pt x="40672" y="2018388"/>
                  </a:lnTo>
                  <a:lnTo>
                    <a:pt x="23465" y="1973636"/>
                  </a:lnTo>
                  <a:lnTo>
                    <a:pt x="10690" y="1925312"/>
                  </a:lnTo>
                  <a:lnTo>
                    <a:pt x="2737" y="1873981"/>
                  </a:lnTo>
                  <a:lnTo>
                    <a:pt x="0" y="1820208"/>
                  </a:lnTo>
                  <a:lnTo>
                    <a:pt x="0" y="364045"/>
                  </a:lnTo>
                  <a:lnTo>
                    <a:pt x="2737" y="310272"/>
                  </a:lnTo>
                  <a:lnTo>
                    <a:pt x="10689" y="258942"/>
                  </a:lnTo>
                  <a:lnTo>
                    <a:pt x="23464" y="210617"/>
                  </a:lnTo>
                  <a:lnTo>
                    <a:pt x="40670" y="165864"/>
                  </a:lnTo>
                  <a:lnTo>
                    <a:pt x="61917" y="125247"/>
                  </a:lnTo>
                  <a:lnTo>
                    <a:pt x="86813" y="89329"/>
                  </a:lnTo>
                  <a:lnTo>
                    <a:pt x="114967" y="58676"/>
                  </a:lnTo>
                  <a:lnTo>
                    <a:pt x="145987" y="33852"/>
                  </a:lnTo>
                  <a:lnTo>
                    <a:pt x="179482" y="15422"/>
                  </a:lnTo>
                  <a:lnTo>
                    <a:pt x="252331" y="0"/>
                  </a:lnTo>
                  <a:lnTo>
                    <a:pt x="2271003" y="0"/>
                  </a:lnTo>
                  <a:lnTo>
                    <a:pt x="2343853" y="15422"/>
                  </a:lnTo>
                  <a:lnTo>
                    <a:pt x="2377347" y="33853"/>
                  </a:lnTo>
                  <a:lnTo>
                    <a:pt x="2408367" y="58677"/>
                  </a:lnTo>
                  <a:lnTo>
                    <a:pt x="2436521" y="89330"/>
                  </a:lnTo>
                  <a:lnTo>
                    <a:pt x="2461416" y="125248"/>
                  </a:lnTo>
                  <a:lnTo>
                    <a:pt x="2482663" y="165865"/>
                  </a:lnTo>
                  <a:lnTo>
                    <a:pt x="2499869" y="210618"/>
                  </a:lnTo>
                  <a:lnTo>
                    <a:pt x="2512643" y="258942"/>
                  </a:lnTo>
                  <a:lnTo>
                    <a:pt x="2520595" y="310273"/>
                  </a:lnTo>
                  <a:lnTo>
                    <a:pt x="2523332" y="364045"/>
                  </a:lnTo>
                  <a:lnTo>
                    <a:pt x="2523332" y="1820208"/>
                  </a:lnTo>
                  <a:lnTo>
                    <a:pt x="2520594" y="1873981"/>
                  </a:lnTo>
                  <a:lnTo>
                    <a:pt x="2512642" y="1925311"/>
                  </a:lnTo>
                  <a:lnTo>
                    <a:pt x="2499868" y="1973635"/>
                  </a:lnTo>
                  <a:lnTo>
                    <a:pt x="2482661" y="2018388"/>
                  </a:lnTo>
                  <a:lnTo>
                    <a:pt x="2461414" y="2059005"/>
                  </a:lnTo>
                  <a:lnTo>
                    <a:pt x="2436519" y="2094923"/>
                  </a:lnTo>
                  <a:lnTo>
                    <a:pt x="2408365" y="2125575"/>
                  </a:lnTo>
                  <a:lnTo>
                    <a:pt x="2377346" y="2150399"/>
                  </a:lnTo>
                  <a:lnTo>
                    <a:pt x="2343851" y="2168829"/>
                  </a:lnTo>
                  <a:lnTo>
                    <a:pt x="2278766" y="2183426"/>
                  </a:lnTo>
                </a:path>
              </a:pathLst>
            </a:custGeom>
            <a:ln w="38104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32" name="object 32"/>
          <p:cNvGrpSpPr/>
          <p:nvPr/>
        </p:nvGrpSpPr>
        <p:grpSpPr>
          <a:xfrm>
            <a:off x="3181407" y="7347753"/>
            <a:ext cx="4084320" cy="40005"/>
            <a:chOff x="3181407" y="7347753"/>
            <a:chExt cx="4084320" cy="40005"/>
          </a:xfrm>
        </p:grpSpPr>
        <p:sp>
          <p:nvSpPr>
            <p:cNvPr id="33" name="object 33"/>
            <p:cNvSpPr/>
            <p:nvPr/>
          </p:nvSpPr>
          <p:spPr>
            <a:xfrm>
              <a:off x="3191272" y="7367483"/>
              <a:ext cx="4064635" cy="0"/>
            </a:xfrm>
            <a:custGeom>
              <a:avLst/>
              <a:gdLst/>
              <a:ahLst/>
              <a:cxnLst/>
              <a:rect b="b" l="l" r="r" t="t"/>
              <a:pathLst>
                <a:path h="0" w="4064634">
                  <a:moveTo>
                    <a:pt x="0" y="0"/>
                  </a:moveTo>
                  <a:lnTo>
                    <a:pt x="4064531" y="0"/>
                  </a:lnTo>
                </a:path>
              </a:pathLst>
            </a:custGeom>
            <a:ln w="1315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3187984" y="7347753"/>
              <a:ext cx="0" cy="40005"/>
            </a:xfrm>
            <a:custGeom>
              <a:avLst/>
              <a:gdLst/>
              <a:ahLst/>
              <a:cxnLst/>
              <a:rect b="b" l="l" r="r" t="t"/>
              <a:pathLst>
                <a:path h="40004" w="0">
                  <a:moveTo>
                    <a:pt x="0" y="0"/>
                  </a:moveTo>
                  <a:lnTo>
                    <a:pt x="0" y="39459"/>
                  </a:lnTo>
                </a:path>
              </a:pathLst>
            </a:custGeom>
            <a:ln w="1315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259096" y="7347753"/>
              <a:ext cx="0" cy="40005"/>
            </a:xfrm>
            <a:custGeom>
              <a:avLst/>
              <a:gdLst/>
              <a:ahLst/>
              <a:cxnLst/>
              <a:rect b="b" l="l" r="r" t="t"/>
              <a:pathLst>
                <a:path h="40004" w="0">
                  <a:moveTo>
                    <a:pt x="0" y="0"/>
                  </a:moveTo>
                  <a:lnTo>
                    <a:pt x="0" y="39459"/>
                  </a:lnTo>
                </a:path>
              </a:pathLst>
            </a:custGeom>
            <a:ln w="1315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3176120" y="7387654"/>
            <a:ext cx="4879340" cy="1341120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marL="12700" marR="5080">
              <a:lnSpc>
                <a:spcPct val="132800"/>
              </a:lnSpc>
              <a:spcBef>
                <a:spcPts val="95"/>
              </a:spcBef>
            </a:pP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Refrigeration</a:t>
            </a:r>
            <a:r>
              <a:rPr dirty="0" spc="17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components—compressors,</a:t>
            </a:r>
            <a:r>
              <a:rPr dirty="0" spc="18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condensers, evaporators,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expansion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5" sz="1300">
                <a:solidFill>
                  <a:srgbClr val="0E1222"/>
                </a:solidFill>
                <a:latin typeface="Verdana"/>
                <a:cs typeface="Verdana"/>
              </a:rPr>
              <a:t>valves,</a:t>
            </a:r>
            <a:r>
              <a:rPr dirty="0" spc="-3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refrigerant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lines—</a:t>
            </a:r>
            <a:r>
              <a:rPr dirty="0" spc="-20" sz="1300">
                <a:solidFill>
                  <a:srgbClr val="0E1222"/>
                </a:solidFill>
                <a:latin typeface="Verdana"/>
                <a:cs typeface="Verdana"/>
              </a:rPr>
              <a:t>work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together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to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0" sz="1300">
                <a:solidFill>
                  <a:srgbClr val="0E1222"/>
                </a:solidFill>
                <a:latin typeface="Verdana"/>
                <a:cs typeface="Verdana"/>
              </a:rPr>
              <a:t>transfer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5" sz="1300">
                <a:solidFill>
                  <a:srgbClr val="0E1222"/>
                </a:solidFill>
                <a:latin typeface="Verdana"/>
                <a:cs typeface="Verdana"/>
              </a:rPr>
              <a:t>heat,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maintaining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temperatures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5" sz="1300">
                <a:solidFill>
                  <a:srgbClr val="0E1222"/>
                </a:solidFill>
                <a:latin typeface="Verdana"/>
                <a:cs typeface="Verdana"/>
              </a:rPr>
              <a:t>in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systems</a:t>
            </a:r>
            <a:r>
              <a:rPr dirty="0" spc="-6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used</a:t>
            </a:r>
            <a:r>
              <a:rPr dirty="0" spc="-6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in</a:t>
            </a:r>
            <a:r>
              <a:rPr dirty="0" spc="-6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55" sz="1300">
                <a:solidFill>
                  <a:srgbClr val="0E1222"/>
                </a:solidFill>
                <a:latin typeface="Verdana"/>
                <a:cs typeface="Verdana"/>
              </a:rPr>
              <a:t>food</a:t>
            </a:r>
            <a:r>
              <a:rPr dirty="0" spc="-6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storage,</a:t>
            </a:r>
            <a:r>
              <a:rPr dirty="0" spc="-6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pharmaceuticals,</a:t>
            </a:r>
            <a:r>
              <a:rPr dirty="0" spc="-6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70" sz="1300">
                <a:solidFill>
                  <a:srgbClr val="0E1222"/>
                </a:solidFill>
                <a:latin typeface="Verdana"/>
                <a:cs typeface="Verdana"/>
              </a:rPr>
              <a:t>HVAC,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-3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0" sz="1300">
                <a:solidFill>
                  <a:srgbClr val="0E1222"/>
                </a:solidFill>
                <a:latin typeface="Verdana"/>
                <a:cs typeface="Verdana"/>
              </a:rPr>
              <a:t>industrial</a:t>
            </a:r>
            <a:r>
              <a:rPr dirty="0" spc="-2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cooling.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176120" y="6916741"/>
            <a:ext cx="3776345" cy="32829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 spc="55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7"/>
              </a:rPr>
              <a:t>REFRIGERATION</a:t>
            </a:r>
            <a:r>
              <a:rPr b="1" dirty="0" spc="-250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7"/>
              </a:rPr>
              <a:t> </a:t>
            </a:r>
            <a:r>
              <a:rPr b="1" dirty="0" spc="130" sz="19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7"/>
              </a:rPr>
              <a:t>COMPONENTS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descr="$PPTXTitle" id="38" name="object 3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11430" vert="horz" wrap="square">
            <a:spAutoFit/>
          </a:bodyPr>
          <a:lstStyle/>
          <a:p>
            <a:pPr marL="31115">
              <a:lnSpc>
                <a:spcPct val="100000"/>
              </a:lnSpc>
              <a:spcBef>
                <a:spcPts val="90"/>
              </a:spcBef>
            </a:pPr>
            <a:r>
              <a:rPr dirty="0" spc="-280"/>
              <a:t>GLASS</a:t>
            </a:r>
            <a:r>
              <a:rPr dirty="0" spc="-640"/>
              <a:t> </a:t>
            </a:r>
            <a:r>
              <a:rPr dirty="0" spc="-70"/>
              <a:t>TO</a:t>
            </a:r>
            <a:r>
              <a:rPr dirty="0" spc="-640"/>
              <a:t> </a:t>
            </a:r>
            <a:r>
              <a:rPr dirty="0" spc="-200"/>
              <a:t>METAL</a:t>
            </a:r>
            <a:r>
              <a:rPr dirty="0" spc="-640"/>
              <a:t> </a:t>
            </a:r>
            <a:r>
              <a:rPr dirty="0" spc="-355"/>
              <a:t>SEALS</a:t>
            </a:r>
          </a:p>
        </p:txBody>
      </p:sp>
      <p:grpSp>
        <p:nvGrpSpPr>
          <p:cNvPr id="39" name="object 39"/>
          <p:cNvGrpSpPr/>
          <p:nvPr/>
        </p:nvGrpSpPr>
        <p:grpSpPr>
          <a:xfrm>
            <a:off x="12155690" y="7493903"/>
            <a:ext cx="1533525" cy="40005"/>
            <a:chOff x="12155690" y="7493903"/>
            <a:chExt cx="1533525" cy="40005"/>
          </a:xfrm>
        </p:grpSpPr>
        <p:sp>
          <p:nvSpPr>
            <p:cNvPr id="40" name="object 40"/>
            <p:cNvSpPr/>
            <p:nvPr/>
          </p:nvSpPr>
          <p:spPr>
            <a:xfrm>
              <a:off x="12165544" y="7513612"/>
              <a:ext cx="1513840" cy="0"/>
            </a:xfrm>
            <a:custGeom>
              <a:avLst/>
              <a:gdLst/>
              <a:ahLst/>
              <a:cxnLst/>
              <a:rect b="b" l="l" r="r" t="t"/>
              <a:pathLst>
                <a:path h="0" w="1513840">
                  <a:moveTo>
                    <a:pt x="0" y="0"/>
                  </a:moveTo>
                  <a:lnTo>
                    <a:pt x="1513339" y="0"/>
                  </a:lnTo>
                </a:path>
              </a:pathLst>
            </a:custGeom>
            <a:ln w="13138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2162259" y="7493903"/>
              <a:ext cx="0" cy="40005"/>
            </a:xfrm>
            <a:custGeom>
              <a:avLst/>
              <a:gdLst/>
              <a:ahLst/>
              <a:cxnLst/>
              <a:rect b="b" l="l" r="r" t="t"/>
              <a:pathLst>
                <a:path h="40004" w="0">
                  <a:moveTo>
                    <a:pt x="0" y="0"/>
                  </a:moveTo>
                  <a:lnTo>
                    <a:pt x="0" y="39416"/>
                  </a:lnTo>
                </a:path>
              </a:pathLst>
            </a:custGeom>
            <a:ln w="13138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3682175" y="7493903"/>
              <a:ext cx="0" cy="40005"/>
            </a:xfrm>
            <a:custGeom>
              <a:avLst/>
              <a:gdLst/>
              <a:ahLst/>
              <a:cxnLst/>
              <a:rect b="b" l="l" r="r" t="t"/>
              <a:pathLst>
                <a:path h="40004" w="0">
                  <a:moveTo>
                    <a:pt x="0" y="0"/>
                  </a:moveTo>
                  <a:lnTo>
                    <a:pt x="0" y="39416"/>
                  </a:lnTo>
                </a:path>
              </a:pathLst>
            </a:custGeom>
            <a:ln w="13138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12142989" y="7566271"/>
            <a:ext cx="5393055" cy="1109980"/>
          </a:xfrm>
          <a:prstGeom prst="rect">
            <a:avLst/>
          </a:prstGeom>
        </p:spPr>
        <p:txBody>
          <a:bodyPr bIns="0" lIns="0" rIns="0" rtlCol="0" tIns="12700" vert="horz" wrap="square">
            <a:spAutoFit/>
          </a:bodyPr>
          <a:lstStyle/>
          <a:p>
            <a:pPr algn="just" marL="12700" marR="5080">
              <a:lnSpc>
                <a:spcPct val="131800"/>
              </a:lnSpc>
              <a:spcBef>
                <a:spcPts val="100"/>
              </a:spcBef>
            </a:pP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Gas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meter</a:t>
            </a:r>
            <a:r>
              <a:rPr dirty="0" spc="90" sz="1350">
                <a:solidFill>
                  <a:srgbClr val="0E1222"/>
                </a:solidFill>
                <a:latin typeface="Trebuchet MS"/>
                <a:cs typeface="Trebuchet MS"/>
              </a:rPr>
              <a:t> 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hermetic</a:t>
            </a:r>
            <a:r>
              <a:rPr dirty="0" spc="90" sz="1350">
                <a:solidFill>
                  <a:srgbClr val="0E1222"/>
                </a:solidFill>
                <a:latin typeface="Trebuchet MS"/>
                <a:cs typeface="Trebuchet MS"/>
              </a:rPr>
              <a:t> 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connectors</a:t>
            </a:r>
            <a:r>
              <a:rPr dirty="0" spc="90" sz="1350">
                <a:solidFill>
                  <a:srgbClr val="0E1222"/>
                </a:solidFill>
                <a:latin typeface="Trebuchet MS"/>
                <a:cs typeface="Trebuchet MS"/>
              </a:rPr>
              <a:t> 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offer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airtight</a:t>
            </a:r>
            <a:r>
              <a:rPr dirty="0" spc="90" sz="1350">
                <a:solidFill>
                  <a:srgbClr val="0E1222"/>
                </a:solidFill>
                <a:latin typeface="Trebuchet MS"/>
                <a:cs typeface="Trebuchet MS"/>
              </a:rPr>
              <a:t> 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connections</a:t>
            </a:r>
            <a:r>
              <a:rPr dirty="0" spc="90" sz="1350">
                <a:solidFill>
                  <a:srgbClr val="0E1222"/>
                </a:solidFill>
                <a:latin typeface="Trebuchet MS"/>
                <a:cs typeface="Trebuchet MS"/>
              </a:rPr>
              <a:t>  </a:t>
            </a:r>
            <a:r>
              <a:rPr dirty="0" spc="-25" sz="1350">
                <a:solidFill>
                  <a:srgbClr val="0E1222"/>
                </a:solidFill>
                <a:latin typeface="Trebuchet MS"/>
                <a:cs typeface="Trebuchet MS"/>
              </a:rPr>
              <a:t>for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signals</a:t>
            </a:r>
            <a:r>
              <a:rPr dirty="0" spc="44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45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power</a:t>
            </a:r>
            <a:r>
              <a:rPr dirty="0" spc="45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between</a:t>
            </a:r>
            <a:r>
              <a:rPr dirty="0" spc="44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5" sz="1350">
                <a:solidFill>
                  <a:srgbClr val="0E1222"/>
                </a:solidFill>
                <a:latin typeface="Trebuchet MS"/>
                <a:cs typeface="Trebuchet MS"/>
              </a:rPr>
              <a:t>gas</a:t>
            </a:r>
            <a:r>
              <a:rPr dirty="0" spc="45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meters</a:t>
            </a:r>
            <a:r>
              <a:rPr dirty="0" spc="45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45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external</a:t>
            </a:r>
            <a:r>
              <a:rPr dirty="0" spc="44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systems,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protecting</a:t>
            </a:r>
            <a:r>
              <a:rPr dirty="0" spc="8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against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moisture,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dust,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8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leaks,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enhancing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safety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5" sz="1350">
                <a:solidFill>
                  <a:srgbClr val="0E1222"/>
                </a:solidFill>
                <a:latin typeface="Trebuchet MS"/>
                <a:cs typeface="Trebuchet MS"/>
              </a:rPr>
              <a:t>and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accuracy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various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applications.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2142989" y="6989109"/>
            <a:ext cx="1443355" cy="32829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 spc="195" sz="1950">
                <a:solidFill>
                  <a:srgbClr val="0E1222"/>
                </a:solidFill>
                <a:latin typeface="Trebuchet MS"/>
                <a:cs typeface="Trebuchet MS"/>
              </a:rPr>
              <a:t>GAS</a:t>
            </a:r>
            <a:r>
              <a:rPr b="1" dirty="0" spc="-245" sz="19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90" sz="1950">
                <a:solidFill>
                  <a:srgbClr val="0E1222"/>
                </a:solidFill>
                <a:latin typeface="Trebuchet MS"/>
                <a:cs typeface="Trebuchet MS"/>
              </a:rPr>
              <a:t>METER</a:t>
            </a:r>
            <a:endParaRPr sz="1950">
              <a:latin typeface="Trebuchet MS"/>
              <a:cs typeface="Trebuchet M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9380449" y="6730168"/>
            <a:ext cx="2559050" cy="2219325"/>
            <a:chOff x="9380449" y="6730168"/>
            <a:chExt cx="2559050" cy="2219325"/>
          </a:xfrm>
        </p:grpSpPr>
        <p:pic>
          <p:nvPicPr>
            <p:cNvPr id="46" name="object 46"/>
            <p:cNvPicPr/>
            <p:nvPr/>
          </p:nvPicPr>
          <p:blipFill>
            <a:blip cstate="print" r:embed="rId8"/>
            <a:stretch>
              <a:fillRect/>
            </a:stretch>
          </p:blipFill>
          <p:spPr>
            <a:xfrm>
              <a:off x="9399488" y="6749219"/>
              <a:ext cx="2519647" cy="218201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399500" y="6749219"/>
              <a:ext cx="2520950" cy="2181225"/>
            </a:xfrm>
            <a:custGeom>
              <a:avLst/>
              <a:gdLst/>
              <a:ahLst/>
              <a:cxnLst/>
              <a:rect b="b" l="l" r="r" t="t"/>
              <a:pathLst>
                <a:path h="2181225" w="2520950">
                  <a:moveTo>
                    <a:pt x="244288" y="2181037"/>
                  </a:moveTo>
                  <a:lnTo>
                    <a:pt x="179285" y="2166457"/>
                  </a:lnTo>
                  <a:lnTo>
                    <a:pt x="145827" y="2148047"/>
                  </a:lnTo>
                  <a:lnTo>
                    <a:pt x="114841" y="2123250"/>
                  </a:lnTo>
                  <a:lnTo>
                    <a:pt x="86718" y="2092631"/>
                  </a:lnTo>
                  <a:lnTo>
                    <a:pt x="61850" y="2056753"/>
                  </a:lnTo>
                  <a:lnTo>
                    <a:pt x="40626" y="2016180"/>
                  </a:lnTo>
                  <a:lnTo>
                    <a:pt x="23438" y="1971476"/>
                  </a:lnTo>
                  <a:lnTo>
                    <a:pt x="10678" y="1923205"/>
                  </a:lnTo>
                  <a:lnTo>
                    <a:pt x="2734" y="1871931"/>
                  </a:lnTo>
                  <a:lnTo>
                    <a:pt x="0" y="1818217"/>
                  </a:lnTo>
                  <a:lnTo>
                    <a:pt x="0" y="363647"/>
                  </a:lnTo>
                  <a:lnTo>
                    <a:pt x="2734" y="309933"/>
                  </a:lnTo>
                  <a:lnTo>
                    <a:pt x="10677" y="258658"/>
                  </a:lnTo>
                  <a:lnTo>
                    <a:pt x="23437" y="210387"/>
                  </a:lnTo>
                  <a:lnTo>
                    <a:pt x="40625" y="165683"/>
                  </a:lnTo>
                  <a:lnTo>
                    <a:pt x="61848" y="125109"/>
                  </a:lnTo>
                  <a:lnTo>
                    <a:pt x="86717" y="89231"/>
                  </a:lnTo>
                  <a:lnTo>
                    <a:pt x="114840" y="58611"/>
                  </a:lnTo>
                  <a:lnTo>
                    <a:pt x="145826" y="33814"/>
                  </a:lnTo>
                  <a:lnTo>
                    <a:pt x="179285" y="15404"/>
                  </a:lnTo>
                  <a:lnTo>
                    <a:pt x="252054" y="0"/>
                  </a:lnTo>
                  <a:lnTo>
                    <a:pt x="2268517" y="0"/>
                  </a:lnTo>
                  <a:lnTo>
                    <a:pt x="2341287" y="15406"/>
                  </a:lnTo>
                  <a:lnTo>
                    <a:pt x="2374745" y="33816"/>
                  </a:lnTo>
                  <a:lnTo>
                    <a:pt x="2405731" y="58613"/>
                  </a:lnTo>
                  <a:lnTo>
                    <a:pt x="2433854" y="89232"/>
                  </a:lnTo>
                  <a:lnTo>
                    <a:pt x="2458722" y="125110"/>
                  </a:lnTo>
                  <a:lnTo>
                    <a:pt x="2479945" y="165683"/>
                  </a:lnTo>
                  <a:lnTo>
                    <a:pt x="2497133" y="210387"/>
                  </a:lnTo>
                  <a:lnTo>
                    <a:pt x="2509894" y="258659"/>
                  </a:lnTo>
                  <a:lnTo>
                    <a:pt x="2517836" y="309933"/>
                  </a:lnTo>
                  <a:lnTo>
                    <a:pt x="2520571" y="363647"/>
                  </a:lnTo>
                  <a:lnTo>
                    <a:pt x="2520571" y="1818217"/>
                  </a:lnTo>
                  <a:lnTo>
                    <a:pt x="2517836" y="1871930"/>
                  </a:lnTo>
                  <a:lnTo>
                    <a:pt x="2509893" y="1923205"/>
                  </a:lnTo>
                  <a:lnTo>
                    <a:pt x="2497132" y="1971476"/>
                  </a:lnTo>
                  <a:lnTo>
                    <a:pt x="2479944" y="2016180"/>
                  </a:lnTo>
                  <a:lnTo>
                    <a:pt x="2458721" y="2056753"/>
                  </a:lnTo>
                  <a:lnTo>
                    <a:pt x="2433852" y="2092631"/>
                  </a:lnTo>
                  <a:lnTo>
                    <a:pt x="2405729" y="2123250"/>
                  </a:lnTo>
                  <a:lnTo>
                    <a:pt x="2374744" y="2148046"/>
                  </a:lnTo>
                  <a:lnTo>
                    <a:pt x="2341286" y="2166456"/>
                  </a:lnTo>
                  <a:lnTo>
                    <a:pt x="2276279" y="2181037"/>
                  </a:lnTo>
                </a:path>
              </a:pathLst>
            </a:custGeom>
            <a:ln w="38102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9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47693" y="321333"/>
            <a:ext cx="3503929" cy="492125"/>
          </a:xfrm>
          <a:prstGeom prst="rect">
            <a:avLst/>
          </a:prstGeom>
        </p:spPr>
        <p:txBody>
          <a:bodyPr bIns="0" lIns="0" rIns="0" rtlCol="0" tIns="1397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dirty="0" spc="-155" sz="3050">
                <a:solidFill>
                  <a:srgbClr val="FFFFFF"/>
                </a:solidFill>
                <a:latin typeface="Palatino Linotype"/>
                <a:cs typeface="Palatino Linotype"/>
              </a:rPr>
              <a:t>JJ</a:t>
            </a:r>
            <a:r>
              <a:rPr b="1" dirty="0" spc="-254" sz="305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b="1" dirty="0" spc="-100" sz="3050">
                <a:solidFill>
                  <a:srgbClr val="FFFFFF"/>
                </a:solidFill>
                <a:latin typeface="Palatino Linotype"/>
                <a:cs typeface="Palatino Linotype"/>
              </a:rPr>
              <a:t>Glastronics</a:t>
            </a:r>
            <a:r>
              <a:rPr b="1" dirty="0" spc="-254" sz="305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b="1" dirty="0" spc="-90" sz="3050">
                <a:solidFill>
                  <a:srgbClr val="FFFFFF"/>
                </a:solidFill>
                <a:latin typeface="Palatino Linotype"/>
                <a:cs typeface="Palatino Linotype"/>
              </a:rPr>
              <a:t>Pvt</a:t>
            </a:r>
            <a:r>
              <a:rPr b="1" dirty="0" spc="-254" sz="305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b="1" dirty="0" spc="-25" sz="3050">
                <a:solidFill>
                  <a:srgbClr val="FFFFFF"/>
                </a:solidFill>
                <a:latin typeface="Palatino Linotype"/>
                <a:cs typeface="Palatino Linotype"/>
              </a:rPr>
              <a:t>Ltd</a:t>
            </a:r>
            <a:endParaRPr sz="3050">
              <a:latin typeface="Palatino Linotype"/>
              <a:cs typeface="Palatino Linotyp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361108" y="2858448"/>
            <a:ext cx="2663825" cy="2310765"/>
            <a:chOff x="6361108" y="2858448"/>
            <a:chExt cx="2663825" cy="2310765"/>
          </a:xfrm>
        </p:grpSpPr>
        <p:pic>
          <p:nvPicPr>
            <p:cNvPr id="4" name="object 4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6380158" y="2877456"/>
              <a:ext cx="2624474" cy="227279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380158" y="2877498"/>
              <a:ext cx="2625725" cy="2272665"/>
            </a:xfrm>
            <a:custGeom>
              <a:avLst/>
              <a:gdLst/>
              <a:ahLst/>
              <a:cxnLst/>
              <a:rect b="b" l="l" r="r" t="t"/>
              <a:pathLst>
                <a:path h="2272665" w="2625725">
                  <a:moveTo>
                    <a:pt x="0" y="1893892"/>
                  </a:moveTo>
                  <a:lnTo>
                    <a:pt x="0" y="378779"/>
                  </a:lnTo>
                  <a:lnTo>
                    <a:pt x="2848" y="322830"/>
                  </a:lnTo>
                  <a:lnTo>
                    <a:pt x="11121" y="269423"/>
                  </a:lnTo>
                  <a:lnTo>
                    <a:pt x="24413" y="219143"/>
                  </a:lnTo>
                  <a:lnTo>
                    <a:pt x="42316" y="172578"/>
                  </a:lnTo>
                  <a:lnTo>
                    <a:pt x="64423" y="130316"/>
                  </a:lnTo>
                  <a:lnTo>
                    <a:pt x="90326" y="92944"/>
                  </a:lnTo>
                  <a:lnTo>
                    <a:pt x="119620" y="61050"/>
                  </a:lnTo>
                  <a:lnTo>
                    <a:pt x="151896" y="35221"/>
                  </a:lnTo>
                  <a:lnTo>
                    <a:pt x="186747" y="16045"/>
                  </a:lnTo>
                  <a:lnTo>
                    <a:pt x="223766" y="4109"/>
                  </a:lnTo>
                  <a:lnTo>
                    <a:pt x="262545" y="0"/>
                  </a:lnTo>
                  <a:lnTo>
                    <a:pt x="2362932" y="0"/>
                  </a:lnTo>
                  <a:lnTo>
                    <a:pt x="2401711" y="4110"/>
                  </a:lnTo>
                  <a:lnTo>
                    <a:pt x="2438729" y="16046"/>
                  </a:lnTo>
                  <a:lnTo>
                    <a:pt x="2473580" y="35223"/>
                  </a:lnTo>
                  <a:lnTo>
                    <a:pt x="2505855" y="61052"/>
                  </a:lnTo>
                  <a:lnTo>
                    <a:pt x="2535148" y="92946"/>
                  </a:lnTo>
                  <a:lnTo>
                    <a:pt x="2561051" y="130317"/>
                  </a:lnTo>
                  <a:lnTo>
                    <a:pt x="2583158" y="172579"/>
                  </a:lnTo>
                  <a:lnTo>
                    <a:pt x="2601060" y="219144"/>
                  </a:lnTo>
                  <a:lnTo>
                    <a:pt x="2614352" y="269423"/>
                  </a:lnTo>
                  <a:lnTo>
                    <a:pt x="2622625" y="322831"/>
                  </a:lnTo>
                  <a:lnTo>
                    <a:pt x="2625473" y="378779"/>
                  </a:lnTo>
                  <a:lnTo>
                    <a:pt x="2625473" y="1893892"/>
                  </a:lnTo>
                  <a:lnTo>
                    <a:pt x="2622625" y="1949839"/>
                  </a:lnTo>
                  <a:lnTo>
                    <a:pt x="2614352" y="2003247"/>
                  </a:lnTo>
                  <a:lnTo>
                    <a:pt x="2601060" y="2053526"/>
                  </a:lnTo>
                  <a:lnTo>
                    <a:pt x="2583158" y="2100091"/>
                  </a:lnTo>
                  <a:lnTo>
                    <a:pt x="2561051" y="2142353"/>
                  </a:lnTo>
                  <a:lnTo>
                    <a:pt x="2535148" y="2179724"/>
                  </a:lnTo>
                  <a:lnTo>
                    <a:pt x="2505855" y="2211618"/>
                  </a:lnTo>
                  <a:lnTo>
                    <a:pt x="2473580" y="2237447"/>
                  </a:lnTo>
                  <a:lnTo>
                    <a:pt x="2438729" y="2256624"/>
                  </a:lnTo>
                  <a:lnTo>
                    <a:pt x="2401711" y="2268561"/>
                  </a:lnTo>
                  <a:lnTo>
                    <a:pt x="2362932" y="2272670"/>
                  </a:lnTo>
                  <a:lnTo>
                    <a:pt x="262546" y="2272670"/>
                  </a:lnTo>
                  <a:lnTo>
                    <a:pt x="223766" y="2268561"/>
                  </a:lnTo>
                  <a:lnTo>
                    <a:pt x="186747" y="2256625"/>
                  </a:lnTo>
                  <a:lnTo>
                    <a:pt x="151896" y="2237449"/>
                  </a:lnTo>
                  <a:lnTo>
                    <a:pt x="119620" y="2211620"/>
                  </a:lnTo>
                  <a:lnTo>
                    <a:pt x="90326" y="2179726"/>
                  </a:lnTo>
                  <a:lnTo>
                    <a:pt x="64423" y="2142355"/>
                  </a:lnTo>
                  <a:lnTo>
                    <a:pt x="42316" y="2100093"/>
                  </a:lnTo>
                  <a:lnTo>
                    <a:pt x="24413" y="2053528"/>
                  </a:lnTo>
                  <a:lnTo>
                    <a:pt x="11121" y="2003248"/>
                  </a:lnTo>
                  <a:lnTo>
                    <a:pt x="2848" y="1949840"/>
                  </a:lnTo>
                  <a:lnTo>
                    <a:pt x="0" y="1893892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2382991" y="3370838"/>
            <a:ext cx="3807460" cy="28575"/>
            <a:chOff x="2382991" y="3370838"/>
            <a:chExt cx="3807460" cy="28575"/>
          </a:xfrm>
        </p:grpSpPr>
        <p:sp>
          <p:nvSpPr>
            <p:cNvPr id="7" name="object 7"/>
            <p:cNvSpPr/>
            <p:nvPr/>
          </p:nvSpPr>
          <p:spPr>
            <a:xfrm>
              <a:off x="2390134" y="3385125"/>
              <a:ext cx="3793490" cy="0"/>
            </a:xfrm>
            <a:custGeom>
              <a:avLst/>
              <a:gdLst/>
              <a:ahLst/>
              <a:cxnLst/>
              <a:rect b="b" l="l" r="r" t="t"/>
              <a:pathLst>
                <a:path h="0" w="3793490">
                  <a:moveTo>
                    <a:pt x="0" y="0"/>
                  </a:moveTo>
                  <a:lnTo>
                    <a:pt x="3793007" y="0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387753" y="3370838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185523" y="3370838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37106" y="3406630"/>
            <a:ext cx="5867400" cy="1394460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just" indent="210820" marL="265430" marR="5080">
              <a:lnSpc>
                <a:spcPct val="133000"/>
              </a:lnSpc>
              <a:spcBef>
                <a:spcPts val="95"/>
              </a:spcBef>
            </a:pP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Semi-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hermetic</a:t>
            </a:r>
            <a:r>
              <a:rPr dirty="0" spc="114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5" sz="1350">
                <a:solidFill>
                  <a:srgbClr val="0E1222"/>
                </a:solidFill>
                <a:latin typeface="Trebuchet MS"/>
                <a:cs typeface="Trebuchet MS"/>
              </a:rPr>
              <a:t>packages</a:t>
            </a:r>
            <a:r>
              <a:rPr dirty="0" spc="12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are</a:t>
            </a:r>
            <a:r>
              <a:rPr dirty="0" spc="12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protective</a:t>
            </a:r>
            <a:r>
              <a:rPr dirty="0" spc="114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enclosures</a:t>
            </a:r>
            <a:r>
              <a:rPr dirty="0" spc="12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11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electronic 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components,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5" sz="1350">
                <a:solidFill>
                  <a:srgbClr val="0E1222"/>
                </a:solidFill>
                <a:latin typeface="Trebuchet MS"/>
                <a:cs typeface="Trebuchet MS"/>
              </a:rPr>
              <a:t>such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10" sz="1350">
                <a:solidFill>
                  <a:srgbClr val="0E1222"/>
                </a:solidFill>
                <a:latin typeface="Trebuchet MS"/>
                <a:cs typeface="Trebuchet MS"/>
              </a:rPr>
              <a:t>as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compressors</a:t>
            </a:r>
            <a:r>
              <a:rPr dirty="0" spc="1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semiconductors,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that</a:t>
            </a:r>
            <a:r>
              <a:rPr dirty="0" spc="1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offer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partial</a:t>
            </a:r>
            <a:r>
              <a:rPr dirty="0" spc="2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sealing</a:t>
            </a:r>
            <a:r>
              <a:rPr dirty="0" spc="2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against</a:t>
            </a:r>
            <a:r>
              <a:rPr dirty="0" spc="2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environmental</a:t>
            </a:r>
            <a:r>
              <a:rPr dirty="0" spc="2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factors</a:t>
            </a:r>
            <a:r>
              <a:rPr dirty="0" spc="2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like</a:t>
            </a:r>
            <a:r>
              <a:rPr dirty="0" spc="2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dust</a:t>
            </a:r>
            <a:r>
              <a:rPr dirty="0" spc="2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2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moisture.</a:t>
            </a:r>
            <a:endParaRPr sz="135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  <a:spcBef>
                <a:spcPts val="535"/>
              </a:spcBef>
            </a:pPr>
            <a:r>
              <a:rPr dirty="0" spc="80" sz="1350">
                <a:solidFill>
                  <a:srgbClr val="0E1222"/>
                </a:solidFill>
                <a:latin typeface="Trebuchet MS"/>
                <a:cs typeface="Trebuchet MS"/>
              </a:rPr>
              <a:t>They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 balance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protection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accessibility,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Trebuchet MS"/>
                <a:cs typeface="Trebuchet MS"/>
              </a:rPr>
              <a:t>commonly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5" sz="1350">
                <a:solidFill>
                  <a:srgbClr val="0E1222"/>
                </a:solidFill>
                <a:latin typeface="Trebuchet MS"/>
                <a:cs typeface="Trebuchet MS"/>
              </a:rPr>
              <a:t>used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industrial</a:t>
            </a:r>
            <a:endParaRPr sz="135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  <a:spcBef>
                <a:spcPts val="535"/>
              </a:spcBef>
            </a:pP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45" sz="1350">
                <a:solidFill>
                  <a:srgbClr val="0E1222"/>
                </a:solidFill>
                <a:latin typeface="Trebuchet MS"/>
                <a:cs typeface="Trebuchet MS"/>
              </a:rPr>
              <a:t>HVAC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 applications.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09805" y="2926380"/>
            <a:ext cx="4892675" cy="340995"/>
          </a:xfrm>
          <a:prstGeom prst="rect">
            <a:avLst/>
          </a:prstGeom>
        </p:spPr>
        <p:txBody>
          <a:bodyPr bIns="0" lIns="0" rIns="0" rtlCol="0" tIns="14604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b="1" dirty="0" spc="140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SEMI</a:t>
            </a:r>
            <a:r>
              <a:rPr b="1" dirty="0" spc="-254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 </a:t>
            </a:r>
            <a:r>
              <a:rPr b="1" dirty="0" spc="95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HERMETIC</a:t>
            </a:r>
            <a:r>
              <a:rPr b="1" dirty="0" spc="-254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 </a:t>
            </a:r>
            <a:r>
              <a:rPr b="1" dirty="0" spc="145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COMPRESSOR</a:t>
            </a:r>
            <a:r>
              <a:rPr b="1" dirty="0" spc="-254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 </a:t>
            </a:r>
            <a:r>
              <a:rPr b="1" dirty="0" spc="85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3"/>
              </a:rPr>
              <a:t>PLATES</a:t>
            </a:r>
            <a:endParaRPr sz="205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736728" y="3586368"/>
            <a:ext cx="2055495" cy="42545"/>
            <a:chOff x="12736728" y="3586368"/>
            <a:chExt cx="2055495" cy="42545"/>
          </a:xfrm>
        </p:grpSpPr>
        <p:sp>
          <p:nvSpPr>
            <p:cNvPr id="13" name="object 13"/>
            <p:cNvSpPr/>
            <p:nvPr/>
          </p:nvSpPr>
          <p:spPr>
            <a:xfrm>
              <a:off x="12747291" y="3607495"/>
              <a:ext cx="2034539" cy="0"/>
            </a:xfrm>
            <a:custGeom>
              <a:avLst/>
              <a:gdLst/>
              <a:ahLst/>
              <a:cxnLst/>
              <a:rect b="b" l="l" r="r" t="t"/>
              <a:pathLst>
                <a:path h="0" w="2034540">
                  <a:moveTo>
                    <a:pt x="0" y="0"/>
                  </a:moveTo>
                  <a:lnTo>
                    <a:pt x="2034217" y="0"/>
                  </a:lnTo>
                </a:path>
              </a:pathLst>
            </a:custGeom>
            <a:ln w="14084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2743770" y="3586368"/>
              <a:ext cx="0" cy="42545"/>
            </a:xfrm>
            <a:custGeom>
              <a:avLst/>
              <a:gdLst/>
              <a:ahLst/>
              <a:cxnLst/>
              <a:rect b="b" l="l" r="r" t="t"/>
              <a:pathLst>
                <a:path h="42545" w="0">
                  <a:moveTo>
                    <a:pt x="0" y="0"/>
                  </a:moveTo>
                  <a:lnTo>
                    <a:pt x="0" y="42252"/>
                  </a:lnTo>
                </a:path>
              </a:pathLst>
            </a:custGeom>
            <a:ln w="14084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4785026" y="3586368"/>
              <a:ext cx="0" cy="42545"/>
            </a:xfrm>
            <a:custGeom>
              <a:avLst/>
              <a:gdLst/>
              <a:ahLst/>
              <a:cxnLst/>
              <a:rect b="b" l="l" r="r" t="t"/>
              <a:pathLst>
                <a:path h="42545" w="0">
                  <a:moveTo>
                    <a:pt x="0" y="0"/>
                  </a:moveTo>
                  <a:lnTo>
                    <a:pt x="0" y="42252"/>
                  </a:lnTo>
                </a:path>
              </a:pathLst>
            </a:custGeom>
            <a:ln w="14084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12724028" y="3701001"/>
            <a:ext cx="4571365" cy="115252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indent="50800" marL="12700" marR="8255">
              <a:lnSpc>
                <a:spcPct val="132000"/>
              </a:lnSpc>
              <a:spcBef>
                <a:spcPts val="95"/>
              </a:spcBef>
            </a:pPr>
            <a:r>
              <a:rPr dirty="0" sz="1400">
                <a:solidFill>
                  <a:srgbClr val="0E1222"/>
                </a:solidFill>
                <a:latin typeface="Trebuchet MS"/>
                <a:cs typeface="Trebuchet MS"/>
              </a:rPr>
              <a:t>Hermetic</a:t>
            </a:r>
            <a:r>
              <a:rPr dirty="0" spc="95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400">
                <a:solidFill>
                  <a:srgbClr val="0E1222"/>
                </a:solidFill>
                <a:latin typeface="Trebuchet MS"/>
                <a:cs typeface="Trebuchet MS"/>
              </a:rPr>
              <a:t>connector</a:t>
            </a:r>
            <a:r>
              <a:rPr dirty="0" spc="95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0E1222"/>
                </a:solidFill>
                <a:latin typeface="Trebuchet MS"/>
                <a:cs typeface="Trebuchet MS"/>
              </a:rPr>
              <a:t>maintains</a:t>
            </a:r>
            <a:r>
              <a:rPr dirty="0" spc="100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400">
                <a:solidFill>
                  <a:srgbClr val="0E1222"/>
                </a:solidFill>
                <a:latin typeface="Trebuchet MS"/>
                <a:cs typeface="Trebuchet MS"/>
              </a:rPr>
              <a:t>a</a:t>
            </a:r>
            <a:r>
              <a:rPr dirty="0" spc="95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400">
                <a:solidFill>
                  <a:srgbClr val="0E1222"/>
                </a:solidFill>
                <a:latin typeface="Trebuchet MS"/>
                <a:cs typeface="Trebuchet MS"/>
              </a:rPr>
              <a:t>sealed</a:t>
            </a:r>
            <a:r>
              <a:rPr dirty="0" spc="100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00">
                <a:solidFill>
                  <a:srgbClr val="0E1222"/>
                </a:solidFill>
                <a:latin typeface="Trebuchet MS"/>
                <a:cs typeface="Trebuchet MS"/>
              </a:rPr>
              <a:t>environment, </a:t>
            </a:r>
            <a:r>
              <a:rPr dirty="0" spc="20" sz="1400">
                <a:solidFill>
                  <a:srgbClr val="0E1222"/>
                </a:solidFill>
                <a:latin typeface="Trebuchet MS"/>
                <a:cs typeface="Trebuchet MS"/>
              </a:rPr>
              <a:t>preventing</a:t>
            </a:r>
            <a:r>
              <a:rPr dirty="0" spc="85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400">
                <a:solidFill>
                  <a:srgbClr val="0E1222"/>
                </a:solidFill>
                <a:latin typeface="Trebuchet MS"/>
                <a:cs typeface="Trebuchet MS"/>
              </a:rPr>
              <a:t>contaminants</a:t>
            </a:r>
            <a:r>
              <a:rPr dirty="0" spc="85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400">
                <a:solidFill>
                  <a:srgbClr val="0E1222"/>
                </a:solidFill>
                <a:latin typeface="Trebuchet MS"/>
                <a:cs typeface="Trebuchet MS"/>
              </a:rPr>
              <a:t>like</a:t>
            </a:r>
            <a:r>
              <a:rPr dirty="0" spc="90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400">
                <a:solidFill>
                  <a:srgbClr val="0E1222"/>
                </a:solidFill>
                <a:latin typeface="Trebuchet MS"/>
                <a:cs typeface="Trebuchet MS"/>
              </a:rPr>
              <a:t>moisture,</a:t>
            </a:r>
            <a:r>
              <a:rPr dirty="0" spc="85" sz="1400">
                <a:solidFill>
                  <a:srgbClr val="0E1222"/>
                </a:solidFill>
                <a:latin typeface="Trebuchet MS"/>
                <a:cs typeface="Trebuchet MS"/>
              </a:rPr>
              <a:t> gases, </a:t>
            </a:r>
            <a:r>
              <a:rPr dirty="0" spc="-25" sz="1400">
                <a:solidFill>
                  <a:srgbClr val="0E1222"/>
                </a:solidFill>
                <a:latin typeface="Trebuchet MS"/>
                <a:cs typeface="Trebuchet MS"/>
              </a:rPr>
              <a:t>or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32000"/>
              </a:lnSpc>
            </a:pPr>
            <a:r>
              <a:rPr dirty="0" sz="1400">
                <a:solidFill>
                  <a:srgbClr val="0E1222"/>
                </a:solidFill>
                <a:latin typeface="Trebuchet MS"/>
                <a:cs typeface="Trebuchet MS"/>
              </a:rPr>
              <a:t>particles</a:t>
            </a:r>
            <a:r>
              <a:rPr dirty="0" spc="114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0E1222"/>
                </a:solidFill>
                <a:latin typeface="Trebuchet MS"/>
                <a:cs typeface="Trebuchet MS"/>
              </a:rPr>
              <a:t>from</a:t>
            </a:r>
            <a:r>
              <a:rPr dirty="0" spc="114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0E1222"/>
                </a:solidFill>
                <a:latin typeface="Trebuchet MS"/>
                <a:cs typeface="Trebuchet MS"/>
              </a:rPr>
              <a:t>entering.</a:t>
            </a:r>
            <a:r>
              <a:rPr dirty="0" spc="114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0E1222"/>
                </a:solidFill>
                <a:latin typeface="Trebuchet MS"/>
                <a:cs typeface="Trebuchet MS"/>
              </a:rPr>
              <a:t>Crucial</a:t>
            </a:r>
            <a:r>
              <a:rPr dirty="0" spc="114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114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400">
                <a:solidFill>
                  <a:srgbClr val="0E1222"/>
                </a:solidFill>
                <a:latin typeface="Trebuchet MS"/>
                <a:cs typeface="Trebuchet MS"/>
              </a:rPr>
              <a:t>aerospace,</a:t>
            </a:r>
            <a:r>
              <a:rPr dirty="0" spc="114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400">
                <a:solidFill>
                  <a:srgbClr val="0E1222"/>
                </a:solidFill>
                <a:latin typeface="Trebuchet MS"/>
                <a:cs typeface="Trebuchet MS"/>
              </a:rPr>
              <a:t>military, </a:t>
            </a:r>
            <a:r>
              <a:rPr dirty="0" sz="1400">
                <a:solidFill>
                  <a:srgbClr val="0E1222"/>
                </a:solidFill>
                <a:latin typeface="Trebuchet MS"/>
                <a:cs typeface="Trebuchet MS"/>
              </a:rPr>
              <a:t>medical,</a:t>
            </a:r>
            <a:r>
              <a:rPr dirty="0" spc="70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4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70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400">
                <a:solidFill>
                  <a:srgbClr val="0E1222"/>
                </a:solidFill>
                <a:latin typeface="Trebuchet MS"/>
                <a:cs typeface="Trebuchet MS"/>
              </a:rPr>
              <a:t>industrial</a:t>
            </a:r>
            <a:r>
              <a:rPr dirty="0" spc="75" sz="1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400">
                <a:solidFill>
                  <a:srgbClr val="0E1222"/>
                </a:solidFill>
                <a:latin typeface="Trebuchet MS"/>
                <a:cs typeface="Trebuchet MS"/>
              </a:rPr>
              <a:t>systems.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724029" y="3149070"/>
            <a:ext cx="1878964" cy="349885"/>
          </a:xfrm>
          <a:prstGeom prst="rect">
            <a:avLst/>
          </a:prstGeom>
        </p:spPr>
        <p:txBody>
          <a:bodyPr bIns="0" lIns="0" rIns="0" rtlCol="0" tIns="1587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b="1" dirty="0" spc="120" sz="21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4"/>
              </a:rPr>
              <a:t>CONNECTORS</a:t>
            </a:r>
            <a:endParaRPr sz="21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823394" y="2825286"/>
            <a:ext cx="2740660" cy="2376170"/>
            <a:chOff x="9823394" y="2825286"/>
            <a:chExt cx="2740660" cy="2376170"/>
          </a:xfrm>
        </p:grpSpPr>
        <p:pic>
          <p:nvPicPr>
            <p:cNvPr id="19" name="object 19"/>
            <p:cNvPicPr/>
            <p:nvPr/>
          </p:nvPicPr>
          <p:blipFill>
            <a:blip cstate="print" r:embed="rId5"/>
            <a:stretch>
              <a:fillRect/>
            </a:stretch>
          </p:blipFill>
          <p:spPr>
            <a:xfrm>
              <a:off x="9842431" y="2844335"/>
              <a:ext cx="2700962" cy="233903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842443" y="2844335"/>
              <a:ext cx="2702560" cy="2338070"/>
            </a:xfrm>
            <a:custGeom>
              <a:avLst/>
              <a:gdLst/>
              <a:ahLst/>
              <a:cxnLst/>
              <a:rect b="b" l="l" r="r" t="t"/>
              <a:pathLst>
                <a:path h="2338070" w="2702559">
                  <a:moveTo>
                    <a:pt x="261883" y="2337986"/>
                  </a:moveTo>
                  <a:lnTo>
                    <a:pt x="192189" y="2322354"/>
                  </a:lnTo>
                  <a:lnTo>
                    <a:pt x="156323" y="2302620"/>
                  </a:lnTo>
                  <a:lnTo>
                    <a:pt x="123107" y="2276040"/>
                  </a:lnTo>
                  <a:lnTo>
                    <a:pt x="92960" y="2243217"/>
                  </a:lnTo>
                  <a:lnTo>
                    <a:pt x="66302" y="2204758"/>
                  </a:lnTo>
                  <a:lnTo>
                    <a:pt x="43550" y="2161265"/>
                  </a:lnTo>
                  <a:lnTo>
                    <a:pt x="25126" y="2113344"/>
                  </a:lnTo>
                  <a:lnTo>
                    <a:pt x="11446" y="2061600"/>
                  </a:lnTo>
                  <a:lnTo>
                    <a:pt x="2931" y="2006635"/>
                  </a:lnTo>
                  <a:lnTo>
                    <a:pt x="0" y="1949056"/>
                  </a:lnTo>
                  <a:lnTo>
                    <a:pt x="0" y="389816"/>
                  </a:lnTo>
                  <a:lnTo>
                    <a:pt x="2931" y="332236"/>
                  </a:lnTo>
                  <a:lnTo>
                    <a:pt x="11445" y="277272"/>
                  </a:lnTo>
                  <a:lnTo>
                    <a:pt x="25124" y="225527"/>
                  </a:lnTo>
                  <a:lnTo>
                    <a:pt x="43549" y="177605"/>
                  </a:lnTo>
                  <a:lnTo>
                    <a:pt x="66299" y="134112"/>
                  </a:lnTo>
                  <a:lnTo>
                    <a:pt x="92958" y="95652"/>
                  </a:lnTo>
                  <a:lnTo>
                    <a:pt x="123105" y="62829"/>
                  </a:lnTo>
                  <a:lnTo>
                    <a:pt x="156321" y="36248"/>
                  </a:lnTo>
                  <a:lnTo>
                    <a:pt x="192188" y="16513"/>
                  </a:lnTo>
                  <a:lnTo>
                    <a:pt x="230285" y="4229"/>
                  </a:lnTo>
                  <a:lnTo>
                    <a:pt x="270194" y="0"/>
                  </a:lnTo>
                  <a:lnTo>
                    <a:pt x="2431761" y="0"/>
                  </a:lnTo>
                  <a:lnTo>
                    <a:pt x="2471671" y="4230"/>
                  </a:lnTo>
                  <a:lnTo>
                    <a:pt x="2509768" y="16514"/>
                  </a:lnTo>
                  <a:lnTo>
                    <a:pt x="2545633" y="36250"/>
                  </a:lnTo>
                  <a:lnTo>
                    <a:pt x="2578849" y="62831"/>
                  </a:lnTo>
                  <a:lnTo>
                    <a:pt x="2608995" y="95654"/>
                  </a:lnTo>
                  <a:lnTo>
                    <a:pt x="2635653" y="134114"/>
                  </a:lnTo>
                  <a:lnTo>
                    <a:pt x="2658403" y="177607"/>
                  </a:lnTo>
                  <a:lnTo>
                    <a:pt x="2676827" y="225528"/>
                  </a:lnTo>
                  <a:lnTo>
                    <a:pt x="2690506" y="277273"/>
                  </a:lnTo>
                  <a:lnTo>
                    <a:pt x="2699020" y="332237"/>
                  </a:lnTo>
                  <a:lnTo>
                    <a:pt x="2701951" y="389816"/>
                  </a:lnTo>
                  <a:lnTo>
                    <a:pt x="2701951" y="1949056"/>
                  </a:lnTo>
                  <a:lnTo>
                    <a:pt x="2699020" y="2006635"/>
                  </a:lnTo>
                  <a:lnTo>
                    <a:pt x="2690505" y="2061599"/>
                  </a:lnTo>
                  <a:lnTo>
                    <a:pt x="2676826" y="2113343"/>
                  </a:lnTo>
                  <a:lnTo>
                    <a:pt x="2658401" y="2161264"/>
                  </a:lnTo>
                  <a:lnTo>
                    <a:pt x="2635650" y="2204756"/>
                  </a:lnTo>
                  <a:lnTo>
                    <a:pt x="2608992" y="2243216"/>
                  </a:lnTo>
                  <a:lnTo>
                    <a:pt x="2578846" y="2276038"/>
                  </a:lnTo>
                  <a:lnTo>
                    <a:pt x="2545631" y="2302619"/>
                  </a:lnTo>
                  <a:lnTo>
                    <a:pt x="2509765" y="2322354"/>
                  </a:lnTo>
                  <a:lnTo>
                    <a:pt x="2471669" y="2334638"/>
                  </a:lnTo>
                  <a:lnTo>
                    <a:pt x="2440071" y="2337985"/>
                  </a:lnTo>
                </a:path>
              </a:pathLst>
            </a:custGeom>
            <a:ln w="38097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13130533" y="6368195"/>
            <a:ext cx="1914525" cy="41275"/>
            <a:chOff x="13130533" y="6368195"/>
            <a:chExt cx="1914525" cy="41275"/>
          </a:xfrm>
        </p:grpSpPr>
        <p:sp>
          <p:nvSpPr>
            <p:cNvPr id="22" name="object 22"/>
            <p:cNvSpPr/>
            <p:nvPr/>
          </p:nvSpPr>
          <p:spPr>
            <a:xfrm>
              <a:off x="13140766" y="6388662"/>
              <a:ext cx="1894205" cy="0"/>
            </a:xfrm>
            <a:custGeom>
              <a:avLst/>
              <a:gdLst/>
              <a:ahLst/>
              <a:cxnLst/>
              <a:rect b="b" l="l" r="r" t="t"/>
              <a:pathLst>
                <a:path h="0" w="1894205">
                  <a:moveTo>
                    <a:pt x="0" y="0"/>
                  </a:moveTo>
                  <a:lnTo>
                    <a:pt x="1894056" y="0"/>
                  </a:lnTo>
                </a:path>
              </a:pathLst>
            </a:custGeom>
            <a:ln w="13644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3137355" y="6368195"/>
              <a:ext cx="0" cy="41275"/>
            </a:xfrm>
            <a:custGeom>
              <a:avLst/>
              <a:gdLst/>
              <a:ahLst/>
              <a:cxnLst/>
              <a:rect b="b" l="l" r="r" t="t"/>
              <a:pathLst>
                <a:path h="41275" w="0">
                  <a:moveTo>
                    <a:pt x="0" y="0"/>
                  </a:moveTo>
                  <a:lnTo>
                    <a:pt x="0" y="40934"/>
                  </a:lnTo>
                </a:path>
              </a:pathLst>
            </a:custGeom>
            <a:ln w="13644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5038228" y="6368195"/>
              <a:ext cx="0" cy="41275"/>
            </a:xfrm>
            <a:custGeom>
              <a:avLst/>
              <a:gdLst/>
              <a:ahLst/>
              <a:cxnLst/>
              <a:rect b="b" l="l" r="r" t="t"/>
              <a:pathLst>
                <a:path h="41275" w="0">
                  <a:moveTo>
                    <a:pt x="0" y="0"/>
                  </a:moveTo>
                  <a:lnTo>
                    <a:pt x="0" y="40934"/>
                  </a:lnTo>
                </a:path>
              </a:pathLst>
            </a:custGeom>
            <a:ln w="13644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9712512" y="6452465"/>
            <a:ext cx="5346700" cy="139001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r" indent="691515" marL="12700" marR="5080">
              <a:lnSpc>
                <a:spcPct val="132600"/>
              </a:lnSpc>
              <a:spcBef>
                <a:spcPts val="95"/>
              </a:spcBef>
            </a:pP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Battery</a:t>
            </a:r>
            <a:r>
              <a:rPr dirty="0" spc="13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lids</a:t>
            </a:r>
            <a:r>
              <a:rPr dirty="0" spc="13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are</a:t>
            </a:r>
            <a:r>
              <a:rPr dirty="0" spc="13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protective</a:t>
            </a:r>
            <a:r>
              <a:rPr dirty="0" spc="13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0" sz="1350">
                <a:solidFill>
                  <a:srgbClr val="0E1222"/>
                </a:solidFill>
                <a:latin typeface="Trebuchet MS"/>
                <a:cs typeface="Trebuchet MS"/>
              </a:rPr>
              <a:t>covers</a:t>
            </a:r>
            <a:r>
              <a:rPr dirty="0" spc="13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that</a:t>
            </a:r>
            <a:r>
              <a:rPr dirty="0" spc="13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seal</a:t>
            </a:r>
            <a:r>
              <a:rPr dirty="0" spc="13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battery</a:t>
            </a:r>
            <a:r>
              <a:rPr dirty="0" spc="13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cells,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preventing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leakage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of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electrolytes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exposure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to</a:t>
            </a: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external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contaminants.</a:t>
            </a:r>
            <a:r>
              <a:rPr dirty="0" spc="12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50">
                <a:solidFill>
                  <a:srgbClr val="0E1222"/>
                </a:solidFill>
                <a:latin typeface="Trebuchet MS"/>
                <a:cs typeface="Trebuchet MS"/>
              </a:rPr>
              <a:t>They</a:t>
            </a:r>
            <a:r>
              <a:rPr dirty="0" spc="12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enhance</a:t>
            </a:r>
            <a:r>
              <a:rPr dirty="0" spc="13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battery</a:t>
            </a:r>
            <a:r>
              <a:rPr dirty="0" spc="12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safety,</a:t>
            </a:r>
            <a:r>
              <a:rPr dirty="0" spc="13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performance,</a:t>
            </a:r>
            <a:r>
              <a:rPr dirty="0" spc="12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Trebuchet MS"/>
                <a:cs typeface="Trebuchet MS"/>
              </a:rPr>
              <a:t>and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longevity,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350">
                <a:solidFill>
                  <a:srgbClr val="0E1222"/>
                </a:solidFill>
                <a:latin typeface="Trebuchet MS"/>
                <a:cs typeface="Trebuchet MS"/>
              </a:rPr>
              <a:t>commonly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0" sz="1350">
                <a:solidFill>
                  <a:srgbClr val="0E1222"/>
                </a:solidFill>
                <a:latin typeface="Trebuchet MS"/>
                <a:cs typeface="Trebuchet MS"/>
              </a:rPr>
              <a:t>used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automotive,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industrial,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6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portable</a:t>
            </a:r>
            <a:endParaRPr sz="1350">
              <a:latin typeface="Trebuchet MS"/>
              <a:cs typeface="Trebuchet MS"/>
            </a:endParaRPr>
          </a:p>
          <a:p>
            <a:pPr algn="r" marR="5715">
              <a:lnSpc>
                <a:spcPct val="100000"/>
              </a:lnSpc>
              <a:spcBef>
                <a:spcPts val="530"/>
              </a:spcBef>
            </a:pPr>
            <a:r>
              <a:rPr dirty="0" spc="10" sz="1350">
                <a:solidFill>
                  <a:srgbClr val="0E1222"/>
                </a:solidFill>
                <a:latin typeface="Trebuchet MS"/>
                <a:cs typeface="Trebuchet MS"/>
              </a:rPr>
              <a:t>electronics</a:t>
            </a:r>
            <a:r>
              <a:rPr dirty="0" spc="29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applications.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234702" y="5927040"/>
            <a:ext cx="1823085" cy="339725"/>
          </a:xfrm>
          <a:prstGeom prst="rect">
            <a:avLst/>
          </a:prstGeom>
        </p:spPr>
        <p:txBody>
          <a:bodyPr bIns="0" lIns="0" rIns="0" rtlCol="0" tIns="1397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dirty="0" spc="90" sz="2050">
                <a:solidFill>
                  <a:srgbClr val="0E1222"/>
                </a:solidFill>
                <a:latin typeface="Trebuchet MS"/>
                <a:cs typeface="Trebuchet MS"/>
              </a:rPr>
              <a:t>BATTERY</a:t>
            </a:r>
            <a:r>
              <a:rPr b="1" dirty="0" spc="-250" sz="20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55" sz="2050">
                <a:solidFill>
                  <a:srgbClr val="0E1222"/>
                </a:solidFill>
                <a:latin typeface="Trebuchet MS"/>
                <a:cs typeface="Trebuchet MS"/>
              </a:rPr>
              <a:t>LIDS</a:t>
            </a:r>
            <a:endParaRPr sz="2050"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5210136" y="5889972"/>
            <a:ext cx="2656205" cy="2303145"/>
            <a:chOff x="15210136" y="5889972"/>
            <a:chExt cx="2656205" cy="2303145"/>
          </a:xfrm>
        </p:grpSpPr>
        <p:pic>
          <p:nvPicPr>
            <p:cNvPr id="28" name="object 28"/>
            <p:cNvPicPr/>
            <p:nvPr/>
          </p:nvPicPr>
          <p:blipFill>
            <a:blip cstate="print" r:embed="rId6"/>
            <a:stretch>
              <a:fillRect/>
            </a:stretch>
          </p:blipFill>
          <p:spPr>
            <a:xfrm>
              <a:off x="15229173" y="5909020"/>
              <a:ext cx="2616677" cy="226604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5229184" y="5909020"/>
              <a:ext cx="2618105" cy="2265045"/>
            </a:xfrm>
            <a:custGeom>
              <a:avLst/>
              <a:gdLst/>
              <a:ahLst/>
              <a:cxnLst/>
              <a:rect b="b" l="l" r="r" t="t"/>
              <a:pathLst>
                <a:path h="2265045" w="2618105">
                  <a:moveTo>
                    <a:pt x="253737" y="2265029"/>
                  </a:moveTo>
                  <a:lnTo>
                    <a:pt x="186190" y="2249883"/>
                  </a:lnTo>
                  <a:lnTo>
                    <a:pt x="151443" y="2230764"/>
                  </a:lnTo>
                  <a:lnTo>
                    <a:pt x="119264" y="2205013"/>
                  </a:lnTo>
                  <a:lnTo>
                    <a:pt x="90058" y="2173215"/>
                  </a:lnTo>
                  <a:lnTo>
                    <a:pt x="64232" y="2135956"/>
                  </a:lnTo>
                  <a:lnTo>
                    <a:pt x="42191" y="2093820"/>
                  </a:lnTo>
                  <a:lnTo>
                    <a:pt x="24341" y="2047395"/>
                  </a:lnTo>
                  <a:lnTo>
                    <a:pt x="11089" y="1997265"/>
                  </a:lnTo>
                  <a:lnTo>
                    <a:pt x="2840" y="1944016"/>
                  </a:lnTo>
                  <a:lnTo>
                    <a:pt x="0" y="1888234"/>
                  </a:lnTo>
                  <a:lnTo>
                    <a:pt x="0" y="377650"/>
                  </a:lnTo>
                  <a:lnTo>
                    <a:pt x="2839" y="321867"/>
                  </a:lnTo>
                  <a:lnTo>
                    <a:pt x="11088" y="268618"/>
                  </a:lnTo>
                  <a:lnTo>
                    <a:pt x="24340" y="218488"/>
                  </a:lnTo>
                  <a:lnTo>
                    <a:pt x="42189" y="172062"/>
                  </a:lnTo>
                  <a:lnTo>
                    <a:pt x="64230" y="129926"/>
                  </a:lnTo>
                  <a:lnTo>
                    <a:pt x="90056" y="92666"/>
                  </a:lnTo>
                  <a:lnTo>
                    <a:pt x="119262" y="60868"/>
                  </a:lnTo>
                  <a:lnTo>
                    <a:pt x="151442" y="35116"/>
                  </a:lnTo>
                  <a:lnTo>
                    <a:pt x="186189" y="15997"/>
                  </a:lnTo>
                  <a:lnTo>
                    <a:pt x="223097" y="4097"/>
                  </a:lnTo>
                  <a:lnTo>
                    <a:pt x="261760" y="0"/>
                  </a:lnTo>
                  <a:lnTo>
                    <a:pt x="2355876" y="0"/>
                  </a:lnTo>
                  <a:lnTo>
                    <a:pt x="2394540" y="4097"/>
                  </a:lnTo>
                  <a:lnTo>
                    <a:pt x="2431448" y="15998"/>
                  </a:lnTo>
                  <a:lnTo>
                    <a:pt x="2466194" y="35117"/>
                  </a:lnTo>
                  <a:lnTo>
                    <a:pt x="2498373" y="60869"/>
                  </a:lnTo>
                  <a:lnTo>
                    <a:pt x="2527579" y="92668"/>
                  </a:lnTo>
                  <a:lnTo>
                    <a:pt x="2553405" y="129928"/>
                  </a:lnTo>
                  <a:lnTo>
                    <a:pt x="2575445" y="172063"/>
                  </a:lnTo>
                  <a:lnTo>
                    <a:pt x="2593294" y="218489"/>
                  </a:lnTo>
                  <a:lnTo>
                    <a:pt x="2606546" y="268618"/>
                  </a:lnTo>
                  <a:lnTo>
                    <a:pt x="2614795" y="321867"/>
                  </a:lnTo>
                  <a:lnTo>
                    <a:pt x="2617637" y="377650"/>
                  </a:lnTo>
                  <a:lnTo>
                    <a:pt x="2617637" y="1888234"/>
                  </a:lnTo>
                  <a:lnTo>
                    <a:pt x="2614794" y="1944016"/>
                  </a:lnTo>
                  <a:lnTo>
                    <a:pt x="2606545" y="1997264"/>
                  </a:lnTo>
                  <a:lnTo>
                    <a:pt x="2593293" y="2047394"/>
                  </a:lnTo>
                  <a:lnTo>
                    <a:pt x="2575444" y="2093819"/>
                  </a:lnTo>
                  <a:lnTo>
                    <a:pt x="2553403" y="2135955"/>
                  </a:lnTo>
                  <a:lnTo>
                    <a:pt x="2527577" y="2173214"/>
                  </a:lnTo>
                  <a:lnTo>
                    <a:pt x="2498371" y="2205012"/>
                  </a:lnTo>
                  <a:lnTo>
                    <a:pt x="2466192" y="2230763"/>
                  </a:lnTo>
                  <a:lnTo>
                    <a:pt x="2431446" y="2249882"/>
                  </a:lnTo>
                  <a:lnTo>
                    <a:pt x="2394539" y="2261782"/>
                  </a:lnTo>
                  <a:lnTo>
                    <a:pt x="2363897" y="2265030"/>
                  </a:lnTo>
                </a:path>
              </a:pathLst>
            </a:custGeom>
            <a:ln w="38096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3520797" y="6391443"/>
            <a:ext cx="2647315" cy="41275"/>
            <a:chOff x="3520797" y="6391443"/>
            <a:chExt cx="2647315" cy="41275"/>
          </a:xfrm>
        </p:grpSpPr>
        <p:sp>
          <p:nvSpPr>
            <p:cNvPr id="31" name="object 31"/>
            <p:cNvSpPr/>
            <p:nvPr/>
          </p:nvSpPr>
          <p:spPr>
            <a:xfrm>
              <a:off x="3531082" y="6412013"/>
              <a:ext cx="2626995" cy="0"/>
            </a:xfrm>
            <a:custGeom>
              <a:avLst/>
              <a:gdLst/>
              <a:ahLst/>
              <a:cxnLst/>
              <a:rect b="b" l="l" r="r" t="t"/>
              <a:pathLst>
                <a:path h="0" w="2626995">
                  <a:moveTo>
                    <a:pt x="0" y="0"/>
                  </a:moveTo>
                  <a:lnTo>
                    <a:pt x="2626529" y="0"/>
                  </a:lnTo>
                </a:path>
              </a:pathLst>
            </a:custGeom>
            <a:ln w="1371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527654" y="6391443"/>
              <a:ext cx="0" cy="41275"/>
            </a:xfrm>
            <a:custGeom>
              <a:avLst/>
              <a:gdLst/>
              <a:ahLst/>
              <a:cxnLst/>
              <a:rect b="b" l="l" r="r" t="t"/>
              <a:pathLst>
                <a:path h="41275" w="0">
                  <a:moveTo>
                    <a:pt x="0" y="0"/>
                  </a:moveTo>
                  <a:lnTo>
                    <a:pt x="0" y="41141"/>
                  </a:lnTo>
                </a:path>
              </a:pathLst>
            </a:custGeom>
            <a:ln w="1371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161037" y="6391443"/>
              <a:ext cx="0" cy="41275"/>
            </a:xfrm>
            <a:custGeom>
              <a:avLst/>
              <a:gdLst/>
              <a:ahLst/>
              <a:cxnLst/>
              <a:rect b="b" l="l" r="r" t="t"/>
              <a:pathLst>
                <a:path h="41275" w="0">
                  <a:moveTo>
                    <a:pt x="0" y="0"/>
                  </a:moveTo>
                  <a:lnTo>
                    <a:pt x="0" y="41141"/>
                  </a:lnTo>
                </a:path>
              </a:pathLst>
            </a:custGeom>
            <a:ln w="13713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3508097" y="6433593"/>
            <a:ext cx="4762500" cy="1397000"/>
          </a:xfrm>
          <a:prstGeom prst="rect">
            <a:avLst/>
          </a:prstGeom>
        </p:spPr>
        <p:txBody>
          <a:bodyPr bIns="0" lIns="0" rIns="0" rtlCol="0" tIns="11430" vert="horz" wrap="square">
            <a:spAutoFit/>
          </a:bodyPr>
          <a:lstStyle/>
          <a:p>
            <a:pPr marL="12700" marR="231775">
              <a:lnSpc>
                <a:spcPct val="133300"/>
              </a:lnSpc>
              <a:spcBef>
                <a:spcPts val="90"/>
              </a:spcBef>
            </a:pP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Hermetic</a:t>
            </a:r>
            <a:r>
              <a:rPr dirty="0" spc="6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relays</a:t>
            </a:r>
            <a:r>
              <a:rPr dirty="0" spc="6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0" sz="13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6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switches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are</a:t>
            </a:r>
            <a:r>
              <a:rPr dirty="0" spc="6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sealed</a:t>
            </a:r>
            <a:r>
              <a:rPr dirty="0" spc="6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components </a:t>
            </a:r>
            <a:r>
              <a:rPr dirty="0" spc="80" sz="1350">
                <a:solidFill>
                  <a:srgbClr val="0E1222"/>
                </a:solidFill>
                <a:latin typeface="Trebuchet MS"/>
                <a:cs typeface="Trebuchet MS"/>
              </a:rPr>
              <a:t>designed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to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5" sz="1350">
                <a:solidFill>
                  <a:srgbClr val="0E1222"/>
                </a:solidFill>
                <a:latin typeface="Trebuchet MS"/>
                <a:cs typeface="Trebuchet MS"/>
              </a:rPr>
              <a:t>prevent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the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50">
                <a:solidFill>
                  <a:srgbClr val="0E1222"/>
                </a:solidFill>
                <a:latin typeface="Trebuchet MS"/>
                <a:cs typeface="Trebuchet MS"/>
              </a:rPr>
              <a:t>ingress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of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moisture,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dust,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endParaRPr sz="1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dirty="0" spc="80" sz="1350">
                <a:solidFill>
                  <a:srgbClr val="0E1222"/>
                </a:solidFill>
                <a:latin typeface="Trebuchet MS"/>
                <a:cs typeface="Trebuchet MS"/>
              </a:rPr>
              <a:t>gases,</a:t>
            </a:r>
            <a:r>
              <a:rPr dirty="0" spc="60" sz="1350">
                <a:solidFill>
                  <a:srgbClr val="0E1222"/>
                </a:solidFill>
                <a:latin typeface="Trebuchet MS"/>
                <a:cs typeface="Trebuchet MS"/>
              </a:rPr>
              <a:t> ensuring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reliable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operation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6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50">
                <a:solidFill>
                  <a:srgbClr val="0E1222"/>
                </a:solidFill>
                <a:latin typeface="Trebuchet MS"/>
                <a:cs typeface="Trebuchet MS"/>
              </a:rPr>
              <a:t>harsh</a:t>
            </a:r>
            <a:r>
              <a:rPr dirty="0" spc="6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environments.</a:t>
            </a:r>
            <a:endParaRPr sz="1350">
              <a:latin typeface="Trebuchet MS"/>
              <a:cs typeface="Trebuchet MS"/>
            </a:endParaRPr>
          </a:p>
          <a:p>
            <a:pPr marL="12700" marR="678180">
              <a:lnSpc>
                <a:spcPct val="133300"/>
              </a:lnSpc>
            </a:pPr>
            <a:r>
              <a:rPr dirty="0" spc="85" sz="1350">
                <a:solidFill>
                  <a:srgbClr val="0E1222"/>
                </a:solidFill>
                <a:latin typeface="Trebuchet MS"/>
                <a:cs typeface="Trebuchet MS"/>
              </a:rPr>
              <a:t>They</a:t>
            </a:r>
            <a:r>
              <a:rPr dirty="0" spc="3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are</a:t>
            </a:r>
            <a:r>
              <a:rPr dirty="0" spc="4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widely</a:t>
            </a:r>
            <a:r>
              <a:rPr dirty="0" spc="4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5" sz="1350">
                <a:solidFill>
                  <a:srgbClr val="0E1222"/>
                </a:solidFill>
                <a:latin typeface="Trebuchet MS"/>
                <a:cs typeface="Trebuchet MS"/>
              </a:rPr>
              <a:t>used</a:t>
            </a:r>
            <a:r>
              <a:rPr dirty="0" spc="4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4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aerospace,</a:t>
            </a:r>
            <a:r>
              <a:rPr dirty="0" spc="4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50">
                <a:solidFill>
                  <a:srgbClr val="0E1222"/>
                </a:solidFill>
                <a:latin typeface="Trebuchet MS"/>
                <a:cs typeface="Trebuchet MS"/>
              </a:rPr>
              <a:t>defense,</a:t>
            </a:r>
            <a:r>
              <a:rPr dirty="0" spc="35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350">
                <a:solidFill>
                  <a:srgbClr val="0E1222"/>
                </a:solidFill>
                <a:latin typeface="Trebuchet MS"/>
                <a:cs typeface="Trebuchet MS"/>
              </a:rPr>
              <a:t>and </a:t>
            </a:r>
            <a:r>
              <a:rPr dirty="0" sz="1350">
                <a:solidFill>
                  <a:srgbClr val="0E1222"/>
                </a:solidFill>
                <a:latin typeface="Trebuchet MS"/>
                <a:cs typeface="Trebuchet MS"/>
              </a:rPr>
              <a:t>industrial</a:t>
            </a:r>
            <a:r>
              <a:rPr dirty="0" spc="190" sz="13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50">
                <a:solidFill>
                  <a:srgbClr val="0E1222"/>
                </a:solidFill>
                <a:latin typeface="Trebuchet MS"/>
                <a:cs typeface="Trebuchet MS"/>
              </a:rPr>
              <a:t>applications.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08096" y="5951901"/>
            <a:ext cx="2498090" cy="341630"/>
          </a:xfrm>
          <a:prstGeom prst="rect">
            <a:avLst/>
          </a:prstGeom>
        </p:spPr>
        <p:txBody>
          <a:bodyPr bIns="0" lIns="0" rIns="0" rtlCol="0" tIns="152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1" dirty="0" spc="90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7"/>
              </a:rPr>
              <a:t>RELAY</a:t>
            </a:r>
            <a:r>
              <a:rPr b="1" dirty="0" spc="-260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7"/>
              </a:rPr>
              <a:t> </a:t>
            </a:r>
            <a:r>
              <a:rPr b="1" dirty="0" spc="-65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7"/>
              </a:rPr>
              <a:t>&amp;</a:t>
            </a:r>
            <a:r>
              <a:rPr b="1" dirty="0" spc="-260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7"/>
              </a:rPr>
              <a:t> </a:t>
            </a:r>
            <a:r>
              <a:rPr b="1" dirty="0" spc="130" sz="20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7"/>
              </a:rPr>
              <a:t>SWITCHES</a:t>
            </a:r>
            <a:endParaRPr sz="2050">
              <a:latin typeface="Trebuchet MS"/>
              <a:cs typeface="Trebuchet M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47046" y="5884244"/>
            <a:ext cx="2943225" cy="2314575"/>
            <a:chOff x="347046" y="5884244"/>
            <a:chExt cx="2943225" cy="2314575"/>
          </a:xfrm>
        </p:grpSpPr>
        <p:pic>
          <p:nvPicPr>
            <p:cNvPr id="37" name="object 37"/>
            <p:cNvPicPr/>
            <p:nvPr/>
          </p:nvPicPr>
          <p:blipFill>
            <a:blip cstate="print" r:embed="rId8"/>
            <a:stretch>
              <a:fillRect/>
            </a:stretch>
          </p:blipFill>
          <p:spPr>
            <a:xfrm>
              <a:off x="366095" y="5903293"/>
              <a:ext cx="2905020" cy="227749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66095" y="5903293"/>
              <a:ext cx="2905125" cy="2276475"/>
            </a:xfrm>
            <a:custGeom>
              <a:avLst/>
              <a:gdLst/>
              <a:ahLst/>
              <a:cxnLst/>
              <a:rect b="b" l="l" r="r" t="t"/>
              <a:pathLst>
                <a:path h="2276475" w="2905125">
                  <a:moveTo>
                    <a:pt x="281623" y="2276474"/>
                  </a:moveTo>
                  <a:lnTo>
                    <a:pt x="206682" y="2261252"/>
                  </a:lnTo>
                  <a:lnTo>
                    <a:pt x="168123" y="2242037"/>
                  </a:lnTo>
                  <a:lnTo>
                    <a:pt x="132413" y="2216155"/>
                  </a:lnTo>
                  <a:lnTo>
                    <a:pt x="100004" y="2184196"/>
                  </a:lnTo>
                  <a:lnTo>
                    <a:pt x="71344" y="2146749"/>
                  </a:lnTo>
                  <a:lnTo>
                    <a:pt x="46886" y="2104401"/>
                  </a:lnTo>
                  <a:lnTo>
                    <a:pt x="27078" y="2057742"/>
                  </a:lnTo>
                  <a:lnTo>
                    <a:pt x="12372" y="2007359"/>
                  </a:lnTo>
                  <a:lnTo>
                    <a:pt x="3218" y="1953841"/>
                  </a:lnTo>
                  <a:lnTo>
                    <a:pt x="0" y="1897777"/>
                  </a:lnTo>
                  <a:lnTo>
                    <a:pt x="0" y="379557"/>
                  </a:lnTo>
                  <a:lnTo>
                    <a:pt x="3217" y="323496"/>
                  </a:lnTo>
                  <a:lnTo>
                    <a:pt x="12371" y="269978"/>
                  </a:lnTo>
                  <a:lnTo>
                    <a:pt x="27076" y="219595"/>
                  </a:lnTo>
                  <a:lnTo>
                    <a:pt x="46884" y="172935"/>
                  </a:lnTo>
                  <a:lnTo>
                    <a:pt x="71342" y="130586"/>
                  </a:lnTo>
                  <a:lnTo>
                    <a:pt x="100001" y="93138"/>
                  </a:lnTo>
                  <a:lnTo>
                    <a:pt x="132410" y="61178"/>
                  </a:lnTo>
                  <a:lnTo>
                    <a:pt x="168120" y="35296"/>
                  </a:lnTo>
                  <a:lnTo>
                    <a:pt x="206681" y="16079"/>
                  </a:lnTo>
                  <a:lnTo>
                    <a:pt x="247641" y="4117"/>
                  </a:lnTo>
                  <a:lnTo>
                    <a:pt x="290550" y="0"/>
                  </a:lnTo>
                  <a:lnTo>
                    <a:pt x="2614405" y="0"/>
                  </a:lnTo>
                  <a:lnTo>
                    <a:pt x="2657312" y="4119"/>
                  </a:lnTo>
                  <a:lnTo>
                    <a:pt x="2698269" y="16080"/>
                  </a:lnTo>
                  <a:lnTo>
                    <a:pt x="2736827" y="35296"/>
                  </a:lnTo>
                  <a:lnTo>
                    <a:pt x="2772536" y="61178"/>
                  </a:lnTo>
                  <a:lnTo>
                    <a:pt x="2804945" y="93137"/>
                  </a:lnTo>
                  <a:lnTo>
                    <a:pt x="2833604" y="130585"/>
                  </a:lnTo>
                  <a:lnTo>
                    <a:pt x="2858063" y="172933"/>
                  </a:lnTo>
                  <a:lnTo>
                    <a:pt x="2877870" y="219593"/>
                  </a:lnTo>
                  <a:lnTo>
                    <a:pt x="2892576" y="269977"/>
                  </a:lnTo>
                  <a:lnTo>
                    <a:pt x="2901730" y="323496"/>
                  </a:lnTo>
                  <a:lnTo>
                    <a:pt x="2904881" y="379560"/>
                  </a:lnTo>
                  <a:lnTo>
                    <a:pt x="2904881" y="1897777"/>
                  </a:lnTo>
                  <a:lnTo>
                    <a:pt x="2901729" y="1953842"/>
                  </a:lnTo>
                  <a:lnTo>
                    <a:pt x="2892575" y="2007360"/>
                  </a:lnTo>
                  <a:lnTo>
                    <a:pt x="2877868" y="2057744"/>
                  </a:lnTo>
                  <a:lnTo>
                    <a:pt x="2858060" y="2104403"/>
                  </a:lnTo>
                  <a:lnTo>
                    <a:pt x="2833602" y="2146751"/>
                  </a:lnTo>
                  <a:lnTo>
                    <a:pt x="2804942" y="2184198"/>
                  </a:lnTo>
                  <a:lnTo>
                    <a:pt x="2772533" y="2216156"/>
                  </a:lnTo>
                  <a:lnTo>
                    <a:pt x="2736825" y="2242037"/>
                  </a:lnTo>
                  <a:lnTo>
                    <a:pt x="2698267" y="2261252"/>
                  </a:lnTo>
                  <a:lnTo>
                    <a:pt x="2657311" y="2273213"/>
                  </a:lnTo>
                  <a:lnTo>
                    <a:pt x="2623325" y="2276475"/>
                  </a:lnTo>
                </a:path>
              </a:pathLst>
            </a:custGeom>
            <a:ln w="38096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descr="$PPTXTitle" id="39" name="object 3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1143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280"/>
              <a:t>GLASS</a:t>
            </a:r>
            <a:r>
              <a:rPr dirty="0" spc="-640"/>
              <a:t> </a:t>
            </a:r>
            <a:r>
              <a:rPr dirty="0" spc="-70"/>
              <a:t>TO</a:t>
            </a:r>
            <a:r>
              <a:rPr dirty="0" spc="-640"/>
              <a:t> </a:t>
            </a:r>
            <a:r>
              <a:rPr dirty="0" spc="-200"/>
              <a:t>METAL</a:t>
            </a:r>
            <a:r>
              <a:rPr dirty="0" spc="-640"/>
              <a:t> </a:t>
            </a:r>
            <a:r>
              <a:rPr dirty="0" spc="-355"/>
              <a:t>SEALS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9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15322" y="4832439"/>
            <a:ext cx="2015489" cy="28575"/>
            <a:chOff x="4215322" y="4832439"/>
            <a:chExt cx="2015489" cy="28575"/>
          </a:xfrm>
        </p:grpSpPr>
        <p:sp>
          <p:nvSpPr>
            <p:cNvPr id="3" name="object 3"/>
            <p:cNvSpPr/>
            <p:nvPr/>
          </p:nvSpPr>
          <p:spPr>
            <a:xfrm>
              <a:off x="4222466" y="4846726"/>
              <a:ext cx="2001520" cy="0"/>
            </a:xfrm>
            <a:custGeom>
              <a:avLst/>
              <a:gdLst/>
              <a:ahLst/>
              <a:cxnLst/>
              <a:rect b="b" l="l" r="r" t="t"/>
              <a:pathLst>
                <a:path h="0" w="2001520">
                  <a:moveTo>
                    <a:pt x="0" y="0"/>
                  </a:moveTo>
                  <a:lnTo>
                    <a:pt x="2000935" y="0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220085" y="4832439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225782" y="4832439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781217" y="4908279"/>
            <a:ext cx="5463540" cy="1350010"/>
          </a:xfrm>
          <a:prstGeom prst="rect">
            <a:avLst/>
          </a:prstGeom>
        </p:spPr>
        <p:txBody>
          <a:bodyPr bIns="0" lIns="0" rIns="0" rtlCol="0" tIns="11430" vert="horz" wrap="square">
            <a:spAutoFit/>
          </a:bodyPr>
          <a:lstStyle/>
          <a:p>
            <a:pPr algn="r" indent="290195" marL="12700" marR="5080">
              <a:lnSpc>
                <a:spcPct val="133700"/>
              </a:lnSpc>
              <a:spcBef>
                <a:spcPts val="90"/>
              </a:spcBef>
            </a:pP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Brazed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300">
                <a:solidFill>
                  <a:srgbClr val="0E1222"/>
                </a:solidFill>
                <a:latin typeface="Trebuchet MS"/>
                <a:cs typeface="Trebuchet MS"/>
              </a:rPr>
              <a:t>parts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are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components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joined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together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using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a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20" sz="1300">
                <a:solidFill>
                  <a:srgbClr val="0E1222"/>
                </a:solidFill>
                <a:latin typeface="Trebuchet MS"/>
                <a:cs typeface="Trebuchet MS"/>
              </a:rPr>
              <a:t>filler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Trebuchet MS"/>
                <a:cs typeface="Trebuchet MS"/>
              </a:rPr>
              <a:t>metal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with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a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melting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point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above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0" sz="1300">
                <a:solidFill>
                  <a:srgbClr val="0E1222"/>
                </a:solidFill>
                <a:latin typeface="Trebuchet MS"/>
                <a:cs typeface="Trebuchet MS"/>
              </a:rPr>
              <a:t>450°C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but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300">
                <a:solidFill>
                  <a:srgbClr val="0E1222"/>
                </a:solidFill>
                <a:latin typeface="Trebuchet MS"/>
                <a:cs typeface="Trebuchet MS"/>
              </a:rPr>
              <a:t>below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the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melting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point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of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25" sz="1300">
                <a:solidFill>
                  <a:srgbClr val="0E1222"/>
                </a:solidFill>
                <a:latin typeface="Trebuchet MS"/>
                <a:cs typeface="Trebuchet MS"/>
              </a:rPr>
              <a:t>the </a:t>
            </a:r>
            <a:r>
              <a:rPr dirty="0" spc="95" sz="1300">
                <a:solidFill>
                  <a:srgbClr val="0E1222"/>
                </a:solidFill>
                <a:latin typeface="Trebuchet MS"/>
                <a:cs typeface="Trebuchet MS"/>
              </a:rPr>
              <a:t>base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metals.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This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5" sz="1300">
                <a:solidFill>
                  <a:srgbClr val="0E1222"/>
                </a:solidFill>
                <a:latin typeface="Trebuchet MS"/>
                <a:cs typeface="Trebuchet MS"/>
              </a:rPr>
              <a:t>process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creates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strong,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leak-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proof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Trebuchet MS"/>
                <a:cs typeface="Trebuchet MS"/>
              </a:rPr>
              <a:t>joints, 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commonly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0" sz="1300">
                <a:solidFill>
                  <a:srgbClr val="0E1222"/>
                </a:solidFill>
                <a:latin typeface="Trebuchet MS"/>
                <a:cs typeface="Trebuchet MS"/>
              </a:rPr>
              <a:t>used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automotive,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300">
                <a:solidFill>
                  <a:srgbClr val="0E1222"/>
                </a:solidFill>
                <a:latin typeface="Trebuchet MS"/>
                <a:cs typeface="Trebuchet MS"/>
              </a:rPr>
              <a:t>aerospace,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0" sz="1300">
                <a:solidFill>
                  <a:srgbClr val="0E1222"/>
                </a:solidFill>
                <a:latin typeface="Trebuchet MS"/>
                <a:cs typeface="Trebuchet MS"/>
              </a:rPr>
              <a:t>HVAC,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Trebuchet MS"/>
                <a:cs typeface="Trebuchet MS"/>
              </a:rPr>
              <a:t>industrial</a:t>
            </a:r>
            <a:endParaRPr sz="130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  <a:spcBef>
                <a:spcPts val="525"/>
              </a:spcBef>
            </a:pP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machinery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durability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reliability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2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300">
                <a:solidFill>
                  <a:srgbClr val="0E1222"/>
                </a:solidFill>
                <a:latin typeface="Trebuchet MS"/>
                <a:cs typeface="Trebuchet MS"/>
              </a:rPr>
              <a:t>high-</a:t>
            </a: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stress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Trebuchet MS"/>
                <a:cs typeface="Trebuchet MS"/>
              </a:rPr>
              <a:t>applications.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29659" y="4414551"/>
            <a:ext cx="2613660" cy="330835"/>
          </a:xfrm>
          <a:prstGeom prst="rect">
            <a:avLst/>
          </a:prstGeom>
        </p:spPr>
        <p:txBody>
          <a:bodyPr bIns="0" lIns="0" rIns="0" rtlCol="0" tIns="1270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pc="90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2"/>
              </a:rPr>
              <a:t>BRAZED</a:t>
            </a:r>
            <a:r>
              <a:rPr b="1" dirty="0" spc="-245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2"/>
              </a:rPr>
              <a:t> </a:t>
            </a:r>
            <a:r>
              <a:rPr b="1" dirty="0" spc="105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2"/>
              </a:rPr>
              <a:t>ASSEMBLIES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390201" y="4322104"/>
            <a:ext cx="2578735" cy="2237740"/>
            <a:chOff x="6390201" y="4322104"/>
            <a:chExt cx="2578735" cy="2237740"/>
          </a:xfrm>
        </p:grpSpPr>
        <p:pic>
          <p:nvPicPr>
            <p:cNvPr id="9" name="object 9"/>
            <p:cNvPicPr/>
            <p:nvPr/>
          </p:nvPicPr>
          <p:blipFill>
            <a:blip cstate="print" r:embed="rId3"/>
            <a:stretch>
              <a:fillRect/>
            </a:stretch>
          </p:blipFill>
          <p:spPr>
            <a:xfrm>
              <a:off x="6409236" y="4341153"/>
              <a:ext cx="2539523" cy="219922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409251" y="4341154"/>
              <a:ext cx="2540635" cy="2199640"/>
            </a:xfrm>
            <a:custGeom>
              <a:avLst/>
              <a:gdLst/>
              <a:ahLst/>
              <a:cxnLst/>
              <a:rect b="b" l="l" r="r" t="t"/>
              <a:pathLst>
                <a:path h="2199640" w="2540634">
                  <a:moveTo>
                    <a:pt x="0" y="1832569"/>
                  </a:moveTo>
                  <a:lnTo>
                    <a:pt x="0" y="366510"/>
                  </a:lnTo>
                  <a:lnTo>
                    <a:pt x="2756" y="312374"/>
                  </a:lnTo>
                  <a:lnTo>
                    <a:pt x="10762" y="260696"/>
                  </a:lnTo>
                  <a:lnTo>
                    <a:pt x="23623" y="212045"/>
                  </a:lnTo>
                  <a:lnTo>
                    <a:pt x="40946" y="166988"/>
                  </a:lnTo>
                  <a:lnTo>
                    <a:pt x="62338" y="126095"/>
                  </a:lnTo>
                  <a:lnTo>
                    <a:pt x="87403" y="89933"/>
                  </a:lnTo>
                  <a:lnTo>
                    <a:pt x="115748" y="59072"/>
                  </a:lnTo>
                  <a:lnTo>
                    <a:pt x="146979" y="34080"/>
                  </a:lnTo>
                  <a:lnTo>
                    <a:pt x="180703" y="15525"/>
                  </a:lnTo>
                  <a:lnTo>
                    <a:pt x="254050" y="0"/>
                  </a:lnTo>
                  <a:lnTo>
                    <a:pt x="2286418" y="0"/>
                  </a:lnTo>
                  <a:lnTo>
                    <a:pt x="2323943" y="3975"/>
                  </a:lnTo>
                  <a:lnTo>
                    <a:pt x="2393487" y="34081"/>
                  </a:lnTo>
                  <a:lnTo>
                    <a:pt x="2424718" y="59073"/>
                  </a:lnTo>
                  <a:lnTo>
                    <a:pt x="2453064" y="89934"/>
                  </a:lnTo>
                  <a:lnTo>
                    <a:pt x="2478129" y="126095"/>
                  </a:lnTo>
                  <a:lnTo>
                    <a:pt x="2499520" y="166988"/>
                  </a:lnTo>
                  <a:lnTo>
                    <a:pt x="2516844" y="212045"/>
                  </a:lnTo>
                  <a:lnTo>
                    <a:pt x="2529705" y="260696"/>
                  </a:lnTo>
                  <a:lnTo>
                    <a:pt x="2537711" y="312374"/>
                  </a:lnTo>
                  <a:lnTo>
                    <a:pt x="2540468" y="366510"/>
                  </a:lnTo>
                  <a:lnTo>
                    <a:pt x="2540468" y="1832569"/>
                  </a:lnTo>
                  <a:lnTo>
                    <a:pt x="2537711" y="1886707"/>
                  </a:lnTo>
                  <a:lnTo>
                    <a:pt x="2529705" y="1938387"/>
                  </a:lnTo>
                  <a:lnTo>
                    <a:pt x="2516843" y="1987038"/>
                  </a:lnTo>
                  <a:lnTo>
                    <a:pt x="2499519" y="2032095"/>
                  </a:lnTo>
                  <a:lnTo>
                    <a:pt x="2478128" y="2072987"/>
                  </a:lnTo>
                  <a:lnTo>
                    <a:pt x="2453063" y="2109148"/>
                  </a:lnTo>
                  <a:lnTo>
                    <a:pt x="2424719" y="2140009"/>
                  </a:lnTo>
                  <a:lnTo>
                    <a:pt x="2393488" y="2165001"/>
                  </a:lnTo>
                  <a:lnTo>
                    <a:pt x="2359765" y="2183556"/>
                  </a:lnTo>
                  <a:lnTo>
                    <a:pt x="2286418" y="2199083"/>
                  </a:lnTo>
                  <a:lnTo>
                    <a:pt x="254049" y="2199083"/>
                  </a:lnTo>
                  <a:lnTo>
                    <a:pt x="216523" y="2195107"/>
                  </a:lnTo>
                  <a:lnTo>
                    <a:pt x="146978" y="2165002"/>
                  </a:lnTo>
                  <a:lnTo>
                    <a:pt x="115748" y="2140010"/>
                  </a:lnTo>
                  <a:lnTo>
                    <a:pt x="87403" y="2109149"/>
                  </a:lnTo>
                  <a:lnTo>
                    <a:pt x="62338" y="2072988"/>
                  </a:lnTo>
                  <a:lnTo>
                    <a:pt x="40947" y="2032095"/>
                  </a:lnTo>
                  <a:lnTo>
                    <a:pt x="23623" y="1987039"/>
                  </a:lnTo>
                  <a:lnTo>
                    <a:pt x="10762" y="1938387"/>
                  </a:lnTo>
                  <a:lnTo>
                    <a:pt x="2756" y="1886708"/>
                  </a:lnTo>
                  <a:lnTo>
                    <a:pt x="0" y="1832569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3571957" y="2283801"/>
            <a:ext cx="1821180" cy="28575"/>
            <a:chOff x="3571957" y="2283801"/>
            <a:chExt cx="1821180" cy="28575"/>
          </a:xfrm>
        </p:grpSpPr>
        <p:sp>
          <p:nvSpPr>
            <p:cNvPr id="12" name="object 12"/>
            <p:cNvSpPr/>
            <p:nvPr/>
          </p:nvSpPr>
          <p:spPr>
            <a:xfrm>
              <a:off x="3579101" y="2298088"/>
              <a:ext cx="1807210" cy="0"/>
            </a:xfrm>
            <a:custGeom>
              <a:avLst/>
              <a:gdLst/>
              <a:ahLst/>
              <a:cxnLst/>
              <a:rect b="b" l="l" r="r" t="t"/>
              <a:pathLst>
                <a:path h="0" w="1807210">
                  <a:moveTo>
                    <a:pt x="0" y="0"/>
                  </a:moveTo>
                  <a:lnTo>
                    <a:pt x="1806625" y="0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576720" y="2283801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388111" y="2283801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559257" y="2318489"/>
            <a:ext cx="4886960" cy="1350010"/>
          </a:xfrm>
          <a:prstGeom prst="rect">
            <a:avLst/>
          </a:prstGeom>
        </p:spPr>
        <p:txBody>
          <a:bodyPr bIns="0" lIns="0" rIns="0" rtlCol="0" tIns="7810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pc="135" sz="1300">
                <a:solidFill>
                  <a:srgbClr val="0E1222"/>
                </a:solidFill>
                <a:latin typeface="Trebuchet MS"/>
                <a:cs typeface="Trebuchet MS"/>
              </a:rPr>
              <a:t>A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300">
                <a:solidFill>
                  <a:srgbClr val="0E1222"/>
                </a:solidFill>
                <a:latin typeface="Trebuchet MS"/>
                <a:cs typeface="Trebuchet MS"/>
              </a:rPr>
              <a:t>sight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5" sz="1300">
                <a:solidFill>
                  <a:srgbClr val="0E1222"/>
                </a:solidFill>
                <a:latin typeface="Trebuchet MS"/>
                <a:cs typeface="Trebuchet MS"/>
              </a:rPr>
              <a:t>glass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is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a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transparent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tube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or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window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installed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25" sz="130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endParaRPr sz="1300">
              <a:latin typeface="Trebuchet MS"/>
              <a:cs typeface="Trebuchet MS"/>
            </a:endParaRPr>
          </a:p>
          <a:p>
            <a:pPr marL="12700" marR="86995">
              <a:lnSpc>
                <a:spcPct val="133700"/>
              </a:lnSpc>
            </a:pP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pipelines</a:t>
            </a:r>
            <a:r>
              <a:rPr dirty="0" spc="1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or</a:t>
            </a:r>
            <a:r>
              <a:rPr dirty="0" spc="1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tanks,</a:t>
            </a:r>
            <a:r>
              <a:rPr dirty="0" spc="1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allowing</a:t>
            </a:r>
            <a:r>
              <a:rPr dirty="0" spc="1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visual</a:t>
            </a:r>
            <a:r>
              <a:rPr dirty="0" spc="1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inspection</a:t>
            </a:r>
            <a:r>
              <a:rPr dirty="0" spc="1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of</a:t>
            </a:r>
            <a:r>
              <a:rPr dirty="0" spc="1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liquid</a:t>
            </a:r>
            <a:r>
              <a:rPr dirty="0" spc="1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Trebuchet MS"/>
                <a:cs typeface="Trebuchet MS"/>
              </a:rPr>
              <a:t>levels,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flow,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or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clarity.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Trebuchet MS"/>
                <a:cs typeface="Trebuchet MS"/>
              </a:rPr>
              <a:t>It’s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commonly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0" sz="1300">
                <a:solidFill>
                  <a:srgbClr val="0E1222"/>
                </a:solidFill>
                <a:latin typeface="Trebuchet MS"/>
                <a:cs typeface="Trebuchet MS"/>
              </a:rPr>
              <a:t>used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industries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like</a:t>
            </a:r>
            <a:r>
              <a:rPr dirty="0" spc="3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oil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endParaRPr sz="1300">
              <a:latin typeface="Trebuchet MS"/>
              <a:cs typeface="Trebuchet MS"/>
            </a:endParaRPr>
          </a:p>
          <a:p>
            <a:pPr marL="12700" marR="5080">
              <a:lnSpc>
                <a:spcPct val="133700"/>
              </a:lnSpc>
            </a:pP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gas,</a:t>
            </a: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0" sz="1300">
                <a:solidFill>
                  <a:srgbClr val="0E1222"/>
                </a:solidFill>
                <a:latin typeface="Trebuchet MS"/>
                <a:cs typeface="Trebuchet MS"/>
              </a:rPr>
              <a:t>HVAC,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manufacturing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monitoring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0" sz="1300">
                <a:solidFill>
                  <a:srgbClr val="0E1222"/>
                </a:solidFill>
                <a:latin typeface="Trebuchet MS"/>
                <a:cs typeface="Trebuchet MS"/>
              </a:rPr>
              <a:t>processes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and </a:t>
            </a: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ensuring</a:t>
            </a:r>
            <a:r>
              <a:rPr dirty="0" spc="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5" sz="1300">
                <a:solidFill>
                  <a:srgbClr val="0E1222"/>
                </a:solidFill>
                <a:latin typeface="Trebuchet MS"/>
                <a:cs typeface="Trebuchet MS"/>
              </a:rPr>
              <a:t>system</a:t>
            </a:r>
            <a:r>
              <a:rPr dirty="0" spc="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Trebuchet MS"/>
                <a:cs typeface="Trebuchet MS"/>
              </a:rPr>
              <a:t>functionality.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59257" y="1892072"/>
            <a:ext cx="1657350" cy="330835"/>
          </a:xfrm>
          <a:prstGeom prst="rect">
            <a:avLst/>
          </a:prstGeom>
        </p:spPr>
        <p:txBody>
          <a:bodyPr bIns="0" lIns="0" rIns="0" rtlCol="0" tIns="1270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pc="80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4"/>
              </a:rPr>
              <a:t>SIGHT</a:t>
            </a:r>
            <a:r>
              <a:rPr b="1" dirty="0" spc="-245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4"/>
              </a:rPr>
              <a:t> </a:t>
            </a:r>
            <a:r>
              <a:rPr b="1" dirty="0" spc="135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4"/>
              </a:rPr>
              <a:t>GLASS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20044" y="1787802"/>
            <a:ext cx="2578735" cy="2237740"/>
            <a:chOff x="720044" y="1787802"/>
            <a:chExt cx="2578735" cy="2237740"/>
          </a:xfrm>
        </p:grpSpPr>
        <p:pic>
          <p:nvPicPr>
            <p:cNvPr id="18" name="object 18"/>
            <p:cNvPicPr/>
            <p:nvPr/>
          </p:nvPicPr>
          <p:blipFill>
            <a:blip cstate="print" r:embed="rId5"/>
            <a:stretch>
              <a:fillRect/>
            </a:stretch>
          </p:blipFill>
          <p:spPr>
            <a:xfrm>
              <a:off x="739082" y="1806851"/>
              <a:ext cx="2539523" cy="219922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39094" y="1806852"/>
              <a:ext cx="2540635" cy="2199640"/>
            </a:xfrm>
            <a:custGeom>
              <a:avLst/>
              <a:gdLst/>
              <a:ahLst/>
              <a:cxnLst/>
              <a:rect b="b" l="l" r="r" t="t"/>
              <a:pathLst>
                <a:path h="2199640" w="2540635">
                  <a:moveTo>
                    <a:pt x="0" y="1832570"/>
                  </a:moveTo>
                  <a:lnTo>
                    <a:pt x="0" y="366510"/>
                  </a:lnTo>
                  <a:lnTo>
                    <a:pt x="2756" y="312374"/>
                  </a:lnTo>
                  <a:lnTo>
                    <a:pt x="10762" y="260696"/>
                  </a:lnTo>
                  <a:lnTo>
                    <a:pt x="23624" y="212044"/>
                  </a:lnTo>
                  <a:lnTo>
                    <a:pt x="40947" y="166988"/>
                  </a:lnTo>
                  <a:lnTo>
                    <a:pt x="62339" y="126095"/>
                  </a:lnTo>
                  <a:lnTo>
                    <a:pt x="87404" y="89933"/>
                  </a:lnTo>
                  <a:lnTo>
                    <a:pt x="115750" y="59072"/>
                  </a:lnTo>
                  <a:lnTo>
                    <a:pt x="146981" y="34080"/>
                  </a:lnTo>
                  <a:lnTo>
                    <a:pt x="180705" y="15525"/>
                  </a:lnTo>
                  <a:lnTo>
                    <a:pt x="254051" y="0"/>
                  </a:lnTo>
                  <a:lnTo>
                    <a:pt x="2286420" y="0"/>
                  </a:lnTo>
                  <a:lnTo>
                    <a:pt x="2323945" y="3975"/>
                  </a:lnTo>
                  <a:lnTo>
                    <a:pt x="2393489" y="34081"/>
                  </a:lnTo>
                  <a:lnTo>
                    <a:pt x="2424720" y="59073"/>
                  </a:lnTo>
                  <a:lnTo>
                    <a:pt x="2453065" y="89934"/>
                  </a:lnTo>
                  <a:lnTo>
                    <a:pt x="2478130" y="126096"/>
                  </a:lnTo>
                  <a:lnTo>
                    <a:pt x="2499521" y="166989"/>
                  </a:lnTo>
                  <a:lnTo>
                    <a:pt x="2516844" y="212045"/>
                  </a:lnTo>
                  <a:lnTo>
                    <a:pt x="2529706" y="260696"/>
                  </a:lnTo>
                  <a:lnTo>
                    <a:pt x="2537711" y="312374"/>
                  </a:lnTo>
                  <a:lnTo>
                    <a:pt x="2540468" y="366510"/>
                  </a:lnTo>
                  <a:lnTo>
                    <a:pt x="2540468" y="1832569"/>
                  </a:lnTo>
                  <a:lnTo>
                    <a:pt x="2537711" y="1886707"/>
                  </a:lnTo>
                  <a:lnTo>
                    <a:pt x="2529706" y="1938386"/>
                  </a:lnTo>
                  <a:lnTo>
                    <a:pt x="2516844" y="1987038"/>
                  </a:lnTo>
                  <a:lnTo>
                    <a:pt x="2499521" y="2032095"/>
                  </a:lnTo>
                  <a:lnTo>
                    <a:pt x="2478130" y="2072987"/>
                  </a:lnTo>
                  <a:lnTo>
                    <a:pt x="2453066" y="2109148"/>
                  </a:lnTo>
                  <a:lnTo>
                    <a:pt x="2424721" y="2140009"/>
                  </a:lnTo>
                  <a:lnTo>
                    <a:pt x="2393490" y="2165001"/>
                  </a:lnTo>
                  <a:lnTo>
                    <a:pt x="2359767" y="2183557"/>
                  </a:lnTo>
                  <a:lnTo>
                    <a:pt x="2286420" y="2199083"/>
                  </a:lnTo>
                  <a:lnTo>
                    <a:pt x="254051" y="2199083"/>
                  </a:lnTo>
                  <a:lnTo>
                    <a:pt x="216525" y="2195107"/>
                  </a:lnTo>
                  <a:lnTo>
                    <a:pt x="146980" y="2165002"/>
                  </a:lnTo>
                  <a:lnTo>
                    <a:pt x="115749" y="2140010"/>
                  </a:lnTo>
                  <a:lnTo>
                    <a:pt x="87404" y="2109150"/>
                  </a:lnTo>
                  <a:lnTo>
                    <a:pt x="62339" y="2072989"/>
                  </a:lnTo>
                  <a:lnTo>
                    <a:pt x="40947" y="2032096"/>
                  </a:lnTo>
                  <a:lnTo>
                    <a:pt x="23624" y="1987039"/>
                  </a:lnTo>
                  <a:lnTo>
                    <a:pt x="10762" y="1938387"/>
                  </a:lnTo>
                  <a:lnTo>
                    <a:pt x="2756" y="1886708"/>
                  </a:lnTo>
                  <a:lnTo>
                    <a:pt x="0" y="1832570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20" name="object 20"/>
          <p:cNvGrpSpPr/>
          <p:nvPr/>
        </p:nvGrpSpPr>
        <p:grpSpPr>
          <a:xfrm>
            <a:off x="3671167" y="7251820"/>
            <a:ext cx="3627120" cy="28575"/>
            <a:chOff x="3671167" y="7251820"/>
            <a:chExt cx="3627120" cy="28575"/>
          </a:xfrm>
        </p:grpSpPr>
        <p:sp>
          <p:nvSpPr>
            <p:cNvPr id="21" name="object 21"/>
            <p:cNvSpPr/>
            <p:nvPr/>
          </p:nvSpPr>
          <p:spPr>
            <a:xfrm>
              <a:off x="3678311" y="7266107"/>
              <a:ext cx="3612515" cy="0"/>
            </a:xfrm>
            <a:custGeom>
              <a:avLst/>
              <a:gdLst/>
              <a:ahLst/>
              <a:cxnLst/>
              <a:rect b="b" l="l" r="r" t="t"/>
              <a:pathLst>
                <a:path h="0" w="3612515">
                  <a:moveTo>
                    <a:pt x="0" y="0"/>
                  </a:moveTo>
                  <a:lnTo>
                    <a:pt x="3612261" y="0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675930" y="7251820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292951" y="7251820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658467" y="7327658"/>
            <a:ext cx="5045075" cy="1614805"/>
          </a:xfrm>
          <a:prstGeom prst="rect">
            <a:avLst/>
          </a:prstGeom>
        </p:spPr>
        <p:txBody>
          <a:bodyPr bIns="0" lIns="0" rIns="0" rtlCol="0" tIns="11430" vert="horz" wrap="square">
            <a:spAutoFit/>
          </a:bodyPr>
          <a:lstStyle/>
          <a:p>
            <a:pPr marL="12700" marR="128270">
              <a:lnSpc>
                <a:spcPct val="133700"/>
              </a:lnSpc>
              <a:spcBef>
                <a:spcPts val="90"/>
              </a:spcBef>
            </a:pP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Ceramic</a:t>
            </a:r>
            <a:r>
              <a:rPr dirty="0" spc="1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to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metal</a:t>
            </a:r>
            <a:r>
              <a:rPr dirty="0" spc="1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300">
                <a:solidFill>
                  <a:srgbClr val="0E1222"/>
                </a:solidFill>
                <a:latin typeface="Trebuchet MS"/>
                <a:cs typeface="Trebuchet MS"/>
              </a:rPr>
              <a:t>seals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are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components</a:t>
            </a:r>
            <a:r>
              <a:rPr dirty="0" spc="1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that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join</a:t>
            </a:r>
            <a:r>
              <a:rPr dirty="0" spc="1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ceramic</a:t>
            </a:r>
            <a:r>
              <a:rPr dirty="0" spc="2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and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metal</a:t>
            </a:r>
            <a:r>
              <a:rPr dirty="0" spc="8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parts,</a:t>
            </a:r>
            <a:r>
              <a:rPr dirty="0" spc="8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providing</a:t>
            </a:r>
            <a:r>
              <a:rPr dirty="0" spc="8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a</a:t>
            </a:r>
            <a:r>
              <a:rPr dirty="0" spc="8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hermetic,</a:t>
            </a:r>
            <a:r>
              <a:rPr dirty="0" spc="85" sz="1300">
                <a:solidFill>
                  <a:srgbClr val="0E1222"/>
                </a:solidFill>
                <a:latin typeface="Trebuchet MS"/>
                <a:cs typeface="Trebuchet MS"/>
              </a:rPr>
              <a:t> high-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strength</a:t>
            </a:r>
            <a:r>
              <a:rPr dirty="0" spc="8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bond.</a:t>
            </a:r>
            <a:r>
              <a:rPr dirty="0" spc="9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They</a:t>
            </a:r>
            <a:endParaRPr sz="1300">
              <a:latin typeface="Trebuchet MS"/>
              <a:cs typeface="Trebuchet MS"/>
            </a:endParaRPr>
          </a:p>
          <a:p>
            <a:pPr marL="12700" marR="5080">
              <a:lnSpc>
                <a:spcPct val="133700"/>
              </a:lnSpc>
            </a:pP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offer</a:t>
            </a:r>
            <a:r>
              <a:rPr dirty="0" spc="11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excellent</a:t>
            </a:r>
            <a:r>
              <a:rPr dirty="0" spc="11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thermal</a:t>
            </a:r>
            <a:r>
              <a:rPr dirty="0" spc="11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11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electrical</a:t>
            </a:r>
            <a:r>
              <a:rPr dirty="0" spc="11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insulation,</a:t>
            </a:r>
            <a:r>
              <a:rPr dirty="0" spc="11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11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resistance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to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high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5" sz="1300">
                <a:solidFill>
                  <a:srgbClr val="0E1222"/>
                </a:solidFill>
                <a:latin typeface="Trebuchet MS"/>
                <a:cs typeface="Trebuchet MS"/>
              </a:rPr>
              <a:t>temperatures</a:t>
            </a:r>
            <a:r>
              <a:rPr dirty="0" spc="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300">
                <a:solidFill>
                  <a:srgbClr val="0E1222"/>
                </a:solidFill>
                <a:latin typeface="Trebuchet MS"/>
                <a:cs typeface="Trebuchet MS"/>
              </a:rPr>
              <a:t>pressure,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making</a:t>
            </a:r>
            <a:r>
              <a:rPr dirty="0" spc="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them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ideal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4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5" sz="1300">
                <a:solidFill>
                  <a:srgbClr val="0E1222"/>
                </a:solidFill>
                <a:latin typeface="Trebuchet MS"/>
                <a:cs typeface="Trebuchet MS"/>
              </a:rPr>
              <a:t>use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9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300">
                <a:solidFill>
                  <a:srgbClr val="0E1222"/>
                </a:solidFill>
                <a:latin typeface="Trebuchet MS"/>
                <a:cs typeface="Trebuchet MS"/>
              </a:rPr>
              <a:t>aerospace,</a:t>
            </a:r>
            <a:r>
              <a:rPr dirty="0" spc="9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electronics,</a:t>
            </a:r>
            <a:r>
              <a:rPr dirty="0" spc="9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300">
                <a:solidFill>
                  <a:srgbClr val="0E1222"/>
                </a:solidFill>
                <a:latin typeface="Trebuchet MS"/>
                <a:cs typeface="Trebuchet MS"/>
              </a:rPr>
              <a:t>medical</a:t>
            </a:r>
            <a:r>
              <a:rPr dirty="0" spc="9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300">
                <a:solidFill>
                  <a:srgbClr val="0E1222"/>
                </a:solidFill>
                <a:latin typeface="Trebuchet MS"/>
                <a:cs typeface="Trebuchet MS"/>
              </a:rPr>
              <a:t>devices,</a:t>
            </a:r>
            <a:r>
              <a:rPr dirty="0" spc="90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3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95" sz="13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300">
                <a:solidFill>
                  <a:srgbClr val="0E1222"/>
                </a:solidFill>
                <a:latin typeface="Trebuchet MS"/>
                <a:cs typeface="Trebuchet MS"/>
              </a:rPr>
              <a:t>vacuum </a:t>
            </a:r>
            <a:r>
              <a:rPr dirty="0" spc="35" sz="1300">
                <a:solidFill>
                  <a:srgbClr val="0E1222"/>
                </a:solidFill>
                <a:latin typeface="Trebuchet MS"/>
                <a:cs typeface="Trebuchet MS"/>
              </a:rPr>
              <a:t>technology.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8467" y="6846849"/>
            <a:ext cx="3326129" cy="330835"/>
          </a:xfrm>
          <a:prstGeom prst="rect">
            <a:avLst/>
          </a:prstGeom>
        </p:spPr>
        <p:txBody>
          <a:bodyPr bIns="0" lIns="0" rIns="0" rtlCol="0" tIns="1270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pc="125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6"/>
              </a:rPr>
              <a:t>CERAMIC</a:t>
            </a:r>
            <a:r>
              <a:rPr b="1" dirty="0" spc="-245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6"/>
              </a:rPr>
              <a:t> </a:t>
            </a:r>
            <a:r>
              <a:rPr b="1" dirty="0" spc="90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6"/>
              </a:rPr>
              <a:t>TO</a:t>
            </a:r>
            <a:r>
              <a:rPr b="1" dirty="0" spc="-250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6"/>
              </a:rPr>
              <a:t> </a:t>
            </a:r>
            <a:r>
              <a:rPr b="1" dirty="0" spc="105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6"/>
              </a:rPr>
              <a:t>METAL</a:t>
            </a:r>
            <a:r>
              <a:rPr b="1" dirty="0" spc="-245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6"/>
              </a:rPr>
              <a:t> </a:t>
            </a:r>
            <a:r>
              <a:rPr b="1" dirty="0" spc="105" sz="20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6"/>
              </a:rPr>
              <a:t>SEALS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39152" y="6888955"/>
            <a:ext cx="2578735" cy="2237740"/>
            <a:chOff x="739152" y="6888955"/>
            <a:chExt cx="2578735" cy="2237740"/>
          </a:xfrm>
        </p:grpSpPr>
        <p:pic>
          <p:nvPicPr>
            <p:cNvPr id="27" name="object 27"/>
            <p:cNvPicPr/>
            <p:nvPr/>
          </p:nvPicPr>
          <p:blipFill>
            <a:blip cstate="print" r:embed="rId7"/>
            <a:stretch>
              <a:fillRect/>
            </a:stretch>
          </p:blipFill>
          <p:spPr>
            <a:xfrm>
              <a:off x="758189" y="6908005"/>
              <a:ext cx="2539523" cy="219922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58202" y="6908005"/>
              <a:ext cx="2540635" cy="2199640"/>
            </a:xfrm>
            <a:custGeom>
              <a:avLst/>
              <a:gdLst/>
              <a:ahLst/>
              <a:cxnLst/>
              <a:rect b="b" l="l" r="r" t="t"/>
              <a:pathLst>
                <a:path h="2199640" w="2540635">
                  <a:moveTo>
                    <a:pt x="0" y="1832571"/>
                  </a:moveTo>
                  <a:lnTo>
                    <a:pt x="0" y="366511"/>
                  </a:lnTo>
                  <a:lnTo>
                    <a:pt x="2756" y="312375"/>
                  </a:lnTo>
                  <a:lnTo>
                    <a:pt x="10762" y="260697"/>
                  </a:lnTo>
                  <a:lnTo>
                    <a:pt x="23623" y="212045"/>
                  </a:lnTo>
                  <a:lnTo>
                    <a:pt x="40947" y="166989"/>
                  </a:lnTo>
                  <a:lnTo>
                    <a:pt x="62338" y="126095"/>
                  </a:lnTo>
                  <a:lnTo>
                    <a:pt x="87403" y="89934"/>
                  </a:lnTo>
                  <a:lnTo>
                    <a:pt x="115749" y="59073"/>
                  </a:lnTo>
                  <a:lnTo>
                    <a:pt x="146980" y="34080"/>
                  </a:lnTo>
                  <a:lnTo>
                    <a:pt x="180704" y="15525"/>
                  </a:lnTo>
                  <a:lnTo>
                    <a:pt x="254051" y="0"/>
                  </a:lnTo>
                  <a:lnTo>
                    <a:pt x="2286419" y="0"/>
                  </a:lnTo>
                  <a:lnTo>
                    <a:pt x="2323944" y="3976"/>
                  </a:lnTo>
                  <a:lnTo>
                    <a:pt x="2393489" y="34081"/>
                  </a:lnTo>
                  <a:lnTo>
                    <a:pt x="2424720" y="59074"/>
                  </a:lnTo>
                  <a:lnTo>
                    <a:pt x="2453065" y="89935"/>
                  </a:lnTo>
                  <a:lnTo>
                    <a:pt x="2478130" y="126097"/>
                  </a:lnTo>
                  <a:lnTo>
                    <a:pt x="2499521" y="166990"/>
                  </a:lnTo>
                  <a:lnTo>
                    <a:pt x="2516844" y="212046"/>
                  </a:lnTo>
                  <a:lnTo>
                    <a:pt x="2529706" y="260697"/>
                  </a:lnTo>
                  <a:lnTo>
                    <a:pt x="2537711" y="312375"/>
                  </a:lnTo>
                  <a:lnTo>
                    <a:pt x="2540468" y="366511"/>
                  </a:lnTo>
                  <a:lnTo>
                    <a:pt x="2540468" y="1832570"/>
                  </a:lnTo>
                  <a:lnTo>
                    <a:pt x="2537711" y="1886708"/>
                  </a:lnTo>
                  <a:lnTo>
                    <a:pt x="2529705" y="1938388"/>
                  </a:lnTo>
                  <a:lnTo>
                    <a:pt x="2516844" y="1987039"/>
                  </a:lnTo>
                  <a:lnTo>
                    <a:pt x="2499521" y="2032096"/>
                  </a:lnTo>
                  <a:lnTo>
                    <a:pt x="2478130" y="2072989"/>
                  </a:lnTo>
                  <a:lnTo>
                    <a:pt x="2453065" y="2109150"/>
                  </a:lnTo>
                  <a:lnTo>
                    <a:pt x="2424721" y="2140011"/>
                  </a:lnTo>
                  <a:lnTo>
                    <a:pt x="2393490" y="2165003"/>
                  </a:lnTo>
                  <a:lnTo>
                    <a:pt x="2359767" y="2183559"/>
                  </a:lnTo>
                  <a:lnTo>
                    <a:pt x="2286419" y="2199086"/>
                  </a:lnTo>
                  <a:lnTo>
                    <a:pt x="254050" y="2199086"/>
                  </a:lnTo>
                  <a:lnTo>
                    <a:pt x="216524" y="2195110"/>
                  </a:lnTo>
                  <a:lnTo>
                    <a:pt x="146979" y="2165004"/>
                  </a:lnTo>
                  <a:lnTo>
                    <a:pt x="115748" y="2140012"/>
                  </a:lnTo>
                  <a:lnTo>
                    <a:pt x="87403" y="2109151"/>
                  </a:lnTo>
                  <a:lnTo>
                    <a:pt x="62338" y="2072990"/>
                  </a:lnTo>
                  <a:lnTo>
                    <a:pt x="40947" y="2032097"/>
                  </a:lnTo>
                  <a:lnTo>
                    <a:pt x="23623" y="1987040"/>
                  </a:lnTo>
                  <a:lnTo>
                    <a:pt x="10762" y="1938388"/>
                  </a:lnTo>
                  <a:lnTo>
                    <a:pt x="2756" y="1886709"/>
                  </a:lnTo>
                  <a:lnTo>
                    <a:pt x="0" y="1832571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29" name="object 29"/>
          <p:cNvGrpSpPr/>
          <p:nvPr/>
        </p:nvGrpSpPr>
        <p:grpSpPr>
          <a:xfrm>
            <a:off x="13075944" y="4846810"/>
            <a:ext cx="1437640" cy="28575"/>
            <a:chOff x="13075944" y="4846810"/>
            <a:chExt cx="1437640" cy="28575"/>
          </a:xfrm>
        </p:grpSpPr>
        <p:sp>
          <p:nvSpPr>
            <p:cNvPr id="30" name="object 30"/>
            <p:cNvSpPr/>
            <p:nvPr/>
          </p:nvSpPr>
          <p:spPr>
            <a:xfrm>
              <a:off x="13083088" y="4861097"/>
              <a:ext cx="1423035" cy="0"/>
            </a:xfrm>
            <a:custGeom>
              <a:avLst/>
              <a:gdLst/>
              <a:ahLst/>
              <a:cxnLst/>
              <a:rect b="b" l="l" r="r" t="t"/>
              <a:pathLst>
                <a:path h="0" w="1423034">
                  <a:moveTo>
                    <a:pt x="0" y="0"/>
                  </a:moveTo>
                  <a:lnTo>
                    <a:pt x="1423015" y="0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3080706" y="4846810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14508484" y="4846810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13063244" y="4922039"/>
            <a:ext cx="4127500" cy="133921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marL="12700" marR="5080">
              <a:lnSpc>
                <a:spcPct val="132600"/>
              </a:lnSpc>
              <a:spcBef>
                <a:spcPts val="95"/>
              </a:spcBef>
            </a:pP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Art</a:t>
            </a:r>
            <a:r>
              <a:rPr dirty="0" spc="-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glass</a:t>
            </a:r>
            <a:r>
              <a:rPr dirty="0" spc="-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0" sz="1300">
                <a:solidFill>
                  <a:srgbClr val="0E1222"/>
                </a:solidFill>
                <a:latin typeface="Verdana"/>
                <a:cs typeface="Verdana"/>
              </a:rPr>
              <a:t>refers</a:t>
            </a:r>
            <a:r>
              <a:rPr dirty="0" spc="-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to</a:t>
            </a:r>
            <a:r>
              <a:rPr dirty="0" spc="-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decorative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glass</a:t>
            </a:r>
            <a:r>
              <a:rPr dirty="0" spc="-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pieces</a:t>
            </a:r>
            <a:r>
              <a:rPr dirty="0" spc="-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crafted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with</a:t>
            </a:r>
            <a:r>
              <a:rPr dirty="0" spc="-6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artistic</a:t>
            </a:r>
            <a:r>
              <a:rPr dirty="0" spc="-6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techniques,</a:t>
            </a:r>
            <a:r>
              <a:rPr dirty="0" spc="-6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featuring</a:t>
            </a:r>
            <a:r>
              <a:rPr dirty="0" spc="-6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vibrant</a:t>
            </a:r>
            <a:r>
              <a:rPr dirty="0" spc="-6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colors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-4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unique</a:t>
            </a:r>
            <a:r>
              <a:rPr dirty="0" spc="-4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designs.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85" sz="1300">
                <a:solidFill>
                  <a:srgbClr val="0E1222"/>
                </a:solidFill>
                <a:latin typeface="Verdana"/>
                <a:cs typeface="Verdana"/>
              </a:rPr>
              <a:t>It</a:t>
            </a:r>
            <a:r>
              <a:rPr dirty="0" spc="-4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includes</a:t>
            </a:r>
            <a:r>
              <a:rPr dirty="0" spc="-4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30" sz="1300">
                <a:solidFill>
                  <a:srgbClr val="0E1222"/>
                </a:solidFill>
                <a:latin typeface="Verdana"/>
                <a:cs typeface="Verdana"/>
              </a:rPr>
              <a:t>vases,</a:t>
            </a:r>
            <a:r>
              <a:rPr dirty="0" spc="-3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sculptures,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and</a:t>
            </a:r>
            <a:r>
              <a:rPr dirty="0" spc="-6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stained</a:t>
            </a:r>
            <a:r>
              <a:rPr dirty="0" spc="-6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0" sz="1300">
                <a:solidFill>
                  <a:srgbClr val="0E1222"/>
                </a:solidFill>
                <a:latin typeface="Verdana"/>
                <a:cs typeface="Verdana"/>
              </a:rPr>
              <a:t>glass,</a:t>
            </a:r>
            <a:r>
              <a:rPr dirty="0" spc="-5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valued</a:t>
            </a:r>
            <a:r>
              <a:rPr dirty="0" spc="-6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for</a:t>
            </a:r>
            <a:r>
              <a:rPr dirty="0" spc="-6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0" sz="1300">
                <a:solidFill>
                  <a:srgbClr val="0E1222"/>
                </a:solidFill>
                <a:latin typeface="Verdana"/>
                <a:cs typeface="Verdana"/>
              </a:rPr>
              <a:t>its</a:t>
            </a:r>
            <a:r>
              <a:rPr dirty="0" spc="-55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z="1300">
                <a:solidFill>
                  <a:srgbClr val="0E1222"/>
                </a:solidFill>
                <a:latin typeface="Verdana"/>
                <a:cs typeface="Verdana"/>
              </a:rPr>
              <a:t>beauty</a:t>
            </a:r>
            <a:r>
              <a:rPr dirty="0" spc="-60" sz="13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25" sz="1300">
                <a:solidFill>
                  <a:srgbClr val="0E1222"/>
                </a:solidFill>
                <a:latin typeface="Verdana"/>
                <a:cs typeface="Verdana"/>
              </a:rPr>
              <a:t>and </a:t>
            </a:r>
            <a:r>
              <a:rPr dirty="0" spc="-10" sz="1300">
                <a:solidFill>
                  <a:srgbClr val="0E1222"/>
                </a:solidFill>
                <a:latin typeface="Verdana"/>
                <a:cs typeface="Verdana"/>
              </a:rPr>
              <a:t>craftsmanship.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3063244" y="4428265"/>
            <a:ext cx="1398270" cy="328295"/>
          </a:xfrm>
          <a:prstGeom prst="rect">
            <a:avLst/>
          </a:prstGeom>
        </p:spPr>
        <p:txBody>
          <a:bodyPr bIns="0" lIns="0" rIns="0" rtlCol="0" tIns="1651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b="1" dirty="0" spc="114" sz="1950">
                <a:solidFill>
                  <a:srgbClr val="0E1222"/>
                </a:solidFill>
                <a:latin typeface="Trebuchet MS"/>
                <a:cs typeface="Trebuchet MS"/>
              </a:rPr>
              <a:t>ART</a:t>
            </a:r>
            <a:r>
              <a:rPr b="1" dirty="0" spc="-250" sz="195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b="1" dirty="0" spc="135" sz="1950">
                <a:solidFill>
                  <a:srgbClr val="0E1222"/>
                </a:solidFill>
                <a:latin typeface="Trebuchet MS"/>
                <a:cs typeface="Trebuchet MS"/>
              </a:rPr>
              <a:t>GLASS</a:t>
            </a:r>
            <a:endParaRPr sz="1950">
              <a:latin typeface="Trebuchet MS"/>
              <a:cs typeface="Trebuchet MS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0167494" y="4322105"/>
            <a:ext cx="2558415" cy="2219325"/>
            <a:chOff x="10167494" y="4322105"/>
            <a:chExt cx="2558415" cy="2219325"/>
          </a:xfrm>
        </p:grpSpPr>
        <p:pic>
          <p:nvPicPr>
            <p:cNvPr id="36" name="object 36"/>
            <p:cNvPicPr/>
            <p:nvPr/>
          </p:nvPicPr>
          <p:blipFill>
            <a:blip cstate="print" r:embed="rId8"/>
            <a:stretch>
              <a:fillRect/>
            </a:stretch>
          </p:blipFill>
          <p:spPr>
            <a:xfrm>
              <a:off x="10186547" y="4341153"/>
              <a:ext cx="2518964" cy="218059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0186544" y="4341155"/>
              <a:ext cx="2520315" cy="2181225"/>
            </a:xfrm>
            <a:custGeom>
              <a:avLst/>
              <a:gdLst/>
              <a:ahLst/>
              <a:cxnLst/>
              <a:rect b="b" l="l" r="r" t="t"/>
              <a:pathLst>
                <a:path h="2181225" w="2520315">
                  <a:moveTo>
                    <a:pt x="250145" y="2181161"/>
                  </a:moveTo>
                  <a:lnTo>
                    <a:pt x="179217" y="2166000"/>
                  </a:lnTo>
                  <a:lnTo>
                    <a:pt x="145763" y="2147583"/>
                  </a:lnTo>
                  <a:lnTo>
                    <a:pt x="114784" y="2122783"/>
                  </a:lnTo>
                  <a:lnTo>
                    <a:pt x="86671" y="2092162"/>
                  </a:lnTo>
                  <a:lnTo>
                    <a:pt x="61812" y="2056285"/>
                  </a:lnTo>
                  <a:lnTo>
                    <a:pt x="40599" y="2015717"/>
                  </a:lnTo>
                  <a:lnTo>
                    <a:pt x="23421" y="1971020"/>
                  </a:lnTo>
                  <a:lnTo>
                    <a:pt x="10669" y="1922758"/>
                  </a:lnTo>
                  <a:lnTo>
                    <a:pt x="2733" y="1871495"/>
                  </a:lnTo>
                  <a:lnTo>
                    <a:pt x="0" y="1817794"/>
                  </a:lnTo>
                  <a:lnTo>
                    <a:pt x="2" y="363574"/>
                  </a:lnTo>
                  <a:lnTo>
                    <a:pt x="2735" y="309874"/>
                  </a:lnTo>
                  <a:lnTo>
                    <a:pt x="10675" y="258611"/>
                  </a:lnTo>
                  <a:lnTo>
                    <a:pt x="23432" y="210351"/>
                  </a:lnTo>
                  <a:lnTo>
                    <a:pt x="40614" y="165657"/>
                  </a:lnTo>
                  <a:lnTo>
                    <a:pt x="61831" y="125092"/>
                  </a:lnTo>
                  <a:lnTo>
                    <a:pt x="86693" y="89220"/>
                  </a:lnTo>
                  <a:lnTo>
                    <a:pt x="114808" y="58606"/>
                  </a:lnTo>
                  <a:lnTo>
                    <a:pt x="145787" y="33812"/>
                  </a:lnTo>
                  <a:lnTo>
                    <a:pt x="179239" y="15403"/>
                  </a:lnTo>
                  <a:lnTo>
                    <a:pt x="251997" y="17"/>
                  </a:lnTo>
                  <a:lnTo>
                    <a:pt x="2267963" y="0"/>
                  </a:lnTo>
                  <a:lnTo>
                    <a:pt x="2305199" y="3914"/>
                  </a:lnTo>
                  <a:lnTo>
                    <a:pt x="2374215" y="33761"/>
                  </a:lnTo>
                  <a:lnTo>
                    <a:pt x="2405210" y="58554"/>
                  </a:lnTo>
                  <a:lnTo>
                    <a:pt x="2433340" y="89171"/>
                  </a:lnTo>
                  <a:lnTo>
                    <a:pt x="2458213" y="125048"/>
                  </a:lnTo>
                  <a:lnTo>
                    <a:pt x="2479440" y="165621"/>
                  </a:lnTo>
                  <a:lnTo>
                    <a:pt x="2496630" y="210325"/>
                  </a:lnTo>
                  <a:lnTo>
                    <a:pt x="2509391" y="258595"/>
                  </a:lnTo>
                  <a:lnTo>
                    <a:pt x="2517333" y="309869"/>
                  </a:lnTo>
                  <a:lnTo>
                    <a:pt x="2519961" y="363574"/>
                  </a:lnTo>
                  <a:lnTo>
                    <a:pt x="2519963" y="1817794"/>
                  </a:lnTo>
                  <a:lnTo>
                    <a:pt x="2517339" y="1871512"/>
                  </a:lnTo>
                  <a:lnTo>
                    <a:pt x="2509399" y="1922787"/>
                  </a:lnTo>
                  <a:lnTo>
                    <a:pt x="2496640" y="1971060"/>
                  </a:lnTo>
                  <a:lnTo>
                    <a:pt x="2479452" y="2015767"/>
                  </a:lnTo>
                  <a:lnTo>
                    <a:pt x="2458226" y="2056344"/>
                  </a:lnTo>
                  <a:lnTo>
                    <a:pt x="2433351" y="2092225"/>
                  </a:lnTo>
                  <a:lnTo>
                    <a:pt x="2405218" y="2122846"/>
                  </a:lnTo>
                  <a:lnTo>
                    <a:pt x="2374219" y="2147641"/>
                  </a:lnTo>
                  <a:lnTo>
                    <a:pt x="2340746" y="2166042"/>
                  </a:lnTo>
                  <a:lnTo>
                    <a:pt x="2269923" y="2181146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grpSp>
        <p:nvGrpSpPr>
          <p:cNvPr id="38" name="object 38"/>
          <p:cNvGrpSpPr/>
          <p:nvPr/>
        </p:nvGrpSpPr>
        <p:grpSpPr>
          <a:xfrm>
            <a:off x="11576955" y="2219196"/>
            <a:ext cx="3340735" cy="28575"/>
            <a:chOff x="11576955" y="2219196"/>
            <a:chExt cx="3340735" cy="28575"/>
          </a:xfrm>
        </p:grpSpPr>
        <p:sp>
          <p:nvSpPr>
            <p:cNvPr id="39" name="object 39"/>
            <p:cNvSpPr/>
            <p:nvPr/>
          </p:nvSpPr>
          <p:spPr>
            <a:xfrm>
              <a:off x="11584099" y="2233484"/>
              <a:ext cx="3326129" cy="0"/>
            </a:xfrm>
            <a:custGeom>
              <a:avLst/>
              <a:gdLst/>
              <a:ahLst/>
              <a:cxnLst/>
              <a:rect b="b" l="l" r="r" t="t"/>
              <a:pathLst>
                <a:path h="0" w="3326130">
                  <a:moveTo>
                    <a:pt x="0" y="0"/>
                  </a:moveTo>
                  <a:lnTo>
                    <a:pt x="3325891" y="0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11581717" y="2219196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4912373" y="2219196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10509584" y="2212833"/>
            <a:ext cx="4421505" cy="148907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r" indent="347980" marL="12700" marR="5080">
              <a:lnSpc>
                <a:spcPct val="133400"/>
              </a:lnSpc>
              <a:spcBef>
                <a:spcPts val="95"/>
              </a:spcBef>
            </a:pPr>
            <a:r>
              <a:rPr dirty="0" spc="85" sz="1200">
                <a:solidFill>
                  <a:srgbClr val="0E1222"/>
                </a:solidFill>
                <a:latin typeface="Trebuchet MS"/>
                <a:cs typeface="Trebuchet MS"/>
              </a:rPr>
              <a:t>These</a:t>
            </a:r>
            <a:r>
              <a:rPr dirty="0" spc="5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are</a:t>
            </a:r>
            <a:r>
              <a:rPr dirty="0" spc="5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0" sz="1200">
                <a:solidFill>
                  <a:srgbClr val="0E1222"/>
                </a:solidFill>
                <a:latin typeface="Trebuchet MS"/>
                <a:cs typeface="Trebuchet MS"/>
              </a:rPr>
              <a:t>used</a:t>
            </a:r>
            <a:r>
              <a:rPr dirty="0" spc="5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5" sz="1200">
                <a:solidFill>
                  <a:srgbClr val="0E1222"/>
                </a:solidFill>
                <a:latin typeface="Trebuchet MS"/>
                <a:cs typeface="Trebuchet MS"/>
              </a:rPr>
              <a:t>as</a:t>
            </a:r>
            <a:r>
              <a:rPr dirty="0" spc="5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200">
                <a:solidFill>
                  <a:srgbClr val="0E1222"/>
                </a:solidFill>
                <a:latin typeface="Trebuchet MS"/>
                <a:cs typeface="Trebuchet MS"/>
              </a:rPr>
              <a:t>sealing</a:t>
            </a:r>
            <a:r>
              <a:rPr dirty="0" spc="5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materials</a:t>
            </a:r>
            <a:r>
              <a:rPr dirty="0" spc="5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that</a:t>
            </a:r>
            <a:r>
              <a:rPr dirty="0" spc="5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are</a:t>
            </a:r>
            <a:r>
              <a:rPr dirty="0" spc="55" sz="1200">
                <a:solidFill>
                  <a:srgbClr val="0E1222"/>
                </a:solidFill>
                <a:latin typeface="Trebuchet MS"/>
                <a:cs typeface="Trebuchet MS"/>
              </a:rPr>
              <a:t> molded</a:t>
            </a:r>
            <a:r>
              <a:rPr dirty="0" spc="5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25" sz="1200">
                <a:solidFill>
                  <a:srgbClr val="0E1222"/>
                </a:solidFill>
                <a:latin typeface="Trebuchet MS"/>
                <a:cs typeface="Trebuchet MS"/>
              </a:rPr>
              <a:t>or </a:t>
            </a:r>
            <a:r>
              <a:rPr dirty="0" spc="65" sz="1200">
                <a:solidFill>
                  <a:srgbClr val="0E1222"/>
                </a:solidFill>
                <a:latin typeface="Trebuchet MS"/>
                <a:cs typeface="Trebuchet MS"/>
              </a:rPr>
              <a:t>stamped</a:t>
            </a:r>
            <a:r>
              <a:rPr dirty="0" spc="7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into</a:t>
            </a:r>
            <a:r>
              <a:rPr dirty="0" spc="7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specific</a:t>
            </a:r>
            <a:r>
              <a:rPr dirty="0" spc="7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95" sz="1200">
                <a:solidFill>
                  <a:srgbClr val="0E1222"/>
                </a:solidFill>
                <a:latin typeface="Trebuchet MS"/>
                <a:cs typeface="Trebuchet MS"/>
              </a:rPr>
              <a:t>shapes</a:t>
            </a:r>
            <a:r>
              <a:rPr dirty="0" spc="7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to</a:t>
            </a:r>
            <a:r>
              <a:rPr dirty="0" spc="7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create</a:t>
            </a:r>
            <a:r>
              <a:rPr dirty="0" spc="7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airtight</a:t>
            </a:r>
            <a:r>
              <a:rPr dirty="0" spc="7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seals.</a:t>
            </a:r>
            <a:r>
              <a:rPr dirty="0" spc="75" sz="1200">
                <a:solidFill>
                  <a:srgbClr val="0E1222"/>
                </a:solidFill>
                <a:latin typeface="Trebuchet MS"/>
                <a:cs typeface="Trebuchet MS"/>
              </a:rPr>
              <a:t> These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materials</a:t>
            </a:r>
            <a:r>
              <a:rPr dirty="0" spc="19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5" sz="1200">
                <a:solidFill>
                  <a:srgbClr val="0E1222"/>
                </a:solidFill>
                <a:latin typeface="Trebuchet MS"/>
                <a:cs typeface="Trebuchet MS"/>
              </a:rPr>
              <a:t>ensure</a:t>
            </a:r>
            <a:r>
              <a:rPr dirty="0" spc="19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robust,</a:t>
            </a:r>
            <a:r>
              <a:rPr dirty="0" spc="19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leak-proof</a:t>
            </a:r>
            <a:r>
              <a:rPr dirty="0" spc="19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200">
                <a:solidFill>
                  <a:srgbClr val="0E1222"/>
                </a:solidFill>
                <a:latin typeface="Trebuchet MS"/>
                <a:cs typeface="Trebuchet MS"/>
              </a:rPr>
              <a:t>connections</a:t>
            </a:r>
            <a:r>
              <a:rPr dirty="0" spc="19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5" sz="1200">
                <a:solidFill>
                  <a:srgbClr val="0E1222"/>
                </a:solidFill>
                <a:latin typeface="Trebuchet MS"/>
                <a:cs typeface="Trebuchet MS"/>
              </a:rPr>
              <a:t>between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terminals</a:t>
            </a:r>
            <a:r>
              <a:rPr dirty="0" spc="8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2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8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200">
                <a:solidFill>
                  <a:srgbClr val="0E1222"/>
                </a:solidFill>
                <a:latin typeface="Trebuchet MS"/>
                <a:cs typeface="Trebuchet MS"/>
              </a:rPr>
              <a:t>enclosures,</a:t>
            </a:r>
            <a:r>
              <a:rPr dirty="0" spc="8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maintaining</a:t>
            </a:r>
            <a:r>
              <a:rPr dirty="0" spc="8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the</a:t>
            </a:r>
            <a:r>
              <a:rPr dirty="0" spc="8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integrity</a:t>
            </a:r>
            <a:r>
              <a:rPr dirty="0" spc="8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25" sz="1200">
                <a:solidFill>
                  <a:srgbClr val="0E1222"/>
                </a:solidFill>
                <a:latin typeface="Trebuchet MS"/>
                <a:cs typeface="Trebuchet MS"/>
              </a:rPr>
              <a:t>of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electronic</a:t>
            </a:r>
            <a:r>
              <a:rPr dirty="0" spc="4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200">
                <a:solidFill>
                  <a:srgbClr val="0E1222"/>
                </a:solidFill>
                <a:latin typeface="Trebuchet MS"/>
                <a:cs typeface="Trebuchet MS"/>
              </a:rPr>
              <a:t>components</a:t>
            </a:r>
            <a:r>
              <a:rPr dirty="0" spc="4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4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200">
                <a:solidFill>
                  <a:srgbClr val="0E1222"/>
                </a:solidFill>
                <a:latin typeface="Trebuchet MS"/>
                <a:cs typeface="Trebuchet MS"/>
              </a:rPr>
              <a:t>harsh</a:t>
            </a:r>
            <a:r>
              <a:rPr dirty="0" spc="4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200">
                <a:solidFill>
                  <a:srgbClr val="0E1222"/>
                </a:solidFill>
                <a:latin typeface="Trebuchet MS"/>
                <a:cs typeface="Trebuchet MS"/>
              </a:rPr>
              <a:t>environments</a:t>
            </a:r>
            <a:r>
              <a:rPr dirty="0" spc="4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20" sz="1200">
                <a:solidFill>
                  <a:srgbClr val="0E1222"/>
                </a:solidFill>
                <a:latin typeface="Trebuchet MS"/>
                <a:cs typeface="Trebuchet MS"/>
              </a:rPr>
              <a:t>like</a:t>
            </a:r>
            <a:endParaRPr sz="120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  <a:spcBef>
                <a:spcPts val="480"/>
              </a:spcBef>
            </a:pPr>
            <a:r>
              <a:rPr dirty="0" spc="55" sz="1200">
                <a:solidFill>
                  <a:srgbClr val="0E1222"/>
                </a:solidFill>
                <a:latin typeface="Trebuchet MS"/>
                <a:cs typeface="Trebuchet MS"/>
              </a:rPr>
              <a:t>aerospace,</a:t>
            </a:r>
            <a:r>
              <a:rPr dirty="0" spc="114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automotive,</a:t>
            </a:r>
            <a:r>
              <a:rPr dirty="0" spc="114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5" sz="12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114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industrial</a:t>
            </a:r>
            <a:r>
              <a:rPr dirty="0" spc="114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200">
                <a:solidFill>
                  <a:srgbClr val="0E1222"/>
                </a:solidFill>
                <a:latin typeface="Trebuchet MS"/>
                <a:cs typeface="Trebuchet MS"/>
              </a:rPr>
              <a:t>applications.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877808" y="1846025"/>
            <a:ext cx="3052445" cy="306705"/>
          </a:xfrm>
          <a:prstGeom prst="rect">
            <a:avLst/>
          </a:prstGeom>
        </p:spPr>
        <p:txBody>
          <a:bodyPr bIns="0" lIns="0" rIns="0" rtlCol="0" tIns="1143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b="1" dirty="0" spc="65" sz="18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9"/>
              </a:rPr>
              <a:t>GRANULATES</a:t>
            </a:r>
            <a:r>
              <a:rPr b="1" dirty="0" spc="-200" sz="18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9"/>
              </a:rPr>
              <a:t> </a:t>
            </a:r>
            <a:r>
              <a:rPr b="1" dirty="0" spc="-65" sz="18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9"/>
              </a:rPr>
              <a:t>&amp;</a:t>
            </a:r>
            <a:r>
              <a:rPr b="1" dirty="0" spc="-195" sz="18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9"/>
              </a:rPr>
              <a:t> </a:t>
            </a:r>
            <a:r>
              <a:rPr b="1" dirty="0" spc="65" sz="185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9"/>
              </a:rPr>
              <a:t>PREFORMS</a:t>
            </a:r>
            <a:endParaRPr sz="1850">
              <a:latin typeface="Trebuchet MS"/>
              <a:cs typeface="Trebuchet MS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5046531" y="1850071"/>
            <a:ext cx="2378075" cy="2063750"/>
            <a:chOff x="15046531" y="1850071"/>
            <a:chExt cx="2378075" cy="2063750"/>
          </a:xfrm>
        </p:grpSpPr>
        <p:pic>
          <p:nvPicPr>
            <p:cNvPr id="45" name="object 45"/>
            <p:cNvPicPr/>
            <p:nvPr/>
          </p:nvPicPr>
          <p:blipFill>
            <a:blip cstate="print" r:embed="rId10"/>
            <a:stretch>
              <a:fillRect/>
            </a:stretch>
          </p:blipFill>
          <p:spPr>
            <a:xfrm>
              <a:off x="15065581" y="1869070"/>
              <a:ext cx="2338992" cy="2025566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5065581" y="1869121"/>
              <a:ext cx="2339975" cy="2025650"/>
            </a:xfrm>
            <a:custGeom>
              <a:avLst/>
              <a:gdLst/>
              <a:ahLst/>
              <a:cxnLst/>
              <a:rect b="b" l="l" r="r" t="t"/>
              <a:pathLst>
                <a:path h="2025650" w="2339975">
                  <a:moveTo>
                    <a:pt x="0" y="1687871"/>
                  </a:moveTo>
                  <a:lnTo>
                    <a:pt x="0" y="337569"/>
                  </a:lnTo>
                  <a:lnTo>
                    <a:pt x="3064" y="282837"/>
                  </a:lnTo>
                  <a:lnTo>
                    <a:pt x="11935" y="230908"/>
                  </a:lnTo>
                  <a:lnTo>
                    <a:pt x="26130" y="182480"/>
                  </a:lnTo>
                  <a:lnTo>
                    <a:pt x="45165" y="138248"/>
                  </a:lnTo>
                  <a:lnTo>
                    <a:pt x="68558" y="98909"/>
                  </a:lnTo>
                  <a:lnTo>
                    <a:pt x="95825" y="65160"/>
                  </a:lnTo>
                  <a:lnTo>
                    <a:pt x="126485" y="37697"/>
                  </a:lnTo>
                  <a:lnTo>
                    <a:pt x="160055" y="17218"/>
                  </a:lnTo>
                  <a:lnTo>
                    <a:pt x="196052" y="4420"/>
                  </a:lnTo>
                  <a:lnTo>
                    <a:pt x="233992" y="0"/>
                  </a:lnTo>
                  <a:lnTo>
                    <a:pt x="2105893" y="0"/>
                  </a:lnTo>
                  <a:lnTo>
                    <a:pt x="2143831" y="4422"/>
                  </a:lnTo>
                  <a:lnTo>
                    <a:pt x="2179825" y="17220"/>
                  </a:lnTo>
                  <a:lnTo>
                    <a:pt x="2213392" y="37699"/>
                  </a:lnTo>
                  <a:lnTo>
                    <a:pt x="2244051" y="65161"/>
                  </a:lnTo>
                  <a:lnTo>
                    <a:pt x="2271318" y="98909"/>
                  </a:lnTo>
                  <a:lnTo>
                    <a:pt x="2294711" y="138248"/>
                  </a:lnTo>
                  <a:lnTo>
                    <a:pt x="2313746" y="182480"/>
                  </a:lnTo>
                  <a:lnTo>
                    <a:pt x="2327940" y="230909"/>
                  </a:lnTo>
                  <a:lnTo>
                    <a:pt x="2336811" y="282837"/>
                  </a:lnTo>
                  <a:lnTo>
                    <a:pt x="2339876" y="337569"/>
                  </a:lnTo>
                  <a:lnTo>
                    <a:pt x="2339876" y="1687871"/>
                  </a:lnTo>
                  <a:lnTo>
                    <a:pt x="2336812" y="1742604"/>
                  </a:lnTo>
                  <a:lnTo>
                    <a:pt x="2327941" y="1794533"/>
                  </a:lnTo>
                  <a:lnTo>
                    <a:pt x="2313746" y="1842963"/>
                  </a:lnTo>
                  <a:lnTo>
                    <a:pt x="2294711" y="1887196"/>
                  </a:lnTo>
                  <a:lnTo>
                    <a:pt x="2271318" y="1926535"/>
                  </a:lnTo>
                  <a:lnTo>
                    <a:pt x="2244050" y="1960284"/>
                  </a:lnTo>
                  <a:lnTo>
                    <a:pt x="2213391" y="1987746"/>
                  </a:lnTo>
                  <a:lnTo>
                    <a:pt x="2179823" y="2008225"/>
                  </a:lnTo>
                  <a:lnTo>
                    <a:pt x="2143829" y="2021023"/>
                  </a:lnTo>
                  <a:lnTo>
                    <a:pt x="2105893" y="2025444"/>
                  </a:lnTo>
                  <a:lnTo>
                    <a:pt x="233992" y="2025445"/>
                  </a:lnTo>
                  <a:lnTo>
                    <a:pt x="196053" y="2021024"/>
                  </a:lnTo>
                  <a:lnTo>
                    <a:pt x="160057" y="2008226"/>
                  </a:lnTo>
                  <a:lnTo>
                    <a:pt x="126487" y="1987748"/>
                  </a:lnTo>
                  <a:lnTo>
                    <a:pt x="95827" y="1960285"/>
                  </a:lnTo>
                  <a:lnTo>
                    <a:pt x="68558" y="1926536"/>
                  </a:lnTo>
                  <a:lnTo>
                    <a:pt x="45165" y="1887196"/>
                  </a:lnTo>
                  <a:lnTo>
                    <a:pt x="26129" y="1842963"/>
                  </a:lnTo>
                  <a:lnTo>
                    <a:pt x="11935" y="1794533"/>
                  </a:lnTo>
                  <a:lnTo>
                    <a:pt x="3064" y="1742603"/>
                  </a:lnTo>
                  <a:lnTo>
                    <a:pt x="0" y="1687871"/>
                  </a:lnTo>
                </a:path>
              </a:pathLst>
            </a:custGeom>
            <a:ln w="38099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descr="$PPTXTitle" id="47" name="object 47"/>
          <p:cNvSpPr txBox="1">
            <a:spLocks noGrp="1"/>
          </p:cNvSpPr>
          <p:nvPr>
            <p:ph type="title"/>
          </p:nvPr>
        </p:nvSpPr>
        <p:spPr>
          <a:xfrm>
            <a:off x="465272" y="316123"/>
            <a:ext cx="4905375" cy="634365"/>
          </a:xfrm>
          <a:prstGeom prst="rect"/>
        </p:spPr>
        <p:txBody>
          <a:bodyPr bIns="0" lIns="0" rIns="0" rtlCol="0" tIns="1143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235"/>
              <a:t>OTHER</a:t>
            </a:r>
            <a:r>
              <a:rPr dirty="0" spc="-610"/>
              <a:t> </a:t>
            </a:r>
            <a:r>
              <a:rPr dirty="0" spc="-170"/>
              <a:t>PRODUCTS</a:t>
            </a:r>
          </a:p>
        </p:txBody>
      </p:sp>
      <p:grpSp>
        <p:nvGrpSpPr>
          <p:cNvPr id="48" name="object 48"/>
          <p:cNvGrpSpPr/>
          <p:nvPr/>
        </p:nvGrpSpPr>
        <p:grpSpPr>
          <a:xfrm>
            <a:off x="13013684" y="7286483"/>
            <a:ext cx="2420620" cy="28575"/>
            <a:chOff x="13013684" y="7286483"/>
            <a:chExt cx="2420620" cy="28575"/>
          </a:xfrm>
        </p:grpSpPr>
        <p:sp>
          <p:nvSpPr>
            <p:cNvPr id="49" name="object 49"/>
            <p:cNvSpPr/>
            <p:nvPr/>
          </p:nvSpPr>
          <p:spPr>
            <a:xfrm>
              <a:off x="13020828" y="7300771"/>
              <a:ext cx="2406015" cy="0"/>
            </a:xfrm>
            <a:custGeom>
              <a:avLst/>
              <a:gdLst/>
              <a:ahLst/>
              <a:cxnLst/>
              <a:rect b="b" l="l" r="r" t="t"/>
              <a:pathLst>
                <a:path h="0" w="2406015">
                  <a:moveTo>
                    <a:pt x="0" y="0"/>
                  </a:moveTo>
                  <a:lnTo>
                    <a:pt x="2405976" y="0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3018447" y="7286483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5429182" y="7286483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E1222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10649538" y="7355909"/>
            <a:ext cx="4798060" cy="1477645"/>
          </a:xfrm>
          <a:prstGeom prst="rect">
            <a:avLst/>
          </a:prstGeom>
        </p:spPr>
        <p:txBody>
          <a:bodyPr bIns="0" lIns="0" rIns="0" rtlCol="0" tIns="12065" vert="horz" wrap="square">
            <a:spAutoFit/>
          </a:bodyPr>
          <a:lstStyle/>
          <a:p>
            <a:pPr algn="r" indent="-233679" marL="357505" marR="5080">
              <a:lnSpc>
                <a:spcPct val="132300"/>
              </a:lnSpc>
              <a:spcBef>
                <a:spcPts val="95"/>
              </a:spcBef>
            </a:pPr>
            <a:r>
              <a:rPr dirty="0" spc="80" sz="1200">
                <a:solidFill>
                  <a:srgbClr val="0E1222"/>
                </a:solidFill>
                <a:latin typeface="Trebuchet MS"/>
                <a:cs typeface="Trebuchet MS"/>
              </a:rPr>
              <a:t>Harness</a:t>
            </a:r>
            <a:r>
              <a:rPr dirty="0" spc="10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parts</a:t>
            </a:r>
            <a:r>
              <a:rPr dirty="0" spc="10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200">
                <a:solidFill>
                  <a:srgbClr val="0E1222"/>
                </a:solidFill>
                <a:latin typeface="Trebuchet MS"/>
                <a:cs typeface="Trebuchet MS"/>
              </a:rPr>
              <a:t>provides</a:t>
            </a:r>
            <a:r>
              <a:rPr dirty="0" spc="10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robust,</a:t>
            </a:r>
            <a:r>
              <a:rPr dirty="0" spc="11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hermetically</a:t>
            </a:r>
            <a:r>
              <a:rPr dirty="0" spc="10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200">
                <a:solidFill>
                  <a:srgbClr val="0E1222"/>
                </a:solidFill>
                <a:latin typeface="Trebuchet MS"/>
                <a:cs typeface="Trebuchet MS"/>
              </a:rPr>
              <a:t>sealed</a:t>
            </a:r>
            <a:r>
              <a:rPr dirty="0" spc="10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0" sz="1200">
                <a:solidFill>
                  <a:srgbClr val="0E1222"/>
                </a:solidFill>
                <a:latin typeface="Trebuchet MS"/>
                <a:cs typeface="Trebuchet MS"/>
              </a:rPr>
              <a:t>connections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9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critical</a:t>
            </a:r>
            <a:r>
              <a:rPr dirty="0" spc="10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applications.</a:t>
            </a:r>
            <a:r>
              <a:rPr dirty="0" spc="10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Ideal</a:t>
            </a:r>
            <a:r>
              <a:rPr dirty="0" spc="9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for</a:t>
            </a:r>
            <a:r>
              <a:rPr dirty="0" spc="10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200">
                <a:solidFill>
                  <a:srgbClr val="0E1222"/>
                </a:solidFill>
                <a:latin typeface="Trebuchet MS"/>
                <a:cs typeface="Trebuchet MS"/>
              </a:rPr>
              <a:t>aerospace,</a:t>
            </a:r>
            <a:r>
              <a:rPr dirty="0" spc="10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automotive,</a:t>
            </a:r>
            <a:r>
              <a:rPr dirty="0" spc="9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5" sz="12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endParaRPr sz="1200">
              <a:latin typeface="Trebuchet MS"/>
              <a:cs typeface="Trebuchet MS"/>
            </a:endParaRPr>
          </a:p>
          <a:p>
            <a:pPr algn="r" indent="-149860" marL="161925" marR="5080">
              <a:lnSpc>
                <a:spcPct val="132300"/>
              </a:lnSpc>
            </a:pP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industrial</a:t>
            </a:r>
            <a:r>
              <a:rPr dirty="0" spc="9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environments,</a:t>
            </a:r>
            <a:r>
              <a:rPr dirty="0" spc="9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200">
                <a:solidFill>
                  <a:srgbClr val="0E1222"/>
                </a:solidFill>
                <a:latin typeface="Trebuchet MS"/>
                <a:cs typeface="Trebuchet MS"/>
              </a:rPr>
              <a:t>these</a:t>
            </a:r>
            <a:r>
              <a:rPr dirty="0" spc="9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80" sz="1200">
                <a:solidFill>
                  <a:srgbClr val="0E1222"/>
                </a:solidFill>
                <a:latin typeface="Trebuchet MS"/>
                <a:cs typeface="Trebuchet MS"/>
              </a:rPr>
              <a:t>harnesses</a:t>
            </a:r>
            <a:r>
              <a:rPr dirty="0" spc="9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offer</a:t>
            </a:r>
            <a:r>
              <a:rPr dirty="0" spc="9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protection</a:t>
            </a:r>
            <a:r>
              <a:rPr dirty="0" spc="9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40" sz="1200">
                <a:solidFill>
                  <a:srgbClr val="0E1222"/>
                </a:solidFill>
                <a:latin typeface="Trebuchet MS"/>
                <a:cs typeface="Trebuchet MS"/>
              </a:rPr>
              <a:t>against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moisture,</a:t>
            </a:r>
            <a:r>
              <a:rPr dirty="0" spc="10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corrosion,</a:t>
            </a:r>
            <a:r>
              <a:rPr dirty="0" spc="10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2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10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extreme</a:t>
            </a:r>
            <a:r>
              <a:rPr dirty="0" spc="10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temperatures.</a:t>
            </a:r>
            <a:r>
              <a:rPr dirty="0" spc="10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5" sz="1200">
                <a:solidFill>
                  <a:srgbClr val="0E1222"/>
                </a:solidFill>
                <a:latin typeface="Trebuchet MS"/>
                <a:cs typeface="Trebuchet MS"/>
              </a:rPr>
              <a:t>Engineered</a:t>
            </a:r>
            <a:r>
              <a:rPr dirty="0" spc="10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25" sz="1200">
                <a:solidFill>
                  <a:srgbClr val="0E1222"/>
                </a:solidFill>
                <a:latin typeface="Trebuchet MS"/>
                <a:cs typeface="Trebuchet MS"/>
              </a:rPr>
              <a:t>for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durability</a:t>
            </a:r>
            <a:r>
              <a:rPr dirty="0" spc="3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2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3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200">
                <a:solidFill>
                  <a:srgbClr val="0E1222"/>
                </a:solidFill>
                <a:latin typeface="Trebuchet MS"/>
                <a:cs typeface="Trebuchet MS"/>
              </a:rPr>
              <a:t>reliability,</a:t>
            </a:r>
            <a:r>
              <a:rPr dirty="0" spc="4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they</a:t>
            </a:r>
            <a:r>
              <a:rPr dirty="0" spc="3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200">
                <a:solidFill>
                  <a:srgbClr val="0E1222"/>
                </a:solidFill>
                <a:latin typeface="Trebuchet MS"/>
                <a:cs typeface="Trebuchet MS"/>
              </a:rPr>
              <a:t>ensure</a:t>
            </a:r>
            <a:r>
              <a:rPr dirty="0" spc="3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200">
                <a:solidFill>
                  <a:srgbClr val="0E1222"/>
                </a:solidFill>
                <a:latin typeface="Trebuchet MS"/>
                <a:cs typeface="Trebuchet MS"/>
              </a:rPr>
              <a:t>secure</a:t>
            </a:r>
            <a:r>
              <a:rPr dirty="0" spc="4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70" sz="1200">
                <a:solidFill>
                  <a:srgbClr val="0E1222"/>
                </a:solidFill>
                <a:latin typeface="Trebuchet MS"/>
                <a:cs typeface="Trebuchet MS"/>
              </a:rPr>
              <a:t>and</a:t>
            </a:r>
            <a:r>
              <a:rPr dirty="0" spc="3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200">
                <a:solidFill>
                  <a:srgbClr val="0E1222"/>
                </a:solidFill>
                <a:latin typeface="Trebuchet MS"/>
                <a:cs typeface="Trebuchet MS"/>
              </a:rPr>
              <a:t>long-</a:t>
            </a:r>
            <a:r>
              <a:rPr dirty="0" spc="35" sz="1200">
                <a:solidFill>
                  <a:srgbClr val="0E1222"/>
                </a:solidFill>
                <a:latin typeface="Trebuchet MS"/>
                <a:cs typeface="Trebuchet MS"/>
              </a:rPr>
              <a:t>lasting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electrical</a:t>
            </a:r>
            <a:r>
              <a:rPr dirty="0" spc="10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50" sz="1200">
                <a:solidFill>
                  <a:srgbClr val="0E1222"/>
                </a:solidFill>
                <a:latin typeface="Trebuchet MS"/>
                <a:cs typeface="Trebuchet MS"/>
              </a:rPr>
              <a:t>connections</a:t>
            </a:r>
            <a:r>
              <a:rPr dirty="0" spc="1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1200">
                <a:solidFill>
                  <a:srgbClr val="0E1222"/>
                </a:solidFill>
                <a:latin typeface="Trebuchet MS"/>
                <a:cs typeface="Trebuchet MS"/>
              </a:rPr>
              <a:t>in</a:t>
            </a:r>
            <a:r>
              <a:rPr dirty="0" spc="1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60" sz="1200">
                <a:solidFill>
                  <a:srgbClr val="0E1222"/>
                </a:solidFill>
                <a:latin typeface="Trebuchet MS"/>
                <a:cs typeface="Trebuchet MS"/>
              </a:rPr>
              <a:t>demanding</a:t>
            </a:r>
            <a:r>
              <a:rPr dirty="0" spc="15" sz="12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1200">
                <a:solidFill>
                  <a:srgbClr val="0E1222"/>
                </a:solidFill>
                <a:latin typeface="Trebuchet MS"/>
                <a:cs typeface="Trebuchet MS"/>
              </a:rPr>
              <a:t>conditions.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2931182" y="6903327"/>
            <a:ext cx="2468880" cy="304165"/>
          </a:xfrm>
          <a:prstGeom prst="rect">
            <a:avLst/>
          </a:prstGeom>
        </p:spPr>
        <p:txBody>
          <a:bodyPr bIns="0" lIns="0" rIns="0" rtlCol="0" tIns="1587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b="1" dirty="0" spc="180" sz="18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11"/>
              </a:rPr>
              <a:t>GTMS</a:t>
            </a:r>
            <a:r>
              <a:rPr b="1" dirty="0" spc="-220" sz="18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11"/>
              </a:rPr>
              <a:t> </a:t>
            </a:r>
            <a:r>
              <a:rPr b="1" dirty="0" spc="95" sz="18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11"/>
              </a:rPr>
              <a:t>WITH</a:t>
            </a:r>
            <a:r>
              <a:rPr b="1" dirty="0" spc="-220" sz="18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11"/>
              </a:rPr>
              <a:t> </a:t>
            </a:r>
            <a:r>
              <a:rPr b="1" dirty="0" spc="110" sz="1800" u="heavy">
                <a:solidFill>
                  <a:srgbClr val="0E1222"/>
                </a:solidFill>
                <a:uFill>
                  <a:solidFill>
                    <a:srgbClr val="0E1222"/>
                  </a:solidFill>
                </a:uFill>
                <a:latin typeface="Trebuchet MS"/>
                <a:cs typeface="Trebuchet MS"/>
                <a:hlinkClick action="ppaction://hlinksldjump" r:id="rId11"/>
              </a:rPr>
              <a:t>HARNESS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5578157" y="6856405"/>
            <a:ext cx="2359660" cy="2047875"/>
            <a:chOff x="15578157" y="6856405"/>
            <a:chExt cx="2359660" cy="2047875"/>
          </a:xfrm>
        </p:grpSpPr>
        <p:pic>
          <p:nvPicPr>
            <p:cNvPr id="55" name="object 55"/>
            <p:cNvPicPr/>
            <p:nvPr/>
          </p:nvPicPr>
          <p:blipFill>
            <a:blip cstate="print" r:embed="rId12"/>
            <a:stretch>
              <a:fillRect/>
            </a:stretch>
          </p:blipFill>
          <p:spPr>
            <a:xfrm>
              <a:off x="15597209" y="6875455"/>
              <a:ext cx="2320292" cy="200937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5597207" y="6875455"/>
              <a:ext cx="2321560" cy="2009775"/>
            </a:xfrm>
            <a:custGeom>
              <a:avLst/>
              <a:gdLst/>
              <a:ahLst/>
              <a:cxnLst/>
              <a:rect b="b" l="l" r="r" t="t"/>
              <a:pathLst>
                <a:path h="2009775" w="2321559">
                  <a:moveTo>
                    <a:pt x="1" y="1674441"/>
                  </a:moveTo>
                  <a:lnTo>
                    <a:pt x="2" y="334892"/>
                  </a:lnTo>
                  <a:lnTo>
                    <a:pt x="3042" y="280593"/>
                  </a:lnTo>
                  <a:lnTo>
                    <a:pt x="11843" y="229075"/>
                  </a:lnTo>
                  <a:lnTo>
                    <a:pt x="25926" y="181029"/>
                  </a:lnTo>
                  <a:lnTo>
                    <a:pt x="44811" y="137147"/>
                  </a:lnTo>
                  <a:lnTo>
                    <a:pt x="68019" y="98120"/>
                  </a:lnTo>
                  <a:lnTo>
                    <a:pt x="95071" y="64639"/>
                  </a:lnTo>
                  <a:lnTo>
                    <a:pt x="125489" y="37395"/>
                  </a:lnTo>
                  <a:lnTo>
                    <a:pt x="158791" y="17080"/>
                  </a:lnTo>
                  <a:lnTo>
                    <a:pt x="232136" y="0"/>
                  </a:lnTo>
                  <a:lnTo>
                    <a:pt x="2089139" y="0"/>
                  </a:lnTo>
                  <a:lnTo>
                    <a:pt x="2126780" y="4372"/>
                  </a:lnTo>
                  <a:lnTo>
                    <a:pt x="2195804" y="37377"/>
                  </a:lnTo>
                  <a:lnTo>
                    <a:pt x="2226227" y="64621"/>
                  </a:lnTo>
                  <a:lnTo>
                    <a:pt x="2253284" y="98105"/>
                  </a:lnTo>
                  <a:lnTo>
                    <a:pt x="2276496" y="137135"/>
                  </a:lnTo>
                  <a:lnTo>
                    <a:pt x="2295383" y="181020"/>
                  </a:lnTo>
                  <a:lnTo>
                    <a:pt x="2309467" y="229070"/>
                  </a:lnTo>
                  <a:lnTo>
                    <a:pt x="2318269" y="280592"/>
                  </a:lnTo>
                  <a:lnTo>
                    <a:pt x="2321310" y="334892"/>
                  </a:lnTo>
                  <a:lnTo>
                    <a:pt x="2321311" y="1674443"/>
                  </a:lnTo>
                  <a:lnTo>
                    <a:pt x="2318274" y="1728748"/>
                  </a:lnTo>
                  <a:lnTo>
                    <a:pt x="2309475" y="1780271"/>
                  </a:lnTo>
                  <a:lnTo>
                    <a:pt x="2295394" y="1828323"/>
                  </a:lnTo>
                  <a:lnTo>
                    <a:pt x="2276508" y="1872212"/>
                  </a:lnTo>
                  <a:lnTo>
                    <a:pt x="2253297" y="1911246"/>
                  </a:lnTo>
                  <a:lnTo>
                    <a:pt x="2226239" y="1944734"/>
                  </a:lnTo>
                  <a:lnTo>
                    <a:pt x="2195814" y="1971982"/>
                  </a:lnTo>
                  <a:lnTo>
                    <a:pt x="2162500" y="1992299"/>
                  </a:lnTo>
                  <a:lnTo>
                    <a:pt x="2089139" y="2009372"/>
                  </a:lnTo>
                  <a:lnTo>
                    <a:pt x="232131" y="2009372"/>
                  </a:lnTo>
                  <a:lnTo>
                    <a:pt x="158773" y="1992281"/>
                  </a:lnTo>
                  <a:lnTo>
                    <a:pt x="125468" y="1971959"/>
                  </a:lnTo>
                  <a:lnTo>
                    <a:pt x="95051" y="1944709"/>
                  </a:lnTo>
                  <a:lnTo>
                    <a:pt x="68001" y="1911223"/>
                  </a:lnTo>
                  <a:lnTo>
                    <a:pt x="44796" y="1872191"/>
                  </a:lnTo>
                  <a:lnTo>
                    <a:pt x="25915" y="1828306"/>
                  </a:lnTo>
                  <a:lnTo>
                    <a:pt x="11836" y="1780259"/>
                  </a:lnTo>
                  <a:lnTo>
                    <a:pt x="3039" y="1728740"/>
                  </a:lnTo>
                  <a:lnTo>
                    <a:pt x="0" y="1674441"/>
                  </a:lnTo>
                </a:path>
              </a:pathLst>
            </a:custGeom>
            <a:ln w="38100">
              <a:solidFill>
                <a:srgbClr val="206676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13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120"/>
              <a:t>CONNECTORS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368460" y="1567939"/>
            <a:ext cx="16713200" cy="7430770"/>
            <a:chOff x="1368460" y="1567939"/>
            <a:chExt cx="16713200" cy="7430770"/>
          </a:xfrm>
        </p:grpSpPr>
        <p:pic>
          <p:nvPicPr>
            <p:cNvPr id="4" name="object 4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12042473" y="3285375"/>
              <a:ext cx="6038849" cy="47815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cstate="print" r:embed="rId3"/>
            <a:stretch>
              <a:fillRect/>
            </a:stretch>
          </p:blipFill>
          <p:spPr>
            <a:xfrm>
              <a:off x="9380972" y="6607814"/>
              <a:ext cx="5324474" cy="23907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cstate="print" r:embed="rId4"/>
            <a:stretch>
              <a:fillRect/>
            </a:stretch>
          </p:blipFill>
          <p:spPr>
            <a:xfrm>
              <a:off x="1368460" y="2259477"/>
              <a:ext cx="8353424" cy="64960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cstate="print" r:embed="rId5"/>
            <a:stretch>
              <a:fillRect/>
            </a:stretch>
          </p:blipFill>
          <p:spPr>
            <a:xfrm>
              <a:off x="8934913" y="1567939"/>
              <a:ext cx="5400674" cy="308609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6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250"/>
              <a:t>BRAZED</a:t>
            </a:r>
            <a:r>
              <a:rPr dirty="0" spc="-620"/>
              <a:t> </a:t>
            </a:r>
            <a:r>
              <a:rPr dirty="0" spc="-315"/>
              <a:t>ASSEMBLIES</a:t>
            </a:r>
          </a:p>
        </p:txBody>
      </p:sp>
      <p:pic>
        <p:nvPicPr>
          <p:cNvPr id="3" name="object 3"/>
          <p:cNvPicPr/>
          <p:nvPr/>
        </p:nvPicPr>
        <p:blipFill>
          <a:blip cstate="print" r:embed="rId2"/>
          <a:stretch>
            <a:fillRect/>
          </a:stretch>
        </p:blipFill>
        <p:spPr>
          <a:xfrm>
            <a:off x="3274883" y="1394618"/>
            <a:ext cx="11753849" cy="868064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3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225"/>
              <a:t>HERMETIC</a:t>
            </a:r>
            <a:r>
              <a:rPr dirty="0" spc="-605"/>
              <a:t> </a:t>
            </a:r>
            <a:r>
              <a:rPr dirty="0" spc="-254"/>
              <a:t>TERMINALS</a:t>
            </a:r>
            <a:r>
              <a:rPr dirty="0" spc="-605"/>
              <a:t> </a:t>
            </a:r>
            <a:r>
              <a:rPr dirty="0" spc="-570"/>
              <a:t>&amp;</a:t>
            </a:r>
            <a:r>
              <a:rPr dirty="0" spc="-600"/>
              <a:t> </a:t>
            </a:r>
            <a:r>
              <a:rPr dirty="0" spc="-165"/>
              <a:t>OVERLOAD</a:t>
            </a:r>
            <a:r>
              <a:rPr dirty="0" spc="-605"/>
              <a:t> </a:t>
            </a:r>
            <a:r>
              <a:rPr dirty="0" spc="-135"/>
              <a:t>PROTECTOR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88004" y="1801700"/>
            <a:ext cx="15468600" cy="7794625"/>
            <a:chOff x="1088004" y="1801700"/>
            <a:chExt cx="15468600" cy="7794625"/>
          </a:xfrm>
        </p:grpSpPr>
        <p:pic>
          <p:nvPicPr>
            <p:cNvPr id="4" name="object 4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5209504" y="6822448"/>
              <a:ext cx="8101891" cy="277350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cstate="print" r:embed="rId3"/>
            <a:stretch>
              <a:fillRect/>
            </a:stretch>
          </p:blipFill>
          <p:spPr>
            <a:xfrm>
              <a:off x="1088004" y="4342769"/>
              <a:ext cx="15468599" cy="299856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cstate="print" r:embed="rId4"/>
            <a:stretch>
              <a:fillRect/>
            </a:stretch>
          </p:blipFill>
          <p:spPr>
            <a:xfrm>
              <a:off x="4081640" y="1801700"/>
              <a:ext cx="9482876" cy="285447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5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cstate="print" r:embed="rId2"/>
          <a:stretch>
            <a:fillRect/>
          </a:stretch>
        </p:blipFill>
        <p:spPr>
          <a:xfrm>
            <a:off x="3385258" y="2336797"/>
            <a:ext cx="5662185" cy="40004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cstate="print" r:embed="rId3"/>
          <a:stretch>
            <a:fillRect/>
          </a:stretch>
        </p:blipFill>
        <p:spPr>
          <a:xfrm>
            <a:off x="9680408" y="2689149"/>
            <a:ext cx="4762499" cy="245744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cstate="print" r:embed="rId4"/>
          <a:stretch>
            <a:fillRect/>
          </a:stretch>
        </p:blipFill>
        <p:spPr>
          <a:xfrm>
            <a:off x="9390598" y="5345396"/>
            <a:ext cx="5055445" cy="415333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cstate="print" r:embed="rId5"/>
          <a:stretch>
            <a:fillRect/>
          </a:stretch>
        </p:blipFill>
        <p:spPr>
          <a:xfrm>
            <a:off x="4640294" y="5728401"/>
            <a:ext cx="3404964" cy="3387656"/>
          </a:xfrm>
          <a:prstGeom prst="rect">
            <a:avLst/>
          </a:prstGeom>
        </p:spPr>
      </p:pic>
      <p:sp>
        <p:nvSpPr>
          <p:cNvPr descr="$PPTXTitle"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245"/>
              <a:t>FEED</a:t>
            </a:r>
            <a:r>
              <a:rPr dirty="0" spc="-635"/>
              <a:t> </a:t>
            </a:r>
            <a:r>
              <a:rPr dirty="0" spc="-195"/>
              <a:t>THROUGHS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6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5647" y="2506840"/>
            <a:ext cx="11543665" cy="5995035"/>
            <a:chOff x="3065647" y="2506840"/>
            <a:chExt cx="11543665" cy="5995035"/>
          </a:xfrm>
        </p:grpSpPr>
        <p:pic>
          <p:nvPicPr>
            <p:cNvPr id="3" name="object 3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8460607" y="2878537"/>
              <a:ext cx="4086224" cy="35242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cstate="print" r:embed="rId3"/>
            <a:stretch>
              <a:fillRect/>
            </a:stretch>
          </p:blipFill>
          <p:spPr>
            <a:xfrm>
              <a:off x="3065647" y="6148617"/>
              <a:ext cx="6981824" cy="23526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cstate="print" r:embed="rId4"/>
            <a:stretch>
              <a:fillRect/>
            </a:stretch>
          </p:blipFill>
          <p:spPr>
            <a:xfrm>
              <a:off x="4481566" y="2506840"/>
              <a:ext cx="4457699" cy="35051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cstate="print" r:embed="rId5"/>
            <a:stretch>
              <a:fillRect/>
            </a:stretch>
          </p:blipFill>
          <p:spPr>
            <a:xfrm>
              <a:off x="10475341" y="6576596"/>
              <a:ext cx="4133849" cy="1924049"/>
            </a:xfrm>
            <a:prstGeom prst="rect">
              <a:avLst/>
            </a:prstGeom>
          </p:spPr>
        </p:pic>
      </p:grpSp>
      <p:sp>
        <p:nvSpPr>
          <p:cNvPr descr="$PPTXTitle"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330"/>
              <a:t>RELAYS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6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175"/>
              <a:t>HIGH</a:t>
            </a:r>
            <a:r>
              <a:rPr dirty="0" spc="-615"/>
              <a:t> </a:t>
            </a:r>
            <a:r>
              <a:rPr dirty="0" spc="-204"/>
              <a:t>VOLTAGE</a:t>
            </a:r>
            <a:r>
              <a:rPr dirty="0" spc="-615"/>
              <a:t> </a:t>
            </a:r>
            <a:r>
              <a:rPr dirty="0" spc="-100"/>
              <a:t>CONNECTORS</a:t>
            </a:r>
          </a:p>
        </p:txBody>
      </p:sp>
      <p:pic>
        <p:nvPicPr>
          <p:cNvPr id="3" name="object 3"/>
          <p:cNvPicPr/>
          <p:nvPr/>
        </p:nvPicPr>
        <p:blipFill>
          <a:blip cstate="print" r:embed="rId2"/>
          <a:stretch>
            <a:fillRect/>
          </a:stretch>
        </p:blipFill>
        <p:spPr>
          <a:xfrm>
            <a:off x="4300713" y="1617077"/>
            <a:ext cx="9686573" cy="782954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3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8855075"/>
            <a:chOff x="0" y="0"/>
            <a:chExt cx="18288000" cy="8855075"/>
          </a:xfrm>
        </p:grpSpPr>
        <p:pic>
          <p:nvPicPr>
            <p:cNvPr id="3" name="object 3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2582777" y="0"/>
              <a:ext cx="11296649" cy="62876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cstate="print" r:embed="rId3"/>
            <a:stretch>
              <a:fillRect/>
            </a:stretch>
          </p:blipFill>
          <p:spPr>
            <a:xfrm>
              <a:off x="174735" y="4475298"/>
              <a:ext cx="6429373" cy="36194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cstate="print" r:embed="rId4"/>
            <a:stretch>
              <a:fillRect/>
            </a:stretch>
          </p:blipFill>
          <p:spPr>
            <a:xfrm>
              <a:off x="10730212" y="4475298"/>
              <a:ext cx="5324474" cy="38195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cstate="print" r:embed="rId5"/>
            <a:stretch>
              <a:fillRect/>
            </a:stretch>
          </p:blipFill>
          <p:spPr>
            <a:xfrm>
              <a:off x="6292495" y="6283142"/>
              <a:ext cx="4941178" cy="2571748"/>
            </a:xfrm>
            <a:prstGeom prst="rect">
              <a:avLst/>
            </a:prstGeom>
          </p:spPr>
        </p:pic>
      </p:grpSp>
      <p:sp>
        <p:nvSpPr>
          <p:cNvPr descr="$PPTXTitle"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240"/>
              <a:t>HYBRID</a:t>
            </a:r>
            <a:r>
              <a:rPr dirty="0" spc="-600"/>
              <a:t> </a:t>
            </a:r>
            <a:r>
              <a:rPr dirty="0" spc="-204"/>
              <a:t>PACKAGES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6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260"/>
              <a:t>SIGHT</a:t>
            </a:r>
            <a:r>
              <a:rPr dirty="0" spc="-650"/>
              <a:t> </a:t>
            </a:r>
            <a:r>
              <a:rPr dirty="0" spc="-290"/>
              <a:t>GLASS</a:t>
            </a:r>
          </a:p>
        </p:txBody>
      </p:sp>
      <p:pic>
        <p:nvPicPr>
          <p:cNvPr id="3" name="object 3"/>
          <p:cNvPicPr/>
          <p:nvPr/>
        </p:nvPicPr>
        <p:blipFill>
          <a:blip cstate="print" r:embed="rId2"/>
          <a:stretch>
            <a:fillRect/>
          </a:stretch>
        </p:blipFill>
        <p:spPr>
          <a:xfrm>
            <a:off x="3540297" y="1731966"/>
            <a:ext cx="12029047" cy="760094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3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220"/>
              <a:t>SEMI</a:t>
            </a:r>
            <a:r>
              <a:rPr dirty="0" spc="-605"/>
              <a:t> </a:t>
            </a:r>
            <a:r>
              <a:rPr dirty="0" spc="-225"/>
              <a:t>HERMETIC</a:t>
            </a:r>
            <a:r>
              <a:rPr dirty="0" spc="-600"/>
              <a:t> </a:t>
            </a:r>
            <a:r>
              <a:rPr dirty="0" spc="-190"/>
              <a:t>COMPRESSOR</a:t>
            </a:r>
            <a:r>
              <a:rPr dirty="0" spc="-600"/>
              <a:t> </a:t>
            </a:r>
            <a:r>
              <a:rPr dirty="0" spc="-335"/>
              <a:t>PLATES</a:t>
            </a:r>
          </a:p>
        </p:txBody>
      </p:sp>
      <p:pic>
        <p:nvPicPr>
          <p:cNvPr id="3" name="object 3"/>
          <p:cNvPicPr/>
          <p:nvPr/>
        </p:nvPicPr>
        <p:blipFill>
          <a:blip cstate="print" r:embed="rId2"/>
          <a:stretch>
            <a:fillRect/>
          </a:stretch>
        </p:blipFill>
        <p:spPr>
          <a:xfrm>
            <a:off x="2919151" y="2487372"/>
            <a:ext cx="12449174" cy="603810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3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145"/>
              <a:t>CERAMICS</a:t>
            </a:r>
          </a:p>
        </p:txBody>
      </p:sp>
      <p:pic>
        <p:nvPicPr>
          <p:cNvPr id="3" name="object 3"/>
          <p:cNvPicPr/>
          <p:nvPr/>
        </p:nvPicPr>
        <p:blipFill>
          <a:blip cstate="print" r:embed="rId2"/>
          <a:stretch>
            <a:fillRect/>
          </a:stretch>
        </p:blipFill>
        <p:spPr>
          <a:xfrm>
            <a:off x="3396030" y="1350614"/>
            <a:ext cx="11495936" cy="83116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3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280"/>
              <a:t>HARNESS</a:t>
            </a:r>
            <a:r>
              <a:rPr dirty="0" spc="-630"/>
              <a:t> </a:t>
            </a:r>
            <a:r>
              <a:rPr dirty="0" spc="-305"/>
              <a:t>PARTS</a:t>
            </a:r>
          </a:p>
        </p:txBody>
      </p:sp>
      <p:pic>
        <p:nvPicPr>
          <p:cNvPr id="3" name="object 3"/>
          <p:cNvPicPr/>
          <p:nvPr/>
        </p:nvPicPr>
        <p:blipFill>
          <a:blip cstate="print" r:embed="rId2"/>
          <a:stretch>
            <a:fillRect/>
          </a:stretch>
        </p:blipFill>
        <p:spPr>
          <a:xfrm>
            <a:off x="1814615" y="1514028"/>
            <a:ext cx="14658769" cy="803707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3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$PPTXTitle" id="2" name="object 2"/>
          <p:cNvSpPr txBox="1">
            <a:spLocks noGrp="1"/>
          </p:cNvSpPr>
          <p:nvPr>
            <p:ph type="title"/>
          </p:nvPr>
        </p:nvSpPr>
        <p:spPr>
          <a:xfrm>
            <a:off x="465272" y="316123"/>
            <a:ext cx="7575550" cy="634365"/>
          </a:xfrm>
          <a:prstGeom prst="rect"/>
        </p:spPr>
        <p:txBody>
          <a:bodyPr bIns="0" lIns="0" rIns="0" rtlCol="0" tIns="1143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40"/>
              <a:t>IN-</a:t>
            </a:r>
            <a:r>
              <a:rPr dirty="0" spc="-240"/>
              <a:t>HOUSE</a:t>
            </a:r>
            <a:r>
              <a:rPr dirty="0" spc="-610"/>
              <a:t> </a:t>
            </a:r>
            <a:r>
              <a:rPr dirty="0" spc="-229"/>
              <a:t>PLATING</a:t>
            </a:r>
            <a:r>
              <a:rPr dirty="0" spc="-605"/>
              <a:t> </a:t>
            </a:r>
            <a:r>
              <a:rPr dirty="0" spc="-195"/>
              <a:t>FACILITY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168858" y="5830354"/>
            <a:ext cx="3503295" cy="3038475"/>
            <a:chOff x="12168858" y="5830354"/>
            <a:chExt cx="3503295" cy="3038475"/>
          </a:xfrm>
        </p:grpSpPr>
        <p:pic>
          <p:nvPicPr>
            <p:cNvPr id="4" name="object 4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12197437" y="5858933"/>
              <a:ext cx="3448342" cy="29862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197437" y="5858932"/>
              <a:ext cx="3446145" cy="2981325"/>
            </a:xfrm>
            <a:custGeom>
              <a:avLst/>
              <a:gdLst/>
              <a:ahLst/>
              <a:cxnLst/>
              <a:rect b="b" l="l" r="r" t="t"/>
              <a:pathLst>
                <a:path h="2981325" w="3446144">
                  <a:moveTo>
                    <a:pt x="3445798" y="2559044"/>
                  </a:moveTo>
                  <a:lnTo>
                    <a:pt x="3440527" y="2602548"/>
                  </a:lnTo>
                  <a:lnTo>
                    <a:pt x="3429522" y="2656271"/>
                  </a:lnTo>
                  <a:lnTo>
                    <a:pt x="3414563" y="2707285"/>
                  </a:lnTo>
                  <a:lnTo>
                    <a:pt x="3395912" y="2755219"/>
                  </a:lnTo>
                  <a:lnTo>
                    <a:pt x="3373827" y="2799695"/>
                  </a:lnTo>
                  <a:lnTo>
                    <a:pt x="3348568" y="2840342"/>
                  </a:lnTo>
                  <a:lnTo>
                    <a:pt x="3320394" y="2876783"/>
                  </a:lnTo>
                  <a:lnTo>
                    <a:pt x="3289566" y="2908645"/>
                  </a:lnTo>
                  <a:lnTo>
                    <a:pt x="3256341" y="2935553"/>
                  </a:lnTo>
                  <a:lnTo>
                    <a:pt x="3220981" y="2957133"/>
                  </a:lnTo>
                  <a:lnTo>
                    <a:pt x="3183744" y="2973010"/>
                  </a:lnTo>
                  <a:lnTo>
                    <a:pt x="3152514" y="2980890"/>
                  </a:lnTo>
                </a:path>
                <a:path h="2981325" w="3446144">
                  <a:moveTo>
                    <a:pt x="297128" y="2980891"/>
                  </a:moveTo>
                  <a:lnTo>
                    <a:pt x="228659" y="2957132"/>
                  </a:lnTo>
                  <a:lnTo>
                    <a:pt x="193299" y="2935551"/>
                  </a:lnTo>
                  <a:lnTo>
                    <a:pt x="160075" y="2908643"/>
                  </a:lnTo>
                  <a:lnTo>
                    <a:pt x="129247" y="2876781"/>
                  </a:lnTo>
                  <a:lnTo>
                    <a:pt x="101074" y="2840340"/>
                  </a:lnTo>
                  <a:lnTo>
                    <a:pt x="75815" y="2799694"/>
                  </a:lnTo>
                  <a:lnTo>
                    <a:pt x="53730" y="2755217"/>
                  </a:lnTo>
                  <a:lnTo>
                    <a:pt x="35079" y="2707284"/>
                  </a:lnTo>
                  <a:lnTo>
                    <a:pt x="20121" y="2656270"/>
                  </a:lnTo>
                  <a:lnTo>
                    <a:pt x="9115" y="2602548"/>
                  </a:lnTo>
                  <a:lnTo>
                    <a:pt x="2322" y="2546492"/>
                  </a:lnTo>
                  <a:lnTo>
                    <a:pt x="0" y="2488478"/>
                  </a:lnTo>
                  <a:lnTo>
                    <a:pt x="0" y="497750"/>
                  </a:lnTo>
                  <a:lnTo>
                    <a:pt x="2322" y="439736"/>
                  </a:lnTo>
                  <a:lnTo>
                    <a:pt x="9116" y="383681"/>
                  </a:lnTo>
                  <a:lnTo>
                    <a:pt x="20122" y="329960"/>
                  </a:lnTo>
                  <a:lnTo>
                    <a:pt x="35080" y="278946"/>
                  </a:lnTo>
                  <a:lnTo>
                    <a:pt x="53731" y="231014"/>
                  </a:lnTo>
                  <a:lnTo>
                    <a:pt x="75815" y="186539"/>
                  </a:lnTo>
                  <a:lnTo>
                    <a:pt x="101073" y="145894"/>
                  </a:lnTo>
                  <a:lnTo>
                    <a:pt x="129246" y="109453"/>
                  </a:lnTo>
                  <a:lnTo>
                    <a:pt x="160073" y="77592"/>
                  </a:lnTo>
                  <a:lnTo>
                    <a:pt x="193297" y="50684"/>
                  </a:lnTo>
                  <a:lnTo>
                    <a:pt x="228657" y="29103"/>
                  </a:lnTo>
                  <a:lnTo>
                    <a:pt x="265894" y="13225"/>
                  </a:lnTo>
                  <a:lnTo>
                    <a:pt x="304749" y="3423"/>
                  </a:lnTo>
                  <a:lnTo>
                    <a:pt x="344962" y="0"/>
                  </a:lnTo>
                  <a:lnTo>
                    <a:pt x="3104685" y="0"/>
                  </a:lnTo>
                  <a:lnTo>
                    <a:pt x="3144891" y="3423"/>
                  </a:lnTo>
                  <a:lnTo>
                    <a:pt x="3183746" y="13224"/>
                  </a:lnTo>
                  <a:lnTo>
                    <a:pt x="3220984" y="29102"/>
                  </a:lnTo>
                  <a:lnTo>
                    <a:pt x="3256344" y="50683"/>
                  </a:lnTo>
                  <a:lnTo>
                    <a:pt x="3289568" y="77591"/>
                  </a:lnTo>
                  <a:lnTo>
                    <a:pt x="3320396" y="109452"/>
                  </a:lnTo>
                  <a:lnTo>
                    <a:pt x="3348569" y="145892"/>
                  </a:lnTo>
                  <a:lnTo>
                    <a:pt x="3373827" y="186538"/>
                  </a:lnTo>
                  <a:lnTo>
                    <a:pt x="3395912" y="231013"/>
                  </a:lnTo>
                  <a:lnTo>
                    <a:pt x="3414563" y="278945"/>
                  </a:lnTo>
                  <a:lnTo>
                    <a:pt x="3429521" y="329959"/>
                  </a:lnTo>
                  <a:lnTo>
                    <a:pt x="3440527" y="383680"/>
                  </a:lnTo>
                  <a:lnTo>
                    <a:pt x="3445798" y="427187"/>
                  </a:lnTo>
                </a:path>
              </a:pathLst>
            </a:custGeom>
            <a:ln w="57156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3288971" y="8920249"/>
            <a:ext cx="1266825" cy="332105"/>
          </a:xfrm>
          <a:prstGeom prst="rect">
            <a:avLst/>
          </a:prstGeom>
        </p:spPr>
        <p:txBody>
          <a:bodyPr bIns="0" lIns="0" rIns="0" rtlCol="0" tIns="1397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pc="75" sz="2000">
                <a:solidFill>
                  <a:srgbClr val="0E1222"/>
                </a:solidFill>
                <a:latin typeface="Trebuchet MS"/>
                <a:cs typeface="Trebuchet MS"/>
              </a:rPr>
              <a:t>XRF</a:t>
            </a:r>
            <a:r>
              <a:rPr dirty="0" spc="-190" sz="20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000">
                <a:solidFill>
                  <a:srgbClr val="0E1222"/>
                </a:solidFill>
                <a:latin typeface="Trebuchet MS"/>
                <a:cs typeface="Trebuchet MS"/>
              </a:rPr>
              <a:t>Tester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151481" y="1715556"/>
            <a:ext cx="3538220" cy="3068320"/>
            <a:chOff x="12151481" y="1715556"/>
            <a:chExt cx="3538220" cy="3068320"/>
          </a:xfrm>
        </p:grpSpPr>
        <p:pic>
          <p:nvPicPr>
            <p:cNvPr id="8" name="object 8"/>
            <p:cNvPicPr/>
            <p:nvPr/>
          </p:nvPicPr>
          <p:blipFill>
            <a:blip cstate="print" r:embed="rId3"/>
            <a:stretch>
              <a:fillRect/>
            </a:stretch>
          </p:blipFill>
          <p:spPr>
            <a:xfrm>
              <a:off x="12180059" y="1744132"/>
              <a:ext cx="3483079" cy="30163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180057" y="1744132"/>
              <a:ext cx="3481070" cy="3011170"/>
            </a:xfrm>
            <a:custGeom>
              <a:avLst/>
              <a:gdLst/>
              <a:ahLst/>
              <a:cxnLst/>
              <a:rect b="b" l="l" r="r" t="t"/>
              <a:pathLst>
                <a:path h="3011170" w="3481069">
                  <a:moveTo>
                    <a:pt x="3480512" y="2584580"/>
                  </a:moveTo>
                  <a:lnTo>
                    <a:pt x="3466626" y="2672386"/>
                  </a:lnTo>
                  <a:lnTo>
                    <a:pt x="3453370" y="2721108"/>
                  </a:lnTo>
                  <a:lnTo>
                    <a:pt x="3436804" y="2767207"/>
                  </a:lnTo>
                  <a:lnTo>
                    <a:pt x="3417141" y="2810374"/>
                  </a:lnTo>
                  <a:lnTo>
                    <a:pt x="3394594" y="2850303"/>
                  </a:lnTo>
                  <a:lnTo>
                    <a:pt x="3369375" y="2886685"/>
                  </a:lnTo>
                  <a:lnTo>
                    <a:pt x="3341699" y="2919214"/>
                  </a:lnTo>
                  <a:lnTo>
                    <a:pt x="3311778" y="2947581"/>
                  </a:lnTo>
                  <a:lnTo>
                    <a:pt x="3279825" y="2971481"/>
                  </a:lnTo>
                  <a:lnTo>
                    <a:pt x="3246054" y="2990604"/>
                  </a:lnTo>
                  <a:lnTo>
                    <a:pt x="3210677" y="3004644"/>
                  </a:lnTo>
                  <a:lnTo>
                    <a:pt x="3183997" y="3010923"/>
                  </a:lnTo>
                </a:path>
                <a:path h="3011170" w="3481069">
                  <a:moveTo>
                    <a:pt x="300402" y="3010924"/>
                  </a:moveTo>
                  <a:lnTo>
                    <a:pt x="238344" y="2990603"/>
                  </a:lnTo>
                  <a:lnTo>
                    <a:pt x="204573" y="2971480"/>
                  </a:lnTo>
                  <a:lnTo>
                    <a:pt x="172621" y="2947581"/>
                  </a:lnTo>
                  <a:lnTo>
                    <a:pt x="142700" y="2919213"/>
                  </a:lnTo>
                  <a:lnTo>
                    <a:pt x="115023" y="2886684"/>
                  </a:lnTo>
                  <a:lnTo>
                    <a:pt x="89805" y="2850302"/>
                  </a:lnTo>
                  <a:lnTo>
                    <a:pt x="67258" y="2810374"/>
                  </a:lnTo>
                  <a:lnTo>
                    <a:pt x="47595" y="2767206"/>
                  </a:lnTo>
                  <a:lnTo>
                    <a:pt x="31029" y="2721108"/>
                  </a:lnTo>
                  <a:lnTo>
                    <a:pt x="17773" y="2672385"/>
                  </a:lnTo>
                  <a:lnTo>
                    <a:pt x="8041" y="2621346"/>
                  </a:lnTo>
                  <a:lnTo>
                    <a:pt x="2045" y="2568298"/>
                  </a:lnTo>
                  <a:lnTo>
                    <a:pt x="0" y="2513549"/>
                  </a:lnTo>
                  <a:lnTo>
                    <a:pt x="0" y="502764"/>
                  </a:lnTo>
                  <a:lnTo>
                    <a:pt x="2046" y="448015"/>
                  </a:lnTo>
                  <a:lnTo>
                    <a:pt x="8041" y="394967"/>
                  </a:lnTo>
                  <a:lnTo>
                    <a:pt x="17774" y="343929"/>
                  </a:lnTo>
                  <a:lnTo>
                    <a:pt x="31029" y="295208"/>
                  </a:lnTo>
                  <a:lnTo>
                    <a:pt x="47595" y="249110"/>
                  </a:lnTo>
                  <a:lnTo>
                    <a:pt x="67258" y="205944"/>
                  </a:lnTo>
                  <a:lnTo>
                    <a:pt x="89804" y="166016"/>
                  </a:lnTo>
                  <a:lnTo>
                    <a:pt x="115022" y="129635"/>
                  </a:lnTo>
                  <a:lnTo>
                    <a:pt x="142698" y="97107"/>
                  </a:lnTo>
                  <a:lnTo>
                    <a:pt x="172618" y="68739"/>
                  </a:lnTo>
                  <a:lnTo>
                    <a:pt x="204570" y="44840"/>
                  </a:lnTo>
                  <a:lnTo>
                    <a:pt x="238342" y="25716"/>
                  </a:lnTo>
                  <a:lnTo>
                    <a:pt x="310489" y="3024"/>
                  </a:lnTo>
                  <a:lnTo>
                    <a:pt x="348439" y="0"/>
                  </a:lnTo>
                  <a:lnTo>
                    <a:pt x="3135965" y="0"/>
                  </a:lnTo>
                  <a:lnTo>
                    <a:pt x="3210679" y="11675"/>
                  </a:lnTo>
                  <a:lnTo>
                    <a:pt x="3279828" y="44839"/>
                  </a:lnTo>
                  <a:lnTo>
                    <a:pt x="3311780" y="68739"/>
                  </a:lnTo>
                  <a:lnTo>
                    <a:pt x="3341701" y="97106"/>
                  </a:lnTo>
                  <a:lnTo>
                    <a:pt x="3369377" y="129634"/>
                  </a:lnTo>
                  <a:lnTo>
                    <a:pt x="3394594" y="166016"/>
                  </a:lnTo>
                  <a:lnTo>
                    <a:pt x="3417141" y="205943"/>
                  </a:lnTo>
                  <a:lnTo>
                    <a:pt x="3436804" y="249110"/>
                  </a:lnTo>
                  <a:lnTo>
                    <a:pt x="3453370" y="295207"/>
                  </a:lnTo>
                  <a:lnTo>
                    <a:pt x="3466626" y="343929"/>
                  </a:lnTo>
                  <a:lnTo>
                    <a:pt x="3476358" y="394967"/>
                  </a:lnTo>
                  <a:lnTo>
                    <a:pt x="3480512" y="431735"/>
                  </a:lnTo>
                </a:path>
              </a:pathLst>
            </a:custGeom>
            <a:ln w="57152">
              <a:solidFill>
                <a:srgbClr val="0049AC"/>
              </a:solidFill>
            </a:ln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3007195" y="4802182"/>
            <a:ext cx="1830705" cy="335280"/>
          </a:xfrm>
          <a:prstGeom prst="rect">
            <a:avLst/>
          </a:prstGeom>
        </p:spPr>
        <p:txBody>
          <a:bodyPr bIns="0" lIns="0" rIns="0" rtlCol="0" tIns="1651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00" sz="2000">
                <a:solidFill>
                  <a:srgbClr val="0E1222"/>
                </a:solidFill>
                <a:latin typeface="Verdana"/>
                <a:cs typeface="Verdana"/>
              </a:rPr>
              <a:t>Plating</a:t>
            </a:r>
            <a:r>
              <a:rPr dirty="0" spc="-290" sz="20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110" sz="2000">
                <a:solidFill>
                  <a:srgbClr val="0E1222"/>
                </a:solidFill>
                <a:latin typeface="Verdana"/>
                <a:cs typeface="Verdana"/>
              </a:rPr>
              <a:t>auto</a:t>
            </a:r>
            <a:r>
              <a:rPr dirty="0" spc="-290" sz="2000">
                <a:solidFill>
                  <a:srgbClr val="0E1222"/>
                </a:solidFill>
                <a:latin typeface="Verdana"/>
                <a:cs typeface="Verdana"/>
              </a:rPr>
              <a:t> </a:t>
            </a:r>
            <a:r>
              <a:rPr dirty="0" spc="-65" sz="2000">
                <a:solidFill>
                  <a:srgbClr val="0E1222"/>
                </a:solidFill>
                <a:latin typeface="Verdana"/>
                <a:cs typeface="Verdana"/>
              </a:rPr>
              <a:t>line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42135" y="1509921"/>
            <a:ext cx="3539490" cy="2952115"/>
          </a:xfrm>
          <a:prstGeom prst="rect">
            <a:avLst/>
          </a:prstGeom>
        </p:spPr>
        <p:txBody>
          <a:bodyPr bIns="0" lIns="0" rIns="0" rtlCol="0" tIns="14604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400">
                <a:solidFill>
                  <a:srgbClr val="0E1222"/>
                </a:solidFill>
                <a:latin typeface="Trebuchet MS"/>
                <a:cs typeface="Trebuchet MS"/>
              </a:rPr>
              <a:t>Electroless</a:t>
            </a:r>
            <a:r>
              <a:rPr dirty="0" spc="-135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40" sz="2400">
                <a:solidFill>
                  <a:srgbClr val="0E1222"/>
                </a:solidFill>
                <a:latin typeface="Trebuchet MS"/>
                <a:cs typeface="Trebuchet MS"/>
              </a:rPr>
              <a:t>nickel</a:t>
            </a:r>
            <a:r>
              <a:rPr dirty="0" spc="-135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plating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ct val="174800"/>
              </a:lnSpc>
            </a:pP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Nickel</a:t>
            </a:r>
            <a:r>
              <a:rPr dirty="0" spc="-130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0E1222"/>
                </a:solidFill>
                <a:latin typeface="Trebuchet MS"/>
                <a:cs typeface="Trebuchet MS"/>
              </a:rPr>
              <a:t>sulphamate</a:t>
            </a:r>
            <a:r>
              <a:rPr dirty="0" spc="-130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plating </a:t>
            </a:r>
            <a:r>
              <a:rPr dirty="0" spc="70" sz="2400">
                <a:solidFill>
                  <a:srgbClr val="0E1222"/>
                </a:solidFill>
                <a:latin typeface="Trebuchet MS"/>
                <a:cs typeface="Trebuchet MS"/>
              </a:rPr>
              <a:t>Copper</a:t>
            </a:r>
            <a:r>
              <a:rPr dirty="0" spc="-190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plating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155"/>
              </a:spcBef>
            </a:pP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Tin</a:t>
            </a:r>
            <a:r>
              <a:rPr dirty="0" spc="-185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plating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160"/>
              </a:spcBef>
            </a:pP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Tin</a:t>
            </a:r>
            <a:r>
              <a:rPr dirty="0" spc="-180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lead</a:t>
            </a:r>
            <a:r>
              <a:rPr dirty="0" spc="-180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plating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42135" y="4707464"/>
            <a:ext cx="3500754" cy="4871085"/>
          </a:xfrm>
          <a:prstGeom prst="rect">
            <a:avLst/>
          </a:prstGeom>
        </p:spPr>
        <p:txBody>
          <a:bodyPr bIns="0" lIns="0" rIns="0" rtlCol="0" tIns="14604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400">
                <a:solidFill>
                  <a:srgbClr val="0E1222"/>
                </a:solidFill>
                <a:latin typeface="Trebuchet MS"/>
                <a:cs typeface="Trebuchet MS"/>
              </a:rPr>
              <a:t>Gold</a:t>
            </a:r>
            <a:r>
              <a:rPr dirty="0" spc="-125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35" sz="2400">
                <a:solidFill>
                  <a:srgbClr val="0E1222"/>
                </a:solidFill>
                <a:latin typeface="Trebuchet MS"/>
                <a:cs typeface="Trebuchet MS"/>
              </a:rPr>
              <a:t>plating</a:t>
            </a:r>
            <a:r>
              <a:rPr dirty="0" spc="-125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(Immersion)</a:t>
            </a:r>
            <a:endParaRPr sz="2400">
              <a:latin typeface="Trebuchet MS"/>
              <a:cs typeface="Trebuchet MS"/>
            </a:endParaRPr>
          </a:p>
          <a:p>
            <a:pPr indent="-77470" marL="89535" marR="46355">
              <a:lnSpc>
                <a:spcPct val="174800"/>
              </a:lnSpc>
            </a:pPr>
            <a:r>
              <a:rPr dirty="0" sz="2400">
                <a:solidFill>
                  <a:srgbClr val="0E1222"/>
                </a:solidFill>
                <a:latin typeface="Trebuchet MS"/>
                <a:cs typeface="Trebuchet MS"/>
              </a:rPr>
              <a:t>Gold</a:t>
            </a:r>
            <a:r>
              <a:rPr dirty="0" spc="-125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35" sz="2400">
                <a:solidFill>
                  <a:srgbClr val="0E1222"/>
                </a:solidFill>
                <a:latin typeface="Trebuchet MS"/>
                <a:cs typeface="Trebuchet MS"/>
              </a:rPr>
              <a:t>plating</a:t>
            </a:r>
            <a:r>
              <a:rPr dirty="0" spc="-125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45" sz="2400">
                <a:solidFill>
                  <a:srgbClr val="0E1222"/>
                </a:solidFill>
                <a:latin typeface="Trebuchet MS"/>
                <a:cs typeface="Trebuchet MS"/>
              </a:rPr>
              <a:t>(Electrolytic) </a:t>
            </a:r>
            <a:r>
              <a:rPr dirty="0" sz="2400">
                <a:solidFill>
                  <a:srgbClr val="0E1222"/>
                </a:solidFill>
                <a:latin typeface="Trebuchet MS"/>
                <a:cs typeface="Trebuchet MS"/>
              </a:rPr>
              <a:t>Zinc</a:t>
            </a:r>
            <a:r>
              <a:rPr dirty="0" spc="-114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60" sz="2400">
                <a:solidFill>
                  <a:srgbClr val="0E1222"/>
                </a:solidFill>
                <a:latin typeface="Trebuchet MS"/>
                <a:cs typeface="Trebuchet MS"/>
              </a:rPr>
              <a:t>(Alkaline)</a:t>
            </a:r>
            <a:r>
              <a:rPr dirty="0" spc="-110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plating </a:t>
            </a:r>
            <a:r>
              <a:rPr dirty="0" sz="2400">
                <a:solidFill>
                  <a:srgbClr val="0E1222"/>
                </a:solidFill>
                <a:latin typeface="Trebuchet MS"/>
                <a:cs typeface="Trebuchet MS"/>
              </a:rPr>
              <a:t>Zinc</a:t>
            </a:r>
            <a:r>
              <a:rPr dirty="0" spc="-125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Nickel</a:t>
            </a:r>
            <a:r>
              <a:rPr dirty="0" spc="-120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plating</a:t>
            </a:r>
            <a:endParaRPr sz="2400">
              <a:latin typeface="Trebuchet MS"/>
              <a:cs typeface="Trebuchet MS"/>
            </a:endParaRPr>
          </a:p>
          <a:p>
            <a:pPr marL="89535" marR="5080">
              <a:lnSpc>
                <a:spcPts val="5040"/>
              </a:lnSpc>
              <a:spcBef>
                <a:spcPts val="525"/>
              </a:spcBef>
            </a:pPr>
            <a:r>
              <a:rPr dirty="0" sz="2400">
                <a:solidFill>
                  <a:srgbClr val="0E1222"/>
                </a:solidFill>
                <a:latin typeface="Trebuchet MS"/>
                <a:cs typeface="Trebuchet MS"/>
              </a:rPr>
              <a:t>Zinc</a:t>
            </a:r>
            <a:r>
              <a:rPr dirty="0" spc="-105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phosphating </a:t>
            </a:r>
            <a:r>
              <a:rPr dirty="0" spc="105" sz="2400">
                <a:solidFill>
                  <a:srgbClr val="0E1222"/>
                </a:solidFill>
                <a:latin typeface="Trebuchet MS"/>
                <a:cs typeface="Trebuchet MS"/>
              </a:rPr>
              <a:t>Manganese</a:t>
            </a:r>
            <a:r>
              <a:rPr dirty="0" spc="-155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phosphating </a:t>
            </a:r>
            <a:r>
              <a:rPr dirty="0" spc="-30" sz="2400">
                <a:solidFill>
                  <a:srgbClr val="0E1222"/>
                </a:solidFill>
                <a:latin typeface="Trebuchet MS"/>
                <a:cs typeface="Trebuchet MS"/>
              </a:rPr>
              <a:t>Electro</a:t>
            </a:r>
            <a:r>
              <a:rPr dirty="0" spc="-125" sz="2400">
                <a:solidFill>
                  <a:srgbClr val="0E1222"/>
                </a:solidFill>
                <a:latin typeface="Trebuchet MS"/>
                <a:cs typeface="Trebuchet MS"/>
              </a:rPr>
              <a:t> </a:t>
            </a: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polishing</a:t>
            </a:r>
            <a:endParaRPr sz="2400">
              <a:latin typeface="Trebuchet MS"/>
              <a:cs typeface="Trebuchet MS"/>
            </a:endParaRPr>
          </a:p>
          <a:p>
            <a:pPr marL="89535">
              <a:lnSpc>
                <a:spcPct val="100000"/>
              </a:lnSpc>
              <a:spcBef>
                <a:spcPts val="1620"/>
              </a:spcBef>
            </a:pPr>
            <a:r>
              <a:rPr dirty="0" spc="-10" sz="2400">
                <a:solidFill>
                  <a:srgbClr val="0E1222"/>
                </a:solidFill>
                <a:latin typeface="Trebuchet MS"/>
                <a:cs typeface="Trebuchet MS"/>
              </a:rPr>
              <a:t>Silver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17379" y="1597049"/>
            <a:ext cx="209550" cy="7894955"/>
          </a:xfrm>
          <a:custGeom>
            <a:avLst/>
            <a:gdLst/>
            <a:ahLst/>
            <a:cxnLst/>
            <a:rect b="b" l="l" r="r" t="t"/>
            <a:pathLst>
              <a:path h="7894955" w="209550">
                <a:moveTo>
                  <a:pt x="117576" y="7286295"/>
                </a:moveTo>
                <a:lnTo>
                  <a:pt x="91452" y="7286295"/>
                </a:lnTo>
                <a:lnTo>
                  <a:pt x="91452" y="7292060"/>
                </a:lnTo>
                <a:lnTo>
                  <a:pt x="91452" y="7670635"/>
                </a:lnTo>
                <a:lnTo>
                  <a:pt x="91452" y="7676413"/>
                </a:lnTo>
                <a:lnTo>
                  <a:pt x="117576" y="7676413"/>
                </a:lnTo>
                <a:lnTo>
                  <a:pt x="117576" y="7670635"/>
                </a:lnTo>
                <a:lnTo>
                  <a:pt x="117576" y="7292060"/>
                </a:lnTo>
                <a:lnTo>
                  <a:pt x="117576" y="7286295"/>
                </a:lnTo>
                <a:close/>
              </a:path>
              <a:path h="7894955" w="209550">
                <a:moveTo>
                  <a:pt x="117576" y="6639712"/>
                </a:moveTo>
                <a:lnTo>
                  <a:pt x="91452" y="6639712"/>
                </a:lnTo>
                <a:lnTo>
                  <a:pt x="91452" y="6645491"/>
                </a:lnTo>
                <a:lnTo>
                  <a:pt x="91452" y="7024065"/>
                </a:lnTo>
                <a:lnTo>
                  <a:pt x="91452" y="7029831"/>
                </a:lnTo>
                <a:lnTo>
                  <a:pt x="117576" y="7029831"/>
                </a:lnTo>
                <a:lnTo>
                  <a:pt x="117576" y="7024065"/>
                </a:lnTo>
                <a:lnTo>
                  <a:pt x="117576" y="6645491"/>
                </a:lnTo>
                <a:lnTo>
                  <a:pt x="117576" y="6639712"/>
                </a:lnTo>
                <a:close/>
              </a:path>
              <a:path h="7894955" w="209550">
                <a:moveTo>
                  <a:pt x="117576" y="5994425"/>
                </a:moveTo>
                <a:lnTo>
                  <a:pt x="91452" y="5994425"/>
                </a:lnTo>
                <a:lnTo>
                  <a:pt x="91452" y="6000191"/>
                </a:lnTo>
                <a:lnTo>
                  <a:pt x="91452" y="6378765"/>
                </a:lnTo>
                <a:lnTo>
                  <a:pt x="91452" y="6384544"/>
                </a:lnTo>
                <a:lnTo>
                  <a:pt x="117576" y="6384544"/>
                </a:lnTo>
                <a:lnTo>
                  <a:pt x="117576" y="6378765"/>
                </a:lnTo>
                <a:lnTo>
                  <a:pt x="117576" y="6000191"/>
                </a:lnTo>
                <a:lnTo>
                  <a:pt x="117576" y="5994425"/>
                </a:lnTo>
                <a:close/>
              </a:path>
              <a:path h="7894955" w="209550">
                <a:moveTo>
                  <a:pt x="117576" y="5361254"/>
                </a:moveTo>
                <a:lnTo>
                  <a:pt x="91452" y="5361254"/>
                </a:lnTo>
                <a:lnTo>
                  <a:pt x="91452" y="5745594"/>
                </a:lnTo>
                <a:lnTo>
                  <a:pt x="117576" y="5745594"/>
                </a:lnTo>
                <a:lnTo>
                  <a:pt x="117576" y="5361254"/>
                </a:lnTo>
                <a:close/>
              </a:path>
              <a:path h="7894955" w="209550">
                <a:moveTo>
                  <a:pt x="117576" y="4714672"/>
                </a:moveTo>
                <a:lnTo>
                  <a:pt x="91452" y="4714672"/>
                </a:lnTo>
                <a:lnTo>
                  <a:pt x="91452" y="5099024"/>
                </a:lnTo>
                <a:lnTo>
                  <a:pt x="117576" y="5099024"/>
                </a:lnTo>
                <a:lnTo>
                  <a:pt x="117576" y="4714672"/>
                </a:lnTo>
                <a:close/>
              </a:path>
              <a:path h="7894955" w="209550">
                <a:moveTo>
                  <a:pt x="117576" y="4069384"/>
                </a:moveTo>
                <a:lnTo>
                  <a:pt x="91452" y="4069384"/>
                </a:lnTo>
                <a:lnTo>
                  <a:pt x="91452" y="4453725"/>
                </a:lnTo>
                <a:lnTo>
                  <a:pt x="117576" y="4453725"/>
                </a:lnTo>
                <a:lnTo>
                  <a:pt x="117576" y="4069384"/>
                </a:lnTo>
                <a:close/>
              </a:path>
              <a:path h="7894955" w="209550">
                <a:moveTo>
                  <a:pt x="117576" y="3434080"/>
                </a:moveTo>
                <a:lnTo>
                  <a:pt x="91452" y="3434080"/>
                </a:lnTo>
                <a:lnTo>
                  <a:pt x="91452" y="3818432"/>
                </a:lnTo>
                <a:lnTo>
                  <a:pt x="117576" y="3818432"/>
                </a:lnTo>
                <a:lnTo>
                  <a:pt x="117576" y="3434080"/>
                </a:lnTo>
                <a:close/>
              </a:path>
              <a:path h="7894955" w="209550">
                <a:moveTo>
                  <a:pt x="117576" y="2787510"/>
                </a:moveTo>
                <a:lnTo>
                  <a:pt x="91452" y="2787510"/>
                </a:lnTo>
                <a:lnTo>
                  <a:pt x="91452" y="3171850"/>
                </a:lnTo>
                <a:lnTo>
                  <a:pt x="117576" y="3171850"/>
                </a:lnTo>
                <a:lnTo>
                  <a:pt x="117576" y="2787510"/>
                </a:lnTo>
                <a:close/>
              </a:path>
              <a:path h="7894955" w="209550">
                <a:moveTo>
                  <a:pt x="117576" y="2142210"/>
                </a:moveTo>
                <a:lnTo>
                  <a:pt x="91452" y="2142210"/>
                </a:lnTo>
                <a:lnTo>
                  <a:pt x="91452" y="2526563"/>
                </a:lnTo>
                <a:lnTo>
                  <a:pt x="117576" y="2526563"/>
                </a:lnTo>
                <a:lnTo>
                  <a:pt x="117576" y="2142210"/>
                </a:lnTo>
                <a:close/>
              </a:path>
              <a:path h="7894955" w="209550">
                <a:moveTo>
                  <a:pt x="117576" y="1511681"/>
                </a:moveTo>
                <a:lnTo>
                  <a:pt x="91452" y="1511681"/>
                </a:lnTo>
                <a:lnTo>
                  <a:pt x="91452" y="1896033"/>
                </a:lnTo>
                <a:lnTo>
                  <a:pt x="117576" y="1896033"/>
                </a:lnTo>
                <a:lnTo>
                  <a:pt x="117576" y="1511681"/>
                </a:lnTo>
                <a:close/>
              </a:path>
              <a:path h="7894955" w="209550">
                <a:moveTo>
                  <a:pt x="117576" y="865111"/>
                </a:moveTo>
                <a:lnTo>
                  <a:pt x="91452" y="865111"/>
                </a:lnTo>
                <a:lnTo>
                  <a:pt x="91452" y="1249451"/>
                </a:lnTo>
                <a:lnTo>
                  <a:pt x="117576" y="1249451"/>
                </a:lnTo>
                <a:lnTo>
                  <a:pt x="117576" y="865111"/>
                </a:lnTo>
                <a:close/>
              </a:path>
              <a:path h="7894955" w="209550">
                <a:moveTo>
                  <a:pt x="117576" y="219811"/>
                </a:moveTo>
                <a:lnTo>
                  <a:pt x="91452" y="219811"/>
                </a:lnTo>
                <a:lnTo>
                  <a:pt x="91452" y="604164"/>
                </a:lnTo>
                <a:lnTo>
                  <a:pt x="117576" y="604164"/>
                </a:lnTo>
                <a:lnTo>
                  <a:pt x="117576" y="219811"/>
                </a:lnTo>
                <a:close/>
              </a:path>
              <a:path h="7894955" w="209550">
                <a:moveTo>
                  <a:pt x="209042" y="7800467"/>
                </a:moveTo>
                <a:lnTo>
                  <a:pt x="156781" y="7711770"/>
                </a:lnTo>
                <a:lnTo>
                  <a:pt x="52260" y="7711770"/>
                </a:lnTo>
                <a:lnTo>
                  <a:pt x="0" y="7800467"/>
                </a:lnTo>
                <a:lnTo>
                  <a:pt x="1701" y="7803362"/>
                </a:lnTo>
                <a:lnTo>
                  <a:pt x="0" y="7806245"/>
                </a:lnTo>
                <a:lnTo>
                  <a:pt x="52260" y="7894929"/>
                </a:lnTo>
                <a:lnTo>
                  <a:pt x="156781" y="7894929"/>
                </a:lnTo>
                <a:lnTo>
                  <a:pt x="209042" y="7806245"/>
                </a:lnTo>
                <a:lnTo>
                  <a:pt x="207327" y="7803362"/>
                </a:lnTo>
                <a:lnTo>
                  <a:pt x="209042" y="7800467"/>
                </a:lnTo>
                <a:close/>
              </a:path>
              <a:path h="7894955" w="209550">
                <a:moveTo>
                  <a:pt x="209042" y="7155180"/>
                </a:moveTo>
                <a:lnTo>
                  <a:pt x="156781" y="7066483"/>
                </a:lnTo>
                <a:lnTo>
                  <a:pt x="52260" y="7066483"/>
                </a:lnTo>
                <a:lnTo>
                  <a:pt x="0" y="7155180"/>
                </a:lnTo>
                <a:lnTo>
                  <a:pt x="1689" y="7158063"/>
                </a:lnTo>
                <a:lnTo>
                  <a:pt x="0" y="7160946"/>
                </a:lnTo>
                <a:lnTo>
                  <a:pt x="52260" y="7249642"/>
                </a:lnTo>
                <a:lnTo>
                  <a:pt x="156781" y="7249642"/>
                </a:lnTo>
                <a:lnTo>
                  <a:pt x="209042" y="7160946"/>
                </a:lnTo>
                <a:lnTo>
                  <a:pt x="207340" y="7158063"/>
                </a:lnTo>
                <a:lnTo>
                  <a:pt x="209042" y="7155180"/>
                </a:lnTo>
                <a:close/>
              </a:path>
              <a:path h="7894955" w="209550">
                <a:moveTo>
                  <a:pt x="209042" y="6508597"/>
                </a:moveTo>
                <a:lnTo>
                  <a:pt x="156781" y="6419901"/>
                </a:lnTo>
                <a:lnTo>
                  <a:pt x="52260" y="6419901"/>
                </a:lnTo>
                <a:lnTo>
                  <a:pt x="0" y="6508597"/>
                </a:lnTo>
                <a:lnTo>
                  <a:pt x="1701" y="6511493"/>
                </a:lnTo>
                <a:lnTo>
                  <a:pt x="0" y="6514376"/>
                </a:lnTo>
                <a:lnTo>
                  <a:pt x="52260" y="6603073"/>
                </a:lnTo>
                <a:lnTo>
                  <a:pt x="156781" y="6603073"/>
                </a:lnTo>
                <a:lnTo>
                  <a:pt x="209042" y="6514376"/>
                </a:lnTo>
                <a:lnTo>
                  <a:pt x="207327" y="6511493"/>
                </a:lnTo>
                <a:lnTo>
                  <a:pt x="209042" y="6508597"/>
                </a:lnTo>
                <a:close/>
              </a:path>
              <a:path h="7894955" w="209550">
                <a:moveTo>
                  <a:pt x="209042" y="5863310"/>
                </a:moveTo>
                <a:lnTo>
                  <a:pt x="156781" y="5774614"/>
                </a:lnTo>
                <a:lnTo>
                  <a:pt x="52260" y="5774614"/>
                </a:lnTo>
                <a:lnTo>
                  <a:pt x="0" y="5863310"/>
                </a:lnTo>
                <a:lnTo>
                  <a:pt x="1689" y="5866206"/>
                </a:lnTo>
                <a:lnTo>
                  <a:pt x="0" y="5869076"/>
                </a:lnTo>
                <a:lnTo>
                  <a:pt x="1866" y="5872251"/>
                </a:lnTo>
                <a:lnTo>
                  <a:pt x="0" y="5875426"/>
                </a:lnTo>
                <a:lnTo>
                  <a:pt x="52260" y="5964123"/>
                </a:lnTo>
                <a:lnTo>
                  <a:pt x="156781" y="5964123"/>
                </a:lnTo>
                <a:lnTo>
                  <a:pt x="209042" y="5875426"/>
                </a:lnTo>
                <a:lnTo>
                  <a:pt x="207162" y="5872264"/>
                </a:lnTo>
                <a:lnTo>
                  <a:pt x="209042" y="5869076"/>
                </a:lnTo>
                <a:lnTo>
                  <a:pt x="207340" y="5866193"/>
                </a:lnTo>
                <a:lnTo>
                  <a:pt x="209042" y="5863310"/>
                </a:lnTo>
                <a:close/>
              </a:path>
              <a:path h="7894955" w="209550">
                <a:moveTo>
                  <a:pt x="209042" y="5230139"/>
                </a:moveTo>
                <a:lnTo>
                  <a:pt x="156781" y="5141442"/>
                </a:lnTo>
                <a:lnTo>
                  <a:pt x="52260" y="5141442"/>
                </a:lnTo>
                <a:lnTo>
                  <a:pt x="0" y="5230139"/>
                </a:lnTo>
                <a:lnTo>
                  <a:pt x="52260" y="5318836"/>
                </a:lnTo>
                <a:lnTo>
                  <a:pt x="156781" y="5318836"/>
                </a:lnTo>
                <a:lnTo>
                  <a:pt x="209042" y="5230139"/>
                </a:lnTo>
                <a:close/>
              </a:path>
              <a:path h="7894955" w="209550">
                <a:moveTo>
                  <a:pt x="209042" y="4583557"/>
                </a:moveTo>
                <a:lnTo>
                  <a:pt x="156781" y="4494860"/>
                </a:lnTo>
                <a:lnTo>
                  <a:pt x="52260" y="4494860"/>
                </a:lnTo>
                <a:lnTo>
                  <a:pt x="0" y="4583557"/>
                </a:lnTo>
                <a:lnTo>
                  <a:pt x="52260" y="4672254"/>
                </a:lnTo>
                <a:lnTo>
                  <a:pt x="156781" y="4672254"/>
                </a:lnTo>
                <a:lnTo>
                  <a:pt x="209042" y="4583557"/>
                </a:lnTo>
                <a:close/>
              </a:path>
              <a:path h="7894955" w="209550">
                <a:moveTo>
                  <a:pt x="209042" y="3938270"/>
                </a:moveTo>
                <a:lnTo>
                  <a:pt x="156781" y="3849573"/>
                </a:lnTo>
                <a:lnTo>
                  <a:pt x="52260" y="3849573"/>
                </a:lnTo>
                <a:lnTo>
                  <a:pt x="0" y="3938270"/>
                </a:lnTo>
                <a:lnTo>
                  <a:pt x="2933" y="3943273"/>
                </a:lnTo>
                <a:lnTo>
                  <a:pt x="0" y="3948265"/>
                </a:lnTo>
                <a:lnTo>
                  <a:pt x="52260" y="4036949"/>
                </a:lnTo>
                <a:lnTo>
                  <a:pt x="156781" y="4036949"/>
                </a:lnTo>
                <a:lnTo>
                  <a:pt x="209042" y="3948265"/>
                </a:lnTo>
                <a:lnTo>
                  <a:pt x="206095" y="3943273"/>
                </a:lnTo>
                <a:lnTo>
                  <a:pt x="209042" y="3938270"/>
                </a:lnTo>
                <a:close/>
              </a:path>
              <a:path h="7894955" w="209550">
                <a:moveTo>
                  <a:pt x="209042" y="3302965"/>
                </a:moveTo>
                <a:lnTo>
                  <a:pt x="156781" y="3214268"/>
                </a:lnTo>
                <a:lnTo>
                  <a:pt x="52260" y="3214268"/>
                </a:lnTo>
                <a:lnTo>
                  <a:pt x="0" y="3302965"/>
                </a:lnTo>
                <a:lnTo>
                  <a:pt x="52260" y="3391662"/>
                </a:lnTo>
                <a:lnTo>
                  <a:pt x="156781" y="3391662"/>
                </a:lnTo>
                <a:lnTo>
                  <a:pt x="209042" y="3302965"/>
                </a:lnTo>
                <a:close/>
              </a:path>
              <a:path h="7894955" w="209550">
                <a:moveTo>
                  <a:pt x="209042" y="2656395"/>
                </a:moveTo>
                <a:lnTo>
                  <a:pt x="156781" y="2567698"/>
                </a:lnTo>
                <a:lnTo>
                  <a:pt x="52260" y="2567698"/>
                </a:lnTo>
                <a:lnTo>
                  <a:pt x="0" y="2656395"/>
                </a:lnTo>
                <a:lnTo>
                  <a:pt x="52260" y="2745092"/>
                </a:lnTo>
                <a:lnTo>
                  <a:pt x="156781" y="2745092"/>
                </a:lnTo>
                <a:lnTo>
                  <a:pt x="209042" y="2656395"/>
                </a:lnTo>
                <a:close/>
              </a:path>
              <a:path h="7894955" w="209550">
                <a:moveTo>
                  <a:pt x="209042" y="2011095"/>
                </a:moveTo>
                <a:lnTo>
                  <a:pt x="156781" y="1922399"/>
                </a:lnTo>
                <a:lnTo>
                  <a:pt x="52260" y="1922399"/>
                </a:lnTo>
                <a:lnTo>
                  <a:pt x="0" y="2011095"/>
                </a:lnTo>
                <a:lnTo>
                  <a:pt x="4343" y="2018487"/>
                </a:lnTo>
                <a:lnTo>
                  <a:pt x="0" y="2025853"/>
                </a:lnTo>
                <a:lnTo>
                  <a:pt x="52260" y="2114550"/>
                </a:lnTo>
                <a:lnTo>
                  <a:pt x="156781" y="2114550"/>
                </a:lnTo>
                <a:lnTo>
                  <a:pt x="209042" y="2025853"/>
                </a:lnTo>
                <a:lnTo>
                  <a:pt x="204685" y="2018487"/>
                </a:lnTo>
                <a:lnTo>
                  <a:pt x="209042" y="2011095"/>
                </a:lnTo>
                <a:close/>
              </a:path>
              <a:path h="7894955" w="209550">
                <a:moveTo>
                  <a:pt x="209042" y="1380566"/>
                </a:moveTo>
                <a:lnTo>
                  <a:pt x="156781" y="1291869"/>
                </a:lnTo>
                <a:lnTo>
                  <a:pt x="52260" y="1291869"/>
                </a:lnTo>
                <a:lnTo>
                  <a:pt x="0" y="1380566"/>
                </a:lnTo>
                <a:lnTo>
                  <a:pt x="52260" y="1469263"/>
                </a:lnTo>
                <a:lnTo>
                  <a:pt x="156781" y="1469263"/>
                </a:lnTo>
                <a:lnTo>
                  <a:pt x="209042" y="1380566"/>
                </a:lnTo>
                <a:close/>
              </a:path>
              <a:path h="7894955" w="209550">
                <a:moveTo>
                  <a:pt x="209042" y="733996"/>
                </a:moveTo>
                <a:lnTo>
                  <a:pt x="156781" y="645299"/>
                </a:lnTo>
                <a:lnTo>
                  <a:pt x="52260" y="645299"/>
                </a:lnTo>
                <a:lnTo>
                  <a:pt x="0" y="733996"/>
                </a:lnTo>
                <a:lnTo>
                  <a:pt x="52260" y="822693"/>
                </a:lnTo>
                <a:lnTo>
                  <a:pt x="156781" y="822693"/>
                </a:lnTo>
                <a:lnTo>
                  <a:pt x="209042" y="733996"/>
                </a:lnTo>
                <a:close/>
              </a:path>
              <a:path h="7894955" w="209550">
                <a:moveTo>
                  <a:pt x="209042" y="88696"/>
                </a:moveTo>
                <a:lnTo>
                  <a:pt x="156781" y="0"/>
                </a:lnTo>
                <a:lnTo>
                  <a:pt x="52260" y="0"/>
                </a:lnTo>
                <a:lnTo>
                  <a:pt x="0" y="88696"/>
                </a:lnTo>
                <a:lnTo>
                  <a:pt x="52260" y="177393"/>
                </a:lnTo>
                <a:lnTo>
                  <a:pt x="156781" y="177393"/>
                </a:lnTo>
                <a:lnTo>
                  <a:pt x="209042" y="88696"/>
                </a:lnTo>
                <a:close/>
              </a:path>
            </a:pathLst>
          </a:custGeom>
          <a:solidFill>
            <a:srgbClr val="000000"/>
          </a:solidFill>
        </p:spPr>
        <p:txBody>
          <a:bodyPr bIns="0" lIns="0" rIns="0" rtlCol="0" tIns="0" wrap="square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4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cstate="print" r:embed="rId2"/>
            <a:stretch>
              <a:fillRect/>
            </a:stretch>
          </p:blipFill>
          <p:spPr>
            <a:xfrm>
              <a:off x="0" y="0"/>
              <a:ext cx="18287953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9880813"/>
              <a:ext cx="18288000" cy="406400"/>
            </a:xfrm>
            <a:custGeom>
              <a:avLst/>
              <a:gdLst/>
              <a:ahLst/>
              <a:cxnLst/>
              <a:rect b="b" l="l" r="r" t="t"/>
              <a:pathLst>
                <a:path h="406400" w="18288000">
                  <a:moveTo>
                    <a:pt x="18287904" y="406186"/>
                  </a:moveTo>
                  <a:lnTo>
                    <a:pt x="0" y="406186"/>
                  </a:lnTo>
                  <a:lnTo>
                    <a:pt x="0" y="0"/>
                  </a:lnTo>
                  <a:lnTo>
                    <a:pt x="18287904" y="0"/>
                  </a:lnTo>
                  <a:lnTo>
                    <a:pt x="18287904" y="406186"/>
                  </a:lnTo>
                  <a:close/>
                </a:path>
              </a:pathLst>
            </a:custGeom>
            <a:solidFill>
              <a:srgbClr val="F9C821"/>
            </a:solidFill>
          </p:spPr>
          <p:txBody>
            <a:bodyPr bIns="0" lIns="0" rIns="0" rtlCol="0" tIns="0" wrap="square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8288000" cy="1129030"/>
            </a:xfrm>
            <a:custGeom>
              <a:avLst/>
              <a:gdLst/>
              <a:ahLst/>
              <a:cxnLst/>
              <a:rect b="b" l="l" r="r" t="t"/>
              <a:pathLst>
                <a:path h="1129030" w="18288000">
                  <a:moveTo>
                    <a:pt x="18287768" y="1128656"/>
                  </a:moveTo>
                  <a:lnTo>
                    <a:pt x="0" y="1128656"/>
                  </a:lnTo>
                  <a:lnTo>
                    <a:pt x="0" y="0"/>
                  </a:lnTo>
                  <a:lnTo>
                    <a:pt x="18287768" y="0"/>
                  </a:lnTo>
                  <a:lnTo>
                    <a:pt x="18287768" y="1128656"/>
                  </a:lnTo>
                  <a:close/>
                </a:path>
              </a:pathLst>
            </a:custGeom>
            <a:solidFill>
              <a:srgbClr val="206676"/>
            </a:solidFill>
          </p:spPr>
          <p:txBody>
            <a:bodyPr bIns="0" lIns="0" rIns="0" rtlCol="0" tIns="0" wrap="square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cstate="print" r:embed="rId3"/>
            <a:stretch>
              <a:fillRect/>
            </a:stretch>
          </p:blipFill>
          <p:spPr>
            <a:xfrm>
              <a:off x="17259300" y="137730"/>
              <a:ext cx="853199" cy="853198"/>
            </a:xfrm>
            <a:prstGeom prst="rect">
              <a:avLst/>
            </a:prstGeom>
          </p:spPr>
        </p:pic>
      </p:grpSp>
      <p:sp>
        <p:nvSpPr>
          <p:cNvPr descr="$PPTXTitle"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92535" vert="horz" wrap="square">
            <a:spAutoFit/>
          </a:bodyPr>
          <a:lstStyle/>
          <a:p>
            <a:pPr marL="122555">
              <a:lnSpc>
                <a:spcPct val="100000"/>
              </a:lnSpc>
              <a:spcBef>
                <a:spcPts val="90"/>
              </a:spcBef>
            </a:pPr>
            <a:r>
              <a:rPr dirty="0" spc="-100"/>
              <a:t>CONTACT</a:t>
            </a:r>
            <a:r>
              <a:rPr dirty="0" spc="-610"/>
              <a:t> </a:t>
            </a:r>
            <a:r>
              <a:rPr dirty="0" spc="-340"/>
              <a:t>US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0079008" y="6551173"/>
            <a:ext cx="7909559" cy="3090545"/>
            <a:chOff x="10079008" y="6551173"/>
            <a:chExt cx="7909559" cy="3090545"/>
          </a:xfrm>
        </p:grpSpPr>
        <p:sp>
          <p:nvSpPr>
            <p:cNvPr id="9" name="object 9"/>
            <p:cNvSpPr/>
            <p:nvPr/>
          </p:nvSpPr>
          <p:spPr>
            <a:xfrm>
              <a:off x="10130748" y="6951222"/>
              <a:ext cx="7847965" cy="666750"/>
            </a:xfrm>
            <a:custGeom>
              <a:avLst/>
              <a:gdLst/>
              <a:ahLst/>
              <a:cxnLst/>
              <a:rect b="b" l="l" r="r" t="t"/>
              <a:pathLst>
                <a:path h="666750" w="7847965">
                  <a:moveTo>
                    <a:pt x="7847953" y="373039"/>
                  </a:moveTo>
                  <a:lnTo>
                    <a:pt x="7836534" y="432055"/>
                  </a:lnTo>
                  <a:lnTo>
                    <a:pt x="7819570" y="476562"/>
                  </a:lnTo>
                  <a:lnTo>
                    <a:pt x="7796718" y="517775"/>
                  </a:lnTo>
                  <a:lnTo>
                    <a:pt x="7768499" y="555175"/>
                  </a:lnTo>
                  <a:lnTo>
                    <a:pt x="7735430" y="588244"/>
                  </a:lnTo>
                  <a:lnTo>
                    <a:pt x="7698030" y="616463"/>
                  </a:lnTo>
                  <a:lnTo>
                    <a:pt x="7656818" y="639314"/>
                  </a:lnTo>
                  <a:lnTo>
                    <a:pt x="7612312" y="656278"/>
                  </a:lnTo>
                  <a:lnTo>
                    <a:pt x="7565031" y="666750"/>
                  </a:lnTo>
                </a:path>
                <a:path h="666750" w="7847965">
                  <a:moveTo>
                    <a:pt x="285715" y="666753"/>
                  </a:moveTo>
                  <a:lnTo>
                    <a:pt x="238417" y="656278"/>
                  </a:lnTo>
                  <a:lnTo>
                    <a:pt x="193911" y="639314"/>
                  </a:lnTo>
                  <a:lnTo>
                    <a:pt x="152698" y="616464"/>
                  </a:lnTo>
                  <a:lnTo>
                    <a:pt x="115298" y="588245"/>
                  </a:lnTo>
                  <a:lnTo>
                    <a:pt x="82228" y="555176"/>
                  </a:lnTo>
                  <a:lnTo>
                    <a:pt x="54008" y="517775"/>
                  </a:lnTo>
                  <a:lnTo>
                    <a:pt x="31157" y="476562"/>
                  </a:lnTo>
                  <a:lnTo>
                    <a:pt x="14192" y="432055"/>
                  </a:lnTo>
                  <a:lnTo>
                    <a:pt x="3634" y="384772"/>
                  </a:lnTo>
                  <a:lnTo>
                    <a:pt x="0" y="335233"/>
                  </a:lnTo>
                  <a:lnTo>
                    <a:pt x="3635" y="285694"/>
                  </a:lnTo>
                  <a:lnTo>
                    <a:pt x="14194" y="238412"/>
                  </a:lnTo>
                  <a:lnTo>
                    <a:pt x="31159" y="193906"/>
                  </a:lnTo>
                  <a:lnTo>
                    <a:pt x="54010" y="152694"/>
                  </a:lnTo>
                  <a:lnTo>
                    <a:pt x="82229" y="115294"/>
                  </a:lnTo>
                  <a:lnTo>
                    <a:pt x="115298" y="82226"/>
                  </a:lnTo>
                  <a:lnTo>
                    <a:pt x="152698" y="54008"/>
                  </a:lnTo>
                  <a:lnTo>
                    <a:pt x="193910" y="31157"/>
                  </a:lnTo>
                  <a:lnTo>
                    <a:pt x="238415" y="14193"/>
                  </a:lnTo>
                  <a:lnTo>
                    <a:pt x="285696" y="3634"/>
                  </a:lnTo>
                  <a:lnTo>
                    <a:pt x="335233" y="0"/>
                  </a:lnTo>
                  <a:lnTo>
                    <a:pt x="7515492" y="0"/>
                  </a:lnTo>
                  <a:lnTo>
                    <a:pt x="7565031" y="3634"/>
                  </a:lnTo>
                  <a:lnTo>
                    <a:pt x="7612313" y="14193"/>
                  </a:lnTo>
                  <a:lnTo>
                    <a:pt x="7656819" y="31157"/>
                  </a:lnTo>
                  <a:lnTo>
                    <a:pt x="7698031" y="54008"/>
                  </a:lnTo>
                  <a:lnTo>
                    <a:pt x="7735430" y="82227"/>
                  </a:lnTo>
                  <a:lnTo>
                    <a:pt x="7768498" y="115295"/>
                  </a:lnTo>
                  <a:lnTo>
                    <a:pt x="7796717" y="152694"/>
                  </a:lnTo>
                  <a:lnTo>
                    <a:pt x="7819568" y="193906"/>
                  </a:lnTo>
                  <a:lnTo>
                    <a:pt x="7836532" y="238412"/>
                  </a:lnTo>
                  <a:lnTo>
                    <a:pt x="7847092" y="285694"/>
                  </a:lnTo>
                  <a:lnTo>
                    <a:pt x="7847953" y="297434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0130748" y="7958111"/>
              <a:ext cx="7847965" cy="666750"/>
            </a:xfrm>
            <a:custGeom>
              <a:avLst/>
              <a:gdLst/>
              <a:ahLst/>
              <a:cxnLst/>
              <a:rect b="b" l="l" r="r" t="t"/>
              <a:pathLst>
                <a:path h="666750" w="7847965">
                  <a:moveTo>
                    <a:pt x="7847953" y="373039"/>
                  </a:moveTo>
                  <a:lnTo>
                    <a:pt x="7836534" y="432056"/>
                  </a:lnTo>
                  <a:lnTo>
                    <a:pt x="7819569" y="476563"/>
                  </a:lnTo>
                  <a:lnTo>
                    <a:pt x="7796718" y="517776"/>
                  </a:lnTo>
                  <a:lnTo>
                    <a:pt x="7768499" y="555176"/>
                  </a:lnTo>
                  <a:lnTo>
                    <a:pt x="7735430" y="588244"/>
                  </a:lnTo>
                  <a:lnTo>
                    <a:pt x="7698030" y="616463"/>
                  </a:lnTo>
                  <a:lnTo>
                    <a:pt x="7656818" y="639314"/>
                  </a:lnTo>
                  <a:lnTo>
                    <a:pt x="7612312" y="656278"/>
                  </a:lnTo>
                  <a:lnTo>
                    <a:pt x="7565031" y="666750"/>
                  </a:lnTo>
                </a:path>
                <a:path h="666750" w="7847965">
                  <a:moveTo>
                    <a:pt x="285715" y="666753"/>
                  </a:moveTo>
                  <a:lnTo>
                    <a:pt x="238417" y="656278"/>
                  </a:lnTo>
                  <a:lnTo>
                    <a:pt x="193911" y="639314"/>
                  </a:lnTo>
                  <a:lnTo>
                    <a:pt x="152699" y="616464"/>
                  </a:lnTo>
                  <a:lnTo>
                    <a:pt x="115298" y="588245"/>
                  </a:lnTo>
                  <a:lnTo>
                    <a:pt x="82229" y="555176"/>
                  </a:lnTo>
                  <a:lnTo>
                    <a:pt x="54009" y="517776"/>
                  </a:lnTo>
                  <a:lnTo>
                    <a:pt x="31157" y="476563"/>
                  </a:lnTo>
                  <a:lnTo>
                    <a:pt x="14193" y="432055"/>
                  </a:lnTo>
                  <a:lnTo>
                    <a:pt x="3634" y="384773"/>
                  </a:lnTo>
                  <a:lnTo>
                    <a:pt x="0" y="335233"/>
                  </a:lnTo>
                  <a:lnTo>
                    <a:pt x="3635" y="285694"/>
                  </a:lnTo>
                  <a:lnTo>
                    <a:pt x="14194" y="238413"/>
                  </a:lnTo>
                  <a:lnTo>
                    <a:pt x="31159" y="193907"/>
                  </a:lnTo>
                  <a:lnTo>
                    <a:pt x="54011" y="152695"/>
                  </a:lnTo>
                  <a:lnTo>
                    <a:pt x="82230" y="115295"/>
                  </a:lnTo>
                  <a:lnTo>
                    <a:pt x="115299" y="82227"/>
                  </a:lnTo>
                  <a:lnTo>
                    <a:pt x="152698" y="54008"/>
                  </a:lnTo>
                  <a:lnTo>
                    <a:pt x="193910" y="31158"/>
                  </a:lnTo>
                  <a:lnTo>
                    <a:pt x="238415" y="14193"/>
                  </a:lnTo>
                  <a:lnTo>
                    <a:pt x="285696" y="3635"/>
                  </a:lnTo>
                  <a:lnTo>
                    <a:pt x="335233" y="0"/>
                  </a:lnTo>
                  <a:lnTo>
                    <a:pt x="7515492" y="0"/>
                  </a:lnTo>
                  <a:lnTo>
                    <a:pt x="7565031" y="3634"/>
                  </a:lnTo>
                  <a:lnTo>
                    <a:pt x="7612313" y="14194"/>
                  </a:lnTo>
                  <a:lnTo>
                    <a:pt x="7656819" y="31158"/>
                  </a:lnTo>
                  <a:lnTo>
                    <a:pt x="7698031" y="54009"/>
                  </a:lnTo>
                  <a:lnTo>
                    <a:pt x="7735430" y="82227"/>
                  </a:lnTo>
                  <a:lnTo>
                    <a:pt x="7768498" y="115296"/>
                  </a:lnTo>
                  <a:lnTo>
                    <a:pt x="7796717" y="152695"/>
                  </a:lnTo>
                  <a:lnTo>
                    <a:pt x="7819568" y="193906"/>
                  </a:lnTo>
                  <a:lnTo>
                    <a:pt x="7836532" y="238412"/>
                  </a:lnTo>
                  <a:lnTo>
                    <a:pt x="7847092" y="285694"/>
                  </a:lnTo>
                  <a:lnTo>
                    <a:pt x="7847953" y="297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0130748" y="8964999"/>
              <a:ext cx="7847965" cy="666750"/>
            </a:xfrm>
            <a:custGeom>
              <a:avLst/>
              <a:gdLst/>
              <a:ahLst/>
              <a:cxnLst/>
              <a:rect b="b" l="l" r="r" t="t"/>
              <a:pathLst>
                <a:path h="666750" w="7847965">
                  <a:moveTo>
                    <a:pt x="7847953" y="373039"/>
                  </a:moveTo>
                  <a:lnTo>
                    <a:pt x="7836534" y="432056"/>
                  </a:lnTo>
                  <a:lnTo>
                    <a:pt x="7819569" y="476563"/>
                  </a:lnTo>
                  <a:lnTo>
                    <a:pt x="7796718" y="517776"/>
                  </a:lnTo>
                  <a:lnTo>
                    <a:pt x="7768499" y="555176"/>
                  </a:lnTo>
                  <a:lnTo>
                    <a:pt x="7735430" y="588244"/>
                  </a:lnTo>
                  <a:lnTo>
                    <a:pt x="7698030" y="616463"/>
                  </a:lnTo>
                  <a:lnTo>
                    <a:pt x="7656818" y="639314"/>
                  </a:lnTo>
                  <a:lnTo>
                    <a:pt x="7612312" y="656278"/>
                  </a:lnTo>
                  <a:lnTo>
                    <a:pt x="7565031" y="666750"/>
                  </a:lnTo>
                </a:path>
                <a:path h="666750" w="7847965">
                  <a:moveTo>
                    <a:pt x="285715" y="666753"/>
                  </a:moveTo>
                  <a:lnTo>
                    <a:pt x="238417" y="656278"/>
                  </a:lnTo>
                  <a:lnTo>
                    <a:pt x="193911" y="639314"/>
                  </a:lnTo>
                  <a:lnTo>
                    <a:pt x="152699" y="616464"/>
                  </a:lnTo>
                  <a:lnTo>
                    <a:pt x="115298" y="588245"/>
                  </a:lnTo>
                  <a:lnTo>
                    <a:pt x="82229" y="555176"/>
                  </a:lnTo>
                  <a:lnTo>
                    <a:pt x="54009" y="517776"/>
                  </a:lnTo>
                  <a:lnTo>
                    <a:pt x="31157" y="476563"/>
                  </a:lnTo>
                  <a:lnTo>
                    <a:pt x="14193" y="432055"/>
                  </a:lnTo>
                  <a:lnTo>
                    <a:pt x="3634" y="384773"/>
                  </a:lnTo>
                  <a:lnTo>
                    <a:pt x="0" y="335233"/>
                  </a:lnTo>
                  <a:lnTo>
                    <a:pt x="3635" y="285694"/>
                  </a:lnTo>
                  <a:lnTo>
                    <a:pt x="14194" y="238413"/>
                  </a:lnTo>
                  <a:lnTo>
                    <a:pt x="31159" y="193907"/>
                  </a:lnTo>
                  <a:lnTo>
                    <a:pt x="54011" y="152695"/>
                  </a:lnTo>
                  <a:lnTo>
                    <a:pt x="82230" y="115295"/>
                  </a:lnTo>
                  <a:lnTo>
                    <a:pt x="115299" y="82227"/>
                  </a:lnTo>
                  <a:lnTo>
                    <a:pt x="152698" y="54008"/>
                  </a:lnTo>
                  <a:lnTo>
                    <a:pt x="193910" y="31158"/>
                  </a:lnTo>
                  <a:lnTo>
                    <a:pt x="238415" y="14193"/>
                  </a:lnTo>
                  <a:lnTo>
                    <a:pt x="285696" y="3635"/>
                  </a:lnTo>
                  <a:lnTo>
                    <a:pt x="335233" y="0"/>
                  </a:lnTo>
                  <a:lnTo>
                    <a:pt x="7515492" y="0"/>
                  </a:lnTo>
                  <a:lnTo>
                    <a:pt x="7565031" y="3634"/>
                  </a:lnTo>
                  <a:lnTo>
                    <a:pt x="7612313" y="14194"/>
                  </a:lnTo>
                  <a:lnTo>
                    <a:pt x="7656819" y="31158"/>
                  </a:lnTo>
                  <a:lnTo>
                    <a:pt x="7698031" y="54009"/>
                  </a:lnTo>
                  <a:lnTo>
                    <a:pt x="7735430" y="82227"/>
                  </a:lnTo>
                  <a:lnTo>
                    <a:pt x="7768498" y="115296"/>
                  </a:lnTo>
                  <a:lnTo>
                    <a:pt x="7796717" y="152695"/>
                  </a:lnTo>
                  <a:lnTo>
                    <a:pt x="7819568" y="193906"/>
                  </a:lnTo>
                  <a:lnTo>
                    <a:pt x="7836532" y="238412"/>
                  </a:lnTo>
                  <a:lnTo>
                    <a:pt x="7847092" y="285694"/>
                  </a:lnTo>
                  <a:lnTo>
                    <a:pt x="7847953" y="297435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0086152" y="6565461"/>
              <a:ext cx="7838440" cy="0"/>
            </a:xfrm>
            <a:custGeom>
              <a:avLst/>
              <a:gdLst/>
              <a:ahLst/>
              <a:cxnLst/>
              <a:rect b="b" l="l" r="r" t="t"/>
              <a:pathLst>
                <a:path h="0" w="7838440">
                  <a:moveTo>
                    <a:pt x="0" y="0"/>
                  </a:moveTo>
                  <a:lnTo>
                    <a:pt x="7837836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0083771" y="6551173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7926370" y="6551173"/>
              <a:ext cx="0" cy="28575"/>
            </a:xfrm>
            <a:custGeom>
              <a:avLst/>
              <a:gdLst/>
              <a:ahLst/>
              <a:cxnLst/>
              <a:rect b="b" l="l" r="r" t="t"/>
              <a:pathLst>
                <a:path h="28575" w="0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bIns="0" lIns="0" rIns="0" rtlCol="0" tIns="0" wrap="square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0479494" y="7060882"/>
              <a:ext cx="457200" cy="2469515"/>
            </a:xfrm>
            <a:custGeom>
              <a:avLst/>
              <a:gdLst/>
              <a:ahLst/>
              <a:cxnLst/>
              <a:rect b="b" l="l" r="r" t="t"/>
              <a:pathLst>
                <a:path h="2469515" w="457200">
                  <a:moveTo>
                    <a:pt x="156946" y="1133030"/>
                  </a:moveTo>
                  <a:lnTo>
                    <a:pt x="122821" y="1133030"/>
                  </a:lnTo>
                  <a:lnTo>
                    <a:pt x="121335" y="1139532"/>
                  </a:lnTo>
                  <a:lnTo>
                    <a:pt x="120269" y="1146162"/>
                  </a:lnTo>
                  <a:lnTo>
                    <a:pt x="119621" y="1152867"/>
                  </a:lnTo>
                  <a:lnTo>
                    <a:pt x="119405" y="1159675"/>
                  </a:lnTo>
                  <a:lnTo>
                    <a:pt x="119621" y="1166469"/>
                  </a:lnTo>
                  <a:lnTo>
                    <a:pt x="120269" y="1173187"/>
                  </a:lnTo>
                  <a:lnTo>
                    <a:pt x="121335" y="1179804"/>
                  </a:lnTo>
                  <a:lnTo>
                    <a:pt x="122821" y="1186319"/>
                  </a:lnTo>
                  <a:lnTo>
                    <a:pt x="156946" y="1186319"/>
                  </a:lnTo>
                  <a:lnTo>
                    <a:pt x="156375" y="1179804"/>
                  </a:lnTo>
                  <a:lnTo>
                    <a:pt x="155968" y="1173187"/>
                  </a:lnTo>
                  <a:lnTo>
                    <a:pt x="155727" y="1166469"/>
                  </a:lnTo>
                  <a:lnTo>
                    <a:pt x="155638" y="1159675"/>
                  </a:lnTo>
                  <a:lnTo>
                    <a:pt x="155727" y="1152880"/>
                  </a:lnTo>
                  <a:lnTo>
                    <a:pt x="155968" y="1146162"/>
                  </a:lnTo>
                  <a:lnTo>
                    <a:pt x="156375" y="1139545"/>
                  </a:lnTo>
                  <a:lnTo>
                    <a:pt x="156946" y="1133030"/>
                  </a:lnTo>
                  <a:close/>
                </a:path>
                <a:path h="2469515" w="457200">
                  <a:moveTo>
                    <a:pt x="173215" y="1251064"/>
                  </a:moveTo>
                  <a:lnTo>
                    <a:pt x="170040" y="1243507"/>
                  </a:lnTo>
                  <a:lnTo>
                    <a:pt x="167144" y="1235519"/>
                  </a:lnTo>
                  <a:lnTo>
                    <a:pt x="164541" y="1227099"/>
                  </a:lnTo>
                  <a:lnTo>
                    <a:pt x="162242" y="1218285"/>
                  </a:lnTo>
                  <a:lnTo>
                    <a:pt x="137375" y="1218285"/>
                  </a:lnTo>
                  <a:lnTo>
                    <a:pt x="167017" y="1247330"/>
                  </a:lnTo>
                  <a:lnTo>
                    <a:pt x="173215" y="1251064"/>
                  </a:lnTo>
                  <a:close/>
                </a:path>
                <a:path h="2469515" w="457200">
                  <a:moveTo>
                    <a:pt x="173215" y="1068285"/>
                  </a:moveTo>
                  <a:lnTo>
                    <a:pt x="141058" y="1095654"/>
                  </a:lnTo>
                  <a:lnTo>
                    <a:pt x="137375" y="1101064"/>
                  </a:lnTo>
                  <a:lnTo>
                    <a:pt x="162242" y="1101064"/>
                  </a:lnTo>
                  <a:lnTo>
                    <a:pt x="164541" y="1092250"/>
                  </a:lnTo>
                  <a:lnTo>
                    <a:pt x="167144" y="1083830"/>
                  </a:lnTo>
                  <a:lnTo>
                    <a:pt x="170040" y="1075842"/>
                  </a:lnTo>
                  <a:lnTo>
                    <a:pt x="173215" y="1068285"/>
                  </a:lnTo>
                  <a:close/>
                </a:path>
                <a:path h="2469515" w="457200">
                  <a:moveTo>
                    <a:pt x="252399" y="1218285"/>
                  </a:moveTo>
                  <a:lnTo>
                    <a:pt x="195275" y="1218285"/>
                  </a:lnTo>
                  <a:lnTo>
                    <a:pt x="197726" y="1226908"/>
                  </a:lnTo>
                  <a:lnTo>
                    <a:pt x="220789" y="1262989"/>
                  </a:lnTo>
                  <a:lnTo>
                    <a:pt x="223837" y="1264107"/>
                  </a:lnTo>
                  <a:lnTo>
                    <a:pt x="226885" y="1262989"/>
                  </a:lnTo>
                  <a:lnTo>
                    <a:pt x="249948" y="1226908"/>
                  </a:lnTo>
                  <a:lnTo>
                    <a:pt x="252399" y="1218285"/>
                  </a:lnTo>
                  <a:close/>
                </a:path>
                <a:path h="2469515" w="457200">
                  <a:moveTo>
                    <a:pt x="252399" y="1101064"/>
                  </a:moveTo>
                  <a:lnTo>
                    <a:pt x="231533" y="1060069"/>
                  </a:lnTo>
                  <a:lnTo>
                    <a:pt x="223837" y="1055243"/>
                  </a:lnTo>
                  <a:lnTo>
                    <a:pt x="220789" y="1056360"/>
                  </a:lnTo>
                  <a:lnTo>
                    <a:pt x="197726" y="1092441"/>
                  </a:lnTo>
                  <a:lnTo>
                    <a:pt x="195275" y="1101064"/>
                  </a:lnTo>
                  <a:lnTo>
                    <a:pt x="252399" y="1101064"/>
                  </a:lnTo>
                  <a:close/>
                </a:path>
                <a:path h="2469515" w="457200">
                  <a:moveTo>
                    <a:pt x="260070" y="1159675"/>
                  </a:moveTo>
                  <a:lnTo>
                    <a:pt x="259969" y="1152918"/>
                  </a:lnTo>
                  <a:lnTo>
                    <a:pt x="259689" y="1146213"/>
                  </a:lnTo>
                  <a:lnTo>
                    <a:pt x="259219" y="1139571"/>
                  </a:lnTo>
                  <a:lnTo>
                    <a:pt x="258572" y="1133030"/>
                  </a:lnTo>
                  <a:lnTo>
                    <a:pt x="189103" y="1133030"/>
                  </a:lnTo>
                  <a:lnTo>
                    <a:pt x="188455" y="1139571"/>
                  </a:lnTo>
                  <a:lnTo>
                    <a:pt x="187985" y="1146213"/>
                  </a:lnTo>
                  <a:lnTo>
                    <a:pt x="187706" y="1152918"/>
                  </a:lnTo>
                  <a:lnTo>
                    <a:pt x="187604" y="1159675"/>
                  </a:lnTo>
                  <a:lnTo>
                    <a:pt x="187706" y="1166431"/>
                  </a:lnTo>
                  <a:lnTo>
                    <a:pt x="187985" y="1173137"/>
                  </a:lnTo>
                  <a:lnTo>
                    <a:pt x="188455" y="1179766"/>
                  </a:lnTo>
                  <a:lnTo>
                    <a:pt x="189103" y="1186319"/>
                  </a:lnTo>
                  <a:lnTo>
                    <a:pt x="258572" y="1186319"/>
                  </a:lnTo>
                  <a:lnTo>
                    <a:pt x="259219" y="1179766"/>
                  </a:lnTo>
                  <a:lnTo>
                    <a:pt x="259689" y="1173137"/>
                  </a:lnTo>
                  <a:lnTo>
                    <a:pt x="259969" y="1166431"/>
                  </a:lnTo>
                  <a:lnTo>
                    <a:pt x="260070" y="1159675"/>
                  </a:lnTo>
                  <a:close/>
                </a:path>
                <a:path h="2469515" w="457200">
                  <a:moveTo>
                    <a:pt x="279323" y="2207209"/>
                  </a:moveTo>
                  <a:lnTo>
                    <a:pt x="275336" y="2187473"/>
                  </a:lnTo>
                  <a:lnTo>
                    <a:pt x="271551" y="2181847"/>
                  </a:lnTo>
                  <a:lnTo>
                    <a:pt x="264464" y="2171344"/>
                  </a:lnTo>
                  <a:lnTo>
                    <a:pt x="253961" y="2164270"/>
                  </a:lnTo>
                  <a:lnTo>
                    <a:pt x="253961" y="2207209"/>
                  </a:lnTo>
                  <a:lnTo>
                    <a:pt x="251968" y="2217077"/>
                  </a:lnTo>
                  <a:lnTo>
                    <a:pt x="246532" y="2225141"/>
                  </a:lnTo>
                  <a:lnTo>
                    <a:pt x="238467" y="2230577"/>
                  </a:lnTo>
                  <a:lnTo>
                    <a:pt x="228600" y="2232571"/>
                  </a:lnTo>
                  <a:lnTo>
                    <a:pt x="218732" y="2230577"/>
                  </a:lnTo>
                  <a:lnTo>
                    <a:pt x="210667" y="2225141"/>
                  </a:lnTo>
                  <a:lnTo>
                    <a:pt x="205232" y="2217077"/>
                  </a:lnTo>
                  <a:lnTo>
                    <a:pt x="203238" y="2207209"/>
                  </a:lnTo>
                  <a:lnTo>
                    <a:pt x="205232" y="2197341"/>
                  </a:lnTo>
                  <a:lnTo>
                    <a:pt x="210667" y="2189276"/>
                  </a:lnTo>
                  <a:lnTo>
                    <a:pt x="218732" y="2183841"/>
                  </a:lnTo>
                  <a:lnTo>
                    <a:pt x="228600" y="2181847"/>
                  </a:lnTo>
                  <a:lnTo>
                    <a:pt x="238467" y="2183841"/>
                  </a:lnTo>
                  <a:lnTo>
                    <a:pt x="246532" y="2189276"/>
                  </a:lnTo>
                  <a:lnTo>
                    <a:pt x="251968" y="2197341"/>
                  </a:lnTo>
                  <a:lnTo>
                    <a:pt x="253961" y="2207209"/>
                  </a:lnTo>
                  <a:lnTo>
                    <a:pt x="253961" y="2164270"/>
                  </a:lnTo>
                  <a:lnTo>
                    <a:pt x="248348" y="2160473"/>
                  </a:lnTo>
                  <a:lnTo>
                    <a:pt x="228600" y="2156485"/>
                  </a:lnTo>
                  <a:lnTo>
                    <a:pt x="208864" y="2160473"/>
                  </a:lnTo>
                  <a:lnTo>
                    <a:pt x="192735" y="2171344"/>
                  </a:lnTo>
                  <a:lnTo>
                    <a:pt x="181864" y="2187473"/>
                  </a:lnTo>
                  <a:lnTo>
                    <a:pt x="177876" y="2207209"/>
                  </a:lnTo>
                  <a:lnTo>
                    <a:pt x="181864" y="2226945"/>
                  </a:lnTo>
                  <a:lnTo>
                    <a:pt x="192735" y="2243074"/>
                  </a:lnTo>
                  <a:lnTo>
                    <a:pt x="208864" y="2253945"/>
                  </a:lnTo>
                  <a:lnTo>
                    <a:pt x="228600" y="2257933"/>
                  </a:lnTo>
                  <a:lnTo>
                    <a:pt x="248348" y="2253945"/>
                  </a:lnTo>
                  <a:lnTo>
                    <a:pt x="264464" y="2243074"/>
                  </a:lnTo>
                  <a:lnTo>
                    <a:pt x="271551" y="2232571"/>
                  </a:lnTo>
                  <a:lnTo>
                    <a:pt x="275336" y="2226945"/>
                  </a:lnTo>
                  <a:lnTo>
                    <a:pt x="279323" y="2207209"/>
                  </a:lnTo>
                  <a:close/>
                </a:path>
                <a:path h="2469515" w="457200">
                  <a:moveTo>
                    <a:pt x="310299" y="1218285"/>
                  </a:moveTo>
                  <a:lnTo>
                    <a:pt x="285432" y="1218285"/>
                  </a:lnTo>
                  <a:lnTo>
                    <a:pt x="283133" y="1227099"/>
                  </a:lnTo>
                  <a:lnTo>
                    <a:pt x="280530" y="1235519"/>
                  </a:lnTo>
                  <a:lnTo>
                    <a:pt x="277634" y="1243507"/>
                  </a:lnTo>
                  <a:lnTo>
                    <a:pt x="274472" y="1251064"/>
                  </a:lnTo>
                  <a:lnTo>
                    <a:pt x="280657" y="1247330"/>
                  </a:lnTo>
                  <a:lnTo>
                    <a:pt x="306616" y="1223695"/>
                  </a:lnTo>
                  <a:lnTo>
                    <a:pt x="310299" y="1218285"/>
                  </a:lnTo>
                  <a:close/>
                </a:path>
                <a:path h="2469515" w="457200">
                  <a:moveTo>
                    <a:pt x="310299" y="1101064"/>
                  </a:moveTo>
                  <a:lnTo>
                    <a:pt x="280657" y="1072019"/>
                  </a:lnTo>
                  <a:lnTo>
                    <a:pt x="274472" y="1068285"/>
                  </a:lnTo>
                  <a:lnTo>
                    <a:pt x="277634" y="1075842"/>
                  </a:lnTo>
                  <a:lnTo>
                    <a:pt x="280530" y="1083830"/>
                  </a:lnTo>
                  <a:lnTo>
                    <a:pt x="283133" y="1092250"/>
                  </a:lnTo>
                  <a:lnTo>
                    <a:pt x="285432" y="1101064"/>
                  </a:lnTo>
                  <a:lnTo>
                    <a:pt x="310299" y="1101064"/>
                  </a:lnTo>
                  <a:close/>
                </a:path>
                <a:path h="2469515" w="457200">
                  <a:moveTo>
                    <a:pt x="328269" y="1159675"/>
                  </a:moveTo>
                  <a:lnTo>
                    <a:pt x="328053" y="1152867"/>
                  </a:lnTo>
                  <a:lnTo>
                    <a:pt x="327406" y="1146162"/>
                  </a:lnTo>
                  <a:lnTo>
                    <a:pt x="326339" y="1139532"/>
                  </a:lnTo>
                  <a:lnTo>
                    <a:pt x="324853" y="1133030"/>
                  </a:lnTo>
                  <a:lnTo>
                    <a:pt x="290728" y="1133030"/>
                  </a:lnTo>
                  <a:lnTo>
                    <a:pt x="291299" y="1139545"/>
                  </a:lnTo>
                  <a:lnTo>
                    <a:pt x="291706" y="1146162"/>
                  </a:lnTo>
                  <a:lnTo>
                    <a:pt x="291960" y="1152880"/>
                  </a:lnTo>
                  <a:lnTo>
                    <a:pt x="292036" y="1159675"/>
                  </a:lnTo>
                  <a:lnTo>
                    <a:pt x="291960" y="1166469"/>
                  </a:lnTo>
                  <a:lnTo>
                    <a:pt x="291706" y="1173187"/>
                  </a:lnTo>
                  <a:lnTo>
                    <a:pt x="291299" y="1179804"/>
                  </a:lnTo>
                  <a:lnTo>
                    <a:pt x="290728" y="1186319"/>
                  </a:lnTo>
                  <a:lnTo>
                    <a:pt x="324853" y="1186319"/>
                  </a:lnTo>
                  <a:lnTo>
                    <a:pt x="326339" y="1179804"/>
                  </a:lnTo>
                  <a:lnTo>
                    <a:pt x="327406" y="1173187"/>
                  </a:lnTo>
                  <a:lnTo>
                    <a:pt x="328053" y="1166469"/>
                  </a:lnTo>
                  <a:lnTo>
                    <a:pt x="328269" y="1159675"/>
                  </a:lnTo>
                  <a:close/>
                </a:path>
                <a:path h="2469515" w="457200">
                  <a:moveTo>
                    <a:pt x="447675" y="1159675"/>
                  </a:moveTo>
                  <a:lnTo>
                    <a:pt x="443128" y="1114564"/>
                  </a:lnTo>
                  <a:lnTo>
                    <a:pt x="430085" y="1072553"/>
                  </a:lnTo>
                  <a:lnTo>
                    <a:pt x="409448" y="1034529"/>
                  </a:lnTo>
                  <a:lnTo>
                    <a:pt x="400164" y="1023277"/>
                  </a:lnTo>
                  <a:lnTo>
                    <a:pt x="382117" y="1001395"/>
                  </a:lnTo>
                  <a:lnTo>
                    <a:pt x="360235" y="983348"/>
                  </a:lnTo>
                  <a:lnTo>
                    <a:pt x="360235" y="1159675"/>
                  </a:lnTo>
                  <a:lnTo>
                    <a:pt x="353288" y="1202791"/>
                  </a:lnTo>
                  <a:lnTo>
                    <a:pt x="333921" y="1240231"/>
                  </a:lnTo>
                  <a:lnTo>
                    <a:pt x="304393" y="1269758"/>
                  </a:lnTo>
                  <a:lnTo>
                    <a:pt x="266954" y="1289126"/>
                  </a:lnTo>
                  <a:lnTo>
                    <a:pt x="223837" y="1296073"/>
                  </a:lnTo>
                  <a:lnTo>
                    <a:pt x="180721" y="1289126"/>
                  </a:lnTo>
                  <a:lnTo>
                    <a:pt x="143281" y="1269758"/>
                  </a:lnTo>
                  <a:lnTo>
                    <a:pt x="113753" y="1240231"/>
                  </a:lnTo>
                  <a:lnTo>
                    <a:pt x="94386" y="1202791"/>
                  </a:lnTo>
                  <a:lnTo>
                    <a:pt x="87439" y="1159675"/>
                  </a:lnTo>
                  <a:lnTo>
                    <a:pt x="94386" y="1116558"/>
                  </a:lnTo>
                  <a:lnTo>
                    <a:pt x="113753" y="1079119"/>
                  </a:lnTo>
                  <a:lnTo>
                    <a:pt x="143281" y="1049591"/>
                  </a:lnTo>
                  <a:lnTo>
                    <a:pt x="180721" y="1030224"/>
                  </a:lnTo>
                  <a:lnTo>
                    <a:pt x="223837" y="1023277"/>
                  </a:lnTo>
                  <a:lnTo>
                    <a:pt x="266954" y="1030224"/>
                  </a:lnTo>
                  <a:lnTo>
                    <a:pt x="304393" y="1049591"/>
                  </a:lnTo>
                  <a:lnTo>
                    <a:pt x="333921" y="1079119"/>
                  </a:lnTo>
                  <a:lnTo>
                    <a:pt x="353288" y="1116558"/>
                  </a:lnTo>
                  <a:lnTo>
                    <a:pt x="360235" y="1159675"/>
                  </a:lnTo>
                  <a:lnTo>
                    <a:pt x="360235" y="983348"/>
                  </a:lnTo>
                  <a:lnTo>
                    <a:pt x="348983" y="974064"/>
                  </a:lnTo>
                  <a:lnTo>
                    <a:pt x="310972" y="953427"/>
                  </a:lnTo>
                  <a:lnTo>
                    <a:pt x="268947" y="940384"/>
                  </a:lnTo>
                  <a:lnTo>
                    <a:pt x="223837" y="935837"/>
                  </a:lnTo>
                  <a:lnTo>
                    <a:pt x="178727" y="940384"/>
                  </a:lnTo>
                  <a:lnTo>
                    <a:pt x="136715" y="953427"/>
                  </a:lnTo>
                  <a:lnTo>
                    <a:pt x="98691" y="974064"/>
                  </a:lnTo>
                  <a:lnTo>
                    <a:pt x="65557" y="1001395"/>
                  </a:lnTo>
                  <a:lnTo>
                    <a:pt x="38227" y="1034529"/>
                  </a:lnTo>
                  <a:lnTo>
                    <a:pt x="17589" y="1072553"/>
                  </a:lnTo>
                  <a:lnTo>
                    <a:pt x="4546" y="1114564"/>
                  </a:lnTo>
                  <a:lnTo>
                    <a:pt x="0" y="1159675"/>
                  </a:lnTo>
                  <a:lnTo>
                    <a:pt x="4546" y="1204785"/>
                  </a:lnTo>
                  <a:lnTo>
                    <a:pt x="17589" y="1246797"/>
                  </a:lnTo>
                  <a:lnTo>
                    <a:pt x="38227" y="1284820"/>
                  </a:lnTo>
                  <a:lnTo>
                    <a:pt x="65557" y="1317955"/>
                  </a:lnTo>
                  <a:lnTo>
                    <a:pt x="98691" y="1345285"/>
                  </a:lnTo>
                  <a:lnTo>
                    <a:pt x="136715" y="1365923"/>
                  </a:lnTo>
                  <a:lnTo>
                    <a:pt x="178727" y="1378966"/>
                  </a:lnTo>
                  <a:lnTo>
                    <a:pt x="223837" y="1383512"/>
                  </a:lnTo>
                  <a:lnTo>
                    <a:pt x="268947" y="1378966"/>
                  </a:lnTo>
                  <a:lnTo>
                    <a:pt x="310972" y="1365923"/>
                  </a:lnTo>
                  <a:lnTo>
                    <a:pt x="348983" y="1345285"/>
                  </a:lnTo>
                  <a:lnTo>
                    <a:pt x="382117" y="1317955"/>
                  </a:lnTo>
                  <a:lnTo>
                    <a:pt x="400164" y="1296073"/>
                  </a:lnTo>
                  <a:lnTo>
                    <a:pt x="409448" y="1284820"/>
                  </a:lnTo>
                  <a:lnTo>
                    <a:pt x="430085" y="1246797"/>
                  </a:lnTo>
                  <a:lnTo>
                    <a:pt x="443128" y="1204785"/>
                  </a:lnTo>
                  <a:lnTo>
                    <a:pt x="447675" y="1159675"/>
                  </a:lnTo>
                  <a:close/>
                </a:path>
                <a:path h="2469515" w="457200">
                  <a:moveTo>
                    <a:pt x="447675" y="223837"/>
                  </a:moveTo>
                  <a:lnTo>
                    <a:pt x="443128" y="178739"/>
                  </a:lnTo>
                  <a:lnTo>
                    <a:pt x="431749" y="142100"/>
                  </a:lnTo>
                  <a:lnTo>
                    <a:pt x="430085" y="136715"/>
                  </a:lnTo>
                  <a:lnTo>
                    <a:pt x="424357" y="126174"/>
                  </a:lnTo>
                  <a:lnTo>
                    <a:pt x="409448" y="98691"/>
                  </a:lnTo>
                  <a:lnTo>
                    <a:pt x="382117" y="65570"/>
                  </a:lnTo>
                  <a:lnTo>
                    <a:pt x="348983" y="38239"/>
                  </a:lnTo>
                  <a:lnTo>
                    <a:pt x="343217" y="35115"/>
                  </a:lnTo>
                  <a:lnTo>
                    <a:pt x="343217" y="142100"/>
                  </a:lnTo>
                  <a:lnTo>
                    <a:pt x="343217" y="316661"/>
                  </a:lnTo>
                  <a:lnTo>
                    <a:pt x="338353" y="321513"/>
                  </a:lnTo>
                  <a:lnTo>
                    <a:pt x="109321" y="321513"/>
                  </a:lnTo>
                  <a:lnTo>
                    <a:pt x="104457" y="316661"/>
                  </a:lnTo>
                  <a:lnTo>
                    <a:pt x="104457" y="142100"/>
                  </a:lnTo>
                  <a:lnTo>
                    <a:pt x="108534" y="145503"/>
                  </a:lnTo>
                  <a:lnTo>
                    <a:pt x="221018" y="235483"/>
                  </a:lnTo>
                  <a:lnTo>
                    <a:pt x="226656" y="235483"/>
                  </a:lnTo>
                  <a:lnTo>
                    <a:pt x="258572" y="209956"/>
                  </a:lnTo>
                  <a:lnTo>
                    <a:pt x="339305" y="145364"/>
                  </a:lnTo>
                  <a:lnTo>
                    <a:pt x="343217" y="142100"/>
                  </a:lnTo>
                  <a:lnTo>
                    <a:pt x="343217" y="35115"/>
                  </a:lnTo>
                  <a:lnTo>
                    <a:pt x="328434" y="27089"/>
                  </a:lnTo>
                  <a:lnTo>
                    <a:pt x="328434" y="126174"/>
                  </a:lnTo>
                  <a:lnTo>
                    <a:pt x="325501" y="128612"/>
                  </a:lnTo>
                  <a:lnTo>
                    <a:pt x="223837" y="209956"/>
                  </a:lnTo>
                  <a:lnTo>
                    <a:pt x="139026" y="142100"/>
                  </a:lnTo>
                  <a:lnTo>
                    <a:pt x="122174" y="128612"/>
                  </a:lnTo>
                  <a:lnTo>
                    <a:pt x="119240" y="126174"/>
                  </a:lnTo>
                  <a:lnTo>
                    <a:pt x="328434" y="126174"/>
                  </a:lnTo>
                  <a:lnTo>
                    <a:pt x="328434" y="27089"/>
                  </a:lnTo>
                  <a:lnTo>
                    <a:pt x="310959" y="17602"/>
                  </a:lnTo>
                  <a:lnTo>
                    <a:pt x="268947" y="4559"/>
                  </a:lnTo>
                  <a:lnTo>
                    <a:pt x="223837" y="0"/>
                  </a:lnTo>
                  <a:lnTo>
                    <a:pt x="178727" y="4559"/>
                  </a:lnTo>
                  <a:lnTo>
                    <a:pt x="136715" y="17602"/>
                  </a:lnTo>
                  <a:lnTo>
                    <a:pt x="98691" y="38239"/>
                  </a:lnTo>
                  <a:lnTo>
                    <a:pt x="65557" y="65570"/>
                  </a:lnTo>
                  <a:lnTo>
                    <a:pt x="38227" y="98691"/>
                  </a:lnTo>
                  <a:lnTo>
                    <a:pt x="17589" y="136715"/>
                  </a:lnTo>
                  <a:lnTo>
                    <a:pt x="4546" y="178739"/>
                  </a:lnTo>
                  <a:lnTo>
                    <a:pt x="0" y="223837"/>
                  </a:lnTo>
                  <a:lnTo>
                    <a:pt x="4546" y="268947"/>
                  </a:lnTo>
                  <a:lnTo>
                    <a:pt x="17589" y="310972"/>
                  </a:lnTo>
                  <a:lnTo>
                    <a:pt x="38227" y="348996"/>
                  </a:lnTo>
                  <a:lnTo>
                    <a:pt x="65557" y="382117"/>
                  </a:lnTo>
                  <a:lnTo>
                    <a:pt x="98691" y="409448"/>
                  </a:lnTo>
                  <a:lnTo>
                    <a:pt x="136715" y="430085"/>
                  </a:lnTo>
                  <a:lnTo>
                    <a:pt x="178727" y="443128"/>
                  </a:lnTo>
                  <a:lnTo>
                    <a:pt x="223837" y="447675"/>
                  </a:lnTo>
                  <a:lnTo>
                    <a:pt x="268947" y="443128"/>
                  </a:lnTo>
                  <a:lnTo>
                    <a:pt x="310959" y="430085"/>
                  </a:lnTo>
                  <a:lnTo>
                    <a:pt x="348983" y="409448"/>
                  </a:lnTo>
                  <a:lnTo>
                    <a:pt x="382117" y="382117"/>
                  </a:lnTo>
                  <a:lnTo>
                    <a:pt x="409448" y="348996"/>
                  </a:lnTo>
                  <a:lnTo>
                    <a:pt x="424357" y="321513"/>
                  </a:lnTo>
                  <a:lnTo>
                    <a:pt x="430085" y="310972"/>
                  </a:lnTo>
                  <a:lnTo>
                    <a:pt x="443128" y="268947"/>
                  </a:lnTo>
                  <a:lnTo>
                    <a:pt x="447675" y="223837"/>
                  </a:lnTo>
                  <a:close/>
                </a:path>
                <a:path h="2469515" w="457200">
                  <a:moveTo>
                    <a:pt x="457200" y="2240369"/>
                  </a:moveTo>
                  <a:lnTo>
                    <a:pt x="452551" y="2194306"/>
                  </a:lnTo>
                  <a:lnTo>
                    <a:pt x="439229" y="2151392"/>
                  </a:lnTo>
                  <a:lnTo>
                    <a:pt x="418160" y="2112556"/>
                  </a:lnTo>
                  <a:lnTo>
                    <a:pt x="390245" y="2078723"/>
                  </a:lnTo>
                  <a:lnTo>
                    <a:pt x="356412" y="2050808"/>
                  </a:lnTo>
                  <a:lnTo>
                    <a:pt x="330034" y="2036508"/>
                  </a:lnTo>
                  <a:lnTo>
                    <a:pt x="330034" y="2218956"/>
                  </a:lnTo>
                  <a:lnTo>
                    <a:pt x="327698" y="2237562"/>
                  </a:lnTo>
                  <a:lnTo>
                    <a:pt x="312356" y="2274951"/>
                  </a:lnTo>
                  <a:lnTo>
                    <a:pt x="289636" y="2309457"/>
                  </a:lnTo>
                  <a:lnTo>
                    <a:pt x="265366" y="2339136"/>
                  </a:lnTo>
                  <a:lnTo>
                    <a:pt x="228600" y="2362289"/>
                  </a:lnTo>
                  <a:lnTo>
                    <a:pt x="214680" y="2359444"/>
                  </a:lnTo>
                  <a:lnTo>
                    <a:pt x="179908" y="2325141"/>
                  </a:lnTo>
                  <a:lnTo>
                    <a:pt x="155600" y="2292553"/>
                  </a:lnTo>
                  <a:lnTo>
                    <a:pt x="135775" y="2256421"/>
                  </a:lnTo>
                  <a:lnTo>
                    <a:pt x="127165" y="2218956"/>
                  </a:lnTo>
                  <a:lnTo>
                    <a:pt x="129197" y="2196579"/>
                  </a:lnTo>
                  <a:lnTo>
                    <a:pt x="144551" y="2159216"/>
                  </a:lnTo>
                  <a:lnTo>
                    <a:pt x="172466" y="2133168"/>
                  </a:lnTo>
                  <a:lnTo>
                    <a:pt x="208622" y="2120087"/>
                  </a:lnTo>
                  <a:lnTo>
                    <a:pt x="228600" y="2118449"/>
                  </a:lnTo>
                  <a:lnTo>
                    <a:pt x="248589" y="2120087"/>
                  </a:lnTo>
                  <a:lnTo>
                    <a:pt x="284734" y="2133168"/>
                  </a:lnTo>
                  <a:lnTo>
                    <a:pt x="312648" y="2159216"/>
                  </a:lnTo>
                  <a:lnTo>
                    <a:pt x="328002" y="2196579"/>
                  </a:lnTo>
                  <a:lnTo>
                    <a:pt x="328066" y="2197341"/>
                  </a:lnTo>
                  <a:lnTo>
                    <a:pt x="330034" y="2218956"/>
                  </a:lnTo>
                  <a:lnTo>
                    <a:pt x="330034" y="2036508"/>
                  </a:lnTo>
                  <a:lnTo>
                    <a:pt x="317576" y="2029739"/>
                  </a:lnTo>
                  <a:lnTo>
                    <a:pt x="274675" y="2016417"/>
                  </a:lnTo>
                  <a:lnTo>
                    <a:pt x="228600" y="2011768"/>
                  </a:lnTo>
                  <a:lnTo>
                    <a:pt x="182537" y="2016417"/>
                  </a:lnTo>
                  <a:lnTo>
                    <a:pt x="139623" y="2029739"/>
                  </a:lnTo>
                  <a:lnTo>
                    <a:pt x="100787" y="2050808"/>
                  </a:lnTo>
                  <a:lnTo>
                    <a:pt x="66954" y="2078723"/>
                  </a:lnTo>
                  <a:lnTo>
                    <a:pt x="39039" y="2112556"/>
                  </a:lnTo>
                  <a:lnTo>
                    <a:pt x="17970" y="2151392"/>
                  </a:lnTo>
                  <a:lnTo>
                    <a:pt x="4648" y="2194306"/>
                  </a:lnTo>
                  <a:lnTo>
                    <a:pt x="0" y="2240369"/>
                  </a:lnTo>
                  <a:lnTo>
                    <a:pt x="4648" y="2286444"/>
                  </a:lnTo>
                  <a:lnTo>
                    <a:pt x="17970" y="2329345"/>
                  </a:lnTo>
                  <a:lnTo>
                    <a:pt x="39039" y="2368181"/>
                  </a:lnTo>
                  <a:lnTo>
                    <a:pt x="66954" y="2402014"/>
                  </a:lnTo>
                  <a:lnTo>
                    <a:pt x="100787" y="2429929"/>
                  </a:lnTo>
                  <a:lnTo>
                    <a:pt x="139623" y="2451011"/>
                  </a:lnTo>
                  <a:lnTo>
                    <a:pt x="182537" y="2464320"/>
                  </a:lnTo>
                  <a:lnTo>
                    <a:pt x="228600" y="2468969"/>
                  </a:lnTo>
                  <a:lnTo>
                    <a:pt x="274675" y="2464320"/>
                  </a:lnTo>
                  <a:lnTo>
                    <a:pt x="317576" y="2451011"/>
                  </a:lnTo>
                  <a:lnTo>
                    <a:pt x="356412" y="2429929"/>
                  </a:lnTo>
                  <a:lnTo>
                    <a:pt x="390245" y="2402014"/>
                  </a:lnTo>
                  <a:lnTo>
                    <a:pt x="418160" y="2368181"/>
                  </a:lnTo>
                  <a:lnTo>
                    <a:pt x="439229" y="2329345"/>
                  </a:lnTo>
                  <a:lnTo>
                    <a:pt x="452551" y="2286444"/>
                  </a:lnTo>
                  <a:lnTo>
                    <a:pt x="457200" y="22403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11071780" y="7103509"/>
            <a:ext cx="6671309" cy="1349375"/>
          </a:xfrm>
          <a:prstGeom prst="rect">
            <a:avLst/>
          </a:prstGeom>
        </p:spPr>
        <p:txBody>
          <a:bodyPr bIns="0" lIns="0" rIns="0" rtlCol="0" tIns="1587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b="1" dirty="0" spc="10" sz="2050">
                <a:latin typeface="Trebuchet MS"/>
                <a:cs typeface="Trebuchet MS"/>
                <a:hlinkClick r:id="rId4"/>
              </a:rPr>
              <a:t>marketing@jjglastronics.com,</a:t>
            </a:r>
            <a:r>
              <a:rPr b="1" dirty="0" spc="-105" sz="2050">
                <a:latin typeface="Trebuchet MS"/>
                <a:cs typeface="Trebuchet MS"/>
              </a:rPr>
              <a:t> </a:t>
            </a:r>
            <a:r>
              <a:rPr b="1" dirty="0" spc="-10" sz="2050">
                <a:latin typeface="Trebuchet MS"/>
                <a:cs typeface="Trebuchet MS"/>
                <a:hlinkClick r:id="rId5"/>
              </a:rPr>
              <a:t>amit@jjglastronics.com</a:t>
            </a:r>
            <a:endParaRPr sz="20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0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20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b="1" dirty="0" spc="-10" sz="2050">
                <a:latin typeface="Trebuchet MS"/>
                <a:cs typeface="Trebuchet MS"/>
                <a:hlinkClick r:id="rId6"/>
              </a:rPr>
              <a:t>www.jjglastronics.com</a:t>
            </a:r>
            <a:endParaRPr sz="205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95323" y="9911350"/>
            <a:ext cx="2697480" cy="329565"/>
          </a:xfrm>
          <a:prstGeom prst="rect">
            <a:avLst/>
          </a:prstGeom>
        </p:spPr>
        <p:txBody>
          <a:bodyPr bIns="0" lIns="0" rIns="0" rtlCol="0" tIns="254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b="1" dirty="0" spc="-25" sz="2000">
                <a:solidFill>
                  <a:srgbClr val="206676"/>
                </a:solidFill>
                <a:latin typeface="Trebuchet MS"/>
                <a:cs typeface="Trebuchet MS"/>
                <a:hlinkClick r:id="rId6"/>
              </a:rPr>
              <a:t>www.jjglastronics.com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021262" y="9153916"/>
            <a:ext cx="6398260" cy="260985"/>
          </a:xfrm>
          <a:prstGeom prst="rect">
            <a:avLst/>
          </a:prstGeom>
        </p:spPr>
        <p:txBody>
          <a:bodyPr bIns="0" lIns="0" rIns="0" rtlCol="0" tIns="11430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b="1" dirty="0" sz="1550">
                <a:latin typeface="Trebuchet MS"/>
                <a:cs typeface="Trebuchet MS"/>
              </a:rPr>
              <a:t>25</a:t>
            </a:r>
            <a:r>
              <a:rPr b="1" dirty="0" spc="-150" sz="1550">
                <a:latin typeface="Trebuchet MS"/>
                <a:cs typeface="Trebuchet MS"/>
              </a:rPr>
              <a:t> </a:t>
            </a:r>
            <a:r>
              <a:rPr b="1" dirty="0" spc="-10" sz="1550">
                <a:latin typeface="Trebuchet MS"/>
                <a:cs typeface="Trebuchet MS"/>
              </a:rPr>
              <a:t>A,</a:t>
            </a:r>
            <a:r>
              <a:rPr b="1" dirty="0" spc="-145" sz="1550">
                <a:latin typeface="Trebuchet MS"/>
                <a:cs typeface="Trebuchet MS"/>
              </a:rPr>
              <a:t> </a:t>
            </a:r>
            <a:r>
              <a:rPr b="1" dirty="0" spc="-20" sz="1550">
                <a:latin typeface="Trebuchet MS"/>
                <a:cs typeface="Trebuchet MS"/>
              </a:rPr>
              <a:t>Electronic</a:t>
            </a:r>
            <a:r>
              <a:rPr b="1" dirty="0" spc="-145" sz="1550">
                <a:latin typeface="Trebuchet MS"/>
                <a:cs typeface="Trebuchet MS"/>
              </a:rPr>
              <a:t> </a:t>
            </a:r>
            <a:r>
              <a:rPr b="1" dirty="0" spc="-25" sz="1550">
                <a:latin typeface="Trebuchet MS"/>
                <a:cs typeface="Trebuchet MS"/>
              </a:rPr>
              <a:t>City,</a:t>
            </a:r>
            <a:r>
              <a:rPr b="1" dirty="0" spc="-145" sz="1550">
                <a:latin typeface="Trebuchet MS"/>
                <a:cs typeface="Trebuchet MS"/>
              </a:rPr>
              <a:t> </a:t>
            </a:r>
            <a:r>
              <a:rPr b="1" dirty="0" sz="1550">
                <a:latin typeface="Trebuchet MS"/>
                <a:cs typeface="Trebuchet MS"/>
              </a:rPr>
              <a:t>Hosur</a:t>
            </a:r>
            <a:r>
              <a:rPr b="1" dirty="0" spc="-145" sz="1550">
                <a:latin typeface="Trebuchet MS"/>
                <a:cs typeface="Trebuchet MS"/>
              </a:rPr>
              <a:t> </a:t>
            </a:r>
            <a:r>
              <a:rPr b="1" dirty="0" spc="-10" sz="1550">
                <a:latin typeface="Trebuchet MS"/>
                <a:cs typeface="Trebuchet MS"/>
              </a:rPr>
              <a:t>Road,</a:t>
            </a:r>
            <a:r>
              <a:rPr b="1" dirty="0" spc="-145" sz="1550">
                <a:latin typeface="Trebuchet MS"/>
                <a:cs typeface="Trebuchet MS"/>
              </a:rPr>
              <a:t> </a:t>
            </a:r>
            <a:r>
              <a:rPr b="1" dirty="0" spc="-10" sz="1550">
                <a:latin typeface="Trebuchet MS"/>
                <a:cs typeface="Trebuchet MS"/>
              </a:rPr>
              <a:t>Bangalore,</a:t>
            </a:r>
            <a:r>
              <a:rPr b="1" dirty="0" spc="-150" sz="1550">
                <a:latin typeface="Trebuchet MS"/>
                <a:cs typeface="Trebuchet MS"/>
              </a:rPr>
              <a:t> </a:t>
            </a:r>
            <a:r>
              <a:rPr b="1" dirty="0" sz="1550">
                <a:latin typeface="Trebuchet MS"/>
                <a:cs typeface="Trebuchet MS"/>
              </a:rPr>
              <a:t>560100,</a:t>
            </a:r>
            <a:r>
              <a:rPr b="1" dirty="0" spc="-145" sz="1550">
                <a:latin typeface="Trebuchet MS"/>
                <a:cs typeface="Trebuchet MS"/>
              </a:rPr>
              <a:t> </a:t>
            </a:r>
            <a:r>
              <a:rPr b="1" dirty="0" spc="-20" sz="1550">
                <a:latin typeface="Trebuchet MS"/>
                <a:cs typeface="Trebuchet MS"/>
              </a:rPr>
              <a:t>Karnataka,</a:t>
            </a:r>
            <a:r>
              <a:rPr b="1" dirty="0" spc="-145" sz="1550">
                <a:latin typeface="Trebuchet MS"/>
                <a:cs typeface="Trebuchet MS"/>
              </a:rPr>
              <a:t> </a:t>
            </a:r>
            <a:r>
              <a:rPr b="1" dirty="0" spc="-10" sz="1550">
                <a:latin typeface="Trebuchet MS"/>
                <a:cs typeface="Trebuchet MS"/>
              </a:rPr>
              <a:t>India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066308" y="5981075"/>
            <a:ext cx="3829685" cy="579755"/>
          </a:xfrm>
          <a:prstGeom prst="rect">
            <a:avLst/>
          </a:prstGeom>
        </p:spPr>
        <p:txBody>
          <a:bodyPr bIns="0" lIns="0" rIns="0" rtlCol="0" tIns="17145" vert="horz"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 spc="95" sz="3600">
                <a:solidFill>
                  <a:srgbClr val="F9C821"/>
                </a:solidFill>
                <a:latin typeface="Trebuchet MS"/>
                <a:cs typeface="Trebuchet MS"/>
              </a:rPr>
              <a:t>JJ</a:t>
            </a:r>
            <a:r>
              <a:rPr b="1" dirty="0" spc="-459" sz="3600">
                <a:solidFill>
                  <a:srgbClr val="F9C821"/>
                </a:solidFill>
                <a:latin typeface="Trebuchet MS"/>
                <a:cs typeface="Trebuchet MS"/>
              </a:rPr>
              <a:t> </a:t>
            </a:r>
            <a:r>
              <a:rPr b="1" dirty="0" spc="195" sz="3600">
                <a:solidFill>
                  <a:srgbClr val="F9C821"/>
                </a:solidFill>
                <a:latin typeface="Trebuchet MS"/>
                <a:cs typeface="Trebuchet MS"/>
              </a:rPr>
              <a:t>GLASTRONICS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 xmlns:xsi="http://www.w3.org/2001/XMLSchema-instance">
  <Template/>
  <TotalTime>0</TotalTime>
  <Application xsi:nil="true"/>
  <PresentationFormat>On-screen Show (4:3)</PresentationFormat>
  <ScaleCrop>false</ScaleCrop>
  <LinksUpToDate>false</LinksUpToDate>
  <SharedDoc>false</SharedDoc>
  <HyperlinksChanged>false</HyperlinksChanged>
  <AppVersion>12.0000</AppVersion>
  <Company xsi:nil="true"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2026-09-09T08:48:44Z</dcterms:created>
  <dcterms:modified xsi:type="dcterms:W3CDTF">2026-09-09T08:48:44Z</dcterms:modified>
</cp:coreProperties>
</file>