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7" r:id="rId8"/>
    <p:sldId id="263" r:id="rId9"/>
    <p:sldId id="265" r:id="rId10"/>
    <p:sldId id="268" r:id="rId11"/>
    <p:sldId id="275" r:id="rId12"/>
    <p:sldId id="276" r:id="rId13"/>
    <p:sldId id="313" r:id="rId14"/>
    <p:sldId id="314" r:id="rId15"/>
    <p:sldId id="272" r:id="rId16"/>
    <p:sldId id="273" r:id="rId17"/>
    <p:sldId id="274" r:id="rId18"/>
    <p:sldId id="270" r:id="rId19"/>
    <p:sldId id="308" r:id="rId20"/>
    <p:sldId id="309" r:id="rId21"/>
    <p:sldId id="271" r:id="rId22"/>
    <p:sldId id="258" r:id="rId23"/>
    <p:sldId id="310" r:id="rId24"/>
    <p:sldId id="317" r:id="rId25"/>
    <p:sldId id="318" r:id="rId26"/>
    <p:sldId id="312" r:id="rId27"/>
    <p:sldId id="316" r:id="rId28"/>
    <p:sldId id="319" r:id="rId29"/>
    <p:sldId id="311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57" d="100"/>
          <a:sy n="57" d="100"/>
        </p:scale>
        <p:origin x="65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E68917F-B688-783B-01C8-442C1629A6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E8A8D9F0-B9CE-C098-6A20-C2AD359130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AB6583F-8BA7-363E-7D16-98B32860A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56C1-A522-44FB-8F45-8F62C0D1DD6C}" type="datetimeFigureOut">
              <a:rPr lang="en-IN" smtClean="0"/>
              <a:t>01-09-2026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CFF1709-E47A-4688-5EF1-6087AC483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4130402-FC2A-7208-0559-69CF28C3E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61D2-8D87-42C8-A305-F4CB581E1B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5205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09F9F8D-94E5-CD68-DEDE-898881E4E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D953F5F-61F0-6117-8C84-6FCEB1AAC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C742657-2FB0-669D-E060-11B716DA2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56C1-A522-44FB-8F45-8F62C0D1DD6C}" type="datetimeFigureOut">
              <a:rPr lang="en-IN" smtClean="0"/>
              <a:t>01-09-2026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73C0730-F63A-414A-CC8E-08E8D9D86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D63A498-2E35-F794-7810-17DBBE94C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61D2-8D87-42C8-A305-F4CB581E1B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1470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6CD3A6D-B168-F6DE-C491-8D7986F2E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72AB988-1B31-A370-188F-CAC659D316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C2550CA-07B2-A48F-5D50-56AC0ABE5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56C1-A522-44FB-8F45-8F62C0D1DD6C}" type="datetimeFigureOut">
              <a:rPr lang="en-IN" smtClean="0"/>
              <a:t>01-09-2026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44BBA5F-286A-DAB4-CE48-1AE623999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70795B0-CF06-A375-28D6-C66644F42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61D2-8D87-42C8-A305-F4CB581E1B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3770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C4A192F-4005-DC56-68D5-63953DA9F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C30E37F-2708-04FC-B936-9085855923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6290899C-B039-D6D1-DF20-0FCFFE2DE4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779838D-7021-064E-D234-5B4E954C5C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56C1-A522-44FB-8F45-8F62C0D1DD6C}" type="datetimeFigureOut">
              <a:rPr lang="en-IN" smtClean="0"/>
              <a:t>01-09-2026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C7BB42C-68D8-239C-7928-C48CD5548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39F44A2-CF9C-93AD-4BFB-94C109D75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61D2-8D87-42C8-A305-F4CB581E1B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3526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002A926-B3B2-D1A7-0259-639DCB4DF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C4750C0-E060-9998-D6A5-EB2D5A18CD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2197EE17-9540-7F8C-3DE8-8EE65C0FEB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1A547CAD-E027-1F1A-F582-19AE7F676C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E3735888-DFDE-29BC-AF3F-135FC38AD4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4C27F34B-2DC3-8797-86EA-ABF6464D8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56C1-A522-44FB-8F45-8F62C0D1DD6C}" type="datetimeFigureOut">
              <a:rPr lang="en-IN" smtClean="0"/>
              <a:t>01-09-2026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FCE9F392-D54E-3F62-98C7-979A3BBA9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90EBF3FD-2C89-34DF-B1EF-995BA352B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61D2-8D87-42C8-A305-F4CB581E1B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2526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8074C03-DBB2-F81D-A551-CACFBD63F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BDCD913D-D25D-905F-D15A-D5B7EB5D0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56C1-A522-44FB-8F45-8F62C0D1DD6C}" type="datetimeFigureOut">
              <a:rPr lang="en-IN" smtClean="0"/>
              <a:t>01-09-2026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D651F832-5ED1-8FA0-0030-147AB0B29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9DE7C260-0030-2147-06CD-374D6CB64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61D2-8D87-42C8-A305-F4CB581E1B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64550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50C0FB34-F63B-1965-D136-519E37C3F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56C1-A522-44FB-8F45-8F62C0D1DD6C}" type="datetimeFigureOut">
              <a:rPr lang="en-IN" smtClean="0"/>
              <a:t>01-09-2026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319E8E74-29FA-1857-47D4-1DE7E8444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F439E49-7A93-6EB4-318C-F65E23B32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61D2-8D87-42C8-A305-F4CB581E1B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5643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59D57C9-E860-F2B3-CB9D-BC3D7EADF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7491756-62E2-4625-6B33-1E64025923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1CA905BA-FCEA-966C-E6C3-4EF6EE3EFB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D39FE18-A6AE-5108-9F10-3B4611354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56C1-A522-44FB-8F45-8F62C0D1DD6C}" type="datetimeFigureOut">
              <a:rPr lang="en-IN" smtClean="0"/>
              <a:t>01-09-2026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A4FF1CF-1864-4F44-D134-DDBB255B7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360CE3D1-56D7-AB04-C287-83D1AACFA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61D2-8D87-42C8-A305-F4CB581E1B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3541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D239A83-55E6-EBD9-2165-CE1209707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EC7A3FE3-DBCA-0BD6-2413-489350AEBD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D418870E-4EA9-BD7A-4E73-7DB7C4F6EA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0C62504-506A-631C-2BF0-E45DBB88F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56C1-A522-44FB-8F45-8F62C0D1DD6C}" type="datetimeFigureOut">
              <a:rPr lang="en-IN" smtClean="0"/>
              <a:t>01-09-2026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33A9A20-698C-7B6F-4116-E119885D0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055865D0-93E8-DD9E-504A-5147B7AEE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61D2-8D87-42C8-A305-F4CB581E1B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4299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5B6F47A-B1BA-1119-A5EA-A2C483426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A25D4375-D195-19A9-383E-AD93130E33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EDA97AD-C57D-E9EE-1143-FB24E0FBD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56C1-A522-44FB-8F45-8F62C0D1DD6C}" type="datetimeFigureOut">
              <a:rPr lang="en-IN" smtClean="0"/>
              <a:t>01-09-2026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AA03068-30B9-B588-CC21-AAFF41228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37AC969-76FF-93C4-1C14-1E6AA950A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61D2-8D87-42C8-A305-F4CB581E1B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7471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1E3E7194-80A0-DFDF-FDB1-9918B98C1B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011CC38D-B3CD-388B-3362-A4CA557262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605E6FA-D837-31F7-000B-8EBF8118E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56C1-A522-44FB-8F45-8F62C0D1DD6C}" type="datetimeFigureOut">
              <a:rPr lang="en-IN" smtClean="0"/>
              <a:t>01-09-2026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E77EB75-CC3D-470A-2FA7-EDEDB7641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2D1E4C4-4ADC-6C0F-99D0-F64A74C8B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61D2-8D87-42C8-A305-F4CB581E1B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1202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B1C65BD8-9CA2-75A2-35AD-8558FC320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08839F1-411A-83BE-8403-DA33B8A734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237EFF8-A2E2-23F3-9A85-326AAFBC6C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A56C1-A522-44FB-8F45-8F62C0D1DD6C}" type="datetimeFigureOut">
              <a:rPr lang="en-IN" smtClean="0"/>
              <a:t>01-09-2026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0E1E247-006A-3651-83A5-CE6BDAE631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571DF3E-CFEF-923B-0439-E6A3053B59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A861D2-8D87-42C8-A305-F4CB581E1B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8303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f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RAJNESHPATHAK@LASERMICROMED.CO.IN" TargetMode="External"/><Relationship Id="rId2" Type="http://schemas.openxmlformats.org/officeDocument/2006/relationships/hyperlink" Target="http://www.lasermicromed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F467337-F602-0C77-6EBF-35E14631E2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4765" y="923579"/>
            <a:ext cx="10482470" cy="4761603"/>
          </a:xfrm>
        </p:spPr>
        <p:txBody>
          <a:bodyPr>
            <a:noAutofit/>
          </a:bodyPr>
          <a:lstStyle/>
          <a:p>
            <a:r>
              <a:rPr lang="en-US" sz="66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66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66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Welcome </a:t>
            </a:r>
            <a:br>
              <a:rPr lang="en-US" sz="66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66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66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66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br>
              <a:rPr lang="en-US" sz="66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66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66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72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Laser Micromed Noida</a:t>
            </a:r>
            <a:endParaRPr lang="en-IN" sz="66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939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F467337-F602-0C77-6EBF-35E14631E2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46630"/>
            <a:ext cx="9144000" cy="853193"/>
          </a:xfrm>
        </p:spPr>
        <p:txBody>
          <a:bodyPr>
            <a:normAutofit fontScale="90000"/>
          </a:bodyPr>
          <a:lstStyle/>
          <a:p>
            <a:r>
              <a:rPr lang="en-US" u="sng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Vision:</a:t>
            </a:r>
            <a:endParaRPr lang="en-IN" u="sng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0D14BA0-9D02-700D-BDBE-AD54D55E9E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648178"/>
            <a:ext cx="9144000" cy="4572000"/>
          </a:xfrm>
        </p:spPr>
        <p:txBody>
          <a:bodyPr>
            <a:normAutofit fontScale="85000" lnSpcReduction="20000"/>
          </a:bodyPr>
          <a:lstStyle/>
          <a:p>
            <a:r>
              <a:rPr lang="en-US" sz="33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provide our customers with a </a:t>
            </a:r>
          </a:p>
          <a:p>
            <a:endParaRPr lang="en-US" sz="2400" b="1" i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3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Pleasant experience</a:t>
            </a:r>
            <a:r>
              <a:rPr lang="en-US" sz="43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24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3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meeting their</a:t>
            </a:r>
          </a:p>
          <a:p>
            <a:endParaRPr lang="en-US" sz="2400" b="1" i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3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Price, </a:t>
            </a:r>
          </a:p>
          <a:p>
            <a:r>
              <a:rPr lang="en-US" sz="43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 </a:t>
            </a:r>
          </a:p>
          <a:p>
            <a:r>
              <a:rPr lang="en-US" sz="43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</a:p>
          <a:p>
            <a:r>
              <a:rPr lang="en-US" sz="43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Delivery expectations</a:t>
            </a:r>
            <a:endParaRPr lang="en-IN" sz="43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36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F467337-F602-0C77-6EBF-35E14631E2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46630"/>
            <a:ext cx="9144000" cy="853193"/>
          </a:xfrm>
        </p:spPr>
        <p:txBody>
          <a:bodyPr>
            <a:normAutofit fontScale="90000"/>
          </a:bodyPr>
          <a:lstStyle/>
          <a:p>
            <a:r>
              <a:rPr lang="en-US" u="sng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Vision:</a:t>
            </a:r>
            <a:endParaRPr lang="en-IN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0D14BA0-9D02-700D-BDBE-AD54D55E9E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648178"/>
            <a:ext cx="9144000" cy="4572000"/>
          </a:xfrm>
        </p:spPr>
        <p:txBody>
          <a:bodyPr>
            <a:normAutofit/>
          </a:bodyPr>
          <a:lstStyle/>
          <a:p>
            <a:endParaRPr lang="en-US" sz="40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Growth</a:t>
            </a:r>
          </a:p>
          <a:p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directly proportional to </a:t>
            </a:r>
          </a:p>
          <a:p>
            <a:endParaRPr lang="en-US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Client’s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Satisfaction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level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IN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207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F467337-F602-0C77-6EBF-35E14631E2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46630"/>
            <a:ext cx="9144000" cy="853193"/>
          </a:xfrm>
        </p:spPr>
        <p:txBody>
          <a:bodyPr>
            <a:normAutofit fontScale="90000"/>
          </a:bodyPr>
          <a:lstStyle/>
          <a:p>
            <a:r>
              <a:rPr lang="en-US" u="sng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Business Idea:</a:t>
            </a:r>
            <a:endParaRPr lang="en-IN" u="sng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0D14BA0-9D02-700D-BDBE-AD54D55E9E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648178"/>
            <a:ext cx="9144000" cy="4924900"/>
          </a:xfrm>
        </p:spPr>
        <p:txBody>
          <a:bodyPr>
            <a:normAutofit/>
          </a:bodyPr>
          <a:lstStyle/>
          <a:p>
            <a:endParaRPr lang="en-US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want to be your </a:t>
            </a:r>
          </a:p>
          <a:p>
            <a:endParaRPr lang="en-US" sz="2800" b="1" i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51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 stop shop</a:t>
            </a:r>
          </a:p>
          <a:p>
            <a:endParaRPr lang="en-US" sz="2800" b="1" i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3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all your </a:t>
            </a:r>
          </a:p>
          <a:p>
            <a:endParaRPr lang="en-US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2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Plastic </a:t>
            </a:r>
            <a:r>
              <a:rPr lang="en-US" sz="4200" b="1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Moulded</a:t>
            </a:r>
            <a:r>
              <a:rPr lang="en-US" sz="42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components</a:t>
            </a:r>
            <a:r>
              <a:rPr lang="en-US" sz="42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602083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F467337-F602-0C77-6EBF-35E14631E2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46630"/>
            <a:ext cx="9144000" cy="853193"/>
          </a:xfrm>
        </p:spPr>
        <p:txBody>
          <a:bodyPr>
            <a:normAutofit fontScale="90000"/>
          </a:bodyPr>
          <a:lstStyle/>
          <a:p>
            <a:r>
              <a:rPr lang="en-US" u="sng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Business Idea:</a:t>
            </a:r>
            <a:endParaRPr lang="en-IN" u="sng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0D14BA0-9D02-700D-BDBE-AD54D55E9E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648177"/>
            <a:ext cx="9144000" cy="4805631"/>
          </a:xfrm>
        </p:spPr>
        <p:txBody>
          <a:bodyPr>
            <a:normAutofit fontScale="77500" lnSpcReduction="20000"/>
          </a:bodyPr>
          <a:lstStyle/>
          <a:p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also provide Post 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moulding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operations like – </a:t>
            </a:r>
          </a:p>
          <a:p>
            <a:endParaRPr lang="en-US" sz="3200" b="1" i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900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 printing, </a:t>
            </a:r>
          </a:p>
          <a:p>
            <a:r>
              <a:rPr lang="en-US" sz="3900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Screen printing,</a:t>
            </a:r>
          </a:p>
          <a:p>
            <a:r>
              <a:rPr lang="en-US" sz="3900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Laser marking,</a:t>
            </a:r>
          </a:p>
          <a:p>
            <a:r>
              <a:rPr lang="en-US" sz="3900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Heat staking,</a:t>
            </a:r>
          </a:p>
          <a:p>
            <a:r>
              <a:rPr lang="en-US" sz="3900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Ultra Sonic welding</a:t>
            </a:r>
            <a:r>
              <a:rPr lang="en-US" sz="3900" b="1" i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r>
              <a:rPr lang="en-US" sz="3900" b="1" i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 65 Water </a:t>
            </a:r>
            <a:r>
              <a:rPr lang="en-US" sz="3900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3900" b="1" i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roof components,</a:t>
            </a:r>
            <a:endParaRPr lang="en-US" sz="3900" b="1" i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900" b="1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Pouch and Blister packing.</a:t>
            </a:r>
          </a:p>
          <a:p>
            <a:endParaRPr lang="en-US" sz="2800" i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i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und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 one roof !</a:t>
            </a:r>
          </a:p>
          <a:p>
            <a:endParaRPr lang="en-US" sz="2800" b="1" dirty="0"/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028251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F467337-F602-0C77-6EBF-35E14631E2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46630"/>
            <a:ext cx="9144000" cy="853193"/>
          </a:xfrm>
        </p:spPr>
        <p:txBody>
          <a:bodyPr>
            <a:normAutofit fontScale="90000"/>
          </a:bodyPr>
          <a:lstStyle/>
          <a:p>
            <a:r>
              <a:rPr lang="en-US" u="sng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Company Policy:</a:t>
            </a:r>
            <a:endParaRPr lang="en-IN" u="sng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0D14BA0-9D02-700D-BDBE-AD54D55E9E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648178"/>
            <a:ext cx="9144000" cy="4572000"/>
          </a:xfrm>
        </p:spPr>
        <p:txBody>
          <a:bodyPr>
            <a:normAutofit/>
          </a:bodyPr>
          <a:lstStyle/>
          <a:p>
            <a:endParaRPr lang="en-US" sz="2800" dirty="0"/>
          </a:p>
          <a:p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#1. Client first </a:t>
            </a:r>
          </a:p>
          <a:p>
            <a:endParaRPr lang="en-US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#2. Act with Loyalty and Integrity </a:t>
            </a:r>
          </a:p>
          <a:p>
            <a:endParaRPr lang="en-US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#3. Treat all with respect</a:t>
            </a:r>
          </a:p>
          <a:p>
            <a:endParaRPr lang="en-US" sz="2800" dirty="0"/>
          </a:p>
          <a:p>
            <a:endParaRPr lang="en-US" sz="2800" b="1" dirty="0"/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807371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F467337-F602-0C77-6EBF-35E14631E2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46630"/>
            <a:ext cx="9144000" cy="853193"/>
          </a:xfrm>
        </p:spPr>
        <p:txBody>
          <a:bodyPr>
            <a:normAutofit fontScale="90000"/>
          </a:bodyPr>
          <a:lstStyle/>
          <a:p>
            <a:r>
              <a:rPr lang="en-US" u="sng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Company Policy:</a:t>
            </a:r>
            <a:endParaRPr lang="en-IN" u="sng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0D14BA0-9D02-700D-BDBE-AD54D55E9E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5861" y="1648178"/>
            <a:ext cx="10721009" cy="4572000"/>
          </a:xfrm>
        </p:spPr>
        <p:txBody>
          <a:bodyPr>
            <a:normAutofit fontScale="92500"/>
          </a:bodyPr>
          <a:lstStyle/>
          <a:p>
            <a:endParaRPr lang="en-US" sz="2800" dirty="0"/>
          </a:p>
          <a:p>
            <a:r>
              <a:rPr lang="en-US" sz="43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#4. Build teamwork and relationships </a:t>
            </a:r>
          </a:p>
          <a:p>
            <a:endParaRPr lang="en-US" sz="43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3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#5. Constant Innovation and Improvement</a:t>
            </a:r>
          </a:p>
          <a:p>
            <a:endParaRPr lang="en-US" sz="43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3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#6.  Strive towards our Sustainability goals.</a:t>
            </a:r>
          </a:p>
          <a:p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sz="2800" b="1" dirty="0"/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772377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F467337-F602-0C77-6EBF-35E14631E2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46630"/>
            <a:ext cx="9144000" cy="853193"/>
          </a:xfrm>
        </p:spPr>
        <p:txBody>
          <a:bodyPr>
            <a:normAutofit fontScale="90000"/>
          </a:bodyPr>
          <a:lstStyle/>
          <a:p>
            <a:r>
              <a:rPr lang="en-US" u="sng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LASER Strengths : </a:t>
            </a:r>
            <a:endParaRPr lang="en-IN" u="sng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0D14BA0-9D02-700D-BDBE-AD54D55E9E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648178"/>
            <a:ext cx="9144000" cy="4572000"/>
          </a:xfrm>
        </p:spPr>
        <p:txBody>
          <a:bodyPr>
            <a:normAutofit lnSpcReduction="10000"/>
          </a:bodyPr>
          <a:lstStyle/>
          <a:p>
            <a:endParaRPr lang="en-US" sz="2800" dirty="0"/>
          </a:p>
          <a:p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are an </a:t>
            </a:r>
          </a:p>
          <a:p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Innovations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</a:p>
          <a:p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Development-based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manufacturing company. 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b="1" dirty="0"/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7104494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F467337-F602-0C77-6EBF-35E14631E2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46630"/>
            <a:ext cx="9144000" cy="853193"/>
          </a:xfrm>
        </p:spPr>
        <p:txBody>
          <a:bodyPr>
            <a:normAutofit fontScale="90000"/>
          </a:bodyPr>
          <a:lstStyle/>
          <a:p>
            <a:r>
              <a:rPr lang="en-US" u="sng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LASER Strengths : </a:t>
            </a:r>
            <a:endParaRPr lang="en-IN" u="sng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0D14BA0-9D02-700D-BDBE-AD54D55E9E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648178"/>
            <a:ext cx="9144000" cy="4898396"/>
          </a:xfrm>
        </p:spPr>
        <p:txBody>
          <a:bodyPr>
            <a:normAutofit/>
          </a:bodyPr>
          <a:lstStyle/>
          <a:p>
            <a:endParaRPr lang="en-US" sz="2800" dirty="0"/>
          </a:p>
          <a:p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readily incorporate  </a:t>
            </a:r>
          </a:p>
          <a:p>
            <a:endParaRPr lang="en-US" sz="32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Technology </a:t>
            </a:r>
          </a:p>
          <a:p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</a:p>
          <a:p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Machinery / SPM</a:t>
            </a:r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US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complement the production plans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b="1" dirty="0"/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245997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F467337-F602-0C77-6EBF-35E14631E2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3095" y="546630"/>
            <a:ext cx="10787269" cy="853193"/>
          </a:xfrm>
        </p:spPr>
        <p:txBody>
          <a:bodyPr>
            <a:normAutofit fontScale="90000"/>
          </a:bodyPr>
          <a:lstStyle/>
          <a:p>
            <a:r>
              <a:rPr lang="en-US" u="sng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 Clients and Products:</a:t>
            </a:r>
            <a:endParaRPr lang="en-IN" u="sng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0D14BA0-9D02-700D-BDBE-AD54D55E9E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648177"/>
            <a:ext cx="9144000" cy="4951405"/>
          </a:xfrm>
        </p:spPr>
        <p:txBody>
          <a:bodyPr>
            <a:normAutofit fontScale="77500" lnSpcReduction="20000"/>
          </a:bodyPr>
          <a:lstStyle/>
          <a:p>
            <a:endParaRPr lang="en-US" sz="2800" dirty="0"/>
          </a:p>
          <a:p>
            <a:r>
              <a:rPr lang="en-US" sz="35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JIO Reliance, India- </a:t>
            </a:r>
            <a:r>
              <a:rPr lang="en-US" sz="35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Electronics</a:t>
            </a:r>
          </a:p>
          <a:p>
            <a:endParaRPr lang="en-US" sz="3500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5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Arcadyan</a:t>
            </a:r>
            <a:r>
              <a:rPr lang="en-US" sz="35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Taiwan - Electronics</a:t>
            </a:r>
            <a:endParaRPr lang="en-US" sz="35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5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500" dirty="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Sercomm</a:t>
            </a:r>
            <a:r>
              <a:rPr lang="en-US" sz="35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Taiwan- </a:t>
            </a:r>
            <a:r>
              <a:rPr lang="en-US" sz="35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Electronics</a:t>
            </a:r>
          </a:p>
          <a:p>
            <a:endParaRPr lang="en-US" sz="3500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500" dirty="0" err="1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Comtrend</a:t>
            </a:r>
            <a:r>
              <a:rPr lang="en-US" sz="35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Taiwan- Electronics</a:t>
            </a:r>
            <a:endParaRPr lang="en-US" sz="35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5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5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IKEA, Sweden- Electrical and Home</a:t>
            </a:r>
          </a:p>
          <a:p>
            <a:endParaRPr lang="en-US" sz="35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5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EGLO, Austria- Lighting</a:t>
            </a:r>
          </a:p>
          <a:p>
            <a:endParaRPr lang="en-US" sz="35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b="1" dirty="0"/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923414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F467337-F602-0C77-6EBF-35E14631E2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3095" y="546630"/>
            <a:ext cx="10787269" cy="853193"/>
          </a:xfrm>
        </p:spPr>
        <p:txBody>
          <a:bodyPr>
            <a:normAutofit fontScale="90000"/>
          </a:bodyPr>
          <a:lstStyle/>
          <a:p>
            <a:r>
              <a:rPr lang="en-US" u="sng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 Clients and Products:</a:t>
            </a:r>
            <a:endParaRPr lang="en-IN" u="sng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0D14BA0-9D02-700D-BDBE-AD54D55E9E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648177"/>
            <a:ext cx="9144000" cy="4951405"/>
          </a:xfrm>
        </p:spPr>
        <p:txBody>
          <a:bodyPr>
            <a:normAutofit/>
          </a:bodyPr>
          <a:lstStyle/>
          <a:p>
            <a:endParaRPr lang="en-US" sz="2800" dirty="0"/>
          </a:p>
          <a:p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Bausch &amp; Lomb, India - 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Contact Lens </a:t>
            </a:r>
            <a:r>
              <a:rPr lang="en-US" dirty="0" err="1">
                <a:solidFill>
                  <a:schemeClr val="accent2">
                    <a:lumMod val="50000"/>
                  </a:schemeClr>
                </a:solidFill>
              </a:rPr>
              <a:t>Packagings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Sony India -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Car Stereo fitment Bezels.</a:t>
            </a:r>
          </a:p>
          <a:p>
            <a:endParaRPr lang="en-US" sz="28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Black &amp; Decker Bajaj India-</a:t>
            </a:r>
          </a:p>
          <a:p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dirty="0">
                <a:solidFill>
                  <a:schemeClr val="accent2">
                    <a:lumMod val="50000"/>
                  </a:schemeClr>
                </a:solidFill>
              </a:rPr>
              <a:t>Juicer Mixer Grinder parts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b="1" dirty="0"/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128927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F467337-F602-0C77-6EBF-35E14631E2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3095" y="546630"/>
            <a:ext cx="10787269" cy="853193"/>
          </a:xfrm>
        </p:spPr>
        <p:txBody>
          <a:bodyPr>
            <a:normAutofit fontScale="90000"/>
          </a:bodyPr>
          <a:lstStyle/>
          <a:p>
            <a:r>
              <a:rPr lang="en-US" u="sng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 Clients and Products:</a:t>
            </a:r>
            <a:endParaRPr lang="en-IN" u="sng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0D14BA0-9D02-700D-BDBE-AD54D55E9E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648177"/>
            <a:ext cx="9144000" cy="4951405"/>
          </a:xfrm>
        </p:spPr>
        <p:txBody>
          <a:bodyPr>
            <a:normAutofit/>
          </a:bodyPr>
          <a:lstStyle/>
          <a:p>
            <a:endParaRPr lang="en-US" sz="2800" dirty="0"/>
          </a:p>
          <a:p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NEWELL Rubbermaid, USA – 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Writing Instruments</a:t>
            </a:r>
          </a:p>
          <a:p>
            <a:endParaRPr lang="en-US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RUSTA, Sweden- 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Christmas Lighting</a:t>
            </a:r>
          </a:p>
          <a:p>
            <a:endParaRPr lang="en-US" sz="28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O.V.T, China- </a:t>
            </a:r>
          </a:p>
          <a:p>
            <a:r>
              <a:rPr lang="en-US" dirty="0">
                <a:solidFill>
                  <a:schemeClr val="accent2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Electronics Set Top Box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b="1" dirty="0"/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679208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86862DF-6344-CF68-AF2D-B4AC91F77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0579"/>
          </a:xfrm>
        </p:spPr>
        <p:txBody>
          <a:bodyPr/>
          <a:lstStyle/>
          <a:p>
            <a:pPr algn="ctr"/>
            <a:r>
              <a:rPr lang="en-US" u="sng" dirty="0"/>
              <a:t>Machine Safety features :</a:t>
            </a:r>
            <a:endParaRPr lang="en-IN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E6E47E6-4E5D-6B62-527A-A1451E9DB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4021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All machines have Triple safety features </a:t>
            </a:r>
          </a:p>
          <a:p>
            <a:r>
              <a:rPr lang="en-US" dirty="0"/>
              <a:t>Regular Electro Mechanical , Hydraulic safety checking  in all machines operations.</a:t>
            </a:r>
          </a:p>
          <a:p>
            <a:r>
              <a:rPr lang="en-US" dirty="0"/>
              <a:t>All machines have auto shut off features if any access door opens.</a:t>
            </a:r>
          </a:p>
          <a:p>
            <a:r>
              <a:rPr lang="en-US" dirty="0"/>
              <a:t>Zero Accident rate in our factory.</a:t>
            </a:r>
          </a:p>
          <a:p>
            <a:r>
              <a:rPr lang="en-US" dirty="0"/>
              <a:t>Oil spillage cleaned up on priority.</a:t>
            </a:r>
          </a:p>
          <a:p>
            <a:r>
              <a:rPr lang="en-US" dirty="0"/>
              <a:t>Training and awareness of safety in factory by Signage.</a:t>
            </a:r>
          </a:p>
          <a:p>
            <a:r>
              <a:rPr lang="en-US" dirty="0"/>
              <a:t>Electrical safety by regular monthly checking of Earthing.</a:t>
            </a:r>
          </a:p>
          <a:p>
            <a:r>
              <a:rPr lang="en-US" dirty="0"/>
              <a:t>Fire safety approval by Fire Safety Department</a:t>
            </a:r>
          </a:p>
          <a:p>
            <a:r>
              <a:rPr lang="en-US" dirty="0"/>
              <a:t>No Smoking zone in all factory</a:t>
            </a:r>
          </a:p>
          <a:p>
            <a:r>
              <a:rPr lang="en-US" dirty="0"/>
              <a:t>Auto Water Sprinklers in Raw Material Store area.</a:t>
            </a:r>
          </a:p>
          <a:p>
            <a:r>
              <a:rPr lang="en-US" dirty="0"/>
              <a:t>Fire Extinguishers in all areas of concern.</a:t>
            </a:r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025537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86862DF-6344-CF68-AF2D-B4AC91F77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7084"/>
          </a:xfrm>
        </p:spPr>
        <p:txBody>
          <a:bodyPr/>
          <a:lstStyle/>
          <a:p>
            <a:pPr algn="ctr"/>
            <a:r>
              <a:rPr lang="en-US" u="sng" dirty="0"/>
              <a:t>Worker Safety features :</a:t>
            </a:r>
            <a:endParaRPr lang="en-IN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E6E47E6-4E5D-6B62-527A-A1451E9DB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0218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All workers wear Foot  safety equipment like Shoes </a:t>
            </a:r>
          </a:p>
          <a:p>
            <a:r>
              <a:rPr lang="en-US" dirty="0"/>
              <a:t>All workers wear Hand safety equipment like Gloves.</a:t>
            </a:r>
          </a:p>
          <a:p>
            <a:r>
              <a:rPr lang="en-US" dirty="0"/>
              <a:t>Over Head Crane usage only with Helmet protection.</a:t>
            </a:r>
          </a:p>
          <a:p>
            <a:r>
              <a:rPr lang="en-US" dirty="0"/>
              <a:t>Target- Zero Accident rate in our factory.</a:t>
            </a:r>
          </a:p>
          <a:p>
            <a:r>
              <a:rPr lang="en-US" dirty="0"/>
              <a:t>Oil spillage cleaned up on priority.</a:t>
            </a:r>
          </a:p>
          <a:p>
            <a:r>
              <a:rPr lang="en-US" dirty="0"/>
              <a:t>Training and awareness of safety in factory by Signage.</a:t>
            </a:r>
          </a:p>
          <a:p>
            <a:r>
              <a:rPr lang="en-US" dirty="0"/>
              <a:t>Fire safety approval by Fire Safety Department</a:t>
            </a:r>
          </a:p>
          <a:p>
            <a:r>
              <a:rPr lang="en-US" dirty="0"/>
              <a:t>Strictly No Smoking zone in all factory</a:t>
            </a:r>
          </a:p>
          <a:p>
            <a:r>
              <a:rPr lang="en-US" dirty="0"/>
              <a:t>Regular Fire Extinguishers usage training</a:t>
            </a:r>
          </a:p>
          <a:p>
            <a:r>
              <a:rPr lang="en-US" dirty="0"/>
              <a:t>Regular First Aid kit usage and Emergency Assistance  training</a:t>
            </a:r>
          </a:p>
          <a:p>
            <a:endParaRPr lang="en-US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277182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F467337-F602-0C77-6EBF-35E14631E2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3095" y="357810"/>
            <a:ext cx="10787269" cy="954156"/>
          </a:xfrm>
        </p:spPr>
        <p:txBody>
          <a:bodyPr>
            <a:normAutofit/>
          </a:bodyPr>
          <a:lstStyle/>
          <a:p>
            <a:r>
              <a:rPr lang="en-US" sz="5400" u="sng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Sustainability ambitions </a:t>
            </a:r>
            <a:r>
              <a:rPr lang="en-US" u="sng" dirty="0">
                <a:solidFill>
                  <a:schemeClr val="accent2">
                    <a:lumMod val="50000"/>
                  </a:schemeClr>
                </a:solidFill>
              </a:rPr>
              <a:t>:</a:t>
            </a:r>
            <a:endParaRPr lang="en-IN" u="sng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0D14BA0-9D02-700D-BDBE-AD54D55E9E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4557" y="1311967"/>
            <a:ext cx="11436626" cy="5287616"/>
          </a:xfrm>
        </p:spPr>
        <p:txBody>
          <a:bodyPr>
            <a:normAutofit fontScale="92500" lnSpcReduction="10000"/>
          </a:bodyPr>
          <a:lstStyle/>
          <a:p>
            <a:endParaRPr lang="en-US" sz="2800" dirty="0"/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Encourage the use of electronic communications.</a:t>
            </a:r>
          </a:p>
          <a:p>
            <a:pPr algn="ctr"/>
            <a:endParaRPr lang="en-US" sz="32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Discourage printing</a:t>
            </a:r>
          </a:p>
          <a:p>
            <a:pPr algn="ctr"/>
            <a:endParaRPr lang="en-US" sz="32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If necessary, use printing on both sides of the paper.</a:t>
            </a:r>
          </a:p>
          <a:p>
            <a:pPr algn="ctr"/>
            <a:endParaRPr lang="en-US" sz="32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DFE- “Design For Environment” by using recyclable packaging.</a:t>
            </a:r>
          </a:p>
          <a:p>
            <a:pPr algn="ctr"/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 feasible use recyclable Raw material.</a:t>
            </a:r>
          </a:p>
          <a:p>
            <a:pPr algn="ctr"/>
            <a:endParaRPr lang="en-US" sz="2800" dirty="0"/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/>
          </a:p>
          <a:p>
            <a:endParaRPr lang="en-US" sz="2800" b="1" dirty="0"/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226356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F467337-F602-0C77-6EBF-35E14631E2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3095" y="357810"/>
            <a:ext cx="10787269" cy="954156"/>
          </a:xfrm>
        </p:spPr>
        <p:txBody>
          <a:bodyPr>
            <a:normAutofit/>
          </a:bodyPr>
          <a:lstStyle/>
          <a:p>
            <a:r>
              <a:rPr lang="en-US" sz="5400" u="sng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Sustainability ambitions :</a:t>
            </a:r>
            <a:endParaRPr lang="en-IN" sz="5400" u="sng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0D14BA0-9D02-700D-BDBE-AD54D55E9E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774" y="1648177"/>
            <a:ext cx="11741426" cy="4951405"/>
          </a:xfrm>
        </p:spPr>
        <p:txBody>
          <a:bodyPr>
            <a:normAutofit lnSpcReduction="10000"/>
          </a:bodyPr>
          <a:lstStyle/>
          <a:p>
            <a:endParaRPr lang="en-US" sz="2800" dirty="0"/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Machine parameters that use minimum energy settings.</a:t>
            </a:r>
          </a:p>
          <a:p>
            <a:pPr algn="ctr"/>
            <a:endParaRPr lang="en-US" sz="32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Purchase equipment with the latest microprocessors for </a:t>
            </a:r>
          </a:p>
          <a:p>
            <a:pPr algn="ctr"/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efficiency. 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94% recycling achieved and target to achieve 99% in 2 years.</a:t>
            </a:r>
          </a:p>
          <a:p>
            <a:pPr algn="ctr"/>
            <a:endParaRPr lang="en-US" sz="32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of ROHS-compliant materials.</a:t>
            </a:r>
          </a:p>
          <a:p>
            <a:pPr algn="ctr"/>
            <a:endParaRPr lang="en-US" sz="2800" dirty="0"/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/>
          </a:p>
          <a:p>
            <a:endParaRPr lang="en-US" sz="2800" b="1" dirty="0"/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581355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F467337-F602-0C77-6EBF-35E14631E2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3095" y="357809"/>
            <a:ext cx="10787269" cy="1417981"/>
          </a:xfrm>
        </p:spPr>
        <p:txBody>
          <a:bodyPr>
            <a:normAutofit fontScale="90000"/>
          </a:bodyPr>
          <a:lstStyle/>
          <a:p>
            <a:r>
              <a:rPr lang="en-US" sz="5400" u="sng" dirty="0">
                <a:solidFill>
                  <a:schemeClr val="accent2">
                    <a:lumMod val="50000"/>
                  </a:schemeClr>
                </a:solidFill>
              </a:rPr>
              <a:t>Quality </a:t>
            </a:r>
            <a:r>
              <a:rPr lang="en-US" sz="5400" u="sng" dirty="0" smtClean="0">
                <a:solidFill>
                  <a:schemeClr val="accent2">
                    <a:lumMod val="50000"/>
                  </a:schemeClr>
                </a:solidFill>
              </a:rPr>
              <a:t>and Environmental Management </a:t>
            </a:r>
            <a:r>
              <a:rPr lang="en-US" sz="5400" u="sng" dirty="0">
                <a:solidFill>
                  <a:schemeClr val="accent2">
                    <a:lumMod val="50000"/>
                  </a:schemeClr>
                </a:solidFill>
              </a:rPr>
              <a:t>System </a:t>
            </a:r>
            <a:r>
              <a:rPr lang="en-US" sz="5400" u="sng" dirty="0" smtClean="0">
                <a:solidFill>
                  <a:schemeClr val="accent2">
                    <a:lumMod val="50000"/>
                  </a:schemeClr>
                </a:solidFill>
              </a:rPr>
              <a:t>Certification</a:t>
            </a:r>
            <a:endParaRPr lang="en-IN" sz="5400" u="sng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0D14BA0-9D02-700D-BDBE-AD54D55E9E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5861" y="1648177"/>
            <a:ext cx="10694503" cy="4951405"/>
          </a:xfrm>
        </p:spPr>
        <p:txBody>
          <a:bodyPr>
            <a:normAutofit/>
          </a:bodyPr>
          <a:lstStyle/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/>
          </a:p>
          <a:p>
            <a:r>
              <a:rPr lang="en-US" sz="6000" dirty="0">
                <a:solidFill>
                  <a:schemeClr val="accent2">
                    <a:lumMod val="50000"/>
                  </a:schemeClr>
                </a:solidFill>
              </a:rPr>
              <a:t>ISO </a:t>
            </a:r>
            <a:r>
              <a:rPr lang="en-US" sz="6000" dirty="0" smtClean="0">
                <a:solidFill>
                  <a:schemeClr val="accent2">
                    <a:lumMod val="50000"/>
                  </a:schemeClr>
                </a:solidFill>
              </a:rPr>
              <a:t>9001:2015</a:t>
            </a:r>
          </a:p>
          <a:p>
            <a:r>
              <a:rPr lang="en-US" sz="6000" dirty="0" smtClean="0">
                <a:solidFill>
                  <a:schemeClr val="accent2">
                    <a:lumMod val="50000"/>
                  </a:schemeClr>
                </a:solidFill>
              </a:rPr>
              <a:t>ISO 14001:2015</a:t>
            </a:r>
          </a:p>
          <a:p>
            <a:r>
              <a:rPr lang="en-US" sz="6000" dirty="0" smtClean="0">
                <a:solidFill>
                  <a:schemeClr val="accent2">
                    <a:lumMod val="50000"/>
                  </a:schemeClr>
                </a:solidFill>
              </a:rPr>
              <a:t>ISO 45001:2018</a:t>
            </a:r>
            <a:endParaRPr lang="en-US" sz="60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sz="6000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sz="6000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sz="2800" b="1" dirty="0"/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030860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F467337-F602-0C77-6EBF-35E14631E2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3095" y="357810"/>
            <a:ext cx="10787269" cy="954156"/>
          </a:xfrm>
        </p:spPr>
        <p:txBody>
          <a:bodyPr>
            <a:normAutofit/>
          </a:bodyPr>
          <a:lstStyle/>
          <a:p>
            <a:r>
              <a:rPr lang="en-US" sz="5300" u="sng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 Flow Chart</a:t>
            </a:r>
            <a:r>
              <a:rPr lang="en-US" u="sng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IN" u="sng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0D14BA0-9D02-700D-BDBE-AD54D55E9E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8052" y="1648177"/>
            <a:ext cx="11529391" cy="4951405"/>
          </a:xfrm>
        </p:spPr>
        <p:txBody>
          <a:bodyPr>
            <a:normAutofit/>
          </a:bodyPr>
          <a:lstStyle/>
          <a:p>
            <a:endParaRPr lang="en-US" sz="2800" dirty="0"/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800" dirty="0"/>
          </a:p>
          <a:p>
            <a:endParaRPr lang="en-US" sz="2800" b="1" dirty="0"/>
          </a:p>
          <a:p>
            <a:endParaRPr lang="en-IN" sz="2800" dirty="0"/>
          </a:p>
        </p:txBody>
      </p:sp>
      <p:sp>
        <p:nvSpPr>
          <p:cNvPr id="4" name="Flowchart: Process 3">
            <a:extLst>
              <a:ext uri="{FF2B5EF4-FFF2-40B4-BE49-F238E27FC236}">
                <a16:creationId xmlns="" xmlns:a16="http://schemas.microsoft.com/office/drawing/2014/main" id="{C3051813-47CB-9D4D-E3EA-205D0F5C48D4}"/>
              </a:ext>
            </a:extLst>
          </p:cNvPr>
          <p:cNvSpPr/>
          <p:nvPr/>
        </p:nvSpPr>
        <p:spPr>
          <a:xfrm>
            <a:off x="4837045" y="1648177"/>
            <a:ext cx="1749287" cy="781879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Injection </a:t>
            </a:r>
            <a:r>
              <a:rPr lang="en-US" dirty="0" err="1"/>
              <a:t>Moulding</a:t>
            </a:r>
            <a:r>
              <a:rPr lang="en-US" dirty="0"/>
              <a:t> Machine</a:t>
            </a:r>
            <a:endParaRPr lang="en-IN" dirty="0"/>
          </a:p>
        </p:txBody>
      </p:sp>
      <p:sp>
        <p:nvSpPr>
          <p:cNvPr id="5" name="Arrow: Right 4">
            <a:extLst>
              <a:ext uri="{FF2B5EF4-FFF2-40B4-BE49-F238E27FC236}">
                <a16:creationId xmlns="" xmlns:a16="http://schemas.microsoft.com/office/drawing/2014/main" id="{E2C5D2D7-87D8-4E3D-9CA7-B5B70EDD21C7}"/>
              </a:ext>
            </a:extLst>
          </p:cNvPr>
          <p:cNvSpPr/>
          <p:nvPr/>
        </p:nvSpPr>
        <p:spPr>
          <a:xfrm>
            <a:off x="3962401" y="1855303"/>
            <a:ext cx="569843" cy="344557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OK</a:t>
            </a:r>
            <a:endParaRPr lang="en-IN" dirty="0"/>
          </a:p>
        </p:txBody>
      </p:sp>
      <p:sp>
        <p:nvSpPr>
          <p:cNvPr id="7" name="Flowchart: Alternate Process 6">
            <a:extLst>
              <a:ext uri="{FF2B5EF4-FFF2-40B4-BE49-F238E27FC236}">
                <a16:creationId xmlns="" xmlns:a16="http://schemas.microsoft.com/office/drawing/2014/main" id="{D2F260D8-D013-7FAE-D339-94DA8282BC89}"/>
              </a:ext>
            </a:extLst>
          </p:cNvPr>
          <p:cNvSpPr/>
          <p:nvPr/>
        </p:nvSpPr>
        <p:spPr>
          <a:xfrm>
            <a:off x="2365515" y="1636641"/>
            <a:ext cx="1298713" cy="781879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IQC passed Raw Material</a:t>
            </a:r>
            <a:endParaRPr lang="en-IN" dirty="0"/>
          </a:p>
        </p:txBody>
      </p:sp>
      <p:sp>
        <p:nvSpPr>
          <p:cNvPr id="9" name="Arrow: Right 8">
            <a:extLst>
              <a:ext uri="{FF2B5EF4-FFF2-40B4-BE49-F238E27FC236}">
                <a16:creationId xmlns="" xmlns:a16="http://schemas.microsoft.com/office/drawing/2014/main" id="{0391C26C-C521-B30B-1C29-F83CDF542835}"/>
              </a:ext>
            </a:extLst>
          </p:cNvPr>
          <p:cNvSpPr/>
          <p:nvPr/>
        </p:nvSpPr>
        <p:spPr>
          <a:xfrm rot="5400000">
            <a:off x="5479774" y="2693381"/>
            <a:ext cx="569843" cy="344557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Flowchart: Process 9">
            <a:extLst>
              <a:ext uri="{FF2B5EF4-FFF2-40B4-BE49-F238E27FC236}">
                <a16:creationId xmlns="" xmlns:a16="http://schemas.microsoft.com/office/drawing/2014/main" id="{14FA96A4-B196-2D60-167F-D32BCFCC251D}"/>
              </a:ext>
            </a:extLst>
          </p:cNvPr>
          <p:cNvSpPr/>
          <p:nvPr/>
        </p:nvSpPr>
        <p:spPr>
          <a:xfrm>
            <a:off x="4956312" y="5590822"/>
            <a:ext cx="1749287" cy="781879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Pre-Dispatch Inspection</a:t>
            </a:r>
            <a:endParaRPr lang="en-IN" dirty="0"/>
          </a:p>
        </p:txBody>
      </p:sp>
      <p:sp>
        <p:nvSpPr>
          <p:cNvPr id="11" name="Flowchart: Decision 10">
            <a:extLst>
              <a:ext uri="{FF2B5EF4-FFF2-40B4-BE49-F238E27FC236}">
                <a16:creationId xmlns="" xmlns:a16="http://schemas.microsoft.com/office/drawing/2014/main" id="{3E1A254E-70C9-8E63-C105-E8C416BD1142}"/>
              </a:ext>
            </a:extLst>
          </p:cNvPr>
          <p:cNvSpPr/>
          <p:nvPr/>
        </p:nvSpPr>
        <p:spPr>
          <a:xfrm>
            <a:off x="4465983" y="3242182"/>
            <a:ext cx="2584171" cy="1565352"/>
          </a:xfrm>
          <a:prstGeom prst="flowChartDecision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100% </a:t>
            </a:r>
          </a:p>
          <a:p>
            <a:pPr algn="ctr"/>
            <a:r>
              <a:rPr lang="en-US" dirty="0"/>
              <a:t>Inspection of </a:t>
            </a:r>
            <a:r>
              <a:rPr lang="en-US" dirty="0" err="1"/>
              <a:t>Moulded</a:t>
            </a:r>
            <a:r>
              <a:rPr lang="en-US" dirty="0"/>
              <a:t> parts</a:t>
            </a:r>
            <a:endParaRPr lang="en-IN" dirty="0"/>
          </a:p>
        </p:txBody>
      </p:sp>
      <p:sp>
        <p:nvSpPr>
          <p:cNvPr id="12" name="Arrow: Right 11">
            <a:extLst>
              <a:ext uri="{FF2B5EF4-FFF2-40B4-BE49-F238E27FC236}">
                <a16:creationId xmlns="" xmlns:a16="http://schemas.microsoft.com/office/drawing/2014/main" id="{5A488AA0-FB35-6D40-D60B-6D90C0649413}"/>
              </a:ext>
            </a:extLst>
          </p:cNvPr>
          <p:cNvSpPr/>
          <p:nvPr/>
        </p:nvSpPr>
        <p:spPr>
          <a:xfrm rot="5400000">
            <a:off x="5504684" y="5026899"/>
            <a:ext cx="573031" cy="344557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OK</a:t>
            </a:r>
            <a:endParaRPr lang="en-IN" dirty="0"/>
          </a:p>
        </p:txBody>
      </p:sp>
      <p:sp>
        <p:nvSpPr>
          <p:cNvPr id="13" name="Arrow: Right 12">
            <a:extLst>
              <a:ext uri="{FF2B5EF4-FFF2-40B4-BE49-F238E27FC236}">
                <a16:creationId xmlns="" xmlns:a16="http://schemas.microsoft.com/office/drawing/2014/main" id="{F4C087A2-F749-82A0-1939-4DB908199E30}"/>
              </a:ext>
            </a:extLst>
          </p:cNvPr>
          <p:cNvSpPr/>
          <p:nvPr/>
        </p:nvSpPr>
        <p:spPr>
          <a:xfrm>
            <a:off x="7215808" y="3852579"/>
            <a:ext cx="569843" cy="344557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NG</a:t>
            </a:r>
            <a:endParaRPr lang="en-IN" dirty="0"/>
          </a:p>
        </p:txBody>
      </p:sp>
      <p:sp>
        <p:nvSpPr>
          <p:cNvPr id="14" name="Flowchart: Alternate Process 13">
            <a:extLst>
              <a:ext uri="{FF2B5EF4-FFF2-40B4-BE49-F238E27FC236}">
                <a16:creationId xmlns="" xmlns:a16="http://schemas.microsoft.com/office/drawing/2014/main" id="{3771E88C-506E-0B6E-E922-B2915CD57D03}"/>
              </a:ext>
            </a:extLst>
          </p:cNvPr>
          <p:cNvSpPr/>
          <p:nvPr/>
        </p:nvSpPr>
        <p:spPr>
          <a:xfrm>
            <a:off x="8001000" y="3633917"/>
            <a:ext cx="1298713" cy="781879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Manual Rework</a:t>
            </a:r>
            <a:endParaRPr lang="en-IN" dirty="0"/>
          </a:p>
        </p:txBody>
      </p:sp>
      <p:sp>
        <p:nvSpPr>
          <p:cNvPr id="15" name="Arrow: Bent 14">
            <a:extLst>
              <a:ext uri="{FF2B5EF4-FFF2-40B4-BE49-F238E27FC236}">
                <a16:creationId xmlns="" xmlns:a16="http://schemas.microsoft.com/office/drawing/2014/main" id="{E3ED6B25-9885-8C12-555F-2C107C160B6B}"/>
              </a:ext>
            </a:extLst>
          </p:cNvPr>
          <p:cNvSpPr/>
          <p:nvPr/>
        </p:nvSpPr>
        <p:spPr>
          <a:xfrm rot="10800000">
            <a:off x="7381458" y="4834896"/>
            <a:ext cx="1298712" cy="1319144"/>
          </a:xfrm>
          <a:prstGeom prst="bentArrow">
            <a:avLst>
              <a:gd name="adj1" fmla="val 14796"/>
              <a:gd name="adj2" fmla="val 15816"/>
              <a:gd name="adj3" fmla="val 25000"/>
              <a:gd name="adj4" fmla="val 4375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7" name="Arrow: Right 16">
            <a:extLst>
              <a:ext uri="{FF2B5EF4-FFF2-40B4-BE49-F238E27FC236}">
                <a16:creationId xmlns="" xmlns:a16="http://schemas.microsoft.com/office/drawing/2014/main" id="{93DB3A9D-8354-172A-04D5-81CDA4A44062}"/>
              </a:ext>
            </a:extLst>
          </p:cNvPr>
          <p:cNvSpPr/>
          <p:nvPr/>
        </p:nvSpPr>
        <p:spPr>
          <a:xfrm>
            <a:off x="9515062" y="3852577"/>
            <a:ext cx="569843" cy="344557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NG</a:t>
            </a:r>
            <a:endParaRPr lang="en-IN" dirty="0"/>
          </a:p>
        </p:txBody>
      </p:sp>
      <p:sp>
        <p:nvSpPr>
          <p:cNvPr id="18" name="Flowchart: Alternate Process 17">
            <a:extLst>
              <a:ext uri="{FF2B5EF4-FFF2-40B4-BE49-F238E27FC236}">
                <a16:creationId xmlns="" xmlns:a16="http://schemas.microsoft.com/office/drawing/2014/main" id="{60A40DF2-2B84-122E-057F-C2618C37D40E}"/>
              </a:ext>
            </a:extLst>
          </p:cNvPr>
          <p:cNvSpPr/>
          <p:nvPr/>
        </p:nvSpPr>
        <p:spPr>
          <a:xfrm>
            <a:off x="10250559" y="3633915"/>
            <a:ext cx="1298713" cy="781879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Scrap</a:t>
            </a:r>
            <a:endParaRPr lang="en-IN" dirty="0"/>
          </a:p>
        </p:txBody>
      </p:sp>
      <p:sp>
        <p:nvSpPr>
          <p:cNvPr id="19" name="Arrow: Right 18">
            <a:extLst>
              <a:ext uri="{FF2B5EF4-FFF2-40B4-BE49-F238E27FC236}">
                <a16:creationId xmlns="" xmlns:a16="http://schemas.microsoft.com/office/drawing/2014/main" id="{4B178378-6B08-8608-ED72-EEC823301733}"/>
              </a:ext>
            </a:extLst>
          </p:cNvPr>
          <p:cNvSpPr/>
          <p:nvPr/>
        </p:nvSpPr>
        <p:spPr>
          <a:xfrm rot="10800000">
            <a:off x="4081669" y="5809482"/>
            <a:ext cx="569843" cy="344557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Flowchart: Process 19">
            <a:extLst>
              <a:ext uri="{FF2B5EF4-FFF2-40B4-BE49-F238E27FC236}">
                <a16:creationId xmlns="" xmlns:a16="http://schemas.microsoft.com/office/drawing/2014/main" id="{F96B2204-645B-413F-F3C2-37BB2C156131}"/>
              </a:ext>
            </a:extLst>
          </p:cNvPr>
          <p:cNvSpPr/>
          <p:nvPr/>
        </p:nvSpPr>
        <p:spPr>
          <a:xfrm>
            <a:off x="2080588" y="5590822"/>
            <a:ext cx="1749287" cy="781879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Dispatch</a:t>
            </a:r>
            <a:endParaRPr lang="en-IN" dirty="0"/>
          </a:p>
        </p:txBody>
      </p:sp>
      <p:sp>
        <p:nvSpPr>
          <p:cNvPr id="21" name="Flowchart: Alternate Process 20">
            <a:extLst>
              <a:ext uri="{FF2B5EF4-FFF2-40B4-BE49-F238E27FC236}">
                <a16:creationId xmlns="" xmlns:a16="http://schemas.microsoft.com/office/drawing/2014/main" id="{88236540-B63A-C090-6FCF-6ED5A16E031D}"/>
              </a:ext>
            </a:extLst>
          </p:cNvPr>
          <p:cNvSpPr/>
          <p:nvPr/>
        </p:nvSpPr>
        <p:spPr>
          <a:xfrm>
            <a:off x="7881732" y="1655907"/>
            <a:ext cx="1938130" cy="781879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Approved Process Parameter sheet</a:t>
            </a:r>
            <a:endParaRPr lang="en-IN" dirty="0"/>
          </a:p>
        </p:txBody>
      </p:sp>
      <p:sp>
        <p:nvSpPr>
          <p:cNvPr id="23" name="Arrow: Left 22">
            <a:extLst>
              <a:ext uri="{FF2B5EF4-FFF2-40B4-BE49-F238E27FC236}">
                <a16:creationId xmlns="" xmlns:a16="http://schemas.microsoft.com/office/drawing/2014/main" id="{6692DBB3-BAE4-8D3A-7CE4-283F7B6C3B36}"/>
              </a:ext>
            </a:extLst>
          </p:cNvPr>
          <p:cNvSpPr/>
          <p:nvPr/>
        </p:nvSpPr>
        <p:spPr>
          <a:xfrm>
            <a:off x="6930886" y="1863432"/>
            <a:ext cx="662609" cy="344557"/>
          </a:xfrm>
          <a:prstGeom prst="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OK</a:t>
            </a:r>
            <a:endParaRPr lang="en-IN" dirty="0"/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2EEC494A-8C81-F7AD-A7FD-2035ED210808}"/>
              </a:ext>
            </a:extLst>
          </p:cNvPr>
          <p:cNvSpPr txBox="1"/>
          <p:nvPr/>
        </p:nvSpPr>
        <p:spPr>
          <a:xfrm>
            <a:off x="8415130" y="4861357"/>
            <a:ext cx="384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OK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8773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F467337-F602-0C77-6EBF-35E14631E2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3095" y="357810"/>
            <a:ext cx="10787269" cy="768626"/>
          </a:xfrm>
        </p:spPr>
        <p:txBody>
          <a:bodyPr>
            <a:normAutofit fontScale="90000"/>
          </a:bodyPr>
          <a:lstStyle/>
          <a:p>
            <a:r>
              <a:rPr lang="en-US" sz="5400" u="sng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Promoter’s Profile</a:t>
            </a:r>
            <a:endParaRPr lang="en-IN" sz="5400" u="sng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0D14BA0-9D02-700D-BDBE-AD54D55E9E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5861" y="1648177"/>
            <a:ext cx="10694503" cy="4951405"/>
          </a:xfrm>
        </p:spPr>
        <p:txBody>
          <a:bodyPr>
            <a:normAutofit lnSpcReduction="10000"/>
          </a:bodyPr>
          <a:lstStyle/>
          <a:p>
            <a:r>
              <a:rPr lang="en-US" sz="6000" dirty="0">
                <a:solidFill>
                  <a:schemeClr val="accent2">
                    <a:lumMod val="50000"/>
                  </a:schemeClr>
                </a:solidFill>
              </a:rPr>
              <a:t>Ms. Namita Pathak, CFO</a:t>
            </a:r>
          </a:p>
          <a:p>
            <a:endParaRPr lang="en-US" sz="40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4000" dirty="0">
                <a:solidFill>
                  <a:schemeClr val="accent2">
                    <a:lumMod val="50000"/>
                  </a:schemeClr>
                </a:solidFill>
              </a:rPr>
              <a:t>B.E. ( Civil)</a:t>
            </a:r>
          </a:p>
          <a:p>
            <a:r>
              <a:rPr lang="en-US" sz="4000" dirty="0">
                <a:solidFill>
                  <a:schemeClr val="accent2">
                    <a:lumMod val="50000"/>
                  </a:schemeClr>
                </a:solidFill>
              </a:rPr>
              <a:t>Delhi College of Engineering</a:t>
            </a:r>
          </a:p>
          <a:p>
            <a:r>
              <a:rPr lang="en-US" sz="4000" dirty="0">
                <a:solidFill>
                  <a:schemeClr val="accent2">
                    <a:lumMod val="50000"/>
                  </a:schemeClr>
                </a:solidFill>
              </a:rPr>
              <a:t>LL.B. Delhi University</a:t>
            </a:r>
          </a:p>
          <a:p>
            <a:r>
              <a:rPr lang="en-US" sz="4000" dirty="0">
                <a:solidFill>
                  <a:schemeClr val="accent2">
                    <a:lumMod val="50000"/>
                  </a:schemeClr>
                </a:solidFill>
              </a:rPr>
              <a:t>Experience- </a:t>
            </a:r>
            <a:r>
              <a:rPr lang="en-US" sz="4000" dirty="0" smtClean="0">
                <a:solidFill>
                  <a:schemeClr val="accent2">
                    <a:lumMod val="50000"/>
                  </a:schemeClr>
                </a:solidFill>
              </a:rPr>
              <a:t>36 </a:t>
            </a:r>
            <a:r>
              <a:rPr lang="en-US" sz="4000" dirty="0">
                <a:solidFill>
                  <a:schemeClr val="accent2">
                    <a:lumMod val="50000"/>
                  </a:schemeClr>
                </a:solidFill>
              </a:rPr>
              <a:t>years</a:t>
            </a:r>
          </a:p>
          <a:p>
            <a:r>
              <a:rPr lang="en-US" sz="4000" dirty="0">
                <a:solidFill>
                  <a:schemeClr val="accent2">
                    <a:lumMod val="50000"/>
                  </a:schemeClr>
                </a:solidFill>
              </a:rPr>
              <a:t>CFO Responsibilities- Finance, Admin</a:t>
            </a:r>
          </a:p>
          <a:p>
            <a:endParaRPr lang="en-US" sz="4800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sz="6000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sz="2800" b="1" dirty="0"/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652167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F467337-F602-0C77-6EBF-35E14631E2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3095" y="357810"/>
            <a:ext cx="10787269" cy="768626"/>
          </a:xfrm>
        </p:spPr>
        <p:txBody>
          <a:bodyPr>
            <a:normAutofit fontScale="90000"/>
          </a:bodyPr>
          <a:lstStyle/>
          <a:p>
            <a:r>
              <a:rPr lang="en-US" sz="5400" u="sng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Promoter’s Profile</a:t>
            </a:r>
            <a:endParaRPr lang="en-IN" sz="5400" u="sng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0D14BA0-9D02-700D-BDBE-AD54D55E9E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5861" y="1648177"/>
            <a:ext cx="10694503" cy="4951405"/>
          </a:xfrm>
        </p:spPr>
        <p:txBody>
          <a:bodyPr>
            <a:normAutofit lnSpcReduction="10000"/>
          </a:bodyPr>
          <a:lstStyle/>
          <a:p>
            <a:r>
              <a:rPr lang="en-US" sz="6000" dirty="0">
                <a:solidFill>
                  <a:schemeClr val="accent2">
                    <a:lumMod val="50000"/>
                  </a:schemeClr>
                </a:solidFill>
              </a:rPr>
              <a:t>Ms. Rajnesh Pathak, CTO</a:t>
            </a:r>
          </a:p>
          <a:p>
            <a:endParaRPr lang="en-US" sz="43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sz="4300" dirty="0">
                <a:solidFill>
                  <a:schemeClr val="accent2">
                    <a:lumMod val="50000"/>
                  </a:schemeClr>
                </a:solidFill>
              </a:rPr>
              <a:t>B.E. ( Electronics)</a:t>
            </a:r>
          </a:p>
          <a:p>
            <a:r>
              <a:rPr lang="en-US" sz="4300" dirty="0">
                <a:solidFill>
                  <a:schemeClr val="accent2">
                    <a:lumMod val="50000"/>
                  </a:schemeClr>
                </a:solidFill>
              </a:rPr>
              <a:t>Bangalore University</a:t>
            </a:r>
          </a:p>
          <a:p>
            <a:r>
              <a:rPr lang="en-US" sz="4300" dirty="0">
                <a:solidFill>
                  <a:schemeClr val="accent2">
                    <a:lumMod val="50000"/>
                  </a:schemeClr>
                </a:solidFill>
              </a:rPr>
              <a:t>M.B.A from AIMA</a:t>
            </a:r>
          </a:p>
          <a:p>
            <a:r>
              <a:rPr lang="en-US" sz="4300" dirty="0">
                <a:solidFill>
                  <a:schemeClr val="accent2">
                    <a:lumMod val="50000"/>
                  </a:schemeClr>
                </a:solidFill>
              </a:rPr>
              <a:t>Experience- </a:t>
            </a:r>
            <a:r>
              <a:rPr lang="en-US" sz="4300" dirty="0" smtClean="0">
                <a:solidFill>
                  <a:schemeClr val="accent2">
                    <a:lumMod val="50000"/>
                  </a:schemeClr>
                </a:solidFill>
              </a:rPr>
              <a:t>38 </a:t>
            </a:r>
            <a:r>
              <a:rPr lang="en-US" sz="4300" dirty="0">
                <a:solidFill>
                  <a:schemeClr val="accent2">
                    <a:lumMod val="50000"/>
                  </a:schemeClr>
                </a:solidFill>
              </a:rPr>
              <a:t>years</a:t>
            </a:r>
          </a:p>
          <a:p>
            <a:r>
              <a:rPr lang="en-US" sz="4300" dirty="0">
                <a:solidFill>
                  <a:schemeClr val="accent2">
                    <a:lumMod val="50000"/>
                  </a:schemeClr>
                </a:solidFill>
              </a:rPr>
              <a:t>Responsibilities- Technical, Client interaction</a:t>
            </a:r>
          </a:p>
          <a:p>
            <a:endParaRPr lang="en-US" sz="6000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en-US" sz="2800" b="1" dirty="0"/>
          </a:p>
          <a:p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955439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11"/>
          <p:cNvSpPr txBox="1">
            <a:spLocks noChangeArrowheads="1"/>
          </p:cNvSpPr>
          <p:nvPr/>
        </p:nvSpPr>
        <p:spPr bwMode="auto">
          <a:xfrm>
            <a:off x="4079876" y="125413"/>
            <a:ext cx="55213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>
                <a:solidFill>
                  <a:srgbClr val="000000"/>
                </a:solidFill>
              </a:rPr>
              <a:t>              </a:t>
            </a:r>
            <a:r>
              <a:rPr lang="en-US" altLang="en-US" sz="2000" b="1" u="sng" dirty="0">
                <a:solidFill>
                  <a:srgbClr val="000000"/>
                </a:solidFill>
              </a:rPr>
              <a:t>Organization Chart</a:t>
            </a:r>
            <a:endParaRPr lang="en-SG" altLang="en-US" sz="2000" b="1" u="sng" dirty="0">
              <a:solidFill>
                <a:srgbClr val="000000"/>
              </a:solidFill>
            </a:endParaRPr>
          </a:p>
        </p:txBody>
      </p:sp>
      <p:cxnSp>
        <p:nvCxnSpPr>
          <p:cNvPr id="3079" name="Straight Connector 69"/>
          <p:cNvCxnSpPr>
            <a:cxnSpLocks noChangeShapeType="1"/>
          </p:cNvCxnSpPr>
          <p:nvPr/>
        </p:nvCxnSpPr>
        <p:spPr bwMode="auto">
          <a:xfrm>
            <a:off x="2495550" y="4038600"/>
            <a:ext cx="7334250" cy="1588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8" name="Straight Connector 157"/>
          <p:cNvCxnSpPr/>
          <p:nvPr/>
        </p:nvCxnSpPr>
        <p:spPr>
          <a:xfrm>
            <a:off x="2495550" y="4064000"/>
            <a:ext cx="0" cy="279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/>
          <p:cNvSpPr/>
          <p:nvPr/>
        </p:nvSpPr>
        <p:spPr>
          <a:xfrm>
            <a:off x="1905000" y="5367338"/>
            <a:ext cx="1139238" cy="568668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prstClr val="black"/>
                </a:solidFill>
              </a:rPr>
              <a:t>ACCOUNTS/ HR HEAD</a:t>
            </a:r>
          </a:p>
          <a:p>
            <a:pPr algn="ctr">
              <a:defRPr/>
            </a:pPr>
            <a:r>
              <a:rPr lang="en-US" sz="1100" dirty="0">
                <a:solidFill>
                  <a:prstClr val="black"/>
                </a:solidFill>
              </a:rPr>
              <a:t>DALEEP </a:t>
            </a:r>
          </a:p>
        </p:txBody>
      </p:sp>
      <p:sp>
        <p:nvSpPr>
          <p:cNvPr id="133" name="Rectangle 132"/>
          <p:cNvSpPr/>
          <p:nvPr/>
        </p:nvSpPr>
        <p:spPr>
          <a:xfrm>
            <a:off x="7924801" y="5367338"/>
            <a:ext cx="990599" cy="568668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prstClr val="black"/>
              </a:solidFill>
            </a:endParaRPr>
          </a:p>
          <a:p>
            <a:pPr algn="ctr">
              <a:defRPr/>
            </a:pPr>
            <a:r>
              <a:rPr lang="en-US" sz="1100" b="1" dirty="0">
                <a:solidFill>
                  <a:prstClr val="black"/>
                </a:solidFill>
              </a:rPr>
              <a:t>STORE INCHARGE</a:t>
            </a:r>
          </a:p>
          <a:p>
            <a:pPr algn="ctr">
              <a:defRPr/>
            </a:pPr>
            <a:r>
              <a:rPr lang="en-US" sz="1000" dirty="0">
                <a:solidFill>
                  <a:prstClr val="black"/>
                </a:solidFill>
              </a:rPr>
              <a:t>RAHUL</a:t>
            </a:r>
            <a:endParaRPr lang="en-US" sz="1100" dirty="0">
              <a:solidFill>
                <a:prstClr val="black"/>
              </a:solidFill>
            </a:endParaRPr>
          </a:p>
          <a:p>
            <a:pPr algn="ctr">
              <a:defRPr/>
            </a:pPr>
            <a:endParaRPr lang="en-US" sz="1100" dirty="0">
              <a:solidFill>
                <a:prstClr val="black"/>
              </a:solidFill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7010400" y="4067175"/>
            <a:ext cx="0" cy="228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8399463" y="4056063"/>
            <a:ext cx="0" cy="228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0" name="TextBox 57"/>
          <p:cNvSpPr txBox="1">
            <a:spLocks noChangeArrowheads="1"/>
          </p:cNvSpPr>
          <p:nvPr/>
        </p:nvSpPr>
        <p:spPr bwMode="auto">
          <a:xfrm>
            <a:off x="4495799" y="1727283"/>
            <a:ext cx="1447007" cy="41549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en-US" sz="1050" b="1" dirty="0">
                <a:solidFill>
                  <a:srgbClr val="000000"/>
                </a:solidFill>
              </a:rPr>
              <a:t>            CTO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50" dirty="0">
                <a:solidFill>
                  <a:srgbClr val="000000"/>
                </a:solidFill>
              </a:rPr>
              <a:t>  RAJNISH PATHAK</a:t>
            </a:r>
          </a:p>
        </p:txBody>
      </p:sp>
      <p:cxnSp>
        <p:nvCxnSpPr>
          <p:cNvPr id="59" name="Straight Connector 58"/>
          <p:cNvCxnSpPr>
            <a:cxnSpLocks/>
            <a:endCxn id="1026" idx="0"/>
          </p:cNvCxnSpPr>
          <p:nvPr/>
        </p:nvCxnSpPr>
        <p:spPr>
          <a:xfrm>
            <a:off x="6096000" y="2438951"/>
            <a:ext cx="1" cy="26511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4" name="TextBox 68"/>
          <p:cNvSpPr txBox="1">
            <a:spLocks noChangeArrowheads="1"/>
          </p:cNvSpPr>
          <p:nvPr/>
        </p:nvSpPr>
        <p:spPr bwMode="auto">
          <a:xfrm>
            <a:off x="8229600" y="769204"/>
            <a:ext cx="2209800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Format No. : LASER/ORG/01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Rev. No. : </a:t>
            </a:r>
            <a:r>
              <a:rPr lang="en-US" altLang="en-US" sz="1200" dirty="0" smtClean="0"/>
              <a:t>09</a:t>
            </a:r>
            <a:endParaRPr lang="en-US" altLang="en-US" sz="12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Rev. Date: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Eff. Date : </a:t>
            </a:r>
            <a:r>
              <a:rPr lang="en-US" altLang="en-US" sz="1200" dirty="0" smtClean="0"/>
              <a:t>24.07.2025</a:t>
            </a:r>
            <a:endParaRPr lang="en-US" altLang="en-US" sz="1200" dirty="0"/>
          </a:p>
        </p:txBody>
      </p:sp>
      <p:sp>
        <p:nvSpPr>
          <p:cNvPr id="71" name="Rectangle 70"/>
          <p:cNvSpPr/>
          <p:nvPr/>
        </p:nvSpPr>
        <p:spPr>
          <a:xfrm>
            <a:off x="3307913" y="5367338"/>
            <a:ext cx="1187886" cy="568668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>
                <a:solidFill>
                  <a:prstClr val="black"/>
                </a:solidFill>
              </a:rPr>
              <a:t>MAINTENANCE INCHARGE </a:t>
            </a:r>
          </a:p>
          <a:p>
            <a:pPr algn="ctr">
              <a:defRPr/>
            </a:pPr>
            <a:r>
              <a:rPr lang="en-US" sz="1050" dirty="0">
                <a:solidFill>
                  <a:prstClr val="black"/>
                </a:solidFill>
              </a:rPr>
              <a:t>ABHISHEK</a:t>
            </a:r>
          </a:p>
        </p:txBody>
      </p:sp>
      <p:sp>
        <p:nvSpPr>
          <p:cNvPr id="72" name="Rectangle 71"/>
          <p:cNvSpPr/>
          <p:nvPr/>
        </p:nvSpPr>
        <p:spPr>
          <a:xfrm>
            <a:off x="6553201" y="5367338"/>
            <a:ext cx="989462" cy="568668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50" dirty="0">
              <a:solidFill>
                <a:prstClr val="black"/>
              </a:solidFill>
            </a:endParaRPr>
          </a:p>
          <a:p>
            <a:pPr algn="ctr">
              <a:defRPr/>
            </a:pPr>
            <a:endParaRPr lang="en-US" sz="1050" dirty="0">
              <a:solidFill>
                <a:prstClr val="black"/>
              </a:solidFill>
            </a:endParaRPr>
          </a:p>
          <a:p>
            <a:pPr algn="ctr">
              <a:defRPr/>
            </a:pPr>
            <a:r>
              <a:rPr lang="en-US" sz="1100" b="1" dirty="0">
                <a:solidFill>
                  <a:prstClr val="black"/>
                </a:solidFill>
              </a:rPr>
              <a:t>QUALITY HEAD</a:t>
            </a:r>
          </a:p>
          <a:p>
            <a:pPr algn="ctr">
              <a:defRPr/>
            </a:pPr>
            <a:r>
              <a:rPr lang="en-US" sz="1100" b="1" dirty="0">
                <a:solidFill>
                  <a:prstClr val="black"/>
                </a:solidFill>
              </a:rPr>
              <a:t> </a:t>
            </a:r>
            <a:r>
              <a:rPr lang="en-US" sz="1050" dirty="0">
                <a:solidFill>
                  <a:prstClr val="black"/>
                </a:solidFill>
              </a:rPr>
              <a:t>VINOD </a:t>
            </a:r>
          </a:p>
          <a:p>
            <a:pPr algn="ctr">
              <a:defRPr/>
            </a:pPr>
            <a:endParaRPr lang="en-US" sz="1050" dirty="0">
              <a:solidFill>
                <a:prstClr val="black"/>
              </a:solidFill>
            </a:endParaRPr>
          </a:p>
          <a:p>
            <a:pPr algn="ctr">
              <a:defRPr/>
            </a:pPr>
            <a:endParaRPr lang="en-US" sz="1050" dirty="0">
              <a:solidFill>
                <a:prstClr val="black"/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6629402" y="3043240"/>
            <a:ext cx="990599" cy="41910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50" dirty="0">
              <a:solidFill>
                <a:prstClr val="black"/>
              </a:solidFill>
            </a:endParaRPr>
          </a:p>
          <a:p>
            <a:pPr algn="ctr">
              <a:defRPr/>
            </a:pPr>
            <a:r>
              <a:rPr lang="en-US" sz="1100" b="1" dirty="0">
                <a:solidFill>
                  <a:prstClr val="black"/>
                </a:solidFill>
              </a:rPr>
              <a:t>PLANT HEAD</a:t>
            </a:r>
          </a:p>
          <a:p>
            <a:pPr algn="ctr">
              <a:defRPr/>
            </a:pPr>
            <a:r>
              <a:rPr lang="en-US" sz="1050" dirty="0">
                <a:solidFill>
                  <a:prstClr val="black"/>
                </a:solidFill>
              </a:rPr>
              <a:t>UPENDRA</a:t>
            </a:r>
          </a:p>
          <a:p>
            <a:pPr algn="ctr">
              <a:defRPr/>
            </a:pPr>
            <a:endParaRPr lang="en-US" sz="1050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8000" t="23111" r="30667" b="18222"/>
          <a:stretch>
            <a:fillRect/>
          </a:stretch>
        </p:blipFill>
        <p:spPr bwMode="auto">
          <a:xfrm>
            <a:off x="5638801" y="2704063"/>
            <a:ext cx="914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 l="35081" t="14516" r="34677" b="14516"/>
          <a:stretch>
            <a:fillRect/>
          </a:stretch>
        </p:blipFill>
        <p:spPr bwMode="auto">
          <a:xfrm>
            <a:off x="4979378" y="685056"/>
            <a:ext cx="785446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5" name="Rectangle 44"/>
          <p:cNvSpPr/>
          <p:nvPr/>
        </p:nvSpPr>
        <p:spPr>
          <a:xfrm>
            <a:off x="4724401" y="5359400"/>
            <a:ext cx="1218405" cy="576606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50" dirty="0">
              <a:solidFill>
                <a:prstClr val="black"/>
              </a:solidFill>
            </a:endParaRPr>
          </a:p>
          <a:p>
            <a:pPr algn="ctr">
              <a:defRPr/>
            </a:pPr>
            <a:r>
              <a:rPr lang="en-US" sz="1100" b="1" dirty="0">
                <a:solidFill>
                  <a:prstClr val="black"/>
                </a:solidFill>
              </a:rPr>
              <a:t>PRODUCTION. INCHARGE   </a:t>
            </a:r>
            <a:r>
              <a:rPr lang="en-US" sz="1050" dirty="0">
                <a:solidFill>
                  <a:prstClr val="black"/>
                </a:solidFill>
              </a:rPr>
              <a:t>PHOOL SINGH</a:t>
            </a:r>
          </a:p>
          <a:p>
            <a:pPr algn="ctr">
              <a:defRPr/>
            </a:pPr>
            <a:endParaRPr lang="en-US" sz="1050" dirty="0">
              <a:solidFill>
                <a:prstClr val="black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9296402" y="5334000"/>
            <a:ext cx="990599" cy="602006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00" dirty="0">
              <a:solidFill>
                <a:prstClr val="black"/>
              </a:solidFill>
            </a:endParaRPr>
          </a:p>
          <a:p>
            <a:pPr algn="ctr">
              <a:defRPr/>
            </a:pPr>
            <a:r>
              <a:rPr lang="en-US" sz="1100" b="1" dirty="0">
                <a:solidFill>
                  <a:prstClr val="black"/>
                </a:solidFill>
              </a:rPr>
              <a:t>PURCHASE INCHARGE</a:t>
            </a:r>
          </a:p>
          <a:p>
            <a:pPr algn="ctr">
              <a:defRPr/>
            </a:pPr>
            <a:r>
              <a:rPr lang="en-US" sz="1000" dirty="0">
                <a:solidFill>
                  <a:prstClr val="black"/>
                </a:solidFill>
              </a:rPr>
              <a:t>BINESH TYAGI</a:t>
            </a:r>
            <a:endParaRPr lang="en-US" sz="1100" dirty="0">
              <a:solidFill>
                <a:prstClr val="black"/>
              </a:solidFill>
            </a:endParaRPr>
          </a:p>
          <a:p>
            <a:pPr algn="ctr">
              <a:defRPr/>
            </a:pPr>
            <a:endParaRPr lang="en-US" sz="1100" dirty="0">
              <a:solidFill>
                <a:prstClr val="black"/>
              </a:solidFill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>
            <a:off x="9829800" y="4038600"/>
            <a:ext cx="0" cy="228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cxnSpLocks/>
            <a:stCxn id="1026" idx="2"/>
          </p:cNvCxnSpPr>
          <p:nvPr/>
        </p:nvCxnSpPr>
        <p:spPr>
          <a:xfrm flipH="1">
            <a:off x="6095206" y="3770863"/>
            <a:ext cx="795" cy="26853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3886200" y="4038600"/>
            <a:ext cx="0" cy="279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5334000" y="4038600"/>
            <a:ext cx="0" cy="279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 cstate="print"/>
          <a:srcRect l="34615" t="9231" r="35385" b="23077"/>
          <a:stretch>
            <a:fillRect/>
          </a:stretch>
        </p:blipFill>
        <p:spPr bwMode="auto">
          <a:xfrm>
            <a:off x="9296400" y="4267200"/>
            <a:ext cx="914400" cy="1014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 cstate="print">
            <a:lum bright="-20000"/>
          </a:blip>
          <a:srcRect l="36885" t="24590" r="32377" b="24590"/>
          <a:stretch>
            <a:fillRect/>
          </a:stretch>
        </p:blipFill>
        <p:spPr bwMode="auto">
          <a:xfrm>
            <a:off x="7941859" y="4302267"/>
            <a:ext cx="990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" name="Picture 3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4" t="43233" r="41341" b="35069"/>
          <a:stretch>
            <a:fillRect/>
          </a:stretch>
        </p:blipFill>
        <p:spPr bwMode="auto">
          <a:xfrm>
            <a:off x="1641326" y="15070"/>
            <a:ext cx="854224" cy="518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" descr="blob:https://web.whatsapp.com/8f292684-c973-40aa-912c-723eaceff9b4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/>
          <a:srcRect t="9243" b="31103"/>
          <a:stretch/>
        </p:blipFill>
        <p:spPr>
          <a:xfrm>
            <a:off x="4876801" y="4318000"/>
            <a:ext cx="990600" cy="96324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641326" y="15070"/>
            <a:ext cx="8956824" cy="6614330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676401" y="609600"/>
            <a:ext cx="29053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b="1" u="sng" dirty="0">
                <a:solidFill>
                  <a:srgbClr val="000000"/>
                </a:solidFill>
              </a:rPr>
              <a:t>Laser Micromed Disposables</a:t>
            </a:r>
            <a:endParaRPr lang="en-SG" altLang="en-US" b="1" u="sng" dirty="0">
              <a:solidFill>
                <a:srgbClr val="000000"/>
              </a:solidFill>
            </a:endParaRPr>
          </a:p>
        </p:txBody>
      </p:sp>
      <p:sp>
        <p:nvSpPr>
          <p:cNvPr id="10" name="AutoShape 2" descr="blob:https://web.whatsapp.com/bd1ee856-718a-429e-a19e-a1ddde0eda93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8"/>
          <a:srcRect l="12057" t="4092" r="12958" b="17602"/>
          <a:stretch/>
        </p:blipFill>
        <p:spPr>
          <a:xfrm>
            <a:off x="3307913" y="4302267"/>
            <a:ext cx="1137406" cy="97113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F116DD47-2A71-FD39-73D0-FFDE422BEF1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8313" r="6604"/>
          <a:stretch/>
        </p:blipFill>
        <p:spPr>
          <a:xfrm>
            <a:off x="6710364" y="731155"/>
            <a:ext cx="990599" cy="930851"/>
          </a:xfrm>
          <a:prstGeom prst="rect">
            <a:avLst/>
          </a:prstGeom>
        </p:spPr>
      </p:pic>
      <p:sp>
        <p:nvSpPr>
          <p:cNvPr id="13" name="TextBox 57">
            <a:extLst>
              <a:ext uri="{FF2B5EF4-FFF2-40B4-BE49-F238E27FC236}">
                <a16:creationId xmlns="" xmlns:a16="http://schemas.microsoft.com/office/drawing/2014/main" id="{6908749F-65FB-DDAE-42E2-119B678E2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1407" y="1721854"/>
            <a:ext cx="1555358" cy="41549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en-US" sz="1050" b="1" dirty="0">
                <a:solidFill>
                  <a:srgbClr val="000000"/>
                </a:solidFill>
              </a:rPr>
              <a:t>            CFO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50" dirty="0">
                <a:solidFill>
                  <a:srgbClr val="000000"/>
                </a:solidFill>
              </a:rPr>
              <a:t>  NAMITA PATHAK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="" xmlns:a16="http://schemas.microsoft.com/office/drawing/2014/main" id="{7D68C7EB-3C89-6FE5-DB9F-E981D70723C7}"/>
              </a:ext>
            </a:extLst>
          </p:cNvPr>
          <p:cNvCxnSpPr>
            <a:stCxn id="3090" idx="2"/>
          </p:cNvCxnSpPr>
          <p:nvPr/>
        </p:nvCxnSpPr>
        <p:spPr>
          <a:xfrm flipH="1">
            <a:off x="5219302" y="2142781"/>
            <a:ext cx="1" cy="2702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="" xmlns:a16="http://schemas.microsoft.com/office/drawing/2014/main" id="{FE31F7AF-41B6-D0B3-EE62-D9A37B841D6E}"/>
              </a:ext>
            </a:extLst>
          </p:cNvPr>
          <p:cNvCxnSpPr>
            <a:cxnSpLocks/>
          </p:cNvCxnSpPr>
          <p:nvPr/>
        </p:nvCxnSpPr>
        <p:spPr>
          <a:xfrm flipH="1">
            <a:off x="5219302" y="2413518"/>
            <a:ext cx="2009784" cy="111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="" xmlns:a16="http://schemas.microsoft.com/office/drawing/2014/main" id="{5860AA7F-D44D-2865-F839-45812E1E6B06}"/>
              </a:ext>
            </a:extLst>
          </p:cNvPr>
          <p:cNvCxnSpPr/>
          <p:nvPr/>
        </p:nvCxnSpPr>
        <p:spPr>
          <a:xfrm flipH="1">
            <a:off x="7229086" y="2138013"/>
            <a:ext cx="1" cy="2702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39" descr="WhatsApp Image 2026-01-08 at 13.47.59 (1)"/>
          <p:cNvPicPr>
            <a:picLocks noGrp="1" noChangeAspect="1"/>
          </p:cNvPicPr>
          <p:nvPr isPhoto="1"/>
        </p:nvPicPr>
        <p:blipFill>
          <a:blip r:embed="rId10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0761" y="4280209"/>
            <a:ext cx="920020" cy="1045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Picture 40" descr="WhatsApp Image 2026-01-08 at 13.47.59"/>
          <p:cNvPicPr>
            <a:picLocks noGrp="1" noChangeAspect="1"/>
          </p:cNvPicPr>
          <p:nvPr isPhoto="1"/>
        </p:nvPicPr>
        <p:blipFill>
          <a:blip r:embed="rId11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389" y="4280209"/>
            <a:ext cx="1057498" cy="10323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6114122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="" xmlns:a16="http://schemas.microsoft.com/office/drawing/2014/main" id="{9B7AD9F6-8CE7-4299-8FC6-328F4DCD3FF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1F467337-F602-0C77-6EBF-35E14631E2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0338" y="640080"/>
            <a:ext cx="3734014" cy="3566160"/>
          </a:xfrm>
        </p:spPr>
        <p:txBody>
          <a:bodyPr anchor="b">
            <a:normAutofit/>
          </a:bodyPr>
          <a:lstStyle/>
          <a:p>
            <a:pPr algn="l"/>
            <a:r>
              <a:rPr lang="en-US" sz="5400" dirty="0"/>
              <a:t>27,000 Sq Feet Factory Area</a:t>
            </a:r>
            <a:endParaRPr lang="en-IN" sz="5400" dirty="0"/>
          </a:p>
        </p:txBody>
      </p:sp>
      <p:sp>
        <p:nvSpPr>
          <p:cNvPr id="13" name="sketchy line">
            <a:extLst>
              <a:ext uri="{FF2B5EF4-FFF2-40B4-BE49-F238E27FC236}">
                <a16:creationId xmlns="" xmlns:a16="http://schemas.microsoft.com/office/drawing/2014/main" id="{F49775AF-8896-43EE-92C6-83497D6DC56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blue floor with many machines&#10;&#10;Description automatically generated">
            <a:extLst>
              <a:ext uri="{FF2B5EF4-FFF2-40B4-BE49-F238E27FC236}">
                <a16:creationId xmlns="" xmlns:a16="http://schemas.microsoft.com/office/drawing/2014/main" id="{846694BD-82E5-2E99-6C55-C1D67961D4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4" name="AutoShape 2">
            <a:extLst>
              <a:ext uri="{FF2B5EF4-FFF2-40B4-BE49-F238E27FC236}">
                <a16:creationId xmlns="" xmlns:a16="http://schemas.microsoft.com/office/drawing/2014/main" id="{1FCAABDE-554D-B13E-72E4-A1345A0F38A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15376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="" xmlns:a16="http://schemas.microsoft.com/office/drawing/2014/main" id="{9B7AD9F6-8CE7-4299-8FC6-328F4DCD3FF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1F467337-F602-0C77-6EBF-35E14631E2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0338" y="640080"/>
            <a:ext cx="3734014" cy="3566160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sz="5400" dirty="0" smtClean="0"/>
              <a:t>17 </a:t>
            </a:r>
            <a:r>
              <a:rPr lang="en-US" sz="5400" dirty="0"/>
              <a:t>nos. Plastic Injection </a:t>
            </a:r>
            <a:r>
              <a:rPr lang="en-US" sz="5400" dirty="0" err="1"/>
              <a:t>Moulding</a:t>
            </a:r>
            <a:r>
              <a:rPr lang="en-US" sz="5400" dirty="0"/>
              <a:t> Machines</a:t>
            </a:r>
            <a:endParaRPr lang="en-IN" sz="5400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0D14BA0-9D02-700D-BDBE-AD54D55E9E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0339" y="4636008"/>
            <a:ext cx="3734014" cy="1572768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Sizes- </a:t>
            </a:r>
            <a:r>
              <a:rPr lang="en-US" dirty="0" smtClean="0"/>
              <a:t>86</a:t>
            </a:r>
            <a:r>
              <a:rPr lang="en-US" dirty="0" smtClean="0"/>
              <a:t>Tons </a:t>
            </a:r>
            <a:r>
              <a:rPr lang="en-US" dirty="0"/>
              <a:t>to 450 Tons</a:t>
            </a:r>
            <a:endParaRPr lang="en-IN" dirty="0"/>
          </a:p>
        </p:txBody>
      </p:sp>
      <p:sp>
        <p:nvSpPr>
          <p:cNvPr id="14" name="sketchy line">
            <a:extLst>
              <a:ext uri="{FF2B5EF4-FFF2-40B4-BE49-F238E27FC236}">
                <a16:creationId xmlns="" xmlns:a16="http://schemas.microsoft.com/office/drawing/2014/main" id="{F49775AF-8896-43EE-92C6-83497D6DC56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erson standing in a factory&#10;&#10;Description automatically generated">
            <a:extLst>
              <a:ext uri="{FF2B5EF4-FFF2-40B4-BE49-F238E27FC236}">
                <a16:creationId xmlns="" xmlns:a16="http://schemas.microsoft.com/office/drawing/2014/main" id="{5580904D-2A4C-89EE-CF5E-E34A8ED603F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" b="298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4" name="AutoShape 2">
            <a:extLst>
              <a:ext uri="{FF2B5EF4-FFF2-40B4-BE49-F238E27FC236}">
                <a16:creationId xmlns="" xmlns:a16="http://schemas.microsoft.com/office/drawing/2014/main" id="{1FCAABDE-554D-B13E-72E4-A1345A0F38A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36808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>
            <a:extLst>
              <a:ext uri="{FF2B5EF4-FFF2-40B4-BE49-F238E27FC236}">
                <a16:creationId xmlns="" xmlns:a16="http://schemas.microsoft.com/office/drawing/2014/main" id="{9392BB31-7D72-636D-0219-7B71D2A5D4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1702157"/>
              </p:ext>
            </p:extLst>
          </p:nvPr>
        </p:nvGraphicFramePr>
        <p:xfrm>
          <a:off x="0" y="20465"/>
          <a:ext cx="12192001" cy="71601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52612">
                  <a:extLst>
                    <a:ext uri="{9D8B030D-6E8A-4147-A177-3AD203B41FA5}">
                      <a16:colId xmlns="" xmlns:a16="http://schemas.microsoft.com/office/drawing/2014/main" val="879646222"/>
                    </a:ext>
                  </a:extLst>
                </a:gridCol>
                <a:gridCol w="4990777">
                  <a:extLst>
                    <a:ext uri="{9D8B030D-6E8A-4147-A177-3AD203B41FA5}">
                      <a16:colId xmlns="" xmlns:a16="http://schemas.microsoft.com/office/drawing/2014/main" val="2778028133"/>
                    </a:ext>
                  </a:extLst>
                </a:gridCol>
                <a:gridCol w="1536952">
                  <a:extLst>
                    <a:ext uri="{9D8B030D-6E8A-4147-A177-3AD203B41FA5}">
                      <a16:colId xmlns="" xmlns:a16="http://schemas.microsoft.com/office/drawing/2014/main" val="213178859"/>
                    </a:ext>
                  </a:extLst>
                </a:gridCol>
                <a:gridCol w="1732355">
                  <a:extLst>
                    <a:ext uri="{9D8B030D-6E8A-4147-A177-3AD203B41FA5}">
                      <a16:colId xmlns="" xmlns:a16="http://schemas.microsoft.com/office/drawing/2014/main" val="3689151906"/>
                    </a:ext>
                  </a:extLst>
                </a:gridCol>
                <a:gridCol w="1643758">
                  <a:extLst>
                    <a:ext uri="{9D8B030D-6E8A-4147-A177-3AD203B41FA5}">
                      <a16:colId xmlns="" xmlns:a16="http://schemas.microsoft.com/office/drawing/2014/main" val="1821293315"/>
                    </a:ext>
                  </a:extLst>
                </a:gridCol>
                <a:gridCol w="1006676">
                  <a:extLst>
                    <a:ext uri="{9D8B030D-6E8A-4147-A177-3AD203B41FA5}">
                      <a16:colId xmlns="" xmlns:a16="http://schemas.microsoft.com/office/drawing/2014/main" val="3160598405"/>
                    </a:ext>
                  </a:extLst>
                </a:gridCol>
                <a:gridCol w="728871">
                  <a:extLst>
                    <a:ext uri="{9D8B030D-6E8A-4147-A177-3AD203B41FA5}">
                      <a16:colId xmlns="" xmlns:a16="http://schemas.microsoft.com/office/drawing/2014/main" val="3584716332"/>
                    </a:ext>
                  </a:extLst>
                </a:gridCol>
              </a:tblGrid>
              <a:tr h="327495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IN" sz="2400" b="1" u="none" strike="noStrike" dirty="0">
                          <a:effectLst/>
                        </a:rPr>
                        <a:t>LASER MICROMED DISPOSABLES</a:t>
                      </a:r>
                      <a:endParaRPr lang="en-IN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58513535"/>
                  </a:ext>
                </a:extLst>
              </a:tr>
              <a:tr h="224075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D-90,H.C.,PHASE-II EXTN, NOIDA-201305,U.P. INDIA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94573244"/>
                  </a:ext>
                </a:extLst>
              </a:tr>
              <a:tr h="310258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effectLst/>
                        </a:rPr>
                        <a:t>DETAILED LIST OF MACHINERY MARCH 2024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11602662"/>
                  </a:ext>
                </a:extLst>
              </a:tr>
              <a:tr h="413678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u="none" strike="noStrike" dirty="0">
                          <a:effectLst/>
                        </a:rPr>
                        <a:t>S.NO.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u="none" strike="noStrike">
                          <a:effectLst/>
                        </a:rPr>
                        <a:t>PARTICULARS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u="none" strike="noStrike">
                          <a:effectLst/>
                        </a:rPr>
                        <a:t>YEAR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u="none" strike="noStrike">
                          <a:effectLst/>
                        </a:rPr>
                        <a:t>MAKE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u="none" strike="noStrike">
                          <a:effectLst/>
                        </a:rPr>
                        <a:t>SPECIFICATIONS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u="none" strike="noStrike" dirty="0">
                          <a:effectLst/>
                        </a:rPr>
                        <a:t>UNITS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u="none" strike="noStrike">
                          <a:effectLst/>
                        </a:rPr>
                        <a:t>NOS.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ctr"/>
                </a:tc>
                <a:extLst>
                  <a:ext uri="{0D108BD9-81ED-4DB2-BD59-A6C34878D82A}">
                    <a16:rowId xmlns="" xmlns:a16="http://schemas.microsoft.com/office/drawing/2014/main" val="1903891628"/>
                  </a:ext>
                </a:extLst>
              </a:tr>
              <a:tr h="33611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u="none" strike="noStrike" dirty="0">
                          <a:effectLst/>
                          <a:latin typeface="+mn-lt"/>
                        </a:rPr>
                        <a:t>PLASTIC MOULDING MACHINERY: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618" marR="8618" marT="8618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618" marR="8618" marT="8618" marB="0" anchor="b"/>
                </a:tc>
                <a:extLst>
                  <a:ext uri="{0D108BD9-81ED-4DB2-BD59-A6C34878D82A}">
                    <a16:rowId xmlns="" xmlns:a16="http://schemas.microsoft.com/office/drawing/2014/main" val="3014965955"/>
                  </a:ext>
                </a:extLst>
              </a:tr>
              <a:tr h="293022"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1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</a:rPr>
                        <a:t>INJECTION MOULDING MACHINERY- MICROPROCESSOR CONTROLLED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300" u="none" strike="noStrike" dirty="0" smtClean="0">
                          <a:effectLst/>
                        </a:rPr>
                        <a:t>2024</a:t>
                      </a:r>
                      <a:endParaRPr lang="en-IN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 dirty="0">
                          <a:effectLst/>
                        </a:rPr>
                        <a:t>HAITIAN, INDIA</a:t>
                      </a:r>
                      <a:endParaRPr lang="en-IN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 dirty="0">
                          <a:effectLst/>
                        </a:rPr>
                        <a:t>470</a:t>
                      </a:r>
                      <a:endParaRPr lang="en-IN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300" u="none" strike="noStrike">
                          <a:effectLst/>
                        </a:rPr>
                        <a:t>TONS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IN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extLst>
                  <a:ext uri="{0D108BD9-81ED-4DB2-BD59-A6C34878D82A}">
                    <a16:rowId xmlns="" xmlns:a16="http://schemas.microsoft.com/office/drawing/2014/main" val="953444787"/>
                  </a:ext>
                </a:extLst>
              </a:tr>
              <a:tr h="293022"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2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</a:rPr>
                        <a:t>INJECTION MOULDING MACHINERY- MICROPROCESSOR CONTROLLED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300" u="none" strike="noStrike" dirty="0" smtClean="0">
                          <a:effectLst/>
                        </a:rPr>
                        <a:t>2023</a:t>
                      </a:r>
                      <a:endParaRPr lang="en-IN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HAITIAN, INDIA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450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300" u="none" strike="noStrike">
                          <a:effectLst/>
                        </a:rPr>
                        <a:t>TONS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IN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extLst>
                  <a:ext uri="{0D108BD9-81ED-4DB2-BD59-A6C34878D82A}">
                    <a16:rowId xmlns="" xmlns:a16="http://schemas.microsoft.com/office/drawing/2014/main" val="2746417473"/>
                  </a:ext>
                </a:extLst>
              </a:tr>
              <a:tr h="293022"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3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</a:rPr>
                        <a:t>INJECTION MOULDING MACHINERY- MICROPROCESSOR CONTROLLED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300" u="none" strike="noStrike" dirty="0" smtClean="0">
                          <a:effectLst/>
                        </a:rPr>
                        <a:t>2010</a:t>
                      </a:r>
                      <a:endParaRPr lang="en-IN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HAITIAN ZHAFIR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 dirty="0" smtClean="0">
                          <a:effectLst/>
                        </a:rPr>
                        <a:t>360</a:t>
                      </a:r>
                      <a:endParaRPr lang="en-IN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300" u="none" strike="noStrike">
                          <a:effectLst/>
                        </a:rPr>
                        <a:t>TONS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IN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extLst>
                  <a:ext uri="{0D108BD9-81ED-4DB2-BD59-A6C34878D82A}">
                    <a16:rowId xmlns="" xmlns:a16="http://schemas.microsoft.com/office/drawing/2014/main" val="1079468607"/>
                  </a:ext>
                </a:extLst>
              </a:tr>
              <a:tr h="293022"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4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</a:rPr>
                        <a:t>INJECTION MOULDING MACHINERY- MICROPROCESSOR CONTROLLED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300" u="none" strike="noStrike">
                          <a:effectLst/>
                        </a:rPr>
                        <a:t>2019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TOSHIBA, INDIA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250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300" u="none" strike="noStrike">
                          <a:effectLst/>
                        </a:rPr>
                        <a:t>TONS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1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extLst>
                  <a:ext uri="{0D108BD9-81ED-4DB2-BD59-A6C34878D82A}">
                    <a16:rowId xmlns="" xmlns:a16="http://schemas.microsoft.com/office/drawing/2014/main" val="847157600"/>
                  </a:ext>
                </a:extLst>
              </a:tr>
              <a:tr h="293022"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5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</a:rPr>
                        <a:t>INJECTION MOULDING MACHINERY- MICROPROCESSOR CONTROLLED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300" u="none" strike="noStrike">
                          <a:effectLst/>
                        </a:rPr>
                        <a:t>2011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DEMAND,TAIWAN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250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300" u="none" strike="noStrike">
                          <a:effectLst/>
                        </a:rPr>
                        <a:t>TONS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3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extLst>
                  <a:ext uri="{0D108BD9-81ED-4DB2-BD59-A6C34878D82A}">
                    <a16:rowId xmlns="" xmlns:a16="http://schemas.microsoft.com/office/drawing/2014/main" val="393103799"/>
                  </a:ext>
                </a:extLst>
              </a:tr>
              <a:tr h="293022"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6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</a:rPr>
                        <a:t>INJECTION MOULDING MACHINERY- MICROPROCESSOR CONTROLLED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300" u="none" strike="noStrike">
                          <a:effectLst/>
                        </a:rPr>
                        <a:t>2020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MILACRON, INDIA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200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300" u="none" strike="noStrike">
                          <a:effectLst/>
                        </a:rPr>
                        <a:t>TONS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4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extLst>
                  <a:ext uri="{0D108BD9-81ED-4DB2-BD59-A6C34878D82A}">
                    <a16:rowId xmlns="" xmlns:a16="http://schemas.microsoft.com/office/drawing/2014/main" val="1995668955"/>
                  </a:ext>
                </a:extLst>
              </a:tr>
              <a:tr h="293022"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7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>
                          <a:effectLst/>
                        </a:rPr>
                        <a:t>INJECTION MOULDING MACHINERY- MICROPROCESSOR CONTROLLED</a:t>
                      </a:r>
                      <a:endParaRPr lang="en-US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300" u="none" strike="noStrike">
                          <a:effectLst/>
                        </a:rPr>
                        <a:t>2011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DEMAND,TAIWAN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160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300" u="none" strike="noStrike">
                          <a:effectLst/>
                        </a:rPr>
                        <a:t>TONS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IN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extLst>
                  <a:ext uri="{0D108BD9-81ED-4DB2-BD59-A6C34878D82A}">
                    <a16:rowId xmlns="" xmlns:a16="http://schemas.microsoft.com/office/drawing/2014/main" val="3523183947"/>
                  </a:ext>
                </a:extLst>
              </a:tr>
              <a:tr h="293022"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8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u="none" strike="noStrike" dirty="0">
                          <a:effectLst/>
                        </a:rPr>
                        <a:t>INJECTION MOULDING MACHINERY- MICROPROCESSOR CONTROLLED</a:t>
                      </a:r>
                      <a:endParaRPr lang="en-US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N" sz="1300" u="none" strike="noStrike" dirty="0" smtClean="0">
                          <a:effectLst/>
                        </a:rPr>
                        <a:t>2019</a:t>
                      </a:r>
                      <a:endParaRPr lang="en-IN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 dirty="0">
                          <a:effectLst/>
                        </a:rPr>
                        <a:t>TOSHIBA, INDIA</a:t>
                      </a:r>
                      <a:endParaRPr lang="en-IN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150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300" u="none" strike="noStrike">
                          <a:effectLst/>
                        </a:rPr>
                        <a:t>TONS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IN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extLst>
                  <a:ext uri="{0D108BD9-81ED-4DB2-BD59-A6C34878D82A}">
                    <a16:rowId xmlns="" xmlns:a16="http://schemas.microsoft.com/office/drawing/2014/main" val="1401263088"/>
                  </a:ext>
                </a:extLst>
              </a:tr>
              <a:tr h="29302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n-IN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u="none" strike="noStrike" dirty="0" smtClean="0">
                          <a:effectLst/>
                        </a:rPr>
                        <a:t>INJECTION MOULDING MACHINERY- MICROPROCESSOR CONTROLLED</a:t>
                      </a:r>
                      <a:endParaRPr lang="en-US" sz="13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2026</a:t>
                      </a:r>
                      <a:endParaRPr lang="en-IN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HAITIAN, INDIA</a:t>
                      </a:r>
                      <a:endParaRPr lang="en-IN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  <a:endParaRPr lang="en-IN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TONS</a:t>
                      </a:r>
                      <a:endParaRPr lang="en-IN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IN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</a:tr>
              <a:tr h="293022"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 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300" u="none" strike="noStrike">
                          <a:effectLst/>
                        </a:rPr>
                        <a:t> 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300" u="none" strike="noStrike">
                          <a:effectLst/>
                        </a:rPr>
                        <a:t> 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 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 dirty="0">
                          <a:effectLst/>
                        </a:rPr>
                        <a:t> </a:t>
                      </a:r>
                      <a:endParaRPr lang="en-IN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300" u="none" strike="noStrike">
                          <a:effectLst/>
                        </a:rPr>
                        <a:t>TOTAL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 dirty="0" smtClean="0">
                          <a:effectLst/>
                        </a:rPr>
                        <a:t>17</a:t>
                      </a:r>
                      <a:endParaRPr lang="en-IN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extLst>
                  <a:ext uri="{0D108BD9-81ED-4DB2-BD59-A6C34878D82A}">
                    <a16:rowId xmlns="" xmlns:a16="http://schemas.microsoft.com/office/drawing/2014/main" val="2935748446"/>
                  </a:ext>
                </a:extLst>
              </a:tr>
              <a:tr h="33611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u="none" strike="noStrike">
                          <a:effectLst/>
                        </a:rPr>
                        <a:t> 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u="none" strike="noStrike" dirty="0">
                          <a:effectLst/>
                        </a:rPr>
                        <a:t>AUXILIARY EQUIPMENT :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ctr"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IN" sz="1800" b="1" u="none" strike="noStrike" dirty="0">
                          <a:effectLst/>
                        </a:rPr>
                        <a:t> 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24088611"/>
                  </a:ext>
                </a:extLst>
              </a:tr>
              <a:tr h="318877"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9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300" u="none" strike="noStrike">
                          <a:effectLst/>
                        </a:rPr>
                        <a:t>HIGH SPEED GRINDERS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300" u="none" strike="noStrike">
                          <a:effectLst/>
                        </a:rPr>
                        <a:t> 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INDIA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15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300" u="none" strike="noStrike">
                          <a:effectLst/>
                        </a:rPr>
                        <a:t>HP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2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extLst>
                  <a:ext uri="{0D108BD9-81ED-4DB2-BD59-A6C34878D82A}">
                    <a16:rowId xmlns="" xmlns:a16="http://schemas.microsoft.com/office/drawing/2014/main" val="4108810407"/>
                  </a:ext>
                </a:extLst>
              </a:tr>
              <a:tr h="318877"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10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300" u="none" strike="noStrike">
                          <a:effectLst/>
                        </a:rPr>
                        <a:t>HOPPER DRIER - LARGE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300" u="none" strike="noStrike">
                          <a:effectLst/>
                        </a:rPr>
                        <a:t> 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INDIA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100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300" u="none" strike="noStrike">
                          <a:effectLst/>
                        </a:rPr>
                        <a:t>KGS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15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extLst>
                  <a:ext uri="{0D108BD9-81ED-4DB2-BD59-A6C34878D82A}">
                    <a16:rowId xmlns="" xmlns:a16="http://schemas.microsoft.com/office/drawing/2014/main" val="774431905"/>
                  </a:ext>
                </a:extLst>
              </a:tr>
              <a:tr h="318877"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11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300" u="none" strike="noStrike">
                          <a:effectLst/>
                        </a:rPr>
                        <a:t>AUTO LOADERS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300" u="none" strike="noStrike">
                          <a:effectLst/>
                        </a:rPr>
                        <a:t> 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CHINA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3 KG / MIN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300" u="none" strike="noStrike">
                          <a:effectLst/>
                        </a:rPr>
                        <a:t>KGS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10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extLst>
                  <a:ext uri="{0D108BD9-81ED-4DB2-BD59-A6C34878D82A}">
                    <a16:rowId xmlns="" xmlns:a16="http://schemas.microsoft.com/office/drawing/2014/main" val="3987081698"/>
                  </a:ext>
                </a:extLst>
              </a:tr>
              <a:tr h="318877"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12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300" u="none" strike="noStrike">
                          <a:effectLst/>
                        </a:rPr>
                        <a:t>TRAY OVEN- 12 TRAYS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300" u="none" strike="noStrike">
                          <a:effectLst/>
                        </a:rPr>
                        <a:t> 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INDIA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 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300" u="none" strike="noStrike">
                          <a:effectLst/>
                        </a:rPr>
                        <a:t> 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1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extLst>
                  <a:ext uri="{0D108BD9-81ED-4DB2-BD59-A6C34878D82A}">
                    <a16:rowId xmlns="" xmlns:a16="http://schemas.microsoft.com/office/drawing/2014/main" val="3434739146"/>
                  </a:ext>
                </a:extLst>
              </a:tr>
              <a:tr h="318877"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13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300" u="none" strike="noStrike">
                          <a:effectLst/>
                        </a:rPr>
                        <a:t>ROBOTIC ARM 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300" u="none" strike="noStrike">
                          <a:effectLst/>
                        </a:rPr>
                        <a:t> 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CHINA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3 AXIS+2 AXIS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300" u="none" strike="noStrike">
                          <a:effectLst/>
                        </a:rPr>
                        <a:t> 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2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extLst>
                  <a:ext uri="{0D108BD9-81ED-4DB2-BD59-A6C34878D82A}">
                    <a16:rowId xmlns="" xmlns:a16="http://schemas.microsoft.com/office/drawing/2014/main" val="1067329635"/>
                  </a:ext>
                </a:extLst>
              </a:tr>
              <a:tr h="318877"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14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300" u="none" strike="noStrike">
                          <a:effectLst/>
                        </a:rPr>
                        <a:t>WATER CHILLERS FOR MOULDS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300" u="none" strike="noStrike">
                          <a:effectLst/>
                        </a:rPr>
                        <a:t> 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INDIA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5+2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300" u="none" strike="noStrike">
                          <a:effectLst/>
                        </a:rPr>
                        <a:t>TR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2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extLst>
                  <a:ext uri="{0D108BD9-81ED-4DB2-BD59-A6C34878D82A}">
                    <a16:rowId xmlns="" xmlns:a16="http://schemas.microsoft.com/office/drawing/2014/main" val="1822194923"/>
                  </a:ext>
                </a:extLst>
              </a:tr>
              <a:tr h="318877"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15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300" u="none" strike="noStrike">
                          <a:effectLst/>
                        </a:rPr>
                        <a:t>MOULD TEMPERATURE CONTROLLER - MTC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300" u="none" strike="noStrike">
                          <a:effectLst/>
                        </a:rPr>
                        <a:t> 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>
                          <a:effectLst/>
                        </a:rPr>
                        <a:t>CHINA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 dirty="0">
                          <a:effectLst/>
                        </a:rPr>
                        <a:t> </a:t>
                      </a:r>
                      <a:endParaRPr lang="en-IN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300" u="none" strike="noStrike">
                          <a:effectLst/>
                        </a:rPr>
                        <a:t> </a:t>
                      </a:r>
                      <a:endParaRPr lang="en-IN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300" u="none" strike="noStrike" dirty="0">
                          <a:effectLst/>
                        </a:rPr>
                        <a:t>15</a:t>
                      </a:r>
                      <a:endParaRPr lang="en-IN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8" marR="8618" marT="8618" marB="0" anchor="b"/>
                </a:tc>
                <a:extLst>
                  <a:ext uri="{0D108BD9-81ED-4DB2-BD59-A6C34878D82A}">
                    <a16:rowId xmlns="" xmlns:a16="http://schemas.microsoft.com/office/drawing/2014/main" val="698859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13185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CA88DAAC-DF7F-77D3-8B29-7844720B54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7209005"/>
              </p:ext>
            </p:extLst>
          </p:nvPr>
        </p:nvGraphicFramePr>
        <p:xfrm>
          <a:off x="1" y="0"/>
          <a:ext cx="12191999" cy="69072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52612">
                  <a:extLst>
                    <a:ext uri="{9D8B030D-6E8A-4147-A177-3AD203B41FA5}">
                      <a16:colId xmlns="" xmlns:a16="http://schemas.microsoft.com/office/drawing/2014/main" val="2946562758"/>
                    </a:ext>
                  </a:extLst>
                </a:gridCol>
                <a:gridCol w="4990775">
                  <a:extLst>
                    <a:ext uri="{9D8B030D-6E8A-4147-A177-3AD203B41FA5}">
                      <a16:colId xmlns="" xmlns:a16="http://schemas.microsoft.com/office/drawing/2014/main" val="1721395663"/>
                    </a:ext>
                  </a:extLst>
                </a:gridCol>
                <a:gridCol w="1268229">
                  <a:extLst>
                    <a:ext uri="{9D8B030D-6E8A-4147-A177-3AD203B41FA5}">
                      <a16:colId xmlns="" xmlns:a16="http://schemas.microsoft.com/office/drawing/2014/main" val="467160554"/>
                    </a:ext>
                  </a:extLst>
                </a:gridCol>
                <a:gridCol w="2127667">
                  <a:extLst>
                    <a:ext uri="{9D8B030D-6E8A-4147-A177-3AD203B41FA5}">
                      <a16:colId xmlns="" xmlns:a16="http://schemas.microsoft.com/office/drawing/2014/main" val="248377064"/>
                    </a:ext>
                  </a:extLst>
                </a:gridCol>
                <a:gridCol w="1517170">
                  <a:extLst>
                    <a:ext uri="{9D8B030D-6E8A-4147-A177-3AD203B41FA5}">
                      <a16:colId xmlns="" xmlns:a16="http://schemas.microsoft.com/office/drawing/2014/main" val="3742836455"/>
                    </a:ext>
                  </a:extLst>
                </a:gridCol>
                <a:gridCol w="1182934">
                  <a:extLst>
                    <a:ext uri="{9D8B030D-6E8A-4147-A177-3AD203B41FA5}">
                      <a16:colId xmlns="" xmlns:a16="http://schemas.microsoft.com/office/drawing/2014/main" val="3445864156"/>
                    </a:ext>
                  </a:extLst>
                </a:gridCol>
                <a:gridCol w="552612">
                  <a:extLst>
                    <a:ext uri="{9D8B030D-6E8A-4147-A177-3AD203B41FA5}">
                      <a16:colId xmlns="" xmlns:a16="http://schemas.microsoft.com/office/drawing/2014/main" val="612389109"/>
                    </a:ext>
                  </a:extLst>
                </a:gridCol>
              </a:tblGrid>
              <a:tr h="287463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IN" sz="2000" b="1" u="none" strike="noStrike" dirty="0">
                          <a:effectLst/>
                        </a:rPr>
                        <a:t>LASER MICROMED DISPOSABLES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30" marR="4430" marT="4430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76886847"/>
                  </a:ext>
                </a:extLst>
              </a:tr>
              <a:tr h="196685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IN" sz="1400" b="1" u="none" strike="noStrike" dirty="0">
                          <a:effectLst/>
                        </a:rPr>
                        <a:t>D-90,H.C.,PHASE-II EXTN, NOIDA-201305,U.P. INDIA</a:t>
                      </a:r>
                      <a:endParaRPr lang="en-IN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30" marR="4430" marT="4430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80769510"/>
                  </a:ext>
                </a:extLst>
              </a:tr>
              <a:tr h="272332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DETAILED LIST OF MACHINERY JULY2023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30" marR="4430" marT="4430" marB="0" anchor="b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64025109"/>
                  </a:ext>
                </a:extLst>
              </a:tr>
              <a:tr h="37495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u="none" strike="noStrike" dirty="0">
                          <a:effectLst/>
                          <a:latin typeface="+mn-lt"/>
                        </a:rPr>
                        <a:t>S.NO.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u="none" strike="noStrike" dirty="0">
                          <a:effectLst/>
                          <a:latin typeface="+mn-lt"/>
                        </a:rPr>
                        <a:t>PARTICULARS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u="none" strike="noStrike">
                          <a:effectLst/>
                          <a:latin typeface="+mn-lt"/>
                        </a:rPr>
                        <a:t>YEAR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u="none" strike="noStrike">
                          <a:effectLst/>
                          <a:latin typeface="+mn-lt"/>
                        </a:rPr>
                        <a:t>MAKE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u="none" strike="noStrike">
                          <a:effectLst/>
                          <a:latin typeface="+mn-lt"/>
                        </a:rPr>
                        <a:t>SPECIFICATIONS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u="none" strike="noStrike">
                          <a:effectLst/>
                          <a:latin typeface="+mn-lt"/>
                        </a:rPr>
                        <a:t>UNITS</a:t>
                      </a:r>
                      <a:endParaRPr lang="en-IN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1" u="none" strike="noStrike" dirty="0">
                          <a:effectLst/>
                          <a:latin typeface="+mn-lt"/>
                        </a:rPr>
                        <a:t>NOS.</a:t>
                      </a:r>
                      <a:endParaRPr lang="en-IN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ctr"/>
                </a:tc>
                <a:extLst>
                  <a:ext uri="{0D108BD9-81ED-4DB2-BD59-A6C34878D82A}">
                    <a16:rowId xmlns="" xmlns:a16="http://schemas.microsoft.com/office/drawing/2014/main" val="3929983683"/>
                  </a:ext>
                </a:extLst>
              </a:tr>
              <a:tr h="28746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u="none" strike="noStrike">
                          <a:effectLst/>
                          <a:latin typeface="+mn-lt"/>
                        </a:rPr>
                        <a:t>UTILITIES: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extLst>
                  <a:ext uri="{0D108BD9-81ED-4DB2-BD59-A6C34878D82A}">
                    <a16:rowId xmlns="" xmlns:a16="http://schemas.microsoft.com/office/drawing/2014/main" val="2946562721"/>
                  </a:ext>
                </a:extLst>
              </a:tr>
              <a:tr h="28746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16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AIR COMPRESSOR DRIER &amp; FILTERATION PLANT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INGERSSOL RAND INDIA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60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CFM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extLst>
                  <a:ext uri="{0D108BD9-81ED-4DB2-BD59-A6C34878D82A}">
                    <a16:rowId xmlns="" xmlns:a16="http://schemas.microsoft.com/office/drawing/2014/main" val="273801866"/>
                  </a:ext>
                </a:extLst>
              </a:tr>
              <a:tr h="28746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17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WATER SOFTENING PLANT WITH FILTERATION SYSTEMS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INDIA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1000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LITRES/HOUR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extLst>
                  <a:ext uri="{0D108BD9-81ED-4DB2-BD59-A6C34878D82A}">
                    <a16:rowId xmlns="" xmlns:a16="http://schemas.microsoft.com/office/drawing/2014/main" val="1505480583"/>
                  </a:ext>
                </a:extLst>
              </a:tr>
              <a:tr h="28746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18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D.G. SET WITH SOUND PROOF CANOPY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KIRLOSKAR CUMMINS INDIA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250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KVA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extLst>
                  <a:ext uri="{0D108BD9-81ED-4DB2-BD59-A6C34878D82A}">
                    <a16:rowId xmlns="" xmlns:a16="http://schemas.microsoft.com/office/drawing/2014/main" val="2428167926"/>
                  </a:ext>
                </a:extLst>
              </a:tr>
              <a:tr h="28746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19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SERVO STABILIZER- MICROPROCESSOR CONTROLLED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APEX, NOIDA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300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KVA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extLst>
                  <a:ext uri="{0D108BD9-81ED-4DB2-BD59-A6C34878D82A}">
                    <a16:rowId xmlns="" xmlns:a16="http://schemas.microsoft.com/office/drawing/2014/main" val="3541211743"/>
                  </a:ext>
                </a:extLst>
              </a:tr>
              <a:tr h="28746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20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COOLING TOWER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INDIA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200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TR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extLst>
                  <a:ext uri="{0D108BD9-81ED-4DB2-BD59-A6C34878D82A}">
                    <a16:rowId xmlns="" xmlns:a16="http://schemas.microsoft.com/office/drawing/2014/main" val="3383742713"/>
                  </a:ext>
                </a:extLst>
              </a:tr>
              <a:tr h="28746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21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DIGITAL WEIGHING SCALES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INDIA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5-100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KGS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extLst>
                  <a:ext uri="{0D108BD9-81ED-4DB2-BD59-A6C34878D82A}">
                    <a16:rowId xmlns="" xmlns:a16="http://schemas.microsoft.com/office/drawing/2014/main" val="2758999000"/>
                  </a:ext>
                </a:extLst>
              </a:tr>
              <a:tr h="28746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22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  <a:latin typeface="+mn-lt"/>
                        </a:rPr>
                        <a:t>ELECTRICAL OVER HEAD CRANE EOT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INDIA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2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TONS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extLst>
                  <a:ext uri="{0D108BD9-81ED-4DB2-BD59-A6C34878D82A}">
                    <a16:rowId xmlns="" xmlns:a16="http://schemas.microsoft.com/office/drawing/2014/main" val="3442263950"/>
                  </a:ext>
                </a:extLst>
              </a:tr>
              <a:tr h="28746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23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FREIGHT ELEVATOR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INDIA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2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TONS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extLst>
                  <a:ext uri="{0D108BD9-81ED-4DB2-BD59-A6C34878D82A}">
                    <a16:rowId xmlns="" xmlns:a16="http://schemas.microsoft.com/office/drawing/2014/main" val="935203102"/>
                  </a:ext>
                </a:extLst>
              </a:tr>
              <a:tr h="28746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24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FIRE FIGHTING SPRINKLER SYSTEM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INDIA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30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SPRINKLERS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extLst>
                  <a:ext uri="{0D108BD9-81ED-4DB2-BD59-A6C34878D82A}">
                    <a16:rowId xmlns="" xmlns:a16="http://schemas.microsoft.com/office/drawing/2014/main" val="459052960"/>
                  </a:ext>
                </a:extLst>
              </a:tr>
              <a:tr h="28746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25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HYDRAULIC OIL FILTERATION MACHINE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KLEANZOIL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extLst>
                  <a:ext uri="{0D108BD9-81ED-4DB2-BD59-A6C34878D82A}">
                    <a16:rowId xmlns="" xmlns:a16="http://schemas.microsoft.com/office/drawing/2014/main" val="753401815"/>
                  </a:ext>
                </a:extLst>
              </a:tr>
              <a:tr h="287463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26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TESTING LABORATORY INSTRUMENTS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ASSORTED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CHINA / INDIA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25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extLst>
                  <a:ext uri="{0D108BD9-81ED-4DB2-BD59-A6C34878D82A}">
                    <a16:rowId xmlns="" xmlns:a16="http://schemas.microsoft.com/office/drawing/2014/main" val="1380387350"/>
                  </a:ext>
                </a:extLst>
              </a:tr>
              <a:tr h="317722"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u="none" strike="noStrike" dirty="0">
                          <a:effectLst/>
                          <a:latin typeface="+mn-lt"/>
                        </a:rPr>
                        <a:t>POST MOULDING OPERATIONS MACHINERY :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800" b="1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extLst>
                  <a:ext uri="{0D108BD9-81ED-4DB2-BD59-A6C34878D82A}">
                    <a16:rowId xmlns="" xmlns:a16="http://schemas.microsoft.com/office/drawing/2014/main" val="1656692720"/>
                  </a:ext>
                </a:extLst>
              </a:tr>
              <a:tr h="279898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27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PAD PRINTING MACHINE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INDIA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extLst>
                  <a:ext uri="{0D108BD9-81ED-4DB2-BD59-A6C34878D82A}">
                    <a16:rowId xmlns="" xmlns:a16="http://schemas.microsoft.com/office/drawing/2014/main" val="2679830568"/>
                  </a:ext>
                </a:extLst>
              </a:tr>
              <a:tr h="279898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28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SCREEN PRINTING 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INDIA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5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extLst>
                  <a:ext uri="{0D108BD9-81ED-4DB2-BD59-A6C34878D82A}">
                    <a16:rowId xmlns="" xmlns:a16="http://schemas.microsoft.com/office/drawing/2014/main" val="3176545419"/>
                  </a:ext>
                </a:extLst>
              </a:tr>
              <a:tr h="279898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29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LASER MARKING MACHINE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INDIA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extLst>
                  <a:ext uri="{0D108BD9-81ED-4DB2-BD59-A6C34878D82A}">
                    <a16:rowId xmlns="" xmlns:a16="http://schemas.microsoft.com/office/drawing/2014/main" val="3885210357"/>
                  </a:ext>
                </a:extLst>
              </a:tr>
              <a:tr h="279898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30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HEAT STAKING PNEUMATIC MACHINES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INDIA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  <a:latin typeface="+mn-lt"/>
                        </a:rPr>
                        <a:t>3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extLst>
                  <a:ext uri="{0D108BD9-81ED-4DB2-BD59-A6C34878D82A}">
                    <a16:rowId xmlns="" xmlns:a16="http://schemas.microsoft.com/office/drawing/2014/main" val="1926336148"/>
                  </a:ext>
                </a:extLst>
              </a:tr>
              <a:tr h="279898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31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PLASTIC COMPONENT DRILLING MACHINE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INDIA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10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MM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extLst>
                  <a:ext uri="{0D108BD9-81ED-4DB2-BD59-A6C34878D82A}">
                    <a16:rowId xmlns="" xmlns:a16="http://schemas.microsoft.com/office/drawing/2014/main" val="4236309552"/>
                  </a:ext>
                </a:extLst>
              </a:tr>
              <a:tr h="279898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32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PLASTIC COMPONENT TAPPING MACHINE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INDIA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10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MM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extLst>
                  <a:ext uri="{0D108BD9-81ED-4DB2-BD59-A6C34878D82A}">
                    <a16:rowId xmlns="" xmlns:a16="http://schemas.microsoft.com/office/drawing/2014/main" val="3025891586"/>
                  </a:ext>
                </a:extLst>
              </a:tr>
              <a:tr h="279898"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33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PLASTIC COMPONENT LAMINATION MACHINE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 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CHINA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50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N" sz="1400" u="none" strike="noStrike">
                          <a:effectLst/>
                          <a:latin typeface="+mn-lt"/>
                        </a:rPr>
                        <a:t>MM</a:t>
                      </a:r>
                      <a:endParaRPr lang="en-IN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N" sz="1400" u="none" strike="noStrike" dirty="0">
                          <a:effectLst/>
                          <a:latin typeface="+mn-lt"/>
                        </a:rPr>
                        <a:t>2</a:t>
                      </a:r>
                      <a:endParaRPr lang="en-IN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30" marR="4430" marT="4430" marB="0" anchor="b"/>
                </a:tc>
                <a:extLst>
                  <a:ext uri="{0D108BD9-81ED-4DB2-BD59-A6C34878D82A}">
                    <a16:rowId xmlns="" xmlns:a16="http://schemas.microsoft.com/office/drawing/2014/main" val="28935577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70327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="" xmlns:a16="http://schemas.microsoft.com/office/drawing/2014/main" id="{F13C74B1-5B17-4795-BED0-7140497B445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3594352-4241-3491-0E99-677793221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069" y="1934817"/>
            <a:ext cx="4704522" cy="4923183"/>
          </a:xfrm>
        </p:spPr>
        <p:txBody>
          <a:bodyPr anchor="b">
            <a:normAutofit fontScale="90000"/>
          </a:bodyPr>
          <a:lstStyle/>
          <a:p>
            <a:r>
              <a:rPr lang="en-US" sz="5400" dirty="0"/>
              <a:t>Tool Room </a:t>
            </a:r>
            <a:br>
              <a:rPr lang="en-US" sz="5400" dirty="0"/>
            </a:br>
            <a:r>
              <a:rPr lang="en-US" sz="5400" dirty="0"/>
              <a:t/>
            </a:r>
            <a:br>
              <a:rPr lang="en-US" sz="5400" dirty="0"/>
            </a:br>
            <a:r>
              <a:rPr lang="en-US" sz="5400" dirty="0"/>
              <a:t> We have Conventional machines and Precision Machining </a:t>
            </a:r>
            <a:r>
              <a:rPr lang="en-US" sz="5400" dirty="0" err="1"/>
              <a:t>centres</a:t>
            </a:r>
            <a:endParaRPr lang="en-IN" sz="5400" dirty="0"/>
          </a:p>
        </p:txBody>
      </p:sp>
      <p:sp>
        <p:nvSpPr>
          <p:cNvPr id="14" name="sketchy line">
            <a:extLst>
              <a:ext uri="{FF2B5EF4-FFF2-40B4-BE49-F238E27FC236}">
                <a16:creationId xmlns="" xmlns:a16="http://schemas.microsoft.com/office/drawing/2014/main" id="{D4974D33-8DC5-464E-8C6D-BE58F0669C1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group of people working in a factory&#10;&#10;Description automatically generated">
            <a:extLst>
              <a:ext uri="{FF2B5EF4-FFF2-40B4-BE49-F238E27FC236}">
                <a16:creationId xmlns="" xmlns:a16="http://schemas.microsoft.com/office/drawing/2014/main" id="{F04CE81F-310A-13D0-1E62-1E77E8F9B2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687023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="" xmlns:a16="http://schemas.microsoft.com/office/drawing/2014/main" id="{DD9AC619-261D-BE7F-F5A5-6004F8BD51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4982213"/>
              </p:ext>
            </p:extLst>
          </p:nvPr>
        </p:nvGraphicFramePr>
        <p:xfrm>
          <a:off x="965916" y="0"/>
          <a:ext cx="10179162" cy="69893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2893">
                  <a:extLst>
                    <a:ext uri="{9D8B030D-6E8A-4147-A177-3AD203B41FA5}">
                      <a16:colId xmlns="" xmlns:a16="http://schemas.microsoft.com/office/drawing/2014/main" val="4016888933"/>
                    </a:ext>
                  </a:extLst>
                </a:gridCol>
                <a:gridCol w="3535920">
                  <a:extLst>
                    <a:ext uri="{9D8B030D-6E8A-4147-A177-3AD203B41FA5}">
                      <a16:colId xmlns="" xmlns:a16="http://schemas.microsoft.com/office/drawing/2014/main" val="543344501"/>
                    </a:ext>
                  </a:extLst>
                </a:gridCol>
                <a:gridCol w="843799">
                  <a:extLst>
                    <a:ext uri="{9D8B030D-6E8A-4147-A177-3AD203B41FA5}">
                      <a16:colId xmlns="" xmlns:a16="http://schemas.microsoft.com/office/drawing/2014/main" val="3644032616"/>
                    </a:ext>
                  </a:extLst>
                </a:gridCol>
                <a:gridCol w="1848322">
                  <a:extLst>
                    <a:ext uri="{9D8B030D-6E8A-4147-A177-3AD203B41FA5}">
                      <a16:colId xmlns="" xmlns:a16="http://schemas.microsoft.com/office/drawing/2014/main" val="1176507979"/>
                    </a:ext>
                  </a:extLst>
                </a:gridCol>
                <a:gridCol w="3308228">
                  <a:extLst>
                    <a:ext uri="{9D8B030D-6E8A-4147-A177-3AD203B41FA5}">
                      <a16:colId xmlns="" xmlns:a16="http://schemas.microsoft.com/office/drawing/2014/main" val="2118073413"/>
                    </a:ext>
                  </a:extLst>
                </a:gridCol>
              </a:tblGrid>
              <a:tr h="450980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LASER </a:t>
                      </a:r>
                      <a:r>
                        <a:rPr lang="en-US" sz="1800" b="1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COLLABORATIVE</a:t>
                      </a:r>
                      <a:r>
                        <a:rPr lang="en-US" sz="1800" b="1" u="none" strike="noStrike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b="1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TOOL </a:t>
                      </a:r>
                      <a:r>
                        <a:rPr lang="en-US" sz="1800" b="1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ROOM MACHINES AND SPECIFICATIONS </a:t>
                      </a:r>
                      <a:r>
                        <a:rPr lang="en-US" sz="1800" b="1" u="none" strike="noStrike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MARCH</a:t>
                      </a:r>
                      <a:r>
                        <a:rPr lang="en-US" sz="1800" b="1" u="none" strike="noStrike" baseline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 2025</a:t>
                      </a:r>
                      <a:endParaRPr lang="en-US" sz="1800" b="1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42" marR="6942" marT="6942" marB="0" anchor="ctr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67522507"/>
                  </a:ext>
                </a:extLst>
              </a:tr>
              <a:tr h="29546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S.NO.</a:t>
                      </a:r>
                      <a:endParaRPr lang="en-IN" sz="1800" b="1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42" marR="6942" marT="69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MACHINERY </a:t>
                      </a:r>
                      <a:endParaRPr lang="en-IN" sz="1800" b="1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42" marR="6942" marT="69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NOS.</a:t>
                      </a:r>
                      <a:endParaRPr lang="en-IN" sz="1800" b="1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42" marR="6942" marT="69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BRAND</a:t>
                      </a:r>
                      <a:endParaRPr lang="en-IN" sz="1800" b="1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42" marR="6942" marT="69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b="1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SPECIFICATIONS</a:t>
                      </a:r>
                      <a:endParaRPr lang="en-IN" sz="1800" b="1" i="0" u="none" strike="noStrike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42" marR="6942" marT="6942" marB="0" anchor="ctr"/>
                </a:tc>
                <a:extLst>
                  <a:ext uri="{0D108BD9-81ED-4DB2-BD59-A6C34878D82A}">
                    <a16:rowId xmlns="" xmlns:a16="http://schemas.microsoft.com/office/drawing/2014/main" val="4023715106"/>
                  </a:ext>
                </a:extLst>
              </a:tr>
              <a:tr h="48985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42" marR="6942" marT="69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>
                          <a:effectLst/>
                        </a:rPr>
                        <a:t>VERTICAL MILLING MACHINE(VMC)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79" marR="6942" marT="69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>
                          <a:effectLst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356" marR="6942" marT="69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COSMOS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42" marR="6942" marT="69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1400*700*700 mm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7438" marR="6942" marT="6942" marB="0" anchor="ctr"/>
                </a:tc>
                <a:extLst>
                  <a:ext uri="{0D108BD9-81ED-4DB2-BD59-A6C34878D82A}">
                    <a16:rowId xmlns="" xmlns:a16="http://schemas.microsoft.com/office/drawing/2014/main" val="417959682"/>
                  </a:ext>
                </a:extLst>
              </a:tr>
              <a:tr h="48985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2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42" marR="6942" marT="69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>
                          <a:effectLst/>
                        </a:rPr>
                        <a:t>VERTICAL MILLING MACHINE(VMC)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79" marR="6942" marT="69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>
                          <a:effectLst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356" marR="6942" marT="69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COSMOS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42" marR="6942" marT="69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 dirty="0" smtClean="0">
                          <a:effectLst/>
                        </a:rPr>
                        <a:t>1160*650*650 </a:t>
                      </a:r>
                      <a:r>
                        <a:rPr lang="en-IN" sz="1600" u="none" strike="noStrike" dirty="0">
                          <a:effectLst/>
                        </a:rPr>
                        <a:t>mm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7438" marR="6942" marT="6942" marB="0" anchor="ctr"/>
                </a:tc>
                <a:extLst>
                  <a:ext uri="{0D108BD9-81ED-4DB2-BD59-A6C34878D82A}">
                    <a16:rowId xmlns="" xmlns:a16="http://schemas.microsoft.com/office/drawing/2014/main" val="1881121749"/>
                  </a:ext>
                </a:extLst>
              </a:tr>
              <a:tr h="48985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3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42" marR="6942" marT="69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 dirty="0">
                          <a:effectLst/>
                        </a:rPr>
                        <a:t>VERTICAL MILLING MACHINE(VMC)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79" marR="6942" marT="69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>
                          <a:effectLst/>
                        </a:rPr>
                        <a:t>2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356" marR="6942" marT="69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COSMOS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42" marR="6942" marT="69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 dirty="0" smtClean="0">
                          <a:effectLst/>
                        </a:rPr>
                        <a:t>1050*600*600 </a:t>
                      </a:r>
                      <a:r>
                        <a:rPr lang="en-IN" sz="1600" u="none" strike="noStrike" dirty="0">
                          <a:effectLst/>
                        </a:rPr>
                        <a:t>mm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7438" marR="6942" marT="6942" marB="0" anchor="ctr"/>
                </a:tc>
                <a:extLst>
                  <a:ext uri="{0D108BD9-81ED-4DB2-BD59-A6C34878D82A}">
                    <a16:rowId xmlns="" xmlns:a16="http://schemas.microsoft.com/office/drawing/2014/main" val="1825399877"/>
                  </a:ext>
                </a:extLst>
              </a:tr>
              <a:tr h="372634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42" marR="6942" marT="6942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1600" u="none" strike="noStrike" dirty="0" smtClean="0">
                        <a:effectLst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u="none" strike="noStrike" dirty="0" smtClean="0">
                          <a:effectLst/>
                        </a:rPr>
                        <a:t>VERTICAL MILLING MACHINE(VMC)</a:t>
                      </a:r>
                      <a:endParaRPr lang="en-IN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/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79" marR="6942" marT="69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356" marR="6942" marT="69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COSMOS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42" marR="6942" marT="69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800*500*450 mm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7438" marR="6942" marT="6942" marB="0" anchor="ctr"/>
                </a:tc>
              </a:tr>
              <a:tr h="372634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42" marR="6942" marT="69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VERTICAL MILLING MACHINE (VMC)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79" marR="6942" marT="69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356" marR="6942" marT="69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COSMOS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42" marR="6942" marT="69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600*450*450 mm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7438" marR="6942" marT="6942" marB="0" anchor="ctr"/>
                </a:tc>
              </a:tr>
              <a:tr h="48985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42" marR="6942" marT="69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 dirty="0">
                          <a:effectLst/>
                        </a:rPr>
                        <a:t>CNC </a:t>
                      </a:r>
                      <a:r>
                        <a:rPr lang="en-IN" sz="1600" u="none" strike="noStrike" dirty="0" smtClean="0">
                          <a:effectLst/>
                        </a:rPr>
                        <a:t>EDM MACHINE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79" marR="6942" marT="69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356" marR="6942" marT="69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JOEMARS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42" marR="6942" marT="69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 dirty="0" smtClean="0">
                          <a:effectLst/>
                        </a:rPr>
                        <a:t>2000*1000/01000*600/700*500 </a:t>
                      </a:r>
                      <a:r>
                        <a:rPr lang="en-IN" sz="1600" u="none" strike="noStrike" dirty="0">
                          <a:effectLst/>
                        </a:rPr>
                        <a:t>mm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7438" marR="6942" marT="6942" marB="0" anchor="ctr"/>
                </a:tc>
                <a:extLst>
                  <a:ext uri="{0D108BD9-81ED-4DB2-BD59-A6C34878D82A}">
                    <a16:rowId xmlns="" xmlns:a16="http://schemas.microsoft.com/office/drawing/2014/main" val="1494847660"/>
                  </a:ext>
                </a:extLst>
              </a:tr>
              <a:tr h="48985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7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42" marR="6942" marT="69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>
                          <a:effectLst/>
                        </a:rPr>
                        <a:t>MILLING MACHINE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79" marR="6942" marT="69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356" marR="6942" marT="69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PRECICUT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42" marR="6942" marT="69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 dirty="0" smtClean="0">
                          <a:effectLst/>
                        </a:rPr>
                        <a:t>1270*254 </a:t>
                      </a:r>
                      <a:r>
                        <a:rPr lang="en-IN" sz="1600" u="none" strike="noStrike" dirty="0">
                          <a:effectLst/>
                        </a:rPr>
                        <a:t>mm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7438" marR="6942" marT="6942" marB="0" anchor="ctr"/>
                </a:tc>
                <a:extLst>
                  <a:ext uri="{0D108BD9-81ED-4DB2-BD59-A6C34878D82A}">
                    <a16:rowId xmlns="" xmlns:a16="http://schemas.microsoft.com/office/drawing/2014/main" val="41479571"/>
                  </a:ext>
                </a:extLst>
              </a:tr>
              <a:tr h="48985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8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42" marR="6942" marT="69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>
                          <a:effectLst/>
                        </a:rPr>
                        <a:t>LATHE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79" marR="6942" marT="69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>
                          <a:effectLst/>
                        </a:rPr>
                        <a:t>2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356" marR="6942" marT="69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JYOTI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42" marR="6942" marT="69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 dirty="0">
                          <a:effectLst/>
                        </a:rPr>
                        <a:t>CD 1000mm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7438" marR="6942" marT="6942" marB="0" anchor="ctr"/>
                </a:tc>
                <a:extLst>
                  <a:ext uri="{0D108BD9-81ED-4DB2-BD59-A6C34878D82A}">
                    <a16:rowId xmlns="" xmlns:a16="http://schemas.microsoft.com/office/drawing/2014/main" val="194560054"/>
                  </a:ext>
                </a:extLst>
              </a:tr>
              <a:tr h="48985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9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42" marR="6942" marT="69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 dirty="0" smtClean="0">
                          <a:effectLst/>
                        </a:rPr>
                        <a:t>SURFACE GRINDER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79" marR="6942" marT="69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356" marR="6942" marT="69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 dirty="0">
                          <a:effectLst/>
                        </a:rPr>
                        <a:t>RAMANA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42" marR="6942" marT="69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 dirty="0" smtClean="0">
                          <a:effectLst/>
                        </a:rPr>
                        <a:t>640*240*200 </a:t>
                      </a:r>
                      <a:r>
                        <a:rPr lang="en-IN" sz="1600" u="none" strike="noStrike" dirty="0">
                          <a:effectLst/>
                        </a:rPr>
                        <a:t>mm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7438" marR="6942" marT="6942" marB="0" anchor="ctr"/>
                </a:tc>
                <a:extLst>
                  <a:ext uri="{0D108BD9-81ED-4DB2-BD59-A6C34878D82A}">
                    <a16:rowId xmlns="" xmlns:a16="http://schemas.microsoft.com/office/drawing/2014/main" val="3314241299"/>
                  </a:ext>
                </a:extLst>
              </a:tr>
              <a:tr h="48985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10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42" marR="6942" marT="69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>
                          <a:effectLst/>
                        </a:rPr>
                        <a:t>ARC WELDING MACHINE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79" marR="6942" marT="69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>
                          <a:effectLst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356" marR="6942" marT="69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SHAKTI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42" marR="6942" marT="69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Welding Machine 400A (3- P)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7438" marR="6942" marT="6942" marB="0" anchor="ctr"/>
                </a:tc>
                <a:extLst>
                  <a:ext uri="{0D108BD9-81ED-4DB2-BD59-A6C34878D82A}">
                    <a16:rowId xmlns="" xmlns:a16="http://schemas.microsoft.com/office/drawing/2014/main" val="1391249900"/>
                  </a:ext>
                </a:extLst>
              </a:tr>
              <a:tr h="48985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11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42" marR="6942" marT="69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>
                          <a:effectLst/>
                        </a:rPr>
                        <a:t>POLISHING MACHINE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79" marR="6942" marT="69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>
                          <a:effectLst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356" marR="6942" marT="6942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IN" sz="1600" u="none" strike="noStrike">
                          <a:effectLst/>
                        </a:rPr>
                        <a:t> 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42" marR="6942" marT="6942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 dirty="0">
                          <a:effectLst/>
                        </a:rPr>
                        <a:t>RTW1600 Mini Ultrasonic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7438" marR="6942" marT="6942" marB="0" anchor="ctr"/>
                </a:tc>
                <a:extLst>
                  <a:ext uri="{0D108BD9-81ED-4DB2-BD59-A6C34878D82A}">
                    <a16:rowId xmlns="" xmlns:a16="http://schemas.microsoft.com/office/drawing/2014/main" val="2584378017"/>
                  </a:ext>
                </a:extLst>
              </a:tr>
              <a:tr h="723123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12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42" marR="6942" marT="69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2 FULL SET OF TESTING, METROLOGY AND  MEASURING EQUIPMENT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479" marR="6942" marT="69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>
                          <a:effectLst/>
                        </a:rPr>
                        <a:t>1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356" marR="6942" marT="694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600" u="none" strike="noStrike">
                          <a:effectLst/>
                        </a:rPr>
                        <a:t>ASSORTED</a:t>
                      </a:r>
                      <a:endParaRPr lang="en-IN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42" marR="6942" marT="694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N" sz="1600" u="none" strike="noStrike" dirty="0">
                          <a:effectLst/>
                        </a:rPr>
                        <a:t> </a:t>
                      </a:r>
                      <a:endParaRPr lang="en-IN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87438" marR="6942" marT="6942" marB="0" anchor="ctr"/>
                </a:tc>
                <a:extLst>
                  <a:ext uri="{0D108BD9-81ED-4DB2-BD59-A6C34878D82A}">
                    <a16:rowId xmlns="" xmlns:a16="http://schemas.microsoft.com/office/drawing/2014/main" val="750285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77837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="" xmlns:a16="http://schemas.microsoft.com/office/drawing/2014/main" id="{0FE0F52F-ADF1-4011-A51B-92383D0AB7F8}"/>
              </a:ext>
            </a:extLst>
          </p:cNvPr>
          <p:cNvSpPr txBox="1">
            <a:spLocks/>
          </p:cNvSpPr>
          <p:nvPr/>
        </p:nvSpPr>
        <p:spPr>
          <a:xfrm>
            <a:off x="8077762" y="5524500"/>
            <a:ext cx="3760738" cy="102056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kern="1200">
                <a:solidFill>
                  <a:schemeClr val="bg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 dirty="0"/>
          </a:p>
          <a:p>
            <a:endParaRPr lang="en-US" sz="1200" u="sng" dirty="0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95D8C19-1048-46D9-A631-574FE793C237}"/>
              </a:ext>
            </a:extLst>
          </p:cNvPr>
          <p:cNvSpPr txBox="1"/>
          <p:nvPr/>
        </p:nvSpPr>
        <p:spPr>
          <a:xfrm>
            <a:off x="11249891" y="609600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endParaRPr lang="en-IN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CB01EB90-2DB2-4BC8-AFB0-86E6AD6A9159}"/>
              </a:ext>
            </a:extLst>
          </p:cNvPr>
          <p:cNvSpPr txBox="1"/>
          <p:nvPr/>
        </p:nvSpPr>
        <p:spPr>
          <a:xfrm>
            <a:off x="10924100" y="312940"/>
            <a:ext cx="914400" cy="29666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r>
              <a:rPr lang="en-IN" sz="2400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LASER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502B630-140D-47CD-8931-EB43DF806EDB}"/>
              </a:ext>
            </a:extLst>
          </p:cNvPr>
          <p:cNvSpPr txBox="1"/>
          <p:nvPr/>
        </p:nvSpPr>
        <p:spPr>
          <a:xfrm>
            <a:off x="10172595" y="6087859"/>
            <a:ext cx="914400" cy="45720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r>
              <a:rPr lang="en-IN" sz="1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ASSEMBLY</a:t>
            </a:r>
          </a:p>
        </p:txBody>
      </p:sp>
      <p:pic>
        <p:nvPicPr>
          <p:cNvPr id="13" name="Picture 12" descr="WhatsApp Image 2026-01-08 at 15.40.0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702" y="609600"/>
            <a:ext cx="6922590" cy="624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WhatsApp Image 2026-01-08 at 15.40.08 (2)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15462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5FAAE3D-21F1-991F-04DA-ED530493A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for your Interest !</a:t>
            </a:r>
            <a:endParaRPr lang="en-IN" sz="60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20B8799-A991-284E-FE0F-594E19407C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03208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60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Look </a:t>
            </a:r>
            <a:r>
              <a:rPr lang="en-US" sz="60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forward to associating with you on a long term mutually beneficial partnership</a:t>
            </a:r>
            <a:r>
              <a:rPr lang="en-US" sz="60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ctr">
              <a:buNone/>
            </a:pPr>
            <a:r>
              <a:rPr lang="en-US" sz="43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WWW.LASERMICROMED.COM</a:t>
            </a:r>
            <a:endParaRPr lang="en-US" sz="4300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43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RAJNESHPATHAK@LASERMICROMED.CO.IN</a:t>
            </a:r>
            <a:endParaRPr lang="en-US" sz="4300" dirty="0" smtClean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IN" sz="60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526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5474</TotalTime>
  <Words>1254</Words>
  <Application>Microsoft Office PowerPoint</Application>
  <PresentationFormat>Widescreen</PresentationFormat>
  <Paragraphs>601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Segoe UI</vt:lpstr>
      <vt:lpstr>Segoe UI Light</vt:lpstr>
      <vt:lpstr>Office Theme</vt:lpstr>
      <vt:lpstr> Welcome   to   Laser Micromed Noida</vt:lpstr>
      <vt:lpstr>Our Vision:</vt:lpstr>
      <vt:lpstr>Our Vision:</vt:lpstr>
      <vt:lpstr>Our Business Idea:</vt:lpstr>
      <vt:lpstr>Our Business Idea:</vt:lpstr>
      <vt:lpstr>Our Company Policy:</vt:lpstr>
      <vt:lpstr>Our Company Policy:</vt:lpstr>
      <vt:lpstr>LASER Strengths : </vt:lpstr>
      <vt:lpstr>LASER Strengths : </vt:lpstr>
      <vt:lpstr>Present Clients and Products:</vt:lpstr>
      <vt:lpstr>Past Clients and Products:</vt:lpstr>
      <vt:lpstr>Past Clients and Products:</vt:lpstr>
      <vt:lpstr>Machine Safety features :</vt:lpstr>
      <vt:lpstr>Worker Safety features :</vt:lpstr>
      <vt:lpstr>Sustainability ambitions :</vt:lpstr>
      <vt:lpstr>Sustainability ambitions :</vt:lpstr>
      <vt:lpstr>Quality and Environmental Management System Certification</vt:lpstr>
      <vt:lpstr>Quality Flow Chart:</vt:lpstr>
      <vt:lpstr>Promoter’s Profile</vt:lpstr>
      <vt:lpstr>Promoter’s Profile</vt:lpstr>
      <vt:lpstr>PowerPoint Presentation</vt:lpstr>
      <vt:lpstr>27,000 Sq Feet Factory Area</vt:lpstr>
      <vt:lpstr>17 nos. Plastic Injection Moulding Machines</vt:lpstr>
      <vt:lpstr>PowerPoint Presentation</vt:lpstr>
      <vt:lpstr>PowerPoint Presentation</vt:lpstr>
      <vt:lpstr>Tool Room    We have Conventional machines and Precision Machining centres</vt:lpstr>
      <vt:lpstr>PowerPoint Presentation</vt:lpstr>
      <vt:lpstr>PowerPoint Presentation</vt:lpstr>
      <vt:lpstr>Thank you for your Interest 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 to  Laser Micromed Noida</dc:title>
  <dc:creator>Manu Pathak</dc:creator>
  <cp:lastModifiedBy>Dell</cp:lastModifiedBy>
  <cp:revision>51</cp:revision>
  <dcterms:created xsi:type="dcterms:W3CDTF">2023-07-25T11:35:39Z</dcterms:created>
  <dcterms:modified xsi:type="dcterms:W3CDTF">2026-09-01T07:19:11Z</dcterms:modified>
</cp:coreProperties>
</file>