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73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50" d="100"/>
          <a:sy n="150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7751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101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8539" y="3951102"/>
            <a:ext cx="2882192" cy="2882192"/>
          </a:xfrm>
          <a:custGeom>
            <a:avLst/>
            <a:gdLst/>
            <a:ahLst/>
            <a:cxnLst/>
            <a:rect l="l" t="t" r="r" b="b"/>
            <a:pathLst>
              <a:path w="5764383" h="5764383">
                <a:moveTo>
                  <a:pt x="0" y="0"/>
                </a:moveTo>
                <a:lnTo>
                  <a:pt x="5764383" y="0"/>
                </a:lnTo>
                <a:lnTo>
                  <a:pt x="5764383" y="5764382"/>
                </a:lnTo>
                <a:lnTo>
                  <a:pt x="0" y="57643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8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525394" y="95620"/>
            <a:ext cx="6618606" cy="3855482"/>
          </a:xfrm>
          <a:custGeom>
            <a:avLst/>
            <a:gdLst/>
            <a:ahLst/>
            <a:cxnLst/>
            <a:rect l="l" t="t" r="r" b="b"/>
            <a:pathLst>
              <a:path w="13237212" h="7710963">
                <a:moveTo>
                  <a:pt x="0" y="0"/>
                </a:moveTo>
                <a:lnTo>
                  <a:pt x="13237212" y="0"/>
                </a:lnTo>
                <a:lnTo>
                  <a:pt x="13237212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5833" b="-35833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233464" y="-2140180"/>
            <a:ext cx="5406196" cy="5406196"/>
          </a:xfrm>
          <a:custGeom>
            <a:avLst/>
            <a:gdLst/>
            <a:ahLst/>
            <a:cxnLst/>
            <a:rect l="l" t="t" r="r" b="b"/>
            <a:pathLst>
              <a:path w="10812392" h="10812392">
                <a:moveTo>
                  <a:pt x="0" y="0"/>
                </a:moveTo>
                <a:lnTo>
                  <a:pt x="10812393" y="0"/>
                </a:lnTo>
                <a:lnTo>
                  <a:pt x="10812393" y="10812392"/>
                </a:lnTo>
                <a:lnTo>
                  <a:pt x="0" y="108123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9" name="Text 6">
            <a:extLst>
              <a:ext uri="{FF2B5EF4-FFF2-40B4-BE49-F238E27FC236}">
                <a16:creationId xmlns:a16="http://schemas.microsoft.com/office/drawing/2014/main" id="{4962F3C4-0CC9-E425-EF7A-1EDCBA17AA97}"/>
              </a:ext>
            </a:extLst>
          </p:cNvPr>
          <p:cNvSpPr/>
          <p:nvPr/>
        </p:nvSpPr>
        <p:spPr>
          <a:xfrm>
            <a:off x="3320097" y="2626461"/>
            <a:ext cx="5029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Design to Delivery</a:t>
            </a:r>
            <a:endParaRPr lang="en-US" sz="1300" dirty="0"/>
          </a:p>
        </p:txBody>
      </p:sp>
      <p:sp>
        <p:nvSpPr>
          <p:cNvPr id="20" name="Text 7">
            <a:extLst>
              <a:ext uri="{FF2B5EF4-FFF2-40B4-BE49-F238E27FC236}">
                <a16:creationId xmlns:a16="http://schemas.microsoft.com/office/drawing/2014/main" id="{5B7728B5-7BD7-BF02-30B5-D3894E6269DA}"/>
              </a:ext>
            </a:extLst>
          </p:cNvPr>
          <p:cNvSpPr/>
          <p:nvPr/>
        </p:nvSpPr>
        <p:spPr>
          <a:xfrm>
            <a:off x="3474720" y="2888589"/>
            <a:ext cx="5029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Electronic Component Lifecycle Management</a:t>
            </a:r>
            <a:endParaRPr lang="en-US" sz="1050" dirty="0"/>
          </a:p>
        </p:txBody>
      </p:sp>
      <p:sp>
        <p:nvSpPr>
          <p:cNvPr id="22" name="Text 11">
            <a:extLst>
              <a:ext uri="{FF2B5EF4-FFF2-40B4-BE49-F238E27FC236}">
                <a16:creationId xmlns:a16="http://schemas.microsoft.com/office/drawing/2014/main" id="{6C2D4006-76BF-2BDD-6080-CF1284874BE9}"/>
              </a:ext>
            </a:extLst>
          </p:cNvPr>
          <p:cNvSpPr/>
          <p:nvPr/>
        </p:nvSpPr>
        <p:spPr>
          <a:xfrm>
            <a:off x="6309360" y="4187952"/>
            <a:ext cx="2194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 / AUTOMOTIVE</a:t>
            </a:r>
            <a:endParaRPr lang="en-US" sz="750" dirty="0"/>
          </a:p>
        </p:txBody>
      </p:sp>
      <p:sp>
        <p:nvSpPr>
          <p:cNvPr id="23" name="Shape 12">
            <a:extLst>
              <a:ext uri="{FF2B5EF4-FFF2-40B4-BE49-F238E27FC236}">
                <a16:creationId xmlns:a16="http://schemas.microsoft.com/office/drawing/2014/main" id="{6CEE4A0D-483C-B169-11FE-6957F044971C}"/>
              </a:ext>
            </a:extLst>
          </p:cNvPr>
          <p:cNvSpPr/>
          <p:nvPr/>
        </p:nvSpPr>
        <p:spPr>
          <a:xfrm>
            <a:off x="3931920" y="4572000"/>
            <a:ext cx="2194560" cy="292608"/>
          </a:xfrm>
          <a:prstGeom prst="roundRect">
            <a:avLst>
              <a:gd name="adj" fmla="val 18750"/>
            </a:avLst>
          </a:prstGeom>
          <a:solidFill>
            <a:srgbClr val="028090">
              <a:alpha val="12000"/>
            </a:srgbClr>
          </a:solidFill>
          <a:ln w="9525">
            <a:solidFill>
              <a:srgbClr val="028090"/>
            </a:solidFill>
            <a:prstDash val="solid"/>
          </a:ln>
        </p:spPr>
      </p:sp>
      <p:sp>
        <p:nvSpPr>
          <p:cNvPr id="24" name="Shape 14">
            <a:extLst>
              <a:ext uri="{FF2B5EF4-FFF2-40B4-BE49-F238E27FC236}">
                <a16:creationId xmlns:a16="http://schemas.microsoft.com/office/drawing/2014/main" id="{B0A73608-8AC5-138C-CD49-0B76B3C76407}"/>
              </a:ext>
            </a:extLst>
          </p:cNvPr>
          <p:cNvSpPr/>
          <p:nvPr/>
        </p:nvSpPr>
        <p:spPr>
          <a:xfrm>
            <a:off x="6309360" y="4572000"/>
            <a:ext cx="2194560" cy="292608"/>
          </a:xfrm>
          <a:prstGeom prst="roundRect">
            <a:avLst>
              <a:gd name="adj" fmla="val 18750"/>
            </a:avLst>
          </a:prstGeom>
          <a:solidFill>
            <a:srgbClr val="028090">
              <a:alpha val="12000"/>
            </a:srgbClr>
          </a:solidFill>
          <a:ln w="9525">
            <a:solidFill>
              <a:srgbClr val="028090"/>
            </a:solidFill>
            <a:prstDash val="solid"/>
          </a:ln>
        </p:spPr>
      </p:sp>
      <p:sp>
        <p:nvSpPr>
          <p:cNvPr id="25" name="Shape 8">
            <a:extLst>
              <a:ext uri="{FF2B5EF4-FFF2-40B4-BE49-F238E27FC236}">
                <a16:creationId xmlns:a16="http://schemas.microsoft.com/office/drawing/2014/main" id="{00D23149-29B8-6BCC-F6E3-18693FDFE9B4}"/>
              </a:ext>
            </a:extLst>
          </p:cNvPr>
          <p:cNvSpPr/>
          <p:nvPr/>
        </p:nvSpPr>
        <p:spPr>
          <a:xfrm>
            <a:off x="3931920" y="4187952"/>
            <a:ext cx="2194560" cy="292608"/>
          </a:xfrm>
          <a:prstGeom prst="roundRect">
            <a:avLst>
              <a:gd name="adj" fmla="val 18750"/>
            </a:avLst>
          </a:prstGeom>
          <a:solidFill>
            <a:srgbClr val="028090">
              <a:alpha val="12000"/>
            </a:srgbClr>
          </a:solidFill>
          <a:ln w="9525">
            <a:solidFill>
              <a:srgbClr val="028090"/>
            </a:solidFill>
            <a:prstDash val="solid"/>
          </a:ln>
        </p:spPr>
      </p:sp>
      <p:sp>
        <p:nvSpPr>
          <p:cNvPr id="26" name="Text 9">
            <a:extLst>
              <a:ext uri="{FF2B5EF4-FFF2-40B4-BE49-F238E27FC236}">
                <a16:creationId xmlns:a16="http://schemas.microsoft.com/office/drawing/2014/main" id="{26549A1F-E789-F902-6EAC-84BB53BCD590}"/>
              </a:ext>
            </a:extLst>
          </p:cNvPr>
          <p:cNvSpPr/>
          <p:nvPr/>
        </p:nvSpPr>
        <p:spPr>
          <a:xfrm>
            <a:off x="3840480" y="4194048"/>
            <a:ext cx="2194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AEROSPACE</a:t>
            </a:r>
            <a:endParaRPr lang="en-US" sz="750" dirty="0"/>
          </a:p>
        </p:txBody>
      </p:sp>
      <p:sp>
        <p:nvSpPr>
          <p:cNvPr id="27" name="Shape 10">
            <a:extLst>
              <a:ext uri="{FF2B5EF4-FFF2-40B4-BE49-F238E27FC236}">
                <a16:creationId xmlns:a16="http://schemas.microsoft.com/office/drawing/2014/main" id="{16B300E2-B0B7-BFB8-20D7-6BE2B518CFFC}"/>
              </a:ext>
            </a:extLst>
          </p:cNvPr>
          <p:cNvSpPr/>
          <p:nvPr/>
        </p:nvSpPr>
        <p:spPr>
          <a:xfrm>
            <a:off x="6309360" y="4194048"/>
            <a:ext cx="2194560" cy="292608"/>
          </a:xfrm>
          <a:prstGeom prst="roundRect">
            <a:avLst>
              <a:gd name="adj" fmla="val 18750"/>
            </a:avLst>
          </a:prstGeom>
          <a:solidFill>
            <a:srgbClr val="028090">
              <a:alpha val="12000"/>
            </a:srgbClr>
          </a:solidFill>
          <a:ln w="9525">
            <a:solidFill>
              <a:srgbClr val="028090"/>
            </a:solidFill>
            <a:prstDash val="solid"/>
          </a:ln>
        </p:spPr>
      </p:sp>
      <p:sp>
        <p:nvSpPr>
          <p:cNvPr id="28" name="Text 13">
            <a:extLst>
              <a:ext uri="{FF2B5EF4-FFF2-40B4-BE49-F238E27FC236}">
                <a16:creationId xmlns:a16="http://schemas.microsoft.com/office/drawing/2014/main" id="{53B102BE-C46D-4F6A-2DFC-A1F103A7AD8D}"/>
              </a:ext>
            </a:extLst>
          </p:cNvPr>
          <p:cNvSpPr/>
          <p:nvPr/>
        </p:nvSpPr>
        <p:spPr>
          <a:xfrm>
            <a:off x="3931920" y="4587824"/>
            <a:ext cx="2194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DEFENCE</a:t>
            </a:r>
            <a:endParaRPr lang="en-US" sz="750" dirty="0"/>
          </a:p>
        </p:txBody>
      </p:sp>
      <p:sp>
        <p:nvSpPr>
          <p:cNvPr id="29" name="Text 15">
            <a:extLst>
              <a:ext uri="{FF2B5EF4-FFF2-40B4-BE49-F238E27FC236}">
                <a16:creationId xmlns:a16="http://schemas.microsoft.com/office/drawing/2014/main" id="{AC1311A5-986C-4263-33A5-18A585332FDF}"/>
              </a:ext>
            </a:extLst>
          </p:cNvPr>
          <p:cNvSpPr/>
          <p:nvPr/>
        </p:nvSpPr>
        <p:spPr>
          <a:xfrm>
            <a:off x="6355080" y="4572000"/>
            <a:ext cx="2194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HEALTHCARE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WHO WE ARE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7772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From Design to Delivery —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457200" y="1225296"/>
            <a:ext cx="7772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Complete Electronic Component</a:t>
            </a:r>
            <a:endParaRPr lang="en-US" dirty="0"/>
          </a:p>
          <a:p>
            <a:pPr marL="0" indent="0">
              <a:buNone/>
            </a:pPr>
            <a:r>
              <a:rPr lang="en-US" b="1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Lifecycle Management.</a:t>
            </a: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457200" y="2331720"/>
            <a:ext cx="8229600" cy="0"/>
          </a:xfrm>
          <a:prstGeom prst="line">
            <a:avLst/>
          </a:prstGeom>
          <a:noFill/>
          <a:ln w="25400">
            <a:solidFill>
              <a:srgbClr val="02809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2468880"/>
            <a:ext cx="7772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 end-to-end electronic component engineering, sourcing, testing, compliance, and supply chain partner.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777240" y="3913632"/>
            <a:ext cx="7543800" cy="0"/>
          </a:xfrm>
          <a:prstGeom prst="line">
            <a:avLst/>
          </a:prstGeom>
          <a:noFill/>
          <a:ln w="12700">
            <a:solidFill>
              <a:srgbClr val="E0E6E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8096" y="3694176"/>
            <a:ext cx="420624" cy="420624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2" name="Text 10"/>
          <p:cNvSpPr/>
          <p:nvPr/>
        </p:nvSpPr>
        <p:spPr>
          <a:xfrm>
            <a:off x="768096" y="3694176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000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⚙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84048" y="4169664"/>
            <a:ext cx="11704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Engineering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1554480" y="371246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A4A6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→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2441448" y="3694176"/>
            <a:ext cx="420624" cy="420624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6" name="Text 14"/>
          <p:cNvSpPr/>
          <p:nvPr/>
        </p:nvSpPr>
        <p:spPr>
          <a:xfrm>
            <a:off x="2441448" y="3694176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000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🔍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2057400" y="4169664"/>
            <a:ext cx="11704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Sourcing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3227832" y="371246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A4A6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→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4114800" y="3694176"/>
            <a:ext cx="420624" cy="420624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0" name="Text 18"/>
          <p:cNvSpPr/>
          <p:nvPr/>
        </p:nvSpPr>
        <p:spPr>
          <a:xfrm>
            <a:off x="4114800" y="3694176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000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🧪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730752" y="4169664"/>
            <a:ext cx="11704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Testing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4901184" y="371246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A4A6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→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788152" y="3694176"/>
            <a:ext cx="420624" cy="420624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4" name="Text 22"/>
          <p:cNvSpPr/>
          <p:nvPr/>
        </p:nvSpPr>
        <p:spPr>
          <a:xfrm>
            <a:off x="5788152" y="3694176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000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✅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5404104" y="4169664"/>
            <a:ext cx="11704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Compliance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6574536" y="371246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A4A6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→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7461504" y="3694176"/>
            <a:ext cx="420624" cy="420624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8" name="Text 26"/>
          <p:cNvSpPr/>
          <p:nvPr/>
        </p:nvSpPr>
        <p:spPr>
          <a:xfrm>
            <a:off x="7461504" y="3694176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000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🚚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7077456" y="4169664"/>
            <a:ext cx="11704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Supply Chain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0" y="4773168"/>
            <a:ext cx="9144000" cy="365760"/>
          </a:xfrm>
          <a:prstGeom prst="rect">
            <a:avLst/>
          </a:prstGeom>
          <a:solidFill>
            <a:srgbClr val="F2F4F6"/>
          </a:solidFill>
          <a:ln/>
        </p:spPr>
      </p:sp>
      <p:sp>
        <p:nvSpPr>
          <p:cNvPr id="31" name="Text 29"/>
          <p:cNvSpPr/>
          <p:nvPr/>
        </p:nvSpPr>
        <p:spPr>
          <a:xfrm>
            <a:off x="365760" y="4773168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Serving Aerospace · EV &amp; Automotive · Defence · Healthcare · Energy &amp; IoT industries worldwide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YOUR SUPPLY CHAIN DEMANDS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When the components you procure go into an aircraft, an EV powertrain, a defence system, or a medical instrument — getting the wrong part, a counterfeit, or a late delivery is not an option.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57200" y="18288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You need a sourcing partner who understands stakes, not just SKUs.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65760" y="2468880"/>
            <a:ext cx="4114800" cy="9601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65760" y="2468880"/>
            <a:ext cx="64008" cy="96012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8" name="Text 6"/>
          <p:cNvSpPr/>
          <p:nvPr/>
        </p:nvSpPr>
        <p:spPr>
          <a:xfrm>
            <a:off x="530352" y="254203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1B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Zero-Tolerance Authenticity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30352" y="2816352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Counterfeit components are a real risk. You need a verified, traceable supply chain every time.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4754880" y="2468880"/>
            <a:ext cx="4114800" cy="9601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754880" y="2468880"/>
            <a:ext cx="64008" cy="96012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2" name="Text 10"/>
          <p:cNvSpPr/>
          <p:nvPr/>
        </p:nvSpPr>
        <p:spPr>
          <a:xfrm>
            <a:off x="4919472" y="254203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1B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Obsolescence &amp; EOL Crises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919472" y="2816352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Long-lifecycle programmes outlive component availability. You need proactive EOL alerts and qualified alternatives.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365760" y="3566160"/>
            <a:ext cx="4114800" cy="9601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365760" y="3566160"/>
            <a:ext cx="64008" cy="96012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6" name="Text 14"/>
          <p:cNvSpPr/>
          <p:nvPr/>
        </p:nvSpPr>
        <p:spPr>
          <a:xfrm>
            <a:off x="530352" y="363931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1B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Supply Chain Disruptions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30352" y="3913632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Geopolitical events &amp; chip shortages halt procurement. You need reliable inventory access and backup sourcing.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754880" y="3566160"/>
            <a:ext cx="4114800" cy="96012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4754880" y="3566160"/>
            <a:ext cx="64008" cy="96012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0" name="Text 18"/>
          <p:cNvSpPr/>
          <p:nvPr/>
        </p:nvSpPr>
        <p:spPr>
          <a:xfrm>
            <a:off x="4919472" y="363931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1B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Cost Under Pressure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919472" y="3913632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Programme budgets are tight. You need competitive component pricing without compromising on quality or reliability.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28090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274320"/>
            <a:ext cx="548640" cy="5486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05840" y="228600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2C39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AEROSPACE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1005840" y="8229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Sourcing precision components for airborne and avionics programmes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365760" y="1234440"/>
            <a:ext cx="8412480" cy="0"/>
          </a:xfrm>
          <a:prstGeom prst="line">
            <a:avLst/>
          </a:prstGeom>
          <a:noFill/>
          <a:ln w="12700">
            <a:solidFill>
              <a:srgbClr val="E0E6E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65760" y="1417320"/>
            <a:ext cx="3840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YOUR REQUIREMENTS</a:t>
            </a:r>
            <a:endParaRPr lang="en-US" sz="900" dirty="0"/>
          </a:p>
        </p:txBody>
      </p:sp>
      <p:sp>
        <p:nvSpPr>
          <p:cNvPr id="8" name="Shape 5"/>
          <p:cNvSpPr/>
          <p:nvPr/>
        </p:nvSpPr>
        <p:spPr>
          <a:xfrm>
            <a:off x="365760" y="1874520"/>
            <a:ext cx="182880" cy="18288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9" name="Text 6"/>
          <p:cNvSpPr/>
          <p:nvPr/>
        </p:nvSpPr>
        <p:spPr>
          <a:xfrm>
            <a:off x="640080" y="18288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Full traceability to original manufacturer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365760" y="2377440"/>
            <a:ext cx="182880" cy="18288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1" name="Text 8"/>
          <p:cNvSpPr/>
          <p:nvPr/>
        </p:nvSpPr>
        <p:spPr>
          <a:xfrm>
            <a:off x="640080" y="23317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Mil-spec and Hi-Rel rated components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365760" y="2880360"/>
            <a:ext cx="182880" cy="18288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3" name="Text 10"/>
          <p:cNvSpPr/>
          <p:nvPr/>
        </p:nvSpPr>
        <p:spPr>
          <a:xfrm>
            <a:off x="640080" y="28346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Long lead-time management &amp; buffer stocking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365760" y="3383280"/>
            <a:ext cx="182880" cy="18288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5" name="Text 12"/>
          <p:cNvSpPr/>
          <p:nvPr/>
        </p:nvSpPr>
        <p:spPr>
          <a:xfrm>
            <a:off x="640080" y="33375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Counterfeit detection &amp; authenticity verification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365760" y="3886200"/>
            <a:ext cx="182880" cy="18288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7" name="Text 14"/>
          <p:cNvSpPr/>
          <p:nvPr/>
        </p:nvSpPr>
        <p:spPr>
          <a:xfrm>
            <a:off x="640080" y="38404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EOL / obsolescence management for long-lifecycle programmes</a:t>
            </a:r>
            <a:endParaRPr lang="en-US" sz="1150" dirty="0"/>
          </a:p>
        </p:txBody>
      </p:sp>
      <p:sp>
        <p:nvSpPr>
          <p:cNvPr id="18" name="Text 15"/>
          <p:cNvSpPr/>
          <p:nvPr/>
        </p:nvSpPr>
        <p:spPr>
          <a:xfrm>
            <a:off x="4846320" y="141732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00B4D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HOW CIFLUX DELIVERS</a:t>
            </a:r>
            <a:endParaRPr lang="en-US" sz="900" dirty="0"/>
          </a:p>
        </p:txBody>
      </p:sp>
      <p:sp>
        <p:nvSpPr>
          <p:cNvPr id="19" name="Shape 16"/>
          <p:cNvSpPr/>
          <p:nvPr/>
        </p:nvSpPr>
        <p:spPr>
          <a:xfrm>
            <a:off x="4846320" y="1828800"/>
            <a:ext cx="39319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C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983480" y="1874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Verified Sourcing Network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4983480" y="2148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Authorised distributor channels with full COC documentation on every component supplied</a:t>
            </a:r>
            <a:endParaRPr lang="en-US" sz="950" dirty="0"/>
          </a:p>
        </p:txBody>
      </p:sp>
      <p:sp>
        <p:nvSpPr>
          <p:cNvPr id="22" name="Shape 19"/>
          <p:cNvSpPr/>
          <p:nvPr/>
        </p:nvSpPr>
        <p:spPr>
          <a:xfrm>
            <a:off x="4846320" y="2834640"/>
            <a:ext cx="39319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C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983480" y="28803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Proactive EOL Management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4983480" y="3154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We track end-of-life notices and identify approved alternates before your procurement is impacted</a:t>
            </a:r>
            <a:endParaRPr lang="en-US" sz="950" dirty="0"/>
          </a:p>
        </p:txBody>
      </p:sp>
      <p:sp>
        <p:nvSpPr>
          <p:cNvPr id="25" name="Shape 22"/>
          <p:cNvSpPr/>
          <p:nvPr/>
        </p:nvSpPr>
        <p:spPr>
          <a:xfrm>
            <a:off x="4846320" y="3840480"/>
            <a:ext cx="39319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C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983480" y="38862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Quality &amp; Authenticity Assured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4983480" y="4160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Every component batch is traceable and authenticated — no grey-market, no counterfeits</a:t>
            </a:r>
            <a:endParaRPr lang="en-US" sz="950" dirty="0"/>
          </a:p>
        </p:txBody>
      </p:sp>
      <p:sp>
        <p:nvSpPr>
          <p:cNvPr id="28" name="Text 25"/>
          <p:cNvSpPr/>
          <p:nvPr/>
        </p:nvSpPr>
        <p:spPr>
          <a:xfrm>
            <a:off x="365760" y="4663440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8A9BA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Components we supply: NXP · Infineon · Texas Instruments · Microchip · Analog Devices · Vishay · Murata · STMicroelectronics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3A7D44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274320"/>
            <a:ext cx="548640" cy="5486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05840" y="22860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A7D4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 &amp; AUTOMOTIVE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1005840" y="8229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Supplying qualified components for EV and automotive procurement teams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365760" y="1234440"/>
            <a:ext cx="8412480" cy="0"/>
          </a:xfrm>
          <a:prstGeom prst="line">
            <a:avLst/>
          </a:prstGeom>
          <a:noFill/>
          <a:ln w="12700">
            <a:solidFill>
              <a:srgbClr val="D1DCE5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365760" y="1371600"/>
            <a:ext cx="260604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365760" y="1371600"/>
            <a:ext cx="2606040" cy="64008"/>
          </a:xfrm>
          <a:prstGeom prst="rect">
            <a:avLst/>
          </a:prstGeom>
          <a:solidFill>
            <a:srgbClr val="3A7D44"/>
          </a:solidFill>
          <a:ln/>
        </p:spPr>
      </p:sp>
      <p:sp>
        <p:nvSpPr>
          <p:cNvPr id="9" name="Text 6"/>
          <p:cNvSpPr/>
          <p:nvPr/>
        </p:nvSpPr>
        <p:spPr>
          <a:xfrm>
            <a:off x="365760" y="1463040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3A7D4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AEC-Q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365760" y="1920240"/>
            <a:ext cx="2606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Qualified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Components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3200400" y="1371600"/>
            <a:ext cx="260604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200400" y="1371600"/>
            <a:ext cx="2606040" cy="64008"/>
          </a:xfrm>
          <a:prstGeom prst="rect">
            <a:avLst/>
          </a:prstGeom>
          <a:solidFill>
            <a:srgbClr val="3A7D44"/>
          </a:solidFill>
          <a:ln/>
        </p:spPr>
      </p:sp>
      <p:sp>
        <p:nvSpPr>
          <p:cNvPr id="13" name="Text 10"/>
          <p:cNvSpPr/>
          <p:nvPr/>
        </p:nvSpPr>
        <p:spPr>
          <a:xfrm>
            <a:off x="3200400" y="1463040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3A7D4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IATF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3200400" y="1920240"/>
            <a:ext cx="2606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16949 Aligned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Sourcing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6035040" y="1371600"/>
            <a:ext cx="260604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035040" y="1371600"/>
            <a:ext cx="2606040" cy="64008"/>
          </a:xfrm>
          <a:prstGeom prst="rect">
            <a:avLst/>
          </a:prstGeom>
          <a:solidFill>
            <a:srgbClr val="3A7D44"/>
          </a:solidFill>
          <a:ln/>
        </p:spPr>
      </p:sp>
      <p:sp>
        <p:nvSpPr>
          <p:cNvPr id="17" name="Text 14"/>
          <p:cNvSpPr/>
          <p:nvPr/>
        </p:nvSpPr>
        <p:spPr>
          <a:xfrm>
            <a:off x="6035040" y="1463040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3A7D4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EV-Grade</a:t>
            </a:r>
            <a:endParaRPr lang="en-US" sz="2200" dirty="0"/>
          </a:p>
        </p:txBody>
      </p:sp>
      <p:sp>
        <p:nvSpPr>
          <p:cNvPr id="18" name="Text 15"/>
          <p:cNvSpPr/>
          <p:nvPr/>
        </p:nvSpPr>
        <p:spPr>
          <a:xfrm>
            <a:off x="6035040" y="1920240"/>
            <a:ext cx="2606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High-Temp &amp;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High-Power Parts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365760" y="26060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0D1B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COMPONENT CATEGORIES WE PROCURE &amp; SUPPLY</a:t>
            </a:r>
            <a:endParaRPr lang="en-US" sz="900" dirty="0"/>
          </a:p>
        </p:txBody>
      </p:sp>
      <p:sp>
        <p:nvSpPr>
          <p:cNvPr id="20" name="Shape 17"/>
          <p:cNvSpPr/>
          <p:nvPr/>
        </p:nvSpPr>
        <p:spPr>
          <a:xfrm>
            <a:off x="365760" y="3017520"/>
            <a:ext cx="41605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C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365760" y="3017520"/>
            <a:ext cx="64008" cy="868680"/>
          </a:xfrm>
          <a:prstGeom prst="rect">
            <a:avLst/>
          </a:prstGeom>
          <a:solidFill>
            <a:srgbClr val="3A7D44"/>
          </a:solidFill>
          <a:ln/>
        </p:spPr>
      </p:sp>
      <p:sp>
        <p:nvSpPr>
          <p:cNvPr id="22" name="Text 19"/>
          <p:cNvSpPr/>
          <p:nvPr/>
        </p:nvSpPr>
        <p:spPr>
          <a:xfrm>
            <a:off x="530352" y="3081528"/>
            <a:ext cx="3886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D1B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Battery Management Systems (BMS)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530352" y="3346704"/>
            <a:ext cx="3886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Protection ICs, coulomb counters, MOSFETs, shunt resistors, precision op-amps, and thermal sensor components.</a:t>
            </a:r>
            <a:endParaRPr lang="en-US" sz="900" dirty="0"/>
          </a:p>
        </p:txBody>
      </p:sp>
      <p:sp>
        <p:nvSpPr>
          <p:cNvPr id="24" name="Shape 21"/>
          <p:cNvSpPr/>
          <p:nvPr/>
        </p:nvSpPr>
        <p:spPr>
          <a:xfrm>
            <a:off x="4800600" y="3017520"/>
            <a:ext cx="41605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C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800600" y="3017520"/>
            <a:ext cx="64008" cy="868680"/>
          </a:xfrm>
          <a:prstGeom prst="rect">
            <a:avLst/>
          </a:prstGeom>
          <a:solidFill>
            <a:srgbClr val="3A7D44"/>
          </a:solidFill>
          <a:ln/>
        </p:spPr>
      </p:sp>
      <p:sp>
        <p:nvSpPr>
          <p:cNvPr id="26" name="Text 23"/>
          <p:cNvSpPr/>
          <p:nvPr/>
        </p:nvSpPr>
        <p:spPr>
          <a:xfrm>
            <a:off x="4965192" y="3081528"/>
            <a:ext cx="3886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D1B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Motor Control &amp; Traction Inverters</a:t>
            </a:r>
            <a:endParaRPr lang="en-US" sz="1050" dirty="0"/>
          </a:p>
        </p:txBody>
      </p:sp>
      <p:sp>
        <p:nvSpPr>
          <p:cNvPr id="27" name="Text 24"/>
          <p:cNvSpPr/>
          <p:nvPr/>
        </p:nvSpPr>
        <p:spPr>
          <a:xfrm>
            <a:off x="4965192" y="3346704"/>
            <a:ext cx="3886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IGBTs, SiC &amp; GaN MOSFETs, gate driver ICs, current sensing resistors, and high-voltage capacitors.</a:t>
            </a:r>
            <a:endParaRPr lang="en-US" sz="900" dirty="0"/>
          </a:p>
        </p:txBody>
      </p:sp>
      <p:sp>
        <p:nvSpPr>
          <p:cNvPr id="28" name="Shape 25"/>
          <p:cNvSpPr/>
          <p:nvPr/>
        </p:nvSpPr>
        <p:spPr>
          <a:xfrm>
            <a:off x="365760" y="3977640"/>
            <a:ext cx="41605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C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365760" y="3977640"/>
            <a:ext cx="64008" cy="868680"/>
          </a:xfrm>
          <a:prstGeom prst="rect">
            <a:avLst/>
          </a:prstGeom>
          <a:solidFill>
            <a:srgbClr val="3A7D44"/>
          </a:solidFill>
          <a:ln/>
        </p:spPr>
      </p:sp>
      <p:sp>
        <p:nvSpPr>
          <p:cNvPr id="30" name="Text 27"/>
          <p:cNvSpPr/>
          <p:nvPr/>
        </p:nvSpPr>
        <p:spPr>
          <a:xfrm>
            <a:off x="530352" y="4041648"/>
            <a:ext cx="3886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D1B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ADAS &amp; Telematics</a:t>
            </a:r>
            <a:endParaRPr lang="en-US" sz="1050" dirty="0"/>
          </a:p>
        </p:txBody>
      </p:sp>
      <p:sp>
        <p:nvSpPr>
          <p:cNvPr id="31" name="Text 28"/>
          <p:cNvSpPr/>
          <p:nvPr/>
        </p:nvSpPr>
        <p:spPr>
          <a:xfrm>
            <a:off x="530352" y="4306824"/>
            <a:ext cx="3886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Microcontrollers, radar front-end ICs, CAN/LIN transceivers, sensor ICs, and power management components.</a:t>
            </a:r>
            <a:endParaRPr lang="en-US" sz="900" dirty="0"/>
          </a:p>
        </p:txBody>
      </p:sp>
      <p:sp>
        <p:nvSpPr>
          <p:cNvPr id="32" name="Shape 29"/>
          <p:cNvSpPr/>
          <p:nvPr/>
        </p:nvSpPr>
        <p:spPr>
          <a:xfrm>
            <a:off x="4800600" y="3977640"/>
            <a:ext cx="41605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C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4800600" y="3977640"/>
            <a:ext cx="64008" cy="868680"/>
          </a:xfrm>
          <a:prstGeom prst="rect">
            <a:avLst/>
          </a:prstGeom>
          <a:solidFill>
            <a:srgbClr val="3A7D44"/>
          </a:solidFill>
          <a:ln/>
        </p:spPr>
      </p:sp>
      <p:sp>
        <p:nvSpPr>
          <p:cNvPr id="34" name="Text 31"/>
          <p:cNvSpPr/>
          <p:nvPr/>
        </p:nvSpPr>
        <p:spPr>
          <a:xfrm>
            <a:off x="4965192" y="4041648"/>
            <a:ext cx="3886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D1B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On-Board Charging (OBC) &amp; DC-DC</a:t>
            </a:r>
            <a:endParaRPr lang="en-US" sz="1050" dirty="0"/>
          </a:p>
        </p:txBody>
      </p:sp>
      <p:sp>
        <p:nvSpPr>
          <p:cNvPr id="35" name="Text 32"/>
          <p:cNvSpPr/>
          <p:nvPr/>
        </p:nvSpPr>
        <p:spPr>
          <a:xfrm>
            <a:off x="4965192" y="4306824"/>
            <a:ext cx="3886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GaN &amp; SiC power devices, magnetics components, film capacitors, and EMI filter components.</a:t>
            </a:r>
            <a:endParaRPr lang="en-US" sz="900" dirty="0"/>
          </a:p>
        </p:txBody>
      </p:sp>
      <p:sp>
        <p:nvSpPr>
          <p:cNvPr id="36" name="Text 33"/>
          <p:cNvSpPr/>
          <p:nvPr/>
        </p:nvSpPr>
        <p:spPr>
          <a:xfrm>
            <a:off x="365760" y="4846320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8A9BA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Supplying components to EV manufacturers, Tier-1 automotive suppliers, and autonomous systems companies including ZMotion Autonomous Systems.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6B7FD7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274320"/>
            <a:ext cx="548640" cy="5486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05840" y="22860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8B9FE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DEFENCE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1005840" y="8229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668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Reliable supply of electronic &amp; electromechanical components for defence procurement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365760" y="1234440"/>
            <a:ext cx="8412480" cy="0"/>
          </a:xfrm>
          <a:prstGeom prst="line">
            <a:avLst/>
          </a:prstGeom>
          <a:noFill/>
          <a:ln w="12700">
            <a:solidFill>
              <a:srgbClr val="E0E6E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65760" y="141732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6B7FD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DEFENCE PROGRAMMES DEMAND</a:t>
            </a:r>
            <a:endParaRPr lang="en-US" sz="900" dirty="0"/>
          </a:p>
        </p:txBody>
      </p:sp>
      <p:sp>
        <p:nvSpPr>
          <p:cNvPr id="8" name="Shape 5"/>
          <p:cNvSpPr/>
          <p:nvPr/>
        </p:nvSpPr>
        <p:spPr>
          <a:xfrm>
            <a:off x="365760" y="1874520"/>
            <a:ext cx="64008" cy="274320"/>
          </a:xfrm>
          <a:prstGeom prst="rect">
            <a:avLst/>
          </a:prstGeom>
          <a:solidFill>
            <a:srgbClr val="6B7FD7"/>
          </a:solidFill>
          <a:ln/>
        </p:spPr>
      </p:sp>
      <p:sp>
        <p:nvSpPr>
          <p:cNvPr id="9" name="Text 6"/>
          <p:cNvSpPr/>
          <p:nvPr/>
        </p:nvSpPr>
        <p:spPr>
          <a:xfrm>
            <a:off x="566928" y="1847088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Supply chain security &amp; chain-of-custody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65760" y="2331720"/>
            <a:ext cx="64008" cy="274320"/>
          </a:xfrm>
          <a:prstGeom prst="rect">
            <a:avLst/>
          </a:prstGeom>
          <a:solidFill>
            <a:srgbClr val="6B7FD7"/>
          </a:solidFill>
          <a:ln/>
        </p:spPr>
      </p:sp>
      <p:sp>
        <p:nvSpPr>
          <p:cNvPr id="11" name="Text 8"/>
          <p:cNvSpPr/>
          <p:nvPr/>
        </p:nvSpPr>
        <p:spPr>
          <a:xfrm>
            <a:off x="566928" y="2304288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ITAR-awareness &amp; compliance-ready documentation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65760" y="2788920"/>
            <a:ext cx="64008" cy="274320"/>
          </a:xfrm>
          <a:prstGeom prst="rect">
            <a:avLst/>
          </a:prstGeom>
          <a:solidFill>
            <a:srgbClr val="6B7FD7"/>
          </a:solidFill>
          <a:ln/>
        </p:spPr>
      </p:sp>
      <p:sp>
        <p:nvSpPr>
          <p:cNvPr id="13" name="Text 10"/>
          <p:cNvSpPr/>
          <p:nvPr/>
        </p:nvSpPr>
        <p:spPr>
          <a:xfrm>
            <a:off x="566928" y="2761488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MIL-SPEC rated and screening-capable components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365760" y="3246120"/>
            <a:ext cx="64008" cy="274320"/>
          </a:xfrm>
          <a:prstGeom prst="rect">
            <a:avLst/>
          </a:prstGeom>
          <a:solidFill>
            <a:srgbClr val="6B7FD7"/>
          </a:solidFill>
          <a:ln/>
        </p:spPr>
      </p:sp>
      <p:sp>
        <p:nvSpPr>
          <p:cNvPr id="15" name="Text 12"/>
          <p:cNvSpPr/>
          <p:nvPr/>
        </p:nvSpPr>
        <p:spPr>
          <a:xfrm>
            <a:off x="566928" y="3218688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Long-lifecycle platform support (20–30 years)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365760" y="3703320"/>
            <a:ext cx="64008" cy="274320"/>
          </a:xfrm>
          <a:prstGeom prst="rect">
            <a:avLst/>
          </a:prstGeom>
          <a:solidFill>
            <a:srgbClr val="6B7FD7"/>
          </a:solidFill>
          <a:ln/>
        </p:spPr>
      </p:sp>
      <p:sp>
        <p:nvSpPr>
          <p:cNvPr id="17" name="Text 14"/>
          <p:cNvSpPr/>
          <p:nvPr/>
        </p:nvSpPr>
        <p:spPr>
          <a:xfrm>
            <a:off x="566928" y="3675888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Rapid response for urgent operational demands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365760" y="4160520"/>
            <a:ext cx="64008" cy="274320"/>
          </a:xfrm>
          <a:prstGeom prst="rect">
            <a:avLst/>
          </a:prstGeom>
          <a:solidFill>
            <a:srgbClr val="6B7FD7"/>
          </a:solidFill>
          <a:ln/>
        </p:spPr>
      </p:sp>
      <p:sp>
        <p:nvSpPr>
          <p:cNvPr id="19" name="Text 16"/>
          <p:cNvSpPr/>
          <p:nvPr/>
        </p:nvSpPr>
        <p:spPr>
          <a:xfrm>
            <a:off x="566928" y="4133088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Secure, discreet procurement processes</a:t>
            </a:r>
            <a:endParaRPr lang="en-US" sz="1050" dirty="0"/>
          </a:p>
        </p:txBody>
      </p:sp>
      <p:sp>
        <p:nvSpPr>
          <p:cNvPr id="20" name="Text 17"/>
          <p:cNvSpPr/>
          <p:nvPr/>
        </p:nvSpPr>
        <p:spPr>
          <a:xfrm>
            <a:off x="4937760" y="1417320"/>
            <a:ext cx="3840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00B4D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CIFLUX APPROACH</a:t>
            </a:r>
            <a:endParaRPr lang="en-US" sz="900" dirty="0"/>
          </a:p>
        </p:txBody>
      </p:sp>
      <p:sp>
        <p:nvSpPr>
          <p:cNvPr id="21" name="Shape 18"/>
          <p:cNvSpPr/>
          <p:nvPr/>
        </p:nvSpPr>
        <p:spPr>
          <a:xfrm>
            <a:off x="4937760" y="1828800"/>
            <a:ext cx="384048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C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5074920" y="1865376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Verified Supply Chain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5074920" y="2103120"/>
            <a:ext cx="3566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Every component authenticated via manufacturer COC or independent test</a:t>
            </a:r>
            <a:endParaRPr lang="en-US" sz="900" dirty="0"/>
          </a:p>
        </p:txBody>
      </p:sp>
      <p:sp>
        <p:nvSpPr>
          <p:cNvPr id="24" name="Shape 21"/>
          <p:cNvSpPr/>
          <p:nvPr/>
        </p:nvSpPr>
        <p:spPr>
          <a:xfrm>
            <a:off x="4937760" y="2596896"/>
            <a:ext cx="384048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C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5074920" y="2633472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Full Documentation</a:t>
            </a:r>
            <a:endParaRPr lang="en-US" sz="1050" dirty="0"/>
          </a:p>
        </p:txBody>
      </p:sp>
      <p:sp>
        <p:nvSpPr>
          <p:cNvPr id="26" name="Text 23"/>
          <p:cNvSpPr/>
          <p:nvPr/>
        </p:nvSpPr>
        <p:spPr>
          <a:xfrm>
            <a:off x="5074920" y="2871216"/>
            <a:ext cx="3566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Traceability records, test reports, and compliance paperwork included</a:t>
            </a:r>
            <a:endParaRPr lang="en-US" sz="900" dirty="0"/>
          </a:p>
        </p:txBody>
      </p:sp>
      <p:sp>
        <p:nvSpPr>
          <p:cNvPr id="27" name="Shape 24"/>
          <p:cNvSpPr/>
          <p:nvPr/>
        </p:nvSpPr>
        <p:spPr>
          <a:xfrm>
            <a:off x="4937760" y="3364992"/>
            <a:ext cx="384048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C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5074920" y="3401568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Emergency Response</a:t>
            </a:r>
            <a:endParaRPr lang="en-US" sz="1050" dirty="0"/>
          </a:p>
        </p:txBody>
      </p:sp>
      <p:sp>
        <p:nvSpPr>
          <p:cNvPr id="29" name="Text 26"/>
          <p:cNvSpPr/>
          <p:nvPr/>
        </p:nvSpPr>
        <p:spPr>
          <a:xfrm>
            <a:off x="5074920" y="3639312"/>
            <a:ext cx="3566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Priority sourcing for critical shortages and urgent operational needs</a:t>
            </a:r>
            <a:endParaRPr lang="en-US" sz="900" dirty="0"/>
          </a:p>
        </p:txBody>
      </p:sp>
      <p:sp>
        <p:nvSpPr>
          <p:cNvPr id="30" name="Shape 27"/>
          <p:cNvSpPr/>
          <p:nvPr/>
        </p:nvSpPr>
        <p:spPr>
          <a:xfrm>
            <a:off x="4937760" y="4133088"/>
            <a:ext cx="384048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C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5074920" y="4169664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Long-Term Partnership</a:t>
            </a:r>
            <a:endParaRPr lang="en-US" sz="1050" dirty="0"/>
          </a:p>
        </p:txBody>
      </p:sp>
      <p:sp>
        <p:nvSpPr>
          <p:cNvPr id="32" name="Text 29"/>
          <p:cNvSpPr/>
          <p:nvPr/>
        </p:nvSpPr>
        <p:spPr>
          <a:xfrm>
            <a:off x="5074920" y="4407408"/>
            <a:ext cx="3566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Dedicated account managers who understand your platform lifecycle</a:t>
            </a:r>
            <a:endParaRPr lang="en-US" sz="900" dirty="0"/>
          </a:p>
        </p:txBody>
      </p:sp>
      <p:sp>
        <p:nvSpPr>
          <p:cNvPr id="33" name="Text 30"/>
          <p:cNvSpPr/>
          <p:nvPr/>
        </p:nvSpPr>
        <p:spPr>
          <a:xfrm>
            <a:off x="365760" y="4828032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44607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Components supplied for avionics, radar, electronic warfare, surveillance, and unmanned systems procurement.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E05370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274320"/>
            <a:ext cx="548640" cy="5486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05840" y="22860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C0354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HEALTHCARE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1005840" y="8229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Supplying traceable, authenticated components for medical device manufacturers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365760" y="1234440"/>
            <a:ext cx="8412480" cy="0"/>
          </a:xfrm>
          <a:prstGeom prst="line">
            <a:avLst/>
          </a:prstGeom>
          <a:noFill/>
          <a:ln w="12700">
            <a:solidFill>
              <a:srgbClr val="E0E6E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65760" y="137160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Medical device manufacturers operate in one of the most regulated supply chains in the world. Component changes require re-validation — so your procurement team needs a supplier who gets it right first time, every time.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320040" y="2148840"/>
            <a:ext cx="2697480" cy="27432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20040" y="2148840"/>
            <a:ext cx="2697480" cy="411480"/>
          </a:xfrm>
          <a:prstGeom prst="rect">
            <a:avLst/>
          </a:prstGeom>
          <a:solidFill>
            <a:srgbClr val="C0354E"/>
          </a:solidFill>
          <a:ln/>
        </p:spPr>
      </p:sp>
      <p:sp>
        <p:nvSpPr>
          <p:cNvPr id="10" name="Text 7"/>
          <p:cNvSpPr/>
          <p:nvPr/>
        </p:nvSpPr>
        <p:spPr>
          <a:xfrm>
            <a:off x="429768" y="2167128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Sectors We Supply Into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429768" y="2670048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› Patient monitoring</a:t>
            </a:r>
            <a:endParaRPr lang="en-US" sz="950" dirty="0"/>
          </a:p>
        </p:txBody>
      </p:sp>
      <p:sp>
        <p:nvSpPr>
          <p:cNvPr id="12" name="Text 9"/>
          <p:cNvSpPr/>
          <p:nvPr/>
        </p:nvSpPr>
        <p:spPr>
          <a:xfrm>
            <a:off x="429768" y="3008376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› Imaging &amp; diagnostics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429768" y="3346704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› Surgical instruments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429768" y="3685032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› Implantable devices</a:t>
            </a:r>
            <a:endParaRPr lang="en-US" sz="950" dirty="0"/>
          </a:p>
        </p:txBody>
      </p:sp>
      <p:sp>
        <p:nvSpPr>
          <p:cNvPr id="15" name="Text 12"/>
          <p:cNvSpPr/>
          <p:nvPr/>
        </p:nvSpPr>
        <p:spPr>
          <a:xfrm>
            <a:off x="429768" y="4023360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› Portable &amp; wearable devices</a:t>
            </a:r>
            <a:endParaRPr lang="en-US" sz="950" dirty="0"/>
          </a:p>
        </p:txBody>
      </p:sp>
      <p:sp>
        <p:nvSpPr>
          <p:cNvPr id="16" name="Text 13"/>
          <p:cNvSpPr/>
          <p:nvPr/>
        </p:nvSpPr>
        <p:spPr>
          <a:xfrm>
            <a:off x="429768" y="4361688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› Lab &amp; analytical equipment</a:t>
            </a:r>
            <a:endParaRPr lang="en-US" sz="950" dirty="0"/>
          </a:p>
        </p:txBody>
      </p:sp>
      <p:sp>
        <p:nvSpPr>
          <p:cNvPr id="17" name="Shape 14"/>
          <p:cNvSpPr/>
          <p:nvPr/>
        </p:nvSpPr>
        <p:spPr>
          <a:xfrm>
            <a:off x="3246120" y="2148840"/>
            <a:ext cx="2697480" cy="27432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3246120" y="2148840"/>
            <a:ext cx="2697480" cy="411480"/>
          </a:xfrm>
          <a:prstGeom prst="rect">
            <a:avLst/>
          </a:prstGeom>
          <a:solidFill>
            <a:srgbClr val="C0354E"/>
          </a:solidFill>
          <a:ln/>
        </p:spPr>
      </p:sp>
      <p:sp>
        <p:nvSpPr>
          <p:cNvPr id="19" name="Text 16"/>
          <p:cNvSpPr/>
          <p:nvPr/>
        </p:nvSpPr>
        <p:spPr>
          <a:xfrm>
            <a:off x="3355848" y="2167128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Components We Procure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3355848" y="2670048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› IEC 60601 rated components</a:t>
            </a:r>
            <a:endParaRPr lang="en-US" sz="950" dirty="0"/>
          </a:p>
        </p:txBody>
      </p:sp>
      <p:sp>
        <p:nvSpPr>
          <p:cNvPr id="21" name="Text 18"/>
          <p:cNvSpPr/>
          <p:nvPr/>
        </p:nvSpPr>
        <p:spPr>
          <a:xfrm>
            <a:off x="3355848" y="3008376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› Extended-temp range ICs</a:t>
            </a:r>
            <a:endParaRPr lang="en-US" sz="950" dirty="0"/>
          </a:p>
        </p:txBody>
      </p:sp>
      <p:sp>
        <p:nvSpPr>
          <p:cNvPr id="22" name="Text 19"/>
          <p:cNvSpPr/>
          <p:nvPr/>
        </p:nvSpPr>
        <p:spPr>
          <a:xfrm>
            <a:off x="3355848" y="3346704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› Precision analog &amp; mixed-signal</a:t>
            </a:r>
            <a:endParaRPr lang="en-US" sz="950" dirty="0"/>
          </a:p>
        </p:txBody>
      </p:sp>
      <p:sp>
        <p:nvSpPr>
          <p:cNvPr id="23" name="Text 20"/>
          <p:cNvSpPr/>
          <p:nvPr/>
        </p:nvSpPr>
        <p:spPr>
          <a:xfrm>
            <a:off x="3355848" y="3685032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› Ultra-reliable passive components</a:t>
            </a:r>
            <a:endParaRPr lang="en-US" sz="950" dirty="0"/>
          </a:p>
        </p:txBody>
      </p:sp>
      <p:sp>
        <p:nvSpPr>
          <p:cNvPr id="24" name="Text 21"/>
          <p:cNvSpPr/>
          <p:nvPr/>
        </p:nvSpPr>
        <p:spPr>
          <a:xfrm>
            <a:off x="3355848" y="4023360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› Medical-grade connectors</a:t>
            </a:r>
            <a:endParaRPr lang="en-US" sz="950" dirty="0"/>
          </a:p>
        </p:txBody>
      </p:sp>
      <p:sp>
        <p:nvSpPr>
          <p:cNvPr id="25" name="Text 22"/>
          <p:cNvSpPr/>
          <p:nvPr/>
        </p:nvSpPr>
        <p:spPr>
          <a:xfrm>
            <a:off x="3355848" y="4361688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› Low-noise amplifier ICs</a:t>
            </a:r>
            <a:endParaRPr lang="en-US" sz="950" dirty="0"/>
          </a:p>
        </p:txBody>
      </p:sp>
      <p:sp>
        <p:nvSpPr>
          <p:cNvPr id="26" name="Shape 23"/>
          <p:cNvSpPr/>
          <p:nvPr/>
        </p:nvSpPr>
        <p:spPr>
          <a:xfrm>
            <a:off x="6172200" y="2148840"/>
            <a:ext cx="2697480" cy="27432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7" name="Shape 24"/>
          <p:cNvSpPr/>
          <p:nvPr/>
        </p:nvSpPr>
        <p:spPr>
          <a:xfrm>
            <a:off x="6172200" y="2148840"/>
            <a:ext cx="2697480" cy="411480"/>
          </a:xfrm>
          <a:prstGeom prst="rect">
            <a:avLst/>
          </a:prstGeom>
          <a:solidFill>
            <a:srgbClr val="C0354E"/>
          </a:solidFill>
          <a:ln/>
        </p:spPr>
      </p:sp>
      <p:sp>
        <p:nvSpPr>
          <p:cNvPr id="28" name="Text 25"/>
          <p:cNvSpPr/>
          <p:nvPr/>
        </p:nvSpPr>
        <p:spPr>
          <a:xfrm>
            <a:off x="6281928" y="2167128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CIFLUX Value-Add</a:t>
            </a:r>
            <a:endParaRPr lang="en-US" sz="1000" dirty="0"/>
          </a:p>
        </p:txBody>
      </p:sp>
      <p:sp>
        <p:nvSpPr>
          <p:cNvPr id="29" name="Text 26"/>
          <p:cNvSpPr/>
          <p:nvPr/>
        </p:nvSpPr>
        <p:spPr>
          <a:xfrm>
            <a:off x="6281928" y="2670048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› Full LOT traceability records</a:t>
            </a:r>
            <a:endParaRPr lang="en-US" sz="950" dirty="0"/>
          </a:p>
        </p:txBody>
      </p:sp>
      <p:sp>
        <p:nvSpPr>
          <p:cNvPr id="30" name="Text 27"/>
          <p:cNvSpPr/>
          <p:nvPr/>
        </p:nvSpPr>
        <p:spPr>
          <a:xfrm>
            <a:off x="6281928" y="3008376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› Component change notifications</a:t>
            </a:r>
            <a:endParaRPr lang="en-US" sz="950" dirty="0"/>
          </a:p>
        </p:txBody>
      </p:sp>
      <p:sp>
        <p:nvSpPr>
          <p:cNvPr id="31" name="Text 28"/>
          <p:cNvSpPr/>
          <p:nvPr/>
        </p:nvSpPr>
        <p:spPr>
          <a:xfrm>
            <a:off x="6281928" y="3346704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› Lifecycle / last-time-buy support</a:t>
            </a:r>
            <a:endParaRPr lang="en-US" sz="950" dirty="0"/>
          </a:p>
        </p:txBody>
      </p:sp>
      <p:sp>
        <p:nvSpPr>
          <p:cNvPr id="32" name="Text 29"/>
          <p:cNvSpPr/>
          <p:nvPr/>
        </p:nvSpPr>
        <p:spPr>
          <a:xfrm>
            <a:off x="6281928" y="3685032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› Regulatory &amp; compliance docs</a:t>
            </a:r>
            <a:endParaRPr lang="en-US" sz="950" dirty="0"/>
          </a:p>
        </p:txBody>
      </p:sp>
      <p:sp>
        <p:nvSpPr>
          <p:cNvPr id="33" name="Text 30"/>
          <p:cNvSpPr/>
          <p:nvPr/>
        </p:nvSpPr>
        <p:spPr>
          <a:xfrm>
            <a:off x="6281928" y="4023360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› Approved vendor list alignment</a:t>
            </a:r>
            <a:endParaRPr lang="en-US" sz="950" dirty="0"/>
          </a:p>
        </p:txBody>
      </p:sp>
      <p:sp>
        <p:nvSpPr>
          <p:cNvPr id="34" name="Text 31"/>
          <p:cNvSpPr/>
          <p:nvPr/>
        </p:nvSpPr>
        <p:spPr>
          <a:xfrm>
            <a:off x="6281928" y="4361688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› Urgent shortage response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WHY CIFLUX ELECTRONIC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Five reasons procurement teams in critical industries trust us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57200" y="1207008"/>
            <a:ext cx="8229600" cy="0"/>
          </a:xfrm>
          <a:prstGeom prst="line">
            <a:avLst/>
          </a:prstGeom>
          <a:noFill/>
          <a:ln w="12700">
            <a:solidFill>
              <a:srgbClr val="E0E6E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371600"/>
            <a:ext cx="502920" cy="502920"/>
          </a:xfrm>
          <a:prstGeom prst="rect">
            <a:avLst/>
          </a:prstGeom>
          <a:solidFill>
            <a:srgbClr val="028090">
              <a:alpha val="20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3716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97280" y="138988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Smart Sourcing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64592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Real-time access to global component inventory. When a part is scarce, we already have alternatives lined up — before you ask.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457200" y="2084832"/>
            <a:ext cx="502920" cy="502920"/>
          </a:xfrm>
          <a:prstGeom prst="rect">
            <a:avLst/>
          </a:prstGeom>
          <a:solidFill>
            <a:srgbClr val="028090">
              <a:alpha val="20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08483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02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097280" y="210312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Authenticity &amp; Quality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97280" y="2359152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Verified supply chains, authenticated components, full COC on every shipment. We don't supply parts we wouldn't stake our reputation on.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457200" y="2798064"/>
            <a:ext cx="502920" cy="502920"/>
          </a:xfrm>
          <a:prstGeom prst="rect">
            <a:avLst/>
          </a:prstGeom>
          <a:solidFill>
            <a:srgbClr val="028090">
              <a:alpha val="20000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457200" y="2798064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03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097280" y="2816352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EOL &amp; Shortage Expertise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097280" y="3072384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Proactive lifecycle management means your procurement keeps running even when manufacturers discontinue components.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457200" y="3511296"/>
            <a:ext cx="502920" cy="502920"/>
          </a:xfrm>
          <a:prstGeom prst="rect">
            <a:avLst/>
          </a:prstGeom>
          <a:solidFill>
            <a:srgbClr val="028090">
              <a:alpha val="20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457200" y="3511296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04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097280" y="352958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Cost Optimisation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097280" y="3785616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Competitive pricing on electronic and electromechanical components — smart procurement for tight programme budgets.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457200" y="4224528"/>
            <a:ext cx="502920" cy="502920"/>
          </a:xfrm>
          <a:prstGeom prst="rect">
            <a:avLst/>
          </a:prstGeom>
          <a:solidFill>
            <a:srgbClr val="028090">
              <a:alpha val="20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457200" y="4224528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05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097280" y="424281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End-to-End Coverage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1097280" y="4498848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From initial BOM review and component sourcing through to inventory management and surplus handling — one trusted supplier.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828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D1B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OUR COMPONENT PORTFOLIO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74980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A9BA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Electronic &amp; electromechanical components sourced from the world's most trusted manufacturers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1097280"/>
            <a:ext cx="8229600" cy="0"/>
          </a:xfrm>
          <a:prstGeom prst="line">
            <a:avLst/>
          </a:prstGeom>
          <a:noFill/>
          <a:ln w="12700">
            <a:solidFill>
              <a:srgbClr val="E0E6E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65760" y="1280160"/>
            <a:ext cx="416052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C"/>
            </a:solidFill>
            <a:prstDash val="solid"/>
          </a:ln>
          <a:effectLst>
            <a:outerShdw blurRad="76200" dist="254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65760" y="1280160"/>
            <a:ext cx="416052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137160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Microcontrollers &amp; SoCs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02920" y="1664208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NXP · Microchip · STMicroelectronics · Infineon · Texas Instruments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4800600" y="1280160"/>
            <a:ext cx="416052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C"/>
            </a:solidFill>
            <a:prstDash val="solid"/>
          </a:ln>
          <a:effectLst>
            <a:outerShdw blurRad="76200" dist="254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800600" y="1280160"/>
            <a:ext cx="416052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2" name="Text 10"/>
          <p:cNvSpPr/>
          <p:nvPr/>
        </p:nvSpPr>
        <p:spPr>
          <a:xfrm>
            <a:off x="4937760" y="137160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Power Semiconductors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4937760" y="1664208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Vishay · ON Semi · Rohm · Fairchild · Fuji Electric · Power Integrations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365760" y="2377440"/>
            <a:ext cx="416052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C"/>
            </a:solidFill>
            <a:prstDash val="solid"/>
          </a:ln>
          <a:effectLst>
            <a:outerShdw blurRad="76200" dist="254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365760" y="2377440"/>
            <a:ext cx="416052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6" name="Text 14"/>
          <p:cNvSpPr/>
          <p:nvPr/>
        </p:nvSpPr>
        <p:spPr>
          <a:xfrm>
            <a:off x="502920" y="24688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Analog &amp; Mixed-Signal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502920" y="2761488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Analog Devices · Maxim · OSRAM · Silan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4800600" y="2377440"/>
            <a:ext cx="416052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C"/>
            </a:solidFill>
            <a:prstDash val="solid"/>
          </a:ln>
          <a:effectLst>
            <a:outerShdw blurRad="76200" dist="254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4800600" y="2377440"/>
            <a:ext cx="416052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0" name="Text 18"/>
          <p:cNvSpPr/>
          <p:nvPr/>
        </p:nvSpPr>
        <p:spPr>
          <a:xfrm>
            <a:off x="4937760" y="24688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Passives &amp; Capacitors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4937760" y="2761488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Murata · EPCOS · Panasonic · AVAX · Vishay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365760" y="3474720"/>
            <a:ext cx="416052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C"/>
            </a:solidFill>
            <a:prstDash val="solid"/>
          </a:ln>
          <a:effectLst>
            <a:outerShdw blurRad="76200" dist="254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365760" y="3474720"/>
            <a:ext cx="416052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4" name="Text 22"/>
          <p:cNvSpPr/>
          <p:nvPr/>
        </p:nvSpPr>
        <p:spPr>
          <a:xfrm>
            <a:off x="502920" y="356616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Optoelectronics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502920" y="3858768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Liteon · Avago · OSRAM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4800600" y="3474720"/>
            <a:ext cx="416052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C"/>
            </a:solidFill>
            <a:prstDash val="solid"/>
          </a:ln>
          <a:effectLst>
            <a:outerShdw blurRad="76200" dist="254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4800600" y="3474720"/>
            <a:ext cx="416052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8" name="Text 26"/>
          <p:cNvSpPr/>
          <p:nvPr/>
        </p:nvSpPr>
        <p:spPr>
          <a:xfrm>
            <a:off x="4937760" y="356616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Connectivity &amp; Interface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4937760" y="3858768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Cypress · Semikron · Atmel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365760" y="4846320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i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…and many more. Send us your BOM — we'll source it.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828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D1B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TRUSTED BY INDUSTRY LEADERS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749808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A9BA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Procurement teams at these organisations rely on CIFLUX for their electronic &amp; electromechanical component supply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1097280"/>
            <a:ext cx="8229600" cy="0"/>
          </a:xfrm>
          <a:prstGeom prst="line">
            <a:avLst/>
          </a:prstGeom>
          <a:noFill/>
          <a:ln w="12700">
            <a:solidFill>
              <a:srgbClr val="E0E6E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65760" y="1280160"/>
            <a:ext cx="4160520" cy="160020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38100" dir="8100000" algn="bl" rotWithShape="0">
              <a:srgbClr val="000000">
                <a:alpha val="9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65760" y="1280160"/>
            <a:ext cx="4160520" cy="64008"/>
          </a:xfrm>
          <a:prstGeom prst="rect">
            <a:avLst/>
          </a:prstGeom>
          <a:solidFill>
            <a:srgbClr val="6B7FD7"/>
          </a:solidFill>
          <a:ln/>
        </p:spPr>
      </p:sp>
      <p:sp>
        <p:nvSpPr>
          <p:cNvPr id="8" name="Shape 6"/>
          <p:cNvSpPr/>
          <p:nvPr/>
        </p:nvSpPr>
        <p:spPr>
          <a:xfrm>
            <a:off x="530352" y="1435608"/>
            <a:ext cx="1737360" cy="256032"/>
          </a:xfrm>
          <a:prstGeom prst="roundRect">
            <a:avLst>
              <a:gd name="adj" fmla="val 17857"/>
            </a:avLst>
          </a:prstGeom>
          <a:solidFill>
            <a:srgbClr val="E8EBFF"/>
          </a:solidFill>
          <a:ln/>
        </p:spPr>
      </p:sp>
      <p:sp>
        <p:nvSpPr>
          <p:cNvPr id="9" name="Text 7"/>
          <p:cNvSpPr/>
          <p:nvPr/>
        </p:nvSpPr>
        <p:spPr>
          <a:xfrm>
            <a:off x="530352" y="1435608"/>
            <a:ext cx="1737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6B7FD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Aerospace &amp; Defence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530352" y="1773936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D1B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Tonbo Imaging India Limited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30352" y="2148840"/>
            <a:ext cx="3840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Leading developer of imaging and sensor solutions for defence, surveillance, and industrial applications.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4800600" y="1280160"/>
            <a:ext cx="4160520" cy="160020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38100" dir="8100000" algn="bl" rotWithShape="0">
              <a:srgbClr val="000000">
                <a:alpha val="9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800600" y="1280160"/>
            <a:ext cx="4160520" cy="64008"/>
          </a:xfrm>
          <a:prstGeom prst="rect">
            <a:avLst/>
          </a:prstGeom>
          <a:solidFill>
            <a:srgbClr val="3A7D44"/>
          </a:solidFill>
          <a:ln/>
        </p:spPr>
      </p:sp>
      <p:sp>
        <p:nvSpPr>
          <p:cNvPr id="14" name="Shape 12"/>
          <p:cNvSpPr/>
          <p:nvPr/>
        </p:nvSpPr>
        <p:spPr>
          <a:xfrm>
            <a:off x="4965192" y="1435608"/>
            <a:ext cx="1737360" cy="256032"/>
          </a:xfrm>
          <a:prstGeom prst="roundRect">
            <a:avLst>
              <a:gd name="adj" fmla="val 17857"/>
            </a:avLst>
          </a:prstGeom>
          <a:solidFill>
            <a:srgbClr val="E6F4EA"/>
          </a:solidFill>
          <a:ln/>
        </p:spPr>
      </p:sp>
      <p:sp>
        <p:nvSpPr>
          <p:cNvPr id="15" name="Text 13"/>
          <p:cNvSpPr/>
          <p:nvPr/>
        </p:nvSpPr>
        <p:spPr>
          <a:xfrm>
            <a:off x="4965192" y="1435608"/>
            <a:ext cx="1737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A7D4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 &amp; Autonomous Vehicles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4965192" y="1773936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D1B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ZMotion Autonomous Systems Pvt Ltd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4965192" y="2148840"/>
            <a:ext cx="3840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Cutting-edge autonomous mobility and robotics systems manufacturer requiring precision electronic components.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365760" y="3017520"/>
            <a:ext cx="4160520" cy="160020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38100" dir="8100000" algn="bl" rotWithShape="0">
              <a:srgbClr val="000000">
                <a:alpha val="9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365760" y="3017520"/>
            <a:ext cx="4160520" cy="6400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0" name="Shape 18"/>
          <p:cNvSpPr/>
          <p:nvPr/>
        </p:nvSpPr>
        <p:spPr>
          <a:xfrm>
            <a:off x="530352" y="3172968"/>
            <a:ext cx="1737360" cy="256032"/>
          </a:xfrm>
          <a:prstGeom prst="roundRect">
            <a:avLst>
              <a:gd name="adj" fmla="val 17857"/>
            </a:avLst>
          </a:prstGeom>
          <a:solidFill>
            <a:srgbClr val="E0F4F7"/>
          </a:solidFill>
          <a:ln/>
        </p:spPr>
      </p:sp>
      <p:sp>
        <p:nvSpPr>
          <p:cNvPr id="21" name="Text 19"/>
          <p:cNvSpPr/>
          <p:nvPr/>
        </p:nvSpPr>
        <p:spPr>
          <a:xfrm>
            <a:off x="530352" y="3172968"/>
            <a:ext cx="1737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Technology &amp; Innovation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530352" y="3511296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D1B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DILABS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530352" y="3886200"/>
            <a:ext cx="3840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Technology company driving product innovation across electronics and embedded systems design.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4800600" y="3017520"/>
            <a:ext cx="4160520" cy="1600200"/>
          </a:xfrm>
          <a:prstGeom prst="rect">
            <a:avLst/>
          </a:prstGeom>
          <a:solidFill>
            <a:srgbClr val="FFFFFF"/>
          </a:solidFill>
          <a:ln/>
          <a:effectLst>
            <a:outerShdw blurRad="127000" dist="38100" dir="8100000" algn="bl" rotWithShape="0">
              <a:srgbClr val="000000">
                <a:alpha val="9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4800600" y="3017520"/>
            <a:ext cx="4160520" cy="64008"/>
          </a:xfrm>
          <a:prstGeom prst="rect">
            <a:avLst/>
          </a:prstGeom>
          <a:solidFill>
            <a:srgbClr val="3A7D44"/>
          </a:solidFill>
          <a:ln/>
        </p:spPr>
      </p:sp>
      <p:sp>
        <p:nvSpPr>
          <p:cNvPr id="26" name="Shape 24"/>
          <p:cNvSpPr/>
          <p:nvPr/>
        </p:nvSpPr>
        <p:spPr>
          <a:xfrm>
            <a:off x="4965192" y="3172968"/>
            <a:ext cx="1737360" cy="256032"/>
          </a:xfrm>
          <a:prstGeom prst="roundRect">
            <a:avLst>
              <a:gd name="adj" fmla="val 17857"/>
            </a:avLst>
          </a:prstGeom>
          <a:solidFill>
            <a:srgbClr val="E6F4EA"/>
          </a:solidFill>
          <a:ln/>
        </p:spPr>
      </p:sp>
      <p:sp>
        <p:nvSpPr>
          <p:cNvPr id="27" name="Text 25"/>
          <p:cNvSpPr/>
          <p:nvPr/>
        </p:nvSpPr>
        <p:spPr>
          <a:xfrm>
            <a:off x="4965192" y="3172968"/>
            <a:ext cx="1737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A7D4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Energy &amp; EV Mobility</a:t>
            </a:r>
            <a:endParaRPr lang="en-US" sz="750" dirty="0"/>
          </a:p>
        </p:txBody>
      </p:sp>
      <p:sp>
        <p:nvSpPr>
          <p:cNvPr id="28" name="Text 26"/>
          <p:cNvSpPr/>
          <p:nvPr/>
        </p:nvSpPr>
        <p:spPr>
          <a:xfrm>
            <a:off x="4965192" y="3511296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D1B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Greenerg</a:t>
            </a:r>
            <a:endParaRPr lang="en-US" sz="1250" dirty="0"/>
          </a:p>
        </p:txBody>
      </p:sp>
      <p:sp>
        <p:nvSpPr>
          <p:cNvPr id="29" name="Text 27"/>
          <p:cNvSpPr/>
          <p:nvPr/>
        </p:nvSpPr>
        <p:spPr>
          <a:xfrm>
            <a:off x="4965192" y="3886200"/>
            <a:ext cx="3840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Future-mobility company focused on electric vehicle and energy technology — Driving Future Mobility.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0" y="4736592"/>
            <a:ext cx="9144000" cy="402336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1" name="Text 29"/>
          <p:cNvSpPr/>
          <p:nvPr/>
        </p:nvSpPr>
        <p:spPr>
          <a:xfrm>
            <a:off x="274320" y="4736592"/>
            <a:ext cx="21031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✔  Precision &amp; Quality</a:t>
            </a:r>
            <a:endParaRPr lang="en-US" sz="950" dirty="0"/>
          </a:p>
        </p:txBody>
      </p:sp>
      <p:sp>
        <p:nvSpPr>
          <p:cNvPr id="32" name="Text 30"/>
          <p:cNvSpPr/>
          <p:nvPr/>
        </p:nvSpPr>
        <p:spPr>
          <a:xfrm>
            <a:off x="2468880" y="4736592"/>
            <a:ext cx="21031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✔  Fast Turnaround</a:t>
            </a:r>
            <a:endParaRPr lang="en-US" sz="950" dirty="0"/>
          </a:p>
        </p:txBody>
      </p:sp>
      <p:sp>
        <p:nvSpPr>
          <p:cNvPr id="33" name="Text 31"/>
          <p:cNvSpPr/>
          <p:nvPr/>
        </p:nvSpPr>
        <p:spPr>
          <a:xfrm>
            <a:off x="4663440" y="4736592"/>
            <a:ext cx="21031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✔  Verified Authentic Supply</a:t>
            </a:r>
            <a:endParaRPr lang="en-US" sz="950" dirty="0"/>
          </a:p>
        </p:txBody>
      </p:sp>
      <p:sp>
        <p:nvSpPr>
          <p:cNvPr id="34" name="Text 32"/>
          <p:cNvSpPr/>
          <p:nvPr/>
        </p:nvSpPr>
        <p:spPr>
          <a:xfrm>
            <a:off x="6858000" y="4736592"/>
            <a:ext cx="21031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✔  Industry Trusted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6B7FD7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201168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05840" y="164592"/>
            <a:ext cx="6858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COMPLIANCE &amp; ANTI-COUNTERFEIT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1005840" y="758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Our process and procedures to protect your supply chain integrity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365760" y="1097280"/>
            <a:ext cx="8412480" cy="0"/>
          </a:xfrm>
          <a:prstGeom prst="line">
            <a:avLst/>
          </a:prstGeom>
          <a:noFill/>
          <a:ln w="12700">
            <a:solidFill>
              <a:srgbClr val="E0E6E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65760" y="123444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6B7FD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SOURCING CONTROLS</a:t>
            </a:r>
            <a:endParaRPr lang="en-US" sz="900" dirty="0"/>
          </a:p>
        </p:txBody>
      </p:sp>
      <p:sp>
        <p:nvSpPr>
          <p:cNvPr id="8" name="Shape 5"/>
          <p:cNvSpPr/>
          <p:nvPr/>
        </p:nvSpPr>
        <p:spPr>
          <a:xfrm>
            <a:off x="365760" y="1600200"/>
            <a:ext cx="4023360" cy="98755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1600200"/>
            <a:ext cx="54864" cy="987552"/>
          </a:xfrm>
          <a:prstGeom prst="rect">
            <a:avLst/>
          </a:prstGeom>
          <a:solidFill>
            <a:srgbClr val="6B7FD7"/>
          </a:solidFill>
          <a:ln/>
        </p:spPr>
      </p:sp>
      <p:sp>
        <p:nvSpPr>
          <p:cNvPr id="10" name="Text 7"/>
          <p:cNvSpPr/>
          <p:nvPr/>
        </p:nvSpPr>
        <p:spPr>
          <a:xfrm>
            <a:off x="530352" y="1664208"/>
            <a:ext cx="37307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Authorised Channel Sourcing Only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530352" y="1929384"/>
            <a:ext cx="373075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We procure exclusively from manufacturer-authorised distributors and franchised channels, maintaining a vetted approved vendor list (AVL).</a:t>
            </a:r>
            <a:endParaRPr lang="en-US" sz="900" dirty="0"/>
          </a:p>
        </p:txBody>
      </p:sp>
      <p:sp>
        <p:nvSpPr>
          <p:cNvPr id="12" name="Shape 9"/>
          <p:cNvSpPr/>
          <p:nvPr/>
        </p:nvSpPr>
        <p:spPr>
          <a:xfrm>
            <a:off x="365760" y="2679192"/>
            <a:ext cx="4023360" cy="98755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C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365760" y="2679192"/>
            <a:ext cx="54864" cy="987552"/>
          </a:xfrm>
          <a:prstGeom prst="rect">
            <a:avLst/>
          </a:prstGeom>
          <a:solidFill>
            <a:srgbClr val="6B7FD7"/>
          </a:solidFill>
          <a:ln/>
        </p:spPr>
      </p:sp>
      <p:sp>
        <p:nvSpPr>
          <p:cNvPr id="14" name="Text 11"/>
          <p:cNvSpPr/>
          <p:nvPr/>
        </p:nvSpPr>
        <p:spPr>
          <a:xfrm>
            <a:off x="530352" y="2743200"/>
            <a:ext cx="37307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Certificate of Conformance (COC)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530352" y="3008376"/>
            <a:ext cx="373075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Every component shipment is accompanied by a manufacturer or distributor COC, establishing full chain-of-custody documentation.</a:t>
            </a:r>
            <a:endParaRPr lang="en-US" sz="900" dirty="0"/>
          </a:p>
        </p:txBody>
      </p:sp>
      <p:sp>
        <p:nvSpPr>
          <p:cNvPr id="16" name="Shape 13"/>
          <p:cNvSpPr/>
          <p:nvPr/>
        </p:nvSpPr>
        <p:spPr>
          <a:xfrm>
            <a:off x="365760" y="3758184"/>
            <a:ext cx="4023360" cy="98755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C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365760" y="3758184"/>
            <a:ext cx="54864" cy="987552"/>
          </a:xfrm>
          <a:prstGeom prst="rect">
            <a:avLst/>
          </a:prstGeom>
          <a:solidFill>
            <a:srgbClr val="6B7FD7"/>
          </a:solidFill>
          <a:ln/>
        </p:spPr>
      </p:sp>
      <p:sp>
        <p:nvSpPr>
          <p:cNvPr id="18" name="Text 15"/>
          <p:cNvSpPr/>
          <p:nvPr/>
        </p:nvSpPr>
        <p:spPr>
          <a:xfrm>
            <a:off x="530352" y="3822192"/>
            <a:ext cx="37307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Country of Origin Tracking</a:t>
            </a:r>
            <a:endParaRPr lang="en-US" sz="1050" dirty="0"/>
          </a:p>
        </p:txBody>
      </p:sp>
      <p:sp>
        <p:nvSpPr>
          <p:cNvPr id="19" name="Text 16"/>
          <p:cNvSpPr/>
          <p:nvPr/>
        </p:nvSpPr>
        <p:spPr>
          <a:xfrm>
            <a:off x="530352" y="4087368"/>
            <a:ext cx="373075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Origin documentation is verified and maintained for every component to meet customer compliance and import/export requirements.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4754880" y="123444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INSPECTION &amp; VERIFICATION</a:t>
            </a:r>
            <a:endParaRPr lang="en-US" sz="900" dirty="0"/>
          </a:p>
        </p:txBody>
      </p:sp>
      <p:sp>
        <p:nvSpPr>
          <p:cNvPr id="21" name="Shape 18"/>
          <p:cNvSpPr/>
          <p:nvPr/>
        </p:nvSpPr>
        <p:spPr>
          <a:xfrm>
            <a:off x="4754880" y="1600200"/>
            <a:ext cx="4023360" cy="98755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C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4754880" y="1600200"/>
            <a:ext cx="54864" cy="987552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3" name="Text 20"/>
          <p:cNvSpPr/>
          <p:nvPr/>
        </p:nvSpPr>
        <p:spPr>
          <a:xfrm>
            <a:off x="4919472" y="1664208"/>
            <a:ext cx="37307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Visual &amp; Physical Inspection</a:t>
            </a:r>
            <a:endParaRPr lang="en-US" sz="1050" dirty="0"/>
          </a:p>
        </p:txBody>
      </p:sp>
      <p:sp>
        <p:nvSpPr>
          <p:cNvPr id="24" name="Text 21"/>
          <p:cNvSpPr/>
          <p:nvPr/>
        </p:nvSpPr>
        <p:spPr>
          <a:xfrm>
            <a:off x="4919472" y="1929384"/>
            <a:ext cx="373075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A5A7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All incoming components undergo visual inspection — checking markings, date codes, lot numbers, and physical condition against manufacturer specs.</a:t>
            </a:r>
            <a:endParaRPr lang="en-US" sz="900" dirty="0"/>
          </a:p>
        </p:txBody>
      </p:sp>
      <p:sp>
        <p:nvSpPr>
          <p:cNvPr id="25" name="Shape 22"/>
          <p:cNvSpPr/>
          <p:nvPr/>
        </p:nvSpPr>
        <p:spPr>
          <a:xfrm>
            <a:off x="4754880" y="2679192"/>
            <a:ext cx="4023360" cy="98755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C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4754880" y="2679192"/>
            <a:ext cx="54864" cy="987552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7" name="Text 24"/>
          <p:cNvSpPr/>
          <p:nvPr/>
        </p:nvSpPr>
        <p:spPr>
          <a:xfrm>
            <a:off x="4919472" y="2743200"/>
            <a:ext cx="37307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Marking &amp; Date Code Verification</a:t>
            </a:r>
            <a:endParaRPr lang="en-US" sz="1050" dirty="0"/>
          </a:p>
        </p:txBody>
      </p:sp>
      <p:sp>
        <p:nvSpPr>
          <p:cNvPr id="28" name="Text 25"/>
          <p:cNvSpPr/>
          <p:nvPr/>
        </p:nvSpPr>
        <p:spPr>
          <a:xfrm>
            <a:off x="4919472" y="3008376"/>
            <a:ext cx="373075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A5A7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Part markings, manufacturer logos, and date codes are cross-verified against original manufacturer data to identify anomalies or re-marking.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4754880" y="3758184"/>
            <a:ext cx="4023360" cy="98755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6EC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4754880" y="3758184"/>
            <a:ext cx="54864" cy="987552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1" name="Text 28"/>
          <p:cNvSpPr/>
          <p:nvPr/>
        </p:nvSpPr>
        <p:spPr>
          <a:xfrm>
            <a:off x="4919472" y="3822192"/>
            <a:ext cx="37307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Supplier Qualification &amp; Audit</a:t>
            </a:r>
            <a:endParaRPr lang="en-US" sz="1050" dirty="0"/>
          </a:p>
        </p:txBody>
      </p:sp>
      <p:sp>
        <p:nvSpPr>
          <p:cNvPr id="32" name="Text 29"/>
          <p:cNvSpPr/>
          <p:nvPr/>
        </p:nvSpPr>
        <p:spPr>
          <a:xfrm>
            <a:off x="4919472" y="4087368"/>
            <a:ext cx="373075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A5A7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Suppliers are assessed against quality, traceability, and authenticity standards before onboarding. Regular performance reviews maintain AVL integrity.</a:t>
            </a:r>
            <a:endParaRPr lang="en-US" sz="900" dirty="0"/>
          </a:p>
        </p:txBody>
      </p:sp>
      <p:sp>
        <p:nvSpPr>
          <p:cNvPr id="33" name="Shape 30"/>
          <p:cNvSpPr/>
          <p:nvPr/>
        </p:nvSpPr>
        <p:spPr>
          <a:xfrm>
            <a:off x="0" y="4736592"/>
            <a:ext cx="9144000" cy="402336"/>
          </a:xfrm>
          <a:prstGeom prst="rect">
            <a:avLst/>
          </a:prstGeom>
          <a:solidFill>
            <a:srgbClr val="F2F4F6"/>
          </a:solidFill>
          <a:ln/>
        </p:spPr>
      </p:sp>
      <p:sp>
        <p:nvSpPr>
          <p:cNvPr id="34" name="Text 31"/>
          <p:cNvSpPr/>
          <p:nvPr/>
        </p:nvSpPr>
        <p:spPr>
          <a:xfrm>
            <a:off x="274320" y="4736592"/>
            <a:ext cx="21031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🔒  No Grey-Market Sourcing</a:t>
            </a:r>
            <a:endParaRPr lang="en-US" sz="900" dirty="0"/>
          </a:p>
        </p:txBody>
      </p:sp>
      <p:sp>
        <p:nvSpPr>
          <p:cNvPr id="35" name="Text 32"/>
          <p:cNvSpPr/>
          <p:nvPr/>
        </p:nvSpPr>
        <p:spPr>
          <a:xfrm>
            <a:off x="2468880" y="4736592"/>
            <a:ext cx="21031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📋  Full Traceability Records</a:t>
            </a:r>
            <a:endParaRPr lang="en-US" sz="900" dirty="0"/>
          </a:p>
        </p:txBody>
      </p:sp>
      <p:sp>
        <p:nvSpPr>
          <p:cNvPr id="36" name="Text 33"/>
          <p:cNvSpPr/>
          <p:nvPr/>
        </p:nvSpPr>
        <p:spPr>
          <a:xfrm>
            <a:off x="4663440" y="4736592"/>
            <a:ext cx="21031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🚫  Zero-Counterfeit Policy</a:t>
            </a:r>
            <a:endParaRPr lang="en-US" sz="900" dirty="0"/>
          </a:p>
        </p:txBody>
      </p:sp>
      <p:sp>
        <p:nvSpPr>
          <p:cNvPr id="37" name="Text 34"/>
          <p:cNvSpPr/>
          <p:nvPr/>
        </p:nvSpPr>
        <p:spPr>
          <a:xfrm>
            <a:off x="6858000" y="4736592"/>
            <a:ext cx="21031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🔍  Lot &amp; Batch Documentation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28090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18288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05840" y="164592"/>
            <a:ext cx="7315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COMPONENT ENGINEERING SERVICES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1005840" y="758952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High-value engineering support for global sourcing teams — beyond procurement, into partnership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365760" y="1078992"/>
            <a:ext cx="8412480" cy="0"/>
          </a:xfrm>
          <a:prstGeom prst="line">
            <a:avLst/>
          </a:prstGeom>
          <a:noFill/>
          <a:ln w="12700">
            <a:solidFill>
              <a:srgbClr val="E0E6EC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320040" y="1188720"/>
            <a:ext cx="2743200" cy="65836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" y="1188720"/>
            <a:ext cx="2468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Component Sourcing</a:t>
            </a:r>
            <a:endParaRPr lang="en-US" sz="1100" dirty="0"/>
          </a:p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&amp; Cross Reference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20040" y="1847088"/>
            <a:ext cx="2743200" cy="3054096"/>
          </a:xfrm>
          <a:prstGeom prst="rect">
            <a:avLst/>
          </a:prstGeom>
          <a:solidFill>
            <a:srgbClr val="E8F2FA"/>
          </a:solidFill>
          <a:ln w="12700">
            <a:solidFill>
              <a:srgbClr val="E0E6EC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84632" y="2020824"/>
            <a:ext cx="91440" cy="9144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1" name="Text 8"/>
          <p:cNvSpPr/>
          <p:nvPr/>
        </p:nvSpPr>
        <p:spPr>
          <a:xfrm>
            <a:off x="649224" y="1938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Alternate part identification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484632" y="2496312"/>
            <a:ext cx="91440" cy="9144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3" name="Text 10"/>
          <p:cNvSpPr/>
          <p:nvPr/>
        </p:nvSpPr>
        <p:spPr>
          <a:xfrm>
            <a:off x="649224" y="2414016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BOM optimisation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484632" y="2971800"/>
            <a:ext cx="91440" cy="9144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5" name="Text 12"/>
          <p:cNvSpPr/>
          <p:nvPr/>
        </p:nvSpPr>
        <p:spPr>
          <a:xfrm>
            <a:off x="649224" y="2889504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Cost reduction analysis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484632" y="3447288"/>
            <a:ext cx="91440" cy="9144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7" name="Text 14"/>
          <p:cNvSpPr/>
          <p:nvPr/>
        </p:nvSpPr>
        <p:spPr>
          <a:xfrm>
            <a:off x="649224" y="3364992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Lifecycle analysis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484632" y="3922776"/>
            <a:ext cx="91440" cy="9144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9" name="Text 16"/>
          <p:cNvSpPr/>
          <p:nvPr/>
        </p:nvSpPr>
        <p:spPr>
          <a:xfrm>
            <a:off x="649224" y="3840480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Obsolescence management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484632" y="4398264"/>
            <a:ext cx="91440" cy="9144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1" name="Text 18"/>
          <p:cNvSpPr/>
          <p:nvPr/>
        </p:nvSpPr>
        <p:spPr>
          <a:xfrm>
            <a:off x="649224" y="431596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AVL management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3246120" y="1188720"/>
            <a:ext cx="2743200" cy="658368"/>
          </a:xfrm>
          <a:prstGeom prst="rect">
            <a:avLst/>
          </a:prstGeom>
          <a:solidFill>
            <a:srgbClr val="6B7FD7"/>
          </a:solidFill>
          <a:ln/>
        </p:spPr>
      </p:sp>
      <p:sp>
        <p:nvSpPr>
          <p:cNvPr id="23" name="Text 20"/>
          <p:cNvSpPr/>
          <p:nvPr/>
        </p:nvSpPr>
        <p:spPr>
          <a:xfrm>
            <a:off x="3383280" y="1188720"/>
            <a:ext cx="2468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Component</a:t>
            </a:r>
            <a:endParaRPr lang="en-US" sz="1100" dirty="0"/>
          </a:p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Validation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3246120" y="1847088"/>
            <a:ext cx="2743200" cy="2103120"/>
          </a:xfrm>
          <a:prstGeom prst="rect">
            <a:avLst/>
          </a:prstGeom>
          <a:solidFill>
            <a:srgbClr val="EDEEF8"/>
          </a:solidFill>
          <a:ln w="12700">
            <a:solidFill>
              <a:srgbClr val="E0E6EC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3410712" y="2020824"/>
            <a:ext cx="91440" cy="91440"/>
          </a:xfrm>
          <a:prstGeom prst="ellipse">
            <a:avLst/>
          </a:prstGeom>
          <a:solidFill>
            <a:srgbClr val="6B7FD7"/>
          </a:solidFill>
          <a:ln/>
        </p:spPr>
      </p:sp>
      <p:sp>
        <p:nvSpPr>
          <p:cNvPr id="26" name="Text 23"/>
          <p:cNvSpPr/>
          <p:nvPr/>
        </p:nvSpPr>
        <p:spPr>
          <a:xfrm>
            <a:off x="3575304" y="1938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Datasheet verification</a:t>
            </a:r>
            <a:endParaRPr lang="en-US" sz="1000" dirty="0"/>
          </a:p>
        </p:txBody>
      </p:sp>
      <p:sp>
        <p:nvSpPr>
          <p:cNvPr id="27" name="Shape 24"/>
          <p:cNvSpPr/>
          <p:nvPr/>
        </p:nvSpPr>
        <p:spPr>
          <a:xfrm>
            <a:off x="3410712" y="2496312"/>
            <a:ext cx="91440" cy="91440"/>
          </a:xfrm>
          <a:prstGeom prst="ellipse">
            <a:avLst/>
          </a:prstGeom>
          <a:solidFill>
            <a:srgbClr val="6B7FD7"/>
          </a:solidFill>
          <a:ln/>
        </p:spPr>
      </p:sp>
      <p:sp>
        <p:nvSpPr>
          <p:cNvPr id="28" name="Text 25"/>
          <p:cNvSpPr/>
          <p:nvPr/>
        </p:nvSpPr>
        <p:spPr>
          <a:xfrm>
            <a:off x="3575304" y="2414016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Form / Fit / Function comparison</a:t>
            </a:r>
            <a:endParaRPr lang="en-US" sz="1000" dirty="0"/>
          </a:p>
        </p:txBody>
      </p:sp>
      <p:sp>
        <p:nvSpPr>
          <p:cNvPr id="29" name="Shape 26"/>
          <p:cNvSpPr/>
          <p:nvPr/>
        </p:nvSpPr>
        <p:spPr>
          <a:xfrm>
            <a:off x="3410712" y="2971800"/>
            <a:ext cx="91440" cy="91440"/>
          </a:xfrm>
          <a:prstGeom prst="ellipse">
            <a:avLst/>
          </a:prstGeom>
          <a:solidFill>
            <a:srgbClr val="6B7FD7"/>
          </a:solidFill>
          <a:ln/>
        </p:spPr>
      </p:sp>
      <p:sp>
        <p:nvSpPr>
          <p:cNvPr id="30" name="Text 27"/>
          <p:cNvSpPr/>
          <p:nvPr/>
        </p:nvSpPr>
        <p:spPr>
          <a:xfrm>
            <a:off x="3575304" y="2889504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Electrical compatibility checks</a:t>
            </a:r>
            <a:endParaRPr lang="en-US" sz="1000" dirty="0"/>
          </a:p>
        </p:txBody>
      </p:sp>
      <p:sp>
        <p:nvSpPr>
          <p:cNvPr id="31" name="Shape 28"/>
          <p:cNvSpPr/>
          <p:nvPr/>
        </p:nvSpPr>
        <p:spPr>
          <a:xfrm>
            <a:off x="3410712" y="3447288"/>
            <a:ext cx="91440" cy="91440"/>
          </a:xfrm>
          <a:prstGeom prst="ellipse">
            <a:avLst/>
          </a:prstGeom>
          <a:solidFill>
            <a:srgbClr val="6B7FD7"/>
          </a:solidFill>
          <a:ln/>
        </p:spPr>
      </p:sp>
      <p:sp>
        <p:nvSpPr>
          <p:cNvPr id="32" name="Text 29"/>
          <p:cNvSpPr/>
          <p:nvPr/>
        </p:nvSpPr>
        <p:spPr>
          <a:xfrm>
            <a:off x="3575304" y="3364992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Counterfeit risk analysis</a:t>
            </a:r>
            <a:endParaRPr lang="en-US" sz="1000" dirty="0"/>
          </a:p>
        </p:txBody>
      </p:sp>
      <p:sp>
        <p:nvSpPr>
          <p:cNvPr id="33" name="Shape 30"/>
          <p:cNvSpPr/>
          <p:nvPr/>
        </p:nvSpPr>
        <p:spPr>
          <a:xfrm>
            <a:off x="6172200" y="1188720"/>
            <a:ext cx="2743200" cy="65836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4" name="Text 31"/>
          <p:cNvSpPr/>
          <p:nvPr/>
        </p:nvSpPr>
        <p:spPr>
          <a:xfrm>
            <a:off x="6309360" y="1188720"/>
            <a:ext cx="2468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Shortage</a:t>
            </a:r>
            <a:endParaRPr lang="en-US" sz="1100" dirty="0"/>
          </a:p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Management</a:t>
            </a:r>
            <a:endParaRPr lang="en-US" sz="1100" dirty="0"/>
          </a:p>
        </p:txBody>
      </p:sp>
      <p:sp>
        <p:nvSpPr>
          <p:cNvPr id="35" name="Shape 32"/>
          <p:cNvSpPr/>
          <p:nvPr/>
        </p:nvSpPr>
        <p:spPr>
          <a:xfrm>
            <a:off x="6172200" y="1847088"/>
            <a:ext cx="2743200" cy="2103120"/>
          </a:xfrm>
          <a:prstGeom prst="rect">
            <a:avLst/>
          </a:prstGeom>
          <a:solidFill>
            <a:srgbClr val="E8F4FA"/>
          </a:solidFill>
          <a:ln w="12700">
            <a:solidFill>
              <a:srgbClr val="E0E6EC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6336792" y="2020824"/>
            <a:ext cx="91440" cy="9144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37" name="Text 34"/>
          <p:cNvSpPr/>
          <p:nvPr/>
        </p:nvSpPr>
        <p:spPr>
          <a:xfrm>
            <a:off x="6501384" y="1938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Hard-to-find component sourcing</a:t>
            </a:r>
            <a:endParaRPr lang="en-US" sz="1000" dirty="0"/>
          </a:p>
        </p:txBody>
      </p:sp>
      <p:sp>
        <p:nvSpPr>
          <p:cNvPr id="38" name="Shape 35"/>
          <p:cNvSpPr/>
          <p:nvPr/>
        </p:nvSpPr>
        <p:spPr>
          <a:xfrm>
            <a:off x="6336792" y="2496312"/>
            <a:ext cx="91440" cy="9144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39" name="Text 36"/>
          <p:cNvSpPr/>
          <p:nvPr/>
        </p:nvSpPr>
        <p:spPr>
          <a:xfrm>
            <a:off x="6501384" y="2414016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Last Time Buy (LTB) support</a:t>
            </a:r>
            <a:endParaRPr lang="en-US" sz="1000" dirty="0"/>
          </a:p>
        </p:txBody>
      </p:sp>
      <p:sp>
        <p:nvSpPr>
          <p:cNvPr id="40" name="Shape 37"/>
          <p:cNvSpPr/>
          <p:nvPr/>
        </p:nvSpPr>
        <p:spPr>
          <a:xfrm>
            <a:off x="6336792" y="2971800"/>
            <a:ext cx="91440" cy="9144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41" name="Text 38"/>
          <p:cNvSpPr/>
          <p:nvPr/>
        </p:nvSpPr>
        <p:spPr>
          <a:xfrm>
            <a:off x="6501384" y="2889504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Allocation management</a:t>
            </a:r>
            <a:endParaRPr lang="en-US" sz="1000" dirty="0"/>
          </a:p>
        </p:txBody>
      </p:sp>
      <p:sp>
        <p:nvSpPr>
          <p:cNvPr id="42" name="Shape 39"/>
          <p:cNvSpPr/>
          <p:nvPr/>
        </p:nvSpPr>
        <p:spPr>
          <a:xfrm>
            <a:off x="6336792" y="3447288"/>
            <a:ext cx="91440" cy="9144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43" name="Text 40"/>
          <p:cNvSpPr/>
          <p:nvPr/>
        </p:nvSpPr>
        <p:spPr>
          <a:xfrm>
            <a:off x="6501384" y="3364992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Strategic stocking</a:t>
            </a:r>
            <a:endParaRPr lang="en-US" sz="1000" dirty="0"/>
          </a:p>
        </p:txBody>
      </p:sp>
      <p:sp>
        <p:nvSpPr>
          <p:cNvPr id="44" name="Shape 41"/>
          <p:cNvSpPr/>
          <p:nvPr/>
        </p:nvSpPr>
        <p:spPr>
          <a:xfrm>
            <a:off x="0" y="4736592"/>
            <a:ext cx="9144000" cy="40233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5" name="Text 42"/>
          <p:cNvSpPr/>
          <p:nvPr/>
        </p:nvSpPr>
        <p:spPr>
          <a:xfrm>
            <a:off x="365760" y="4736592"/>
            <a:ext cx="84124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These services reduce your engineering risk, procurement cost, and time-to-production — all from a single trusted supplier.</a:t>
            </a:r>
            <a:endParaRPr lang="en-US" sz="9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C0354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6400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D1B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TESTING &amp; LAB SERVICES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749808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End-to-end verification across your Supplier to Shipment to Lab to Delivery workflow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457200" y="1078992"/>
            <a:ext cx="8229600" cy="0"/>
          </a:xfrm>
          <a:prstGeom prst="line">
            <a:avLst/>
          </a:prstGeom>
          <a:noFill/>
          <a:ln w="12700">
            <a:solidFill>
              <a:srgbClr val="E0E6E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47472" y="1170432"/>
            <a:ext cx="4206240" cy="16916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47472" y="1170432"/>
            <a:ext cx="4206240" cy="38404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8" name="Text 6"/>
          <p:cNvSpPr/>
          <p:nvPr/>
        </p:nvSpPr>
        <p:spPr>
          <a:xfrm>
            <a:off x="512064" y="1170432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Electrical Testing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12064" y="1664208"/>
            <a:ext cx="82296" cy="822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1600200"/>
            <a:ext cx="17830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Functional testing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512064" y="2057400"/>
            <a:ext cx="82296" cy="822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" y="1993392"/>
            <a:ext cx="17830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Parametric testing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512064" y="2450592"/>
            <a:ext cx="82296" cy="822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386584"/>
            <a:ext cx="17830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Burn-in testing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560320" y="1664208"/>
            <a:ext cx="82296" cy="822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6" name="Text 14"/>
          <p:cNvSpPr/>
          <p:nvPr/>
        </p:nvSpPr>
        <p:spPr>
          <a:xfrm>
            <a:off x="2688336" y="1600200"/>
            <a:ext cx="171907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Reliability testing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2560320" y="2057400"/>
            <a:ext cx="82296" cy="822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8" name="Text 16"/>
          <p:cNvSpPr/>
          <p:nvPr/>
        </p:nvSpPr>
        <p:spPr>
          <a:xfrm>
            <a:off x="2688336" y="1993392"/>
            <a:ext cx="171907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Load testing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2560320" y="2450592"/>
            <a:ext cx="82296" cy="822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0" name="Text 18"/>
          <p:cNvSpPr/>
          <p:nvPr/>
        </p:nvSpPr>
        <p:spPr>
          <a:xfrm>
            <a:off x="2688336" y="2386584"/>
            <a:ext cx="171907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Power cycling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4809744" y="1170432"/>
            <a:ext cx="4206240" cy="16916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809744" y="1170432"/>
            <a:ext cx="4206240" cy="384048"/>
          </a:xfrm>
          <a:prstGeom prst="rect">
            <a:avLst/>
          </a:prstGeom>
          <a:solidFill>
            <a:srgbClr val="C0354E"/>
          </a:solidFill>
          <a:ln/>
        </p:spPr>
      </p:sp>
      <p:sp>
        <p:nvSpPr>
          <p:cNvPr id="23" name="Text 21"/>
          <p:cNvSpPr/>
          <p:nvPr/>
        </p:nvSpPr>
        <p:spPr>
          <a:xfrm>
            <a:off x="4974336" y="1170432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Quality &amp; Failure Analysis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4974336" y="1664208"/>
            <a:ext cx="82296" cy="82296"/>
          </a:xfrm>
          <a:prstGeom prst="ellipse">
            <a:avLst/>
          </a:prstGeom>
          <a:solidFill>
            <a:srgbClr val="C0354E"/>
          </a:solidFill>
          <a:ln/>
        </p:spPr>
      </p:sp>
      <p:sp>
        <p:nvSpPr>
          <p:cNvPr id="25" name="Text 23"/>
          <p:cNvSpPr/>
          <p:nvPr/>
        </p:nvSpPr>
        <p:spPr>
          <a:xfrm>
            <a:off x="5102352" y="1600200"/>
            <a:ext cx="17830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X-Ray inspection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4974336" y="2057400"/>
            <a:ext cx="82296" cy="82296"/>
          </a:xfrm>
          <a:prstGeom prst="ellipse">
            <a:avLst/>
          </a:prstGeom>
          <a:solidFill>
            <a:srgbClr val="C0354E"/>
          </a:solidFill>
          <a:ln/>
        </p:spPr>
      </p:sp>
      <p:sp>
        <p:nvSpPr>
          <p:cNvPr id="27" name="Text 25"/>
          <p:cNvSpPr/>
          <p:nvPr/>
        </p:nvSpPr>
        <p:spPr>
          <a:xfrm>
            <a:off x="5102352" y="1993392"/>
            <a:ext cx="17830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Decapsulation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4974336" y="2450592"/>
            <a:ext cx="82296" cy="82296"/>
          </a:xfrm>
          <a:prstGeom prst="ellipse">
            <a:avLst/>
          </a:prstGeom>
          <a:solidFill>
            <a:srgbClr val="C0354E"/>
          </a:solidFill>
          <a:ln/>
        </p:spPr>
      </p:sp>
      <p:sp>
        <p:nvSpPr>
          <p:cNvPr id="29" name="Text 27"/>
          <p:cNvSpPr/>
          <p:nvPr/>
        </p:nvSpPr>
        <p:spPr>
          <a:xfrm>
            <a:off x="5102352" y="2386584"/>
            <a:ext cx="17830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Solderability testing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7022592" y="1664208"/>
            <a:ext cx="82296" cy="82296"/>
          </a:xfrm>
          <a:prstGeom prst="ellipse">
            <a:avLst/>
          </a:prstGeom>
          <a:solidFill>
            <a:srgbClr val="C0354E"/>
          </a:solidFill>
          <a:ln/>
        </p:spPr>
      </p:sp>
      <p:sp>
        <p:nvSpPr>
          <p:cNvPr id="31" name="Text 29"/>
          <p:cNvSpPr/>
          <p:nvPr/>
        </p:nvSpPr>
        <p:spPr>
          <a:xfrm>
            <a:off x="7150608" y="1600200"/>
            <a:ext cx="171907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Failure analysis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7022592" y="2057400"/>
            <a:ext cx="82296" cy="82296"/>
          </a:xfrm>
          <a:prstGeom prst="ellipse">
            <a:avLst/>
          </a:prstGeom>
          <a:solidFill>
            <a:srgbClr val="C0354E"/>
          </a:solidFill>
          <a:ln/>
        </p:spPr>
      </p:sp>
      <p:sp>
        <p:nvSpPr>
          <p:cNvPr id="33" name="Text 31"/>
          <p:cNvSpPr/>
          <p:nvPr/>
        </p:nvSpPr>
        <p:spPr>
          <a:xfrm>
            <a:off x="7150608" y="1993392"/>
            <a:ext cx="171907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Root cause analysis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7022592" y="2450592"/>
            <a:ext cx="82296" cy="82296"/>
          </a:xfrm>
          <a:prstGeom prst="ellipse">
            <a:avLst/>
          </a:prstGeom>
          <a:solidFill>
            <a:srgbClr val="C0354E"/>
          </a:solidFill>
          <a:ln/>
        </p:spPr>
      </p:sp>
      <p:sp>
        <p:nvSpPr>
          <p:cNvPr id="35" name="Text 33"/>
          <p:cNvSpPr/>
          <p:nvPr/>
        </p:nvSpPr>
        <p:spPr>
          <a:xfrm>
            <a:off x="7150608" y="2386584"/>
            <a:ext cx="171907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Counterfeit detection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347472" y="2980944"/>
            <a:ext cx="4206240" cy="16916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347472" y="2980944"/>
            <a:ext cx="4206240" cy="384048"/>
          </a:xfrm>
          <a:prstGeom prst="rect">
            <a:avLst/>
          </a:prstGeom>
          <a:solidFill>
            <a:srgbClr val="3A7D44"/>
          </a:solidFill>
          <a:ln/>
        </p:spPr>
      </p:sp>
      <p:sp>
        <p:nvSpPr>
          <p:cNvPr id="38" name="Text 36"/>
          <p:cNvSpPr/>
          <p:nvPr/>
        </p:nvSpPr>
        <p:spPr>
          <a:xfrm>
            <a:off x="512064" y="2980944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Environmental Testing</a:t>
            </a:r>
            <a:endParaRPr lang="en-US" sz="1150" dirty="0"/>
          </a:p>
        </p:txBody>
      </p:sp>
      <p:sp>
        <p:nvSpPr>
          <p:cNvPr id="39" name="Shape 37"/>
          <p:cNvSpPr/>
          <p:nvPr/>
        </p:nvSpPr>
        <p:spPr>
          <a:xfrm>
            <a:off x="512064" y="3474720"/>
            <a:ext cx="82296" cy="82296"/>
          </a:xfrm>
          <a:prstGeom prst="ellipse">
            <a:avLst/>
          </a:prstGeom>
          <a:solidFill>
            <a:srgbClr val="3A7D44"/>
          </a:solidFill>
          <a:ln/>
        </p:spPr>
      </p:sp>
      <p:sp>
        <p:nvSpPr>
          <p:cNvPr id="40" name="Text 38"/>
          <p:cNvSpPr/>
          <p:nvPr/>
        </p:nvSpPr>
        <p:spPr>
          <a:xfrm>
            <a:off x="649224" y="3410712"/>
            <a:ext cx="37490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Temperature cycling</a:t>
            </a:r>
            <a:endParaRPr lang="en-US" sz="950" dirty="0"/>
          </a:p>
        </p:txBody>
      </p:sp>
      <p:sp>
        <p:nvSpPr>
          <p:cNvPr id="41" name="Shape 39"/>
          <p:cNvSpPr/>
          <p:nvPr/>
        </p:nvSpPr>
        <p:spPr>
          <a:xfrm>
            <a:off x="512064" y="3831336"/>
            <a:ext cx="82296" cy="82296"/>
          </a:xfrm>
          <a:prstGeom prst="ellipse">
            <a:avLst/>
          </a:prstGeom>
          <a:solidFill>
            <a:srgbClr val="3A7D44"/>
          </a:solidFill>
          <a:ln/>
        </p:spPr>
      </p:sp>
      <p:sp>
        <p:nvSpPr>
          <p:cNvPr id="42" name="Text 40"/>
          <p:cNvSpPr/>
          <p:nvPr/>
        </p:nvSpPr>
        <p:spPr>
          <a:xfrm>
            <a:off x="649224" y="3767328"/>
            <a:ext cx="37490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Humidity testing</a:t>
            </a:r>
            <a:endParaRPr lang="en-US" sz="950" dirty="0"/>
          </a:p>
        </p:txBody>
      </p:sp>
      <p:sp>
        <p:nvSpPr>
          <p:cNvPr id="43" name="Shape 41"/>
          <p:cNvSpPr/>
          <p:nvPr/>
        </p:nvSpPr>
        <p:spPr>
          <a:xfrm>
            <a:off x="512064" y="4187952"/>
            <a:ext cx="82296" cy="82296"/>
          </a:xfrm>
          <a:prstGeom prst="ellipse">
            <a:avLst/>
          </a:prstGeom>
          <a:solidFill>
            <a:srgbClr val="3A7D44"/>
          </a:solidFill>
          <a:ln/>
        </p:spPr>
      </p:sp>
      <p:sp>
        <p:nvSpPr>
          <p:cNvPr id="44" name="Text 42"/>
          <p:cNvSpPr/>
          <p:nvPr/>
        </p:nvSpPr>
        <p:spPr>
          <a:xfrm>
            <a:off x="649224" y="4123944"/>
            <a:ext cx="37490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Vibration testing</a:t>
            </a:r>
            <a:endParaRPr lang="en-US" sz="950" dirty="0"/>
          </a:p>
        </p:txBody>
      </p:sp>
      <p:sp>
        <p:nvSpPr>
          <p:cNvPr id="45" name="Shape 43"/>
          <p:cNvSpPr/>
          <p:nvPr/>
        </p:nvSpPr>
        <p:spPr>
          <a:xfrm>
            <a:off x="512064" y="4544568"/>
            <a:ext cx="82296" cy="82296"/>
          </a:xfrm>
          <a:prstGeom prst="ellipse">
            <a:avLst/>
          </a:prstGeom>
          <a:solidFill>
            <a:srgbClr val="3A7D44"/>
          </a:solidFill>
          <a:ln/>
        </p:spPr>
      </p:sp>
      <p:sp>
        <p:nvSpPr>
          <p:cNvPr id="46" name="Text 44"/>
          <p:cNvSpPr/>
          <p:nvPr/>
        </p:nvSpPr>
        <p:spPr>
          <a:xfrm>
            <a:off x="649224" y="4480560"/>
            <a:ext cx="37490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Shock testing</a:t>
            </a:r>
            <a:endParaRPr lang="en-US" sz="950" dirty="0"/>
          </a:p>
        </p:txBody>
      </p:sp>
      <p:sp>
        <p:nvSpPr>
          <p:cNvPr id="47" name="Shape 45"/>
          <p:cNvSpPr/>
          <p:nvPr/>
        </p:nvSpPr>
        <p:spPr>
          <a:xfrm>
            <a:off x="4809744" y="2980944"/>
            <a:ext cx="4206240" cy="16916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48" name="Shape 46"/>
          <p:cNvSpPr/>
          <p:nvPr/>
        </p:nvSpPr>
        <p:spPr>
          <a:xfrm>
            <a:off x="4809744" y="2980944"/>
            <a:ext cx="4206240" cy="384048"/>
          </a:xfrm>
          <a:prstGeom prst="rect">
            <a:avLst/>
          </a:prstGeom>
          <a:solidFill>
            <a:srgbClr val="6B7FD7"/>
          </a:solidFill>
          <a:ln/>
        </p:spPr>
      </p:sp>
      <p:sp>
        <p:nvSpPr>
          <p:cNvPr id="49" name="Text 47"/>
          <p:cNvSpPr/>
          <p:nvPr/>
        </p:nvSpPr>
        <p:spPr>
          <a:xfrm>
            <a:off x="4974336" y="2980944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Compliance Testing</a:t>
            </a:r>
            <a:endParaRPr lang="en-US" sz="1150" dirty="0"/>
          </a:p>
        </p:txBody>
      </p:sp>
      <p:sp>
        <p:nvSpPr>
          <p:cNvPr id="50" name="Shape 48"/>
          <p:cNvSpPr/>
          <p:nvPr/>
        </p:nvSpPr>
        <p:spPr>
          <a:xfrm>
            <a:off x="4974336" y="3474720"/>
            <a:ext cx="82296" cy="82296"/>
          </a:xfrm>
          <a:prstGeom prst="ellipse">
            <a:avLst/>
          </a:prstGeom>
          <a:solidFill>
            <a:srgbClr val="6B7FD7"/>
          </a:solidFill>
          <a:ln/>
        </p:spPr>
      </p:sp>
      <p:sp>
        <p:nvSpPr>
          <p:cNvPr id="51" name="Text 49"/>
          <p:cNvSpPr/>
          <p:nvPr/>
        </p:nvSpPr>
        <p:spPr>
          <a:xfrm>
            <a:off x="5111496" y="3410712"/>
            <a:ext cx="37490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CE  ·  FCC  ·  RoHS</a:t>
            </a:r>
            <a:endParaRPr lang="en-US" sz="950" dirty="0"/>
          </a:p>
        </p:txBody>
      </p:sp>
      <p:sp>
        <p:nvSpPr>
          <p:cNvPr id="52" name="Shape 50"/>
          <p:cNvSpPr/>
          <p:nvPr/>
        </p:nvSpPr>
        <p:spPr>
          <a:xfrm>
            <a:off x="4974336" y="3831336"/>
            <a:ext cx="82296" cy="82296"/>
          </a:xfrm>
          <a:prstGeom prst="ellipse">
            <a:avLst/>
          </a:prstGeom>
          <a:solidFill>
            <a:srgbClr val="6B7FD7"/>
          </a:solidFill>
          <a:ln/>
        </p:spPr>
      </p:sp>
      <p:sp>
        <p:nvSpPr>
          <p:cNvPr id="53" name="Text 51"/>
          <p:cNvSpPr/>
          <p:nvPr/>
        </p:nvSpPr>
        <p:spPr>
          <a:xfrm>
            <a:off x="5111496" y="3767328"/>
            <a:ext cx="37490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REACH  ·  UL</a:t>
            </a:r>
            <a:endParaRPr lang="en-US" sz="950" dirty="0"/>
          </a:p>
        </p:txBody>
      </p:sp>
      <p:sp>
        <p:nvSpPr>
          <p:cNvPr id="54" name="Shape 52"/>
          <p:cNvSpPr/>
          <p:nvPr/>
        </p:nvSpPr>
        <p:spPr>
          <a:xfrm>
            <a:off x="4974336" y="4187952"/>
            <a:ext cx="82296" cy="82296"/>
          </a:xfrm>
          <a:prstGeom prst="ellipse">
            <a:avLst/>
          </a:prstGeom>
          <a:solidFill>
            <a:srgbClr val="6B7FD7"/>
          </a:solidFill>
          <a:ln/>
        </p:spPr>
      </p:sp>
      <p:sp>
        <p:nvSpPr>
          <p:cNvPr id="55" name="Text 53"/>
          <p:cNvSpPr/>
          <p:nvPr/>
        </p:nvSpPr>
        <p:spPr>
          <a:xfrm>
            <a:off x="5111496" y="4123944"/>
            <a:ext cx="37490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D37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ISO support</a:t>
            </a:r>
            <a:endParaRPr lang="en-US" sz="950" dirty="0"/>
          </a:p>
        </p:txBody>
      </p:sp>
      <p:sp>
        <p:nvSpPr>
          <p:cNvPr id="56" name="Shape 54"/>
          <p:cNvSpPr/>
          <p:nvPr/>
        </p:nvSpPr>
        <p:spPr>
          <a:xfrm>
            <a:off x="0" y="4846320"/>
            <a:ext cx="9144000" cy="292608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57" name="Text 55"/>
          <p:cNvSpPr/>
          <p:nvPr/>
        </p:nvSpPr>
        <p:spPr>
          <a:xfrm>
            <a:off x="365760" y="4846320"/>
            <a:ext cx="8412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02C39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Full testing documentation provided with every report — supporting your quality audits, regulatory submissions, and customer compliance requirements.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2C39A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164592"/>
            <a:ext cx="530352" cy="5303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05840" y="146304"/>
            <a:ext cx="7315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SUPPLY CHAIN &amp; LOGISTICS SERVICES</a:t>
            </a:r>
            <a:endParaRPr lang="en-US" sz="2300" dirty="0"/>
          </a:p>
        </p:txBody>
      </p:sp>
      <p:sp>
        <p:nvSpPr>
          <p:cNvPr id="5" name="Text 2"/>
          <p:cNvSpPr/>
          <p:nvPr/>
        </p:nvSpPr>
        <p:spPr>
          <a:xfrm>
            <a:off x="1005840" y="749808"/>
            <a:ext cx="7863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End-to-end procurement, logistics, inventory, and digital portal services — powered by our OMS platform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365760" y="1060704"/>
            <a:ext cx="8412480" cy="0"/>
          </a:xfrm>
          <a:prstGeom prst="line">
            <a:avLst/>
          </a:prstGeom>
          <a:noFill/>
          <a:ln w="12700">
            <a:solidFill>
              <a:srgbClr val="E0E6EC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274320" y="1152144"/>
            <a:ext cx="2029968" cy="621792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8" name="Text 5"/>
          <p:cNvSpPr/>
          <p:nvPr/>
        </p:nvSpPr>
        <p:spPr>
          <a:xfrm>
            <a:off x="384048" y="1152144"/>
            <a:ext cx="189280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Procurement</a:t>
            </a:r>
            <a:endParaRPr lang="en-US" sz="1050" dirty="0"/>
          </a:p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Services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274320" y="1773936"/>
            <a:ext cx="2029968" cy="2011680"/>
          </a:xfrm>
          <a:prstGeom prst="rect">
            <a:avLst/>
          </a:prstGeom>
          <a:solidFill>
            <a:srgbClr val="E8F2FA"/>
          </a:solidFill>
          <a:ln w="12700">
            <a:solidFill>
              <a:srgbClr val="E0E6EC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02336" y="1984248"/>
            <a:ext cx="82296" cy="822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1" name="Text 8"/>
          <p:cNvSpPr/>
          <p:nvPr/>
        </p:nvSpPr>
        <p:spPr>
          <a:xfrm>
            <a:off x="539496" y="1883664"/>
            <a:ext cx="17007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Global sourcing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402336" y="2441448"/>
            <a:ext cx="82296" cy="822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3" name="Text 10"/>
          <p:cNvSpPr/>
          <p:nvPr/>
        </p:nvSpPr>
        <p:spPr>
          <a:xfrm>
            <a:off x="539496" y="2340864"/>
            <a:ext cx="17007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Vendor management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402336" y="2898648"/>
            <a:ext cx="82296" cy="822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5" name="Text 12"/>
          <p:cNvSpPr/>
          <p:nvPr/>
        </p:nvSpPr>
        <p:spPr>
          <a:xfrm>
            <a:off x="539496" y="2798064"/>
            <a:ext cx="17007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Supplier qualification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402336" y="3355848"/>
            <a:ext cx="82296" cy="8229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7" name="Text 14"/>
          <p:cNvSpPr/>
          <p:nvPr/>
        </p:nvSpPr>
        <p:spPr>
          <a:xfrm>
            <a:off x="539496" y="3255264"/>
            <a:ext cx="17007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Purchase consolidation</a:t>
            </a:r>
            <a:endParaRPr lang="en-US" sz="950" dirty="0"/>
          </a:p>
        </p:txBody>
      </p:sp>
      <p:sp>
        <p:nvSpPr>
          <p:cNvPr id="18" name="Shape 15"/>
          <p:cNvSpPr/>
          <p:nvPr/>
        </p:nvSpPr>
        <p:spPr>
          <a:xfrm>
            <a:off x="2450592" y="1152144"/>
            <a:ext cx="2029968" cy="621792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9" name="Text 16"/>
          <p:cNvSpPr/>
          <p:nvPr/>
        </p:nvSpPr>
        <p:spPr>
          <a:xfrm>
            <a:off x="2560320" y="1152144"/>
            <a:ext cx="189280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Logistics</a:t>
            </a:r>
            <a:endParaRPr lang="en-US" sz="1050" dirty="0"/>
          </a:p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Coordination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2450592" y="1773936"/>
            <a:ext cx="2029968" cy="2468880"/>
          </a:xfrm>
          <a:prstGeom prst="rect">
            <a:avLst/>
          </a:prstGeom>
          <a:solidFill>
            <a:srgbClr val="E4F5F0"/>
          </a:solidFill>
          <a:ln w="12700">
            <a:solidFill>
              <a:srgbClr val="E0E6EC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2578608" y="1984248"/>
            <a:ext cx="82296" cy="82296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22" name="Text 19"/>
          <p:cNvSpPr/>
          <p:nvPr/>
        </p:nvSpPr>
        <p:spPr>
          <a:xfrm>
            <a:off x="2715768" y="1883664"/>
            <a:ext cx="17007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EXW / FOB / DDP coordination</a:t>
            </a:r>
            <a:endParaRPr lang="en-US" sz="950" dirty="0"/>
          </a:p>
        </p:txBody>
      </p:sp>
      <p:sp>
        <p:nvSpPr>
          <p:cNvPr id="23" name="Shape 20"/>
          <p:cNvSpPr/>
          <p:nvPr/>
        </p:nvSpPr>
        <p:spPr>
          <a:xfrm>
            <a:off x="2578608" y="2441448"/>
            <a:ext cx="82296" cy="82296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24" name="Text 21"/>
          <p:cNvSpPr/>
          <p:nvPr/>
        </p:nvSpPr>
        <p:spPr>
          <a:xfrm>
            <a:off x="2715768" y="2340864"/>
            <a:ext cx="17007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Drop shipment management</a:t>
            </a:r>
            <a:endParaRPr lang="en-US" sz="950" dirty="0"/>
          </a:p>
        </p:txBody>
      </p:sp>
      <p:sp>
        <p:nvSpPr>
          <p:cNvPr id="25" name="Shape 22"/>
          <p:cNvSpPr/>
          <p:nvPr/>
        </p:nvSpPr>
        <p:spPr>
          <a:xfrm>
            <a:off x="2578608" y="2898648"/>
            <a:ext cx="82296" cy="82296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26" name="Text 23"/>
          <p:cNvSpPr/>
          <p:nvPr/>
        </p:nvSpPr>
        <p:spPr>
          <a:xfrm>
            <a:off x="2715768" y="2798064"/>
            <a:ext cx="17007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Freight coordination</a:t>
            </a:r>
            <a:endParaRPr lang="en-US" sz="950" dirty="0"/>
          </a:p>
        </p:txBody>
      </p:sp>
      <p:sp>
        <p:nvSpPr>
          <p:cNvPr id="27" name="Shape 24"/>
          <p:cNvSpPr/>
          <p:nvPr/>
        </p:nvSpPr>
        <p:spPr>
          <a:xfrm>
            <a:off x="2578608" y="3355848"/>
            <a:ext cx="82296" cy="82296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28" name="Text 25"/>
          <p:cNvSpPr/>
          <p:nvPr/>
        </p:nvSpPr>
        <p:spPr>
          <a:xfrm>
            <a:off x="2715768" y="3255264"/>
            <a:ext cx="17007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Customs documentation</a:t>
            </a:r>
            <a:endParaRPr lang="en-US" sz="950" dirty="0"/>
          </a:p>
        </p:txBody>
      </p:sp>
      <p:sp>
        <p:nvSpPr>
          <p:cNvPr id="29" name="Shape 26"/>
          <p:cNvSpPr/>
          <p:nvPr/>
        </p:nvSpPr>
        <p:spPr>
          <a:xfrm>
            <a:off x="2578608" y="3813048"/>
            <a:ext cx="82296" cy="82296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30" name="Text 27"/>
          <p:cNvSpPr/>
          <p:nvPr/>
        </p:nvSpPr>
        <p:spPr>
          <a:xfrm>
            <a:off x="2715768" y="3712464"/>
            <a:ext cx="17007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Shipment tracking</a:t>
            </a:r>
            <a:endParaRPr lang="en-US" sz="950" dirty="0"/>
          </a:p>
        </p:txBody>
      </p:sp>
      <p:sp>
        <p:nvSpPr>
          <p:cNvPr id="31" name="Shape 28"/>
          <p:cNvSpPr/>
          <p:nvPr/>
        </p:nvSpPr>
        <p:spPr>
          <a:xfrm>
            <a:off x="4626864" y="1152144"/>
            <a:ext cx="2029968" cy="621792"/>
          </a:xfrm>
          <a:prstGeom prst="rect">
            <a:avLst/>
          </a:prstGeom>
          <a:solidFill>
            <a:srgbClr val="6B7FD7"/>
          </a:solidFill>
          <a:ln/>
        </p:spPr>
      </p:sp>
      <p:sp>
        <p:nvSpPr>
          <p:cNvPr id="32" name="Text 29"/>
          <p:cNvSpPr/>
          <p:nvPr/>
        </p:nvSpPr>
        <p:spPr>
          <a:xfrm>
            <a:off x="4736592" y="1152144"/>
            <a:ext cx="189280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Inventory</a:t>
            </a:r>
            <a:endParaRPr lang="en-US" sz="1050" dirty="0"/>
          </a:p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Services</a:t>
            </a:r>
            <a:endParaRPr lang="en-US" sz="1050" dirty="0"/>
          </a:p>
        </p:txBody>
      </p:sp>
      <p:sp>
        <p:nvSpPr>
          <p:cNvPr id="33" name="Shape 30"/>
          <p:cNvSpPr/>
          <p:nvPr/>
        </p:nvSpPr>
        <p:spPr>
          <a:xfrm>
            <a:off x="4626864" y="1773936"/>
            <a:ext cx="2029968" cy="2011680"/>
          </a:xfrm>
          <a:prstGeom prst="rect">
            <a:avLst/>
          </a:prstGeom>
          <a:solidFill>
            <a:srgbClr val="EDEEF8"/>
          </a:solidFill>
          <a:ln w="12700">
            <a:solidFill>
              <a:srgbClr val="E0E6EC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4754880" y="1984248"/>
            <a:ext cx="82296" cy="82296"/>
          </a:xfrm>
          <a:prstGeom prst="ellipse">
            <a:avLst/>
          </a:prstGeom>
          <a:solidFill>
            <a:srgbClr val="6B7FD7"/>
          </a:solidFill>
          <a:ln/>
        </p:spPr>
      </p:sp>
      <p:sp>
        <p:nvSpPr>
          <p:cNvPr id="35" name="Text 32"/>
          <p:cNvSpPr/>
          <p:nvPr/>
        </p:nvSpPr>
        <p:spPr>
          <a:xfrm>
            <a:off x="4892040" y="1883664"/>
            <a:ext cx="17007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Buffer stocking</a:t>
            </a:r>
            <a:endParaRPr lang="en-US" sz="950" dirty="0"/>
          </a:p>
        </p:txBody>
      </p:sp>
      <p:sp>
        <p:nvSpPr>
          <p:cNvPr id="36" name="Shape 33"/>
          <p:cNvSpPr/>
          <p:nvPr/>
        </p:nvSpPr>
        <p:spPr>
          <a:xfrm>
            <a:off x="4754880" y="2441448"/>
            <a:ext cx="82296" cy="82296"/>
          </a:xfrm>
          <a:prstGeom prst="ellipse">
            <a:avLst/>
          </a:prstGeom>
          <a:solidFill>
            <a:srgbClr val="6B7FD7"/>
          </a:solidFill>
          <a:ln/>
        </p:spPr>
      </p:sp>
      <p:sp>
        <p:nvSpPr>
          <p:cNvPr id="37" name="Text 34"/>
          <p:cNvSpPr/>
          <p:nvPr/>
        </p:nvSpPr>
        <p:spPr>
          <a:xfrm>
            <a:off x="4892040" y="2340864"/>
            <a:ext cx="17007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Consignment inventory</a:t>
            </a:r>
            <a:endParaRPr lang="en-US" sz="950" dirty="0"/>
          </a:p>
        </p:txBody>
      </p:sp>
      <p:sp>
        <p:nvSpPr>
          <p:cNvPr id="38" name="Shape 35"/>
          <p:cNvSpPr/>
          <p:nvPr/>
        </p:nvSpPr>
        <p:spPr>
          <a:xfrm>
            <a:off x="4754880" y="2898648"/>
            <a:ext cx="82296" cy="82296"/>
          </a:xfrm>
          <a:prstGeom prst="ellipse">
            <a:avLst/>
          </a:prstGeom>
          <a:solidFill>
            <a:srgbClr val="6B7FD7"/>
          </a:solidFill>
          <a:ln/>
        </p:spPr>
      </p:sp>
      <p:sp>
        <p:nvSpPr>
          <p:cNvPr id="39" name="Text 36"/>
          <p:cNvSpPr/>
          <p:nvPr/>
        </p:nvSpPr>
        <p:spPr>
          <a:xfrm>
            <a:off x="4892040" y="2798064"/>
            <a:ext cx="17007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Vendor Managed Inventory (VMI)</a:t>
            </a:r>
            <a:endParaRPr lang="en-US" sz="950" dirty="0"/>
          </a:p>
        </p:txBody>
      </p:sp>
      <p:sp>
        <p:nvSpPr>
          <p:cNvPr id="40" name="Shape 37"/>
          <p:cNvSpPr/>
          <p:nvPr/>
        </p:nvSpPr>
        <p:spPr>
          <a:xfrm>
            <a:off x="4754880" y="3355848"/>
            <a:ext cx="82296" cy="82296"/>
          </a:xfrm>
          <a:prstGeom prst="ellipse">
            <a:avLst/>
          </a:prstGeom>
          <a:solidFill>
            <a:srgbClr val="6B7FD7"/>
          </a:solidFill>
          <a:ln/>
        </p:spPr>
      </p:sp>
      <p:sp>
        <p:nvSpPr>
          <p:cNvPr id="41" name="Text 38"/>
          <p:cNvSpPr/>
          <p:nvPr/>
        </p:nvSpPr>
        <p:spPr>
          <a:xfrm>
            <a:off x="4892040" y="3255264"/>
            <a:ext cx="17007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Warehouse coordination</a:t>
            </a:r>
            <a:endParaRPr lang="en-US" sz="950" dirty="0"/>
          </a:p>
        </p:txBody>
      </p:sp>
      <p:sp>
        <p:nvSpPr>
          <p:cNvPr id="42" name="Shape 39"/>
          <p:cNvSpPr/>
          <p:nvPr/>
        </p:nvSpPr>
        <p:spPr>
          <a:xfrm>
            <a:off x="6803136" y="1152144"/>
            <a:ext cx="2029968" cy="62179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43" name="Text 40"/>
          <p:cNvSpPr/>
          <p:nvPr/>
        </p:nvSpPr>
        <p:spPr>
          <a:xfrm>
            <a:off x="6912864" y="1152144"/>
            <a:ext cx="189280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Customer</a:t>
            </a:r>
            <a:endParaRPr lang="en-US" sz="1050" dirty="0"/>
          </a:p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Portal (OMS)</a:t>
            </a:r>
            <a:endParaRPr lang="en-US" sz="1050" dirty="0"/>
          </a:p>
        </p:txBody>
      </p:sp>
      <p:sp>
        <p:nvSpPr>
          <p:cNvPr id="44" name="Shape 41"/>
          <p:cNvSpPr/>
          <p:nvPr/>
        </p:nvSpPr>
        <p:spPr>
          <a:xfrm>
            <a:off x="6803136" y="1773936"/>
            <a:ext cx="2029968" cy="2926080"/>
          </a:xfrm>
          <a:prstGeom prst="rect">
            <a:avLst/>
          </a:prstGeom>
          <a:solidFill>
            <a:srgbClr val="E0F5F8"/>
          </a:solidFill>
          <a:ln w="12700">
            <a:solidFill>
              <a:srgbClr val="E0E6EC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6931152" y="1984248"/>
            <a:ext cx="82296" cy="8229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46" name="Text 43"/>
          <p:cNvSpPr/>
          <p:nvPr/>
        </p:nvSpPr>
        <p:spPr>
          <a:xfrm>
            <a:off x="7068312" y="1883664"/>
            <a:ext cx="17007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Real-time order tracking</a:t>
            </a:r>
            <a:endParaRPr lang="en-US" sz="950" dirty="0"/>
          </a:p>
        </p:txBody>
      </p:sp>
      <p:sp>
        <p:nvSpPr>
          <p:cNvPr id="47" name="Shape 44"/>
          <p:cNvSpPr/>
          <p:nvPr/>
        </p:nvSpPr>
        <p:spPr>
          <a:xfrm>
            <a:off x="6931152" y="2441448"/>
            <a:ext cx="82296" cy="8229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48" name="Text 45"/>
          <p:cNvSpPr/>
          <p:nvPr/>
        </p:nvSpPr>
        <p:spPr>
          <a:xfrm>
            <a:off x="7068312" y="2340864"/>
            <a:ext cx="17007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Shipment visibility</a:t>
            </a:r>
            <a:endParaRPr lang="en-US" sz="950" dirty="0"/>
          </a:p>
        </p:txBody>
      </p:sp>
      <p:sp>
        <p:nvSpPr>
          <p:cNvPr id="49" name="Shape 46"/>
          <p:cNvSpPr/>
          <p:nvPr/>
        </p:nvSpPr>
        <p:spPr>
          <a:xfrm>
            <a:off x="6931152" y="2898648"/>
            <a:ext cx="82296" cy="8229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50" name="Text 47"/>
          <p:cNvSpPr/>
          <p:nvPr/>
        </p:nvSpPr>
        <p:spPr>
          <a:xfrm>
            <a:off x="7068312" y="2798064"/>
            <a:ext cx="17007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Lab status updates</a:t>
            </a:r>
            <a:endParaRPr lang="en-US" sz="950" dirty="0"/>
          </a:p>
        </p:txBody>
      </p:sp>
      <p:sp>
        <p:nvSpPr>
          <p:cNvPr id="51" name="Shape 48"/>
          <p:cNvSpPr/>
          <p:nvPr/>
        </p:nvSpPr>
        <p:spPr>
          <a:xfrm>
            <a:off x="6931152" y="3355848"/>
            <a:ext cx="82296" cy="8229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52" name="Text 49"/>
          <p:cNvSpPr/>
          <p:nvPr/>
        </p:nvSpPr>
        <p:spPr>
          <a:xfrm>
            <a:off x="7068312" y="3255264"/>
            <a:ext cx="17007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Document repository</a:t>
            </a:r>
            <a:endParaRPr lang="en-US" sz="950" dirty="0"/>
          </a:p>
        </p:txBody>
      </p:sp>
      <p:sp>
        <p:nvSpPr>
          <p:cNvPr id="53" name="Shape 50"/>
          <p:cNvSpPr/>
          <p:nvPr/>
        </p:nvSpPr>
        <p:spPr>
          <a:xfrm>
            <a:off x="6931152" y="3813048"/>
            <a:ext cx="82296" cy="8229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54" name="Text 51"/>
          <p:cNvSpPr/>
          <p:nvPr/>
        </p:nvSpPr>
        <p:spPr>
          <a:xfrm>
            <a:off x="7068312" y="3712464"/>
            <a:ext cx="17007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Compliance certificates</a:t>
            </a:r>
            <a:endParaRPr lang="en-US" sz="950" dirty="0"/>
          </a:p>
        </p:txBody>
      </p:sp>
      <p:sp>
        <p:nvSpPr>
          <p:cNvPr id="55" name="Shape 52"/>
          <p:cNvSpPr/>
          <p:nvPr/>
        </p:nvSpPr>
        <p:spPr>
          <a:xfrm>
            <a:off x="6931152" y="4270248"/>
            <a:ext cx="82296" cy="8229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56" name="Text 53"/>
          <p:cNvSpPr/>
          <p:nvPr/>
        </p:nvSpPr>
        <p:spPr>
          <a:xfrm>
            <a:off x="7068312" y="4169664"/>
            <a:ext cx="17007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Invoice management</a:t>
            </a:r>
            <a:endParaRPr lang="en-US" sz="950" dirty="0"/>
          </a:p>
        </p:txBody>
      </p:sp>
      <p:sp>
        <p:nvSpPr>
          <p:cNvPr id="57" name="Shape 54"/>
          <p:cNvSpPr/>
          <p:nvPr/>
        </p:nvSpPr>
        <p:spPr>
          <a:xfrm>
            <a:off x="6912864" y="4791456"/>
            <a:ext cx="1810512" cy="292608"/>
          </a:xfrm>
          <a:prstGeom prst="roundRect">
            <a:avLst>
              <a:gd name="adj" fmla="val 15625"/>
            </a:avLst>
          </a:prstGeom>
          <a:solidFill>
            <a:srgbClr val="00B4D8">
              <a:alpha val="20000"/>
            </a:srgbClr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58" name="Text 55"/>
          <p:cNvSpPr/>
          <p:nvPr/>
        </p:nvSpPr>
        <p:spPr>
          <a:xfrm>
            <a:off x="6912864" y="4791456"/>
            <a:ext cx="181051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00B4D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Powered by OMS Platform</a:t>
            </a:r>
            <a:endParaRPr lang="en-US" sz="800" dirty="0"/>
          </a:p>
        </p:txBody>
      </p:sp>
      <p:sp>
        <p:nvSpPr>
          <p:cNvPr id="59" name="Shape 56"/>
          <p:cNvSpPr/>
          <p:nvPr/>
        </p:nvSpPr>
        <p:spPr>
          <a:xfrm>
            <a:off x="0" y="4754880"/>
            <a:ext cx="9144000" cy="384048"/>
          </a:xfrm>
          <a:prstGeom prst="rect">
            <a:avLst/>
          </a:prstGeom>
          <a:solidFill>
            <a:srgbClr val="F2F4F6"/>
          </a:solidFill>
          <a:ln/>
        </p:spPr>
      </p:sp>
      <p:sp>
        <p:nvSpPr>
          <p:cNvPr id="60" name="Text 57"/>
          <p:cNvSpPr/>
          <p:nvPr/>
        </p:nvSpPr>
        <p:spPr>
          <a:xfrm>
            <a:off x="274320" y="4754880"/>
            <a:ext cx="21031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🌐  Global Network</a:t>
            </a:r>
            <a:endParaRPr lang="en-US" sz="900" dirty="0"/>
          </a:p>
        </p:txBody>
      </p:sp>
      <p:sp>
        <p:nvSpPr>
          <p:cNvPr id="61" name="Text 58"/>
          <p:cNvSpPr/>
          <p:nvPr/>
        </p:nvSpPr>
        <p:spPr>
          <a:xfrm>
            <a:off x="2468880" y="4754880"/>
            <a:ext cx="21031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📦  Full Incoterms Coverage</a:t>
            </a:r>
            <a:endParaRPr lang="en-US" sz="900" dirty="0"/>
          </a:p>
        </p:txBody>
      </p:sp>
      <p:sp>
        <p:nvSpPr>
          <p:cNvPr id="62" name="Text 59"/>
          <p:cNvSpPr/>
          <p:nvPr/>
        </p:nvSpPr>
        <p:spPr>
          <a:xfrm>
            <a:off x="4663440" y="4754880"/>
            <a:ext cx="21031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🏭  VMI &amp; Buffer Stock</a:t>
            </a:r>
            <a:endParaRPr lang="en-US" sz="900" dirty="0"/>
          </a:p>
        </p:txBody>
      </p:sp>
      <p:sp>
        <p:nvSpPr>
          <p:cNvPr id="63" name="Text 60"/>
          <p:cNvSpPr/>
          <p:nvPr/>
        </p:nvSpPr>
        <p:spPr>
          <a:xfrm>
            <a:off x="6858000" y="4754880"/>
            <a:ext cx="21031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🖥  Real-Time OMS Visibility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Shape 1"/>
          <p:cNvSpPr/>
          <p:nvPr/>
        </p:nvSpPr>
        <p:spPr>
          <a:xfrm>
            <a:off x="6217920" y="182880"/>
            <a:ext cx="2880360" cy="365760"/>
          </a:xfrm>
          <a:prstGeom prst="rect">
            <a:avLst/>
          </a:prstGeom>
          <a:solidFill>
            <a:srgbClr val="F59E0B">
              <a:alpha val="8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6217920" y="182880"/>
            <a:ext cx="2880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1A10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⚙  IN PIPELINE — COMING SOON</a:t>
            </a:r>
            <a:endParaRPr lang="en-US" sz="9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164592"/>
            <a:ext cx="502920" cy="5029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87552" y="146304"/>
            <a:ext cx="67665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MANUFACTURING SUPPORT SERVICES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987552" y="749808"/>
            <a:ext cx="7955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9BA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Expanding our capabilities to support your full manufacturing lifecycle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365760" y="1060704"/>
            <a:ext cx="8412480" cy="0"/>
          </a:xfrm>
          <a:prstGeom prst="line">
            <a:avLst/>
          </a:prstGeom>
          <a:noFill/>
          <a:ln w="12700">
            <a:solidFill>
              <a:srgbClr val="E0E6E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5760" y="1170432"/>
            <a:ext cx="2743200" cy="3383280"/>
          </a:xfrm>
          <a:prstGeom prst="rect">
            <a:avLst/>
          </a:prstGeom>
          <a:solidFill>
            <a:srgbClr val="0A1220"/>
          </a:solidFill>
          <a:ln w="12700">
            <a:solidFill>
              <a:srgbClr val="E0E6EC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65760" y="1170432"/>
            <a:ext cx="2743200" cy="566928"/>
          </a:xfrm>
          <a:prstGeom prst="rect">
            <a:avLst/>
          </a:prstGeom>
          <a:solidFill>
            <a:srgbClr val="F59E0B">
              <a:alpha val="80000"/>
            </a:srgbClr>
          </a:solidFill>
          <a:ln/>
        </p:spPr>
      </p:sp>
      <p:sp>
        <p:nvSpPr>
          <p:cNvPr id="11" name="Text 8"/>
          <p:cNvSpPr/>
          <p:nvPr/>
        </p:nvSpPr>
        <p:spPr>
          <a:xfrm>
            <a:off x="502920" y="1170432"/>
            <a:ext cx="25786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0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EMS Support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548640" y="1993392"/>
            <a:ext cx="91440" cy="91440"/>
          </a:xfrm>
          <a:prstGeom prst="ellipse">
            <a:avLst/>
          </a:prstGeom>
          <a:solidFill>
            <a:srgbClr val="F59E0B">
              <a:alpha val="70000"/>
            </a:srgbClr>
          </a:solidFill>
          <a:ln/>
        </p:spPr>
      </p:sp>
      <p:sp>
        <p:nvSpPr>
          <p:cNvPr id="13" name="Text 10"/>
          <p:cNvSpPr/>
          <p:nvPr/>
        </p:nvSpPr>
        <p:spPr>
          <a:xfrm>
            <a:off x="713232" y="1874520"/>
            <a:ext cx="2286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chemeClr val="bg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PCB assembly coordination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14" name="Shape 11"/>
          <p:cNvSpPr/>
          <p:nvPr/>
        </p:nvSpPr>
        <p:spPr>
          <a:xfrm>
            <a:off x="548640" y="2560320"/>
            <a:ext cx="91440" cy="91440"/>
          </a:xfrm>
          <a:prstGeom prst="ellipse">
            <a:avLst/>
          </a:prstGeom>
          <a:solidFill>
            <a:srgbClr val="F59E0B">
              <a:alpha val="70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713232" y="2441448"/>
            <a:ext cx="2286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chemeClr val="bg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Box build support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16" name="Shape 13"/>
          <p:cNvSpPr/>
          <p:nvPr/>
        </p:nvSpPr>
        <p:spPr>
          <a:xfrm>
            <a:off x="548640" y="3127248"/>
            <a:ext cx="91440" cy="91440"/>
          </a:xfrm>
          <a:prstGeom prst="ellipse">
            <a:avLst/>
          </a:prstGeom>
          <a:solidFill>
            <a:srgbClr val="F59E0B">
              <a:alpha val="70000"/>
            </a:srgbClr>
          </a:solidFill>
          <a:ln/>
        </p:spPr>
      </p:sp>
      <p:sp>
        <p:nvSpPr>
          <p:cNvPr id="17" name="Text 14"/>
          <p:cNvSpPr/>
          <p:nvPr/>
        </p:nvSpPr>
        <p:spPr>
          <a:xfrm>
            <a:off x="713232" y="3008376"/>
            <a:ext cx="2286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chemeClr val="bg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Cable harness assembly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18" name="Shape 15"/>
          <p:cNvSpPr/>
          <p:nvPr/>
        </p:nvSpPr>
        <p:spPr>
          <a:xfrm>
            <a:off x="548640" y="3694176"/>
            <a:ext cx="91440" cy="91440"/>
          </a:xfrm>
          <a:prstGeom prst="ellipse">
            <a:avLst/>
          </a:prstGeom>
          <a:solidFill>
            <a:srgbClr val="F59E0B">
              <a:alpha val="70000"/>
            </a:srgbClr>
          </a:solidFill>
          <a:ln/>
        </p:spPr>
      </p:sp>
      <p:sp>
        <p:nvSpPr>
          <p:cNvPr id="19" name="Text 16"/>
          <p:cNvSpPr/>
          <p:nvPr/>
        </p:nvSpPr>
        <p:spPr>
          <a:xfrm>
            <a:off x="713232" y="3575304"/>
            <a:ext cx="2286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chemeClr val="bg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Final product assembly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20" name="Shape 17"/>
          <p:cNvSpPr/>
          <p:nvPr/>
        </p:nvSpPr>
        <p:spPr>
          <a:xfrm>
            <a:off x="822960" y="4224528"/>
            <a:ext cx="1828800" cy="274320"/>
          </a:xfrm>
          <a:prstGeom prst="roundRect">
            <a:avLst>
              <a:gd name="adj" fmla="val 20000"/>
            </a:avLst>
          </a:prstGeom>
          <a:solidFill>
            <a:srgbClr val="F59E0B">
              <a:alpha val="25000"/>
            </a:srgbClr>
          </a:solidFill>
          <a:ln w="12700">
            <a:solidFill>
              <a:srgbClr val="F59E0B">
                <a:alpha val="5000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22960" y="4224528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59E0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Under Development</a:t>
            </a:r>
            <a:endParaRPr lang="en-US" sz="800" dirty="0"/>
          </a:p>
        </p:txBody>
      </p:sp>
      <p:sp>
        <p:nvSpPr>
          <p:cNvPr id="22" name="Shape 19"/>
          <p:cNvSpPr/>
          <p:nvPr/>
        </p:nvSpPr>
        <p:spPr>
          <a:xfrm>
            <a:off x="3264408" y="1170432"/>
            <a:ext cx="2743200" cy="3383280"/>
          </a:xfrm>
          <a:prstGeom prst="rect">
            <a:avLst/>
          </a:prstGeom>
          <a:solidFill>
            <a:srgbClr val="0A1220"/>
          </a:solidFill>
          <a:ln w="12700">
            <a:solidFill>
              <a:srgbClr val="E0E6EC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3264408" y="1170432"/>
            <a:ext cx="2743200" cy="566928"/>
          </a:xfrm>
          <a:prstGeom prst="rect">
            <a:avLst/>
          </a:prstGeom>
          <a:solidFill>
            <a:srgbClr val="FB923C">
              <a:alpha val="80000"/>
            </a:srgbClr>
          </a:solidFill>
          <a:ln/>
        </p:spPr>
      </p:sp>
      <p:sp>
        <p:nvSpPr>
          <p:cNvPr id="24" name="Text 21"/>
          <p:cNvSpPr/>
          <p:nvPr/>
        </p:nvSpPr>
        <p:spPr>
          <a:xfrm>
            <a:off x="3401568" y="1170432"/>
            <a:ext cx="25786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0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Production Engineering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3447288" y="1993392"/>
            <a:ext cx="91440" cy="91440"/>
          </a:xfrm>
          <a:prstGeom prst="ellipse">
            <a:avLst/>
          </a:prstGeom>
          <a:solidFill>
            <a:srgbClr val="FB923C">
              <a:alpha val="70000"/>
            </a:srgbClr>
          </a:solidFill>
          <a:ln/>
        </p:spPr>
      </p:sp>
      <p:sp>
        <p:nvSpPr>
          <p:cNvPr id="26" name="Text 23"/>
          <p:cNvSpPr/>
          <p:nvPr/>
        </p:nvSpPr>
        <p:spPr>
          <a:xfrm>
            <a:off x="3611880" y="1874520"/>
            <a:ext cx="2286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chemeClr val="bg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Test jig development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27" name="Shape 24"/>
          <p:cNvSpPr/>
          <p:nvPr/>
        </p:nvSpPr>
        <p:spPr>
          <a:xfrm>
            <a:off x="3447288" y="2560320"/>
            <a:ext cx="91440" cy="91440"/>
          </a:xfrm>
          <a:prstGeom prst="ellipse">
            <a:avLst/>
          </a:prstGeom>
          <a:solidFill>
            <a:srgbClr val="FB923C">
              <a:alpha val="70000"/>
            </a:srgbClr>
          </a:solidFill>
          <a:ln/>
        </p:spPr>
      </p:sp>
      <p:sp>
        <p:nvSpPr>
          <p:cNvPr id="28" name="Text 25"/>
          <p:cNvSpPr/>
          <p:nvPr/>
        </p:nvSpPr>
        <p:spPr>
          <a:xfrm>
            <a:off x="3611880" y="2441448"/>
            <a:ext cx="2286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chemeClr val="bg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Production fixtures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29" name="Shape 26"/>
          <p:cNvSpPr/>
          <p:nvPr/>
        </p:nvSpPr>
        <p:spPr>
          <a:xfrm>
            <a:off x="3447288" y="3127248"/>
            <a:ext cx="91440" cy="91440"/>
          </a:xfrm>
          <a:prstGeom prst="ellipse">
            <a:avLst/>
          </a:prstGeom>
          <a:solidFill>
            <a:srgbClr val="FB923C">
              <a:alpha val="70000"/>
            </a:srgbClr>
          </a:solidFill>
          <a:ln/>
        </p:spPr>
      </p:sp>
      <p:sp>
        <p:nvSpPr>
          <p:cNvPr id="30" name="Text 27"/>
          <p:cNvSpPr/>
          <p:nvPr/>
        </p:nvSpPr>
        <p:spPr>
          <a:xfrm>
            <a:off x="3611880" y="3008376"/>
            <a:ext cx="2286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chemeClr val="bg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Process validation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31" name="Shape 28"/>
          <p:cNvSpPr/>
          <p:nvPr/>
        </p:nvSpPr>
        <p:spPr>
          <a:xfrm>
            <a:off x="3447288" y="3694176"/>
            <a:ext cx="91440" cy="91440"/>
          </a:xfrm>
          <a:prstGeom prst="ellipse">
            <a:avLst/>
          </a:prstGeom>
          <a:solidFill>
            <a:srgbClr val="FB923C">
              <a:alpha val="70000"/>
            </a:srgbClr>
          </a:solidFill>
          <a:ln/>
        </p:spPr>
      </p:sp>
      <p:sp>
        <p:nvSpPr>
          <p:cNvPr id="32" name="Text 29"/>
          <p:cNvSpPr/>
          <p:nvPr/>
        </p:nvSpPr>
        <p:spPr>
          <a:xfrm>
            <a:off x="3611880" y="3575304"/>
            <a:ext cx="2286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chemeClr val="bg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Pilot production support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33" name="Shape 30"/>
          <p:cNvSpPr/>
          <p:nvPr/>
        </p:nvSpPr>
        <p:spPr>
          <a:xfrm>
            <a:off x="3721608" y="4224528"/>
            <a:ext cx="1828800" cy="274320"/>
          </a:xfrm>
          <a:prstGeom prst="roundRect">
            <a:avLst>
              <a:gd name="adj" fmla="val 20000"/>
            </a:avLst>
          </a:prstGeom>
          <a:solidFill>
            <a:srgbClr val="FB923C">
              <a:alpha val="25000"/>
            </a:srgbClr>
          </a:solidFill>
          <a:ln w="12700">
            <a:solidFill>
              <a:srgbClr val="FB923C">
                <a:alpha val="50000"/>
              </a:srgbClr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3721608" y="4224528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B923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Under Development</a:t>
            </a:r>
            <a:endParaRPr lang="en-US" sz="800" dirty="0"/>
          </a:p>
        </p:txBody>
      </p:sp>
      <p:sp>
        <p:nvSpPr>
          <p:cNvPr id="35" name="Shape 32"/>
          <p:cNvSpPr/>
          <p:nvPr/>
        </p:nvSpPr>
        <p:spPr>
          <a:xfrm>
            <a:off x="6163056" y="1170432"/>
            <a:ext cx="2743200" cy="3383280"/>
          </a:xfrm>
          <a:prstGeom prst="rect">
            <a:avLst/>
          </a:prstGeom>
          <a:solidFill>
            <a:srgbClr val="0A1220"/>
          </a:solidFill>
          <a:ln w="12700">
            <a:solidFill>
              <a:srgbClr val="E0E6EC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6163056" y="1170432"/>
            <a:ext cx="2743200" cy="566928"/>
          </a:xfrm>
          <a:prstGeom prst="rect">
            <a:avLst/>
          </a:prstGeom>
          <a:solidFill>
            <a:srgbClr val="FBBF24">
              <a:alpha val="80000"/>
            </a:srgbClr>
          </a:solidFill>
          <a:ln/>
        </p:spPr>
      </p:sp>
      <p:sp>
        <p:nvSpPr>
          <p:cNvPr id="37" name="Text 34"/>
          <p:cNvSpPr/>
          <p:nvPr/>
        </p:nvSpPr>
        <p:spPr>
          <a:xfrm>
            <a:off x="6300216" y="1170432"/>
            <a:ext cx="25786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0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Quality Assurance</a:t>
            </a:r>
            <a:endParaRPr lang="en-US" sz="1200" dirty="0"/>
          </a:p>
        </p:txBody>
      </p:sp>
      <p:sp>
        <p:nvSpPr>
          <p:cNvPr id="38" name="Shape 35"/>
          <p:cNvSpPr/>
          <p:nvPr/>
        </p:nvSpPr>
        <p:spPr>
          <a:xfrm>
            <a:off x="6345936" y="1993392"/>
            <a:ext cx="91440" cy="91440"/>
          </a:xfrm>
          <a:prstGeom prst="ellipse">
            <a:avLst/>
          </a:prstGeom>
          <a:solidFill>
            <a:srgbClr val="FBBF24">
              <a:alpha val="70000"/>
            </a:srgbClr>
          </a:solidFill>
          <a:ln/>
        </p:spPr>
      </p:sp>
      <p:sp>
        <p:nvSpPr>
          <p:cNvPr id="39" name="Text 36"/>
          <p:cNvSpPr/>
          <p:nvPr/>
        </p:nvSpPr>
        <p:spPr>
          <a:xfrm>
            <a:off x="6510528" y="1874520"/>
            <a:ext cx="2286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chemeClr val="bg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Incoming Quality Control (IQC)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40" name="Shape 37"/>
          <p:cNvSpPr/>
          <p:nvPr/>
        </p:nvSpPr>
        <p:spPr>
          <a:xfrm>
            <a:off x="6345936" y="2560320"/>
            <a:ext cx="91440" cy="91440"/>
          </a:xfrm>
          <a:prstGeom prst="ellipse">
            <a:avLst/>
          </a:prstGeom>
          <a:solidFill>
            <a:srgbClr val="FBBF24">
              <a:alpha val="70000"/>
            </a:srgbClr>
          </a:solidFill>
          <a:ln/>
        </p:spPr>
      </p:sp>
      <p:sp>
        <p:nvSpPr>
          <p:cNvPr id="41" name="Text 38"/>
          <p:cNvSpPr/>
          <p:nvPr/>
        </p:nvSpPr>
        <p:spPr>
          <a:xfrm>
            <a:off x="6510528" y="2441448"/>
            <a:ext cx="2286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chemeClr val="bg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Outgoing Quality Control (OQC)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42" name="Shape 39"/>
          <p:cNvSpPr/>
          <p:nvPr/>
        </p:nvSpPr>
        <p:spPr>
          <a:xfrm>
            <a:off x="6345936" y="3127248"/>
            <a:ext cx="91440" cy="91440"/>
          </a:xfrm>
          <a:prstGeom prst="ellipse">
            <a:avLst/>
          </a:prstGeom>
          <a:solidFill>
            <a:srgbClr val="FBBF24">
              <a:alpha val="70000"/>
            </a:srgbClr>
          </a:solidFill>
          <a:ln/>
        </p:spPr>
      </p:sp>
      <p:sp>
        <p:nvSpPr>
          <p:cNvPr id="43" name="Text 40"/>
          <p:cNvSpPr/>
          <p:nvPr/>
        </p:nvSpPr>
        <p:spPr>
          <a:xfrm>
            <a:off x="6510528" y="3008376"/>
            <a:ext cx="2286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chemeClr val="bg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Supplier audits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44" name="Shape 41"/>
          <p:cNvSpPr/>
          <p:nvPr/>
        </p:nvSpPr>
        <p:spPr>
          <a:xfrm>
            <a:off x="6345936" y="3694176"/>
            <a:ext cx="91440" cy="91440"/>
          </a:xfrm>
          <a:prstGeom prst="ellipse">
            <a:avLst/>
          </a:prstGeom>
          <a:solidFill>
            <a:srgbClr val="FBBF24">
              <a:alpha val="70000"/>
            </a:srgbClr>
          </a:solidFill>
          <a:ln/>
        </p:spPr>
      </p:sp>
      <p:sp>
        <p:nvSpPr>
          <p:cNvPr id="45" name="Text 42"/>
          <p:cNvSpPr/>
          <p:nvPr/>
        </p:nvSpPr>
        <p:spPr>
          <a:xfrm>
            <a:off x="6510528" y="3575304"/>
            <a:ext cx="2286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chemeClr val="bg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Process audits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46" name="Shape 43"/>
          <p:cNvSpPr/>
          <p:nvPr/>
        </p:nvSpPr>
        <p:spPr>
          <a:xfrm>
            <a:off x="6620256" y="4224528"/>
            <a:ext cx="1828800" cy="274320"/>
          </a:xfrm>
          <a:prstGeom prst="roundRect">
            <a:avLst>
              <a:gd name="adj" fmla="val 20000"/>
            </a:avLst>
          </a:prstGeom>
          <a:solidFill>
            <a:srgbClr val="FBBF24">
              <a:alpha val="25000"/>
            </a:srgbClr>
          </a:solidFill>
          <a:ln w="12700">
            <a:solidFill>
              <a:srgbClr val="FBBF24">
                <a:alpha val="50000"/>
              </a:srgbClr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6620256" y="4224528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BBF2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Under Development</a:t>
            </a:r>
            <a:endParaRPr lang="en-US" sz="800" dirty="0"/>
          </a:p>
        </p:txBody>
      </p:sp>
      <p:sp>
        <p:nvSpPr>
          <p:cNvPr id="48" name="Shape 45"/>
          <p:cNvSpPr/>
          <p:nvPr/>
        </p:nvSpPr>
        <p:spPr>
          <a:xfrm>
            <a:off x="0" y="4754880"/>
            <a:ext cx="9144000" cy="384048"/>
          </a:xfrm>
          <a:prstGeom prst="rect">
            <a:avLst/>
          </a:prstGeom>
          <a:solidFill>
            <a:srgbClr val="F59E0B">
              <a:alpha val="12000"/>
            </a:srgbClr>
          </a:solidFill>
          <a:ln w="12700">
            <a:solidFill>
              <a:srgbClr val="F59E0B">
                <a:alpha val="30000"/>
              </a:srgbClr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365760" y="4754880"/>
            <a:ext cx="8412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59E0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🚧  This capability is currently under development. Contact us to discuss your requirements and be part of our early access programme.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57200" y="64008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A233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READY TO STRENGTHEN YOUR SUPPLY CHAIN?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14400" y="14630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Share your BOM, tell us about a shortage, or let's discuss a long-term component supply partnership.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914400" y="2331720"/>
            <a:ext cx="2286000" cy="1188720"/>
          </a:xfrm>
          <a:prstGeom prst="rect">
            <a:avLst/>
          </a:prstGeom>
          <a:solidFill>
            <a:srgbClr val="F2F4F6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2377440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📧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914400" y="2807208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AA8C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Email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914400" y="3044952"/>
            <a:ext cx="2286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Sales@cifluxelectronic.com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3474720" y="2331720"/>
            <a:ext cx="2286000" cy="1188720"/>
          </a:xfrm>
          <a:prstGeom prst="rect">
            <a:avLst/>
          </a:prstGeom>
          <a:solidFill>
            <a:srgbClr val="F2F4F6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474720" y="2377440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📞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3474720" y="2807208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AA8C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Call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3474720" y="3044952"/>
            <a:ext cx="2286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+91 080 4208 7864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6035040" y="2331720"/>
            <a:ext cx="2286000" cy="1188720"/>
          </a:xfrm>
          <a:prstGeom prst="rect">
            <a:avLst/>
          </a:prstGeom>
          <a:solidFill>
            <a:srgbClr val="F2F4F6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035040" y="2377440"/>
            <a:ext cx="2286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💼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035040" y="2807208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AA8C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Social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035040" y="3044952"/>
            <a:ext cx="2286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2809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@cifluxelectronic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457200" y="38404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300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SERVING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457200" y="4251960"/>
            <a:ext cx="1536192" cy="548640"/>
          </a:xfrm>
          <a:prstGeom prst="roundRect">
            <a:avLst>
              <a:gd name="adj" fmla="val 10000"/>
            </a:avLst>
          </a:prstGeom>
          <a:solidFill>
            <a:srgbClr val="F2F4F6"/>
          </a:solidFill>
          <a:ln w="12700">
            <a:solidFill>
              <a:srgbClr val="E0E6E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4251960"/>
            <a:ext cx="153619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✈  AEROSPACE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2103120" y="4251960"/>
            <a:ext cx="1536192" cy="548640"/>
          </a:xfrm>
          <a:prstGeom prst="roundRect">
            <a:avLst>
              <a:gd name="adj" fmla="val 10000"/>
            </a:avLst>
          </a:prstGeom>
          <a:solidFill>
            <a:srgbClr val="F2F4F6"/>
          </a:solidFill>
          <a:ln w="12700">
            <a:solidFill>
              <a:srgbClr val="E0E6E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103120" y="4251960"/>
            <a:ext cx="153619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🚗  EV &amp; AUTOMOTIVE</a:t>
            </a:r>
            <a:endParaRPr lang="en-US" sz="800" dirty="0"/>
          </a:p>
        </p:txBody>
      </p:sp>
      <p:sp>
        <p:nvSpPr>
          <p:cNvPr id="23" name="Shape 21"/>
          <p:cNvSpPr/>
          <p:nvPr/>
        </p:nvSpPr>
        <p:spPr>
          <a:xfrm>
            <a:off x="3749040" y="4251960"/>
            <a:ext cx="1536192" cy="548640"/>
          </a:xfrm>
          <a:prstGeom prst="roundRect">
            <a:avLst>
              <a:gd name="adj" fmla="val 10000"/>
            </a:avLst>
          </a:prstGeom>
          <a:solidFill>
            <a:srgbClr val="F2F4F6"/>
          </a:solidFill>
          <a:ln w="12700">
            <a:solidFill>
              <a:srgbClr val="E0E6E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749040" y="4251960"/>
            <a:ext cx="153619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🛡  DEFENCE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5394960" y="4251960"/>
            <a:ext cx="1536192" cy="548640"/>
          </a:xfrm>
          <a:prstGeom prst="roundRect">
            <a:avLst>
              <a:gd name="adj" fmla="val 10000"/>
            </a:avLst>
          </a:prstGeom>
          <a:solidFill>
            <a:srgbClr val="F2F4F6"/>
          </a:solidFill>
          <a:ln w="12700">
            <a:solidFill>
              <a:srgbClr val="E0E6E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394960" y="4251960"/>
            <a:ext cx="153619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🏥  HEALTHCARE</a:t>
            </a:r>
            <a:endParaRPr lang="en-US" sz="800" dirty="0"/>
          </a:p>
        </p:txBody>
      </p:sp>
      <p:sp>
        <p:nvSpPr>
          <p:cNvPr id="27" name="Shape 25"/>
          <p:cNvSpPr/>
          <p:nvPr/>
        </p:nvSpPr>
        <p:spPr>
          <a:xfrm>
            <a:off x="7040880" y="4251960"/>
            <a:ext cx="1536192" cy="548640"/>
          </a:xfrm>
          <a:prstGeom prst="roundRect">
            <a:avLst>
              <a:gd name="adj" fmla="val 10000"/>
            </a:avLst>
          </a:prstGeom>
          <a:solidFill>
            <a:srgbClr val="F2F4F6"/>
          </a:solidFill>
          <a:ln w="12700">
            <a:solidFill>
              <a:srgbClr val="E0E6E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040880" y="4251960"/>
            <a:ext cx="153619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4A556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⚡  ENERGY &amp; IOT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457200" y="484632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2A406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CIFLUX Electronic  ·  Bengaluru, India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1675</Words>
  <Application>Microsoft Office PowerPoint</Application>
  <PresentationFormat>On-screen Show (16:9)</PresentationFormat>
  <Paragraphs>325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CIFLUX Electronic - Industry Solutions</dc:title>
  <dc:subject>PptxGenJS Presentation</dc:subject>
  <dc:creator>PptxGenJS</dc:creator>
  <cp:lastModifiedBy>VICTOR J</cp:lastModifiedBy>
  <cp:revision>2</cp:revision>
  <dcterms:created xsi:type="dcterms:W3CDTF">2026-05-20T07:00:58Z</dcterms:created>
  <dcterms:modified xsi:type="dcterms:W3CDTF">2026-05-20T07:30:50Z</dcterms:modified>
</cp:coreProperties>
</file>