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81" r:id="rId7"/>
    <p:sldId id="279" r:id="rId8"/>
    <p:sldId id="280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540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371600" y="3188970"/>
            <a:ext cx="15544800" cy="21602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C67C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C67C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C67C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3C67C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2191" y="49783"/>
            <a:ext cx="14472919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3C67C6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8/19/2026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.png"/><Relationship Id="rId18" Type="http://schemas.openxmlformats.org/officeDocument/2006/relationships/image" Target="../media/image26.jpg"/><Relationship Id="rId26" Type="http://schemas.openxmlformats.org/officeDocument/2006/relationships/image" Target="../media/image34.jpg"/><Relationship Id="rId3" Type="http://schemas.openxmlformats.org/officeDocument/2006/relationships/image" Target="../media/image11.jpg"/><Relationship Id="rId21" Type="http://schemas.openxmlformats.org/officeDocument/2006/relationships/image" Target="../media/image29.png"/><Relationship Id="rId34" Type="http://schemas.openxmlformats.org/officeDocument/2006/relationships/image" Target="../media/image4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17" Type="http://schemas.openxmlformats.org/officeDocument/2006/relationships/image" Target="../media/image25.png"/><Relationship Id="rId25" Type="http://schemas.openxmlformats.org/officeDocument/2006/relationships/image" Target="../media/image33.png"/><Relationship Id="rId33" Type="http://schemas.openxmlformats.org/officeDocument/2006/relationships/image" Target="../media/image41.png"/><Relationship Id="rId2" Type="http://schemas.openxmlformats.org/officeDocument/2006/relationships/image" Target="../media/image10.png"/><Relationship Id="rId16" Type="http://schemas.openxmlformats.org/officeDocument/2006/relationships/image" Target="../media/image24.jpg"/><Relationship Id="rId20" Type="http://schemas.openxmlformats.org/officeDocument/2006/relationships/image" Target="../media/image28.jpg"/><Relationship Id="rId29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24" Type="http://schemas.openxmlformats.org/officeDocument/2006/relationships/image" Target="../media/image32.jpg"/><Relationship Id="rId32" Type="http://schemas.openxmlformats.org/officeDocument/2006/relationships/image" Target="../media/image40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23" Type="http://schemas.openxmlformats.org/officeDocument/2006/relationships/image" Target="../media/image31.jpg"/><Relationship Id="rId28" Type="http://schemas.openxmlformats.org/officeDocument/2006/relationships/image" Target="../media/image36.jpg"/><Relationship Id="rId36" Type="http://schemas.openxmlformats.org/officeDocument/2006/relationships/image" Target="../media/image9.png"/><Relationship Id="rId10" Type="http://schemas.openxmlformats.org/officeDocument/2006/relationships/image" Target="../media/image18.png"/><Relationship Id="rId19" Type="http://schemas.openxmlformats.org/officeDocument/2006/relationships/image" Target="../media/image27.jpg"/><Relationship Id="rId31" Type="http://schemas.openxmlformats.org/officeDocument/2006/relationships/image" Target="../media/image39.png"/><Relationship Id="rId4" Type="http://schemas.openxmlformats.org/officeDocument/2006/relationships/image" Target="../media/image12.jpg"/><Relationship Id="rId9" Type="http://schemas.openxmlformats.org/officeDocument/2006/relationships/image" Target="../media/image17.png"/><Relationship Id="rId14" Type="http://schemas.openxmlformats.org/officeDocument/2006/relationships/image" Target="../media/image22.png"/><Relationship Id="rId22" Type="http://schemas.openxmlformats.org/officeDocument/2006/relationships/image" Target="../media/image30.png"/><Relationship Id="rId27" Type="http://schemas.openxmlformats.org/officeDocument/2006/relationships/image" Target="../media/image35.png"/><Relationship Id="rId30" Type="http://schemas.openxmlformats.org/officeDocument/2006/relationships/image" Target="../media/image38.jpg"/><Relationship Id="rId35" Type="http://schemas.openxmlformats.org/officeDocument/2006/relationships/image" Target="../media/image43.png"/><Relationship Id="rId8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jpg"/><Relationship Id="rId4" Type="http://schemas.openxmlformats.org/officeDocument/2006/relationships/image" Target="../media/image4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g"/><Relationship Id="rId13" Type="http://schemas.openxmlformats.org/officeDocument/2006/relationships/image" Target="../media/image58.jpg"/><Relationship Id="rId18" Type="http://schemas.openxmlformats.org/officeDocument/2006/relationships/image" Target="../media/image63.jpg"/><Relationship Id="rId3" Type="http://schemas.openxmlformats.org/officeDocument/2006/relationships/image" Target="../media/image48.jpg"/><Relationship Id="rId21" Type="http://schemas.openxmlformats.org/officeDocument/2006/relationships/image" Target="../media/image66.png"/><Relationship Id="rId7" Type="http://schemas.openxmlformats.org/officeDocument/2006/relationships/image" Target="../media/image52.png"/><Relationship Id="rId12" Type="http://schemas.openxmlformats.org/officeDocument/2006/relationships/image" Target="../media/image57.jpg"/><Relationship Id="rId17" Type="http://schemas.openxmlformats.org/officeDocument/2006/relationships/image" Target="../media/image62.jpg"/><Relationship Id="rId2" Type="http://schemas.openxmlformats.org/officeDocument/2006/relationships/image" Target="../media/image47.png"/><Relationship Id="rId16" Type="http://schemas.openxmlformats.org/officeDocument/2006/relationships/image" Target="../media/image61.jp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11" Type="http://schemas.openxmlformats.org/officeDocument/2006/relationships/image" Target="../media/image56.jpg"/><Relationship Id="rId24" Type="http://schemas.openxmlformats.org/officeDocument/2006/relationships/image" Target="../media/image68.jpg"/><Relationship Id="rId5" Type="http://schemas.openxmlformats.org/officeDocument/2006/relationships/image" Target="../media/image50.png"/><Relationship Id="rId15" Type="http://schemas.openxmlformats.org/officeDocument/2006/relationships/image" Target="../media/image60.jpg"/><Relationship Id="rId23" Type="http://schemas.openxmlformats.org/officeDocument/2006/relationships/image" Target="../media/image67.jp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Relationship Id="rId14" Type="http://schemas.openxmlformats.org/officeDocument/2006/relationships/image" Target="../media/image59.jpg"/><Relationship Id="rId22" Type="http://schemas.openxmlformats.org/officeDocument/2006/relationships/image" Target="../media/image4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38.jpg"/><Relationship Id="rId4" Type="http://schemas.openxmlformats.org/officeDocument/2006/relationships/image" Target="../media/image7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38.jp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.png"/><Relationship Id="rId18" Type="http://schemas.openxmlformats.org/officeDocument/2006/relationships/image" Target="../media/image92.jpg"/><Relationship Id="rId26" Type="http://schemas.openxmlformats.org/officeDocument/2006/relationships/image" Target="../media/image100.png"/><Relationship Id="rId3" Type="http://schemas.openxmlformats.org/officeDocument/2006/relationships/image" Target="../media/image77.png"/><Relationship Id="rId21" Type="http://schemas.openxmlformats.org/officeDocument/2006/relationships/image" Target="../media/image95.png"/><Relationship Id="rId34" Type="http://schemas.openxmlformats.org/officeDocument/2006/relationships/image" Target="../media/image107.png"/><Relationship Id="rId7" Type="http://schemas.openxmlformats.org/officeDocument/2006/relationships/image" Target="../media/image81.jpg"/><Relationship Id="rId12" Type="http://schemas.openxmlformats.org/officeDocument/2006/relationships/image" Target="../media/image86.jpg"/><Relationship Id="rId17" Type="http://schemas.openxmlformats.org/officeDocument/2006/relationships/image" Target="../media/image91.jpg"/><Relationship Id="rId25" Type="http://schemas.openxmlformats.org/officeDocument/2006/relationships/image" Target="../media/image99.png"/><Relationship Id="rId33" Type="http://schemas.openxmlformats.org/officeDocument/2006/relationships/image" Target="../media/image106.jpg"/><Relationship Id="rId2" Type="http://schemas.openxmlformats.org/officeDocument/2006/relationships/image" Target="../media/image51.png"/><Relationship Id="rId16" Type="http://schemas.openxmlformats.org/officeDocument/2006/relationships/image" Target="../media/image90.jpg"/><Relationship Id="rId20" Type="http://schemas.openxmlformats.org/officeDocument/2006/relationships/image" Target="../media/image94.jpg"/><Relationship Id="rId29" Type="http://schemas.openxmlformats.org/officeDocument/2006/relationships/image" Target="../media/image10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85.jpg"/><Relationship Id="rId24" Type="http://schemas.openxmlformats.org/officeDocument/2006/relationships/image" Target="../media/image98.png"/><Relationship Id="rId32" Type="http://schemas.openxmlformats.org/officeDocument/2006/relationships/image" Target="../media/image105.jpg"/><Relationship Id="rId5" Type="http://schemas.openxmlformats.org/officeDocument/2006/relationships/image" Target="../media/image79.jpg"/><Relationship Id="rId15" Type="http://schemas.openxmlformats.org/officeDocument/2006/relationships/image" Target="../media/image89.jpg"/><Relationship Id="rId23" Type="http://schemas.openxmlformats.org/officeDocument/2006/relationships/image" Target="../media/image97.jpg"/><Relationship Id="rId28" Type="http://schemas.openxmlformats.org/officeDocument/2006/relationships/image" Target="../media/image102.png"/><Relationship Id="rId10" Type="http://schemas.openxmlformats.org/officeDocument/2006/relationships/image" Target="../media/image84.jpg"/><Relationship Id="rId19" Type="http://schemas.openxmlformats.org/officeDocument/2006/relationships/image" Target="../media/image93.jpg"/><Relationship Id="rId31" Type="http://schemas.openxmlformats.org/officeDocument/2006/relationships/image" Target="../media/image38.jpg"/><Relationship Id="rId4" Type="http://schemas.openxmlformats.org/officeDocument/2006/relationships/image" Target="../media/image78.jpg"/><Relationship Id="rId9" Type="http://schemas.openxmlformats.org/officeDocument/2006/relationships/image" Target="../media/image83.jpg"/><Relationship Id="rId14" Type="http://schemas.openxmlformats.org/officeDocument/2006/relationships/image" Target="../media/image88.jpg"/><Relationship Id="rId22" Type="http://schemas.openxmlformats.org/officeDocument/2006/relationships/image" Target="../media/image96.png"/><Relationship Id="rId27" Type="http://schemas.openxmlformats.org/officeDocument/2006/relationships/image" Target="../media/image101.png"/><Relationship Id="rId30" Type="http://schemas.openxmlformats.org/officeDocument/2006/relationships/image" Target="../media/image104.jpg"/><Relationship Id="rId8" Type="http://schemas.openxmlformats.org/officeDocument/2006/relationships/image" Target="../media/image8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g"/><Relationship Id="rId13" Type="http://schemas.openxmlformats.org/officeDocument/2006/relationships/image" Target="../media/image117.jpg"/><Relationship Id="rId18" Type="http://schemas.openxmlformats.org/officeDocument/2006/relationships/image" Target="../media/image122.png"/><Relationship Id="rId3" Type="http://schemas.openxmlformats.org/officeDocument/2006/relationships/image" Target="../media/image51.png"/><Relationship Id="rId21" Type="http://schemas.openxmlformats.org/officeDocument/2006/relationships/image" Target="../media/image125.jpg"/><Relationship Id="rId7" Type="http://schemas.openxmlformats.org/officeDocument/2006/relationships/image" Target="../media/image112.jpg"/><Relationship Id="rId12" Type="http://schemas.openxmlformats.org/officeDocument/2006/relationships/image" Target="../media/image116.jpg"/><Relationship Id="rId17" Type="http://schemas.openxmlformats.org/officeDocument/2006/relationships/image" Target="../media/image121.jpg"/><Relationship Id="rId2" Type="http://schemas.openxmlformats.org/officeDocument/2006/relationships/image" Target="../media/image108.jpg"/><Relationship Id="rId16" Type="http://schemas.openxmlformats.org/officeDocument/2006/relationships/image" Target="../media/image120.jpg"/><Relationship Id="rId20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jpg"/><Relationship Id="rId11" Type="http://schemas.openxmlformats.org/officeDocument/2006/relationships/image" Target="../media/image115.jpg"/><Relationship Id="rId5" Type="http://schemas.openxmlformats.org/officeDocument/2006/relationships/image" Target="../media/image110.jpg"/><Relationship Id="rId15" Type="http://schemas.openxmlformats.org/officeDocument/2006/relationships/image" Target="../media/image119.jpg"/><Relationship Id="rId10" Type="http://schemas.openxmlformats.org/officeDocument/2006/relationships/image" Target="../media/image45.jpg"/><Relationship Id="rId19" Type="http://schemas.openxmlformats.org/officeDocument/2006/relationships/image" Target="../media/image123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Relationship Id="rId14" Type="http://schemas.openxmlformats.org/officeDocument/2006/relationships/image" Target="../media/image118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g"/><Relationship Id="rId13" Type="http://schemas.openxmlformats.org/officeDocument/2006/relationships/image" Target="../media/image137.jpg"/><Relationship Id="rId3" Type="http://schemas.openxmlformats.org/officeDocument/2006/relationships/image" Target="../media/image51.png"/><Relationship Id="rId7" Type="http://schemas.openxmlformats.org/officeDocument/2006/relationships/image" Target="../media/image131.jpg"/><Relationship Id="rId12" Type="http://schemas.openxmlformats.org/officeDocument/2006/relationships/image" Target="../media/image136.jpg"/><Relationship Id="rId2" Type="http://schemas.openxmlformats.org/officeDocument/2006/relationships/image" Target="../media/image128.png"/><Relationship Id="rId16" Type="http://schemas.openxmlformats.org/officeDocument/2006/relationships/image" Target="../media/image140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0.jpg"/><Relationship Id="rId11" Type="http://schemas.openxmlformats.org/officeDocument/2006/relationships/image" Target="../media/image135.jpg"/><Relationship Id="rId5" Type="http://schemas.openxmlformats.org/officeDocument/2006/relationships/image" Target="../media/image38.jpg"/><Relationship Id="rId15" Type="http://schemas.openxmlformats.org/officeDocument/2006/relationships/image" Target="../media/image139.jpg"/><Relationship Id="rId10" Type="http://schemas.openxmlformats.org/officeDocument/2006/relationships/image" Target="../media/image134.png"/><Relationship Id="rId4" Type="http://schemas.openxmlformats.org/officeDocument/2006/relationships/image" Target="../media/image129.jpg"/><Relationship Id="rId9" Type="http://schemas.openxmlformats.org/officeDocument/2006/relationships/image" Target="../media/image133.jpg"/><Relationship Id="rId14" Type="http://schemas.openxmlformats.org/officeDocument/2006/relationships/image" Target="../media/image13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13" Type="http://schemas.openxmlformats.org/officeDocument/2006/relationships/image" Target="../media/image149.png"/><Relationship Id="rId18" Type="http://schemas.openxmlformats.org/officeDocument/2006/relationships/image" Target="../media/image154.jpg"/><Relationship Id="rId3" Type="http://schemas.openxmlformats.org/officeDocument/2006/relationships/image" Target="../media/image141.png"/><Relationship Id="rId7" Type="http://schemas.openxmlformats.org/officeDocument/2006/relationships/image" Target="../media/image51.png"/><Relationship Id="rId12" Type="http://schemas.openxmlformats.org/officeDocument/2006/relationships/image" Target="../media/image148.png"/><Relationship Id="rId17" Type="http://schemas.openxmlformats.org/officeDocument/2006/relationships/image" Target="../media/image153.jpg"/><Relationship Id="rId2" Type="http://schemas.openxmlformats.org/officeDocument/2006/relationships/image" Target="../media/image128.png"/><Relationship Id="rId16" Type="http://schemas.openxmlformats.org/officeDocument/2006/relationships/image" Target="../media/image152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4.jpeg"/><Relationship Id="rId11" Type="http://schemas.openxmlformats.org/officeDocument/2006/relationships/image" Target="../media/image147.png"/><Relationship Id="rId5" Type="http://schemas.openxmlformats.org/officeDocument/2006/relationships/image" Target="../media/image143.jpeg"/><Relationship Id="rId15" Type="http://schemas.openxmlformats.org/officeDocument/2006/relationships/image" Target="../media/image151.png"/><Relationship Id="rId10" Type="http://schemas.openxmlformats.org/officeDocument/2006/relationships/image" Target="../media/image146.png"/><Relationship Id="rId19" Type="http://schemas.openxmlformats.org/officeDocument/2006/relationships/image" Target="../media/image155.jpg"/><Relationship Id="rId4" Type="http://schemas.openxmlformats.org/officeDocument/2006/relationships/image" Target="../media/image142.jpeg"/><Relationship Id="rId9" Type="http://schemas.openxmlformats.org/officeDocument/2006/relationships/image" Target="../media/image145.png"/><Relationship Id="rId14" Type="http://schemas.openxmlformats.org/officeDocument/2006/relationships/image" Target="../media/image15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jpg"/><Relationship Id="rId13" Type="http://schemas.openxmlformats.org/officeDocument/2006/relationships/image" Target="../media/image165.png"/><Relationship Id="rId3" Type="http://schemas.openxmlformats.org/officeDocument/2006/relationships/image" Target="../media/image51.png"/><Relationship Id="rId7" Type="http://schemas.openxmlformats.org/officeDocument/2006/relationships/image" Target="../media/image160.jpg"/><Relationship Id="rId12" Type="http://schemas.openxmlformats.org/officeDocument/2006/relationships/image" Target="../media/image38.jpg"/><Relationship Id="rId2" Type="http://schemas.openxmlformats.org/officeDocument/2006/relationships/image" Target="../media/image15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9.png"/><Relationship Id="rId11" Type="http://schemas.openxmlformats.org/officeDocument/2006/relationships/image" Target="../media/image164.png"/><Relationship Id="rId5" Type="http://schemas.openxmlformats.org/officeDocument/2006/relationships/image" Target="../media/image158.png"/><Relationship Id="rId10" Type="http://schemas.openxmlformats.org/officeDocument/2006/relationships/image" Target="../media/image163.jpg"/><Relationship Id="rId4" Type="http://schemas.openxmlformats.org/officeDocument/2006/relationships/image" Target="../media/image157.png"/><Relationship Id="rId9" Type="http://schemas.openxmlformats.org/officeDocument/2006/relationships/image" Target="../media/image162.jpg"/><Relationship Id="rId14" Type="http://schemas.openxmlformats.org/officeDocument/2006/relationships/image" Target="../media/image16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png"/><Relationship Id="rId13" Type="http://schemas.openxmlformats.org/officeDocument/2006/relationships/image" Target="../media/image178.png"/><Relationship Id="rId18" Type="http://schemas.openxmlformats.org/officeDocument/2006/relationships/image" Target="../media/image183.png"/><Relationship Id="rId3" Type="http://schemas.openxmlformats.org/officeDocument/2006/relationships/image" Target="../media/image168.png"/><Relationship Id="rId7" Type="http://schemas.openxmlformats.org/officeDocument/2006/relationships/image" Target="../media/image172.jpeg"/><Relationship Id="rId12" Type="http://schemas.openxmlformats.org/officeDocument/2006/relationships/image" Target="../media/image177.png"/><Relationship Id="rId17" Type="http://schemas.openxmlformats.org/officeDocument/2006/relationships/image" Target="../media/image182.jpeg"/><Relationship Id="rId2" Type="http://schemas.openxmlformats.org/officeDocument/2006/relationships/image" Target="../media/image167.jpeg"/><Relationship Id="rId16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1.jpeg"/><Relationship Id="rId11" Type="http://schemas.openxmlformats.org/officeDocument/2006/relationships/image" Target="../media/image176.jpg"/><Relationship Id="rId5" Type="http://schemas.openxmlformats.org/officeDocument/2006/relationships/image" Target="../media/image170.png"/><Relationship Id="rId15" Type="http://schemas.openxmlformats.org/officeDocument/2006/relationships/image" Target="../media/image180.png"/><Relationship Id="rId10" Type="http://schemas.openxmlformats.org/officeDocument/2006/relationships/image" Target="../media/image175.jpeg"/><Relationship Id="rId19" Type="http://schemas.openxmlformats.org/officeDocument/2006/relationships/image" Target="../media/image165.png"/><Relationship Id="rId4" Type="http://schemas.openxmlformats.org/officeDocument/2006/relationships/image" Target="../media/image169.png"/><Relationship Id="rId9" Type="http://schemas.openxmlformats.org/officeDocument/2006/relationships/image" Target="../media/image174.jpeg"/><Relationship Id="rId14" Type="http://schemas.openxmlformats.org/officeDocument/2006/relationships/image" Target="../media/image17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jpg"/><Relationship Id="rId13" Type="http://schemas.openxmlformats.org/officeDocument/2006/relationships/image" Target="../media/image194.png"/><Relationship Id="rId18" Type="http://schemas.openxmlformats.org/officeDocument/2006/relationships/image" Target="../media/image199.png"/><Relationship Id="rId3" Type="http://schemas.openxmlformats.org/officeDocument/2006/relationships/image" Target="../media/image168.png"/><Relationship Id="rId21" Type="http://schemas.openxmlformats.org/officeDocument/2006/relationships/image" Target="../media/image181.jpeg"/><Relationship Id="rId7" Type="http://schemas.openxmlformats.org/officeDocument/2006/relationships/image" Target="../media/image188.jpg"/><Relationship Id="rId12" Type="http://schemas.openxmlformats.org/officeDocument/2006/relationships/image" Target="../media/image193.jpeg"/><Relationship Id="rId17" Type="http://schemas.openxmlformats.org/officeDocument/2006/relationships/image" Target="../media/image198.png"/><Relationship Id="rId2" Type="http://schemas.openxmlformats.org/officeDocument/2006/relationships/image" Target="../media/image184.jpeg"/><Relationship Id="rId16" Type="http://schemas.openxmlformats.org/officeDocument/2006/relationships/image" Target="../media/image197.png"/><Relationship Id="rId20" Type="http://schemas.openxmlformats.org/officeDocument/2006/relationships/image" Target="../media/image17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7.jpeg"/><Relationship Id="rId11" Type="http://schemas.openxmlformats.org/officeDocument/2006/relationships/image" Target="../media/image192.png"/><Relationship Id="rId5" Type="http://schemas.openxmlformats.org/officeDocument/2006/relationships/image" Target="../media/image186.png"/><Relationship Id="rId15" Type="http://schemas.openxmlformats.org/officeDocument/2006/relationships/image" Target="../media/image196.png"/><Relationship Id="rId23" Type="http://schemas.openxmlformats.org/officeDocument/2006/relationships/image" Target="../media/image202.png"/><Relationship Id="rId10" Type="http://schemas.openxmlformats.org/officeDocument/2006/relationships/image" Target="../media/image191.png"/><Relationship Id="rId19" Type="http://schemas.openxmlformats.org/officeDocument/2006/relationships/image" Target="../media/image200.png"/><Relationship Id="rId4" Type="http://schemas.openxmlformats.org/officeDocument/2006/relationships/image" Target="../media/image185.png"/><Relationship Id="rId9" Type="http://schemas.openxmlformats.org/officeDocument/2006/relationships/image" Target="../media/image190.jpg"/><Relationship Id="rId14" Type="http://schemas.openxmlformats.org/officeDocument/2006/relationships/image" Target="../media/image195.png"/><Relationship Id="rId22" Type="http://schemas.openxmlformats.org/officeDocument/2006/relationships/image" Target="../media/image201.png"/></Relationships>
</file>

<file path=ppt/slides/_rels/slide1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10.png"/><Relationship Id="rId18" Type="http://schemas.openxmlformats.org/officeDocument/2006/relationships/image" Target="../media/image215.png"/><Relationship Id="rId26" Type="http://schemas.openxmlformats.org/officeDocument/2006/relationships/image" Target="../media/image223.png"/><Relationship Id="rId3" Type="http://schemas.openxmlformats.org/officeDocument/2006/relationships/image" Target="../media/image168.png"/><Relationship Id="rId21" Type="http://schemas.openxmlformats.org/officeDocument/2006/relationships/image" Target="../media/image218.png"/><Relationship Id="rId34" Type="http://schemas.openxmlformats.org/officeDocument/2006/relationships/image" Target="../media/image230.png"/><Relationship Id="rId7" Type="http://schemas.openxmlformats.org/officeDocument/2006/relationships/image" Target="../media/image204.png"/><Relationship Id="rId12" Type="http://schemas.openxmlformats.org/officeDocument/2006/relationships/image" Target="../media/image209.png"/><Relationship Id="rId17" Type="http://schemas.openxmlformats.org/officeDocument/2006/relationships/image" Target="../media/image214.jpeg"/><Relationship Id="rId25" Type="http://schemas.openxmlformats.org/officeDocument/2006/relationships/image" Target="../media/image222.png"/><Relationship Id="rId33" Type="http://schemas.openxmlformats.org/officeDocument/2006/relationships/image" Target="../media/image181.jpeg"/><Relationship Id="rId2" Type="http://schemas.openxmlformats.org/officeDocument/2006/relationships/image" Target="../media/image167.jpeg"/><Relationship Id="rId16" Type="http://schemas.openxmlformats.org/officeDocument/2006/relationships/image" Target="../media/image213.png"/><Relationship Id="rId20" Type="http://schemas.openxmlformats.org/officeDocument/2006/relationships/image" Target="../media/image217.png"/><Relationship Id="rId29" Type="http://schemas.openxmlformats.org/officeDocument/2006/relationships/image" Target="../media/image2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png"/><Relationship Id="rId11" Type="http://schemas.openxmlformats.org/officeDocument/2006/relationships/image" Target="../media/image208.png"/><Relationship Id="rId24" Type="http://schemas.openxmlformats.org/officeDocument/2006/relationships/image" Target="../media/image221.png"/><Relationship Id="rId32" Type="http://schemas.openxmlformats.org/officeDocument/2006/relationships/image" Target="../media/image229.png"/><Relationship Id="rId5" Type="http://schemas.openxmlformats.org/officeDocument/2006/relationships/image" Target="../media/image170.png"/><Relationship Id="rId15" Type="http://schemas.openxmlformats.org/officeDocument/2006/relationships/image" Target="../media/image212.png"/><Relationship Id="rId23" Type="http://schemas.openxmlformats.org/officeDocument/2006/relationships/image" Target="../media/image220.png"/><Relationship Id="rId28" Type="http://schemas.openxmlformats.org/officeDocument/2006/relationships/image" Target="../media/image225.png"/><Relationship Id="rId36" Type="http://schemas.openxmlformats.org/officeDocument/2006/relationships/image" Target="../media/image232.png"/><Relationship Id="rId10" Type="http://schemas.openxmlformats.org/officeDocument/2006/relationships/image" Target="../media/image207.png"/><Relationship Id="rId19" Type="http://schemas.openxmlformats.org/officeDocument/2006/relationships/image" Target="../media/image216.png"/><Relationship Id="rId31" Type="http://schemas.openxmlformats.org/officeDocument/2006/relationships/image" Target="../media/image228.png"/><Relationship Id="rId4" Type="http://schemas.openxmlformats.org/officeDocument/2006/relationships/image" Target="../media/image169.png"/><Relationship Id="rId9" Type="http://schemas.openxmlformats.org/officeDocument/2006/relationships/image" Target="../media/image206.jpg"/><Relationship Id="rId14" Type="http://schemas.openxmlformats.org/officeDocument/2006/relationships/image" Target="../media/image211.png"/><Relationship Id="rId22" Type="http://schemas.openxmlformats.org/officeDocument/2006/relationships/image" Target="../media/image219.png"/><Relationship Id="rId27" Type="http://schemas.openxmlformats.org/officeDocument/2006/relationships/image" Target="../media/image224.png"/><Relationship Id="rId30" Type="http://schemas.openxmlformats.org/officeDocument/2006/relationships/image" Target="../media/image227.png"/><Relationship Id="rId35" Type="http://schemas.openxmlformats.org/officeDocument/2006/relationships/image" Target="../media/image231.png"/><Relationship Id="rId8" Type="http://schemas.openxmlformats.org/officeDocument/2006/relationships/image" Target="../media/image20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8.png"/><Relationship Id="rId13" Type="http://schemas.openxmlformats.org/officeDocument/2006/relationships/image" Target="../media/image243.jpg"/><Relationship Id="rId3" Type="http://schemas.openxmlformats.org/officeDocument/2006/relationships/image" Target="../media/image168.png"/><Relationship Id="rId7" Type="http://schemas.openxmlformats.org/officeDocument/2006/relationships/image" Target="../media/image237.png"/><Relationship Id="rId12" Type="http://schemas.openxmlformats.org/officeDocument/2006/relationships/image" Target="../media/image242.png"/><Relationship Id="rId2" Type="http://schemas.openxmlformats.org/officeDocument/2006/relationships/image" Target="../media/image233.jpeg"/><Relationship Id="rId16" Type="http://schemas.openxmlformats.org/officeDocument/2006/relationships/image" Target="../media/image1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6.png"/><Relationship Id="rId11" Type="http://schemas.openxmlformats.org/officeDocument/2006/relationships/image" Target="../media/image241.jpg"/><Relationship Id="rId5" Type="http://schemas.openxmlformats.org/officeDocument/2006/relationships/image" Target="../media/image235.png"/><Relationship Id="rId15" Type="http://schemas.openxmlformats.org/officeDocument/2006/relationships/image" Target="../media/image245.jpeg"/><Relationship Id="rId10" Type="http://schemas.openxmlformats.org/officeDocument/2006/relationships/image" Target="../media/image240.png"/><Relationship Id="rId4" Type="http://schemas.openxmlformats.org/officeDocument/2006/relationships/image" Target="../media/image234.png"/><Relationship Id="rId9" Type="http://schemas.openxmlformats.org/officeDocument/2006/relationships/image" Target="../media/image239.png"/><Relationship Id="rId14" Type="http://schemas.openxmlformats.org/officeDocument/2006/relationships/image" Target="../media/image24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6.jpe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1.jpeg"/><Relationship Id="rId5" Type="http://schemas.openxmlformats.org/officeDocument/2006/relationships/image" Target="../media/image248.png"/><Relationship Id="rId4" Type="http://schemas.openxmlformats.org/officeDocument/2006/relationships/image" Target="../media/image2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760195" y="483108"/>
            <a:ext cx="4378452" cy="107594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0" y="225552"/>
            <a:ext cx="18288000" cy="9877425"/>
            <a:chOff x="0" y="225552"/>
            <a:chExt cx="18288000" cy="9877425"/>
          </a:xfrm>
        </p:grpSpPr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2395728"/>
              <a:ext cx="18287999" cy="584454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828" y="306324"/>
              <a:ext cx="5398008" cy="467563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056" y="225552"/>
              <a:ext cx="5559552" cy="48371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8828" y="5346192"/>
              <a:ext cx="5398008" cy="46756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48056" y="5265419"/>
              <a:ext cx="5559552" cy="48371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6799" y="2668524"/>
              <a:ext cx="5554980" cy="48097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96028" y="2587752"/>
              <a:ext cx="5716524" cy="4971288"/>
            </a:xfrm>
            <a:prstGeom prst="rect">
              <a:avLst/>
            </a:prstGeom>
          </p:spPr>
        </p:pic>
      </p:grpSp>
      <p:sp>
        <p:nvSpPr>
          <p:cNvPr id="11" name="object 11" descr="$PPTXTitle"/>
          <p:cNvSpPr txBox="1">
            <a:spLocks noGrp="1"/>
          </p:cNvSpPr>
          <p:nvPr>
            <p:ph type="title"/>
          </p:nvPr>
        </p:nvSpPr>
        <p:spPr>
          <a:xfrm>
            <a:off x="11101196" y="4452366"/>
            <a:ext cx="3533140" cy="19558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7300"/>
              </a:lnSpc>
              <a:spcBef>
                <a:spcPts val="95"/>
              </a:spcBef>
            </a:pPr>
            <a:r>
              <a:rPr sz="5400" spc="-10" dirty="0">
                <a:solidFill>
                  <a:srgbClr val="FFFFFF"/>
                </a:solidFill>
              </a:rPr>
              <a:t>COMPANY PROFILE</a:t>
            </a:r>
            <a:endParaRPr sz="5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8224" y="114297"/>
            <a:ext cx="18019776" cy="10172697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61290">
              <a:lnSpc>
                <a:spcPct val="100000"/>
              </a:lnSpc>
              <a:spcBef>
                <a:spcPts val="100"/>
              </a:spcBef>
            </a:pPr>
            <a:r>
              <a:rPr dirty="0"/>
              <a:t>SANCRAFT</a:t>
            </a:r>
            <a:r>
              <a:rPr spc="5" dirty="0"/>
              <a:t> </a:t>
            </a:r>
            <a:r>
              <a:rPr spc="-10" dirty="0"/>
              <a:t>INDUSTRIES–</a:t>
            </a:r>
            <a:r>
              <a:rPr dirty="0"/>
              <a:t>CORE</a:t>
            </a:r>
            <a:r>
              <a:rPr spc="-20" dirty="0"/>
              <a:t> </a:t>
            </a:r>
            <a:r>
              <a:rPr spc="-10" dirty="0"/>
              <a:t>CAPABILITIES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657859" y="925508"/>
            <a:ext cx="13877925" cy="8858250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Certifications</a:t>
            </a:r>
            <a:r>
              <a:rPr sz="2000" b="1" spc="5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&amp;</a:t>
            </a:r>
            <a:r>
              <a:rPr sz="2000" b="1" spc="-20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66CC"/>
                </a:solidFill>
                <a:latin typeface="Tahoma"/>
                <a:cs typeface="Tahoma"/>
              </a:rPr>
              <a:t>Compliance:</a:t>
            </a:r>
            <a:endParaRPr sz="2000">
              <a:latin typeface="Tahoma"/>
              <a:cs typeface="Tahoma"/>
            </a:endParaRPr>
          </a:p>
          <a:p>
            <a:pPr marL="1012190" marR="1129665" indent="31750">
              <a:lnSpc>
                <a:spcPts val="3429"/>
              </a:lnSpc>
              <a:spcBef>
                <a:spcPts val="50"/>
              </a:spcBef>
            </a:pPr>
            <a:r>
              <a:rPr sz="1800" dirty="0">
                <a:latin typeface="Tahoma"/>
                <a:cs typeface="Tahoma"/>
              </a:rPr>
              <a:t>Certified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to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international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standards: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ISO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9001:2015,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ISO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14001:2015,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ISO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45001:2018,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and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IATF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16949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(TÜV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SÜD) </a:t>
            </a:r>
            <a:r>
              <a:rPr sz="1800" dirty="0">
                <a:latin typeface="Tahoma"/>
                <a:cs typeface="Tahoma"/>
              </a:rPr>
              <a:t>Strong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focus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on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quality,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environmental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responsibility,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and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occupational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health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&amp;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safety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systems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25"/>
              </a:spcBef>
            </a:pP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Manufacturing</a:t>
            </a:r>
            <a:r>
              <a:rPr sz="2000" b="1" spc="10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66CC"/>
                </a:solidFill>
                <a:latin typeface="Tahoma"/>
                <a:cs typeface="Tahoma"/>
              </a:rPr>
              <a:t>Expertise:</a:t>
            </a:r>
            <a:endParaRPr sz="2000">
              <a:latin typeface="Tahoma"/>
              <a:cs typeface="Tahoma"/>
            </a:endParaRPr>
          </a:p>
          <a:p>
            <a:pPr marL="1012190" marR="5080" indent="31750">
              <a:lnSpc>
                <a:spcPts val="3429"/>
              </a:lnSpc>
              <a:spcBef>
                <a:spcPts val="55"/>
              </a:spcBef>
            </a:pPr>
            <a:r>
              <a:rPr sz="1800" spc="-10" dirty="0">
                <a:latin typeface="Tahoma"/>
                <a:cs typeface="Tahoma"/>
              </a:rPr>
              <a:t>End-to-</a:t>
            </a:r>
            <a:r>
              <a:rPr sz="1800" dirty="0">
                <a:latin typeface="Tahoma"/>
                <a:cs typeface="Tahoma"/>
              </a:rPr>
              <a:t>end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manufacturer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of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precision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plastic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components,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metal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components,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sheet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metal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enclosures,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cables&amp;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sub-assemblies. </a:t>
            </a:r>
            <a:r>
              <a:rPr sz="1800" dirty="0">
                <a:latin typeface="Tahoma"/>
                <a:cs typeface="Tahoma"/>
              </a:rPr>
              <a:t>Specialized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high-</a:t>
            </a:r>
            <a:r>
              <a:rPr sz="1800" dirty="0">
                <a:latin typeface="Tahoma"/>
                <a:cs typeface="Tahoma"/>
              </a:rPr>
              <a:t>volume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injection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molding,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including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insert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molding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and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integrated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assemblies</a:t>
            </a:r>
            <a:endParaRPr sz="1800">
              <a:latin typeface="Tahoma"/>
              <a:cs typeface="Tahoma"/>
            </a:endParaRPr>
          </a:p>
          <a:p>
            <a:pPr marL="1012190">
              <a:lnSpc>
                <a:spcPct val="100000"/>
              </a:lnSpc>
              <a:spcBef>
                <a:spcPts val="815"/>
              </a:spcBef>
            </a:pPr>
            <a:r>
              <a:rPr sz="1800" dirty="0">
                <a:latin typeface="Tahoma"/>
                <a:cs typeface="Tahoma"/>
              </a:rPr>
              <a:t>Capability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to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support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engineering-</a:t>
            </a:r>
            <a:r>
              <a:rPr sz="1800" dirty="0">
                <a:latin typeface="Tahoma"/>
                <a:cs typeface="Tahoma"/>
              </a:rPr>
              <a:t>driven,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tight-</a:t>
            </a:r>
            <a:r>
              <a:rPr sz="1800" dirty="0">
                <a:latin typeface="Tahoma"/>
                <a:cs typeface="Tahoma"/>
              </a:rPr>
              <a:t>tolerance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components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across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industries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Material</a:t>
            </a:r>
            <a:r>
              <a:rPr sz="2000" b="1" spc="-20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Handling</a:t>
            </a:r>
            <a:r>
              <a:rPr sz="2000" b="1" spc="-15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&amp;</a:t>
            </a:r>
            <a:r>
              <a:rPr sz="2000" b="1" spc="-20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Processing</a:t>
            </a:r>
            <a:r>
              <a:rPr sz="2000" b="1" spc="5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Strength:</a:t>
            </a:r>
            <a:r>
              <a:rPr sz="2000" b="1" spc="20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PLASTICS</a:t>
            </a:r>
            <a:r>
              <a:rPr sz="2000" b="1" spc="-20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&amp;</a:t>
            </a:r>
            <a:r>
              <a:rPr sz="2000" b="1" spc="-15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66CC"/>
                </a:solidFill>
                <a:latin typeface="Tahoma"/>
                <a:cs typeface="Tahoma"/>
              </a:rPr>
              <a:t>METALS</a:t>
            </a:r>
            <a:endParaRPr sz="2000">
              <a:latin typeface="Tahoma"/>
              <a:cs typeface="Tahoma"/>
            </a:endParaRPr>
          </a:p>
          <a:p>
            <a:pPr marL="1012190" marR="40005" indent="31750">
              <a:lnSpc>
                <a:spcPts val="3440"/>
              </a:lnSpc>
              <a:spcBef>
                <a:spcPts val="40"/>
              </a:spcBef>
            </a:pPr>
            <a:r>
              <a:rPr sz="1800" dirty="0">
                <a:latin typeface="Tahoma"/>
                <a:cs typeface="Tahoma"/>
              </a:rPr>
              <a:t>Expertise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processing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engineering-</a:t>
            </a:r>
            <a:r>
              <a:rPr sz="1800" dirty="0">
                <a:latin typeface="Tahoma"/>
                <a:cs typeface="Tahoma"/>
              </a:rPr>
              <a:t>grade materials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suchas: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PC,Clear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PC,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Nylon,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PC+ABS,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POM,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TPU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&amp;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other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special</a:t>
            </a:r>
            <a:r>
              <a:rPr sz="1800" spc="-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polymers. </a:t>
            </a:r>
            <a:r>
              <a:rPr sz="1800" dirty="0">
                <a:latin typeface="Tahoma"/>
                <a:cs typeface="Tahoma"/>
              </a:rPr>
              <a:t>Advanced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auto-</a:t>
            </a:r>
            <a:r>
              <a:rPr sz="1800" dirty="0">
                <a:latin typeface="Tahoma"/>
                <a:cs typeface="Tahoma"/>
              </a:rPr>
              <a:t>conveying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material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feeding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systems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with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integrated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dehumidification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for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consistent</a:t>
            </a:r>
            <a:r>
              <a:rPr sz="1800" spc="-8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quality</a:t>
            </a:r>
            <a:endParaRPr sz="1800">
              <a:latin typeface="Tahoma"/>
              <a:cs typeface="Tahoma"/>
            </a:endParaRPr>
          </a:p>
          <a:p>
            <a:pPr marL="1012190">
              <a:lnSpc>
                <a:spcPct val="100000"/>
              </a:lnSpc>
              <a:spcBef>
                <a:spcPts val="810"/>
              </a:spcBef>
            </a:pPr>
            <a:r>
              <a:rPr sz="1800" dirty="0">
                <a:latin typeface="Tahoma"/>
                <a:cs typeface="Tahoma"/>
              </a:rPr>
              <a:t>Expertise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in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processing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sheet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metals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such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as: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CRS,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HRS,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GA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Steel,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AL,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Cu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and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SS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303/304.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900"/>
              </a:spcBef>
            </a:pP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Operational</a:t>
            </a:r>
            <a:r>
              <a:rPr sz="2000" b="1" spc="-10" dirty="0">
                <a:solidFill>
                  <a:srgbClr val="0066CC"/>
                </a:solidFill>
                <a:latin typeface="Tahoma"/>
                <a:cs typeface="Tahoma"/>
              </a:rPr>
              <a:t> Excellence:</a:t>
            </a:r>
            <a:endParaRPr sz="2000">
              <a:latin typeface="Tahoma"/>
              <a:cs typeface="Tahoma"/>
            </a:endParaRPr>
          </a:p>
          <a:p>
            <a:pPr marL="941069">
              <a:lnSpc>
                <a:spcPct val="100000"/>
              </a:lnSpc>
              <a:spcBef>
                <a:spcPts val="715"/>
              </a:spcBef>
            </a:pPr>
            <a:r>
              <a:rPr sz="1800" dirty="0">
                <a:latin typeface="Tahoma"/>
                <a:cs typeface="Tahoma"/>
              </a:rPr>
              <a:t>Strong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implementation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of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Lean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Manufacturing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practices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to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enhance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productivity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and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reduce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waste</a:t>
            </a:r>
            <a:endParaRPr sz="1800">
              <a:latin typeface="Tahoma"/>
              <a:cs typeface="Tahoma"/>
            </a:endParaRPr>
          </a:p>
          <a:p>
            <a:pPr marL="941069" marR="5035550">
              <a:lnSpc>
                <a:spcPts val="3350"/>
              </a:lnSpc>
              <a:spcBef>
                <a:spcPts val="295"/>
              </a:spcBef>
            </a:pPr>
            <a:r>
              <a:rPr sz="1800" dirty="0">
                <a:latin typeface="Tahoma"/>
                <a:cs typeface="Tahoma"/>
              </a:rPr>
              <a:t>Adoption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of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low-</a:t>
            </a:r>
            <a:r>
              <a:rPr sz="1800" dirty="0">
                <a:latin typeface="Tahoma"/>
                <a:cs typeface="Tahoma"/>
              </a:rPr>
              <a:t>cost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automation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solutions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to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improve</a:t>
            </a:r>
            <a:r>
              <a:rPr sz="1800" spc="-2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efficiency</a:t>
            </a:r>
            <a:r>
              <a:rPr sz="1800" spc="-1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and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scalability </a:t>
            </a:r>
            <a:r>
              <a:rPr sz="1800" dirty="0">
                <a:latin typeface="Tahoma"/>
                <a:cs typeface="Tahoma"/>
              </a:rPr>
              <a:t>Robust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project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management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approach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ensuring:</a:t>
            </a:r>
            <a:endParaRPr sz="1800">
              <a:latin typeface="Tahoma"/>
              <a:cs typeface="Tahoma"/>
            </a:endParaRPr>
          </a:p>
          <a:p>
            <a:pPr marL="1552575">
              <a:lnSpc>
                <a:spcPct val="100000"/>
              </a:lnSpc>
              <a:spcBef>
                <a:spcPts val="315"/>
              </a:spcBef>
            </a:pPr>
            <a:r>
              <a:rPr sz="1800" spc="-10" dirty="0">
                <a:latin typeface="Tahoma"/>
                <a:cs typeface="Tahoma"/>
              </a:rPr>
              <a:t>-On-</a:t>
            </a:r>
            <a:r>
              <a:rPr sz="1800" dirty="0">
                <a:latin typeface="Tahoma"/>
                <a:cs typeface="Tahoma"/>
              </a:rPr>
              <a:t>time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delivery</a:t>
            </a:r>
            <a:endParaRPr sz="1800">
              <a:latin typeface="Tahoma"/>
              <a:cs typeface="Tahoma"/>
            </a:endParaRPr>
          </a:p>
          <a:p>
            <a:pPr marL="1552575">
              <a:lnSpc>
                <a:spcPct val="100000"/>
              </a:lnSpc>
              <a:spcBef>
                <a:spcPts val="135"/>
              </a:spcBef>
            </a:pPr>
            <a:r>
              <a:rPr sz="1800" spc="-10" dirty="0">
                <a:latin typeface="Tahoma"/>
                <a:cs typeface="Tahoma"/>
              </a:rPr>
              <a:t>-</a:t>
            </a:r>
            <a:r>
              <a:rPr sz="1800" dirty="0">
                <a:latin typeface="Tahoma"/>
                <a:cs typeface="Tahoma"/>
              </a:rPr>
              <a:t>Cost</a:t>
            </a:r>
            <a:r>
              <a:rPr sz="1800" spc="-1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optimization</a:t>
            </a:r>
            <a:endParaRPr sz="1800">
              <a:latin typeface="Tahoma"/>
              <a:cs typeface="Tahoma"/>
            </a:endParaRPr>
          </a:p>
          <a:p>
            <a:pPr marL="1552575">
              <a:lnSpc>
                <a:spcPct val="100000"/>
              </a:lnSpc>
              <a:spcBef>
                <a:spcPts val="140"/>
              </a:spcBef>
            </a:pPr>
            <a:r>
              <a:rPr sz="1800" spc="-10" dirty="0">
                <a:latin typeface="Tahoma"/>
                <a:cs typeface="Tahoma"/>
              </a:rPr>
              <a:t>-</a:t>
            </a:r>
            <a:r>
              <a:rPr sz="1800" dirty="0">
                <a:latin typeface="Tahoma"/>
                <a:cs typeface="Tahoma"/>
              </a:rPr>
              <a:t>Consistent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product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quality</a:t>
            </a:r>
            <a:endParaRPr sz="18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255"/>
              </a:spcBef>
            </a:pP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Quality</a:t>
            </a:r>
            <a:r>
              <a:rPr sz="2000" b="1" spc="-20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&amp;</a:t>
            </a:r>
            <a:r>
              <a:rPr sz="2000" b="1" spc="-25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0066CC"/>
                </a:solidFill>
                <a:latin typeface="Tahoma"/>
                <a:cs typeface="Tahoma"/>
              </a:rPr>
              <a:t>Delivery</a:t>
            </a:r>
            <a:r>
              <a:rPr sz="2000" b="1" spc="-15" dirty="0">
                <a:solidFill>
                  <a:srgbClr val="0066CC"/>
                </a:solidFill>
                <a:latin typeface="Tahoma"/>
                <a:cs typeface="Tahoma"/>
              </a:rPr>
              <a:t> </a:t>
            </a:r>
            <a:r>
              <a:rPr sz="2000" b="1" spc="-10" dirty="0">
                <a:solidFill>
                  <a:srgbClr val="0066CC"/>
                </a:solidFill>
                <a:latin typeface="Tahoma"/>
                <a:cs typeface="Tahoma"/>
              </a:rPr>
              <a:t>Commitment:</a:t>
            </a:r>
            <a:endParaRPr sz="2000">
              <a:latin typeface="Tahoma"/>
              <a:cs typeface="Tahoma"/>
            </a:endParaRPr>
          </a:p>
          <a:p>
            <a:pPr marL="941069">
              <a:lnSpc>
                <a:spcPct val="100000"/>
              </a:lnSpc>
              <a:spcBef>
                <a:spcPts val="725"/>
              </a:spcBef>
            </a:pPr>
            <a:r>
              <a:rPr sz="1800" dirty="0">
                <a:latin typeface="Tahoma"/>
                <a:cs typeface="Tahoma"/>
              </a:rPr>
              <a:t>Strict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adherence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to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customer</a:t>
            </a:r>
            <a:r>
              <a:rPr sz="1800" spc="-4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quality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standards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and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delivery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schedules</a:t>
            </a:r>
            <a:endParaRPr sz="1800">
              <a:latin typeface="Tahoma"/>
              <a:cs typeface="Tahoma"/>
            </a:endParaRPr>
          </a:p>
          <a:p>
            <a:pPr marL="941069">
              <a:lnSpc>
                <a:spcPct val="100000"/>
              </a:lnSpc>
              <a:spcBef>
                <a:spcPts val="1185"/>
              </a:spcBef>
            </a:pPr>
            <a:r>
              <a:rPr sz="1800" spc="-35" dirty="0">
                <a:latin typeface="Tahoma"/>
                <a:cs typeface="Tahoma"/>
              </a:rPr>
              <a:t>Well-</a:t>
            </a:r>
            <a:r>
              <a:rPr sz="1800" dirty="0">
                <a:latin typeface="Tahoma"/>
                <a:cs typeface="Tahoma"/>
              </a:rPr>
              <a:t>defined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processes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ensuring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repeatability,</a:t>
            </a:r>
            <a:r>
              <a:rPr sz="1800" spc="-2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traceability,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and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continuous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improvement</a:t>
            </a:r>
            <a:endParaRPr sz="1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"/>
            <a:ext cx="377951" cy="1028699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71017" y="4231968"/>
            <a:ext cx="467808" cy="1731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55876" y="4773167"/>
            <a:ext cx="1379220" cy="142189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82595" y="1565147"/>
            <a:ext cx="1370076" cy="134569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50693" y="4236540"/>
            <a:ext cx="467808" cy="17319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56278" y="4236540"/>
            <a:ext cx="467808" cy="17319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540525" y="4231968"/>
            <a:ext cx="467808" cy="17319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111475" y="1236061"/>
            <a:ext cx="1041946" cy="288473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828288" y="5170932"/>
            <a:ext cx="1687067" cy="2005583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6281928" y="1577339"/>
            <a:ext cx="1566672" cy="153924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9799319" y="4093464"/>
            <a:ext cx="1993900" cy="512445"/>
            <a:chOff x="9799319" y="4093464"/>
            <a:chExt cx="1993900" cy="512445"/>
          </a:xfrm>
        </p:grpSpPr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799319" y="4121451"/>
              <a:ext cx="1993392" cy="373793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425683" y="4093464"/>
              <a:ext cx="769620" cy="512063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635514" y="4231968"/>
            <a:ext cx="475353" cy="17319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657861" y="4231968"/>
            <a:ext cx="467808" cy="173198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190198" y="1188783"/>
            <a:ext cx="1041946" cy="2947289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9457943" y="5483352"/>
            <a:ext cx="1467718" cy="710468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011923" y="4399788"/>
            <a:ext cx="1095755" cy="3265932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9460992" y="6464808"/>
            <a:ext cx="1418844" cy="659891"/>
          </a:xfrm>
          <a:prstGeom prst="rect">
            <a:avLst/>
          </a:prstGeom>
        </p:spPr>
      </p:pic>
      <p:pic>
        <p:nvPicPr>
          <p:cNvPr id="20" name="object 20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199376" y="5373623"/>
            <a:ext cx="1760220" cy="1769364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9724643" y="1565147"/>
            <a:ext cx="1809151" cy="1746354"/>
          </a:xfrm>
          <a:prstGeom prst="rect">
            <a:avLst/>
          </a:prstGeom>
        </p:spPr>
      </p:pic>
      <p:grpSp>
        <p:nvGrpSpPr>
          <p:cNvPr id="22" name="object 22"/>
          <p:cNvGrpSpPr/>
          <p:nvPr/>
        </p:nvGrpSpPr>
        <p:grpSpPr>
          <a:xfrm>
            <a:off x="12143215" y="1389888"/>
            <a:ext cx="1361440" cy="1078865"/>
            <a:chOff x="12143215" y="1389888"/>
            <a:chExt cx="1361440" cy="1078865"/>
          </a:xfrm>
        </p:grpSpPr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143215" y="2225026"/>
              <a:ext cx="1360965" cy="24341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150852" y="1389888"/>
              <a:ext cx="1347215" cy="838200"/>
            </a:xfrm>
            <a:prstGeom prst="rect">
              <a:avLst/>
            </a:prstGeom>
          </p:spPr>
        </p:pic>
      </p:grpSp>
      <p:pic>
        <p:nvPicPr>
          <p:cNvPr id="25" name="object 25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1567159" y="5497067"/>
            <a:ext cx="1309116" cy="1097279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1533631" y="7176516"/>
            <a:ext cx="1412748" cy="78638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6715261" y="4215204"/>
            <a:ext cx="467808" cy="173198"/>
          </a:xfrm>
          <a:prstGeom prst="rect">
            <a:avLst/>
          </a:prstGeom>
        </p:spPr>
      </p:pic>
      <p:grpSp>
        <p:nvGrpSpPr>
          <p:cNvPr id="28" name="object 28"/>
          <p:cNvGrpSpPr/>
          <p:nvPr/>
        </p:nvGrpSpPr>
        <p:grpSpPr>
          <a:xfrm>
            <a:off x="13336523" y="7775447"/>
            <a:ext cx="1870075" cy="1711960"/>
            <a:chOff x="13336523" y="7775447"/>
            <a:chExt cx="1870075" cy="1711960"/>
          </a:xfrm>
        </p:grpSpPr>
        <p:pic>
          <p:nvPicPr>
            <p:cNvPr id="29" name="object 29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13388339" y="7775447"/>
              <a:ext cx="1530096" cy="344424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13336523" y="8074151"/>
              <a:ext cx="1869948" cy="1412748"/>
            </a:xfrm>
            <a:prstGeom prst="rect">
              <a:avLst/>
            </a:prstGeom>
          </p:spPr>
        </p:pic>
      </p:grpSp>
      <p:pic>
        <p:nvPicPr>
          <p:cNvPr id="31" name="object 3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9511283" y="7289292"/>
            <a:ext cx="1467612" cy="65836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13409676" y="5698235"/>
            <a:ext cx="1548384" cy="201015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15590519" y="114300"/>
            <a:ext cx="2536303" cy="710488"/>
          </a:xfrm>
          <a:prstGeom prst="rect">
            <a:avLst/>
          </a:prstGeom>
        </p:spPr>
      </p:pic>
      <p:sp>
        <p:nvSpPr>
          <p:cNvPr id="34" name="object 34" descr="$PPTXTitle"/>
          <p:cNvSpPr txBox="1">
            <a:spLocks noGrp="1"/>
          </p:cNvSpPr>
          <p:nvPr>
            <p:ph type="title"/>
          </p:nvPr>
        </p:nvSpPr>
        <p:spPr>
          <a:xfrm>
            <a:off x="444500" y="65913"/>
            <a:ext cx="8705850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SANCRAFT</a:t>
            </a:r>
            <a:r>
              <a:rPr spc="-35" dirty="0"/>
              <a:t> </a:t>
            </a:r>
            <a:r>
              <a:rPr dirty="0"/>
              <a:t>INDUSTRIES</a:t>
            </a:r>
            <a:r>
              <a:rPr spc="-55" dirty="0"/>
              <a:t> </a:t>
            </a:r>
            <a:r>
              <a:rPr spc="-10" dirty="0"/>
              <a:t>MILESTONES</a:t>
            </a:r>
          </a:p>
        </p:txBody>
      </p:sp>
      <p:sp>
        <p:nvSpPr>
          <p:cNvPr id="35" name="object 35"/>
          <p:cNvSpPr txBox="1"/>
          <p:nvPr/>
        </p:nvSpPr>
        <p:spPr>
          <a:xfrm>
            <a:off x="2164460" y="641731"/>
            <a:ext cx="197929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dirty="0">
                <a:latin typeface="Tahoma"/>
                <a:cs typeface="Tahoma"/>
              </a:rPr>
              <a:t>ISO</a:t>
            </a:r>
            <a:r>
              <a:rPr sz="2300" spc="-35" dirty="0">
                <a:latin typeface="Tahoma"/>
                <a:cs typeface="Tahoma"/>
              </a:rPr>
              <a:t> </a:t>
            </a:r>
            <a:r>
              <a:rPr sz="2300" spc="-10" dirty="0">
                <a:latin typeface="Tahoma"/>
                <a:cs typeface="Tahoma"/>
              </a:rPr>
              <a:t>9001:2015</a:t>
            </a:r>
            <a:endParaRPr sz="2300">
              <a:latin typeface="Tahoma"/>
              <a:cs typeface="Tahoma"/>
            </a:endParaRPr>
          </a:p>
        </p:txBody>
      </p:sp>
      <p:pic>
        <p:nvPicPr>
          <p:cNvPr id="36" name="object 36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793748" y="4056888"/>
            <a:ext cx="2112264" cy="493775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2374138" y="4112133"/>
            <a:ext cx="1022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2017-2018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38" name="object 38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3738371" y="4056888"/>
            <a:ext cx="2110740" cy="493775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4531233" y="4116704"/>
            <a:ext cx="4902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2019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0" name="object 40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5649467" y="4056888"/>
            <a:ext cx="2110740" cy="493775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6537197" y="4116704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2021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2" name="object 42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7708392" y="4056888"/>
            <a:ext cx="2112263" cy="493775"/>
          </a:xfrm>
          <a:prstGeom prst="rect">
            <a:avLst/>
          </a:prstGeom>
        </p:spPr>
      </p:pic>
      <p:sp>
        <p:nvSpPr>
          <p:cNvPr id="43" name="object 43"/>
          <p:cNvSpPr txBox="1"/>
          <p:nvPr/>
        </p:nvSpPr>
        <p:spPr>
          <a:xfrm>
            <a:off x="8522334" y="4112133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2022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558653" y="4116704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2023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5" name="object 45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3749528" y="4040123"/>
            <a:ext cx="2110740" cy="493775"/>
          </a:xfrm>
          <a:prstGeom prst="rect">
            <a:avLst/>
          </a:prstGeom>
        </p:spPr>
      </p:pic>
      <p:sp>
        <p:nvSpPr>
          <p:cNvPr id="46" name="object 46"/>
          <p:cNvSpPr txBox="1"/>
          <p:nvPr/>
        </p:nvSpPr>
        <p:spPr>
          <a:xfrm>
            <a:off x="14641830" y="4112133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2025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7" name="object 4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787115" y="4056888"/>
            <a:ext cx="2112263" cy="493775"/>
          </a:xfrm>
          <a:prstGeom prst="rect">
            <a:avLst/>
          </a:prstGeom>
        </p:spPr>
      </p:pic>
      <p:sp>
        <p:nvSpPr>
          <p:cNvPr id="48" name="object 48"/>
          <p:cNvSpPr txBox="1"/>
          <p:nvPr/>
        </p:nvSpPr>
        <p:spPr>
          <a:xfrm>
            <a:off x="16698213" y="4095369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2026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3321411" y="8655507"/>
            <a:ext cx="53149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solidFill>
                  <a:srgbClr val="FFFFFF"/>
                </a:solidFill>
                <a:latin typeface="Cambria"/>
                <a:cs typeface="Cambria"/>
              </a:rPr>
              <a:t>2025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994407" y="6451219"/>
            <a:ext cx="1468755" cy="3308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10" dirty="0">
                <a:latin typeface="Tahoma"/>
                <a:cs typeface="Tahoma"/>
              </a:rPr>
              <a:t>Incorporated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3576573" y="7532369"/>
            <a:ext cx="228282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7205" marR="5080" indent="-48514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ahoma"/>
                <a:cs typeface="Tahoma"/>
              </a:rPr>
              <a:t>Best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Supplier</a:t>
            </a:r>
            <a:r>
              <a:rPr sz="2000" spc="1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Award (SALCOMP)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6094857" y="602360"/>
            <a:ext cx="2216785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40080" marR="5080" indent="-62801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ahoma"/>
                <a:cs typeface="Tahoma"/>
              </a:rPr>
              <a:t>Electrical</a:t>
            </a:r>
            <a:r>
              <a:rPr sz="2000" spc="-8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Industries Boardup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560311" y="7604252"/>
            <a:ext cx="2626360" cy="635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ahoma"/>
                <a:cs typeface="Tahoma"/>
              </a:rPr>
              <a:t>ISO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14K &amp;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25" dirty="0">
                <a:latin typeface="Tahoma"/>
                <a:cs typeface="Tahoma"/>
              </a:rPr>
              <a:t>45K</a:t>
            </a:r>
            <a:endParaRPr sz="20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</a:pPr>
            <a:r>
              <a:rPr sz="2000" dirty="0">
                <a:latin typeface="Tahoma"/>
                <a:cs typeface="Tahoma"/>
              </a:rPr>
              <a:t>Certified</a:t>
            </a:r>
            <a:r>
              <a:rPr sz="2000" spc="-20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with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TUV</a:t>
            </a:r>
            <a:r>
              <a:rPr sz="2000" spc="-35" dirty="0">
                <a:latin typeface="Tahoma"/>
                <a:cs typeface="Tahoma"/>
              </a:rPr>
              <a:t> </a:t>
            </a:r>
            <a:r>
              <a:rPr sz="2000" spc="-25" dirty="0">
                <a:latin typeface="Tahoma"/>
                <a:cs typeface="Tahoma"/>
              </a:rPr>
              <a:t>SUD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9933813" y="8643061"/>
            <a:ext cx="2644140" cy="331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solidFill>
                  <a:srgbClr val="001F5F"/>
                </a:solidFill>
                <a:latin typeface="Tahoma"/>
                <a:cs typeface="Tahoma"/>
              </a:rPr>
              <a:t>New</a:t>
            </a:r>
            <a:r>
              <a:rPr sz="2000" spc="-30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000" dirty="0">
                <a:solidFill>
                  <a:srgbClr val="001F5F"/>
                </a:solidFill>
                <a:latin typeface="Tahoma"/>
                <a:cs typeface="Tahoma"/>
              </a:rPr>
              <a:t>Customer</a:t>
            </a:r>
            <a:r>
              <a:rPr sz="2000" spc="-25" dirty="0">
                <a:solidFill>
                  <a:srgbClr val="001F5F"/>
                </a:solidFill>
                <a:latin typeface="Tahoma"/>
                <a:cs typeface="Tahoma"/>
              </a:rPr>
              <a:t> </a:t>
            </a:r>
            <a:r>
              <a:rPr sz="2000" spc="-10" dirty="0">
                <a:solidFill>
                  <a:srgbClr val="001F5F"/>
                </a:solidFill>
                <a:latin typeface="Tahoma"/>
                <a:cs typeface="Tahoma"/>
              </a:rPr>
              <a:t>addition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2147295" y="2386025"/>
            <a:ext cx="1751330" cy="941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Tahoma"/>
                <a:cs typeface="Tahoma"/>
              </a:rPr>
              <a:t>RJ45,HDMI, </a:t>
            </a:r>
            <a:r>
              <a:rPr sz="2000" spc="-25" dirty="0">
                <a:latin typeface="Tahoma"/>
                <a:cs typeface="Tahoma"/>
              </a:rPr>
              <a:t>RC</a:t>
            </a:r>
            <a:endParaRPr sz="2000">
              <a:latin typeface="Tahoma"/>
              <a:cs typeface="Tahoma"/>
            </a:endParaRPr>
          </a:p>
          <a:p>
            <a:pPr marL="12700" marR="128905">
              <a:lnSpc>
                <a:spcPct val="100000"/>
              </a:lnSpc>
              <a:spcBef>
                <a:spcPts val="5"/>
              </a:spcBef>
            </a:pPr>
            <a:r>
              <a:rPr sz="2000" dirty="0">
                <a:latin typeface="Tahoma"/>
                <a:cs typeface="Tahoma"/>
              </a:rPr>
              <a:t>Jack</a:t>
            </a:r>
            <a:r>
              <a:rPr sz="2000" spc="-40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Cables Manufacturing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4354302" y="1460753"/>
            <a:ext cx="1859914" cy="1855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ahoma"/>
                <a:cs typeface="Tahoma"/>
              </a:rPr>
              <a:t>New</a:t>
            </a:r>
            <a:r>
              <a:rPr sz="2000" spc="-10" dirty="0">
                <a:latin typeface="Tahoma"/>
                <a:cs typeface="Tahoma"/>
              </a:rPr>
              <a:t> </a:t>
            </a:r>
            <a:r>
              <a:rPr sz="2000" spc="-25" dirty="0">
                <a:latin typeface="Tahoma"/>
                <a:cs typeface="Tahoma"/>
              </a:rPr>
              <a:t>Technology </a:t>
            </a:r>
            <a:r>
              <a:rPr sz="2000" dirty="0">
                <a:latin typeface="Tahoma"/>
                <a:cs typeface="Tahoma"/>
              </a:rPr>
              <a:t>Expansion:</a:t>
            </a:r>
            <a:r>
              <a:rPr sz="2000" spc="-25" dirty="0">
                <a:latin typeface="Tahoma"/>
                <a:cs typeface="Tahoma"/>
              </a:rPr>
              <a:t> New </a:t>
            </a:r>
            <a:r>
              <a:rPr sz="2000" spc="-10" dirty="0">
                <a:latin typeface="Tahoma"/>
                <a:cs typeface="Tahoma"/>
              </a:rPr>
              <a:t>Inj-</a:t>
            </a:r>
            <a:r>
              <a:rPr sz="2000" spc="-20" dirty="0">
                <a:latin typeface="Tahoma"/>
                <a:cs typeface="Tahoma"/>
              </a:rPr>
              <a:t>M/C, </a:t>
            </a:r>
            <a:r>
              <a:rPr sz="2000" dirty="0">
                <a:latin typeface="Tahoma"/>
                <a:cs typeface="Tahoma"/>
              </a:rPr>
              <a:t>Stamping</a:t>
            </a:r>
            <a:r>
              <a:rPr sz="2000" spc="10" dirty="0">
                <a:latin typeface="Tahoma"/>
                <a:cs typeface="Tahoma"/>
              </a:rPr>
              <a:t> </a:t>
            </a:r>
            <a:r>
              <a:rPr sz="2000" spc="-25" dirty="0">
                <a:latin typeface="Tahoma"/>
                <a:cs typeface="Tahoma"/>
              </a:rPr>
              <a:t>Mc, </a:t>
            </a:r>
            <a:r>
              <a:rPr sz="2000" dirty="0">
                <a:latin typeface="Tahoma"/>
                <a:cs typeface="Tahoma"/>
              </a:rPr>
              <a:t>Laser</a:t>
            </a:r>
            <a:r>
              <a:rPr sz="2000" spc="-2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Cutting, </a:t>
            </a:r>
            <a:r>
              <a:rPr sz="2000" dirty="0">
                <a:latin typeface="Tahoma"/>
                <a:cs typeface="Tahoma"/>
              </a:rPr>
              <a:t>VMC,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25" dirty="0">
                <a:latin typeface="Tahoma"/>
                <a:cs typeface="Tahoma"/>
              </a:rPr>
              <a:t>EDM</a:t>
            </a:r>
            <a:endParaRPr sz="2000">
              <a:latin typeface="Tahoma"/>
              <a:cs typeface="Tahoma"/>
            </a:endParaRPr>
          </a:p>
        </p:txBody>
      </p:sp>
      <p:pic>
        <p:nvPicPr>
          <p:cNvPr id="57" name="object 57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1768328" y="4052315"/>
            <a:ext cx="2112264" cy="492251"/>
          </a:xfrm>
          <a:prstGeom prst="rect">
            <a:avLst/>
          </a:prstGeom>
        </p:spPr>
      </p:pic>
      <p:sp>
        <p:nvSpPr>
          <p:cNvPr id="58" name="object 58"/>
          <p:cNvSpPr txBox="1"/>
          <p:nvPr/>
        </p:nvSpPr>
        <p:spPr>
          <a:xfrm>
            <a:off x="12618466" y="4112133"/>
            <a:ext cx="4889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9414129" y="806323"/>
            <a:ext cx="196088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ahoma"/>
                <a:cs typeface="Tahoma"/>
              </a:rPr>
              <a:t>IATF</a:t>
            </a:r>
            <a:r>
              <a:rPr sz="2000" spc="-114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16949:2016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11975718" y="730123"/>
            <a:ext cx="138303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ahoma"/>
                <a:cs typeface="Tahoma"/>
              </a:rPr>
              <a:t>JV</a:t>
            </a:r>
            <a:r>
              <a:rPr sz="2000" spc="-15" dirty="0">
                <a:latin typeface="Tahoma"/>
                <a:cs typeface="Tahoma"/>
              </a:rPr>
              <a:t> </a:t>
            </a:r>
            <a:r>
              <a:rPr sz="2000" dirty="0">
                <a:latin typeface="Tahoma"/>
                <a:cs typeface="Tahoma"/>
              </a:rPr>
              <a:t>with</a:t>
            </a:r>
            <a:r>
              <a:rPr sz="2000" spc="-20" dirty="0">
                <a:latin typeface="Tahoma"/>
                <a:cs typeface="Tahoma"/>
              </a:rPr>
              <a:t> </a:t>
            </a:r>
            <a:r>
              <a:rPr sz="2000" spc="-25" dirty="0">
                <a:latin typeface="Tahoma"/>
                <a:cs typeface="Tahoma"/>
              </a:rPr>
              <a:t>RCC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2709017" y="9597643"/>
            <a:ext cx="2765425" cy="636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203835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Tahoma"/>
                <a:cs typeface="Tahoma"/>
              </a:rPr>
              <a:t>Best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SupplierAward </a:t>
            </a:r>
            <a:r>
              <a:rPr sz="2000" dirty="0">
                <a:latin typeface="Tahoma"/>
                <a:cs typeface="Tahoma"/>
              </a:rPr>
              <a:t>(SCHNEIDER</a:t>
            </a:r>
            <a:r>
              <a:rPr sz="2000" spc="-55" dirty="0">
                <a:latin typeface="Tahoma"/>
                <a:cs typeface="Tahoma"/>
              </a:rPr>
              <a:t> </a:t>
            </a:r>
            <a:r>
              <a:rPr sz="2000" spc="-10" dirty="0">
                <a:latin typeface="Tahoma"/>
                <a:cs typeface="Tahoma"/>
              </a:rPr>
              <a:t>ELECTRIC)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6711676" y="1443989"/>
            <a:ext cx="1160780" cy="1525905"/>
          </a:xfrm>
          <a:prstGeom prst="rect">
            <a:avLst/>
          </a:prstGeom>
        </p:spPr>
        <p:txBody>
          <a:bodyPr vert="horz" wrap="square" lIns="0" tIns="19050" rIns="0" bIns="0" rtlCol="0">
            <a:spAutoFit/>
          </a:bodyPr>
          <a:lstStyle/>
          <a:p>
            <a:pPr marL="12700" marR="5080">
              <a:lnSpc>
                <a:spcPct val="98000"/>
              </a:lnSpc>
              <a:spcBef>
                <a:spcPts val="150"/>
              </a:spcBef>
            </a:pPr>
            <a:r>
              <a:rPr sz="2000" spc="-25" dirty="0">
                <a:latin typeface="Tahoma"/>
                <a:cs typeface="Tahoma"/>
              </a:rPr>
              <a:t>New </a:t>
            </a:r>
            <a:r>
              <a:rPr sz="2000" spc="-10" dirty="0">
                <a:latin typeface="Tahoma"/>
                <a:cs typeface="Tahoma"/>
              </a:rPr>
              <a:t>Factory Building, </a:t>
            </a:r>
            <a:r>
              <a:rPr sz="2000" dirty="0">
                <a:latin typeface="Tahoma"/>
                <a:cs typeface="Tahoma"/>
              </a:rPr>
              <a:t>100K</a:t>
            </a:r>
            <a:r>
              <a:rPr sz="2000" spc="5" dirty="0">
                <a:latin typeface="Tahoma"/>
                <a:cs typeface="Tahoma"/>
              </a:rPr>
              <a:t> </a:t>
            </a:r>
            <a:r>
              <a:rPr sz="2000" spc="-20" dirty="0">
                <a:latin typeface="Tahoma"/>
                <a:cs typeface="Tahoma"/>
              </a:rPr>
              <a:t>SQft </a:t>
            </a:r>
            <a:r>
              <a:rPr sz="2000" spc="-25" dirty="0">
                <a:latin typeface="Tahoma"/>
                <a:cs typeface="Tahoma"/>
              </a:rPr>
              <a:t>G+1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15899637" y="5566664"/>
            <a:ext cx="2180590" cy="265112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496570">
              <a:lnSpc>
                <a:spcPct val="100499"/>
              </a:lnSpc>
              <a:spcBef>
                <a:spcPts val="85"/>
              </a:spcBef>
            </a:pPr>
            <a:r>
              <a:rPr sz="1900" dirty="0">
                <a:latin typeface="Tahoma"/>
                <a:cs typeface="Tahoma"/>
              </a:rPr>
              <a:t>New</a:t>
            </a:r>
            <a:r>
              <a:rPr sz="1900" spc="-75" dirty="0">
                <a:latin typeface="Tahoma"/>
                <a:cs typeface="Tahoma"/>
              </a:rPr>
              <a:t> </a:t>
            </a:r>
            <a:r>
              <a:rPr sz="1900" spc="-10" dirty="0">
                <a:latin typeface="Tahoma"/>
                <a:cs typeface="Tahoma"/>
              </a:rPr>
              <a:t>Verticals</a:t>
            </a:r>
            <a:r>
              <a:rPr sz="1900" spc="-60" dirty="0">
                <a:latin typeface="Tahoma"/>
                <a:cs typeface="Tahoma"/>
              </a:rPr>
              <a:t> &amp; </a:t>
            </a:r>
            <a:r>
              <a:rPr sz="1900" spc="-10" dirty="0">
                <a:latin typeface="Tahoma"/>
                <a:cs typeface="Tahoma"/>
              </a:rPr>
              <a:t>Technology:</a:t>
            </a:r>
            <a:endParaRPr sz="1900">
              <a:latin typeface="Tahoma"/>
              <a:cs typeface="Tahoma"/>
            </a:endParaRPr>
          </a:p>
          <a:p>
            <a:pPr marL="12700" marR="570230" indent="294640">
              <a:lnSpc>
                <a:spcPct val="100800"/>
              </a:lnSpc>
              <a:spcBef>
                <a:spcPts val="5"/>
              </a:spcBef>
              <a:buAutoNum type="alphaLcParenR"/>
              <a:tabLst>
                <a:tab pos="307340" algn="l"/>
              </a:tabLst>
            </a:pPr>
            <a:r>
              <a:rPr sz="1900" dirty="0">
                <a:latin typeface="Tahoma"/>
                <a:cs typeface="Tahoma"/>
              </a:rPr>
              <a:t>New</a:t>
            </a:r>
            <a:r>
              <a:rPr sz="1900" spc="-45" dirty="0">
                <a:latin typeface="Tahoma"/>
                <a:cs typeface="Tahoma"/>
              </a:rPr>
              <a:t> </a:t>
            </a:r>
            <a:r>
              <a:rPr sz="1900" spc="-20" dirty="0">
                <a:latin typeface="Tahoma"/>
                <a:cs typeface="Tahoma"/>
              </a:rPr>
              <a:t>Tool </a:t>
            </a:r>
            <a:r>
              <a:rPr sz="1900" dirty="0">
                <a:latin typeface="Tahoma"/>
                <a:cs typeface="Tahoma"/>
              </a:rPr>
              <a:t>Design</a:t>
            </a:r>
            <a:r>
              <a:rPr sz="1900" spc="-55" dirty="0">
                <a:latin typeface="Tahoma"/>
                <a:cs typeface="Tahoma"/>
              </a:rPr>
              <a:t> </a:t>
            </a:r>
            <a:r>
              <a:rPr sz="1900" spc="-50" dirty="0">
                <a:latin typeface="Tahoma"/>
                <a:cs typeface="Tahoma"/>
              </a:rPr>
              <a:t>&amp; </a:t>
            </a:r>
            <a:r>
              <a:rPr sz="1900" spc="-10" dirty="0">
                <a:latin typeface="Tahoma"/>
                <a:cs typeface="Tahoma"/>
              </a:rPr>
              <a:t>Manufacturing,</a:t>
            </a:r>
            <a:endParaRPr sz="1900">
              <a:latin typeface="Tahoma"/>
              <a:cs typeface="Tahoma"/>
            </a:endParaRPr>
          </a:p>
          <a:p>
            <a:pPr marL="313055" indent="-300355">
              <a:lnSpc>
                <a:spcPct val="100000"/>
              </a:lnSpc>
              <a:spcBef>
                <a:spcPts val="25"/>
              </a:spcBef>
              <a:buAutoNum type="alphaLcParenR"/>
              <a:tabLst>
                <a:tab pos="313055" algn="l"/>
              </a:tabLst>
            </a:pPr>
            <a:r>
              <a:rPr sz="1900" spc="-30" dirty="0">
                <a:latin typeface="Tahoma"/>
                <a:cs typeface="Tahoma"/>
              </a:rPr>
              <a:t>Tool</a:t>
            </a:r>
            <a:r>
              <a:rPr sz="1900" spc="-120" dirty="0">
                <a:latin typeface="Tahoma"/>
                <a:cs typeface="Tahoma"/>
              </a:rPr>
              <a:t> </a:t>
            </a:r>
            <a:r>
              <a:rPr sz="1900" spc="-10" dirty="0">
                <a:latin typeface="Tahoma"/>
                <a:cs typeface="Tahoma"/>
              </a:rPr>
              <a:t>Spares,</a:t>
            </a:r>
            <a:endParaRPr sz="1900">
              <a:latin typeface="Tahoma"/>
              <a:cs typeface="Tahoma"/>
            </a:endParaRPr>
          </a:p>
          <a:p>
            <a:pPr marL="290830" indent="-278130">
              <a:lnSpc>
                <a:spcPct val="100000"/>
              </a:lnSpc>
              <a:spcBef>
                <a:spcPts val="25"/>
              </a:spcBef>
              <a:buAutoNum type="alphaLcParenR"/>
              <a:tabLst>
                <a:tab pos="290830" algn="l"/>
              </a:tabLst>
            </a:pPr>
            <a:r>
              <a:rPr sz="1900" dirty="0">
                <a:latin typeface="Tahoma"/>
                <a:cs typeface="Tahoma"/>
              </a:rPr>
              <a:t>Sheet</a:t>
            </a:r>
            <a:r>
              <a:rPr sz="1900" spc="-65" dirty="0">
                <a:latin typeface="Tahoma"/>
                <a:cs typeface="Tahoma"/>
              </a:rPr>
              <a:t> </a:t>
            </a:r>
            <a:r>
              <a:rPr sz="1900" spc="-10" dirty="0">
                <a:latin typeface="Tahoma"/>
                <a:cs typeface="Tahoma"/>
              </a:rPr>
              <a:t>Metal,</a:t>
            </a:r>
            <a:endParaRPr sz="1900">
              <a:latin typeface="Tahoma"/>
              <a:cs typeface="Tahoma"/>
            </a:endParaRPr>
          </a:p>
          <a:p>
            <a:pPr marL="313055" indent="-300355">
              <a:lnSpc>
                <a:spcPct val="100000"/>
              </a:lnSpc>
              <a:spcBef>
                <a:spcPts val="10"/>
              </a:spcBef>
              <a:buAutoNum type="alphaLcParenR"/>
              <a:tabLst>
                <a:tab pos="313055" algn="l"/>
              </a:tabLst>
            </a:pPr>
            <a:r>
              <a:rPr sz="1900" dirty="0">
                <a:latin typeface="Tahoma"/>
                <a:cs typeface="Tahoma"/>
              </a:rPr>
              <a:t>Metal</a:t>
            </a:r>
            <a:r>
              <a:rPr sz="1900" spc="-55" dirty="0">
                <a:latin typeface="Tahoma"/>
                <a:cs typeface="Tahoma"/>
              </a:rPr>
              <a:t> </a:t>
            </a:r>
            <a:r>
              <a:rPr sz="1900" spc="-10" dirty="0">
                <a:latin typeface="Tahoma"/>
                <a:cs typeface="Tahoma"/>
              </a:rPr>
              <a:t>Enclosures,</a:t>
            </a:r>
            <a:endParaRPr sz="1900">
              <a:latin typeface="Tahoma"/>
              <a:cs typeface="Tahoma"/>
            </a:endParaRPr>
          </a:p>
          <a:p>
            <a:pPr marL="307340" indent="-294640">
              <a:lnSpc>
                <a:spcPct val="100000"/>
              </a:lnSpc>
              <a:spcBef>
                <a:spcPts val="25"/>
              </a:spcBef>
              <a:buAutoNum type="alphaLcParenR"/>
              <a:tabLst>
                <a:tab pos="307340" algn="l"/>
              </a:tabLst>
            </a:pPr>
            <a:r>
              <a:rPr sz="1900" dirty="0">
                <a:latin typeface="Tahoma"/>
                <a:cs typeface="Tahoma"/>
              </a:rPr>
              <a:t>Sub-</a:t>
            </a:r>
            <a:r>
              <a:rPr sz="1900" spc="-60" dirty="0">
                <a:latin typeface="Tahoma"/>
                <a:cs typeface="Tahoma"/>
              </a:rPr>
              <a:t> </a:t>
            </a:r>
            <a:r>
              <a:rPr sz="1900" spc="-10" dirty="0">
                <a:latin typeface="Tahoma"/>
                <a:cs typeface="Tahoma"/>
              </a:rPr>
              <a:t>Assemblies</a:t>
            </a:r>
            <a:endParaRPr sz="1900">
              <a:latin typeface="Tahoma"/>
              <a:cs typeface="Tahoma"/>
            </a:endParaRPr>
          </a:p>
        </p:txBody>
      </p:sp>
      <p:pic>
        <p:nvPicPr>
          <p:cNvPr id="64" name="object 6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628619" y="4460747"/>
            <a:ext cx="1367028" cy="4075176"/>
          </a:xfrm>
          <a:prstGeom prst="rect">
            <a:avLst/>
          </a:prstGeom>
        </p:spPr>
      </p:pic>
      <p:pic>
        <p:nvPicPr>
          <p:cNvPr id="65" name="object 6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1577828" y="1028700"/>
            <a:ext cx="1161287" cy="3075432"/>
          </a:xfrm>
          <a:prstGeom prst="rect">
            <a:avLst/>
          </a:prstGeom>
        </p:spPr>
      </p:pic>
      <p:pic>
        <p:nvPicPr>
          <p:cNvPr id="66" name="object 66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6341852" y="1028700"/>
            <a:ext cx="1161288" cy="3075432"/>
          </a:xfrm>
          <a:prstGeom prst="rect">
            <a:avLst/>
          </a:prstGeom>
        </p:spPr>
      </p:pic>
      <p:pic>
        <p:nvPicPr>
          <p:cNvPr id="67" name="object 6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1245595" y="4514088"/>
            <a:ext cx="1367027" cy="4075176"/>
          </a:xfrm>
          <a:prstGeom prst="rect">
            <a:avLst/>
          </a:prstGeom>
        </p:spPr>
      </p:pic>
      <p:grpSp>
        <p:nvGrpSpPr>
          <p:cNvPr id="68" name="object 68"/>
          <p:cNvGrpSpPr/>
          <p:nvPr/>
        </p:nvGrpSpPr>
        <p:grpSpPr>
          <a:xfrm>
            <a:off x="2148839" y="1074419"/>
            <a:ext cx="8435340" cy="7461884"/>
            <a:chOff x="2148839" y="1074419"/>
            <a:chExt cx="8435340" cy="7461884"/>
          </a:xfrm>
        </p:grpSpPr>
        <p:pic>
          <p:nvPicPr>
            <p:cNvPr id="69" name="object 69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2148839" y="1142999"/>
              <a:ext cx="1159764" cy="3012948"/>
            </a:xfrm>
            <a:prstGeom prst="rect">
              <a:avLst/>
            </a:prstGeom>
          </p:spPr>
        </p:pic>
        <p:pic>
          <p:nvPicPr>
            <p:cNvPr id="70" name="object 7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697223" y="4399787"/>
              <a:ext cx="975360" cy="2907792"/>
            </a:xfrm>
            <a:prstGeom prst="rect">
              <a:avLst/>
            </a:prstGeom>
          </p:spPr>
        </p:pic>
        <p:pic>
          <p:nvPicPr>
            <p:cNvPr id="71" name="object 71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9331451" y="1074419"/>
              <a:ext cx="1161288" cy="307543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9217151" y="4460748"/>
              <a:ext cx="1367027" cy="4075176"/>
            </a:xfrm>
            <a:prstGeom prst="rect">
              <a:avLst/>
            </a:prstGeom>
          </p:spPr>
        </p:pic>
      </p:grpSp>
      <p:grpSp>
        <p:nvGrpSpPr>
          <p:cNvPr id="73" name="object 73"/>
          <p:cNvGrpSpPr/>
          <p:nvPr/>
        </p:nvGrpSpPr>
        <p:grpSpPr>
          <a:xfrm>
            <a:off x="13144500" y="4460747"/>
            <a:ext cx="1367155" cy="5290185"/>
            <a:chOff x="13144500" y="4460747"/>
            <a:chExt cx="1367155" cy="5290185"/>
          </a:xfrm>
        </p:grpSpPr>
        <p:pic>
          <p:nvPicPr>
            <p:cNvPr id="74" name="object 74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13144500" y="4460747"/>
              <a:ext cx="1367028" cy="3489959"/>
            </a:xfrm>
            <a:prstGeom prst="rect">
              <a:avLst/>
            </a:prstGeom>
          </p:spPr>
        </p:pic>
        <p:pic>
          <p:nvPicPr>
            <p:cNvPr id="75" name="object 75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13144500" y="7728203"/>
              <a:ext cx="1338071" cy="2022348"/>
            </a:xfrm>
            <a:prstGeom prst="rect">
              <a:avLst/>
            </a:prstGeom>
          </p:spPr>
        </p:pic>
      </p:grpSp>
      <p:pic>
        <p:nvPicPr>
          <p:cNvPr id="76" name="object 76"/>
          <p:cNvPicPr/>
          <p:nvPr/>
        </p:nvPicPr>
        <p:blipFill>
          <a:blip r:embed="rId36" cstate="print"/>
          <a:stretch>
            <a:fillRect/>
          </a:stretch>
        </p:blipFill>
        <p:spPr>
          <a:xfrm>
            <a:off x="0" y="-2"/>
            <a:ext cx="377951" cy="1028699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2336" y="38097"/>
              <a:ext cx="17885664" cy="1024889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2"/>
              <a:ext cx="377951" cy="10286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90519" y="294131"/>
              <a:ext cx="2545080" cy="789431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1533525" y="1353439"/>
            <a:ext cx="4112260" cy="74517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100"/>
              </a:spcBef>
            </a:pPr>
            <a:r>
              <a:rPr sz="2400" spc="-210" dirty="0">
                <a:latin typeface="Arial Black"/>
                <a:cs typeface="Arial Black"/>
              </a:rPr>
              <a:t>2017-</a:t>
            </a:r>
            <a:r>
              <a:rPr sz="2400" spc="-20" dirty="0">
                <a:latin typeface="Arial Black"/>
                <a:cs typeface="Arial Black"/>
              </a:rPr>
              <a:t>2019</a:t>
            </a:r>
            <a:endParaRPr sz="2400">
              <a:latin typeface="Arial Black"/>
              <a:cs typeface="Arial Black"/>
            </a:endParaRPr>
          </a:p>
          <a:p>
            <a:pPr marL="12700" marR="355600">
              <a:lnSpc>
                <a:spcPts val="2800"/>
              </a:lnSpc>
              <a:spcBef>
                <a:spcPts val="114"/>
              </a:spcBef>
            </a:pPr>
            <a:r>
              <a:rPr sz="2400" spc="-175" dirty="0">
                <a:solidFill>
                  <a:srgbClr val="2052C5"/>
                </a:solidFill>
                <a:latin typeface="Arial Black"/>
                <a:cs typeface="Arial Black"/>
              </a:rPr>
              <a:t>Plastic</a:t>
            </a:r>
            <a:r>
              <a:rPr sz="2400" spc="-15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30" dirty="0">
                <a:solidFill>
                  <a:srgbClr val="2052C5"/>
                </a:solidFill>
                <a:latin typeface="Arial Black"/>
                <a:cs typeface="Arial Black"/>
              </a:rPr>
              <a:t>Injection </a:t>
            </a:r>
            <a:r>
              <a:rPr sz="2400" spc="-75" dirty="0">
                <a:solidFill>
                  <a:srgbClr val="2052C5"/>
                </a:solidFill>
                <a:latin typeface="Arial Black"/>
                <a:cs typeface="Arial Black"/>
              </a:rPr>
              <a:t>Molding </a:t>
            </a:r>
            <a:r>
              <a:rPr sz="2400" spc="-114" dirty="0">
                <a:solidFill>
                  <a:srgbClr val="2052C5"/>
                </a:solidFill>
                <a:latin typeface="Arial Black"/>
                <a:cs typeface="Arial Black"/>
              </a:rPr>
              <a:t>Insert</a:t>
            </a:r>
            <a:r>
              <a:rPr sz="2400" spc="-16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2052C5"/>
                </a:solidFill>
                <a:latin typeface="Arial Black"/>
                <a:cs typeface="Arial Black"/>
              </a:rPr>
              <a:t>Molding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ts val="2725"/>
              </a:lnSpc>
            </a:pPr>
            <a:r>
              <a:rPr sz="2400" spc="-180" dirty="0">
                <a:solidFill>
                  <a:srgbClr val="2052C5"/>
                </a:solidFill>
                <a:latin typeface="Arial Black"/>
                <a:cs typeface="Arial Black"/>
              </a:rPr>
              <a:t>Tool</a:t>
            </a:r>
            <a:r>
              <a:rPr sz="2400" spc="-16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90" dirty="0">
                <a:solidFill>
                  <a:srgbClr val="2052C5"/>
                </a:solidFill>
                <a:latin typeface="Arial Black"/>
                <a:cs typeface="Arial Black"/>
              </a:rPr>
              <a:t>Spares</a:t>
            </a:r>
            <a:r>
              <a:rPr sz="2400" spc="-16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80" dirty="0">
                <a:solidFill>
                  <a:srgbClr val="2052C5"/>
                </a:solidFill>
                <a:latin typeface="Arial Black"/>
                <a:cs typeface="Arial Black"/>
              </a:rPr>
              <a:t>Manufacturing</a:t>
            </a: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65"/>
              </a:spcBef>
            </a:pPr>
            <a:r>
              <a:rPr sz="2400" spc="-210" dirty="0">
                <a:latin typeface="Arial Black"/>
                <a:cs typeface="Arial Black"/>
              </a:rPr>
              <a:t>2019-</a:t>
            </a:r>
            <a:r>
              <a:rPr sz="2400" spc="-20" dirty="0">
                <a:latin typeface="Arial Black"/>
                <a:cs typeface="Arial Black"/>
              </a:rPr>
              <a:t>2021</a:t>
            </a:r>
            <a:endParaRPr sz="2400">
              <a:latin typeface="Arial Black"/>
              <a:cs typeface="Arial Black"/>
            </a:endParaRPr>
          </a:p>
          <a:p>
            <a:pPr marL="12700" marR="558165">
              <a:lnSpc>
                <a:spcPct val="104200"/>
              </a:lnSpc>
            </a:pPr>
            <a:r>
              <a:rPr sz="2400" spc="-185" dirty="0">
                <a:solidFill>
                  <a:srgbClr val="2052C5"/>
                </a:solidFill>
                <a:latin typeface="Arial Black"/>
                <a:cs typeface="Arial Black"/>
              </a:rPr>
              <a:t>Laser</a:t>
            </a:r>
            <a:r>
              <a:rPr sz="2400" spc="-17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345" dirty="0">
                <a:solidFill>
                  <a:srgbClr val="2052C5"/>
                </a:solidFill>
                <a:latin typeface="Arial Black"/>
                <a:cs typeface="Arial Black"/>
              </a:rPr>
              <a:t>&amp;</a:t>
            </a:r>
            <a:r>
              <a:rPr sz="2400" spc="-15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210" dirty="0">
                <a:solidFill>
                  <a:srgbClr val="2052C5"/>
                </a:solidFill>
                <a:latin typeface="Arial Black"/>
                <a:cs typeface="Arial Black"/>
              </a:rPr>
              <a:t>Screen</a:t>
            </a:r>
            <a:r>
              <a:rPr sz="2400" spc="-16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75" dirty="0">
                <a:solidFill>
                  <a:srgbClr val="2052C5"/>
                </a:solidFill>
                <a:latin typeface="Arial Black"/>
                <a:cs typeface="Arial Black"/>
              </a:rPr>
              <a:t>Printing </a:t>
            </a:r>
            <a:r>
              <a:rPr sz="2400" spc="-170" dirty="0">
                <a:solidFill>
                  <a:srgbClr val="2052C5"/>
                </a:solidFill>
                <a:latin typeface="Arial Black"/>
                <a:cs typeface="Arial Black"/>
              </a:rPr>
              <a:t>Tool</a:t>
            </a:r>
            <a:r>
              <a:rPr sz="2400" spc="-17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2052C5"/>
                </a:solidFill>
                <a:latin typeface="Arial Black"/>
                <a:cs typeface="Arial Black"/>
              </a:rPr>
              <a:t>Manufacturing </a:t>
            </a:r>
            <a:r>
              <a:rPr sz="2400" spc="-175" dirty="0">
                <a:solidFill>
                  <a:srgbClr val="2052C5"/>
                </a:solidFill>
                <a:latin typeface="Arial Black"/>
                <a:cs typeface="Arial Black"/>
              </a:rPr>
              <a:t>Plastic</a:t>
            </a:r>
            <a:r>
              <a:rPr sz="2400" spc="-13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60" dirty="0">
                <a:solidFill>
                  <a:srgbClr val="2052C5"/>
                </a:solidFill>
                <a:latin typeface="Arial Black"/>
                <a:cs typeface="Arial Black"/>
              </a:rPr>
              <a:t>Sub-</a:t>
            </a:r>
            <a:r>
              <a:rPr sz="2400" spc="-35" dirty="0">
                <a:solidFill>
                  <a:srgbClr val="2052C5"/>
                </a:solidFill>
                <a:latin typeface="Arial Black"/>
                <a:cs typeface="Arial Black"/>
              </a:rPr>
              <a:t>Assembly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590"/>
              </a:spcBef>
            </a:pP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400" spc="-250" dirty="0">
                <a:latin typeface="Arial Black"/>
                <a:cs typeface="Arial Black"/>
              </a:rPr>
              <a:t>2022</a:t>
            </a:r>
            <a:r>
              <a:rPr sz="2400" spc="-145" dirty="0">
                <a:latin typeface="Arial Black"/>
                <a:cs typeface="Arial Black"/>
              </a:rPr>
              <a:t> </a:t>
            </a:r>
            <a:r>
              <a:rPr sz="2400" spc="-40" dirty="0">
                <a:latin typeface="Arial Black"/>
                <a:cs typeface="Arial Black"/>
              </a:rPr>
              <a:t>-</a:t>
            </a:r>
            <a:r>
              <a:rPr sz="2400" spc="-155" dirty="0">
                <a:latin typeface="Arial Black"/>
                <a:cs typeface="Arial Black"/>
              </a:rPr>
              <a:t> </a:t>
            </a:r>
            <a:r>
              <a:rPr sz="2400" spc="-20" dirty="0">
                <a:latin typeface="Arial Black"/>
                <a:cs typeface="Arial Black"/>
              </a:rPr>
              <a:t>2024</a:t>
            </a:r>
            <a:endParaRPr sz="2400">
              <a:latin typeface="Arial Black"/>
              <a:cs typeface="Arial Black"/>
            </a:endParaRPr>
          </a:p>
          <a:p>
            <a:pPr marL="30480">
              <a:lnSpc>
                <a:spcPts val="2790"/>
              </a:lnSpc>
              <a:spcBef>
                <a:spcPts val="290"/>
              </a:spcBef>
            </a:pPr>
            <a:r>
              <a:rPr sz="2400" spc="-170" dirty="0">
                <a:solidFill>
                  <a:srgbClr val="2052C5"/>
                </a:solidFill>
                <a:latin typeface="Arial Black"/>
                <a:cs typeface="Arial Black"/>
              </a:rPr>
              <a:t>Cable</a:t>
            </a:r>
            <a:r>
              <a:rPr sz="2400" spc="-15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80" dirty="0">
                <a:solidFill>
                  <a:srgbClr val="2052C5"/>
                </a:solidFill>
                <a:latin typeface="Arial Black"/>
                <a:cs typeface="Arial Black"/>
              </a:rPr>
              <a:t>Assemblies</a:t>
            </a:r>
            <a:endParaRPr sz="2400">
              <a:latin typeface="Arial Black"/>
              <a:cs typeface="Arial Black"/>
            </a:endParaRPr>
          </a:p>
          <a:p>
            <a:pPr marL="30480">
              <a:lnSpc>
                <a:spcPts val="2790"/>
              </a:lnSpc>
            </a:pPr>
            <a:r>
              <a:rPr sz="2400" spc="-125" dirty="0">
                <a:solidFill>
                  <a:srgbClr val="2052C5"/>
                </a:solidFill>
                <a:latin typeface="Arial Black"/>
                <a:cs typeface="Arial Black"/>
              </a:rPr>
              <a:t>Full</a:t>
            </a:r>
            <a:r>
              <a:rPr sz="2400" spc="-16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70" dirty="0">
                <a:solidFill>
                  <a:srgbClr val="2052C5"/>
                </a:solidFill>
                <a:latin typeface="Arial Black"/>
                <a:cs typeface="Arial Black"/>
              </a:rPr>
              <a:t>Tool</a:t>
            </a:r>
            <a:r>
              <a:rPr sz="2400" spc="-17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2052C5"/>
                </a:solidFill>
                <a:latin typeface="Arial Black"/>
                <a:cs typeface="Arial Black"/>
              </a:rPr>
              <a:t>Manufacturing</a:t>
            </a:r>
            <a:endParaRPr sz="2400">
              <a:latin typeface="Arial Black"/>
              <a:cs typeface="Arial Black"/>
            </a:endParaRPr>
          </a:p>
          <a:p>
            <a:pPr marL="30480">
              <a:lnSpc>
                <a:spcPct val="100000"/>
              </a:lnSpc>
              <a:spcBef>
                <a:spcPts val="2025"/>
              </a:spcBef>
            </a:pPr>
            <a:r>
              <a:rPr sz="2400" spc="-210" dirty="0">
                <a:latin typeface="Arial Black"/>
                <a:cs typeface="Arial Black"/>
              </a:rPr>
              <a:t>2024-</a:t>
            </a:r>
            <a:r>
              <a:rPr sz="2400" spc="-25" dirty="0">
                <a:latin typeface="Arial Black"/>
                <a:cs typeface="Arial Black"/>
              </a:rPr>
              <a:t>26</a:t>
            </a:r>
            <a:endParaRPr sz="2400">
              <a:latin typeface="Arial Black"/>
              <a:cs typeface="Arial Black"/>
            </a:endParaRPr>
          </a:p>
          <a:p>
            <a:pPr marL="373380" indent="-342900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373380" algn="l"/>
              </a:tabLst>
            </a:pPr>
            <a:r>
              <a:rPr sz="2400" spc="-185" dirty="0">
                <a:solidFill>
                  <a:srgbClr val="2052C5"/>
                </a:solidFill>
                <a:latin typeface="Arial Black"/>
                <a:cs typeface="Arial Black"/>
              </a:rPr>
              <a:t>Sheet</a:t>
            </a:r>
            <a:r>
              <a:rPr sz="2400" spc="-16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95" dirty="0">
                <a:solidFill>
                  <a:srgbClr val="2052C5"/>
                </a:solidFill>
                <a:latin typeface="Arial Black"/>
                <a:cs typeface="Arial Black"/>
              </a:rPr>
              <a:t>Metal</a:t>
            </a:r>
            <a:r>
              <a:rPr sz="2400" spc="-17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2052C5"/>
                </a:solidFill>
                <a:latin typeface="Arial Black"/>
                <a:cs typeface="Arial Black"/>
              </a:rPr>
              <a:t>Parts</a:t>
            </a:r>
            <a:endParaRPr sz="2400">
              <a:latin typeface="Arial Black"/>
              <a:cs typeface="Arial Black"/>
            </a:endParaRPr>
          </a:p>
          <a:p>
            <a:pPr marL="373380" indent="-342900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373380" algn="l"/>
              </a:tabLst>
            </a:pPr>
            <a:r>
              <a:rPr sz="2400" spc="-100" dirty="0">
                <a:solidFill>
                  <a:srgbClr val="2052C5"/>
                </a:solidFill>
                <a:latin typeface="Arial Black"/>
                <a:cs typeface="Arial Black"/>
              </a:rPr>
              <a:t>Metal</a:t>
            </a:r>
            <a:r>
              <a:rPr sz="2400" spc="-15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2052C5"/>
                </a:solidFill>
                <a:latin typeface="Arial Black"/>
                <a:cs typeface="Arial Black"/>
              </a:rPr>
              <a:t>Stamping</a:t>
            </a:r>
            <a:endParaRPr sz="2400">
              <a:latin typeface="Arial Black"/>
              <a:cs typeface="Arial Black"/>
            </a:endParaRPr>
          </a:p>
          <a:p>
            <a:pPr marL="373380" indent="-342900">
              <a:lnSpc>
                <a:spcPct val="100000"/>
              </a:lnSpc>
              <a:spcBef>
                <a:spcPts val="15"/>
              </a:spcBef>
              <a:buFont typeface="Arial MT"/>
              <a:buChar char="•"/>
              <a:tabLst>
                <a:tab pos="373380" algn="l"/>
              </a:tabLst>
            </a:pPr>
            <a:r>
              <a:rPr sz="2400" spc="-185" dirty="0">
                <a:solidFill>
                  <a:srgbClr val="2052C5"/>
                </a:solidFill>
                <a:latin typeface="Arial Black"/>
                <a:cs typeface="Arial Black"/>
              </a:rPr>
              <a:t>Laser</a:t>
            </a:r>
            <a:r>
              <a:rPr sz="2400" spc="-17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2052C5"/>
                </a:solidFill>
                <a:latin typeface="Arial Black"/>
                <a:cs typeface="Arial Black"/>
              </a:rPr>
              <a:t>Cutting</a:t>
            </a:r>
            <a:endParaRPr sz="2400">
              <a:latin typeface="Arial Black"/>
              <a:cs typeface="Arial Black"/>
            </a:endParaRPr>
          </a:p>
          <a:p>
            <a:pPr marL="373380" indent="-342900">
              <a:lnSpc>
                <a:spcPct val="100000"/>
              </a:lnSpc>
              <a:spcBef>
                <a:spcPts val="25"/>
              </a:spcBef>
              <a:buFont typeface="Arial MT"/>
              <a:buChar char="•"/>
              <a:tabLst>
                <a:tab pos="373380" algn="l"/>
              </a:tabLst>
            </a:pPr>
            <a:r>
              <a:rPr sz="2400" spc="-254" dirty="0">
                <a:solidFill>
                  <a:srgbClr val="2052C5"/>
                </a:solidFill>
                <a:latin typeface="Arial Black"/>
                <a:cs typeface="Arial Black"/>
              </a:rPr>
              <a:t>CNC</a:t>
            </a:r>
            <a:r>
              <a:rPr sz="2400" spc="-17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0" dirty="0">
                <a:solidFill>
                  <a:srgbClr val="2052C5"/>
                </a:solidFill>
                <a:latin typeface="Arial Black"/>
                <a:cs typeface="Arial Black"/>
              </a:rPr>
              <a:t>Bending</a:t>
            </a:r>
            <a:endParaRPr sz="2400">
              <a:latin typeface="Arial Black"/>
              <a:cs typeface="Arial Black"/>
            </a:endParaRPr>
          </a:p>
          <a:p>
            <a:pPr marL="373380" indent="-342900">
              <a:lnSpc>
                <a:spcPct val="100000"/>
              </a:lnSpc>
              <a:spcBef>
                <a:spcPts val="20"/>
              </a:spcBef>
              <a:buFont typeface="Arial MT"/>
              <a:buChar char="•"/>
              <a:tabLst>
                <a:tab pos="373380" algn="l"/>
              </a:tabLst>
            </a:pPr>
            <a:r>
              <a:rPr sz="2400" spc="-180" dirty="0">
                <a:solidFill>
                  <a:srgbClr val="2052C5"/>
                </a:solidFill>
                <a:latin typeface="Arial Black"/>
                <a:cs typeface="Arial Black"/>
              </a:rPr>
              <a:t>Sheet</a:t>
            </a:r>
            <a:r>
              <a:rPr sz="2400" spc="-15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100" dirty="0">
                <a:solidFill>
                  <a:srgbClr val="2052C5"/>
                </a:solidFill>
                <a:latin typeface="Arial Black"/>
                <a:cs typeface="Arial Black"/>
              </a:rPr>
              <a:t>Metal</a:t>
            </a:r>
            <a:r>
              <a:rPr sz="2400" spc="-15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400" spc="-80" dirty="0">
                <a:solidFill>
                  <a:srgbClr val="2052C5"/>
                </a:solidFill>
                <a:latin typeface="Arial Black"/>
                <a:cs typeface="Arial Black"/>
              </a:rPr>
              <a:t>Enclosures</a:t>
            </a:r>
            <a:endParaRPr sz="2400">
              <a:latin typeface="Arial Black"/>
              <a:cs typeface="Arial Black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595871" y="1348739"/>
            <a:ext cx="10454640" cy="8429244"/>
          </a:xfrm>
          <a:prstGeom prst="rect">
            <a:avLst/>
          </a:prstGeom>
        </p:spPr>
      </p:pic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5090">
              <a:lnSpc>
                <a:spcPct val="100000"/>
              </a:lnSpc>
              <a:spcBef>
                <a:spcPts val="100"/>
              </a:spcBef>
            </a:pPr>
            <a:r>
              <a:rPr dirty="0"/>
              <a:t>TECHNOLOGY</a:t>
            </a:r>
            <a:r>
              <a:rPr spc="-210" dirty="0"/>
              <a:t> </a:t>
            </a:r>
            <a:r>
              <a:rPr spc="-10" dirty="0"/>
              <a:t>ROAD-</a:t>
            </a:r>
            <a:r>
              <a:rPr spc="-25" dirty="0"/>
              <a:t>MAP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51325" y="3447020"/>
              <a:ext cx="3748490" cy="55294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596390" y="2079498"/>
              <a:ext cx="2982595" cy="1850389"/>
            </a:xfrm>
            <a:custGeom>
              <a:avLst/>
              <a:gdLst/>
              <a:ahLst/>
              <a:cxnLst/>
              <a:rect l="l" t="t" r="r" b="b"/>
              <a:pathLst>
                <a:path w="2982595" h="1850389">
                  <a:moveTo>
                    <a:pt x="2982468" y="0"/>
                  </a:moveTo>
                  <a:lnTo>
                    <a:pt x="0" y="0"/>
                  </a:lnTo>
                  <a:lnTo>
                    <a:pt x="0" y="1850136"/>
                  </a:lnTo>
                  <a:lnTo>
                    <a:pt x="2982468" y="1850136"/>
                  </a:lnTo>
                  <a:lnTo>
                    <a:pt x="29824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596390" y="2079498"/>
              <a:ext cx="2982595" cy="1850389"/>
            </a:xfrm>
            <a:custGeom>
              <a:avLst/>
              <a:gdLst/>
              <a:ahLst/>
              <a:cxnLst/>
              <a:rect l="l" t="t" r="r" b="b"/>
              <a:pathLst>
                <a:path w="2982595" h="1850389">
                  <a:moveTo>
                    <a:pt x="0" y="1850136"/>
                  </a:moveTo>
                  <a:lnTo>
                    <a:pt x="2982468" y="1850136"/>
                  </a:lnTo>
                  <a:lnTo>
                    <a:pt x="2982468" y="0"/>
                  </a:lnTo>
                  <a:lnTo>
                    <a:pt x="0" y="0"/>
                  </a:lnTo>
                  <a:lnTo>
                    <a:pt x="0" y="1850136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59080" y="-1"/>
              <a:ext cx="18028920" cy="1028699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186672" y="6854952"/>
              <a:ext cx="2711196" cy="197053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708636" y="6793992"/>
              <a:ext cx="2712720" cy="1972056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5495543" y="1828799"/>
              <a:ext cx="2715895" cy="1931035"/>
            </a:xfrm>
            <a:custGeom>
              <a:avLst/>
              <a:gdLst/>
              <a:ahLst/>
              <a:cxnLst/>
              <a:rect l="l" t="t" r="r" b="b"/>
              <a:pathLst>
                <a:path w="2715895" h="1931035">
                  <a:moveTo>
                    <a:pt x="2715768" y="0"/>
                  </a:moveTo>
                  <a:lnTo>
                    <a:pt x="0" y="0"/>
                  </a:lnTo>
                  <a:lnTo>
                    <a:pt x="0" y="1930907"/>
                  </a:lnTo>
                  <a:lnTo>
                    <a:pt x="2715768" y="1930907"/>
                  </a:lnTo>
                  <a:lnTo>
                    <a:pt x="2715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-2"/>
              <a:ext cx="377951" cy="1028699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85544" y="1892807"/>
              <a:ext cx="2711196" cy="1972056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1685544" y="1828799"/>
              <a:ext cx="2715895" cy="1931035"/>
            </a:xfrm>
            <a:custGeom>
              <a:avLst/>
              <a:gdLst/>
              <a:ahLst/>
              <a:cxnLst/>
              <a:rect l="l" t="t" r="r" b="b"/>
              <a:pathLst>
                <a:path w="2715895" h="1931035">
                  <a:moveTo>
                    <a:pt x="2715768" y="0"/>
                  </a:moveTo>
                  <a:lnTo>
                    <a:pt x="0" y="0"/>
                  </a:lnTo>
                  <a:lnTo>
                    <a:pt x="0" y="1930907"/>
                  </a:lnTo>
                  <a:lnTo>
                    <a:pt x="2715768" y="1930907"/>
                  </a:lnTo>
                  <a:lnTo>
                    <a:pt x="2715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856231" y="2004060"/>
              <a:ext cx="2182368" cy="97993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95627" y="6812280"/>
              <a:ext cx="2711196" cy="197053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685544" y="6822947"/>
              <a:ext cx="2801620" cy="1943100"/>
            </a:xfrm>
            <a:custGeom>
              <a:avLst/>
              <a:gdLst/>
              <a:ahLst/>
              <a:cxnLst/>
              <a:rect l="l" t="t" r="r" b="b"/>
              <a:pathLst>
                <a:path w="2801620" h="1943100">
                  <a:moveTo>
                    <a:pt x="2801111" y="0"/>
                  </a:moveTo>
                  <a:lnTo>
                    <a:pt x="0" y="0"/>
                  </a:lnTo>
                  <a:lnTo>
                    <a:pt x="0" y="1943100"/>
                  </a:lnTo>
                  <a:lnTo>
                    <a:pt x="2801111" y="1943100"/>
                  </a:lnTo>
                  <a:lnTo>
                    <a:pt x="280111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85544" y="4351020"/>
              <a:ext cx="2711196" cy="197053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481828" y="4351020"/>
              <a:ext cx="2712720" cy="19705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9186672" y="1828799"/>
              <a:ext cx="2711196" cy="1970532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192767" y="4351020"/>
              <a:ext cx="2712720" cy="1970531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708636" y="1784604"/>
              <a:ext cx="2712720" cy="1970531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12728448" y="4309871"/>
              <a:ext cx="2715895" cy="1931035"/>
            </a:xfrm>
            <a:custGeom>
              <a:avLst/>
              <a:gdLst/>
              <a:ahLst/>
              <a:cxnLst/>
              <a:rect l="l" t="t" r="r" b="b"/>
              <a:pathLst>
                <a:path w="2715894" h="1931035">
                  <a:moveTo>
                    <a:pt x="2715767" y="0"/>
                  </a:moveTo>
                  <a:lnTo>
                    <a:pt x="0" y="0"/>
                  </a:lnTo>
                  <a:lnTo>
                    <a:pt x="0" y="1930907"/>
                  </a:lnTo>
                  <a:lnTo>
                    <a:pt x="2715767" y="1930907"/>
                  </a:lnTo>
                  <a:lnTo>
                    <a:pt x="271576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848612" y="7124699"/>
              <a:ext cx="2464308" cy="623316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9191244" y="1780044"/>
              <a:ext cx="6235065" cy="1979930"/>
            </a:xfrm>
            <a:custGeom>
              <a:avLst/>
              <a:gdLst/>
              <a:ahLst/>
              <a:cxnLst/>
              <a:rect l="l" t="t" r="r" b="b"/>
              <a:pathLst>
                <a:path w="6235065" h="1979929">
                  <a:moveTo>
                    <a:pt x="2715768" y="0"/>
                  </a:moveTo>
                  <a:lnTo>
                    <a:pt x="0" y="0"/>
                  </a:lnTo>
                  <a:lnTo>
                    <a:pt x="0" y="1930908"/>
                  </a:lnTo>
                  <a:lnTo>
                    <a:pt x="2715768" y="1930908"/>
                  </a:lnTo>
                  <a:lnTo>
                    <a:pt x="2715768" y="0"/>
                  </a:lnTo>
                  <a:close/>
                </a:path>
                <a:path w="6235065" h="1979929">
                  <a:moveTo>
                    <a:pt x="6234671" y="48755"/>
                  </a:moveTo>
                  <a:lnTo>
                    <a:pt x="3518916" y="48755"/>
                  </a:lnTo>
                  <a:lnTo>
                    <a:pt x="3518916" y="1979663"/>
                  </a:lnTo>
                  <a:lnTo>
                    <a:pt x="6234671" y="1979663"/>
                  </a:lnTo>
                  <a:lnTo>
                    <a:pt x="6234671" y="4875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3374624" y="1880616"/>
              <a:ext cx="1129284" cy="1021079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685544" y="4309871"/>
              <a:ext cx="2715895" cy="1931035"/>
            </a:xfrm>
            <a:custGeom>
              <a:avLst/>
              <a:gdLst/>
              <a:ahLst/>
              <a:cxnLst/>
              <a:rect l="l" t="t" r="r" b="b"/>
              <a:pathLst>
                <a:path w="2715895" h="1931035">
                  <a:moveTo>
                    <a:pt x="2715768" y="0"/>
                  </a:moveTo>
                  <a:lnTo>
                    <a:pt x="0" y="0"/>
                  </a:lnTo>
                  <a:lnTo>
                    <a:pt x="0" y="1930907"/>
                  </a:lnTo>
                  <a:lnTo>
                    <a:pt x="2715768" y="1930907"/>
                  </a:lnTo>
                  <a:lnTo>
                    <a:pt x="2715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839468" y="4689347"/>
              <a:ext cx="2215896" cy="713231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521452" y="4309871"/>
              <a:ext cx="2715895" cy="1931035"/>
            </a:xfrm>
            <a:custGeom>
              <a:avLst/>
              <a:gdLst/>
              <a:ahLst/>
              <a:cxnLst/>
              <a:rect l="l" t="t" r="r" b="b"/>
              <a:pathLst>
                <a:path w="2715895" h="1931035">
                  <a:moveTo>
                    <a:pt x="2715768" y="0"/>
                  </a:moveTo>
                  <a:lnTo>
                    <a:pt x="0" y="0"/>
                  </a:lnTo>
                  <a:lnTo>
                    <a:pt x="0" y="1930907"/>
                  </a:lnTo>
                  <a:lnTo>
                    <a:pt x="2715768" y="1930907"/>
                  </a:lnTo>
                  <a:lnTo>
                    <a:pt x="2715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879592" y="4439411"/>
              <a:ext cx="1917191" cy="835151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9291827" y="4309871"/>
              <a:ext cx="2715895" cy="1931035"/>
            </a:xfrm>
            <a:custGeom>
              <a:avLst/>
              <a:gdLst/>
              <a:ahLst/>
              <a:cxnLst/>
              <a:rect l="l" t="t" r="r" b="b"/>
              <a:pathLst>
                <a:path w="2715895" h="1931035">
                  <a:moveTo>
                    <a:pt x="2715768" y="0"/>
                  </a:moveTo>
                  <a:lnTo>
                    <a:pt x="0" y="0"/>
                  </a:lnTo>
                  <a:lnTo>
                    <a:pt x="0" y="1930907"/>
                  </a:lnTo>
                  <a:lnTo>
                    <a:pt x="2715768" y="1930907"/>
                  </a:lnTo>
                  <a:lnTo>
                    <a:pt x="271576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477755" y="4619244"/>
              <a:ext cx="2360676" cy="798576"/>
            </a:xfrm>
            <a:prstGeom prst="rect">
              <a:avLst/>
            </a:prstGeom>
          </p:spPr>
        </p:pic>
      </p:grpSp>
      <p:sp>
        <p:nvSpPr>
          <p:cNvPr id="31" name="object 31"/>
          <p:cNvSpPr txBox="1"/>
          <p:nvPr/>
        </p:nvSpPr>
        <p:spPr>
          <a:xfrm>
            <a:off x="9310496" y="5761735"/>
            <a:ext cx="26047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SCHNEIDER</a:t>
            </a:r>
            <a:r>
              <a:rPr sz="1200" spc="-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ELECTRIC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INDIA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PVT.LTD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5481828" y="114300"/>
            <a:ext cx="12654280" cy="8669020"/>
            <a:chOff x="5481828" y="114300"/>
            <a:chExt cx="12654280" cy="8669020"/>
          </a:xfrm>
        </p:grpSpPr>
        <p:pic>
          <p:nvPicPr>
            <p:cNvPr id="33" name="object 3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730240" y="1935479"/>
              <a:ext cx="2092452" cy="1179576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031723" y="4456176"/>
              <a:ext cx="2261615" cy="78943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5481828" y="6793992"/>
              <a:ext cx="2755900" cy="1972310"/>
            </a:xfrm>
            <a:custGeom>
              <a:avLst/>
              <a:gdLst/>
              <a:ahLst/>
              <a:cxnLst/>
              <a:rect l="l" t="t" r="r" b="b"/>
              <a:pathLst>
                <a:path w="2755900" h="1972309">
                  <a:moveTo>
                    <a:pt x="2755392" y="0"/>
                  </a:moveTo>
                  <a:lnTo>
                    <a:pt x="0" y="0"/>
                  </a:lnTo>
                  <a:lnTo>
                    <a:pt x="0" y="1972055"/>
                  </a:lnTo>
                  <a:lnTo>
                    <a:pt x="2755392" y="1972055"/>
                  </a:lnTo>
                  <a:lnTo>
                    <a:pt x="27553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580888" y="6970776"/>
              <a:ext cx="2360675" cy="708660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9273540" y="6851904"/>
              <a:ext cx="2755392" cy="1930908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2708635" y="6832092"/>
              <a:ext cx="2712720" cy="1950719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2690347" y="6793992"/>
              <a:ext cx="2755392" cy="1988820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5590520" y="114300"/>
              <a:ext cx="2545080" cy="789431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9192768" y="2078735"/>
              <a:ext cx="2705100" cy="626364"/>
            </a:xfrm>
            <a:prstGeom prst="rect">
              <a:avLst/>
            </a:prstGeom>
          </p:spPr>
        </p:pic>
      </p:grpSp>
      <p:sp>
        <p:nvSpPr>
          <p:cNvPr id="42" name="object 4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4290">
              <a:lnSpc>
                <a:spcPct val="100000"/>
              </a:lnSpc>
              <a:spcBef>
                <a:spcPts val="100"/>
              </a:spcBef>
            </a:pPr>
            <a:r>
              <a:rPr dirty="0"/>
              <a:t>KEY</a:t>
            </a:r>
            <a:r>
              <a:rPr spc="-90" dirty="0"/>
              <a:t> </a:t>
            </a:r>
            <a:r>
              <a:rPr spc="-10" dirty="0"/>
              <a:t>CUSTOMERS</a:t>
            </a:r>
          </a:p>
        </p:txBody>
      </p:sp>
      <p:sp>
        <p:nvSpPr>
          <p:cNvPr id="43" name="object 43"/>
          <p:cNvSpPr txBox="1"/>
          <p:nvPr/>
        </p:nvSpPr>
        <p:spPr>
          <a:xfrm>
            <a:off x="9843261" y="3219957"/>
            <a:ext cx="137985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ARISTA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NETWORKS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848357" y="3111572"/>
            <a:ext cx="2133600" cy="456565"/>
          </a:xfrm>
          <a:prstGeom prst="rect">
            <a:avLst/>
          </a:prstGeom>
        </p:spPr>
        <p:txBody>
          <a:bodyPr vert="horz" wrap="square" lIns="0" tIns="450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5"/>
              </a:spcBef>
            </a:pPr>
            <a:r>
              <a:rPr sz="1200" dirty="0">
                <a:latin typeface="Tahoma"/>
                <a:cs typeface="Tahoma"/>
              </a:rPr>
              <a:t>SALCOMP</a:t>
            </a:r>
            <a:r>
              <a:rPr sz="1200" spc="-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TECHNOLOGY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INDIA</a:t>
            </a:r>
            <a:endParaRPr sz="1200">
              <a:latin typeface="Tahoma"/>
              <a:cs typeface="Tahoma"/>
            </a:endParaRPr>
          </a:p>
          <a:p>
            <a:pPr marL="517525">
              <a:lnSpc>
                <a:spcPct val="100000"/>
              </a:lnSpc>
              <a:spcBef>
                <a:spcPts val="254"/>
              </a:spcBef>
            </a:pPr>
            <a:r>
              <a:rPr sz="1200" spc="-10" dirty="0">
                <a:latin typeface="Tahoma"/>
                <a:cs typeface="Tahoma"/>
              </a:rPr>
              <a:t>PRIVATE</a:t>
            </a:r>
            <a:r>
              <a:rPr sz="1200" spc="-7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LIMITED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744726" y="5761735"/>
            <a:ext cx="23856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NEOLYNC</a:t>
            </a:r>
            <a:r>
              <a:rPr sz="1200" spc="-7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INDIA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PRIVATE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LIMITED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2892044" y="8248268"/>
            <a:ext cx="3549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latin typeface="Tahoma"/>
                <a:cs typeface="Tahoma"/>
              </a:rPr>
              <a:t>FLEX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726429" y="8222107"/>
            <a:ext cx="197358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ILLINOIS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TOOL</a:t>
            </a:r>
            <a:r>
              <a:rPr sz="1200" spc="-4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WORKS</a:t>
            </a:r>
            <a:r>
              <a:rPr sz="1200" spc="-40" dirty="0">
                <a:latin typeface="Tahoma"/>
                <a:cs typeface="Tahoma"/>
              </a:rPr>
              <a:t> </a:t>
            </a:r>
            <a:r>
              <a:rPr sz="1200" spc="-20" dirty="0">
                <a:latin typeface="Tahoma"/>
                <a:cs typeface="Tahoma"/>
              </a:rPr>
              <a:t>INC.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718809" y="5677916"/>
            <a:ext cx="2172335" cy="45529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50"/>
              </a:spcBef>
            </a:pPr>
            <a:r>
              <a:rPr sz="1200" dirty="0">
                <a:latin typeface="Tahoma"/>
                <a:cs typeface="Tahoma"/>
              </a:rPr>
              <a:t>TSMT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TECHNOLOGY</a:t>
            </a:r>
            <a:r>
              <a:rPr sz="1200" spc="-5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INDIA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spc="-25" dirty="0">
                <a:latin typeface="Tahoma"/>
                <a:cs typeface="Tahoma"/>
              </a:rPr>
              <a:t>PVT</a:t>
            </a:r>
            <a:endParaRPr sz="1200">
              <a:latin typeface="Tahoma"/>
              <a:cs typeface="Tahoma"/>
            </a:endParaRPr>
          </a:p>
          <a:p>
            <a:pPr marL="867410">
              <a:lnSpc>
                <a:spcPct val="100000"/>
              </a:lnSpc>
              <a:spcBef>
                <a:spcPts val="250"/>
              </a:spcBef>
            </a:pPr>
            <a:r>
              <a:rPr sz="1200" spc="-10" dirty="0">
                <a:latin typeface="Tahoma"/>
                <a:cs typeface="Tahoma"/>
              </a:rPr>
              <a:t>LIMITED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5884290" y="3398901"/>
            <a:ext cx="20224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S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A N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M</a:t>
            </a:r>
            <a:r>
              <a:rPr sz="1200" spc="-1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N A</a:t>
            </a:r>
            <a:r>
              <a:rPr sz="1200" spc="-5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CORPORATION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3577696" y="5868415"/>
            <a:ext cx="75057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latin typeface="Tahoma"/>
                <a:cs typeface="Tahoma"/>
              </a:rPr>
              <a:t>LUXSHARE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890372" y="3143834"/>
            <a:ext cx="2447925" cy="208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latin typeface="Tahoma"/>
                <a:cs typeface="Tahoma"/>
              </a:rPr>
              <a:t>RELIANCE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JIO</a:t>
            </a:r>
            <a:r>
              <a:rPr sz="1200" spc="-3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INFOCOMM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spc="-10" dirty="0">
                <a:latin typeface="Tahoma"/>
                <a:cs typeface="Tahoma"/>
              </a:rPr>
              <a:t>LIMITED</a:t>
            </a:r>
            <a:endParaRPr sz="1200">
              <a:latin typeface="Tahoma"/>
              <a:cs typeface="Tahoma"/>
            </a:endParaRPr>
          </a:p>
        </p:txBody>
      </p:sp>
      <p:pic>
        <p:nvPicPr>
          <p:cNvPr id="52" name="object 52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523" y="0"/>
            <a:ext cx="18286476" cy="1028699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35642"/>
            <a:ext cx="18288000" cy="10286998"/>
            <a:chOff x="0" y="-2"/>
            <a:chExt cx="18288000" cy="10286998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11480" y="-1"/>
              <a:ext cx="17876520" cy="10233657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-2"/>
              <a:ext cx="377951" cy="102869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590519" y="114299"/>
              <a:ext cx="2545080" cy="789431"/>
            </a:xfrm>
            <a:prstGeom prst="rect">
              <a:avLst/>
            </a:prstGeom>
          </p:spPr>
        </p:pic>
      </p:grpSp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100"/>
              </a:spcBef>
            </a:pPr>
            <a:r>
              <a:rPr dirty="0"/>
              <a:t>MACHINE</a:t>
            </a:r>
            <a:r>
              <a:rPr spc="-60" dirty="0"/>
              <a:t> </a:t>
            </a:r>
            <a:r>
              <a:rPr spc="-10" dirty="0"/>
              <a:t>CAPABILITIES</a:t>
            </a:r>
          </a:p>
        </p:txBody>
      </p:sp>
      <p:graphicFrame>
        <p:nvGraphicFramePr>
          <p:cNvPr id="55" name="Table 5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722516"/>
              </p:ext>
            </p:extLst>
          </p:nvPr>
        </p:nvGraphicFramePr>
        <p:xfrm>
          <a:off x="636920" y="1260869"/>
          <a:ext cx="7592679" cy="41449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2636">
                  <a:extLst>
                    <a:ext uri="{9D8B030D-6E8A-4147-A177-3AD203B41FA5}">
                      <a16:colId xmlns:a16="http://schemas.microsoft.com/office/drawing/2014/main" val="3502385912"/>
                    </a:ext>
                  </a:extLst>
                </a:gridCol>
                <a:gridCol w="1073199">
                  <a:extLst>
                    <a:ext uri="{9D8B030D-6E8A-4147-A177-3AD203B41FA5}">
                      <a16:colId xmlns:a16="http://schemas.microsoft.com/office/drawing/2014/main" val="77234488"/>
                    </a:ext>
                  </a:extLst>
                </a:gridCol>
                <a:gridCol w="1252119">
                  <a:extLst>
                    <a:ext uri="{9D8B030D-6E8A-4147-A177-3AD203B41FA5}">
                      <a16:colId xmlns:a16="http://schemas.microsoft.com/office/drawing/2014/main" val="3054857454"/>
                    </a:ext>
                  </a:extLst>
                </a:gridCol>
                <a:gridCol w="1111123">
                  <a:extLst>
                    <a:ext uri="{9D8B030D-6E8A-4147-A177-3AD203B41FA5}">
                      <a16:colId xmlns:a16="http://schemas.microsoft.com/office/drawing/2014/main" val="3689144233"/>
                    </a:ext>
                  </a:extLst>
                </a:gridCol>
                <a:gridCol w="1913602">
                  <a:extLst>
                    <a:ext uri="{9D8B030D-6E8A-4147-A177-3AD203B41FA5}">
                      <a16:colId xmlns:a16="http://schemas.microsoft.com/office/drawing/2014/main" val="1922690862"/>
                    </a:ext>
                  </a:extLst>
                </a:gridCol>
              </a:tblGrid>
              <a:tr h="319258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INJECTION MOULDING MACHINES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178296"/>
                  </a:ext>
                </a:extLst>
              </a:tr>
              <a:tr h="628841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Brand Name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Capacity Level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Tonnage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No. of M/c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Type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7254318"/>
                  </a:ext>
                </a:extLst>
              </a:tr>
              <a:tr h="496045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ENGEL, FANUC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Low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50T - 180T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20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All Electric, Servo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8358425"/>
                  </a:ext>
                </a:extLst>
              </a:tr>
              <a:tr h="984462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FANUC, HAITIAN, TOSHIBA, MILACRON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Medium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180T - 400T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6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631418"/>
                  </a:ext>
                </a:extLst>
              </a:tr>
              <a:tr h="124800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2000" u="none" strike="noStrike">
                          <a:effectLst/>
                        </a:rPr>
                        <a:t>ENGEL, FANUC, HAITIAN, MILACRON, TOSHIBA</a:t>
                      </a:r>
                      <a:endParaRPr lang="fi-FI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High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400T - 650T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2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022488"/>
                  </a:ext>
                </a:extLst>
              </a:tr>
              <a:tr h="46837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Total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28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3623558"/>
                  </a:ext>
                </a:extLst>
              </a:tr>
            </a:tbl>
          </a:graphicData>
        </a:graphic>
      </p:graphicFrame>
      <p:graphicFrame>
        <p:nvGraphicFramePr>
          <p:cNvPr id="56" name="Table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1863074"/>
              </p:ext>
            </p:extLst>
          </p:nvPr>
        </p:nvGraphicFramePr>
        <p:xfrm>
          <a:off x="8486994" y="1260869"/>
          <a:ext cx="9343805" cy="41822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8761">
                  <a:extLst>
                    <a:ext uri="{9D8B030D-6E8A-4147-A177-3AD203B41FA5}">
                      <a16:colId xmlns:a16="http://schemas.microsoft.com/office/drawing/2014/main" val="1475958792"/>
                    </a:ext>
                  </a:extLst>
                </a:gridCol>
                <a:gridCol w="1868761">
                  <a:extLst>
                    <a:ext uri="{9D8B030D-6E8A-4147-A177-3AD203B41FA5}">
                      <a16:colId xmlns:a16="http://schemas.microsoft.com/office/drawing/2014/main" val="2990122480"/>
                    </a:ext>
                  </a:extLst>
                </a:gridCol>
                <a:gridCol w="1868761">
                  <a:extLst>
                    <a:ext uri="{9D8B030D-6E8A-4147-A177-3AD203B41FA5}">
                      <a16:colId xmlns:a16="http://schemas.microsoft.com/office/drawing/2014/main" val="2185406777"/>
                    </a:ext>
                  </a:extLst>
                </a:gridCol>
                <a:gridCol w="1868761">
                  <a:extLst>
                    <a:ext uri="{9D8B030D-6E8A-4147-A177-3AD203B41FA5}">
                      <a16:colId xmlns:a16="http://schemas.microsoft.com/office/drawing/2014/main" val="2707052837"/>
                    </a:ext>
                  </a:extLst>
                </a:gridCol>
                <a:gridCol w="1868761">
                  <a:extLst>
                    <a:ext uri="{9D8B030D-6E8A-4147-A177-3AD203B41FA5}">
                      <a16:colId xmlns:a16="http://schemas.microsoft.com/office/drawing/2014/main" val="1893001511"/>
                    </a:ext>
                  </a:extLst>
                </a:gridCol>
              </a:tblGrid>
              <a:tr h="305000">
                <a:tc gridSpan="5">
                  <a:txBody>
                    <a:bodyPr/>
                    <a:lstStyle/>
                    <a:p>
                      <a:pPr marL="0" algn="ctr" fontAlgn="ctr"/>
                      <a:r>
                        <a:rPr lang="en-US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SHEET PROCESS MACHINES – METAL ENCLOSURES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5490"/>
                  </a:ext>
                </a:extLst>
              </a:tr>
              <a:tr h="477796"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Brand Name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Purpose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Capacity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No. of M/c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05264"/>
                  </a:ext>
                </a:extLst>
              </a:tr>
              <a:tr h="477796"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AMADA LASER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Cutting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2KW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Fiber</a:t>
                      </a:r>
                      <a:endParaRPr lang="en-IN" sz="20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477152"/>
                  </a:ext>
                </a:extLst>
              </a:tr>
              <a:tr h="600758"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AMADA TURRET</a:t>
                      </a:r>
                      <a:endParaRPr lang="en-IN" sz="20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Punch Press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200 </a:t>
                      </a:r>
                      <a:r>
                        <a:rPr lang="en-IN" sz="2000" u="none" strike="noStrike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kN</a:t>
                      </a:r>
                      <a:endParaRPr lang="en-IN" sz="20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CNC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7632030"/>
                  </a:ext>
                </a:extLst>
              </a:tr>
              <a:tr h="305000"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TRIUMPH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1.5T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sz="200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IN" sz="20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CNC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6258128"/>
                  </a:ext>
                </a:extLst>
              </a:tr>
              <a:tr h="444461"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 FIXING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Stud Fixing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21921528"/>
                  </a:ext>
                </a:extLst>
              </a:tr>
              <a:tr h="564903"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SPOT WELDING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Spot Welding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20KA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Welding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367236"/>
                  </a:ext>
                </a:extLst>
              </a:tr>
              <a:tr h="359273"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LINISHING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Belt Grinding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Linishing</a:t>
                      </a:r>
                      <a:endParaRPr lang="en-IN" sz="20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563878"/>
                  </a:ext>
                </a:extLst>
              </a:tr>
              <a:tr h="305000"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RIVETING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Riveting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Riveting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4441000"/>
                  </a:ext>
                </a:extLst>
              </a:tr>
              <a:tr h="305000">
                <a:tc gridSpan="3"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US" sz="200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endParaRPr lang="en-IN" sz="2000" u="none" strike="noStrike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n-IN" sz="200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4330976"/>
                  </a:ext>
                </a:extLst>
              </a:tr>
            </a:tbl>
          </a:graphicData>
        </a:graphic>
      </p:graphicFrame>
      <p:graphicFrame>
        <p:nvGraphicFramePr>
          <p:cNvPr id="57" name="Table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266603"/>
              </p:ext>
            </p:extLst>
          </p:nvPr>
        </p:nvGraphicFramePr>
        <p:xfrm>
          <a:off x="668874" y="5649216"/>
          <a:ext cx="7560725" cy="45369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12145">
                  <a:extLst>
                    <a:ext uri="{9D8B030D-6E8A-4147-A177-3AD203B41FA5}">
                      <a16:colId xmlns:a16="http://schemas.microsoft.com/office/drawing/2014/main" val="219363020"/>
                    </a:ext>
                  </a:extLst>
                </a:gridCol>
                <a:gridCol w="1512145">
                  <a:extLst>
                    <a:ext uri="{9D8B030D-6E8A-4147-A177-3AD203B41FA5}">
                      <a16:colId xmlns:a16="http://schemas.microsoft.com/office/drawing/2014/main" val="3044900028"/>
                    </a:ext>
                  </a:extLst>
                </a:gridCol>
                <a:gridCol w="1512145">
                  <a:extLst>
                    <a:ext uri="{9D8B030D-6E8A-4147-A177-3AD203B41FA5}">
                      <a16:colId xmlns:a16="http://schemas.microsoft.com/office/drawing/2014/main" val="331211893"/>
                    </a:ext>
                  </a:extLst>
                </a:gridCol>
                <a:gridCol w="1512145">
                  <a:extLst>
                    <a:ext uri="{9D8B030D-6E8A-4147-A177-3AD203B41FA5}">
                      <a16:colId xmlns:a16="http://schemas.microsoft.com/office/drawing/2014/main" val="584761110"/>
                    </a:ext>
                  </a:extLst>
                </a:gridCol>
                <a:gridCol w="1512145">
                  <a:extLst>
                    <a:ext uri="{9D8B030D-6E8A-4147-A177-3AD203B41FA5}">
                      <a16:colId xmlns:a16="http://schemas.microsoft.com/office/drawing/2014/main" val="4077888847"/>
                    </a:ext>
                  </a:extLst>
                </a:gridCol>
              </a:tblGrid>
              <a:tr h="340885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000" u="none" strike="noStrike" dirty="0">
                          <a:effectLst/>
                        </a:rPr>
                        <a:t>PRESS STAMPING MACHINES – METAL PARTS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36006"/>
                  </a:ext>
                </a:extLst>
              </a:tr>
              <a:tr h="39859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Brand Name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Capacity Level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Tonnage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No. of M/c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Type</a:t>
                      </a:r>
                      <a:endParaRPr lang="en-IN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062306"/>
                  </a:ext>
                </a:extLst>
              </a:tr>
              <a:tr h="56961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IGSEC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Low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110T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1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Hydraulic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1297633"/>
                  </a:ext>
                </a:extLst>
              </a:tr>
              <a:tr h="11392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IGSEC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Medium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160T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1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Hydraulic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613697"/>
                  </a:ext>
                </a:extLst>
              </a:tr>
              <a:tr h="1139237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IGSEC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Medium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200T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1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Hydraulic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6377224"/>
                  </a:ext>
                </a:extLst>
              </a:tr>
              <a:tr h="56961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IGSEC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High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250T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1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Hydraulic</a:t>
                      </a:r>
                      <a:endParaRPr lang="en-IN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9514294"/>
                  </a:ext>
                </a:extLst>
              </a:tr>
              <a:tr h="379746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Total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>
                          <a:effectLst/>
                        </a:rPr>
                        <a:t>4</a:t>
                      </a:r>
                      <a:endParaRPr lang="en-IN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2000" u="none" strike="noStrike" dirty="0">
                          <a:effectLst/>
                        </a:rPr>
                        <a:t> </a:t>
                      </a:r>
                      <a:endParaRPr lang="en-IN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5373418"/>
                  </a:ext>
                </a:extLst>
              </a:tr>
            </a:tbl>
          </a:graphicData>
        </a:graphic>
      </p:graphicFrame>
      <p:graphicFrame>
        <p:nvGraphicFramePr>
          <p:cNvPr id="58" name="Table 5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344153"/>
              </p:ext>
            </p:extLst>
          </p:nvPr>
        </p:nvGraphicFramePr>
        <p:xfrm>
          <a:off x="8486996" y="5649216"/>
          <a:ext cx="9343805" cy="453693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8761">
                  <a:extLst>
                    <a:ext uri="{9D8B030D-6E8A-4147-A177-3AD203B41FA5}">
                      <a16:colId xmlns:a16="http://schemas.microsoft.com/office/drawing/2014/main" val="2833081633"/>
                    </a:ext>
                  </a:extLst>
                </a:gridCol>
                <a:gridCol w="1868761">
                  <a:extLst>
                    <a:ext uri="{9D8B030D-6E8A-4147-A177-3AD203B41FA5}">
                      <a16:colId xmlns:a16="http://schemas.microsoft.com/office/drawing/2014/main" val="2846594953"/>
                    </a:ext>
                  </a:extLst>
                </a:gridCol>
                <a:gridCol w="1868761">
                  <a:extLst>
                    <a:ext uri="{9D8B030D-6E8A-4147-A177-3AD203B41FA5}">
                      <a16:colId xmlns:a16="http://schemas.microsoft.com/office/drawing/2014/main" val="3244416146"/>
                    </a:ext>
                  </a:extLst>
                </a:gridCol>
                <a:gridCol w="1868761">
                  <a:extLst>
                    <a:ext uri="{9D8B030D-6E8A-4147-A177-3AD203B41FA5}">
                      <a16:colId xmlns:a16="http://schemas.microsoft.com/office/drawing/2014/main" val="2841604678"/>
                    </a:ext>
                  </a:extLst>
                </a:gridCol>
                <a:gridCol w="1868761">
                  <a:extLst>
                    <a:ext uri="{9D8B030D-6E8A-4147-A177-3AD203B41FA5}">
                      <a16:colId xmlns:a16="http://schemas.microsoft.com/office/drawing/2014/main" val="539169961"/>
                    </a:ext>
                  </a:extLst>
                </a:gridCol>
              </a:tblGrid>
              <a:tr h="265254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CABLES MANUFACTURING MACHINES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234049"/>
                  </a:ext>
                </a:extLst>
              </a:tr>
              <a:tr h="26525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Brand Name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Purpose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Capacity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No. of M/c</a:t>
                      </a:r>
                      <a:endParaRPr lang="en-IN" sz="18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Type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5698048"/>
                  </a:ext>
                </a:extLst>
              </a:tr>
              <a:tr h="28465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MACHINE-1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Pre Process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Cable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0021548"/>
                  </a:ext>
                </a:extLst>
              </a:tr>
              <a:tr h="56932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MYLAR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Stripping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Cable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7750430"/>
                  </a:ext>
                </a:extLst>
              </a:tr>
              <a:tr h="28465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RADIO FREQUENCY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Welding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Cable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0121932"/>
                  </a:ext>
                </a:extLst>
              </a:tr>
              <a:tr h="569320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RIVETED PRESSED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Tin Plate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Cable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9070003"/>
                  </a:ext>
                </a:extLst>
              </a:tr>
              <a:tr h="284659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SOLDER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Resolder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Cable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2699958"/>
                  </a:ext>
                </a:extLst>
              </a:tr>
              <a:tr h="26525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JACKET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Stripping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1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Cable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6452190"/>
                  </a:ext>
                </a:extLst>
              </a:tr>
              <a:tr h="521692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MANUAL/AUTOMATIC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Crimping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2T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Assembly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04135309"/>
                  </a:ext>
                </a:extLst>
              </a:tr>
              <a:tr h="26525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FINALE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Testing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3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Assembly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8704653"/>
                  </a:ext>
                </a:extLst>
              </a:tr>
              <a:tr h="26525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WIRE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Cutting/Stripping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-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Assembly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6412733"/>
                  </a:ext>
                </a:extLst>
              </a:tr>
              <a:tr h="265254"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VERTICAL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Moulding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70T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2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>
                          <a:effectLst/>
                        </a:rPr>
                        <a:t>Assembly</a:t>
                      </a:r>
                      <a:endParaRPr lang="en-IN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932358"/>
                  </a:ext>
                </a:extLst>
              </a:tr>
              <a:tr h="26525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Total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17</a:t>
                      </a:r>
                      <a:endParaRPr lang="en-IN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sz="1800" u="none" strike="noStrike" dirty="0">
                          <a:effectLst/>
                        </a:rPr>
                        <a:t> </a:t>
                      </a:r>
                      <a:endParaRPr lang="en-IN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430" marR="9430" marT="943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4957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2075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377951" cy="10287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08548" y="1954784"/>
            <a:ext cx="5504971" cy="7449447"/>
          </a:xfrm>
          <a:prstGeom prst="rect">
            <a:avLst/>
          </a:prstGeom>
          <a:ln w="28575">
            <a:noFill/>
          </a:ln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201400" y="1128836"/>
            <a:ext cx="4597908" cy="36880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90519" y="114300"/>
            <a:ext cx="2536303" cy="71048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880569" y="1955713"/>
            <a:ext cx="5504970" cy="7448518"/>
          </a:xfrm>
          <a:prstGeom prst="rect">
            <a:avLst/>
          </a:prstGeom>
          <a:ln w="28575">
            <a:noFill/>
          </a:ln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dirty="0"/>
              <a:t>METAL</a:t>
            </a:r>
            <a:r>
              <a:rPr spc="-114" dirty="0"/>
              <a:t> </a:t>
            </a:r>
            <a:r>
              <a:rPr dirty="0"/>
              <a:t>STAMPING</a:t>
            </a:r>
            <a:r>
              <a:rPr spc="-95" dirty="0"/>
              <a:t> </a:t>
            </a:r>
            <a:r>
              <a:rPr dirty="0"/>
              <a:t>&amp;</a:t>
            </a:r>
            <a:r>
              <a:rPr spc="-75" dirty="0"/>
              <a:t> </a:t>
            </a:r>
            <a:r>
              <a:rPr dirty="0"/>
              <a:t>ENCLOSURE</a:t>
            </a:r>
            <a:r>
              <a:rPr spc="-90" dirty="0"/>
              <a:t> </a:t>
            </a:r>
            <a:r>
              <a:rPr dirty="0"/>
              <a:t>TECHNOLOGY</a:t>
            </a:r>
            <a:r>
              <a:rPr spc="-80" dirty="0"/>
              <a:t> </a:t>
            </a:r>
            <a:r>
              <a:rPr spc="-10" dirty="0"/>
              <a:t>MACHINES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3026921" y="9774343"/>
            <a:ext cx="382227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>
              <a:lnSpc>
                <a:spcPct val="100000"/>
              </a:lnSpc>
              <a:spcBef>
                <a:spcPts val="100"/>
              </a:spcBef>
              <a:defRPr sz="1800">
                <a:solidFill>
                  <a:srgbClr val="FFFFFF"/>
                </a:solidFill>
                <a:latin typeface="Tahoma"/>
                <a:cs typeface="Tahoma"/>
              </a:defRPr>
            </a:lvl1pPr>
          </a:lstStyle>
          <a:p>
            <a:pPr algn="ctr"/>
            <a:r>
              <a:rPr sz="2000" dirty="0">
                <a:solidFill>
                  <a:schemeClr val="tx1"/>
                </a:solidFill>
              </a:rPr>
              <a:t>ISGEC STAMPING MACHINE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1678300" y="9774342"/>
            <a:ext cx="4121008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 algn="ctr">
              <a:lnSpc>
                <a:spcPct val="100000"/>
              </a:lnSpc>
              <a:spcBef>
                <a:spcPts val="100"/>
              </a:spcBef>
              <a:defRPr sz="200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r>
              <a:rPr dirty="0"/>
              <a:t>TRUMPF CNC BENDING MACHINE</a:t>
            </a:r>
          </a:p>
        </p:txBody>
      </p:sp>
      <p:pic>
        <p:nvPicPr>
          <p:cNvPr id="13" name="object 1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251289" y="1104900"/>
            <a:ext cx="4597908" cy="368807"/>
          </a:xfrm>
          <a:prstGeom prst="rect">
            <a:avLst/>
          </a:prstGeom>
        </p:spPr>
      </p:pic>
      <p:sp>
        <p:nvSpPr>
          <p:cNvPr id="14" name="object 14"/>
          <p:cNvSpPr txBox="1"/>
          <p:nvPr/>
        </p:nvSpPr>
        <p:spPr>
          <a:xfrm>
            <a:off x="3545546" y="1108024"/>
            <a:ext cx="185293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METAL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STAMPING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2760197" y="1133790"/>
            <a:ext cx="1482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CNC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BENDING</a:t>
            </a:r>
            <a:endParaRPr sz="1800" dirty="0">
              <a:latin typeface="Tahoma"/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348773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377951" cy="102870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115340" y="1848632"/>
            <a:ext cx="4090415" cy="36880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590519" y="114300"/>
            <a:ext cx="2536303" cy="710488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75919" y="2917857"/>
            <a:ext cx="7106081" cy="4587843"/>
          </a:xfrm>
          <a:prstGeom prst="rect">
            <a:avLst/>
          </a:prstGeom>
          <a:ln w="28575">
            <a:noFill/>
          </a:ln>
        </p:spPr>
      </p:pic>
      <p:sp>
        <p:nvSpPr>
          <p:cNvPr id="9" name="object 9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dirty="0"/>
              <a:t>METAL</a:t>
            </a:r>
            <a:r>
              <a:rPr spc="-114" dirty="0"/>
              <a:t> </a:t>
            </a:r>
            <a:r>
              <a:rPr dirty="0"/>
              <a:t>STAMPING</a:t>
            </a:r>
            <a:r>
              <a:rPr spc="-95" dirty="0"/>
              <a:t> </a:t>
            </a:r>
            <a:r>
              <a:rPr dirty="0"/>
              <a:t>&amp;</a:t>
            </a:r>
            <a:r>
              <a:rPr spc="-75" dirty="0"/>
              <a:t> </a:t>
            </a:r>
            <a:r>
              <a:rPr dirty="0"/>
              <a:t>ENCLOSURE</a:t>
            </a:r>
            <a:r>
              <a:rPr spc="-90" dirty="0"/>
              <a:t> </a:t>
            </a:r>
            <a:r>
              <a:rPr dirty="0"/>
              <a:t>TECHNOLOGY</a:t>
            </a:r>
            <a:r>
              <a:rPr spc="-80" dirty="0"/>
              <a:t> </a:t>
            </a:r>
            <a:r>
              <a:rPr spc="-10" dirty="0"/>
              <a:t>MACHINES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3115340" y="8191500"/>
            <a:ext cx="27571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 algn="ctr">
              <a:lnSpc>
                <a:spcPct val="100000"/>
              </a:lnSpc>
              <a:spcBef>
                <a:spcPts val="100"/>
              </a:spcBef>
              <a:defRPr sz="200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r>
              <a:rPr dirty="0"/>
              <a:t>AMADA LASER CUTTING MACHINE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9158985" y="1108329"/>
            <a:ext cx="1482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CNC</a:t>
            </a:r>
            <a:r>
              <a:rPr sz="1800" spc="-1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BENDING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78050" y="1851756"/>
            <a:ext cx="2353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FIBER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LASER</a:t>
            </a:r>
            <a:r>
              <a:rPr sz="1800" spc="-7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CUTTING</a:t>
            </a:r>
            <a:endParaRPr sz="1800" dirty="0">
              <a:latin typeface="Tahoma"/>
              <a:cs typeface="Tahoma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06000" y="2917857"/>
            <a:ext cx="7087242" cy="4587843"/>
          </a:xfrm>
          <a:prstGeom prst="rect">
            <a:avLst/>
          </a:prstGeom>
          <a:ln w="57150">
            <a:noFill/>
          </a:ln>
        </p:spPr>
      </p:pic>
      <p:pic>
        <p:nvPicPr>
          <p:cNvPr id="18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34800" y="1848632"/>
            <a:ext cx="4090415" cy="368807"/>
          </a:xfrm>
          <a:prstGeom prst="rect">
            <a:avLst/>
          </a:prstGeom>
        </p:spPr>
      </p:pic>
      <p:sp>
        <p:nvSpPr>
          <p:cNvPr id="19" name="object 16"/>
          <p:cNvSpPr txBox="1"/>
          <p:nvPr/>
        </p:nvSpPr>
        <p:spPr>
          <a:xfrm>
            <a:off x="12597510" y="1851756"/>
            <a:ext cx="23539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800" dirty="0" smtClean="0">
                <a:solidFill>
                  <a:srgbClr val="FFFFFF"/>
                </a:solidFill>
                <a:latin typeface="Tahoma"/>
                <a:cs typeface="Tahoma"/>
              </a:rPr>
              <a:t>TURRET PUNCH PRESS </a:t>
            </a:r>
            <a:endParaRPr sz="1800" dirty="0">
              <a:latin typeface="Tahoma"/>
              <a:cs typeface="Tahoma"/>
            </a:endParaRPr>
          </a:p>
        </p:txBody>
      </p:sp>
      <p:sp>
        <p:nvSpPr>
          <p:cNvPr id="21" name="object 12"/>
          <p:cNvSpPr txBox="1"/>
          <p:nvPr/>
        </p:nvSpPr>
        <p:spPr>
          <a:xfrm>
            <a:off x="12065383" y="8191499"/>
            <a:ext cx="275717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defPPr>
              <a:defRPr kern="0"/>
            </a:defPPr>
            <a:lvl1pPr marL="12700" algn="ctr">
              <a:lnSpc>
                <a:spcPct val="100000"/>
              </a:lnSpc>
              <a:spcBef>
                <a:spcPts val="100"/>
              </a:spcBef>
              <a:defRPr sz="200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>
            <a:r>
              <a:rPr lang="en-IN" dirty="0" smtClean="0"/>
              <a:t>AMADA CNC TURRET PUNCH PRESS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566034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377951" cy="10286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6809231" y="1773935"/>
            <a:ext cx="5070475" cy="8161020"/>
            <a:chOff x="6809231" y="1773935"/>
            <a:chExt cx="5070475" cy="816102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09231" y="1773935"/>
              <a:ext cx="5070348" cy="816102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973823" y="2121407"/>
              <a:ext cx="1434083" cy="179984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58427" y="2049779"/>
              <a:ext cx="1232916" cy="182422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879335" y="6719315"/>
              <a:ext cx="2122931" cy="96316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659111" y="6740651"/>
              <a:ext cx="1889759" cy="83972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45679" y="8511540"/>
              <a:ext cx="1693164" cy="131064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323575" y="8401811"/>
              <a:ext cx="979931" cy="138379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323575" y="2046731"/>
              <a:ext cx="1374648" cy="176022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73239" y="4046219"/>
              <a:ext cx="2266188" cy="207416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304019" y="4212335"/>
              <a:ext cx="2542031" cy="1920239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598931" y="1830323"/>
            <a:ext cx="5781040" cy="8101965"/>
            <a:chOff x="598931" y="1830323"/>
            <a:chExt cx="5781040" cy="8101965"/>
          </a:xfrm>
        </p:grpSpPr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8931" y="1830323"/>
              <a:ext cx="5780532" cy="810158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794003" y="4258055"/>
              <a:ext cx="2138172" cy="134264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94003" y="2247899"/>
              <a:ext cx="2580132" cy="135635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4140708" y="2321051"/>
              <a:ext cx="2087880" cy="125272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4005072" y="4250435"/>
              <a:ext cx="2125979" cy="1522476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036319" y="6569964"/>
              <a:ext cx="1822704" cy="1162812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015996" y="6492239"/>
              <a:ext cx="1792224" cy="1318260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4911852" y="6348983"/>
              <a:ext cx="1083564" cy="1412747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838200" y="8415528"/>
              <a:ext cx="1978152" cy="1403604"/>
            </a:xfrm>
            <a:prstGeom prst="rect">
              <a:avLst/>
            </a:prstGeom>
          </p:spPr>
        </p:pic>
      </p:grpSp>
      <p:grpSp>
        <p:nvGrpSpPr>
          <p:cNvPr id="24" name="object 24"/>
          <p:cNvGrpSpPr/>
          <p:nvPr/>
        </p:nvGrpSpPr>
        <p:grpSpPr>
          <a:xfrm>
            <a:off x="12266676" y="1773935"/>
            <a:ext cx="5698490" cy="8161020"/>
            <a:chOff x="12266676" y="1773935"/>
            <a:chExt cx="5698490" cy="8161020"/>
          </a:xfrm>
        </p:grpSpPr>
        <p:pic>
          <p:nvPicPr>
            <p:cNvPr id="25" name="object 2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2266676" y="1773935"/>
              <a:ext cx="5698235" cy="8161020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2405360" y="1828799"/>
              <a:ext cx="5300471" cy="1943100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2405360" y="4207763"/>
              <a:ext cx="3444240" cy="2511552"/>
            </a:xfrm>
            <a:prstGeom prst="rect">
              <a:avLst/>
            </a:prstGeom>
          </p:spPr>
        </p:pic>
      </p:grpSp>
      <p:pic>
        <p:nvPicPr>
          <p:cNvPr id="28" name="object 28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583722" y="1054786"/>
            <a:ext cx="5804854" cy="389787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6760527" y="1050383"/>
            <a:ext cx="5120512" cy="404688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12260633" y="1050383"/>
            <a:ext cx="5710320" cy="404688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28" cstate="print"/>
          <a:stretch>
            <a:fillRect/>
          </a:stretch>
        </p:blipFill>
        <p:spPr>
          <a:xfrm>
            <a:off x="14374367" y="4221479"/>
            <a:ext cx="1478280" cy="2487168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2895600" y="8606028"/>
            <a:ext cx="1901952" cy="1179576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30" cstate="print"/>
          <a:stretch>
            <a:fillRect/>
          </a:stretch>
        </p:blipFill>
        <p:spPr>
          <a:xfrm>
            <a:off x="5090159" y="8369807"/>
            <a:ext cx="1083564" cy="1368552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31" cstate="print"/>
          <a:stretch>
            <a:fillRect/>
          </a:stretch>
        </p:blipFill>
        <p:spPr>
          <a:xfrm>
            <a:off x="15590519" y="114300"/>
            <a:ext cx="2536303" cy="710488"/>
          </a:xfrm>
          <a:prstGeom prst="rect">
            <a:avLst/>
          </a:prstGeom>
        </p:spPr>
      </p:pic>
      <p:pic>
        <p:nvPicPr>
          <p:cNvPr id="35" name="object 35"/>
          <p:cNvPicPr/>
          <p:nvPr/>
        </p:nvPicPr>
        <p:blipFill>
          <a:blip r:embed="rId32" cstate="print"/>
          <a:stretch>
            <a:fillRect/>
          </a:stretch>
        </p:blipFill>
        <p:spPr>
          <a:xfrm>
            <a:off x="12515088" y="6896100"/>
            <a:ext cx="3334511" cy="2926080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33" cstate="print"/>
          <a:stretch>
            <a:fillRect/>
          </a:stretch>
        </p:blipFill>
        <p:spPr>
          <a:xfrm>
            <a:off x="16341852" y="3998976"/>
            <a:ext cx="1246632" cy="3581400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34" cstate="print"/>
          <a:stretch>
            <a:fillRect/>
          </a:stretch>
        </p:blipFill>
        <p:spPr>
          <a:xfrm>
            <a:off x="15840468" y="7722374"/>
            <a:ext cx="2045119" cy="2186952"/>
          </a:xfrm>
          <a:prstGeom prst="rect">
            <a:avLst/>
          </a:prstGeom>
        </p:spPr>
      </p:pic>
      <p:sp>
        <p:nvSpPr>
          <p:cNvPr id="38" name="object 3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/>
              <a:t>PLASTIC</a:t>
            </a:r>
            <a:r>
              <a:rPr spc="-45" dirty="0"/>
              <a:t> </a:t>
            </a:r>
            <a:r>
              <a:rPr spc="-10" dirty="0"/>
              <a:t>PRODUCTS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557908" y="8083042"/>
            <a:ext cx="330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25" dirty="0">
                <a:latin typeface="Tahoma"/>
                <a:cs typeface="Tahoma"/>
              </a:rPr>
              <a:t>IDU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842873" y="5830570"/>
            <a:ext cx="17894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SUN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HD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SET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TOP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BOX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444497" y="1938273"/>
            <a:ext cx="14230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JIO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SET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TOP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BOX</a:t>
            </a:r>
            <a:endParaRPr sz="1400" dirty="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148283" y="3799077"/>
            <a:ext cx="17297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AIRTEL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SET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TOP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BOX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00069" y="6067805"/>
            <a:ext cx="61277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40" dirty="0">
                <a:latin typeface="Tahoma"/>
                <a:cs typeface="Tahoma"/>
              </a:rPr>
              <a:t>ODCPE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090798" y="7990713"/>
            <a:ext cx="15798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LILLY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SET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TOP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BOX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4432553" y="3756405"/>
            <a:ext cx="103314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JIO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STB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OTT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4763261" y="1963038"/>
            <a:ext cx="10166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JIO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ROUTER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933315" y="5917438"/>
            <a:ext cx="10814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65" dirty="0">
                <a:latin typeface="Tahoma"/>
                <a:cs typeface="Tahoma"/>
              </a:rPr>
              <a:t>RADOME</a:t>
            </a:r>
            <a:r>
              <a:rPr sz="1400" spc="160" dirty="0">
                <a:latin typeface="Tahoma"/>
                <a:cs typeface="Tahoma"/>
              </a:rPr>
              <a:t> </a:t>
            </a:r>
            <a:r>
              <a:rPr sz="1400" spc="55" dirty="0">
                <a:latin typeface="Tahoma"/>
                <a:cs typeface="Tahoma"/>
              </a:rPr>
              <a:t>A6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066538" y="8045322"/>
            <a:ext cx="10756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65" dirty="0">
                <a:latin typeface="Tahoma"/>
                <a:cs typeface="Tahoma"/>
              </a:rPr>
              <a:t>RADOME</a:t>
            </a:r>
            <a:r>
              <a:rPr sz="1400" spc="18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C6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2367788" y="1069593"/>
            <a:ext cx="27495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TELECOM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NETWORKING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7621016" y="1072972"/>
            <a:ext cx="325374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MOBILE</a:t>
            </a:r>
            <a:r>
              <a:rPr sz="1800" spc="3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CHARGER</a:t>
            </a:r>
            <a:r>
              <a:rPr sz="1800" spc="37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PRODUCTS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861417" y="1073022"/>
            <a:ext cx="45732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MOBILE</a:t>
            </a:r>
            <a:r>
              <a:rPr sz="1800" spc="30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SUB-ASSY/COVERS</a:t>
            </a:r>
            <a:r>
              <a:rPr sz="1800" spc="2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800" spc="3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ELECTRICAL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383" y="-2"/>
            <a:ext cx="18263870" cy="10287000"/>
            <a:chOff x="24383" y="-2"/>
            <a:chExt cx="1826387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2399" y="-1"/>
              <a:ext cx="18135600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383" y="-2"/>
              <a:ext cx="377952" cy="10286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66672" y="1844039"/>
              <a:ext cx="7882128" cy="825245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944623" y="1691639"/>
              <a:ext cx="2967228" cy="31607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984248" y="5948171"/>
              <a:ext cx="2924555" cy="31577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219699" y="1673351"/>
              <a:ext cx="2758440" cy="318516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219699" y="5940552"/>
              <a:ext cx="2758440" cy="315772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685544" y="1008888"/>
              <a:ext cx="6844283" cy="37033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90520" y="114299"/>
              <a:ext cx="2545080" cy="78943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496544" y="1949195"/>
              <a:ext cx="2478024" cy="136397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466576" y="3878579"/>
              <a:ext cx="3989831" cy="5791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899391" y="4645152"/>
              <a:ext cx="3302507" cy="6507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0984991" y="1866899"/>
              <a:ext cx="2133600" cy="176784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2204191" y="5448299"/>
              <a:ext cx="2756915" cy="97383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515343" y="8695943"/>
              <a:ext cx="4158996" cy="12237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284964" y="6906768"/>
              <a:ext cx="2342387" cy="173278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684019" y="1540763"/>
              <a:ext cx="6848856" cy="8558784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514076" y="1560574"/>
              <a:ext cx="5782055" cy="861517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744200" y="1028699"/>
              <a:ext cx="5495544" cy="368807"/>
            </a:xfrm>
            <a:prstGeom prst="rect">
              <a:avLst/>
            </a:prstGeom>
          </p:spPr>
        </p:pic>
      </p:grpSp>
      <p:sp>
        <p:nvSpPr>
          <p:cNvPr id="22" name="object 22"/>
          <p:cNvSpPr txBox="1"/>
          <p:nvPr/>
        </p:nvSpPr>
        <p:spPr>
          <a:xfrm>
            <a:off x="2659507" y="9306255"/>
            <a:ext cx="15754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PAD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PRINTING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M/C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456814" y="5122545"/>
            <a:ext cx="219329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AUTO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HEAT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STACKING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M/C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32779" y="9305035"/>
            <a:ext cx="175768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LASER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PRINTING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M/C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2706350" y="1580134"/>
            <a:ext cx="12363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PAD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PRINTING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2800203" y="6575806"/>
            <a:ext cx="13862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LASER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PRINTING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833364" y="5145785"/>
            <a:ext cx="16897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HEAT</a:t>
            </a:r>
            <a:r>
              <a:rPr sz="1400" spc="-1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STACKING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M/C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727305" y="3525977"/>
            <a:ext cx="152146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SCREEN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PRINTING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3364484" y="1013206"/>
            <a:ext cx="34810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SECONDARY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PROCESS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MACHINES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2416790" y="1031824"/>
            <a:ext cx="215074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PRINTED</a:t>
            </a:r>
            <a:r>
              <a:rPr sz="1800" spc="-4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PRODUCTS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1" name="object 3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0010">
              <a:lnSpc>
                <a:spcPct val="100000"/>
              </a:lnSpc>
              <a:spcBef>
                <a:spcPts val="100"/>
              </a:spcBef>
            </a:pPr>
            <a:r>
              <a:rPr dirty="0"/>
              <a:t>SECONDARY</a:t>
            </a:r>
            <a:r>
              <a:rPr spc="-55" dirty="0"/>
              <a:t> </a:t>
            </a:r>
            <a:r>
              <a:rPr dirty="0"/>
              <a:t>PROCESS</a:t>
            </a:r>
            <a:r>
              <a:rPr spc="-45" dirty="0"/>
              <a:t> </a:t>
            </a:r>
            <a:r>
              <a:rPr dirty="0"/>
              <a:t>&amp;</a:t>
            </a:r>
            <a:r>
              <a:rPr spc="-25" dirty="0"/>
              <a:t> </a:t>
            </a:r>
            <a:r>
              <a:rPr spc="-10" dirty="0"/>
              <a:t>PRINTING</a:t>
            </a:r>
          </a:p>
        </p:txBody>
      </p:sp>
      <p:pic>
        <p:nvPicPr>
          <p:cNvPr id="32" name="object 32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0" y="0"/>
            <a:ext cx="18288000" cy="1028699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377951" cy="10286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7467600" y="114300"/>
            <a:ext cx="10659745" cy="10043160"/>
            <a:chOff x="7467600" y="114300"/>
            <a:chExt cx="10659745" cy="10043160"/>
          </a:xfrm>
        </p:grpSpPr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90519" y="114300"/>
              <a:ext cx="2536303" cy="71048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67600" y="853440"/>
              <a:ext cx="9144000" cy="9304020"/>
            </a:xfrm>
            <a:prstGeom prst="rect">
              <a:avLst/>
            </a:prstGeom>
          </p:spPr>
        </p:pic>
      </p:grpSp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3815">
              <a:lnSpc>
                <a:spcPct val="100000"/>
              </a:lnSpc>
              <a:spcBef>
                <a:spcPts val="100"/>
              </a:spcBef>
            </a:pPr>
            <a:r>
              <a:rPr dirty="0"/>
              <a:t>METAL</a:t>
            </a:r>
            <a:r>
              <a:rPr spc="-114" dirty="0"/>
              <a:t> </a:t>
            </a:r>
            <a:r>
              <a:rPr dirty="0"/>
              <a:t>STAMPING</a:t>
            </a:r>
            <a:r>
              <a:rPr spc="-95" dirty="0"/>
              <a:t> </a:t>
            </a:r>
            <a:r>
              <a:rPr dirty="0"/>
              <a:t>&amp;</a:t>
            </a:r>
            <a:r>
              <a:rPr spc="-75" dirty="0"/>
              <a:t> </a:t>
            </a:r>
            <a:r>
              <a:rPr dirty="0"/>
              <a:t>ENCLOSURE</a:t>
            </a:r>
            <a:r>
              <a:rPr spc="-90" dirty="0"/>
              <a:t> </a:t>
            </a:r>
            <a:r>
              <a:rPr dirty="0"/>
              <a:t>TECHNOLOGY</a:t>
            </a:r>
            <a:r>
              <a:rPr spc="-80" dirty="0"/>
              <a:t> </a:t>
            </a:r>
            <a:r>
              <a:rPr spc="-10" dirty="0"/>
              <a:t>MACHINES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720344" y="1701164"/>
            <a:ext cx="6103620" cy="5781675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37465" marR="2447925">
              <a:lnSpc>
                <a:spcPts val="2800"/>
              </a:lnSpc>
              <a:spcBef>
                <a:spcPts val="605"/>
              </a:spcBef>
            </a:pPr>
            <a:r>
              <a:rPr sz="2750" spc="-380" dirty="0">
                <a:latin typeface="Arial Black"/>
                <a:cs typeface="Arial Black"/>
              </a:rPr>
              <a:t>LASER</a:t>
            </a:r>
            <a:r>
              <a:rPr sz="2750" spc="-195" dirty="0">
                <a:latin typeface="Arial Black"/>
                <a:cs typeface="Arial Black"/>
              </a:rPr>
              <a:t> </a:t>
            </a:r>
            <a:r>
              <a:rPr sz="2750" spc="-295" dirty="0">
                <a:latin typeface="Arial Black"/>
                <a:cs typeface="Arial Black"/>
              </a:rPr>
              <a:t>CUTTING </a:t>
            </a:r>
            <a:r>
              <a:rPr sz="2750" spc="-180" dirty="0">
                <a:solidFill>
                  <a:srgbClr val="2052C5"/>
                </a:solidFill>
                <a:latin typeface="Arial Black"/>
                <a:cs typeface="Arial Black"/>
              </a:rPr>
              <a:t>AMADA</a:t>
            </a:r>
            <a:r>
              <a:rPr sz="2750" spc="-20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45" dirty="0">
                <a:solidFill>
                  <a:srgbClr val="2052C5"/>
                </a:solidFill>
                <a:latin typeface="Arial Black"/>
                <a:cs typeface="Arial Black"/>
              </a:rPr>
              <a:t>Make</a:t>
            </a:r>
            <a:r>
              <a:rPr sz="2750" spc="-21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dirty="0">
                <a:solidFill>
                  <a:srgbClr val="2052C5"/>
                </a:solidFill>
                <a:latin typeface="Arial Black"/>
                <a:cs typeface="Arial Black"/>
              </a:rPr>
              <a:t>–</a:t>
            </a:r>
            <a:r>
              <a:rPr sz="2750" spc="-20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80" dirty="0">
                <a:solidFill>
                  <a:srgbClr val="2052C5"/>
                </a:solidFill>
                <a:latin typeface="Arial Black"/>
                <a:cs typeface="Arial Black"/>
              </a:rPr>
              <a:t>1</a:t>
            </a:r>
            <a:r>
              <a:rPr sz="2750" spc="-19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75" dirty="0">
                <a:solidFill>
                  <a:srgbClr val="2052C5"/>
                </a:solidFill>
                <a:latin typeface="Arial Black"/>
                <a:cs typeface="Arial Black"/>
              </a:rPr>
              <a:t>No.</a:t>
            </a:r>
            <a:endParaRPr sz="2750">
              <a:latin typeface="Arial Black"/>
              <a:cs typeface="Arial Black"/>
            </a:endParaRPr>
          </a:p>
          <a:p>
            <a:pPr marL="37465">
              <a:lnSpc>
                <a:spcPts val="2795"/>
              </a:lnSpc>
            </a:pPr>
            <a:r>
              <a:rPr sz="2750" spc="-155" dirty="0">
                <a:solidFill>
                  <a:srgbClr val="2052C5"/>
                </a:solidFill>
                <a:latin typeface="Arial Black"/>
                <a:cs typeface="Arial Black"/>
              </a:rPr>
              <a:t>Plan</a:t>
            </a:r>
            <a:r>
              <a:rPr sz="2750" spc="-204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dirty="0">
                <a:solidFill>
                  <a:srgbClr val="2052C5"/>
                </a:solidFill>
                <a:latin typeface="Arial Black"/>
                <a:cs typeface="Arial Black"/>
              </a:rPr>
              <a:t>–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55" dirty="0">
                <a:solidFill>
                  <a:srgbClr val="2052C5"/>
                </a:solidFill>
                <a:latin typeface="Arial Black"/>
                <a:cs typeface="Arial Black"/>
              </a:rPr>
              <a:t>Add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65" dirty="0">
                <a:solidFill>
                  <a:srgbClr val="2052C5"/>
                </a:solidFill>
                <a:latin typeface="Arial Black"/>
                <a:cs typeface="Arial Black"/>
              </a:rPr>
              <a:t>min</a:t>
            </a:r>
            <a:r>
              <a:rPr sz="2750" spc="-204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80" dirty="0">
                <a:solidFill>
                  <a:srgbClr val="2052C5"/>
                </a:solidFill>
                <a:latin typeface="Arial Black"/>
                <a:cs typeface="Arial Black"/>
              </a:rPr>
              <a:t>2</a:t>
            </a:r>
            <a:r>
              <a:rPr sz="2750" spc="-18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05" dirty="0">
                <a:solidFill>
                  <a:srgbClr val="2052C5"/>
                </a:solidFill>
                <a:latin typeface="Arial Black"/>
                <a:cs typeface="Arial Black"/>
              </a:rPr>
              <a:t>more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40" dirty="0">
                <a:solidFill>
                  <a:srgbClr val="2052C5"/>
                </a:solidFill>
                <a:latin typeface="Arial Black"/>
                <a:cs typeface="Arial Black"/>
              </a:rPr>
              <a:t>M/c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35" dirty="0">
                <a:solidFill>
                  <a:srgbClr val="2052C5"/>
                </a:solidFill>
                <a:latin typeface="Arial Black"/>
                <a:cs typeface="Arial Black"/>
              </a:rPr>
              <a:t>2026-</a:t>
            </a:r>
            <a:r>
              <a:rPr sz="2750" spc="-305" dirty="0">
                <a:solidFill>
                  <a:srgbClr val="2052C5"/>
                </a:solidFill>
                <a:latin typeface="Arial Black"/>
                <a:cs typeface="Arial Black"/>
              </a:rPr>
              <a:t>27</a:t>
            </a:r>
            <a:endParaRPr sz="27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805"/>
              </a:spcBef>
            </a:pPr>
            <a:endParaRPr sz="2750">
              <a:latin typeface="Arial Black"/>
              <a:cs typeface="Arial Black"/>
            </a:endParaRPr>
          </a:p>
          <a:p>
            <a:pPr marL="68580" marR="2293620">
              <a:lnSpc>
                <a:spcPts val="2800"/>
              </a:lnSpc>
            </a:pPr>
            <a:r>
              <a:rPr sz="2750" spc="-290" dirty="0">
                <a:latin typeface="Arial Black"/>
                <a:cs typeface="Arial Black"/>
              </a:rPr>
              <a:t>CNC</a:t>
            </a:r>
            <a:r>
              <a:rPr sz="2750" spc="-200" dirty="0">
                <a:latin typeface="Arial Black"/>
                <a:cs typeface="Arial Black"/>
              </a:rPr>
              <a:t> </a:t>
            </a:r>
            <a:r>
              <a:rPr sz="2750" spc="-75" dirty="0">
                <a:latin typeface="Arial Black"/>
                <a:cs typeface="Arial Black"/>
              </a:rPr>
              <a:t>BENDING </a:t>
            </a:r>
            <a:r>
              <a:rPr sz="2750" spc="-270" dirty="0">
                <a:solidFill>
                  <a:srgbClr val="2052C5"/>
                </a:solidFill>
                <a:latin typeface="Arial Black"/>
                <a:cs typeface="Arial Black"/>
              </a:rPr>
              <a:t>TRUMPF</a:t>
            </a:r>
            <a:r>
              <a:rPr sz="2750" spc="-21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45" dirty="0">
                <a:solidFill>
                  <a:srgbClr val="2052C5"/>
                </a:solidFill>
                <a:latin typeface="Arial Black"/>
                <a:cs typeface="Arial Black"/>
              </a:rPr>
              <a:t>Make</a:t>
            </a:r>
            <a:r>
              <a:rPr sz="2750" spc="-19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dirty="0">
                <a:solidFill>
                  <a:srgbClr val="2052C5"/>
                </a:solidFill>
                <a:latin typeface="Arial Black"/>
                <a:cs typeface="Arial Black"/>
              </a:rPr>
              <a:t>–</a:t>
            </a:r>
            <a:r>
              <a:rPr sz="2750" spc="-20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80" dirty="0">
                <a:solidFill>
                  <a:srgbClr val="2052C5"/>
                </a:solidFill>
                <a:latin typeface="Arial Black"/>
                <a:cs typeface="Arial Black"/>
              </a:rPr>
              <a:t>1</a:t>
            </a:r>
            <a:r>
              <a:rPr sz="2750" spc="-20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75" dirty="0">
                <a:solidFill>
                  <a:srgbClr val="2052C5"/>
                </a:solidFill>
                <a:latin typeface="Arial Black"/>
                <a:cs typeface="Arial Black"/>
              </a:rPr>
              <a:t>No.</a:t>
            </a:r>
            <a:endParaRPr sz="2750">
              <a:latin typeface="Arial Black"/>
              <a:cs typeface="Arial Black"/>
            </a:endParaRPr>
          </a:p>
          <a:p>
            <a:pPr marL="68580">
              <a:lnSpc>
                <a:spcPts val="2795"/>
              </a:lnSpc>
            </a:pPr>
            <a:r>
              <a:rPr sz="2750" spc="-155" dirty="0">
                <a:solidFill>
                  <a:srgbClr val="2052C5"/>
                </a:solidFill>
                <a:latin typeface="Arial Black"/>
                <a:cs typeface="Arial Black"/>
              </a:rPr>
              <a:t>Plan</a:t>
            </a:r>
            <a:r>
              <a:rPr sz="2750" spc="-204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dirty="0">
                <a:solidFill>
                  <a:srgbClr val="2052C5"/>
                </a:solidFill>
                <a:latin typeface="Arial Black"/>
                <a:cs typeface="Arial Black"/>
              </a:rPr>
              <a:t>–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55" dirty="0">
                <a:solidFill>
                  <a:srgbClr val="2052C5"/>
                </a:solidFill>
                <a:latin typeface="Arial Black"/>
                <a:cs typeface="Arial Black"/>
              </a:rPr>
              <a:t>Add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65" dirty="0">
                <a:solidFill>
                  <a:srgbClr val="2052C5"/>
                </a:solidFill>
                <a:latin typeface="Arial Black"/>
                <a:cs typeface="Arial Black"/>
              </a:rPr>
              <a:t>min</a:t>
            </a:r>
            <a:r>
              <a:rPr sz="2750" spc="-204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80" dirty="0">
                <a:solidFill>
                  <a:srgbClr val="2052C5"/>
                </a:solidFill>
                <a:latin typeface="Arial Black"/>
                <a:cs typeface="Arial Black"/>
              </a:rPr>
              <a:t>2</a:t>
            </a:r>
            <a:r>
              <a:rPr sz="2750" spc="-18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05" dirty="0">
                <a:solidFill>
                  <a:srgbClr val="2052C5"/>
                </a:solidFill>
                <a:latin typeface="Arial Black"/>
                <a:cs typeface="Arial Black"/>
              </a:rPr>
              <a:t>more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40" dirty="0">
                <a:solidFill>
                  <a:srgbClr val="2052C5"/>
                </a:solidFill>
                <a:latin typeface="Arial Black"/>
                <a:cs typeface="Arial Black"/>
              </a:rPr>
              <a:t>M/c</a:t>
            </a:r>
            <a:r>
              <a:rPr sz="2750" spc="-19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35" dirty="0">
                <a:solidFill>
                  <a:srgbClr val="2052C5"/>
                </a:solidFill>
                <a:latin typeface="Arial Black"/>
                <a:cs typeface="Arial Black"/>
              </a:rPr>
              <a:t>2026-</a:t>
            </a:r>
            <a:r>
              <a:rPr sz="2750" spc="-305" dirty="0">
                <a:solidFill>
                  <a:srgbClr val="2052C5"/>
                </a:solidFill>
                <a:latin typeface="Arial Black"/>
                <a:cs typeface="Arial Black"/>
              </a:rPr>
              <a:t>27</a:t>
            </a:r>
            <a:endParaRPr sz="27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2750">
              <a:latin typeface="Arial Black"/>
              <a:cs typeface="Arial Black"/>
            </a:endParaRPr>
          </a:p>
          <a:p>
            <a:pPr marL="37465">
              <a:lnSpc>
                <a:spcPts val="3050"/>
              </a:lnSpc>
              <a:spcBef>
                <a:spcPts val="5"/>
              </a:spcBef>
            </a:pPr>
            <a:r>
              <a:rPr sz="2750" spc="-300" dirty="0">
                <a:latin typeface="Arial Black"/>
                <a:cs typeface="Arial Black"/>
              </a:rPr>
              <a:t>METAL</a:t>
            </a:r>
            <a:r>
              <a:rPr sz="2750" spc="-195" dirty="0">
                <a:latin typeface="Arial Black"/>
                <a:cs typeface="Arial Black"/>
              </a:rPr>
              <a:t> </a:t>
            </a:r>
            <a:r>
              <a:rPr sz="2750" spc="-120" dirty="0">
                <a:latin typeface="Arial Black"/>
                <a:cs typeface="Arial Black"/>
              </a:rPr>
              <a:t>STAMPING</a:t>
            </a:r>
            <a:endParaRPr sz="2750">
              <a:latin typeface="Arial Black"/>
              <a:cs typeface="Arial Black"/>
            </a:endParaRPr>
          </a:p>
          <a:p>
            <a:pPr marL="37465">
              <a:lnSpc>
                <a:spcPts val="2805"/>
              </a:lnSpc>
            </a:pPr>
            <a:r>
              <a:rPr sz="2750" spc="-365" dirty="0">
                <a:solidFill>
                  <a:srgbClr val="2052C5"/>
                </a:solidFill>
                <a:latin typeface="Arial Black"/>
                <a:cs typeface="Arial Black"/>
              </a:rPr>
              <a:t>ISGEC</a:t>
            </a:r>
            <a:r>
              <a:rPr sz="2750" spc="-21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45" dirty="0">
                <a:solidFill>
                  <a:srgbClr val="2052C5"/>
                </a:solidFill>
                <a:latin typeface="Arial Black"/>
                <a:cs typeface="Arial Black"/>
              </a:rPr>
              <a:t>Make</a:t>
            </a:r>
            <a:r>
              <a:rPr sz="2750" spc="-204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dirty="0">
                <a:solidFill>
                  <a:srgbClr val="2052C5"/>
                </a:solidFill>
                <a:latin typeface="Arial Black"/>
                <a:cs typeface="Arial Black"/>
              </a:rPr>
              <a:t>–</a:t>
            </a:r>
            <a:r>
              <a:rPr sz="2750" spc="-20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80" dirty="0">
                <a:solidFill>
                  <a:srgbClr val="2052C5"/>
                </a:solidFill>
                <a:latin typeface="Arial Black"/>
                <a:cs typeface="Arial Black"/>
              </a:rPr>
              <a:t>4</a:t>
            </a:r>
            <a:r>
              <a:rPr sz="2750" spc="-204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0" dirty="0">
                <a:solidFill>
                  <a:srgbClr val="2052C5"/>
                </a:solidFill>
                <a:latin typeface="Arial Black"/>
                <a:cs typeface="Arial Black"/>
              </a:rPr>
              <a:t>Nos.</a:t>
            </a:r>
            <a:endParaRPr sz="2750">
              <a:latin typeface="Arial Black"/>
              <a:cs typeface="Arial Black"/>
            </a:endParaRPr>
          </a:p>
          <a:p>
            <a:pPr marL="37465">
              <a:lnSpc>
                <a:spcPts val="3055"/>
              </a:lnSpc>
            </a:pPr>
            <a:r>
              <a:rPr sz="2750" spc="-155" dirty="0">
                <a:solidFill>
                  <a:srgbClr val="2052C5"/>
                </a:solidFill>
                <a:latin typeface="Arial Black"/>
                <a:cs typeface="Arial Black"/>
              </a:rPr>
              <a:t>Plan</a:t>
            </a:r>
            <a:r>
              <a:rPr sz="2750" spc="-204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dirty="0">
                <a:solidFill>
                  <a:srgbClr val="2052C5"/>
                </a:solidFill>
                <a:latin typeface="Arial Black"/>
                <a:cs typeface="Arial Black"/>
              </a:rPr>
              <a:t>–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55" dirty="0">
                <a:solidFill>
                  <a:srgbClr val="2052C5"/>
                </a:solidFill>
                <a:latin typeface="Arial Black"/>
                <a:cs typeface="Arial Black"/>
              </a:rPr>
              <a:t>Add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65" dirty="0">
                <a:solidFill>
                  <a:srgbClr val="2052C5"/>
                </a:solidFill>
                <a:latin typeface="Arial Black"/>
                <a:cs typeface="Arial Black"/>
              </a:rPr>
              <a:t>min</a:t>
            </a:r>
            <a:r>
              <a:rPr sz="2750" spc="-204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80" dirty="0">
                <a:solidFill>
                  <a:srgbClr val="2052C5"/>
                </a:solidFill>
                <a:latin typeface="Arial Black"/>
                <a:cs typeface="Arial Black"/>
              </a:rPr>
              <a:t>4</a:t>
            </a:r>
            <a:r>
              <a:rPr sz="2750" spc="-18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05" dirty="0">
                <a:solidFill>
                  <a:srgbClr val="2052C5"/>
                </a:solidFill>
                <a:latin typeface="Arial Black"/>
                <a:cs typeface="Arial Black"/>
              </a:rPr>
              <a:t>more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40" dirty="0">
                <a:solidFill>
                  <a:srgbClr val="2052C5"/>
                </a:solidFill>
                <a:latin typeface="Arial Black"/>
                <a:cs typeface="Arial Black"/>
              </a:rPr>
              <a:t>M/c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235" dirty="0">
                <a:solidFill>
                  <a:srgbClr val="2052C5"/>
                </a:solidFill>
                <a:latin typeface="Arial Black"/>
                <a:cs typeface="Arial Black"/>
              </a:rPr>
              <a:t>2026-</a:t>
            </a:r>
            <a:r>
              <a:rPr sz="2750" spc="-305" dirty="0">
                <a:solidFill>
                  <a:srgbClr val="2052C5"/>
                </a:solidFill>
                <a:latin typeface="Arial Black"/>
                <a:cs typeface="Arial Black"/>
              </a:rPr>
              <a:t>27</a:t>
            </a:r>
            <a:endParaRPr sz="275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290"/>
              </a:spcBef>
            </a:pPr>
            <a:endParaRPr sz="2750">
              <a:latin typeface="Arial Black"/>
              <a:cs typeface="Arial Black"/>
            </a:endParaRPr>
          </a:p>
          <a:p>
            <a:pPr marL="12700">
              <a:lnSpc>
                <a:spcPts val="3050"/>
              </a:lnSpc>
            </a:pPr>
            <a:r>
              <a:rPr sz="2750" spc="-360" dirty="0">
                <a:latin typeface="Arial Black"/>
                <a:cs typeface="Arial Black"/>
              </a:rPr>
              <a:t>TURRET</a:t>
            </a:r>
            <a:r>
              <a:rPr sz="2750" spc="-215" dirty="0">
                <a:latin typeface="Arial Black"/>
                <a:cs typeface="Arial Black"/>
              </a:rPr>
              <a:t> </a:t>
            </a:r>
            <a:r>
              <a:rPr sz="2750" spc="-35" dirty="0">
                <a:latin typeface="Arial Black"/>
                <a:cs typeface="Arial Black"/>
              </a:rPr>
              <a:t>PUNCH</a:t>
            </a:r>
            <a:endParaRPr sz="2750">
              <a:latin typeface="Arial Black"/>
              <a:cs typeface="Arial Black"/>
            </a:endParaRPr>
          </a:p>
          <a:p>
            <a:pPr marL="12700">
              <a:lnSpc>
                <a:spcPts val="3050"/>
              </a:lnSpc>
            </a:pPr>
            <a:r>
              <a:rPr sz="2750" spc="-275" dirty="0">
                <a:solidFill>
                  <a:srgbClr val="2052C5"/>
                </a:solidFill>
                <a:latin typeface="Arial Black"/>
                <a:cs typeface="Arial Black"/>
              </a:rPr>
              <a:t>To</a:t>
            </a:r>
            <a:r>
              <a:rPr sz="2750" spc="-21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75" dirty="0">
                <a:solidFill>
                  <a:srgbClr val="2052C5"/>
                </a:solidFill>
                <a:latin typeface="Arial Black"/>
                <a:cs typeface="Arial Black"/>
              </a:rPr>
              <a:t>be</a:t>
            </a:r>
            <a:r>
              <a:rPr sz="2750" spc="-19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50" dirty="0">
                <a:solidFill>
                  <a:srgbClr val="2052C5"/>
                </a:solidFill>
                <a:latin typeface="Arial Black"/>
                <a:cs typeface="Arial Black"/>
              </a:rPr>
              <a:t>added</a:t>
            </a:r>
            <a:r>
              <a:rPr sz="2750" spc="-195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60" dirty="0">
                <a:solidFill>
                  <a:srgbClr val="2052C5"/>
                </a:solidFill>
                <a:latin typeface="Arial Black"/>
                <a:cs typeface="Arial Black"/>
              </a:rPr>
              <a:t>in</a:t>
            </a:r>
            <a:r>
              <a:rPr sz="2750" spc="-21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195" dirty="0">
                <a:solidFill>
                  <a:srgbClr val="2052C5"/>
                </a:solidFill>
                <a:latin typeface="Arial Black"/>
                <a:cs typeface="Arial Black"/>
              </a:rPr>
              <a:t>Aug</a:t>
            </a:r>
            <a:r>
              <a:rPr sz="2750" spc="-190" dirty="0">
                <a:solidFill>
                  <a:srgbClr val="2052C5"/>
                </a:solidFill>
                <a:latin typeface="Arial Black"/>
                <a:cs typeface="Arial Black"/>
              </a:rPr>
              <a:t> </a:t>
            </a:r>
            <a:r>
              <a:rPr sz="2750" spc="-300" dirty="0">
                <a:solidFill>
                  <a:srgbClr val="2052C5"/>
                </a:solidFill>
                <a:latin typeface="Arial Black"/>
                <a:cs typeface="Arial Black"/>
              </a:rPr>
              <a:t>2026</a:t>
            </a:r>
            <a:endParaRPr sz="2750">
              <a:latin typeface="Arial Black"/>
              <a:cs typeface="Arial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07491" y="1184623"/>
            <a:ext cx="17551908" cy="880167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"/>
            <a:ext cx="377951" cy="1028699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320284" y="1429511"/>
            <a:ext cx="2415540" cy="204977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590519" y="114300"/>
            <a:ext cx="2536303" cy="710488"/>
          </a:xfrm>
          <a:prstGeom prst="rect">
            <a:avLst/>
          </a:prstGeom>
        </p:spPr>
      </p:pic>
      <p:sp>
        <p:nvSpPr>
          <p:cNvPr id="6" name="object 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/>
              <a:t>METAL</a:t>
            </a:r>
            <a:r>
              <a:rPr spc="-85" dirty="0"/>
              <a:t> </a:t>
            </a:r>
            <a:r>
              <a:rPr spc="-10" dirty="0"/>
              <a:t>STAMPING</a:t>
            </a:r>
          </a:p>
        </p:txBody>
      </p:sp>
      <p:grpSp>
        <p:nvGrpSpPr>
          <p:cNvPr id="7" name="object 7"/>
          <p:cNvGrpSpPr/>
          <p:nvPr/>
        </p:nvGrpSpPr>
        <p:grpSpPr>
          <a:xfrm>
            <a:off x="1008888" y="4325111"/>
            <a:ext cx="2856230" cy="2470785"/>
            <a:chOff x="1008888" y="4325111"/>
            <a:chExt cx="2856230" cy="2470785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46988" y="4363211"/>
              <a:ext cx="2779776" cy="2394204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27938" y="4344161"/>
              <a:ext cx="2818130" cy="2432685"/>
            </a:xfrm>
            <a:custGeom>
              <a:avLst/>
              <a:gdLst/>
              <a:ahLst/>
              <a:cxnLst/>
              <a:rect l="l" t="t" r="r" b="b"/>
              <a:pathLst>
                <a:path w="2818129" h="2432684">
                  <a:moveTo>
                    <a:pt x="0" y="2432304"/>
                  </a:moveTo>
                  <a:lnTo>
                    <a:pt x="2817876" y="2432304"/>
                  </a:lnTo>
                  <a:lnTo>
                    <a:pt x="2817876" y="0"/>
                  </a:lnTo>
                  <a:lnTo>
                    <a:pt x="0" y="0"/>
                  </a:lnTo>
                  <a:lnTo>
                    <a:pt x="0" y="243230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5650991" y="4215384"/>
            <a:ext cx="1755775" cy="2435860"/>
            <a:chOff x="5650991" y="4215384"/>
            <a:chExt cx="1755775" cy="2435860"/>
          </a:xfrm>
        </p:grpSpPr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689091" y="4253484"/>
              <a:ext cx="1679448" cy="2359152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5670041" y="4234434"/>
              <a:ext cx="1717675" cy="2397760"/>
            </a:xfrm>
            <a:custGeom>
              <a:avLst/>
              <a:gdLst/>
              <a:ahLst/>
              <a:cxnLst/>
              <a:rect l="l" t="t" r="r" b="b"/>
              <a:pathLst>
                <a:path w="1717675" h="2397759">
                  <a:moveTo>
                    <a:pt x="0" y="2397252"/>
                  </a:moveTo>
                  <a:lnTo>
                    <a:pt x="1717548" y="2397252"/>
                  </a:lnTo>
                  <a:lnTo>
                    <a:pt x="1717548" y="0"/>
                  </a:lnTo>
                  <a:lnTo>
                    <a:pt x="0" y="0"/>
                  </a:lnTo>
                  <a:lnTo>
                    <a:pt x="0" y="239725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9508235" y="4029455"/>
            <a:ext cx="2794000" cy="2476500"/>
            <a:chOff x="9508235" y="4029455"/>
            <a:chExt cx="2794000" cy="2476500"/>
          </a:xfrm>
        </p:grpSpPr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46335" y="4067555"/>
              <a:ext cx="2717292" cy="240030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9527285" y="4048505"/>
              <a:ext cx="2755900" cy="2438400"/>
            </a:xfrm>
            <a:custGeom>
              <a:avLst/>
              <a:gdLst/>
              <a:ahLst/>
              <a:cxnLst/>
              <a:rect l="l" t="t" r="r" b="b"/>
              <a:pathLst>
                <a:path w="2755900" h="2438400">
                  <a:moveTo>
                    <a:pt x="0" y="2438400"/>
                  </a:moveTo>
                  <a:lnTo>
                    <a:pt x="2755392" y="2438400"/>
                  </a:lnTo>
                  <a:lnTo>
                    <a:pt x="2755392" y="0"/>
                  </a:lnTo>
                  <a:lnTo>
                    <a:pt x="0" y="0"/>
                  </a:lnTo>
                  <a:lnTo>
                    <a:pt x="0" y="243840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13943076" y="7156704"/>
            <a:ext cx="2720340" cy="2447925"/>
            <a:chOff x="13943076" y="7156704"/>
            <a:chExt cx="2720340" cy="2447925"/>
          </a:xfrm>
        </p:grpSpPr>
        <p:pic>
          <p:nvPicPr>
            <p:cNvPr id="17" name="object 1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3981176" y="7194804"/>
              <a:ext cx="2644140" cy="237134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13962126" y="7175754"/>
              <a:ext cx="2682240" cy="2409825"/>
            </a:xfrm>
            <a:custGeom>
              <a:avLst/>
              <a:gdLst/>
              <a:ahLst/>
              <a:cxnLst/>
              <a:rect l="l" t="t" r="r" b="b"/>
              <a:pathLst>
                <a:path w="2682240" h="2409825">
                  <a:moveTo>
                    <a:pt x="0" y="2409444"/>
                  </a:moveTo>
                  <a:lnTo>
                    <a:pt x="2682240" y="2409444"/>
                  </a:lnTo>
                  <a:lnTo>
                    <a:pt x="2682240" y="0"/>
                  </a:lnTo>
                  <a:lnTo>
                    <a:pt x="0" y="0"/>
                  </a:lnTo>
                  <a:lnTo>
                    <a:pt x="0" y="240944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9014968" y="1319783"/>
            <a:ext cx="3779520" cy="2241550"/>
            <a:chOff x="9014968" y="1319783"/>
            <a:chExt cx="3779520" cy="2241550"/>
          </a:xfrm>
        </p:grpSpPr>
        <p:pic>
          <p:nvPicPr>
            <p:cNvPr id="20" name="object 20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055709" y="1360550"/>
              <a:ext cx="3697630" cy="2160079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9034018" y="1338833"/>
              <a:ext cx="3741420" cy="2203450"/>
            </a:xfrm>
            <a:custGeom>
              <a:avLst/>
              <a:gdLst/>
              <a:ahLst/>
              <a:cxnLst/>
              <a:rect l="l" t="t" r="r" b="b"/>
              <a:pathLst>
                <a:path w="3741420" h="2203450">
                  <a:moveTo>
                    <a:pt x="3741038" y="528320"/>
                  </a:moveTo>
                  <a:lnTo>
                    <a:pt x="3487292" y="2203450"/>
                  </a:lnTo>
                  <a:lnTo>
                    <a:pt x="0" y="1675257"/>
                  </a:lnTo>
                  <a:lnTo>
                    <a:pt x="253746" y="0"/>
                  </a:lnTo>
                  <a:lnTo>
                    <a:pt x="3741038" y="52832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2" name="object 22"/>
          <p:cNvGrpSpPr/>
          <p:nvPr/>
        </p:nvGrpSpPr>
        <p:grpSpPr>
          <a:xfrm>
            <a:off x="5032247" y="8077200"/>
            <a:ext cx="3365500" cy="1186180"/>
            <a:chOff x="5032247" y="8077200"/>
            <a:chExt cx="3365500" cy="1186180"/>
          </a:xfrm>
        </p:grpSpPr>
        <p:pic>
          <p:nvPicPr>
            <p:cNvPr id="23" name="object 2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70347" y="8115300"/>
              <a:ext cx="3288791" cy="1109472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5051297" y="8096250"/>
              <a:ext cx="3327400" cy="1148080"/>
            </a:xfrm>
            <a:custGeom>
              <a:avLst/>
              <a:gdLst/>
              <a:ahLst/>
              <a:cxnLst/>
              <a:rect l="l" t="t" r="r" b="b"/>
              <a:pathLst>
                <a:path w="3327400" h="1148079">
                  <a:moveTo>
                    <a:pt x="0" y="1147572"/>
                  </a:moveTo>
                  <a:lnTo>
                    <a:pt x="3326892" y="1147572"/>
                  </a:lnTo>
                  <a:lnTo>
                    <a:pt x="3326892" y="0"/>
                  </a:lnTo>
                  <a:lnTo>
                    <a:pt x="0" y="0"/>
                  </a:lnTo>
                  <a:lnTo>
                    <a:pt x="0" y="114757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5" name="object 25"/>
          <p:cNvGrpSpPr/>
          <p:nvPr/>
        </p:nvGrpSpPr>
        <p:grpSpPr>
          <a:xfrm>
            <a:off x="714755" y="8246364"/>
            <a:ext cx="3609340" cy="848994"/>
            <a:chOff x="714755" y="8246364"/>
            <a:chExt cx="3609340" cy="848994"/>
          </a:xfrm>
        </p:grpSpPr>
        <p:pic>
          <p:nvPicPr>
            <p:cNvPr id="26" name="object 2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52855" y="8284464"/>
              <a:ext cx="3532632" cy="772668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733805" y="8265414"/>
              <a:ext cx="3571240" cy="810895"/>
            </a:xfrm>
            <a:custGeom>
              <a:avLst/>
              <a:gdLst/>
              <a:ahLst/>
              <a:cxnLst/>
              <a:rect l="l" t="t" r="r" b="b"/>
              <a:pathLst>
                <a:path w="3571240" h="810895">
                  <a:moveTo>
                    <a:pt x="0" y="810768"/>
                  </a:moveTo>
                  <a:lnTo>
                    <a:pt x="3570732" y="810768"/>
                  </a:lnTo>
                  <a:lnTo>
                    <a:pt x="3570732" y="0"/>
                  </a:lnTo>
                  <a:lnTo>
                    <a:pt x="0" y="0"/>
                  </a:lnTo>
                  <a:lnTo>
                    <a:pt x="0" y="81076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8" name="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52855" y="1488947"/>
            <a:ext cx="2996184" cy="2049779"/>
          </a:xfrm>
          <a:prstGeom prst="rect">
            <a:avLst/>
          </a:prstGeom>
        </p:spPr>
      </p:pic>
      <p:pic>
        <p:nvPicPr>
          <p:cNvPr id="29" name="object 29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9706356" y="7147559"/>
            <a:ext cx="2397252" cy="2077212"/>
          </a:xfrm>
          <a:prstGeom prst="rect">
            <a:avLst/>
          </a:prstGeom>
        </p:spPr>
      </p:pic>
      <p:pic>
        <p:nvPicPr>
          <p:cNvPr id="30" name="object 30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4075663" y="4094988"/>
            <a:ext cx="2974848" cy="2557272"/>
          </a:xfrm>
          <a:prstGeom prst="rect">
            <a:avLst/>
          </a:prstGeom>
        </p:spPr>
      </p:pic>
      <p:pic>
        <p:nvPicPr>
          <p:cNvPr id="31" name="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4075663" y="1450847"/>
            <a:ext cx="2453640" cy="200101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31291" y="975990"/>
            <a:ext cx="17552035" cy="9193530"/>
            <a:chOff x="431291" y="975990"/>
            <a:chExt cx="17552035" cy="91935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31291" y="975990"/>
              <a:ext cx="17551908" cy="919302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740637" y="1044829"/>
              <a:ext cx="3684524" cy="362534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3714095" y="1018413"/>
              <a:ext cx="3737610" cy="3678554"/>
            </a:xfrm>
            <a:custGeom>
              <a:avLst/>
              <a:gdLst/>
              <a:ahLst/>
              <a:cxnLst/>
              <a:rect l="l" t="t" r="r" b="b"/>
              <a:pathLst>
                <a:path w="3737609" h="3678554">
                  <a:moveTo>
                    <a:pt x="0" y="2105152"/>
                  </a:moveTo>
                  <a:lnTo>
                    <a:pt x="1443863" y="0"/>
                  </a:lnTo>
                  <a:lnTo>
                    <a:pt x="3737610" y="1573021"/>
                  </a:lnTo>
                  <a:lnTo>
                    <a:pt x="2293747" y="3678173"/>
                  </a:lnTo>
                  <a:lnTo>
                    <a:pt x="0" y="210515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69663" y="4550664"/>
              <a:ext cx="2782824" cy="234848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150613" y="4531614"/>
              <a:ext cx="2821305" cy="2386965"/>
            </a:xfrm>
            <a:custGeom>
              <a:avLst/>
              <a:gdLst/>
              <a:ahLst/>
              <a:cxnLst/>
              <a:rect l="l" t="t" r="r" b="b"/>
              <a:pathLst>
                <a:path w="2821304" h="2386965">
                  <a:moveTo>
                    <a:pt x="0" y="2386583"/>
                  </a:moveTo>
                  <a:lnTo>
                    <a:pt x="2820924" y="2386583"/>
                  </a:lnTo>
                  <a:lnTo>
                    <a:pt x="2820924" y="0"/>
                  </a:lnTo>
                  <a:lnTo>
                    <a:pt x="0" y="0"/>
                  </a:lnTo>
                  <a:lnTo>
                    <a:pt x="0" y="2386583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13720" y="1298448"/>
              <a:ext cx="3089148" cy="260604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0694670" y="1279398"/>
              <a:ext cx="3127375" cy="2644140"/>
            </a:xfrm>
            <a:custGeom>
              <a:avLst/>
              <a:gdLst/>
              <a:ahLst/>
              <a:cxnLst/>
              <a:rect l="l" t="t" r="r" b="b"/>
              <a:pathLst>
                <a:path w="3127375" h="2644140">
                  <a:moveTo>
                    <a:pt x="0" y="2644140"/>
                  </a:moveTo>
                  <a:lnTo>
                    <a:pt x="3127248" y="2644140"/>
                  </a:lnTo>
                  <a:lnTo>
                    <a:pt x="3127248" y="0"/>
                  </a:lnTo>
                  <a:lnTo>
                    <a:pt x="0" y="0"/>
                  </a:lnTo>
                  <a:lnTo>
                    <a:pt x="0" y="264414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6968" y="7325868"/>
              <a:ext cx="2610611" cy="1764792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67918" y="7306818"/>
              <a:ext cx="2649220" cy="1803400"/>
            </a:xfrm>
            <a:custGeom>
              <a:avLst/>
              <a:gdLst/>
              <a:ahLst/>
              <a:cxnLst/>
              <a:rect l="l" t="t" r="r" b="b"/>
              <a:pathLst>
                <a:path w="2649220" h="1803400">
                  <a:moveTo>
                    <a:pt x="0" y="1802892"/>
                  </a:moveTo>
                  <a:lnTo>
                    <a:pt x="2648711" y="1802892"/>
                  </a:lnTo>
                  <a:lnTo>
                    <a:pt x="2648711" y="0"/>
                  </a:lnTo>
                  <a:lnTo>
                    <a:pt x="0" y="0"/>
                  </a:lnTo>
                  <a:lnTo>
                    <a:pt x="0" y="180289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2" name="object 1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-2"/>
            <a:ext cx="377951" cy="1028699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90519" y="114300"/>
            <a:ext cx="2536303" cy="710488"/>
          </a:xfrm>
          <a:prstGeom prst="rect">
            <a:avLst/>
          </a:prstGeom>
        </p:spPr>
      </p:pic>
      <p:grpSp>
        <p:nvGrpSpPr>
          <p:cNvPr id="14" name="object 14"/>
          <p:cNvGrpSpPr/>
          <p:nvPr/>
        </p:nvGrpSpPr>
        <p:grpSpPr>
          <a:xfrm>
            <a:off x="7418831" y="4811267"/>
            <a:ext cx="2679700" cy="1908175"/>
            <a:chOff x="7418831" y="4811267"/>
            <a:chExt cx="2679700" cy="1908175"/>
          </a:xfrm>
        </p:grpSpPr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7456931" y="4849367"/>
              <a:ext cx="2602992" cy="18318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7437881" y="4830317"/>
              <a:ext cx="2641600" cy="1870075"/>
            </a:xfrm>
            <a:custGeom>
              <a:avLst/>
              <a:gdLst/>
              <a:ahLst/>
              <a:cxnLst/>
              <a:rect l="l" t="t" r="r" b="b"/>
              <a:pathLst>
                <a:path w="2641600" h="1870075">
                  <a:moveTo>
                    <a:pt x="0" y="1869948"/>
                  </a:moveTo>
                  <a:lnTo>
                    <a:pt x="2641092" y="1869948"/>
                  </a:lnTo>
                  <a:lnTo>
                    <a:pt x="2641092" y="0"/>
                  </a:lnTo>
                  <a:lnTo>
                    <a:pt x="0" y="0"/>
                  </a:lnTo>
                  <a:lnTo>
                    <a:pt x="0" y="1869948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14526767" y="4654296"/>
            <a:ext cx="2856230" cy="2065020"/>
            <a:chOff x="14526767" y="4654296"/>
            <a:chExt cx="2856230" cy="2065020"/>
          </a:xfrm>
        </p:grpSpPr>
        <p:pic>
          <p:nvPicPr>
            <p:cNvPr id="18" name="object 18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4564867" y="4692396"/>
              <a:ext cx="2779775" cy="1988819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4545817" y="4673346"/>
              <a:ext cx="2818130" cy="2026920"/>
            </a:xfrm>
            <a:custGeom>
              <a:avLst/>
              <a:gdLst/>
              <a:ahLst/>
              <a:cxnLst/>
              <a:rect l="l" t="t" r="r" b="b"/>
              <a:pathLst>
                <a:path w="2818130" h="2026920">
                  <a:moveTo>
                    <a:pt x="0" y="2026919"/>
                  </a:moveTo>
                  <a:lnTo>
                    <a:pt x="2817875" y="2026919"/>
                  </a:lnTo>
                  <a:lnTo>
                    <a:pt x="2817875" y="0"/>
                  </a:lnTo>
                  <a:lnTo>
                    <a:pt x="0" y="0"/>
                  </a:lnTo>
                  <a:lnTo>
                    <a:pt x="0" y="202691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1085576" y="7623047"/>
            <a:ext cx="3013075" cy="2143125"/>
            <a:chOff x="11085576" y="7623047"/>
            <a:chExt cx="3013075" cy="2143125"/>
          </a:xfrm>
        </p:grpSpPr>
        <p:pic>
          <p:nvPicPr>
            <p:cNvPr id="21" name="object 2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1123676" y="7661147"/>
              <a:ext cx="2936747" cy="2066544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104626" y="7642097"/>
              <a:ext cx="2974975" cy="2105025"/>
            </a:xfrm>
            <a:custGeom>
              <a:avLst/>
              <a:gdLst/>
              <a:ahLst/>
              <a:cxnLst/>
              <a:rect l="l" t="t" r="r" b="b"/>
              <a:pathLst>
                <a:path w="2974975" h="2105025">
                  <a:moveTo>
                    <a:pt x="0" y="2104644"/>
                  </a:moveTo>
                  <a:lnTo>
                    <a:pt x="2974847" y="2104644"/>
                  </a:lnTo>
                  <a:lnTo>
                    <a:pt x="2974847" y="0"/>
                  </a:lnTo>
                  <a:lnTo>
                    <a:pt x="0" y="0"/>
                  </a:lnTo>
                  <a:lnTo>
                    <a:pt x="0" y="2104644"/>
                  </a:lnTo>
                  <a:close/>
                </a:path>
              </a:pathLst>
            </a:custGeom>
            <a:ln w="38099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10677143" y="4739640"/>
            <a:ext cx="3268979" cy="2306320"/>
            <a:chOff x="10677143" y="4739640"/>
            <a:chExt cx="3268979" cy="2306320"/>
          </a:xfrm>
        </p:grpSpPr>
        <p:pic>
          <p:nvPicPr>
            <p:cNvPr id="24" name="object 2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0715243" y="4777740"/>
              <a:ext cx="3192780" cy="2229612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696193" y="4758690"/>
              <a:ext cx="3230880" cy="2268220"/>
            </a:xfrm>
            <a:custGeom>
              <a:avLst/>
              <a:gdLst/>
              <a:ahLst/>
              <a:cxnLst/>
              <a:rect l="l" t="t" r="r" b="b"/>
              <a:pathLst>
                <a:path w="3230880" h="2268220">
                  <a:moveTo>
                    <a:pt x="0" y="2267712"/>
                  </a:moveTo>
                  <a:lnTo>
                    <a:pt x="3230880" y="2267712"/>
                  </a:lnTo>
                  <a:lnTo>
                    <a:pt x="3230880" y="0"/>
                  </a:lnTo>
                  <a:lnTo>
                    <a:pt x="0" y="0"/>
                  </a:lnTo>
                  <a:lnTo>
                    <a:pt x="0" y="2267712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848867" y="4654296"/>
            <a:ext cx="2901950" cy="2065020"/>
            <a:chOff x="848867" y="4654296"/>
            <a:chExt cx="2901950" cy="2065020"/>
          </a:xfrm>
        </p:grpSpPr>
        <p:pic>
          <p:nvPicPr>
            <p:cNvPr id="27" name="object 2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86967" y="4692396"/>
              <a:ext cx="2825496" cy="1988819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867917" y="4673346"/>
              <a:ext cx="2863850" cy="2026920"/>
            </a:xfrm>
            <a:custGeom>
              <a:avLst/>
              <a:gdLst/>
              <a:ahLst/>
              <a:cxnLst/>
              <a:rect l="l" t="t" r="r" b="b"/>
              <a:pathLst>
                <a:path w="2863850" h="2026920">
                  <a:moveTo>
                    <a:pt x="0" y="2026919"/>
                  </a:moveTo>
                  <a:lnTo>
                    <a:pt x="2863596" y="2026919"/>
                  </a:lnTo>
                  <a:lnTo>
                    <a:pt x="2863596" y="0"/>
                  </a:lnTo>
                  <a:lnTo>
                    <a:pt x="0" y="0"/>
                  </a:lnTo>
                  <a:lnTo>
                    <a:pt x="0" y="2026919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4447032" y="7344156"/>
            <a:ext cx="2763520" cy="2196465"/>
            <a:chOff x="4447032" y="7344156"/>
            <a:chExt cx="2763520" cy="2196465"/>
          </a:xfrm>
        </p:grpSpPr>
        <p:pic>
          <p:nvPicPr>
            <p:cNvPr id="30" name="object 30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85132" y="7382256"/>
              <a:ext cx="2686812" cy="211988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4466082" y="7363206"/>
              <a:ext cx="2725420" cy="2158365"/>
            </a:xfrm>
            <a:custGeom>
              <a:avLst/>
              <a:gdLst/>
              <a:ahLst/>
              <a:cxnLst/>
              <a:rect l="l" t="t" r="r" b="b"/>
              <a:pathLst>
                <a:path w="2725420" h="2158365">
                  <a:moveTo>
                    <a:pt x="0" y="2157984"/>
                  </a:moveTo>
                  <a:lnTo>
                    <a:pt x="2724912" y="2157984"/>
                  </a:lnTo>
                  <a:lnTo>
                    <a:pt x="2724912" y="0"/>
                  </a:lnTo>
                  <a:lnTo>
                    <a:pt x="0" y="0"/>
                  </a:lnTo>
                  <a:lnTo>
                    <a:pt x="0" y="215798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2" name="object 32"/>
          <p:cNvGrpSpPr/>
          <p:nvPr/>
        </p:nvGrpSpPr>
        <p:grpSpPr>
          <a:xfrm>
            <a:off x="7273797" y="6853681"/>
            <a:ext cx="3115310" cy="3062605"/>
            <a:chOff x="7273797" y="6853681"/>
            <a:chExt cx="3115310" cy="3062605"/>
          </a:xfrm>
        </p:grpSpPr>
        <p:pic>
          <p:nvPicPr>
            <p:cNvPr id="33" name="object 3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319517" y="6899274"/>
              <a:ext cx="3023590" cy="2970783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292847" y="6872731"/>
              <a:ext cx="3077210" cy="3024505"/>
            </a:xfrm>
            <a:custGeom>
              <a:avLst/>
              <a:gdLst/>
              <a:ahLst/>
              <a:cxnLst/>
              <a:rect l="l" t="t" r="r" b="b"/>
              <a:pathLst>
                <a:path w="3077209" h="3024504">
                  <a:moveTo>
                    <a:pt x="1863725" y="0"/>
                  </a:moveTo>
                  <a:lnTo>
                    <a:pt x="3076829" y="1671065"/>
                  </a:lnTo>
                  <a:lnTo>
                    <a:pt x="1213103" y="3023984"/>
                  </a:lnTo>
                  <a:lnTo>
                    <a:pt x="0" y="1352930"/>
                  </a:lnTo>
                  <a:lnTo>
                    <a:pt x="1863725" y="0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/>
              <a:t>METAL</a:t>
            </a:r>
            <a:r>
              <a:rPr spc="-60" dirty="0"/>
              <a:t> </a:t>
            </a:r>
            <a:r>
              <a:rPr dirty="0"/>
              <a:t>STAMPING</a:t>
            </a:r>
            <a:r>
              <a:rPr spc="-50" dirty="0"/>
              <a:t> </a:t>
            </a:r>
            <a:r>
              <a:rPr dirty="0"/>
              <a:t>&amp;</a:t>
            </a:r>
            <a:r>
              <a:rPr spc="-30" dirty="0"/>
              <a:t> </a:t>
            </a:r>
            <a:r>
              <a:rPr spc="-10" dirty="0"/>
              <a:t>ENCLOSURE</a:t>
            </a:r>
          </a:p>
        </p:txBody>
      </p:sp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507991" y="1117091"/>
            <a:ext cx="2264664" cy="2827019"/>
          </a:xfrm>
          <a:prstGeom prst="rect">
            <a:avLst/>
          </a:prstGeom>
        </p:spPr>
      </p:pic>
      <p:pic>
        <p:nvPicPr>
          <p:cNvPr id="37" name="object 3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6914388" y="1298447"/>
            <a:ext cx="3150107" cy="2581655"/>
          </a:xfrm>
          <a:prstGeom prst="rect">
            <a:avLst/>
          </a:prstGeom>
        </p:spPr>
      </p:pic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537972" y="1107947"/>
            <a:ext cx="3787140" cy="2622804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4840712" y="7345680"/>
            <a:ext cx="2494788" cy="233172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26452" y="3001097"/>
            <a:ext cx="4701500" cy="437201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-2"/>
            <a:ext cx="377951" cy="1028699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24000" y="1104900"/>
            <a:ext cx="3505200" cy="36880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086600" y="1115567"/>
            <a:ext cx="4800600" cy="36880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525500" y="1104900"/>
            <a:ext cx="4229100" cy="36880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758928" y="6419088"/>
            <a:ext cx="3229356" cy="215798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2757404" y="2855976"/>
            <a:ext cx="3083052" cy="16535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31306" y="2552700"/>
            <a:ext cx="1786945" cy="204216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213836" y="6419088"/>
            <a:ext cx="1443228" cy="22021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02563" y="2700527"/>
            <a:ext cx="5623560" cy="518769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590519" y="114300"/>
            <a:ext cx="2536303" cy="710488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1876" y="1789176"/>
            <a:ext cx="5913120" cy="8157972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2928" y="1790700"/>
            <a:ext cx="5913120" cy="8157972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26923" y="1789176"/>
            <a:ext cx="5452872" cy="8157972"/>
          </a:xfrm>
          <a:prstGeom prst="rect">
            <a:avLst/>
          </a:prstGeom>
        </p:spPr>
      </p:pic>
      <p:sp>
        <p:nvSpPr>
          <p:cNvPr id="16" name="object 16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">
              <a:lnSpc>
                <a:spcPct val="100000"/>
              </a:lnSpc>
              <a:spcBef>
                <a:spcPts val="100"/>
              </a:spcBef>
            </a:pPr>
            <a:r>
              <a:rPr dirty="0"/>
              <a:t>TOOL</a:t>
            </a:r>
            <a:r>
              <a:rPr spc="-130" dirty="0"/>
              <a:t> </a:t>
            </a:r>
            <a:r>
              <a:rPr dirty="0"/>
              <a:t>ROOM</a:t>
            </a:r>
            <a:r>
              <a:rPr spc="-125" dirty="0"/>
              <a:t> </a:t>
            </a:r>
            <a:r>
              <a:rPr spc="-10" dirty="0"/>
              <a:t>MACHINES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2527554" y="1108024"/>
            <a:ext cx="14281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VMC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 MILLING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681086" y="1120267"/>
            <a:ext cx="36137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ELECTRICAL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DISCHARGE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MACHINE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347952" y="1108024"/>
            <a:ext cx="258762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MEASURING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EQUIPMENT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767964" y="9059671"/>
            <a:ext cx="11912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VMC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-COSMOS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60383" y="9059671"/>
            <a:ext cx="159956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EDM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–</a:t>
            </a:r>
            <a:r>
              <a:rPr sz="1400" spc="-10" dirty="0">
                <a:latin typeface="Tahoma"/>
                <a:cs typeface="Tahoma"/>
              </a:rPr>
              <a:t>MIRRORDICK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4103858" y="9018828"/>
            <a:ext cx="96075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SINE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TABLE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3256513" y="4859273"/>
            <a:ext cx="208724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PUNCH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FORMER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COLLETS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6610837" y="9059671"/>
            <a:ext cx="10020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DIAL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STAND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6524223" y="4867401"/>
            <a:ext cx="7175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V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BLOCK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9080" y="-1"/>
              <a:ext cx="18028920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2"/>
              <a:ext cx="377951" cy="10286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2387" y="1761744"/>
              <a:ext cx="5617464" cy="8153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8367" y="1720595"/>
              <a:ext cx="6094476" cy="8153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5152" y="2705099"/>
              <a:ext cx="2528316" cy="333908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614928" y="2703576"/>
              <a:ext cx="2051303" cy="3354323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5152" y="7505699"/>
              <a:ext cx="4908804" cy="187756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49796" y="2656332"/>
              <a:ext cx="1731263" cy="268833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82555" y="2703576"/>
              <a:ext cx="1676400" cy="2622804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629400" y="6438899"/>
              <a:ext cx="4648200" cy="32766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3627" y="1104899"/>
              <a:ext cx="4985004" cy="36880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29400" y="1120139"/>
              <a:ext cx="5140452" cy="36880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8367" y="1104899"/>
              <a:ext cx="6094476" cy="368807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8303" y="2656332"/>
              <a:ext cx="5486400" cy="2938272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90519" y="114299"/>
              <a:ext cx="2545080" cy="789431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420600" y="6416040"/>
              <a:ext cx="4922519" cy="32994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0520" y="1648967"/>
              <a:ext cx="11548872" cy="828598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90476" y="1712976"/>
              <a:ext cx="5913120" cy="8157972"/>
            </a:xfrm>
            <a:prstGeom prst="rect">
              <a:avLst/>
            </a:prstGeom>
          </p:spPr>
        </p:pic>
      </p:grp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95250">
              <a:lnSpc>
                <a:spcPct val="100000"/>
              </a:lnSpc>
              <a:spcBef>
                <a:spcPts val="100"/>
              </a:spcBef>
            </a:pPr>
            <a:r>
              <a:rPr dirty="0"/>
              <a:t>SANCRAFT</a:t>
            </a:r>
            <a:r>
              <a:rPr spc="-30" dirty="0"/>
              <a:t> </a:t>
            </a:r>
            <a:r>
              <a:rPr dirty="0"/>
              <a:t>IN</a:t>
            </a:r>
            <a:r>
              <a:rPr spc="-30" dirty="0"/>
              <a:t> </a:t>
            </a:r>
            <a:r>
              <a:rPr dirty="0"/>
              <a:t>HOUSE</a:t>
            </a:r>
            <a:r>
              <a:rPr spc="-10" dirty="0"/>
              <a:t> MOLDS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994663" y="1866392"/>
            <a:ext cx="39839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TOOL</a:t>
            </a:r>
            <a:r>
              <a:rPr sz="1400" spc="2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MANUFACTURED</a:t>
            </a:r>
            <a:r>
              <a:rPr sz="1400" spc="2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BY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SANCRAFT-</a:t>
            </a:r>
            <a:r>
              <a:rPr sz="1400" spc="-10" dirty="0">
                <a:latin typeface="Tahoma"/>
                <a:cs typeface="Tahoma"/>
              </a:rPr>
              <a:t>INHOUSE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35227" y="6800850"/>
            <a:ext cx="41211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SET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TOP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BOX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PARTS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TOP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&amp;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BOTTOM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FAMILY</a:t>
            </a:r>
            <a:r>
              <a:rPr sz="1400" spc="-4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MOLD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7046468" y="1781658"/>
            <a:ext cx="1243965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78740">
              <a:lnSpc>
                <a:spcPct val="119300"/>
              </a:lnSpc>
              <a:spcBef>
                <a:spcPts val="95"/>
              </a:spcBef>
            </a:pPr>
            <a:r>
              <a:rPr sz="1400" dirty="0">
                <a:latin typeface="Tahoma"/>
                <a:cs typeface="Tahoma"/>
              </a:rPr>
              <a:t>PHONE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CASE </a:t>
            </a:r>
            <a:r>
              <a:rPr sz="1400" spc="-10" dirty="0">
                <a:latin typeface="Tahoma"/>
                <a:cs typeface="Tahoma"/>
              </a:rPr>
              <a:t>TRANSPARENT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391145" y="5802629"/>
            <a:ext cx="317563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TOOL</a:t>
            </a:r>
            <a:r>
              <a:rPr sz="1400" spc="2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MANUFACTURED</a:t>
            </a:r>
            <a:r>
              <a:rPr sz="1400" spc="2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BY</a:t>
            </a:r>
            <a:r>
              <a:rPr sz="1400" spc="254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SANCRAFT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954514" y="1822196"/>
            <a:ext cx="15227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PHONE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CASE</a:t>
            </a:r>
            <a:r>
              <a:rPr sz="1400" spc="-20" dirty="0">
                <a:latin typeface="Tahoma"/>
                <a:cs typeface="Tahoma"/>
              </a:rPr>
              <a:t> BLUE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27377" y="1108024"/>
            <a:ext cx="298831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MOLD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JIO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SET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TOP</a:t>
            </a:r>
            <a:r>
              <a:rPr sz="1800" spc="-5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BOX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422895" y="1125728"/>
            <a:ext cx="35560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MOLD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JIO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PHONE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NEXT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Tahoma"/>
                <a:cs typeface="Tahoma"/>
              </a:rPr>
              <a:t>CASE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3627988" y="1108024"/>
            <a:ext cx="3016250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MOLDS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FOR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NEW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PRODUCTS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8241010" cy="10287000"/>
            <a:chOff x="0" y="-2"/>
            <a:chExt cx="1824101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1836" y="480058"/>
              <a:ext cx="18028920" cy="980693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2"/>
              <a:ext cx="377951" cy="10286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03519" y="1761744"/>
              <a:ext cx="6013704" cy="8153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658600" y="1720595"/>
              <a:ext cx="6524244" cy="8153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44172" y="2212848"/>
              <a:ext cx="2401824" cy="323240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305532" y="2273807"/>
              <a:ext cx="2278380" cy="319887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030455" y="6281928"/>
              <a:ext cx="2401824" cy="3421379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5305532" y="6236208"/>
              <a:ext cx="2543555" cy="3421379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332963" y="5838444"/>
              <a:ext cx="2697480" cy="6096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0555" y="2392679"/>
              <a:ext cx="3733800" cy="264718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86840" y="6545580"/>
              <a:ext cx="3718560" cy="316992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7836" y="2267711"/>
              <a:ext cx="2662427" cy="226618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23603" y="2267711"/>
              <a:ext cx="2653283" cy="226618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23603" y="5047488"/>
              <a:ext cx="2645663" cy="1712976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07836" y="5024628"/>
              <a:ext cx="2662427" cy="1735836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1143" y="1104899"/>
              <a:ext cx="5017008" cy="368807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80148" y="7674864"/>
              <a:ext cx="3633215" cy="189128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67628" y="1120139"/>
              <a:ext cx="5602224" cy="36880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8367" y="1104899"/>
              <a:ext cx="6094476" cy="36880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90519" y="114299"/>
              <a:ext cx="2545080" cy="789431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90728" y="1712976"/>
              <a:ext cx="5074920" cy="8157972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78067" y="1648967"/>
              <a:ext cx="12019788" cy="8285988"/>
            </a:xfrm>
            <a:prstGeom prst="rect">
              <a:avLst/>
            </a:prstGeom>
          </p:spPr>
        </p:pic>
      </p:grpSp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9850">
              <a:lnSpc>
                <a:spcPct val="100000"/>
              </a:lnSpc>
              <a:spcBef>
                <a:spcPts val="100"/>
              </a:spcBef>
            </a:pPr>
            <a:r>
              <a:rPr dirty="0"/>
              <a:t>TOOLS</a:t>
            </a:r>
            <a:r>
              <a:rPr spc="-20" dirty="0"/>
              <a:t> </a:t>
            </a:r>
            <a:r>
              <a:rPr dirty="0"/>
              <a:t>&amp;</a:t>
            </a:r>
            <a:r>
              <a:rPr spc="-15" dirty="0"/>
              <a:t> </a:t>
            </a:r>
            <a:r>
              <a:rPr spc="-10" dirty="0"/>
              <a:t>MACHINES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180970" y="1866392"/>
            <a:ext cx="208153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SOLIDWORKS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SOFTWARE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020570" y="6043929"/>
            <a:ext cx="245745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VISUAL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MEASURING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MACHINE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12878181" y="1728343"/>
            <a:ext cx="71183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MILLING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12349733" y="5738240"/>
            <a:ext cx="169163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SURFACE</a:t>
            </a:r>
            <a:r>
              <a:rPr sz="1400" spc="9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GRINDING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16229203" y="1760347"/>
            <a:ext cx="56070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LATHE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5477489" y="5750432"/>
            <a:ext cx="198882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ULTRASONIC</a:t>
            </a:r>
            <a:r>
              <a:rPr sz="1400" spc="7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CLEANING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484122" y="1108024"/>
            <a:ext cx="357441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TOOL</a:t>
            </a:r>
            <a:r>
              <a:rPr sz="1800" spc="-4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DESIGN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800" spc="-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MANUFACTURING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7231506" y="1125728"/>
            <a:ext cx="3454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TOOLS</a:t>
            </a:r>
            <a:r>
              <a:rPr sz="1800" spc="-8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SPARES</a:t>
            </a:r>
            <a:r>
              <a:rPr sz="1800" spc="-10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MANUFACTURING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3713967" y="1108024"/>
            <a:ext cx="284670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CONVENTIONAL</a:t>
            </a:r>
            <a:r>
              <a:rPr sz="1800" spc="-6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MACHINES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9080" y="-1"/>
              <a:ext cx="18028920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2"/>
              <a:ext cx="377951" cy="10286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2387" y="1761744"/>
              <a:ext cx="5617464" cy="815340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88367" y="1720595"/>
              <a:ext cx="6094476" cy="8153400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583" y="2572511"/>
              <a:ext cx="2279904" cy="304342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20796" y="2574035"/>
              <a:ext cx="2244852" cy="3041904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583" y="6800088"/>
              <a:ext cx="2305812" cy="282549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326892" y="6775704"/>
              <a:ext cx="2228088" cy="284226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89731" y="6135623"/>
              <a:ext cx="2538984" cy="355396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9443" y="2563367"/>
              <a:ext cx="2854452" cy="1621536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30867" y="2372867"/>
              <a:ext cx="2561844" cy="1812036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15455" y="4888991"/>
              <a:ext cx="2755392" cy="174650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64396" y="4888991"/>
              <a:ext cx="2249424" cy="1703831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19443" y="6986016"/>
              <a:ext cx="2843783" cy="1335024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02679" y="8708135"/>
              <a:ext cx="2808731" cy="1083564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25540" y="8730995"/>
              <a:ext cx="2759964" cy="103631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52387" y="8356092"/>
              <a:ext cx="2939795" cy="38404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258300" y="6986016"/>
              <a:ext cx="2257044" cy="2767583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59239" y="1872995"/>
              <a:ext cx="2574036" cy="627887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248388" y="2383535"/>
              <a:ext cx="2129027" cy="212445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40483" y="2404872"/>
              <a:ext cx="1944623" cy="2124455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48176" y="2383535"/>
              <a:ext cx="1405128" cy="2124456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540483" y="5314188"/>
              <a:ext cx="1944623" cy="1613915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248388" y="7644383"/>
              <a:ext cx="2098548" cy="1991868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2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491715" y="7665719"/>
              <a:ext cx="1993392" cy="1959864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2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48176" y="7644383"/>
              <a:ext cx="1415796" cy="199186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248388" y="5314188"/>
              <a:ext cx="2124455" cy="1635252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1624" y="1078991"/>
              <a:ext cx="4986528" cy="370331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49340" y="1117091"/>
              <a:ext cx="5618988" cy="368807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3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649700" y="5314188"/>
              <a:ext cx="1374648" cy="1635252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03607" y="1106424"/>
              <a:ext cx="6079236" cy="370331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90519" y="114299"/>
              <a:ext cx="2545080" cy="789431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1875" y="1789176"/>
              <a:ext cx="5224272" cy="8157972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3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42075" y="1789176"/>
              <a:ext cx="6059424" cy="815797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52376" y="1789176"/>
              <a:ext cx="6033516" cy="8157972"/>
            </a:xfrm>
            <a:prstGeom prst="rect">
              <a:avLst/>
            </a:prstGeom>
          </p:spPr>
        </p:pic>
      </p:grpSp>
      <p:sp>
        <p:nvSpPr>
          <p:cNvPr id="38" name="object 3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1594">
              <a:lnSpc>
                <a:spcPct val="100000"/>
              </a:lnSpc>
              <a:spcBef>
                <a:spcPts val="100"/>
              </a:spcBef>
            </a:pPr>
            <a:r>
              <a:rPr dirty="0"/>
              <a:t>QUALITY</a:t>
            </a:r>
            <a:r>
              <a:rPr spc="-55" dirty="0"/>
              <a:t> </a:t>
            </a:r>
            <a:r>
              <a:rPr dirty="0"/>
              <a:t>LAB</a:t>
            </a:r>
            <a:r>
              <a:rPr spc="-40" dirty="0"/>
              <a:t> </a:t>
            </a:r>
            <a:r>
              <a:rPr dirty="0"/>
              <a:t>&amp;</a:t>
            </a:r>
            <a:r>
              <a:rPr spc="-40" dirty="0"/>
              <a:t> </a:t>
            </a:r>
            <a:r>
              <a:rPr dirty="0"/>
              <a:t>MEASURING</a:t>
            </a:r>
            <a:r>
              <a:rPr spc="-50" dirty="0"/>
              <a:t> </a:t>
            </a:r>
            <a:r>
              <a:rPr spc="-10" dirty="0"/>
              <a:t>INSTRUMENTS</a:t>
            </a:r>
          </a:p>
        </p:txBody>
      </p:sp>
      <p:sp>
        <p:nvSpPr>
          <p:cNvPr id="39" name="object 39"/>
          <p:cNvSpPr txBox="1"/>
          <p:nvPr/>
        </p:nvSpPr>
        <p:spPr>
          <a:xfrm>
            <a:off x="1680464" y="2171446"/>
            <a:ext cx="4457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75" dirty="0">
                <a:latin typeface="Tahoma"/>
                <a:cs typeface="Tahoma"/>
              </a:rPr>
              <a:t>VMM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46505" y="6233921"/>
            <a:ext cx="128206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latin typeface="Tahoma"/>
                <a:cs typeface="Tahoma"/>
              </a:rPr>
              <a:t>FLAMMABILITY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3678173" y="2171446"/>
            <a:ext cx="157797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MELT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FLOW</a:t>
            </a:r>
            <a:r>
              <a:rPr sz="1400" spc="65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INDEX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3419983" y="6195440"/>
            <a:ext cx="206883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COLOR</a:t>
            </a:r>
            <a:r>
              <a:rPr sz="1400" spc="19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SPECTRO</a:t>
            </a:r>
            <a:r>
              <a:rPr sz="1400" spc="20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METER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525894" y="1854555"/>
            <a:ext cx="1946910" cy="558800"/>
          </a:xfrm>
          <a:prstGeom prst="rect">
            <a:avLst/>
          </a:prstGeom>
        </p:spPr>
        <p:txBody>
          <a:bodyPr vert="horz" wrap="square" lIns="0" tIns="660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20"/>
              </a:spcBef>
            </a:pPr>
            <a:r>
              <a:rPr sz="1400" spc="-10" dirty="0">
                <a:latin typeface="Tahoma"/>
                <a:cs typeface="Tahoma"/>
              </a:rPr>
              <a:t>MELT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SLIP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GAGE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SET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dirty="0">
                <a:latin typeface="Tahoma"/>
                <a:cs typeface="Tahoma"/>
              </a:rPr>
              <a:t>(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0.5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~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100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M</a:t>
            </a:r>
            <a:r>
              <a:rPr sz="1400" spc="-10" dirty="0">
                <a:latin typeface="Tahoma"/>
                <a:cs typeface="Tahoma"/>
              </a:rPr>
              <a:t> )INDEX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202807" y="4230471"/>
            <a:ext cx="2345055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7785" marR="5080" indent="-45720">
              <a:lnSpc>
                <a:spcPct val="119300"/>
              </a:lnSpc>
              <a:spcBef>
                <a:spcPts val="95"/>
              </a:spcBef>
            </a:pPr>
            <a:r>
              <a:rPr sz="1400" spc="-10" dirty="0">
                <a:latin typeface="Tahoma"/>
                <a:cs typeface="Tahoma"/>
              </a:rPr>
              <a:t>DIGITAL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VERNIER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CALIPER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50" dirty="0">
                <a:latin typeface="Tahoma"/>
                <a:cs typeface="Tahoma"/>
              </a:rPr>
              <a:t>– </a:t>
            </a:r>
            <a:r>
              <a:rPr sz="1400" dirty="0">
                <a:latin typeface="Tahoma"/>
                <a:cs typeface="Tahoma"/>
              </a:rPr>
              <a:t>REAL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TIME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DATA CAPTURE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048247" y="8405241"/>
            <a:ext cx="260032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FORCE</a:t>
            </a:r>
            <a:r>
              <a:rPr sz="1400" spc="225" dirty="0">
                <a:latin typeface="Tahoma"/>
                <a:cs typeface="Tahoma"/>
              </a:rPr>
              <a:t> </a:t>
            </a:r>
            <a:r>
              <a:rPr sz="1400" spc="45" dirty="0">
                <a:latin typeface="Tahoma"/>
                <a:cs typeface="Tahoma"/>
              </a:rPr>
              <a:t>MEASUREMENT</a:t>
            </a:r>
            <a:r>
              <a:rPr sz="1400" spc="215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IMADA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366250" y="6690106"/>
            <a:ext cx="1710689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ROUGHNESS</a:t>
            </a:r>
            <a:r>
              <a:rPr sz="1400" spc="-10" dirty="0">
                <a:latin typeface="Tahoma"/>
                <a:cs typeface="Tahoma"/>
              </a:rPr>
              <a:t> TESTER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9347454" y="4260951"/>
            <a:ext cx="1649095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95"/>
              </a:spcBef>
            </a:pPr>
            <a:r>
              <a:rPr sz="1400" spc="-10" dirty="0">
                <a:latin typeface="Tahoma"/>
                <a:cs typeface="Tahoma"/>
              </a:rPr>
              <a:t>MICROMETER–</a:t>
            </a:r>
            <a:r>
              <a:rPr sz="1400" spc="-20" dirty="0">
                <a:latin typeface="Tahoma"/>
                <a:cs typeface="Tahoma"/>
              </a:rPr>
              <a:t>REAL TIMEDATA </a:t>
            </a:r>
            <a:r>
              <a:rPr sz="1400" spc="-10" dirty="0">
                <a:latin typeface="Tahoma"/>
                <a:cs typeface="Tahoma"/>
              </a:rPr>
              <a:t>CAPTURE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9785350" y="1819503"/>
            <a:ext cx="1312545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99060">
              <a:lnSpc>
                <a:spcPct val="125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PINGAGE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-25" dirty="0">
                <a:latin typeface="Tahoma"/>
                <a:cs typeface="Tahoma"/>
              </a:rPr>
              <a:t>SET </a:t>
            </a:r>
            <a:r>
              <a:rPr sz="1400" dirty="0">
                <a:latin typeface="Tahoma"/>
                <a:cs typeface="Tahoma"/>
              </a:rPr>
              <a:t>(0.50~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5.00MM)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2759943" y="7261986"/>
            <a:ext cx="122047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COMPARATOR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12336018" y="4727550"/>
            <a:ext cx="1769745" cy="53467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400" dirty="0">
                <a:latin typeface="Tahoma"/>
                <a:cs typeface="Tahoma"/>
              </a:rPr>
              <a:t>BALL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PRESSURE</a:t>
            </a:r>
            <a:r>
              <a:rPr sz="1400" spc="-20" dirty="0">
                <a:latin typeface="Tahoma"/>
                <a:cs typeface="Tahoma"/>
              </a:rPr>
              <a:t> TEST</a:t>
            </a:r>
            <a:endParaRPr sz="1400">
              <a:latin typeface="Tahoma"/>
              <a:cs typeface="Tahoma"/>
            </a:endParaRPr>
          </a:p>
          <a:p>
            <a:pPr marL="579755">
              <a:lnSpc>
                <a:spcPct val="100000"/>
              </a:lnSpc>
              <a:spcBef>
                <a:spcPts val="325"/>
              </a:spcBef>
            </a:pPr>
            <a:r>
              <a:rPr sz="1400" spc="-10" dirty="0">
                <a:latin typeface="Tahoma"/>
                <a:cs typeface="Tahoma"/>
              </a:rPr>
              <a:t>APPARATUS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12375642" y="1782292"/>
            <a:ext cx="2062480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6995" marR="5080" indent="-74930">
              <a:lnSpc>
                <a:spcPct val="119300"/>
              </a:lnSpc>
              <a:spcBef>
                <a:spcPts val="95"/>
              </a:spcBef>
            </a:pPr>
            <a:r>
              <a:rPr sz="1400" dirty="0">
                <a:latin typeface="Tahoma"/>
                <a:cs typeface="Tahoma"/>
              </a:rPr>
              <a:t>SURFACE</a:t>
            </a:r>
            <a:r>
              <a:rPr sz="1400" spc="-7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TABLE+HEIGHT GAUGE(0~600MM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5006319" y="7261986"/>
            <a:ext cx="127000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FEELER</a:t>
            </a:r>
            <a:r>
              <a:rPr sz="1400" spc="16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GAUGE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4751177" y="4582134"/>
            <a:ext cx="1729739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0200">
              <a:lnSpc>
                <a:spcPct val="125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ELECTRONIC </a:t>
            </a:r>
            <a:r>
              <a:rPr sz="1400" dirty="0">
                <a:latin typeface="Tahoma"/>
                <a:cs typeface="Tahoma"/>
              </a:rPr>
              <a:t>WEIGHING</a:t>
            </a:r>
            <a:r>
              <a:rPr sz="1400" spc="3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MACHINE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14686026" y="1887982"/>
            <a:ext cx="1809114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MOISTURE</a:t>
            </a:r>
            <a:r>
              <a:rPr sz="1400" spc="180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ANALYZER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6720185" y="7261986"/>
            <a:ext cx="11772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Tahoma"/>
                <a:cs typeface="Tahoma"/>
              </a:rPr>
              <a:t>MICROMETER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16947261" y="1746605"/>
            <a:ext cx="971550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73050" marR="5080" indent="-260985">
              <a:lnSpc>
                <a:spcPct val="119300"/>
              </a:lnSpc>
              <a:spcBef>
                <a:spcPts val="95"/>
              </a:spcBef>
            </a:pPr>
            <a:r>
              <a:rPr sz="1400" dirty="0">
                <a:latin typeface="Tahoma"/>
                <a:cs typeface="Tahoma"/>
              </a:rPr>
              <a:t>BALL</a:t>
            </a:r>
            <a:r>
              <a:rPr sz="1400" spc="18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DROP </a:t>
            </a:r>
            <a:r>
              <a:rPr sz="1400" spc="-10" dirty="0">
                <a:latin typeface="Tahoma"/>
                <a:cs typeface="Tahoma"/>
              </a:rPr>
              <a:t>TESTER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6707992" y="4478248"/>
            <a:ext cx="1459865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76555" marR="5080" indent="-364490">
              <a:lnSpc>
                <a:spcPct val="119300"/>
              </a:lnSpc>
              <a:spcBef>
                <a:spcPts val="95"/>
              </a:spcBef>
            </a:pPr>
            <a:r>
              <a:rPr sz="1400" spc="-10" dirty="0">
                <a:latin typeface="Tahoma"/>
                <a:cs typeface="Tahoma"/>
              </a:rPr>
              <a:t>DIGITAL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10" dirty="0">
                <a:latin typeface="Tahoma"/>
                <a:cs typeface="Tahoma"/>
              </a:rPr>
              <a:t>VERNIER CALIPER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034276" y="6708775"/>
            <a:ext cx="118300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dirty="0">
                <a:latin typeface="Tahoma"/>
                <a:cs typeface="Tahoma"/>
              </a:rPr>
              <a:t>GLOSS</a:t>
            </a:r>
            <a:r>
              <a:rPr sz="1400" spc="60" dirty="0">
                <a:latin typeface="Tahoma"/>
                <a:cs typeface="Tahoma"/>
              </a:rPr>
              <a:t> </a:t>
            </a:r>
            <a:r>
              <a:rPr sz="1400" spc="-20" dirty="0">
                <a:latin typeface="Tahoma"/>
                <a:cs typeface="Tahoma"/>
              </a:rPr>
              <a:t>METER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2105405" y="1083056"/>
            <a:ext cx="23691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QUALITY</a:t>
            </a:r>
            <a:r>
              <a:rPr sz="1800" spc="-12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EQUIPMENTS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7531354" y="1122044"/>
            <a:ext cx="28575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MEASURING</a:t>
            </a:r>
            <a:r>
              <a:rPr sz="1800" spc="-6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INSTRUMENTS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3375639" y="1110488"/>
            <a:ext cx="35299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LAB</a:t>
            </a:r>
            <a:r>
              <a:rPr sz="1800" spc="-3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&amp;</a:t>
            </a:r>
            <a:r>
              <a:rPr sz="1800" spc="-30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dirty="0">
                <a:solidFill>
                  <a:srgbClr val="FFFFFF"/>
                </a:solidFill>
                <a:latin typeface="Tahoma"/>
                <a:cs typeface="Tahoma"/>
              </a:rPr>
              <a:t>MEASURING</a:t>
            </a:r>
            <a:r>
              <a:rPr sz="1800" spc="-55" dirty="0">
                <a:solidFill>
                  <a:srgbClr val="FFFFFF"/>
                </a:solidFill>
                <a:latin typeface="Tahoma"/>
                <a:cs typeface="Tahoma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Tahoma"/>
                <a:cs typeface="Tahoma"/>
              </a:rPr>
              <a:t>INSTRUMENTS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8135600" cy="10287000"/>
            <a:chOff x="0" y="-2"/>
            <a:chExt cx="181356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13359" y="588263"/>
              <a:ext cx="17693640" cy="957072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2"/>
              <a:ext cx="377951" cy="10286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3795" y="1097280"/>
              <a:ext cx="3275076" cy="42230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63311" y="949452"/>
              <a:ext cx="2508504" cy="836676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624559" y="1071372"/>
              <a:ext cx="1818132" cy="858012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92996" y="1028699"/>
              <a:ext cx="1816607" cy="66294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46448" y="1092708"/>
              <a:ext cx="3531107" cy="423214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99576" y="1092708"/>
              <a:ext cx="3381755" cy="41925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3101828" y="1092708"/>
              <a:ext cx="3284220" cy="4157472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9975" y="6006084"/>
              <a:ext cx="2564892" cy="395782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65119" y="5954267"/>
              <a:ext cx="3535679" cy="406146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5538704" y="5954267"/>
              <a:ext cx="2476500" cy="341985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673839" y="5954267"/>
              <a:ext cx="3793236" cy="3419855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49796" y="5954267"/>
              <a:ext cx="4852415" cy="3419855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90519" y="114299"/>
              <a:ext cx="2545080" cy="789431"/>
            </a:xfrm>
            <a:prstGeom prst="rect">
              <a:avLst/>
            </a:prstGeom>
          </p:spPr>
        </p:pic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/>
              <a:t>CERTIFICATIONS</a:t>
            </a:r>
            <a:r>
              <a:rPr spc="-75" dirty="0"/>
              <a:t> </a:t>
            </a:r>
            <a:r>
              <a:rPr dirty="0"/>
              <a:t>&amp;</a:t>
            </a:r>
            <a:r>
              <a:rPr spc="-30" dirty="0"/>
              <a:t> </a:t>
            </a:r>
            <a:r>
              <a:rPr spc="-10" dirty="0"/>
              <a:t>AWARDS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652397" y="5415534"/>
            <a:ext cx="40703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/>
                <a:cs typeface="Tahoma"/>
              </a:rPr>
              <a:t>SALCOMP</a:t>
            </a:r>
            <a:r>
              <a:rPr sz="1800" spc="-9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BEST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SUPPLIER</a:t>
            </a:r>
            <a:r>
              <a:rPr sz="1800" spc="-8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AWARD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2018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442085" y="770635"/>
            <a:ext cx="585089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149090" algn="l"/>
              </a:tabLst>
            </a:pPr>
            <a:r>
              <a:rPr sz="1800" spc="-10" dirty="0">
                <a:latin typeface="Tahoma"/>
                <a:cs typeface="Tahoma"/>
              </a:rPr>
              <a:t>ISO9001:2015</a:t>
            </a:r>
            <a:r>
              <a:rPr sz="1800" dirty="0">
                <a:latin typeface="Tahoma"/>
                <a:cs typeface="Tahoma"/>
              </a:rPr>
              <a:t>	IS0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14001:</a:t>
            </a:r>
            <a:r>
              <a:rPr sz="1800" spc="-30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2015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852409" y="9390074"/>
            <a:ext cx="2521585" cy="57912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706120" marR="5080" indent="-693420">
              <a:lnSpc>
                <a:spcPct val="101699"/>
              </a:lnSpc>
              <a:spcBef>
                <a:spcPts val="60"/>
              </a:spcBef>
            </a:pPr>
            <a:r>
              <a:rPr sz="1800" dirty="0">
                <a:latin typeface="Tahoma"/>
                <a:cs typeface="Tahoma"/>
              </a:rPr>
              <a:t>BEST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KAIZEN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WINNER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spc="-50" dirty="0">
                <a:latin typeface="Tahoma"/>
                <a:cs typeface="Tahoma"/>
              </a:rPr>
              <a:t>– </a:t>
            </a:r>
            <a:r>
              <a:rPr sz="1800" dirty="0">
                <a:latin typeface="Tahoma"/>
                <a:cs typeface="Tahoma"/>
              </a:rPr>
              <a:t>YEAR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2024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774173" y="742315"/>
            <a:ext cx="1677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/>
                <a:cs typeface="Tahoma"/>
              </a:rPr>
              <a:t>ISO</a:t>
            </a:r>
            <a:r>
              <a:rPr sz="1800" spc="-3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45001:2018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787765" y="5454522"/>
            <a:ext cx="64281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/>
                <a:cs typeface="Tahoma"/>
              </a:rPr>
              <a:t>SCHNEIDER</a:t>
            </a:r>
            <a:r>
              <a:rPr sz="1800" spc="-6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BEST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KAIZEN</a:t>
            </a:r>
            <a:r>
              <a:rPr sz="1800" spc="-5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/</a:t>
            </a:r>
            <a:r>
              <a:rPr sz="1800" spc="-5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APPRECIATION</a:t>
            </a:r>
            <a:r>
              <a:rPr sz="1800" spc="-7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AWARD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2024-</a:t>
            </a:r>
            <a:r>
              <a:rPr sz="1800" spc="-20" dirty="0">
                <a:latin typeface="Tahoma"/>
                <a:cs typeface="Tahoma"/>
              </a:rPr>
              <a:t>2025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4200378" y="760856"/>
            <a:ext cx="1184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/>
                <a:cs typeface="Tahoma"/>
              </a:rPr>
              <a:t>IATF</a:t>
            </a:r>
            <a:r>
              <a:rPr sz="1800" spc="-110" dirty="0">
                <a:latin typeface="Tahoma"/>
                <a:cs typeface="Tahoma"/>
              </a:rPr>
              <a:t> </a:t>
            </a:r>
            <a:r>
              <a:rPr sz="1800" spc="-10" dirty="0">
                <a:latin typeface="Tahoma"/>
                <a:cs typeface="Tahoma"/>
              </a:rPr>
              <a:t>16949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5535147" y="9450425"/>
            <a:ext cx="252158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42315" marR="5080" indent="-73025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Tahoma"/>
                <a:cs typeface="Tahoma"/>
              </a:rPr>
              <a:t>BEST</a:t>
            </a:r>
            <a:r>
              <a:rPr sz="1800" spc="-70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KAIZEN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dirty="0">
                <a:latin typeface="Tahoma"/>
                <a:cs typeface="Tahoma"/>
              </a:rPr>
              <a:t>WINNER</a:t>
            </a:r>
            <a:r>
              <a:rPr sz="1800" spc="-65" dirty="0">
                <a:latin typeface="Tahoma"/>
                <a:cs typeface="Tahoma"/>
              </a:rPr>
              <a:t> </a:t>
            </a:r>
            <a:r>
              <a:rPr sz="1800" spc="-50" dirty="0">
                <a:latin typeface="Tahoma"/>
                <a:cs typeface="Tahoma"/>
              </a:rPr>
              <a:t>– </a:t>
            </a:r>
            <a:r>
              <a:rPr sz="1800" dirty="0">
                <a:latin typeface="Tahoma"/>
                <a:cs typeface="Tahoma"/>
              </a:rPr>
              <a:t>YEAR</a:t>
            </a:r>
            <a:r>
              <a:rPr sz="1800" spc="-40" dirty="0">
                <a:latin typeface="Tahoma"/>
                <a:cs typeface="Tahoma"/>
              </a:rPr>
              <a:t> </a:t>
            </a:r>
            <a:r>
              <a:rPr sz="1800" spc="-20" dirty="0">
                <a:latin typeface="Tahoma"/>
                <a:cs typeface="Tahoma"/>
              </a:rPr>
              <a:t>2025</a:t>
            </a:r>
            <a:endParaRPr sz="1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"/>
            <a:ext cx="18288000" cy="10287000"/>
            <a:chOff x="0" y="-2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-2"/>
              <a:ext cx="377951" cy="10286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59080" y="-1"/>
              <a:ext cx="18028920" cy="102869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886199" y="1866899"/>
              <a:ext cx="3049524" cy="2875788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06412" y="1018032"/>
              <a:ext cx="9877044" cy="43418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590519" y="114299"/>
              <a:ext cx="2545080" cy="789431"/>
            </a:xfrm>
            <a:prstGeom prst="rect">
              <a:avLst/>
            </a:prstGeom>
          </p:spPr>
        </p:pic>
      </p:grpSp>
      <p:sp>
        <p:nvSpPr>
          <p:cNvPr id="8" name="object 8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3914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EXPANSION–</a:t>
            </a:r>
            <a:r>
              <a:rPr dirty="0"/>
              <a:t>NEW</a:t>
            </a:r>
            <a:r>
              <a:rPr spc="-5" dirty="0"/>
              <a:t> </a:t>
            </a:r>
            <a:r>
              <a:rPr dirty="0"/>
              <a:t>FACTORY</a:t>
            </a:r>
            <a:r>
              <a:rPr spc="15" dirty="0"/>
              <a:t> </a:t>
            </a:r>
            <a:r>
              <a:rPr spc="-10" dirty="0"/>
              <a:t>BUILDING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280153" y="2081860"/>
            <a:ext cx="1840230" cy="4565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Tahoma"/>
                <a:cs typeface="Tahoma"/>
              </a:rPr>
              <a:t>New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Admin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Building</a:t>
            </a:r>
            <a:endParaRPr sz="14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1400" b="1" dirty="0">
                <a:latin typeface="Tahoma"/>
                <a:cs typeface="Tahoma"/>
              </a:rPr>
              <a:t>G+3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Floors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07934" y="1284579"/>
            <a:ext cx="1465580" cy="5346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19300"/>
              </a:lnSpc>
              <a:spcBef>
                <a:spcPts val="95"/>
              </a:spcBef>
            </a:pPr>
            <a:r>
              <a:rPr sz="1400" b="1" dirty="0">
                <a:latin typeface="Tahoma"/>
                <a:cs typeface="Tahoma"/>
              </a:rPr>
              <a:t>Existing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Factory Building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949810" y="1233297"/>
            <a:ext cx="1936114" cy="452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8159" marR="5080" indent="-50609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ahoma"/>
                <a:cs typeface="Tahoma"/>
              </a:rPr>
              <a:t>New</a:t>
            </a:r>
            <a:r>
              <a:rPr sz="1400" b="1" spc="-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Factory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Building </a:t>
            </a:r>
            <a:r>
              <a:rPr sz="1400" b="1" dirty="0">
                <a:latin typeface="Tahoma"/>
                <a:cs typeface="Tahoma"/>
              </a:rPr>
              <a:t>G+1</a:t>
            </a:r>
            <a:r>
              <a:rPr sz="1400" b="1" spc="10" dirty="0">
                <a:latin typeface="Tahoma"/>
                <a:cs typeface="Tahoma"/>
              </a:rPr>
              <a:t> </a:t>
            </a:r>
            <a:r>
              <a:rPr sz="1400" b="1" spc="-10" dirty="0">
                <a:latin typeface="Tahoma"/>
                <a:cs typeface="Tahoma"/>
              </a:rPr>
              <a:t>Floor</a:t>
            </a:r>
            <a:endParaRPr sz="14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</TotalTime>
  <Words>1021</Words>
  <Application>Microsoft Office PowerPoint</Application>
  <PresentationFormat>Custom</PresentationFormat>
  <Paragraphs>351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 Black</vt:lpstr>
      <vt:lpstr>Arial MT</vt:lpstr>
      <vt:lpstr>Calibri</vt:lpstr>
      <vt:lpstr>Cambria</vt:lpstr>
      <vt:lpstr>Tahoma</vt:lpstr>
      <vt:lpstr>Office Theme</vt:lpstr>
      <vt:lpstr>COMPANY PROFILE</vt:lpstr>
      <vt:lpstr>SANCRAFT INDUSTRIES–CORE CAPABILITIES</vt:lpstr>
      <vt:lpstr>SANCRAFT INDUSTRIES MILESTONES</vt:lpstr>
      <vt:lpstr>TECHNOLOGY ROAD-MAP</vt:lpstr>
      <vt:lpstr>KEY CUSTOMERS</vt:lpstr>
      <vt:lpstr>MACHINE CAPABILITIES</vt:lpstr>
      <vt:lpstr>METAL STAMPING &amp; ENCLOSURE TECHNOLOGY MACHINES</vt:lpstr>
      <vt:lpstr>METAL STAMPING &amp; ENCLOSURE TECHNOLOGY MACHINES</vt:lpstr>
      <vt:lpstr>PLASTIC PRODUCTS</vt:lpstr>
      <vt:lpstr>SECONDARY PROCESS &amp; PRINTING</vt:lpstr>
      <vt:lpstr>METAL STAMPING &amp; ENCLOSURE TECHNOLOGY MACHINES</vt:lpstr>
      <vt:lpstr>METAL STAMPING</vt:lpstr>
      <vt:lpstr>METAL STAMPING &amp; ENCLOSURE</vt:lpstr>
      <vt:lpstr>TOOL ROOM MACHINES</vt:lpstr>
      <vt:lpstr>SANCRAFT IN HOUSE MOLDS</vt:lpstr>
      <vt:lpstr>TOOLS &amp; MACHINES</vt:lpstr>
      <vt:lpstr>QUALITY LAB &amp; MEASURING INSTRUMENTS</vt:lpstr>
      <vt:lpstr>CERTIFICATIONS &amp; AWARDS</vt:lpstr>
      <vt:lpstr>EXPANSION–NEW FACTORY BUILDING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Sancraft Company Profile_May_2026.pdf</dc:title>
  <dc:creator>PC</dc:creator>
  <cp:lastModifiedBy>Admin</cp:lastModifiedBy>
  <cp:revision>25</cp:revision>
  <dcterms:created xsi:type="dcterms:W3CDTF">2026-06-30T08:56:21Z</dcterms:created>
  <dcterms:modified xsi:type="dcterms:W3CDTF">2026-08-19T09:24:20Z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2026-06-19T00:00:00Z</vt:filetime>
  </property>
  <property fmtid="{D5CDD505-2E9C-101B-9397-08002B2CF9AE}" pid="4" name="Creator">
    <vt:lpwstr>Microsoft® PowerPoint® 2016</vt:lpwstr>
  </property>
  <property fmtid="{D5CDD505-2E9C-101B-9397-08002B2CF9AE}" pid="5" name="LastSaved">
    <vt:filetime>2026-06-30T00:00:00Z</vt:filetime>
  </property>
  <property fmtid="{D5CDD505-2E9C-101B-9397-08002B2CF9AE}" pid="6" name="Producer">
    <vt:lpwstr>Microsoft® PowerPoint® 2016</vt:lpwstr>
  </property>
</Properties>
</file>