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3"/>
  </p:notesMasterIdLst>
  <p:sldIdLst>
    <p:sldId id="256" r:id="rId2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 varScale="1">
        <p:scale>
          <a:sx n="66" d="100"/>
          <a:sy n="66" d="100"/>
        </p:scale>
        <p:origin x="243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E38ABA-F5CA-4D6A-B029-5C7D7F0A3993}" type="datetimeFigureOut">
              <a:rPr lang="en-US" smtClean="0"/>
              <a:t>8/9/2026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0B6342-5A95-4AAA-A24D-E3D49BE8D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2746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5" algn="l" defTabSz="91426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9" algn="l" defTabSz="91426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04" algn="l" defTabSz="91426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39" algn="l" defTabSz="91426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74" algn="l" defTabSz="91426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809" algn="l" defTabSz="91426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44" algn="l" defTabSz="91426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78" algn="l" defTabSz="91426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DB1EB-9160-43E2-92B3-7CC9544C021B}" type="datetimeFigureOut">
              <a:rPr lang="en-US" smtClean="0"/>
              <a:t>8/9/2026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5A28D-5A98-4D3F-A0DC-4CB2BBBD6D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2470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DB1EB-9160-43E2-92B3-7CC9544C021B}" type="datetimeFigureOut">
              <a:rPr lang="en-US" smtClean="0"/>
              <a:t>8/9/2026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5A28D-5A98-4D3F-A0DC-4CB2BBBD6D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647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DB1EB-9160-43E2-92B3-7CC9544C021B}" type="datetimeFigureOut">
              <a:rPr lang="en-US" smtClean="0"/>
              <a:t>8/9/2026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5A28D-5A98-4D3F-A0DC-4CB2BBBD6D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1213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DB1EB-9160-43E2-92B3-7CC9544C021B}" type="datetimeFigureOut">
              <a:rPr lang="en-US" smtClean="0"/>
              <a:t>8/9/2026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5A28D-5A98-4D3F-A0DC-4CB2BBBD6D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5529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DB1EB-9160-43E2-92B3-7CC9544C021B}" type="datetimeFigureOut">
              <a:rPr lang="en-US" smtClean="0"/>
              <a:t>8/9/2026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5A28D-5A98-4D3F-A0DC-4CB2BBBD6D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2705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DB1EB-9160-43E2-92B3-7CC9544C021B}" type="datetimeFigureOut">
              <a:rPr lang="en-US" smtClean="0"/>
              <a:t>8/9/2026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5A28D-5A98-4D3F-A0DC-4CB2BBBD6D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0009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DB1EB-9160-43E2-92B3-7CC9544C021B}" type="datetimeFigureOut">
              <a:rPr lang="en-US" smtClean="0"/>
              <a:t>8/9/2026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5A28D-5A98-4D3F-A0DC-4CB2BBBD6D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599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DB1EB-9160-43E2-92B3-7CC9544C021B}" type="datetimeFigureOut">
              <a:rPr lang="en-US" smtClean="0"/>
              <a:t>8/9/2026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5A28D-5A98-4D3F-A0DC-4CB2BBBD6D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3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DB1EB-9160-43E2-92B3-7CC9544C021B}" type="datetimeFigureOut">
              <a:rPr lang="en-US" smtClean="0"/>
              <a:t>8/9/2026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5A28D-5A98-4D3F-A0DC-4CB2BBBD6D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8346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DB1EB-9160-43E2-92B3-7CC9544C021B}" type="datetimeFigureOut">
              <a:rPr lang="en-US" smtClean="0"/>
              <a:t>8/9/2026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5A28D-5A98-4D3F-A0DC-4CB2BBBD6D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6205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DB1EB-9160-43E2-92B3-7CC9544C021B}" type="datetimeFigureOut">
              <a:rPr lang="en-US" smtClean="0"/>
              <a:t>8/9/2026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5A28D-5A98-4D3F-A0DC-4CB2BBBD6D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4456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0DB1EB-9160-43E2-92B3-7CC9544C021B}" type="datetimeFigureOut">
              <a:rPr lang="en-US" smtClean="0"/>
              <a:t>8/9/2026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35A28D-5A98-4D3F-A0DC-4CB2BBBD6D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158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hyperlink" Target="https://micrologicglobal.com/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xmlns="" id="{B61AB523-6944-4D57-93D7-BDB18C9F6582}"/>
              </a:ext>
            </a:extLst>
          </p:cNvPr>
          <p:cNvCxnSpPr>
            <a:cxnSpLocks/>
          </p:cNvCxnSpPr>
          <p:nvPr/>
        </p:nvCxnSpPr>
        <p:spPr>
          <a:xfrm flipV="1">
            <a:off x="1958438" y="539208"/>
            <a:ext cx="0" cy="8656564"/>
          </a:xfrm>
          <a:prstGeom prst="line">
            <a:avLst/>
          </a:prstGeom>
          <a:ln w="57150" cmpd="thickThin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Footer Placeholder 18">
            <a:extLst>
              <a:ext uri="{FF2B5EF4-FFF2-40B4-BE49-F238E27FC236}">
                <a16:creationId xmlns:a16="http://schemas.microsoft.com/office/drawing/2014/main" xmlns="" id="{FC6A0459-939D-4614-BF64-743ABAD8FD99}"/>
              </a:ext>
            </a:extLst>
          </p:cNvPr>
          <p:cNvSpPr txBox="1">
            <a:spLocks/>
          </p:cNvSpPr>
          <p:nvPr/>
        </p:nvSpPr>
        <p:spPr>
          <a:xfrm>
            <a:off x="4541617" y="21192"/>
            <a:ext cx="2197288" cy="43743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2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B491773E-4307-4B7F-7B96-0D1C7BEAE91D}"/>
              </a:ext>
            </a:extLst>
          </p:cNvPr>
          <p:cNvSpPr txBox="1"/>
          <p:nvPr/>
        </p:nvSpPr>
        <p:spPr>
          <a:xfrm>
            <a:off x="2" y="303581"/>
            <a:ext cx="1787844" cy="89562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n-IN" sz="16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en-IN" sz="12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About:</a:t>
            </a:r>
            <a:endParaRPr lang="en-IN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en-US" sz="1100" dirty="0"/>
              <a:t>Micrologic Integrated Systems (P) Ltd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en-IN" sz="1100" dirty="0"/>
              <a:t>Founded in 2006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en-IN" sz="1100" dirty="0"/>
              <a:t>Locations – India , </a:t>
            </a:r>
            <a:r>
              <a:rPr lang="en-IN" sz="1100" dirty="0" smtClean="0"/>
              <a:t>USA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en-IN" sz="1100" dirty="0" smtClean="0"/>
              <a:t>2000+ Installations, 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en-IN" sz="1100" dirty="0" smtClean="0"/>
              <a:t>ISO </a:t>
            </a:r>
            <a:r>
              <a:rPr lang="en-IN" sz="1100" dirty="0"/>
              <a:t>9001:2015 </a:t>
            </a:r>
            <a:r>
              <a:rPr lang="en-IN" sz="1100" dirty="0" smtClean="0"/>
              <a:t>Certified</a:t>
            </a:r>
          </a:p>
          <a:p>
            <a:endParaRPr lang="en-IN" sz="950" dirty="0"/>
          </a:p>
          <a:p>
            <a:pPr marL="171450" indent="-171450">
              <a:buFont typeface="Courier New" panose="02070309020205020404" pitchFamily="49" charset="0"/>
              <a:buChar char="o"/>
            </a:pPr>
            <a:endParaRPr lang="en-IN" sz="950" dirty="0"/>
          </a:p>
          <a:p>
            <a:pPr marL="171450" indent="-171450">
              <a:buFont typeface="Courier New" panose="02070309020205020404" pitchFamily="49" charset="0"/>
              <a:buChar char="o"/>
            </a:pPr>
            <a:endParaRPr lang="en-IN" sz="950" dirty="0"/>
          </a:p>
          <a:p>
            <a:pPr marL="171450" indent="-171450">
              <a:buFont typeface="Courier New" panose="02070309020205020404" pitchFamily="49" charset="0"/>
              <a:buChar char="o"/>
            </a:pPr>
            <a:endParaRPr lang="en-IN" sz="950" dirty="0"/>
          </a:p>
          <a:p>
            <a:pPr marL="171450" indent="-171450">
              <a:buFont typeface="Courier New" panose="02070309020205020404" pitchFamily="49" charset="0"/>
              <a:buChar char="o"/>
            </a:pPr>
            <a:endParaRPr lang="en-IN" sz="950" dirty="0"/>
          </a:p>
          <a:p>
            <a:pPr marL="171450" indent="-171450">
              <a:buFont typeface="Courier New" panose="02070309020205020404" pitchFamily="49" charset="0"/>
              <a:buChar char="o"/>
            </a:pPr>
            <a:endParaRPr lang="en-IN" sz="950" dirty="0"/>
          </a:p>
          <a:p>
            <a:pPr marL="171450" indent="-171450">
              <a:buFont typeface="Courier New" panose="02070309020205020404" pitchFamily="49" charset="0"/>
              <a:buChar char="o"/>
            </a:pPr>
            <a:endParaRPr lang="en-IN" sz="950" dirty="0"/>
          </a:p>
          <a:p>
            <a:endParaRPr lang="en-IN" sz="105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en-IN" sz="1200" b="1" i="0" u="none" strike="noStrike" baseline="0" dirty="0" smtClean="0">
                <a:solidFill>
                  <a:srgbClr val="000000"/>
                </a:solidFill>
                <a:latin typeface="Calibri" panose="020F0502020204030204" pitchFamily="34" charset="0"/>
              </a:rPr>
              <a:t>Solutions:</a:t>
            </a:r>
            <a:endParaRPr lang="en-IN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lvl="0" indent="-171450">
              <a:buFont typeface="Courier New" panose="02070309020205020404" pitchFamily="49" charset="0"/>
              <a:buChar char="o"/>
            </a:pPr>
            <a:r>
              <a:rPr lang="en-US" sz="1100" dirty="0"/>
              <a:t>Assembly Automation </a:t>
            </a:r>
          </a:p>
          <a:p>
            <a:pPr marL="171450" lvl="0" indent="-171450">
              <a:buFont typeface="Courier New" panose="02070309020205020404" pitchFamily="49" charset="0"/>
              <a:buChar char="o"/>
            </a:pPr>
            <a:r>
              <a:rPr lang="en-US" sz="1100" dirty="0"/>
              <a:t>Automated Testing </a:t>
            </a:r>
          </a:p>
          <a:p>
            <a:pPr marL="171450" lvl="0" indent="-171450">
              <a:buFont typeface="Courier New" panose="02070309020205020404" pitchFamily="49" charset="0"/>
              <a:buChar char="o"/>
            </a:pPr>
            <a:r>
              <a:rPr lang="en-US" sz="1100" dirty="0" smtClean="0"/>
              <a:t>Digital Transformation</a:t>
            </a:r>
            <a:endParaRPr lang="en-US" sz="1100" dirty="0"/>
          </a:p>
          <a:p>
            <a:pPr marL="171450" lvl="0" indent="-171450">
              <a:buFont typeface="Courier New" panose="02070309020205020404" pitchFamily="49" charset="0"/>
              <a:buChar char="o"/>
            </a:pPr>
            <a:r>
              <a:rPr lang="en-US" sz="1100" dirty="0"/>
              <a:t>Traceability </a:t>
            </a:r>
          </a:p>
          <a:p>
            <a:endParaRPr lang="en-IN" sz="11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en-IN" sz="1200" b="1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en-IN" sz="1200" b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en-IN" sz="1200" b="1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en-IN" sz="1200" b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en-IN" sz="1200" b="1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en-IN" sz="1200" b="1" i="0" u="none" strike="noStrike" baseline="0" dirty="0" smtClean="0">
                <a:solidFill>
                  <a:srgbClr val="000000"/>
                </a:solidFill>
                <a:latin typeface="Calibri" panose="020F0502020204030204" pitchFamily="34" charset="0"/>
              </a:rPr>
              <a:t>Products</a:t>
            </a:r>
            <a:r>
              <a:rPr lang="en-IN" sz="12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: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en-IN" sz="1100" dirty="0"/>
              <a:t>Test Cells 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en-IN" sz="1100" dirty="0"/>
              <a:t>Assembly Cells 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en-IN" sz="1100" dirty="0"/>
              <a:t>Robotic Cells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en-IN" sz="1100" dirty="0"/>
              <a:t>Control Systems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en-IN" sz="1100" dirty="0"/>
              <a:t>RF Shield Chambers 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en-IN" sz="1100" dirty="0"/>
              <a:t>BON Pictures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en-IN" sz="1100" dirty="0" smtClean="0"/>
              <a:t>MTS</a:t>
            </a:r>
            <a:endParaRPr lang="en-IN" sz="1100" dirty="0"/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en-IN" sz="1100" dirty="0"/>
              <a:t>Traceware </a:t>
            </a:r>
            <a:endParaRPr lang="en-IN" sz="1100" dirty="0" smtClean="0"/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en-US" sz="1100" dirty="0" smtClean="0"/>
              <a:t>FACTEYES </a:t>
            </a:r>
            <a:endParaRPr lang="en-IN" sz="1100" dirty="0" smtClean="0"/>
          </a:p>
          <a:p>
            <a:r>
              <a:rPr lang="en-IN" sz="12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Industry Verticals</a:t>
            </a:r>
            <a:endParaRPr lang="en-IN" sz="1200" b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lvl="0" indent="-171450">
              <a:buFont typeface="Courier New" panose="02070309020205020404" pitchFamily="49" charset="0"/>
              <a:buChar char="o"/>
            </a:pPr>
            <a:r>
              <a:rPr lang="en-IN" sz="1100" dirty="0"/>
              <a:t>Automotive</a:t>
            </a:r>
            <a:endParaRPr lang="en-US" sz="1100" dirty="0"/>
          </a:p>
          <a:p>
            <a:pPr marL="171450" lvl="0" indent="-171450">
              <a:buFont typeface="Courier New" panose="02070309020205020404" pitchFamily="49" charset="0"/>
              <a:buChar char="o"/>
            </a:pPr>
            <a:r>
              <a:rPr lang="en-IN" sz="1100" dirty="0" smtClean="0"/>
              <a:t>Electric Vehicle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en-IN" sz="1100" dirty="0"/>
              <a:t>Electrical &amp; Electronics </a:t>
            </a:r>
          </a:p>
          <a:p>
            <a:pPr marL="171450" lvl="0" indent="-171450">
              <a:buFont typeface="Courier New" panose="02070309020205020404" pitchFamily="49" charset="0"/>
              <a:buChar char="o"/>
            </a:pPr>
            <a:r>
              <a:rPr lang="en-IN" sz="1100" dirty="0" smtClean="0"/>
              <a:t>Medical Devices</a:t>
            </a:r>
          </a:p>
          <a:p>
            <a:pPr lvl="0"/>
            <a:r>
              <a:rPr lang="en-US" sz="12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Contact:</a:t>
            </a:r>
            <a:endParaRPr lang="en-IN" sz="1200" b="1" dirty="0" smtClean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en-US" sz="1100" dirty="0" smtClean="0"/>
              <a:t>#22-D1, "Micrologic Drive", KIADB Industrial Area 1st Phase, Kumbalagodu, Off Bengaluru - Mysuru Highway (NH275),</a:t>
            </a:r>
          </a:p>
          <a:p>
            <a:r>
              <a:rPr lang="en-US" sz="1100" dirty="0" smtClean="0"/>
              <a:t>Bengaluru 560074, India</a:t>
            </a:r>
          </a:p>
          <a:p>
            <a:r>
              <a:rPr lang="en-US" sz="1100" b="1" dirty="0" smtClean="0"/>
              <a:t>+91 9556321132</a:t>
            </a:r>
          </a:p>
          <a:p>
            <a:r>
              <a:rPr lang="en-US" sz="1100" dirty="0" smtClean="0"/>
              <a:t>info@micrologicglobal.com</a:t>
            </a:r>
          </a:p>
          <a:p>
            <a:r>
              <a:rPr lang="en-US" sz="1100" b="1" dirty="0" smtClean="0">
                <a:hlinkClick r:id="rId2"/>
              </a:rPr>
              <a:t>Visit us</a:t>
            </a:r>
            <a:endParaRPr lang="en-US" sz="1100" b="1" dirty="0"/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xmlns="" id="{3C2FC7EE-319C-24D8-360D-EF3B634D0B72}"/>
              </a:ext>
            </a:extLst>
          </p:cNvPr>
          <p:cNvSpPr txBox="1"/>
          <p:nvPr/>
        </p:nvSpPr>
        <p:spPr>
          <a:xfrm>
            <a:off x="2158163" y="3176341"/>
            <a:ext cx="4580741" cy="86177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R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1000" dirty="0">
                <a:solidFill>
                  <a:schemeClr val="tx1"/>
                </a:solidFill>
              </a:rPr>
              <a:t>Business Value :</a:t>
            </a:r>
          </a:p>
          <a:p>
            <a:pPr marL="171450" marR="0" indent="-17145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en-US" sz="1000" dirty="0">
                <a:solidFill>
                  <a:schemeClr val="tx1"/>
                </a:solidFill>
              </a:rPr>
              <a:t> Increased efficiency and Productivity </a:t>
            </a:r>
          </a:p>
          <a:p>
            <a:pPr marL="171450" marR="0" indent="-17145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en-US" sz="1000" dirty="0">
                <a:solidFill>
                  <a:schemeClr val="tx1"/>
                </a:solidFill>
              </a:rPr>
              <a:t>Execution excellence and enhanced quality,</a:t>
            </a:r>
          </a:p>
          <a:p>
            <a:pPr marL="171450" marR="0" indent="-17145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en-US" sz="1000" dirty="0">
                <a:solidFill>
                  <a:schemeClr val="tx1"/>
                </a:solidFill>
              </a:rPr>
              <a:t> Increased throughput and reduced downtime </a:t>
            </a:r>
          </a:p>
          <a:p>
            <a:pPr marL="171450" marR="0" indent="-17145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en-US" sz="1000" dirty="0">
                <a:solidFill>
                  <a:schemeClr val="tx1"/>
                </a:solidFill>
              </a:rPr>
              <a:t> Optimize Cost of investment with automated production</a:t>
            </a:r>
            <a:endParaRPr lang="en-IN" sz="1000" dirty="0">
              <a:solidFill>
                <a:schemeClr val="tx1"/>
              </a:solidFill>
            </a:endParaRPr>
          </a:p>
        </p:txBody>
      </p:sp>
      <p:cxnSp>
        <p:nvCxnSpPr>
          <p:cNvPr id="155" name="Straight Connector 154">
            <a:extLst>
              <a:ext uri="{FF2B5EF4-FFF2-40B4-BE49-F238E27FC236}">
                <a16:creationId xmlns:a16="http://schemas.microsoft.com/office/drawing/2014/main" xmlns="" id="{A127B46C-58B5-D12F-28F9-7A948D4FB8ED}"/>
              </a:ext>
            </a:extLst>
          </p:cNvPr>
          <p:cNvCxnSpPr/>
          <p:nvPr/>
        </p:nvCxnSpPr>
        <p:spPr>
          <a:xfrm>
            <a:off x="2361096" y="8200645"/>
            <a:ext cx="4391024" cy="0"/>
          </a:xfrm>
          <a:prstGeom prst="line">
            <a:avLst/>
          </a:prstGeom>
          <a:ln w="317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grpSp>
        <p:nvGrpSpPr>
          <p:cNvPr id="5" name="object 30">
            <a:extLst>
              <a:ext uri="{FF2B5EF4-FFF2-40B4-BE49-F238E27FC236}">
                <a16:creationId xmlns:a16="http://schemas.microsoft.com/office/drawing/2014/main" xmlns="" id="{DB2E318B-13F0-933F-7F9D-7A7E59D21B9B}"/>
              </a:ext>
            </a:extLst>
          </p:cNvPr>
          <p:cNvGrpSpPr/>
          <p:nvPr/>
        </p:nvGrpSpPr>
        <p:grpSpPr>
          <a:xfrm>
            <a:off x="13784" y="-26646"/>
            <a:ext cx="2416150" cy="616943"/>
            <a:chOff x="8059844" y="817024"/>
            <a:chExt cx="3984410" cy="1017384"/>
          </a:xfrm>
        </p:grpSpPr>
        <p:pic>
          <p:nvPicPr>
            <p:cNvPr id="7" name="object 31">
              <a:extLst>
                <a:ext uri="{FF2B5EF4-FFF2-40B4-BE49-F238E27FC236}">
                  <a16:creationId xmlns:a16="http://schemas.microsoft.com/office/drawing/2014/main" xmlns="" id="{F71658E6-7287-6C81-B6D1-E07D8392173F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059844" y="817024"/>
              <a:ext cx="3984410" cy="1017384"/>
            </a:xfrm>
            <a:prstGeom prst="rect">
              <a:avLst/>
            </a:prstGeom>
          </p:spPr>
        </p:pic>
        <p:pic>
          <p:nvPicPr>
            <p:cNvPr id="8" name="object 32">
              <a:extLst>
                <a:ext uri="{FF2B5EF4-FFF2-40B4-BE49-F238E27FC236}">
                  <a16:creationId xmlns:a16="http://schemas.microsoft.com/office/drawing/2014/main" xmlns="" id="{228E3830-8961-0E01-B7F8-9A582DD29DF1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13105" y="849343"/>
              <a:ext cx="3877812" cy="910781"/>
            </a:xfrm>
            <a:prstGeom prst="rect">
              <a:avLst/>
            </a:prstGeom>
          </p:spPr>
        </p:pic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C8D7037A-9FD2-7E1C-CD85-287DED678A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75880" y="1761424"/>
            <a:ext cx="2038489" cy="111296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6A281E24-0E71-CD3C-CA8D-768CA206F45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71378" y="714627"/>
            <a:ext cx="4580742" cy="2404067"/>
          </a:xfrm>
          <a:prstGeom prst="rect">
            <a:avLst/>
          </a:prstGeom>
          <a:ln>
            <a:solidFill>
              <a:schemeClr val="tx2"/>
            </a:solidFill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B8979D4D-4E42-F5D7-C72E-92C359A349B6}"/>
              </a:ext>
            </a:extLst>
          </p:cNvPr>
          <p:cNvSpPr txBox="1"/>
          <p:nvPr/>
        </p:nvSpPr>
        <p:spPr>
          <a:xfrm>
            <a:off x="3383292" y="458623"/>
            <a:ext cx="2895769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1" i="0" u="none" strike="noStrike" baseline="0" dirty="0">
                <a:solidFill>
                  <a:srgbClr val="000000"/>
                </a:solidFill>
                <a:latin typeface="AAAAAW+Calibri-Bold"/>
              </a:rPr>
              <a:t>FUNCTIONAL BLOCK OF A MTS TESTER </a:t>
            </a:r>
            <a:endParaRPr lang="en-IN" sz="900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F563AE30-2666-E471-47DC-7FA8EBEA780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39098" y="4210473"/>
            <a:ext cx="4540289" cy="244301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xmlns="" id="{CB551C9E-AC17-3338-17AD-A72A13357FB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39098" y="6931470"/>
            <a:ext cx="4540291" cy="203737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xmlns="" id="{C21D5F57-3F9E-5A67-E027-BAC398D808B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995" y="3703998"/>
            <a:ext cx="1866978" cy="127000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B8979D4D-4E42-F5D7-C72E-92C359A349B6}"/>
              </a:ext>
            </a:extLst>
          </p:cNvPr>
          <p:cNvSpPr txBox="1"/>
          <p:nvPr/>
        </p:nvSpPr>
        <p:spPr>
          <a:xfrm>
            <a:off x="2514571" y="30480"/>
            <a:ext cx="349760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400" b="1" i="1" dirty="0"/>
              <a:t>Smart Manufacturing, Industrial </a:t>
            </a:r>
            <a:r>
              <a:rPr lang="en-IN" sz="1400" b="1" i="1" dirty="0" smtClean="0"/>
              <a:t>Automation </a:t>
            </a:r>
          </a:p>
          <a:p>
            <a:r>
              <a:rPr lang="en-IN" sz="1400" b="1" i="1" dirty="0" smtClean="0"/>
              <a:t>                  &amp; Digital Transformation</a:t>
            </a:r>
            <a:endParaRPr lang="en-IN" sz="1400" i="1" dirty="0" smtClean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6765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9573</TotalTime>
  <Words>139</Words>
  <Application>Microsoft Office PowerPoint</Application>
  <PresentationFormat>Letter Paper (8.5x11 in)</PresentationFormat>
  <Paragraphs>55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AAAAAW+Calibri-Bold</vt:lpstr>
      <vt:lpstr>Arial</vt:lpstr>
      <vt:lpstr>Calibri</vt:lpstr>
      <vt:lpstr>Calibri Light</vt:lpstr>
      <vt:lpstr>Courier New</vt:lpstr>
      <vt:lpstr>Wingdings</vt:lpstr>
      <vt:lpstr>Office Theme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Srinivas Bidare</dc:creator>
  <cp:lastModifiedBy>Micrologic</cp:lastModifiedBy>
  <cp:revision>134</cp:revision>
  <dcterms:created xsi:type="dcterms:W3CDTF">2018-06-19T13:38:14Z</dcterms:created>
  <dcterms:modified xsi:type="dcterms:W3CDTF">2026-08-09T08:56:24Z</dcterms:modified>
</cp:coreProperties>
</file>