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2" r:id="rId1"/>
  </p:sldMasterIdLst>
  <p:notesMasterIdLst>
    <p:notesMasterId r:id="rId19"/>
  </p:notesMasterIdLst>
  <p:sldIdLst>
    <p:sldId id="256" r:id="rId2"/>
    <p:sldId id="292" r:id="rId3"/>
    <p:sldId id="257" r:id="rId4"/>
    <p:sldId id="294" r:id="rId5"/>
    <p:sldId id="295" r:id="rId6"/>
    <p:sldId id="261" r:id="rId7"/>
    <p:sldId id="297" r:id="rId8"/>
    <p:sldId id="296" r:id="rId9"/>
    <p:sldId id="266" r:id="rId10"/>
    <p:sldId id="267" r:id="rId11"/>
    <p:sldId id="281" r:id="rId12"/>
    <p:sldId id="268" r:id="rId13"/>
    <p:sldId id="298" r:id="rId14"/>
    <p:sldId id="272" r:id="rId15"/>
    <p:sldId id="289" r:id="rId16"/>
    <p:sldId id="288" r:id="rId17"/>
    <p:sldId id="282" r:id="rId1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39D7DE-E055-4C1E-8258-5AA805F69BE9}">
          <p14:sldIdLst>
            <p14:sldId id="256"/>
            <p14:sldId id="292"/>
            <p14:sldId id="257"/>
            <p14:sldId id="294"/>
            <p14:sldId id="295"/>
            <p14:sldId id="261"/>
            <p14:sldId id="297"/>
            <p14:sldId id="296"/>
            <p14:sldId id="266"/>
            <p14:sldId id="267"/>
            <p14:sldId id="281"/>
            <p14:sldId id="268"/>
            <p14:sldId id="298"/>
            <p14:sldId id="272"/>
            <p14:sldId id="289"/>
            <p14:sldId id="288"/>
            <p14:sldId id="282"/>
          </p14:sldIdLst>
        </p14:section>
      </p14:sectionLst>
    </p:ex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50" y="43"/>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BA9A487-7FF3-4026-8BE6-CE18C4926E7A}" type="datetimeFigureOut">
              <a:rPr lang="en-IN" smtClean="0"/>
              <a:t>07-04-2026</a:t>
            </a:fld>
            <a:endParaRPr lang="en-IN"/>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3FB6DFA-C6CC-40E9-B5DB-A731DA4DD7D5}" type="slidenum">
              <a:rPr lang="en-IN" smtClean="0"/>
              <a:t>‹#›</a:t>
            </a:fld>
            <a:endParaRPr lang="en-IN"/>
          </a:p>
        </p:txBody>
      </p:sp>
    </p:spTree>
    <p:extLst>
      <p:ext uri="{BB962C8B-B14F-4D97-AF65-F5344CB8AC3E}">
        <p14:creationId xmlns:p14="http://schemas.microsoft.com/office/powerpoint/2010/main" val="208213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3FB6DFA-C6CC-40E9-B5DB-A731DA4DD7D5}" type="slidenum">
              <a:rPr lang="en-IN" smtClean="0"/>
              <a:t>1</a:t>
            </a:fld>
            <a:endParaRPr lang="en-IN"/>
          </a:p>
        </p:txBody>
      </p:sp>
    </p:spTree>
    <p:extLst>
      <p:ext uri="{BB962C8B-B14F-4D97-AF65-F5344CB8AC3E}">
        <p14:creationId xmlns:p14="http://schemas.microsoft.com/office/powerpoint/2010/main" val="382119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3FB6DFA-C6CC-40E9-B5DB-A731DA4DD7D5}" type="slidenum">
              <a:rPr lang="en-IN" smtClean="0"/>
              <a:t>6</a:t>
            </a:fld>
            <a:endParaRPr lang="en-IN"/>
          </a:p>
        </p:txBody>
      </p:sp>
    </p:spTree>
    <p:extLst>
      <p:ext uri="{BB962C8B-B14F-4D97-AF65-F5344CB8AC3E}">
        <p14:creationId xmlns:p14="http://schemas.microsoft.com/office/powerpoint/2010/main" val="393550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380A4-D4E3-B507-796F-CC7F03222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FA649A-8E83-34A7-1E7F-C5C27DC895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0B8F2A-0FFE-5D17-8962-FF5B4616883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7C75BE9C-B719-D2B6-AE5C-12DE945E3E75}"/>
              </a:ext>
            </a:extLst>
          </p:cNvPr>
          <p:cNvSpPr>
            <a:spLocks noGrp="1"/>
          </p:cNvSpPr>
          <p:nvPr>
            <p:ph type="sldNum" sz="quarter" idx="5"/>
          </p:nvPr>
        </p:nvSpPr>
        <p:spPr/>
        <p:txBody>
          <a:bodyPr/>
          <a:lstStyle/>
          <a:p>
            <a:fld id="{83FB6DFA-C6CC-40E9-B5DB-A731DA4DD7D5}" type="slidenum">
              <a:rPr lang="en-IN" smtClean="0"/>
              <a:t>7</a:t>
            </a:fld>
            <a:endParaRPr lang="en-IN"/>
          </a:p>
        </p:txBody>
      </p:sp>
    </p:spTree>
    <p:extLst>
      <p:ext uri="{BB962C8B-B14F-4D97-AF65-F5344CB8AC3E}">
        <p14:creationId xmlns:p14="http://schemas.microsoft.com/office/powerpoint/2010/main" val="1651654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9001ED-8C0D-448B-8723-EA66C3F04341}"/>
              </a:ext>
            </a:extLst>
          </p:cNvPr>
          <p:cNvPicPr>
            <a:picLocks noChangeAspect="1"/>
          </p:cNvPicPr>
          <p:nvPr/>
        </p:nvPicPr>
        <p:blipFill>
          <a:blip r:embed="rId2"/>
          <a:stretch>
            <a:fillRect/>
          </a:stretch>
        </p:blipFill>
        <p:spPr>
          <a:xfrm>
            <a:off x="10308882" y="459708"/>
            <a:ext cx="1313949" cy="835692"/>
          </a:xfrm>
          <a:prstGeom prst="rect">
            <a:avLst/>
          </a:prstGeom>
        </p:spPr>
      </p:pic>
      <p:sp>
        <p:nvSpPr>
          <p:cNvPr id="11" name="TextBox 10">
            <a:extLst>
              <a:ext uri="{FF2B5EF4-FFF2-40B4-BE49-F238E27FC236}">
                <a16:creationId xmlns:a16="http://schemas.microsoft.com/office/drawing/2014/main" id="{6A978AED-A075-485E-BED0-048332B58302}"/>
              </a:ext>
            </a:extLst>
          </p:cNvPr>
          <p:cNvSpPr txBox="1"/>
          <p:nvPr/>
        </p:nvSpPr>
        <p:spPr>
          <a:xfrm>
            <a:off x="9993556" y="6308823"/>
            <a:ext cx="1638300" cy="307777"/>
          </a:xfrm>
          <a:prstGeom prst="rect">
            <a:avLst/>
          </a:prstGeom>
          <a:noFill/>
        </p:spPr>
        <p:txBody>
          <a:bodyPr wrap="square" rtlCol="0">
            <a:spAutoFit/>
          </a:bodyPr>
          <a:lstStyle/>
          <a:p>
            <a:pPr algn="ctr"/>
            <a:r>
              <a:rPr lang="en-IN" sz="1400" dirty="0">
                <a:solidFill>
                  <a:schemeClr val="tx1">
                    <a:lumMod val="50000"/>
                    <a:lumOff val="50000"/>
                  </a:schemeClr>
                </a:solidFill>
                <a:latin typeface="Proxima Nova Alt Lt" panose="02000506030000020004" pitchFamily="50" charset="0"/>
              </a:rPr>
              <a:t>www.cmdppl.co.in</a:t>
            </a:r>
          </a:p>
        </p:txBody>
      </p:sp>
      <p:sp>
        <p:nvSpPr>
          <p:cNvPr id="12" name="Title 11">
            <a:extLst>
              <a:ext uri="{FF2B5EF4-FFF2-40B4-BE49-F238E27FC236}">
                <a16:creationId xmlns:a16="http://schemas.microsoft.com/office/drawing/2014/main" id="{A85B6A92-5472-44AF-946E-0F7C4790E15F}"/>
              </a:ext>
            </a:extLst>
          </p:cNvPr>
          <p:cNvSpPr>
            <a:spLocks noGrp="1"/>
          </p:cNvSpPr>
          <p:nvPr>
            <p:ph type="title"/>
          </p:nvPr>
        </p:nvSpPr>
        <p:spPr>
          <a:xfrm>
            <a:off x="450256" y="622300"/>
            <a:ext cx="10515600" cy="673100"/>
          </a:xfrm>
        </p:spPr>
        <p:txBody>
          <a:bodyPr>
            <a:normAutofit/>
          </a:bodyPr>
          <a:lstStyle>
            <a:lvl1pPr>
              <a:defRPr sz="3600">
                <a:solidFill>
                  <a:schemeClr val="tx1">
                    <a:lumMod val="50000"/>
                    <a:lumOff val="50000"/>
                  </a:schemeClr>
                </a:solidFill>
                <a:latin typeface="Proxima Nova Alt Rg" panose="02000506030000020004" pitchFamily="50" charset="0"/>
              </a:defRPr>
            </a:lvl1pPr>
          </a:lstStyle>
          <a:p>
            <a:r>
              <a:rPr lang="en-US"/>
              <a:t>Click to edit Master title style</a:t>
            </a:r>
            <a:endParaRPr lang="en-IN" dirty="0"/>
          </a:p>
        </p:txBody>
      </p:sp>
      <p:cxnSp>
        <p:nvCxnSpPr>
          <p:cNvPr id="15" name="Straight Connector 14">
            <a:extLst>
              <a:ext uri="{FF2B5EF4-FFF2-40B4-BE49-F238E27FC236}">
                <a16:creationId xmlns:a16="http://schemas.microsoft.com/office/drawing/2014/main" id="{06EF56C3-80D1-4ABF-A535-1B94B5AAD37C}"/>
              </a:ext>
            </a:extLst>
          </p:cNvPr>
          <p:cNvCxnSpPr>
            <a:cxnSpLocks/>
          </p:cNvCxnSpPr>
          <p:nvPr/>
        </p:nvCxnSpPr>
        <p:spPr>
          <a:xfrm flipH="1">
            <a:off x="1323975" y="6510337"/>
            <a:ext cx="8669581" cy="0"/>
          </a:xfrm>
          <a:prstGeom prst="line">
            <a:avLst/>
          </a:prstGeom>
          <a:ln>
            <a:solidFill>
              <a:srgbClr val="05888E"/>
            </a:solidFill>
            <a:prstDash val="dash"/>
          </a:ln>
        </p:spPr>
        <p:style>
          <a:lnRef idx="1">
            <a:schemeClr val="accent5"/>
          </a:lnRef>
          <a:fillRef idx="0">
            <a:schemeClr val="accent5"/>
          </a:fillRef>
          <a:effectRef idx="0">
            <a:schemeClr val="accent5"/>
          </a:effectRef>
          <a:fontRef idx="minor">
            <a:schemeClr val="tx1"/>
          </a:fontRef>
        </p:style>
      </p:cxnSp>
      <p:sp>
        <p:nvSpPr>
          <p:cNvPr id="17" name="Rectangle 16">
            <a:extLst>
              <a:ext uri="{FF2B5EF4-FFF2-40B4-BE49-F238E27FC236}">
                <a16:creationId xmlns:a16="http://schemas.microsoft.com/office/drawing/2014/main" id="{EF2C780E-C126-4C7F-B6FB-4DA0A051B8BB}"/>
              </a:ext>
            </a:extLst>
          </p:cNvPr>
          <p:cNvSpPr/>
          <p:nvPr/>
        </p:nvSpPr>
        <p:spPr>
          <a:xfrm>
            <a:off x="517771" y="459708"/>
            <a:ext cx="517771" cy="927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C000"/>
              </a:solidFill>
            </a:endParaRPr>
          </a:p>
        </p:txBody>
      </p:sp>
      <p:pic>
        <p:nvPicPr>
          <p:cNvPr id="2" name="Picture 1">
            <a:extLst>
              <a:ext uri="{FF2B5EF4-FFF2-40B4-BE49-F238E27FC236}">
                <a16:creationId xmlns:a16="http://schemas.microsoft.com/office/drawing/2014/main" id="{31E56333-05E6-4B8C-8C12-9317AE8E4075}"/>
              </a:ext>
            </a:extLst>
          </p:cNvPr>
          <p:cNvPicPr>
            <a:picLocks noChangeAspect="1"/>
          </p:cNvPicPr>
          <p:nvPr/>
        </p:nvPicPr>
        <p:blipFill>
          <a:blip r:embed="rId3"/>
          <a:stretch>
            <a:fillRect/>
          </a:stretch>
        </p:blipFill>
        <p:spPr>
          <a:xfrm>
            <a:off x="289743" y="5728790"/>
            <a:ext cx="745799" cy="1013820"/>
          </a:xfrm>
          <a:prstGeom prst="rect">
            <a:avLst/>
          </a:prstGeom>
        </p:spPr>
      </p:pic>
    </p:spTree>
    <p:extLst>
      <p:ext uri="{BB962C8B-B14F-4D97-AF65-F5344CB8AC3E}">
        <p14:creationId xmlns:p14="http://schemas.microsoft.com/office/powerpoint/2010/main" val="302172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890B2-1E98-4014-B06B-606D5AB7E4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401D9C3-0CC6-4DFB-9CC0-9FAD8F002E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4EA6E31-212D-4DBF-8F69-BBF622DFA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98507-924E-458C-8FEB-076CA7656FE7}"/>
              </a:ext>
            </a:extLst>
          </p:cNvPr>
          <p:cNvSpPr>
            <a:spLocks noGrp="1"/>
          </p:cNvSpPr>
          <p:nvPr>
            <p:ph type="dt" sz="half" idx="10"/>
          </p:nvPr>
        </p:nvSpPr>
        <p:spPr/>
        <p:txBody>
          <a:bodyPr/>
          <a:lstStyle/>
          <a:p>
            <a:fld id="{1D8BD707-D9CF-40AE-B4C6-C98DA3205C09}" type="datetimeFigureOut">
              <a:rPr lang="en-US" smtClean="0"/>
              <a:t>4/7/2026</a:t>
            </a:fld>
            <a:endParaRPr lang="en-US"/>
          </a:p>
        </p:txBody>
      </p:sp>
      <p:sp>
        <p:nvSpPr>
          <p:cNvPr id="6" name="Footer Placeholder 5">
            <a:extLst>
              <a:ext uri="{FF2B5EF4-FFF2-40B4-BE49-F238E27FC236}">
                <a16:creationId xmlns:a16="http://schemas.microsoft.com/office/drawing/2014/main" id="{DDC486C6-150A-4550-BC9A-213CCFF945F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4256DB5-B514-411E-A9DA-8ABA09B277BA}"/>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08600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8B14-61D7-4031-97DD-07FFBD62D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1445127-3138-41F0-9F8F-557A83834D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a:extLst>
              <a:ext uri="{FF2B5EF4-FFF2-40B4-BE49-F238E27FC236}">
                <a16:creationId xmlns:a16="http://schemas.microsoft.com/office/drawing/2014/main" id="{B8F2A503-4E12-4E05-AA61-A80634180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4E0DA2-7740-4934-88AB-D845DC96730F}"/>
              </a:ext>
            </a:extLst>
          </p:cNvPr>
          <p:cNvSpPr>
            <a:spLocks noGrp="1"/>
          </p:cNvSpPr>
          <p:nvPr>
            <p:ph type="dt" sz="half" idx="10"/>
          </p:nvPr>
        </p:nvSpPr>
        <p:spPr/>
        <p:txBody>
          <a:bodyPr/>
          <a:lstStyle/>
          <a:p>
            <a:fld id="{1D8BD707-D9CF-40AE-B4C6-C98DA3205C09}" type="datetimeFigureOut">
              <a:rPr lang="en-US" smtClean="0"/>
              <a:t>4/7/2026</a:t>
            </a:fld>
            <a:endParaRPr lang="en-US"/>
          </a:p>
        </p:txBody>
      </p:sp>
      <p:sp>
        <p:nvSpPr>
          <p:cNvPr id="6" name="Footer Placeholder 5">
            <a:extLst>
              <a:ext uri="{FF2B5EF4-FFF2-40B4-BE49-F238E27FC236}">
                <a16:creationId xmlns:a16="http://schemas.microsoft.com/office/drawing/2014/main" id="{56412FD1-2304-40AA-A104-BE9EA2B4F9A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D256752-690B-49F2-ABDC-8ED2D189D7A2}"/>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609034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AEABE-7D3D-4E41-BDDD-54F9172A6CA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DB2F2B8-9040-417F-B3D2-06956D72CE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720471E-CFC1-4787-978A-11C8B85D1DA5}"/>
              </a:ext>
            </a:extLst>
          </p:cNvPr>
          <p:cNvSpPr>
            <a:spLocks noGrp="1"/>
          </p:cNvSpPr>
          <p:nvPr>
            <p:ph type="dt" sz="half" idx="10"/>
          </p:nvPr>
        </p:nvSpPr>
        <p:spPr/>
        <p:txBody>
          <a:bodyPr/>
          <a:lstStyle/>
          <a:p>
            <a:fld id="{1D8BD707-D9CF-40AE-B4C6-C98DA3205C09}" type="datetimeFigureOut">
              <a:rPr lang="en-US" smtClean="0"/>
              <a:t>4/7/2026</a:t>
            </a:fld>
            <a:endParaRPr lang="en-US"/>
          </a:p>
        </p:txBody>
      </p:sp>
      <p:sp>
        <p:nvSpPr>
          <p:cNvPr id="5" name="Footer Placeholder 4">
            <a:extLst>
              <a:ext uri="{FF2B5EF4-FFF2-40B4-BE49-F238E27FC236}">
                <a16:creationId xmlns:a16="http://schemas.microsoft.com/office/drawing/2014/main" id="{58135610-224D-4E39-A97D-D1C5DDB7E5D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11529A8-5012-4F38-A709-CF297E126488}"/>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486747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0D261F-EE78-4626-A6AA-6641F4AB79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B0B478E-48E0-4B26-AF28-DD2F962F4D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AA2B718-1063-4A03-8DF8-5B00DC9F91FA}"/>
              </a:ext>
            </a:extLst>
          </p:cNvPr>
          <p:cNvSpPr>
            <a:spLocks noGrp="1"/>
          </p:cNvSpPr>
          <p:nvPr>
            <p:ph type="dt" sz="half" idx="10"/>
          </p:nvPr>
        </p:nvSpPr>
        <p:spPr/>
        <p:txBody>
          <a:bodyPr/>
          <a:lstStyle/>
          <a:p>
            <a:fld id="{1D8BD707-D9CF-40AE-B4C6-C98DA3205C09}" type="datetimeFigureOut">
              <a:rPr lang="en-US" smtClean="0"/>
              <a:t>4/7/2026</a:t>
            </a:fld>
            <a:endParaRPr lang="en-US"/>
          </a:p>
        </p:txBody>
      </p:sp>
      <p:sp>
        <p:nvSpPr>
          <p:cNvPr id="5" name="Footer Placeholder 4">
            <a:extLst>
              <a:ext uri="{FF2B5EF4-FFF2-40B4-BE49-F238E27FC236}">
                <a16:creationId xmlns:a16="http://schemas.microsoft.com/office/drawing/2014/main" id="{FB2CE363-D5E7-426B-B09B-C984F96BD94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EFA8C6A-530D-4B01-9F7E-E849CF8D7BCE}"/>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732961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t>4/7/2026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IN" smtClean="0"/>
              <a:t>‹#›</a:t>
            </a:fld>
            <a:endParaRPr lang="en-IN"/>
          </a:p>
        </p:txBody>
      </p:sp>
    </p:spTree>
    <p:extLst>
      <p:ext uri="{BB962C8B-B14F-4D97-AF65-F5344CB8AC3E}">
        <p14:creationId xmlns:p14="http://schemas.microsoft.com/office/powerpoint/2010/main" val="2694357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1">
                <a:solidFill>
                  <a:srgbClr val="24242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1" i="1">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8342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templa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9001ED-8C0D-448B-8723-EA66C3F04341}"/>
              </a:ext>
            </a:extLst>
          </p:cNvPr>
          <p:cNvPicPr>
            <a:picLocks noChangeAspect="1"/>
          </p:cNvPicPr>
          <p:nvPr/>
        </p:nvPicPr>
        <p:blipFill>
          <a:blip r:embed="rId2"/>
          <a:stretch>
            <a:fillRect/>
          </a:stretch>
        </p:blipFill>
        <p:spPr>
          <a:xfrm>
            <a:off x="10308882" y="459708"/>
            <a:ext cx="1313949" cy="835692"/>
          </a:xfrm>
          <a:prstGeom prst="rect">
            <a:avLst/>
          </a:prstGeom>
        </p:spPr>
      </p:pic>
      <p:sp>
        <p:nvSpPr>
          <p:cNvPr id="11" name="TextBox 10">
            <a:extLst>
              <a:ext uri="{FF2B5EF4-FFF2-40B4-BE49-F238E27FC236}">
                <a16:creationId xmlns:a16="http://schemas.microsoft.com/office/drawing/2014/main" id="{6A978AED-A075-485E-BED0-048332B58302}"/>
              </a:ext>
            </a:extLst>
          </p:cNvPr>
          <p:cNvSpPr txBox="1"/>
          <p:nvPr/>
        </p:nvSpPr>
        <p:spPr>
          <a:xfrm>
            <a:off x="9993556" y="6308823"/>
            <a:ext cx="1638300" cy="307777"/>
          </a:xfrm>
          <a:prstGeom prst="rect">
            <a:avLst/>
          </a:prstGeom>
          <a:noFill/>
        </p:spPr>
        <p:txBody>
          <a:bodyPr wrap="square" rtlCol="0">
            <a:spAutoFit/>
          </a:bodyPr>
          <a:lstStyle/>
          <a:p>
            <a:pPr algn="ctr"/>
            <a:r>
              <a:rPr lang="en-IN" sz="1400" dirty="0">
                <a:solidFill>
                  <a:schemeClr val="tx1">
                    <a:lumMod val="50000"/>
                    <a:lumOff val="50000"/>
                  </a:schemeClr>
                </a:solidFill>
                <a:latin typeface="Proxima Nova Alt Lt" panose="02000506030000020004" pitchFamily="50" charset="0"/>
              </a:rPr>
              <a:t>www.cmdppl.co.in</a:t>
            </a:r>
          </a:p>
        </p:txBody>
      </p:sp>
      <p:sp>
        <p:nvSpPr>
          <p:cNvPr id="12" name="Title 11">
            <a:extLst>
              <a:ext uri="{FF2B5EF4-FFF2-40B4-BE49-F238E27FC236}">
                <a16:creationId xmlns:a16="http://schemas.microsoft.com/office/drawing/2014/main" id="{A85B6A92-5472-44AF-946E-0F7C4790E15F}"/>
              </a:ext>
            </a:extLst>
          </p:cNvPr>
          <p:cNvSpPr>
            <a:spLocks noGrp="1"/>
          </p:cNvSpPr>
          <p:nvPr>
            <p:ph type="title"/>
          </p:nvPr>
        </p:nvSpPr>
        <p:spPr>
          <a:xfrm>
            <a:off x="450256" y="622300"/>
            <a:ext cx="10515600" cy="673100"/>
          </a:xfrm>
        </p:spPr>
        <p:txBody>
          <a:bodyPr>
            <a:normAutofit/>
          </a:bodyPr>
          <a:lstStyle>
            <a:lvl1pPr>
              <a:defRPr sz="3600">
                <a:solidFill>
                  <a:schemeClr val="tx1">
                    <a:lumMod val="50000"/>
                    <a:lumOff val="50000"/>
                  </a:schemeClr>
                </a:solidFill>
                <a:latin typeface="Proxima Nova Alt Rg" panose="02000506030000020004" pitchFamily="50" charset="0"/>
              </a:defRPr>
            </a:lvl1pPr>
          </a:lstStyle>
          <a:p>
            <a:r>
              <a:rPr lang="en-US"/>
              <a:t>Click to edit Master title style</a:t>
            </a:r>
            <a:endParaRPr lang="en-IN" dirty="0"/>
          </a:p>
        </p:txBody>
      </p:sp>
      <p:cxnSp>
        <p:nvCxnSpPr>
          <p:cNvPr id="15" name="Straight Connector 14">
            <a:extLst>
              <a:ext uri="{FF2B5EF4-FFF2-40B4-BE49-F238E27FC236}">
                <a16:creationId xmlns:a16="http://schemas.microsoft.com/office/drawing/2014/main" id="{06EF56C3-80D1-4ABF-A535-1B94B5AAD37C}"/>
              </a:ext>
            </a:extLst>
          </p:cNvPr>
          <p:cNvCxnSpPr>
            <a:cxnSpLocks/>
          </p:cNvCxnSpPr>
          <p:nvPr/>
        </p:nvCxnSpPr>
        <p:spPr>
          <a:xfrm flipH="1">
            <a:off x="1323975" y="6510337"/>
            <a:ext cx="8669581" cy="0"/>
          </a:xfrm>
          <a:prstGeom prst="line">
            <a:avLst/>
          </a:prstGeom>
          <a:ln>
            <a:solidFill>
              <a:srgbClr val="05888E"/>
            </a:solidFill>
            <a:prstDash val="dash"/>
          </a:ln>
        </p:spPr>
        <p:style>
          <a:lnRef idx="1">
            <a:schemeClr val="accent5"/>
          </a:lnRef>
          <a:fillRef idx="0">
            <a:schemeClr val="accent5"/>
          </a:fillRef>
          <a:effectRef idx="0">
            <a:schemeClr val="accent5"/>
          </a:effectRef>
          <a:fontRef idx="minor">
            <a:schemeClr val="tx1"/>
          </a:fontRef>
        </p:style>
      </p:cxnSp>
      <p:sp>
        <p:nvSpPr>
          <p:cNvPr id="17" name="Rectangle 16">
            <a:extLst>
              <a:ext uri="{FF2B5EF4-FFF2-40B4-BE49-F238E27FC236}">
                <a16:creationId xmlns:a16="http://schemas.microsoft.com/office/drawing/2014/main" id="{EF2C780E-C126-4C7F-B6FB-4DA0A051B8BB}"/>
              </a:ext>
            </a:extLst>
          </p:cNvPr>
          <p:cNvSpPr/>
          <p:nvPr/>
        </p:nvSpPr>
        <p:spPr>
          <a:xfrm>
            <a:off x="517771" y="459708"/>
            <a:ext cx="517771" cy="927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C000"/>
              </a:solidFill>
            </a:endParaRPr>
          </a:p>
        </p:txBody>
      </p:sp>
      <p:sp>
        <p:nvSpPr>
          <p:cNvPr id="3" name="Text Placeholder 2">
            <a:extLst>
              <a:ext uri="{FF2B5EF4-FFF2-40B4-BE49-F238E27FC236}">
                <a16:creationId xmlns:a16="http://schemas.microsoft.com/office/drawing/2014/main" id="{477D1A7E-3216-4218-972A-60619A7A4F6A}"/>
              </a:ext>
            </a:extLst>
          </p:cNvPr>
          <p:cNvSpPr>
            <a:spLocks noGrp="1"/>
          </p:cNvSpPr>
          <p:nvPr>
            <p:ph type="body" sz="quarter" idx="10"/>
          </p:nvPr>
        </p:nvSpPr>
        <p:spPr>
          <a:xfrm>
            <a:off x="450850" y="1870075"/>
            <a:ext cx="4660900" cy="3076575"/>
          </a:xfrm>
        </p:spPr>
        <p:txBody>
          <a:bodyPr/>
          <a:lstStyle>
            <a:lvl1pPr>
              <a:defRPr>
                <a:solidFill>
                  <a:schemeClr val="tx1">
                    <a:lumMod val="50000"/>
                    <a:lumOff val="50000"/>
                  </a:schemeClr>
                </a:solidFill>
                <a:latin typeface="Proxima Nova Alt Lt" panose="02000506030000020004" pitchFamily="50" charset="0"/>
              </a:defRPr>
            </a:lvl1pPr>
            <a:lvl2pPr>
              <a:defRPr>
                <a:solidFill>
                  <a:schemeClr val="tx1">
                    <a:lumMod val="50000"/>
                    <a:lumOff val="50000"/>
                  </a:schemeClr>
                </a:solidFill>
                <a:latin typeface="Proxima Nova Alt Lt" panose="02000506030000020004" pitchFamily="50" charset="0"/>
              </a:defRPr>
            </a:lvl2pPr>
            <a:lvl3pPr>
              <a:defRPr>
                <a:solidFill>
                  <a:schemeClr val="tx1">
                    <a:lumMod val="50000"/>
                    <a:lumOff val="50000"/>
                  </a:schemeClr>
                </a:solidFill>
                <a:latin typeface="Proxima Nova Alt Lt" panose="02000506030000020004" pitchFamily="50" charset="0"/>
              </a:defRPr>
            </a:lvl3pPr>
            <a:lvl4pPr>
              <a:defRPr>
                <a:solidFill>
                  <a:schemeClr val="tx1">
                    <a:lumMod val="50000"/>
                    <a:lumOff val="50000"/>
                  </a:schemeClr>
                </a:solidFill>
                <a:latin typeface="Proxima Nova Alt Lt" panose="02000506030000020004" pitchFamily="50" charset="0"/>
              </a:defRPr>
            </a:lvl4pPr>
            <a:lvl5pPr>
              <a:defRPr>
                <a:solidFill>
                  <a:schemeClr val="tx1">
                    <a:lumMod val="50000"/>
                    <a:lumOff val="50000"/>
                  </a:schemeClr>
                </a:solidFill>
                <a:latin typeface="Proxima Nova Alt Lt"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pic>
        <p:nvPicPr>
          <p:cNvPr id="13" name="Picture 12">
            <a:extLst>
              <a:ext uri="{FF2B5EF4-FFF2-40B4-BE49-F238E27FC236}">
                <a16:creationId xmlns:a16="http://schemas.microsoft.com/office/drawing/2014/main" id="{8EFB643E-DC9C-4A76-A403-595AA85818C1}"/>
              </a:ext>
            </a:extLst>
          </p:cNvPr>
          <p:cNvPicPr>
            <a:picLocks noChangeAspect="1"/>
          </p:cNvPicPr>
          <p:nvPr/>
        </p:nvPicPr>
        <p:blipFill>
          <a:blip r:embed="rId3"/>
          <a:stretch>
            <a:fillRect/>
          </a:stretch>
        </p:blipFill>
        <p:spPr>
          <a:xfrm>
            <a:off x="289743" y="5728790"/>
            <a:ext cx="745799" cy="1013820"/>
          </a:xfrm>
          <a:prstGeom prst="rect">
            <a:avLst/>
          </a:prstGeom>
        </p:spPr>
      </p:pic>
    </p:spTree>
    <p:extLst>
      <p:ext uri="{BB962C8B-B14F-4D97-AF65-F5344CB8AC3E}">
        <p14:creationId xmlns:p14="http://schemas.microsoft.com/office/powerpoint/2010/main" val="255616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6F25A38-3DFE-4361-AFB9-E7FEB1DCD112}"/>
              </a:ext>
            </a:extLst>
          </p:cNvPr>
          <p:cNvPicPr>
            <a:picLocks noChangeAspect="1"/>
          </p:cNvPicPr>
          <p:nvPr/>
        </p:nvPicPr>
        <p:blipFill rotWithShape="1">
          <a:blip>
            <a:extLst>
              <a:ext uri="{96DAC541-7B7A-43D3-8B79-37D633B846F1}">
                <asvg:svgBlip xmlns:asvg="http://schemas.microsoft.com/office/drawing/2016/SVG/main" r:embed="rId2"/>
              </a:ext>
            </a:extLst>
          </a:blip>
          <a:srcRect r="24388"/>
          <a:stretch/>
        </p:blipFill>
        <p:spPr>
          <a:xfrm>
            <a:off x="5399735" y="0"/>
            <a:ext cx="6792265" cy="6858001"/>
          </a:xfrm>
          <a:prstGeom prst="rect">
            <a:avLst/>
          </a:prstGeom>
        </p:spPr>
      </p:pic>
      <p:sp>
        <p:nvSpPr>
          <p:cNvPr id="8" name="Title 11">
            <a:extLst>
              <a:ext uri="{FF2B5EF4-FFF2-40B4-BE49-F238E27FC236}">
                <a16:creationId xmlns:a16="http://schemas.microsoft.com/office/drawing/2014/main" id="{119F7F20-50DF-45C4-A3E3-49D04024C4D7}"/>
              </a:ext>
            </a:extLst>
          </p:cNvPr>
          <p:cNvSpPr>
            <a:spLocks noGrp="1"/>
          </p:cNvSpPr>
          <p:nvPr>
            <p:ph type="title" hasCustomPrompt="1"/>
          </p:nvPr>
        </p:nvSpPr>
        <p:spPr>
          <a:xfrm>
            <a:off x="555031" y="2859087"/>
            <a:ext cx="4426544" cy="835693"/>
          </a:xfrm>
        </p:spPr>
        <p:txBody>
          <a:bodyPr>
            <a:normAutofit/>
          </a:bodyPr>
          <a:lstStyle>
            <a:lvl1pPr>
              <a:defRPr sz="3600">
                <a:solidFill>
                  <a:schemeClr val="tx1">
                    <a:lumMod val="50000"/>
                    <a:lumOff val="50000"/>
                  </a:schemeClr>
                </a:solidFill>
                <a:latin typeface="Proxima Nova Alt Rg" panose="02000506030000020004" pitchFamily="50" charset="0"/>
              </a:defRPr>
            </a:lvl1pPr>
          </a:lstStyle>
          <a:p>
            <a:r>
              <a:rPr lang="en-US" dirty="0"/>
              <a:t>Highlight Slide</a:t>
            </a:r>
            <a:endParaRPr lang="en-IN" dirty="0"/>
          </a:p>
        </p:txBody>
      </p:sp>
      <p:pic>
        <p:nvPicPr>
          <p:cNvPr id="9" name="Picture 8">
            <a:extLst>
              <a:ext uri="{FF2B5EF4-FFF2-40B4-BE49-F238E27FC236}">
                <a16:creationId xmlns:a16="http://schemas.microsoft.com/office/drawing/2014/main" id="{6E048114-189F-403C-AE6A-42574C1C6DDD}"/>
              </a:ext>
            </a:extLst>
          </p:cNvPr>
          <p:cNvPicPr>
            <a:picLocks noChangeAspect="1"/>
          </p:cNvPicPr>
          <p:nvPr/>
        </p:nvPicPr>
        <p:blipFill>
          <a:blip r:embed="rId3"/>
          <a:stretch>
            <a:fillRect/>
          </a:stretch>
        </p:blipFill>
        <p:spPr>
          <a:xfrm>
            <a:off x="555031" y="5688933"/>
            <a:ext cx="1313949" cy="835692"/>
          </a:xfrm>
          <a:prstGeom prst="rect">
            <a:avLst/>
          </a:prstGeom>
        </p:spPr>
      </p:pic>
    </p:spTree>
    <p:extLst>
      <p:ext uri="{BB962C8B-B14F-4D97-AF65-F5344CB8AC3E}">
        <p14:creationId xmlns:p14="http://schemas.microsoft.com/office/powerpoint/2010/main" val="362275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8E04AA-7B31-43C7-86FE-C1D30EE2541C}"/>
              </a:ext>
            </a:extLst>
          </p:cNvPr>
          <p:cNvPicPr>
            <a:picLocks noChangeAspect="1"/>
          </p:cNvPicPr>
          <p:nvPr/>
        </p:nvPicPr>
        <p:blipFill>
          <a:blip r:embed="rId2"/>
          <a:stretch>
            <a:fillRect/>
          </a:stretch>
        </p:blipFill>
        <p:spPr>
          <a:xfrm>
            <a:off x="10308882" y="459708"/>
            <a:ext cx="1313949" cy="835692"/>
          </a:xfrm>
          <a:prstGeom prst="rect">
            <a:avLst/>
          </a:prstGeom>
        </p:spPr>
      </p:pic>
      <p:sp>
        <p:nvSpPr>
          <p:cNvPr id="9" name="TextBox 8">
            <a:extLst>
              <a:ext uri="{FF2B5EF4-FFF2-40B4-BE49-F238E27FC236}">
                <a16:creationId xmlns:a16="http://schemas.microsoft.com/office/drawing/2014/main" id="{8AE43409-5D50-4C00-98E1-83B13D57B946}"/>
              </a:ext>
            </a:extLst>
          </p:cNvPr>
          <p:cNvSpPr txBox="1"/>
          <p:nvPr/>
        </p:nvSpPr>
        <p:spPr>
          <a:xfrm>
            <a:off x="9993556" y="6308823"/>
            <a:ext cx="1638300" cy="307777"/>
          </a:xfrm>
          <a:prstGeom prst="rect">
            <a:avLst/>
          </a:prstGeom>
          <a:noFill/>
        </p:spPr>
        <p:txBody>
          <a:bodyPr wrap="square" rtlCol="0">
            <a:spAutoFit/>
          </a:bodyPr>
          <a:lstStyle/>
          <a:p>
            <a:pPr algn="ctr"/>
            <a:r>
              <a:rPr lang="en-IN" sz="1400" dirty="0">
                <a:solidFill>
                  <a:schemeClr val="tx1">
                    <a:lumMod val="50000"/>
                    <a:lumOff val="50000"/>
                  </a:schemeClr>
                </a:solidFill>
                <a:latin typeface="Proxima Nova Alt Lt" panose="02000506030000020004" pitchFamily="50" charset="0"/>
              </a:rPr>
              <a:t>www.cmdppl.co.in</a:t>
            </a:r>
          </a:p>
        </p:txBody>
      </p:sp>
      <p:cxnSp>
        <p:nvCxnSpPr>
          <p:cNvPr id="10" name="Straight Connector 9">
            <a:extLst>
              <a:ext uri="{FF2B5EF4-FFF2-40B4-BE49-F238E27FC236}">
                <a16:creationId xmlns:a16="http://schemas.microsoft.com/office/drawing/2014/main" id="{F4C4F1C8-10F7-4225-A55F-22B65C7609CC}"/>
              </a:ext>
            </a:extLst>
          </p:cNvPr>
          <p:cNvCxnSpPr>
            <a:cxnSpLocks/>
          </p:cNvCxnSpPr>
          <p:nvPr/>
        </p:nvCxnSpPr>
        <p:spPr>
          <a:xfrm flipH="1">
            <a:off x="1323975" y="6510337"/>
            <a:ext cx="8669581" cy="0"/>
          </a:xfrm>
          <a:prstGeom prst="line">
            <a:avLst/>
          </a:prstGeom>
          <a:ln>
            <a:solidFill>
              <a:srgbClr val="05888E"/>
            </a:solidFill>
            <a:prstDash val="dash"/>
          </a:ln>
        </p:spPr>
        <p:style>
          <a:lnRef idx="1">
            <a:schemeClr val="accent5"/>
          </a:lnRef>
          <a:fillRef idx="0">
            <a:schemeClr val="accent5"/>
          </a:fillRef>
          <a:effectRef idx="0">
            <a:schemeClr val="accent5"/>
          </a:effectRef>
          <a:fontRef idx="minor">
            <a:schemeClr val="tx1"/>
          </a:fontRef>
        </p:style>
      </p:cxnSp>
      <p:pic>
        <p:nvPicPr>
          <p:cNvPr id="11" name="Picture 10">
            <a:extLst>
              <a:ext uri="{FF2B5EF4-FFF2-40B4-BE49-F238E27FC236}">
                <a16:creationId xmlns:a16="http://schemas.microsoft.com/office/drawing/2014/main" id="{9241E5FB-7221-4F5D-91AF-9815D70CD6F6}"/>
              </a:ext>
            </a:extLst>
          </p:cNvPr>
          <p:cNvPicPr>
            <a:picLocks noChangeAspect="1"/>
          </p:cNvPicPr>
          <p:nvPr/>
        </p:nvPicPr>
        <p:blipFill>
          <a:blip r:embed="rId3"/>
          <a:stretch>
            <a:fillRect/>
          </a:stretch>
        </p:blipFill>
        <p:spPr>
          <a:xfrm>
            <a:off x="289743" y="5728790"/>
            <a:ext cx="745799" cy="1013820"/>
          </a:xfrm>
          <a:prstGeom prst="rect">
            <a:avLst/>
          </a:prstGeom>
        </p:spPr>
      </p:pic>
    </p:spTree>
    <p:extLst>
      <p:ext uri="{BB962C8B-B14F-4D97-AF65-F5344CB8AC3E}">
        <p14:creationId xmlns:p14="http://schemas.microsoft.com/office/powerpoint/2010/main" val="330419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ttom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8E04AA-7B31-43C7-86FE-C1D30EE2541C}"/>
              </a:ext>
            </a:extLst>
          </p:cNvPr>
          <p:cNvPicPr>
            <a:picLocks noChangeAspect="1"/>
          </p:cNvPicPr>
          <p:nvPr/>
        </p:nvPicPr>
        <p:blipFill>
          <a:blip r:embed="rId2"/>
          <a:stretch>
            <a:fillRect/>
          </a:stretch>
        </p:blipFill>
        <p:spPr>
          <a:xfrm>
            <a:off x="10186669" y="5539666"/>
            <a:ext cx="1209337" cy="769157"/>
          </a:xfrm>
          <a:prstGeom prst="rect">
            <a:avLst/>
          </a:prstGeom>
        </p:spPr>
      </p:pic>
      <p:sp>
        <p:nvSpPr>
          <p:cNvPr id="9" name="TextBox 8">
            <a:extLst>
              <a:ext uri="{FF2B5EF4-FFF2-40B4-BE49-F238E27FC236}">
                <a16:creationId xmlns:a16="http://schemas.microsoft.com/office/drawing/2014/main" id="{8AE43409-5D50-4C00-98E1-83B13D57B946}"/>
              </a:ext>
            </a:extLst>
          </p:cNvPr>
          <p:cNvSpPr txBox="1"/>
          <p:nvPr/>
        </p:nvSpPr>
        <p:spPr>
          <a:xfrm>
            <a:off x="9993556" y="6308823"/>
            <a:ext cx="1638300" cy="307777"/>
          </a:xfrm>
          <a:prstGeom prst="rect">
            <a:avLst/>
          </a:prstGeom>
          <a:noFill/>
        </p:spPr>
        <p:txBody>
          <a:bodyPr wrap="square" rtlCol="0">
            <a:spAutoFit/>
          </a:bodyPr>
          <a:lstStyle/>
          <a:p>
            <a:pPr algn="ctr"/>
            <a:r>
              <a:rPr lang="en-IN" sz="1400" dirty="0">
                <a:solidFill>
                  <a:schemeClr val="tx1">
                    <a:lumMod val="50000"/>
                    <a:lumOff val="50000"/>
                  </a:schemeClr>
                </a:solidFill>
                <a:latin typeface="Proxima Nova Alt Lt" panose="02000506030000020004" pitchFamily="50" charset="0"/>
              </a:rPr>
              <a:t>www.cmdppl.co.in</a:t>
            </a:r>
          </a:p>
        </p:txBody>
      </p:sp>
      <p:cxnSp>
        <p:nvCxnSpPr>
          <p:cNvPr id="10" name="Straight Connector 9">
            <a:extLst>
              <a:ext uri="{FF2B5EF4-FFF2-40B4-BE49-F238E27FC236}">
                <a16:creationId xmlns:a16="http://schemas.microsoft.com/office/drawing/2014/main" id="{F4C4F1C8-10F7-4225-A55F-22B65C7609CC}"/>
              </a:ext>
            </a:extLst>
          </p:cNvPr>
          <p:cNvCxnSpPr>
            <a:cxnSpLocks/>
          </p:cNvCxnSpPr>
          <p:nvPr/>
        </p:nvCxnSpPr>
        <p:spPr>
          <a:xfrm flipH="1">
            <a:off x="1323975" y="6510337"/>
            <a:ext cx="8669581" cy="0"/>
          </a:xfrm>
          <a:prstGeom prst="line">
            <a:avLst/>
          </a:prstGeom>
          <a:ln>
            <a:solidFill>
              <a:srgbClr val="05888E"/>
            </a:solidFill>
            <a:prstDash val="dash"/>
          </a:ln>
        </p:spPr>
        <p:style>
          <a:lnRef idx="1">
            <a:schemeClr val="accent5"/>
          </a:lnRef>
          <a:fillRef idx="0">
            <a:schemeClr val="accent5"/>
          </a:fillRef>
          <a:effectRef idx="0">
            <a:schemeClr val="accent5"/>
          </a:effectRef>
          <a:fontRef idx="minor">
            <a:schemeClr val="tx1"/>
          </a:fontRef>
        </p:style>
      </p:cxnSp>
      <p:pic>
        <p:nvPicPr>
          <p:cNvPr id="11" name="Picture 10">
            <a:extLst>
              <a:ext uri="{FF2B5EF4-FFF2-40B4-BE49-F238E27FC236}">
                <a16:creationId xmlns:a16="http://schemas.microsoft.com/office/drawing/2014/main" id="{36AAAA50-0A06-4CC2-B462-2D3FC0A05D49}"/>
              </a:ext>
            </a:extLst>
          </p:cNvPr>
          <p:cNvPicPr>
            <a:picLocks noChangeAspect="1"/>
          </p:cNvPicPr>
          <p:nvPr/>
        </p:nvPicPr>
        <p:blipFill>
          <a:blip r:embed="rId3"/>
          <a:stretch>
            <a:fillRect/>
          </a:stretch>
        </p:blipFill>
        <p:spPr>
          <a:xfrm>
            <a:off x="289743" y="5728790"/>
            <a:ext cx="745799" cy="1013820"/>
          </a:xfrm>
          <a:prstGeom prst="rect">
            <a:avLst/>
          </a:prstGeom>
        </p:spPr>
      </p:pic>
    </p:spTree>
    <p:extLst>
      <p:ext uri="{BB962C8B-B14F-4D97-AF65-F5344CB8AC3E}">
        <p14:creationId xmlns:p14="http://schemas.microsoft.com/office/powerpoint/2010/main" val="94841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42414-67FE-4AB1-ABDA-04799861575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8FEC230-43BB-46B1-BED8-FA0C71147E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D349613-BB52-4E5F-BC5A-892234D1A5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7CA1F64-DCC7-4C03-A434-21CFC0EB2724}"/>
              </a:ext>
            </a:extLst>
          </p:cNvPr>
          <p:cNvSpPr>
            <a:spLocks noGrp="1"/>
          </p:cNvSpPr>
          <p:nvPr>
            <p:ph type="dt" sz="half" idx="10"/>
          </p:nvPr>
        </p:nvSpPr>
        <p:spPr/>
        <p:txBody>
          <a:bodyPr/>
          <a:lstStyle/>
          <a:p>
            <a:fld id="{1D8BD707-D9CF-40AE-B4C6-C98DA3205C09}" type="datetimeFigureOut">
              <a:rPr lang="en-US" smtClean="0"/>
              <a:t>4/7/2026</a:t>
            </a:fld>
            <a:endParaRPr lang="en-US"/>
          </a:p>
        </p:txBody>
      </p:sp>
      <p:sp>
        <p:nvSpPr>
          <p:cNvPr id="6" name="Footer Placeholder 5">
            <a:extLst>
              <a:ext uri="{FF2B5EF4-FFF2-40B4-BE49-F238E27FC236}">
                <a16:creationId xmlns:a16="http://schemas.microsoft.com/office/drawing/2014/main" id="{B43EB907-1B8A-4455-BFC6-54FEA40794D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9648C36-F11D-4BE9-ADB9-3C2192164FD6}"/>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92882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E260-EA86-430C-9493-9B6EA817EA4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62FEFEF-4E96-43E2-9E82-75671248C5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FB7100-50A4-4B64-B471-B45B031044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2898993-4A67-4C58-AF18-81796DE15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F9963F-FB80-4B35-A1FC-5F85AAD9ED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048430D-8FA9-4790-BA45-0452854659B9}"/>
              </a:ext>
            </a:extLst>
          </p:cNvPr>
          <p:cNvSpPr>
            <a:spLocks noGrp="1"/>
          </p:cNvSpPr>
          <p:nvPr>
            <p:ph type="dt" sz="half" idx="10"/>
          </p:nvPr>
        </p:nvSpPr>
        <p:spPr/>
        <p:txBody>
          <a:bodyPr/>
          <a:lstStyle/>
          <a:p>
            <a:fld id="{1D8BD707-D9CF-40AE-B4C6-C98DA3205C09}" type="datetimeFigureOut">
              <a:rPr lang="en-US" smtClean="0"/>
              <a:t>4/7/2026</a:t>
            </a:fld>
            <a:endParaRPr lang="en-US"/>
          </a:p>
        </p:txBody>
      </p:sp>
      <p:sp>
        <p:nvSpPr>
          <p:cNvPr id="8" name="Footer Placeholder 7">
            <a:extLst>
              <a:ext uri="{FF2B5EF4-FFF2-40B4-BE49-F238E27FC236}">
                <a16:creationId xmlns:a16="http://schemas.microsoft.com/office/drawing/2014/main" id="{45CE0EA2-1444-499D-A74F-DA1F487D8E3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47BA453-8676-47AC-8267-E5F102AC6D7B}"/>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9418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10AF-55A4-4E45-A5C4-AE300C3641A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DBDD096-3D4F-4FD9-86CE-7205E933AB20}"/>
              </a:ext>
            </a:extLst>
          </p:cNvPr>
          <p:cNvSpPr>
            <a:spLocks noGrp="1"/>
          </p:cNvSpPr>
          <p:nvPr>
            <p:ph type="dt" sz="half" idx="10"/>
          </p:nvPr>
        </p:nvSpPr>
        <p:spPr/>
        <p:txBody>
          <a:bodyPr/>
          <a:lstStyle/>
          <a:p>
            <a:fld id="{1D8BD707-D9CF-40AE-B4C6-C98DA3205C09}" type="datetimeFigureOut">
              <a:rPr lang="en-US" smtClean="0"/>
              <a:t>4/7/2026</a:t>
            </a:fld>
            <a:endParaRPr lang="en-US"/>
          </a:p>
        </p:txBody>
      </p:sp>
      <p:sp>
        <p:nvSpPr>
          <p:cNvPr id="4" name="Footer Placeholder 3">
            <a:extLst>
              <a:ext uri="{FF2B5EF4-FFF2-40B4-BE49-F238E27FC236}">
                <a16:creationId xmlns:a16="http://schemas.microsoft.com/office/drawing/2014/main" id="{1CB564F4-B57F-4EE3-BDE3-600E9951E50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9B8E32E-7AC4-41A9-A193-26E4B48EA0DA}"/>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62746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56BB40-AD22-4B73-B348-EBA9171D5FC4}"/>
              </a:ext>
            </a:extLst>
          </p:cNvPr>
          <p:cNvSpPr>
            <a:spLocks noGrp="1"/>
          </p:cNvSpPr>
          <p:nvPr>
            <p:ph type="dt" sz="half" idx="10"/>
          </p:nvPr>
        </p:nvSpPr>
        <p:spPr/>
        <p:txBody>
          <a:bodyPr/>
          <a:lstStyle/>
          <a:p>
            <a:fld id="{1D8BD707-D9CF-40AE-B4C6-C98DA3205C09}" type="datetimeFigureOut">
              <a:rPr lang="en-US" smtClean="0"/>
              <a:t>4/7/2026</a:t>
            </a:fld>
            <a:endParaRPr lang="en-US"/>
          </a:p>
        </p:txBody>
      </p:sp>
      <p:sp>
        <p:nvSpPr>
          <p:cNvPr id="3" name="Footer Placeholder 2">
            <a:extLst>
              <a:ext uri="{FF2B5EF4-FFF2-40B4-BE49-F238E27FC236}">
                <a16:creationId xmlns:a16="http://schemas.microsoft.com/office/drawing/2014/main" id="{2A9E2F56-9C0E-4048-8B1C-7915A3A1528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E857037-3BD7-465F-91FA-010C840309FC}"/>
              </a:ext>
            </a:extLst>
          </p:cNvPr>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87598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DE9F1D-7E01-4FEB-B486-1573EB43D8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0433547-A33C-4912-86C0-E6AB95C9CF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8C811BD-F48D-4DEC-AD72-77064A6EA4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4/7/2026</a:t>
            </a:fld>
            <a:endParaRPr lang="en-US"/>
          </a:p>
        </p:txBody>
      </p:sp>
      <p:sp>
        <p:nvSpPr>
          <p:cNvPr id="5" name="Footer Placeholder 4">
            <a:extLst>
              <a:ext uri="{FF2B5EF4-FFF2-40B4-BE49-F238E27FC236}">
                <a16:creationId xmlns:a16="http://schemas.microsoft.com/office/drawing/2014/main" id="{ACEFBB89-D237-419F-B822-9798DCBCB9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07CC454-65E6-4451-9C27-2A23B52C9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IN" smtClean="0"/>
              <a:t>‹#›</a:t>
            </a:fld>
            <a:endParaRPr lang="en-IN"/>
          </a:p>
        </p:txBody>
      </p:sp>
    </p:spTree>
    <p:extLst>
      <p:ext uri="{BB962C8B-B14F-4D97-AF65-F5344CB8AC3E}">
        <p14:creationId xmlns:p14="http://schemas.microsoft.com/office/powerpoint/2010/main" val="178000893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abilityengg.in/"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abilityengg.in/" TargetMode="External"/><Relationship Id="rId2" Type="http://schemas.openxmlformats.org/officeDocument/2006/relationships/image" Target="../media/image8.jpg"/><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bilityengg.in/" TargetMode="Externa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8.jpg"/><Relationship Id="rId2" Type="http://schemas.openxmlformats.org/officeDocument/2006/relationships/image" Target="../media/image31.jp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hyperlink" Target="http://www.abilityengg.in/" TargetMode="External"/><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hyperlink" Target="http://www.abilityengg.in/" TargetMode="External"/><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image" Target="../media/image6.png"/><Relationship Id="rId4" Type="http://schemas.openxmlformats.org/officeDocument/2006/relationships/hyperlink" Target="http://www.abilityengg.i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png"/><Relationship Id="rId1" Type="http://schemas.openxmlformats.org/officeDocument/2006/relationships/slideLayout" Target="../slideLayouts/slideLayout15.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8.jpg"/><Relationship Id="rId3" Type="http://schemas.openxmlformats.org/officeDocument/2006/relationships/image" Target="../media/image41.jpeg"/><Relationship Id="rId7" Type="http://schemas.openxmlformats.org/officeDocument/2006/relationships/image" Target="../media/image45.png"/><Relationship Id="rId12" Type="http://schemas.openxmlformats.org/officeDocument/2006/relationships/image" Target="../media/image48.png"/><Relationship Id="rId2" Type="http://schemas.openxmlformats.org/officeDocument/2006/relationships/image" Target="../media/image40.jpeg"/><Relationship Id="rId1" Type="http://schemas.openxmlformats.org/officeDocument/2006/relationships/slideLayout" Target="../slideLayouts/slideLayout15.xml"/><Relationship Id="rId6" Type="http://schemas.openxmlformats.org/officeDocument/2006/relationships/image" Target="../media/image44.jpeg"/><Relationship Id="rId11" Type="http://schemas.openxmlformats.org/officeDocument/2006/relationships/image" Target="../media/image47.png"/><Relationship Id="rId5" Type="http://schemas.openxmlformats.org/officeDocument/2006/relationships/image" Target="../media/image43.png"/><Relationship Id="rId10" Type="http://schemas.openxmlformats.org/officeDocument/2006/relationships/image" Target="../media/image6.png"/><Relationship Id="rId4" Type="http://schemas.openxmlformats.org/officeDocument/2006/relationships/image" Target="../media/image42.jpeg"/><Relationship Id="rId9" Type="http://schemas.openxmlformats.org/officeDocument/2006/relationships/hyperlink" Target="http://www.abilityengg.in/"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abilityengg.in/" TargetMode="External"/><Relationship Id="rId7"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Layout" Target="../slideLayouts/slideLayout1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www.abilityengg.in/" TargetMode="External"/><Relationship Id="rId2" Type="http://schemas.openxmlformats.org/officeDocument/2006/relationships/image" Target="../media/image8.jpg"/><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abilityengg.in/" TargetMode="External"/><Relationship Id="rId2" Type="http://schemas.openxmlformats.org/officeDocument/2006/relationships/image" Target="../media/image8.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www.abilityengg.in/" TargetMode="External"/><Relationship Id="rId2" Type="http://schemas.openxmlformats.org/officeDocument/2006/relationships/image" Target="../media/image8.jp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jp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www.abilityengg.in/" TargetMode="External"/><Relationship Id="rId5" Type="http://schemas.openxmlformats.org/officeDocument/2006/relationships/image" Target="../media/image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8.jp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hyperlink" Target="http://www.abilityengg.in/"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www.abilityengg.in/" TargetMode="External"/><Relationship Id="rId3" Type="http://schemas.openxmlformats.org/officeDocument/2006/relationships/image" Target="../media/image20.png"/><Relationship Id="rId7" Type="http://schemas.openxmlformats.org/officeDocument/2006/relationships/image" Target="../media/image8.jp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png"/><Relationship Id="rId7" Type="http://schemas.openxmlformats.org/officeDocument/2006/relationships/hyperlink" Target="http://www.abilityengg.in/" TargetMode="External"/><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7772400" y="325675"/>
            <a:ext cx="2133600" cy="1276983"/>
          </a:xfrm>
          <a:prstGeom prst="rect">
            <a:avLst/>
          </a:prstGeom>
        </p:spPr>
      </p:pic>
      <p:sp>
        <p:nvSpPr>
          <p:cNvPr id="4" name="Title 11">
            <a:extLst>
              <a:ext uri="{FF2B5EF4-FFF2-40B4-BE49-F238E27FC236}">
                <a16:creationId xmlns:a16="http://schemas.microsoft.com/office/drawing/2014/main" id="{D774F9F1-7EB4-6ADB-C5BC-58A803CDF97A}"/>
              </a:ext>
            </a:extLst>
          </p:cNvPr>
          <p:cNvSpPr txBox="1">
            <a:spLocks/>
          </p:cNvSpPr>
          <p:nvPr/>
        </p:nvSpPr>
        <p:spPr>
          <a:xfrm>
            <a:off x="7772400" y="2337619"/>
            <a:ext cx="4343399" cy="1374775"/>
          </a:xfrm>
          <a:prstGeom prst="rect">
            <a:avLst/>
          </a:prstGeom>
        </p:spPr>
        <p:txBody>
          <a:bodyPr>
            <a:normAutofit fontScale="90000"/>
          </a:bodyPr>
          <a:lstStyle>
            <a:lvl1pPr>
              <a:defRPr sz="3600">
                <a:solidFill>
                  <a:schemeClr val="tx1">
                    <a:lumMod val="50000"/>
                    <a:lumOff val="50000"/>
                  </a:schemeClr>
                </a:solidFill>
                <a:latin typeface="Proxima Nova Alt Rg" panose="02000506030000020004" pitchFamily="50" charset="0"/>
                <a:ea typeface="+mj-ea"/>
                <a:cs typeface="+mj-cs"/>
              </a:defRPr>
            </a:lvl1pPr>
          </a:lstStyle>
          <a:p>
            <a:r>
              <a:rPr lang="en-IN" b="1" dirty="0"/>
              <a:t>Ability Engineering private limited</a:t>
            </a:r>
            <a:endParaRPr lang="en-IN" dirty="0"/>
          </a:p>
        </p:txBody>
      </p:sp>
      <p:sp>
        <p:nvSpPr>
          <p:cNvPr id="8" name="Rectangle 7">
            <a:extLst>
              <a:ext uri="{FF2B5EF4-FFF2-40B4-BE49-F238E27FC236}">
                <a16:creationId xmlns:a16="http://schemas.microsoft.com/office/drawing/2014/main" id="{CF56C58D-5F59-49E6-D5C9-FEFCA996DB5A}"/>
              </a:ext>
            </a:extLst>
          </p:cNvPr>
          <p:cNvSpPr/>
          <p:nvPr/>
        </p:nvSpPr>
        <p:spPr>
          <a:xfrm>
            <a:off x="7772400" y="1944329"/>
            <a:ext cx="411480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highlight>
                <a:srgbClr val="FFFF00"/>
              </a:highlight>
            </a:endParaRPr>
          </a:p>
        </p:txBody>
      </p:sp>
      <p:sp>
        <p:nvSpPr>
          <p:cNvPr id="11" name="Rectangle 10">
            <a:extLst>
              <a:ext uri="{FF2B5EF4-FFF2-40B4-BE49-F238E27FC236}">
                <a16:creationId xmlns:a16="http://schemas.microsoft.com/office/drawing/2014/main" id="{33D9554B-A407-DB7E-C9CB-20B22E7AB90A}"/>
              </a:ext>
            </a:extLst>
          </p:cNvPr>
          <p:cNvSpPr/>
          <p:nvPr/>
        </p:nvSpPr>
        <p:spPr>
          <a:xfrm>
            <a:off x="7947439" y="3712394"/>
            <a:ext cx="4244561" cy="1828706"/>
          </a:xfrm>
          <a:prstGeom prst="rect">
            <a:avLst/>
          </a:prstGeom>
        </p:spPr>
        <p:txBody>
          <a:bodyPr wrap="square">
            <a:spAutoFit/>
          </a:bodyPr>
          <a:lstStyle/>
          <a:p>
            <a:r>
              <a:rPr lang="en-IN" sz="1600" b="1" dirty="0">
                <a:solidFill>
                  <a:srgbClr val="0000FF"/>
                </a:solidFill>
                <a:latin typeface="Proxima Nova Alt Rg" panose="02000506030000020004"/>
              </a:rPr>
              <a:t>Manufacturing of:</a:t>
            </a:r>
          </a:p>
          <a:p>
            <a:pPr marL="285750" lvl="0" indent="-285750">
              <a:buFont typeface="Arial" panose="020B0604020202020204" pitchFamily="34" charset="0"/>
              <a:buChar char="•"/>
            </a:pPr>
            <a:endParaRPr lang="en-IN" sz="1600" dirty="0">
              <a:solidFill>
                <a:srgbClr val="05888E"/>
              </a:solidFill>
              <a:latin typeface="Proxima Nova Alt Rg" panose="02000506030000020004"/>
            </a:endParaRPr>
          </a:p>
          <a:p>
            <a:pPr marL="271145" indent="-258445" algn="l">
              <a:spcBef>
                <a:spcPts val="100"/>
              </a:spcBef>
              <a:buSzPct val="97916"/>
              <a:buFont typeface="Arial"/>
              <a:buChar char="•"/>
              <a:tabLst>
                <a:tab pos="271145" algn="l"/>
              </a:tabLst>
            </a:pPr>
            <a:r>
              <a:rPr lang="en-IN" sz="1600" spc="-75" dirty="0">
                <a:solidFill>
                  <a:srgbClr val="0000FF"/>
                </a:solidFill>
                <a:latin typeface="Proxima Nova Alt Rg" panose="02000506030000020004"/>
                <a:cs typeface="Times New Roman"/>
              </a:rPr>
              <a:t>EMS Industries Fixtures</a:t>
            </a:r>
          </a:p>
          <a:p>
            <a:pPr marL="285750" lvl="0" indent="-285750">
              <a:buFont typeface="Arial" panose="020B0604020202020204" pitchFamily="34" charset="0"/>
              <a:buChar char="•"/>
            </a:pPr>
            <a:r>
              <a:rPr lang="en-IN" sz="1600" dirty="0">
                <a:solidFill>
                  <a:srgbClr val="0000FF"/>
                </a:solidFill>
                <a:latin typeface="Proxima Nova Alt Rg" panose="02000506030000020004"/>
              </a:rPr>
              <a:t>Near net Shape cold forge dies</a:t>
            </a:r>
          </a:p>
          <a:p>
            <a:pPr marL="285750" lvl="0" indent="-285750">
              <a:buFont typeface="Arial" panose="020B0604020202020204" pitchFamily="34" charset="0"/>
              <a:buChar char="•"/>
            </a:pPr>
            <a:r>
              <a:rPr lang="en-IN" sz="1600" dirty="0">
                <a:solidFill>
                  <a:srgbClr val="0000FF"/>
                </a:solidFill>
                <a:latin typeface="Proxima Nova Alt Rg" panose="02000506030000020004"/>
              </a:rPr>
              <a:t>Warm Forging Dies</a:t>
            </a:r>
          </a:p>
          <a:p>
            <a:pPr marL="285750" lvl="0" indent="-285750">
              <a:buFont typeface="Arial" panose="020B0604020202020204" pitchFamily="34" charset="0"/>
              <a:buChar char="•"/>
            </a:pPr>
            <a:r>
              <a:rPr lang="en-IN" sz="1600" dirty="0">
                <a:solidFill>
                  <a:srgbClr val="0000FF"/>
                </a:solidFill>
                <a:latin typeface="Proxima Nova Alt Rg" panose="02000506030000020004"/>
              </a:rPr>
              <a:t>Cold Forming bevel gear dies</a:t>
            </a:r>
          </a:p>
          <a:p>
            <a:pPr marL="285750" lvl="0" indent="-285750">
              <a:buFont typeface="Arial" panose="020B0604020202020204" pitchFamily="34" charset="0"/>
              <a:buChar char="•"/>
            </a:pPr>
            <a:r>
              <a:rPr lang="en-IN" sz="1600" dirty="0">
                <a:solidFill>
                  <a:srgbClr val="0000FF"/>
                </a:solidFill>
                <a:latin typeface="Proxima Nova Alt Rg" panose="02000506030000020004"/>
              </a:rPr>
              <a:t>Carbide die for bevel gear warm forge</a:t>
            </a:r>
          </a:p>
        </p:txBody>
      </p:sp>
      <p:sp>
        <p:nvSpPr>
          <p:cNvPr id="12" name="AutoShape 2" descr="Modern three-story commercial building">
            <a:extLst>
              <a:ext uri="{FF2B5EF4-FFF2-40B4-BE49-F238E27FC236}">
                <a16:creationId xmlns:a16="http://schemas.microsoft.com/office/drawing/2014/main" id="{D7027A99-693F-ACAF-5DEA-AB0CE827BE2F}"/>
              </a:ext>
            </a:extLst>
          </p:cNvPr>
          <p:cNvSpPr>
            <a:spLocks noChangeAspect="1" noChangeArrowheads="1"/>
          </p:cNvSpPr>
          <p:nvPr/>
        </p:nvSpPr>
        <p:spPr bwMode="auto">
          <a:xfrm>
            <a:off x="5943600" y="32766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7" name="TextBox 16">
            <a:extLst>
              <a:ext uri="{FF2B5EF4-FFF2-40B4-BE49-F238E27FC236}">
                <a16:creationId xmlns:a16="http://schemas.microsoft.com/office/drawing/2014/main" id="{48F178DD-CA1F-8176-37C3-D63C2C5C9F47}"/>
              </a:ext>
            </a:extLst>
          </p:cNvPr>
          <p:cNvSpPr txBox="1"/>
          <p:nvPr/>
        </p:nvSpPr>
        <p:spPr>
          <a:xfrm>
            <a:off x="9982200" y="6248400"/>
            <a:ext cx="1859722" cy="307777"/>
          </a:xfrm>
          <a:prstGeom prst="rect">
            <a:avLst/>
          </a:prstGeom>
          <a:noFill/>
        </p:spPr>
        <p:txBody>
          <a:bodyPr wrap="square" rtlCol="0">
            <a:spAutoFit/>
          </a:bodyPr>
          <a:lstStyle/>
          <a:p>
            <a:pPr algn="ctr"/>
            <a:r>
              <a:rPr lang="en-IN" sz="1400" b="1" u="sng" dirty="0">
                <a:solidFill>
                  <a:schemeClr val="accent1">
                    <a:lumMod val="40000"/>
                    <a:lumOff val="60000"/>
                  </a:schemeClr>
                </a:solidFill>
                <a:hlinkClick r:id="rId4">
                  <a:extLst>
                    <a:ext uri="{A12FA001-AC4F-418D-AE19-62706E023703}">
                      <ahyp:hlinkClr xmlns:ahyp="http://schemas.microsoft.com/office/drawing/2018/hyperlinkcolor" val="tx"/>
                    </a:ext>
                  </a:extLst>
                </a:hlinkClick>
              </a:rPr>
              <a:t>www.abilityengg.in</a:t>
            </a:r>
            <a:endParaRPr lang="en-IN" sz="1400" dirty="0">
              <a:solidFill>
                <a:schemeClr val="accent1">
                  <a:lumMod val="40000"/>
                  <a:lumOff val="60000"/>
                </a:schemeClr>
              </a:solidFill>
              <a:latin typeface="Proxima Nova Alt Lt" panose="02000506030000020004" pitchFamily="50" charset="0"/>
            </a:endParaRPr>
          </a:p>
        </p:txBody>
      </p:sp>
      <p:pic>
        <p:nvPicPr>
          <p:cNvPr id="18" name="Picture 17">
            <a:extLst>
              <a:ext uri="{FF2B5EF4-FFF2-40B4-BE49-F238E27FC236}">
                <a16:creationId xmlns:a16="http://schemas.microsoft.com/office/drawing/2014/main" id="{360991F5-1317-4775-42B7-9C24E185A2ED}"/>
              </a:ext>
            </a:extLst>
          </p:cNvPr>
          <p:cNvPicPr>
            <a:picLocks noChangeAspect="1"/>
          </p:cNvPicPr>
          <p:nvPr/>
        </p:nvPicPr>
        <p:blipFill>
          <a:blip r:embed="rId5"/>
          <a:stretch>
            <a:fillRect/>
          </a:stretch>
        </p:blipFill>
        <p:spPr>
          <a:xfrm>
            <a:off x="76200" y="5867400"/>
            <a:ext cx="990600" cy="777936"/>
          </a:xfrm>
          <a:prstGeom prst="rect">
            <a:avLst/>
          </a:prstGeom>
        </p:spPr>
      </p:pic>
      <p:pic>
        <p:nvPicPr>
          <p:cNvPr id="2" name="Picture 1">
            <a:extLst>
              <a:ext uri="{FF2B5EF4-FFF2-40B4-BE49-F238E27FC236}">
                <a16:creationId xmlns:a16="http://schemas.microsoft.com/office/drawing/2014/main" id="{B0DCEA1F-0A0A-4491-FF96-015D70704C29}"/>
              </a:ext>
            </a:extLst>
          </p:cNvPr>
          <p:cNvPicPr>
            <a:picLocks noChangeAspect="1"/>
          </p:cNvPicPr>
          <p:nvPr/>
        </p:nvPicPr>
        <p:blipFill>
          <a:blip r:embed="rId6" cstate="email"/>
          <a:stretch>
            <a:fillRect/>
          </a:stretch>
        </p:blipFill>
        <p:spPr>
          <a:xfrm>
            <a:off x="609600" y="457200"/>
            <a:ext cx="6781800" cy="5181601"/>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10">
            <a:extLst>
              <a:ext uri="{FF2B5EF4-FFF2-40B4-BE49-F238E27FC236}">
                <a16:creationId xmlns:a16="http://schemas.microsoft.com/office/drawing/2014/main" id="{7A7E5E5E-32F9-02DD-6E63-88087B2AF677}"/>
              </a:ext>
            </a:extLst>
          </p:cNvPr>
          <p:cNvPicPr/>
          <p:nvPr/>
        </p:nvPicPr>
        <p:blipFill>
          <a:blip r:embed="rId2" cstate="print"/>
          <a:stretch>
            <a:fillRect/>
          </a:stretch>
        </p:blipFill>
        <p:spPr>
          <a:xfrm>
            <a:off x="10668000" y="228600"/>
            <a:ext cx="1143000" cy="838200"/>
          </a:xfrm>
          <a:prstGeom prst="rect">
            <a:avLst/>
          </a:prstGeom>
        </p:spPr>
      </p:pic>
      <p:sp>
        <p:nvSpPr>
          <p:cNvPr id="5" name="Title 2">
            <a:extLst>
              <a:ext uri="{FF2B5EF4-FFF2-40B4-BE49-F238E27FC236}">
                <a16:creationId xmlns:a16="http://schemas.microsoft.com/office/drawing/2014/main" id="{38D31113-5281-801F-A989-DF5234FA914F}"/>
              </a:ext>
            </a:extLst>
          </p:cNvPr>
          <p:cNvSpPr txBox="1">
            <a:spLocks/>
          </p:cNvSpPr>
          <p:nvPr/>
        </p:nvSpPr>
        <p:spPr>
          <a:xfrm>
            <a:off x="381000" y="304800"/>
            <a:ext cx="10515600" cy="673100"/>
          </a:xfrm>
          <a:prstGeom prst="rect">
            <a:avLst/>
          </a:prstGeom>
        </p:spPr>
        <p:txBody>
          <a:bodyPr wrap="square" lIns="0" tIns="0" rIns="0" bIns="0">
            <a:normAutofit/>
          </a:bodyPr>
          <a:lstStyle>
            <a:lvl1pPr>
              <a:defRPr sz="3200" b="1" i="1">
                <a:solidFill>
                  <a:srgbClr val="242424"/>
                </a:solidFill>
                <a:latin typeface="Arial"/>
                <a:ea typeface="+mj-ea"/>
                <a:cs typeface="Arial"/>
              </a:defRPr>
            </a:lvl1pPr>
          </a:lstStyle>
          <a:p>
            <a:r>
              <a:rPr lang="en-IN" dirty="0">
                <a:solidFill>
                  <a:srgbClr val="0000FF"/>
                </a:solidFill>
              </a:rPr>
              <a:t>Cold forging </a:t>
            </a:r>
            <a:r>
              <a:rPr lang="en-IN" dirty="0">
                <a:solidFill>
                  <a:schemeClr val="tx1"/>
                </a:solidFill>
              </a:rPr>
              <a:t>Helical punch</a:t>
            </a:r>
          </a:p>
        </p:txBody>
      </p:sp>
      <p:sp>
        <p:nvSpPr>
          <p:cNvPr id="8" name="object 3">
            <a:extLst>
              <a:ext uri="{FF2B5EF4-FFF2-40B4-BE49-F238E27FC236}">
                <a16:creationId xmlns:a16="http://schemas.microsoft.com/office/drawing/2014/main" id="{2797A8A5-C343-394A-0A6D-B8A062E1704C}"/>
              </a:ext>
            </a:extLst>
          </p:cNvPr>
          <p:cNvSpPr txBox="1"/>
          <p:nvPr/>
        </p:nvSpPr>
        <p:spPr>
          <a:xfrm>
            <a:off x="9898380" y="6019800"/>
            <a:ext cx="2293620" cy="888064"/>
          </a:xfrm>
          <a:prstGeom prst="rect">
            <a:avLst/>
          </a:prstGeom>
        </p:spPr>
        <p:txBody>
          <a:bodyPr vert="horz" wrap="square" lIns="0" tIns="13335" rIns="0" bIns="0" rtlCol="0">
            <a:spAutoFit/>
          </a:bodyPr>
          <a:lstStyle/>
          <a:p>
            <a:pPr marL="12700" algn="ctr">
              <a:spcBef>
                <a:spcPts val="105"/>
              </a:spcBef>
            </a:pPr>
            <a:r>
              <a:rPr lang="en-IN" sz="2800" b="1" spc="-40" dirty="0">
                <a:latin typeface="Times New Roman"/>
                <a:cs typeface="Times New Roman"/>
              </a:rPr>
              <a:t> </a:t>
            </a:r>
            <a:r>
              <a:rPr lang="en-IN" sz="1400" b="1" u="sng" dirty="0">
                <a:solidFill>
                  <a:schemeClr val="accent1">
                    <a:lumMod val="40000"/>
                    <a:lumOff val="60000"/>
                  </a:schemeClr>
                </a:solidFill>
                <a:hlinkClick r:id="rId3">
                  <a:extLst>
                    <a:ext uri="{A12FA001-AC4F-418D-AE19-62706E023703}">
                      <ahyp:hlinkClr xmlns:ahyp="http://schemas.microsoft.com/office/drawing/2018/hyperlinkcolor" val="tx"/>
                    </a:ext>
                  </a:extLst>
                </a:hlinkClick>
              </a:rPr>
              <a:t>www.abilityengg.in</a:t>
            </a:r>
            <a:endParaRPr lang="en-IN" sz="2800" dirty="0">
              <a:solidFill>
                <a:schemeClr val="accent1">
                  <a:lumMod val="40000"/>
                  <a:lumOff val="60000"/>
                </a:schemeClr>
              </a:solidFill>
              <a:latin typeface="Proxima Nova Alt Lt" panose="02000506030000020004" pitchFamily="50" charset="0"/>
            </a:endParaRPr>
          </a:p>
          <a:p>
            <a:pPr marL="12700">
              <a:spcBef>
                <a:spcPts val="105"/>
              </a:spcBef>
            </a:pPr>
            <a:endParaRPr sz="2800" dirty="0">
              <a:latin typeface="Times New Roman"/>
              <a:cs typeface="Times New Roman"/>
            </a:endParaRPr>
          </a:p>
        </p:txBody>
      </p:sp>
      <p:pic>
        <p:nvPicPr>
          <p:cNvPr id="9" name="Picture 8">
            <a:extLst>
              <a:ext uri="{FF2B5EF4-FFF2-40B4-BE49-F238E27FC236}">
                <a16:creationId xmlns:a16="http://schemas.microsoft.com/office/drawing/2014/main" id="{C2442BFD-3FFB-3351-D770-721E81CFA14A}"/>
              </a:ext>
            </a:extLst>
          </p:cNvPr>
          <p:cNvPicPr>
            <a:picLocks noChangeAspect="1"/>
          </p:cNvPicPr>
          <p:nvPr/>
        </p:nvPicPr>
        <p:blipFill>
          <a:blip r:embed="rId4"/>
          <a:stretch>
            <a:fillRect/>
          </a:stretch>
        </p:blipFill>
        <p:spPr>
          <a:xfrm>
            <a:off x="76200" y="5867400"/>
            <a:ext cx="990600" cy="777936"/>
          </a:xfrm>
          <a:prstGeom prst="rect">
            <a:avLst/>
          </a:prstGeom>
        </p:spPr>
      </p:pic>
      <p:pic>
        <p:nvPicPr>
          <p:cNvPr id="6" name="Picture 5">
            <a:extLst>
              <a:ext uri="{FF2B5EF4-FFF2-40B4-BE49-F238E27FC236}">
                <a16:creationId xmlns:a16="http://schemas.microsoft.com/office/drawing/2014/main" id="{FC452070-720E-0583-7CDD-36B135F90FB6}"/>
              </a:ext>
            </a:extLst>
          </p:cNvPr>
          <p:cNvPicPr>
            <a:picLocks noChangeAspect="1"/>
          </p:cNvPicPr>
          <p:nvPr/>
        </p:nvPicPr>
        <p:blipFill>
          <a:blip r:embed="rId5"/>
          <a:stretch>
            <a:fillRect/>
          </a:stretch>
        </p:blipFill>
        <p:spPr>
          <a:xfrm>
            <a:off x="1219200" y="1295400"/>
            <a:ext cx="9443823" cy="4422252"/>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A575645-E41A-D792-C625-0B9869EF368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124A0B-B6C4-F0EE-066A-2389591AD979}"/>
              </a:ext>
            </a:extLst>
          </p:cNvPr>
          <p:cNvSpPr txBox="1">
            <a:spLocks/>
          </p:cNvSpPr>
          <p:nvPr/>
        </p:nvSpPr>
        <p:spPr>
          <a:xfrm>
            <a:off x="381000" y="304800"/>
            <a:ext cx="10515600" cy="673100"/>
          </a:xfrm>
          <a:prstGeom prst="rect">
            <a:avLst/>
          </a:prstGeom>
        </p:spPr>
        <p:txBody>
          <a:bodyPr wrap="square" lIns="0" tIns="0" rIns="0" bIns="0">
            <a:normAutofit/>
          </a:bodyPr>
          <a:lstStyle>
            <a:lvl1pPr>
              <a:defRPr sz="3200" b="1" i="1">
                <a:solidFill>
                  <a:srgbClr val="242424"/>
                </a:solidFill>
                <a:latin typeface="Arial"/>
                <a:ea typeface="+mj-ea"/>
                <a:cs typeface="Arial"/>
              </a:defRPr>
            </a:lvl1pPr>
          </a:lstStyle>
          <a:p>
            <a:r>
              <a:rPr lang="en-IN" dirty="0">
                <a:solidFill>
                  <a:srgbClr val="0000FF"/>
                </a:solidFill>
              </a:rPr>
              <a:t>Rotary die </a:t>
            </a:r>
            <a:r>
              <a:rPr lang="en-IN" dirty="0">
                <a:solidFill>
                  <a:schemeClr val="tx1"/>
                </a:solidFill>
              </a:rPr>
              <a:t>machining</a:t>
            </a:r>
          </a:p>
        </p:txBody>
      </p:sp>
      <p:sp>
        <p:nvSpPr>
          <p:cNvPr id="8" name="object 3">
            <a:extLst>
              <a:ext uri="{FF2B5EF4-FFF2-40B4-BE49-F238E27FC236}">
                <a16:creationId xmlns:a16="http://schemas.microsoft.com/office/drawing/2014/main" id="{33AB4A06-0D13-94FE-8DC8-CB99E11BB9C9}"/>
              </a:ext>
            </a:extLst>
          </p:cNvPr>
          <p:cNvSpPr txBox="1"/>
          <p:nvPr/>
        </p:nvSpPr>
        <p:spPr>
          <a:xfrm>
            <a:off x="9898380" y="6019800"/>
            <a:ext cx="2293620" cy="888064"/>
          </a:xfrm>
          <a:prstGeom prst="rect">
            <a:avLst/>
          </a:prstGeom>
        </p:spPr>
        <p:txBody>
          <a:bodyPr vert="horz" wrap="square" lIns="0" tIns="13335" rIns="0" bIns="0" rtlCol="0">
            <a:spAutoFit/>
          </a:bodyPr>
          <a:lstStyle/>
          <a:p>
            <a:pPr marL="12700" algn="ctr">
              <a:spcBef>
                <a:spcPts val="105"/>
              </a:spcBef>
            </a:pPr>
            <a:r>
              <a:rPr lang="en-IN" sz="2800" b="1" spc="-40" dirty="0">
                <a:latin typeface="Times New Roman"/>
                <a:cs typeface="Times New Roman"/>
              </a:rPr>
              <a:t> </a:t>
            </a:r>
            <a:r>
              <a:rPr lang="en-IN" sz="1400" b="1" u="sng" dirty="0">
                <a:solidFill>
                  <a:schemeClr val="accent1">
                    <a:lumMod val="40000"/>
                    <a:lumOff val="60000"/>
                  </a:schemeClr>
                </a:solidFill>
                <a:hlinkClick r:id="rId2">
                  <a:extLst>
                    <a:ext uri="{A12FA001-AC4F-418D-AE19-62706E023703}">
                      <ahyp:hlinkClr xmlns:ahyp="http://schemas.microsoft.com/office/drawing/2018/hyperlinkcolor" val="tx"/>
                    </a:ext>
                  </a:extLst>
                </a:hlinkClick>
              </a:rPr>
              <a:t>www.abilityengg.in</a:t>
            </a:r>
            <a:endParaRPr lang="en-IN" sz="2800" dirty="0">
              <a:solidFill>
                <a:schemeClr val="accent1">
                  <a:lumMod val="40000"/>
                  <a:lumOff val="60000"/>
                </a:schemeClr>
              </a:solidFill>
              <a:latin typeface="Proxima Nova Alt Lt" panose="02000506030000020004" pitchFamily="50" charset="0"/>
            </a:endParaRPr>
          </a:p>
          <a:p>
            <a:pPr marL="12700">
              <a:spcBef>
                <a:spcPts val="105"/>
              </a:spcBef>
            </a:pPr>
            <a:endParaRPr sz="2800" dirty="0">
              <a:latin typeface="Times New Roman"/>
              <a:cs typeface="Times New Roman"/>
            </a:endParaRPr>
          </a:p>
        </p:txBody>
      </p:sp>
      <p:pic>
        <p:nvPicPr>
          <p:cNvPr id="9" name="Picture 8">
            <a:extLst>
              <a:ext uri="{FF2B5EF4-FFF2-40B4-BE49-F238E27FC236}">
                <a16:creationId xmlns:a16="http://schemas.microsoft.com/office/drawing/2014/main" id="{D086F7B9-1239-D809-1024-F92288F9AF82}"/>
              </a:ext>
            </a:extLst>
          </p:cNvPr>
          <p:cNvPicPr>
            <a:picLocks noChangeAspect="1"/>
          </p:cNvPicPr>
          <p:nvPr/>
        </p:nvPicPr>
        <p:blipFill>
          <a:blip r:embed="rId3"/>
          <a:stretch>
            <a:fillRect/>
          </a:stretch>
        </p:blipFill>
        <p:spPr>
          <a:xfrm>
            <a:off x="76200" y="5867400"/>
            <a:ext cx="990600" cy="777936"/>
          </a:xfrm>
          <a:prstGeom prst="rect">
            <a:avLst/>
          </a:prstGeom>
        </p:spPr>
      </p:pic>
      <p:pic>
        <p:nvPicPr>
          <p:cNvPr id="2" name="object 10">
            <a:extLst>
              <a:ext uri="{FF2B5EF4-FFF2-40B4-BE49-F238E27FC236}">
                <a16:creationId xmlns:a16="http://schemas.microsoft.com/office/drawing/2014/main" id="{92DADA11-D315-DEAF-FF04-FCE112C4E548}"/>
              </a:ext>
            </a:extLst>
          </p:cNvPr>
          <p:cNvPicPr/>
          <p:nvPr/>
        </p:nvPicPr>
        <p:blipFill>
          <a:blip r:embed="rId4" cstate="print"/>
          <a:stretch>
            <a:fillRect/>
          </a:stretch>
        </p:blipFill>
        <p:spPr>
          <a:xfrm>
            <a:off x="10668000" y="228600"/>
            <a:ext cx="1143000" cy="838200"/>
          </a:xfrm>
          <a:prstGeom prst="rect">
            <a:avLst/>
          </a:prstGeom>
        </p:spPr>
      </p:pic>
      <p:pic>
        <p:nvPicPr>
          <p:cNvPr id="6" name="Picture 5">
            <a:extLst>
              <a:ext uri="{FF2B5EF4-FFF2-40B4-BE49-F238E27FC236}">
                <a16:creationId xmlns:a16="http://schemas.microsoft.com/office/drawing/2014/main" id="{C396D870-8CB3-5562-9CF9-CD0F3BCF5596}"/>
              </a:ext>
            </a:extLst>
          </p:cNvPr>
          <p:cNvPicPr>
            <a:picLocks noChangeAspect="1"/>
          </p:cNvPicPr>
          <p:nvPr/>
        </p:nvPicPr>
        <p:blipFill>
          <a:blip r:embed="rId5"/>
          <a:stretch>
            <a:fillRect/>
          </a:stretch>
        </p:blipFill>
        <p:spPr>
          <a:xfrm>
            <a:off x="6400800" y="1752600"/>
            <a:ext cx="4308050" cy="36576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1" name="Picture 10">
            <a:extLst>
              <a:ext uri="{FF2B5EF4-FFF2-40B4-BE49-F238E27FC236}">
                <a16:creationId xmlns:a16="http://schemas.microsoft.com/office/drawing/2014/main" id="{16816FE1-32BA-0AF4-EECD-F8C733696853}"/>
              </a:ext>
            </a:extLst>
          </p:cNvPr>
          <p:cNvPicPr>
            <a:picLocks noChangeAspect="1"/>
          </p:cNvPicPr>
          <p:nvPr/>
        </p:nvPicPr>
        <p:blipFill>
          <a:blip r:embed="rId6"/>
          <a:stretch>
            <a:fillRect/>
          </a:stretch>
        </p:blipFill>
        <p:spPr>
          <a:xfrm>
            <a:off x="1524000" y="1752600"/>
            <a:ext cx="4114800" cy="356646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Tree>
    <p:extLst>
      <p:ext uri="{BB962C8B-B14F-4D97-AF65-F5344CB8AC3E}">
        <p14:creationId xmlns:p14="http://schemas.microsoft.com/office/powerpoint/2010/main" val="81783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304800" y="1676400"/>
            <a:ext cx="3200400" cy="31242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5" name="Title 2">
            <a:extLst>
              <a:ext uri="{FF2B5EF4-FFF2-40B4-BE49-F238E27FC236}">
                <a16:creationId xmlns:a16="http://schemas.microsoft.com/office/drawing/2014/main" id="{79DC9860-A57A-1A8C-2178-6E47A9E3DBAB}"/>
              </a:ext>
            </a:extLst>
          </p:cNvPr>
          <p:cNvSpPr txBox="1">
            <a:spLocks/>
          </p:cNvSpPr>
          <p:nvPr/>
        </p:nvSpPr>
        <p:spPr>
          <a:xfrm>
            <a:off x="381000" y="304800"/>
            <a:ext cx="10515600" cy="673100"/>
          </a:xfrm>
          <a:prstGeom prst="rect">
            <a:avLst/>
          </a:prstGeom>
        </p:spPr>
        <p:txBody>
          <a:bodyPr wrap="square" lIns="0" tIns="0" rIns="0" bIns="0">
            <a:normAutofit/>
          </a:bodyPr>
          <a:lstStyle>
            <a:lvl1pPr>
              <a:defRPr sz="3200" b="1" i="1">
                <a:solidFill>
                  <a:srgbClr val="242424"/>
                </a:solidFill>
                <a:latin typeface="Arial"/>
                <a:ea typeface="+mj-ea"/>
                <a:cs typeface="Arial"/>
              </a:defRPr>
            </a:lvl1pPr>
          </a:lstStyle>
          <a:p>
            <a:r>
              <a:rPr lang="en-IN" dirty="0">
                <a:solidFill>
                  <a:srgbClr val="0000FF"/>
                </a:solidFill>
              </a:rPr>
              <a:t>Cold forging </a:t>
            </a:r>
            <a:r>
              <a:rPr lang="en-IN" dirty="0">
                <a:solidFill>
                  <a:schemeClr val="tx1"/>
                </a:solidFill>
              </a:rPr>
              <a:t>punch</a:t>
            </a:r>
          </a:p>
        </p:txBody>
      </p:sp>
      <p:pic>
        <p:nvPicPr>
          <p:cNvPr id="8" name="object 2">
            <a:extLst>
              <a:ext uri="{FF2B5EF4-FFF2-40B4-BE49-F238E27FC236}">
                <a16:creationId xmlns:a16="http://schemas.microsoft.com/office/drawing/2014/main" id="{5B04DEBB-8408-9CEA-44CA-1B911D041EDB}"/>
              </a:ext>
            </a:extLst>
          </p:cNvPr>
          <p:cNvPicPr/>
          <p:nvPr/>
        </p:nvPicPr>
        <p:blipFill>
          <a:blip r:embed="rId3" cstate="print"/>
          <a:stretch>
            <a:fillRect/>
          </a:stretch>
        </p:blipFill>
        <p:spPr>
          <a:xfrm>
            <a:off x="3886200" y="1676400"/>
            <a:ext cx="3200400" cy="32004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9" name="object 3">
            <a:extLst>
              <a:ext uri="{FF2B5EF4-FFF2-40B4-BE49-F238E27FC236}">
                <a16:creationId xmlns:a16="http://schemas.microsoft.com/office/drawing/2014/main" id="{CC910B4D-A718-F52C-10C0-13945F4CAB74}"/>
              </a:ext>
            </a:extLst>
          </p:cNvPr>
          <p:cNvPicPr/>
          <p:nvPr/>
        </p:nvPicPr>
        <p:blipFill>
          <a:blip r:embed="rId4" cstate="print"/>
          <a:stretch>
            <a:fillRect/>
          </a:stretch>
        </p:blipFill>
        <p:spPr>
          <a:xfrm>
            <a:off x="7467600" y="1676400"/>
            <a:ext cx="3810000" cy="32004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10" name="object 3">
            <a:extLst>
              <a:ext uri="{FF2B5EF4-FFF2-40B4-BE49-F238E27FC236}">
                <a16:creationId xmlns:a16="http://schemas.microsoft.com/office/drawing/2014/main" id="{E8015A7E-5D6A-F370-4DFE-A9B849A0AAE9}"/>
              </a:ext>
            </a:extLst>
          </p:cNvPr>
          <p:cNvSpPr txBox="1"/>
          <p:nvPr/>
        </p:nvSpPr>
        <p:spPr>
          <a:xfrm>
            <a:off x="9898380" y="6019800"/>
            <a:ext cx="2293620" cy="888064"/>
          </a:xfrm>
          <a:prstGeom prst="rect">
            <a:avLst/>
          </a:prstGeom>
        </p:spPr>
        <p:txBody>
          <a:bodyPr vert="horz" wrap="square" lIns="0" tIns="13335" rIns="0" bIns="0" rtlCol="0">
            <a:spAutoFit/>
          </a:bodyPr>
          <a:lstStyle/>
          <a:p>
            <a:pPr marL="12700" algn="ctr">
              <a:spcBef>
                <a:spcPts val="105"/>
              </a:spcBef>
            </a:pPr>
            <a:r>
              <a:rPr lang="en-IN" sz="2800" b="1" spc="-40" dirty="0">
                <a:latin typeface="Times New Roman"/>
                <a:cs typeface="Times New Roman"/>
              </a:rPr>
              <a:t> </a:t>
            </a:r>
            <a:r>
              <a:rPr lang="en-IN" sz="1400" b="1" u="sng" dirty="0">
                <a:solidFill>
                  <a:schemeClr val="accent1">
                    <a:lumMod val="40000"/>
                    <a:lumOff val="60000"/>
                  </a:schemeClr>
                </a:solidFill>
                <a:hlinkClick r:id="rId5">
                  <a:extLst>
                    <a:ext uri="{A12FA001-AC4F-418D-AE19-62706E023703}">
                      <ahyp:hlinkClr xmlns:ahyp="http://schemas.microsoft.com/office/drawing/2018/hyperlinkcolor" val="tx"/>
                    </a:ext>
                  </a:extLst>
                </a:hlinkClick>
              </a:rPr>
              <a:t>www.abilityengg.in</a:t>
            </a:r>
            <a:endParaRPr lang="en-IN" sz="2800" dirty="0">
              <a:solidFill>
                <a:schemeClr val="accent1">
                  <a:lumMod val="40000"/>
                  <a:lumOff val="60000"/>
                </a:schemeClr>
              </a:solidFill>
              <a:latin typeface="Proxima Nova Alt Lt" panose="02000506030000020004" pitchFamily="50" charset="0"/>
            </a:endParaRPr>
          </a:p>
          <a:p>
            <a:pPr marL="12700">
              <a:spcBef>
                <a:spcPts val="105"/>
              </a:spcBef>
            </a:pPr>
            <a:endParaRPr sz="2800" dirty="0">
              <a:latin typeface="Times New Roman"/>
              <a:cs typeface="Times New Roman"/>
            </a:endParaRPr>
          </a:p>
        </p:txBody>
      </p:sp>
      <p:pic>
        <p:nvPicPr>
          <p:cNvPr id="11" name="Picture 10">
            <a:extLst>
              <a:ext uri="{FF2B5EF4-FFF2-40B4-BE49-F238E27FC236}">
                <a16:creationId xmlns:a16="http://schemas.microsoft.com/office/drawing/2014/main" id="{75E47A63-F785-A974-0A33-5BCED9093BB0}"/>
              </a:ext>
            </a:extLst>
          </p:cNvPr>
          <p:cNvPicPr>
            <a:picLocks noChangeAspect="1"/>
          </p:cNvPicPr>
          <p:nvPr/>
        </p:nvPicPr>
        <p:blipFill>
          <a:blip r:embed="rId6"/>
          <a:stretch>
            <a:fillRect/>
          </a:stretch>
        </p:blipFill>
        <p:spPr>
          <a:xfrm>
            <a:off x="76200" y="5867400"/>
            <a:ext cx="990600" cy="777936"/>
          </a:xfrm>
          <a:prstGeom prst="rect">
            <a:avLst/>
          </a:prstGeom>
        </p:spPr>
      </p:pic>
      <p:pic>
        <p:nvPicPr>
          <p:cNvPr id="2" name="object 10">
            <a:extLst>
              <a:ext uri="{FF2B5EF4-FFF2-40B4-BE49-F238E27FC236}">
                <a16:creationId xmlns:a16="http://schemas.microsoft.com/office/drawing/2014/main" id="{A70E8260-DBA9-131D-7360-85D0EE2B2D24}"/>
              </a:ext>
            </a:extLst>
          </p:cNvPr>
          <p:cNvPicPr/>
          <p:nvPr/>
        </p:nvPicPr>
        <p:blipFill>
          <a:blip r:embed="rId7" cstate="print"/>
          <a:stretch>
            <a:fillRect/>
          </a:stretch>
        </p:blipFill>
        <p:spPr>
          <a:xfrm>
            <a:off x="10668000" y="228600"/>
            <a:ext cx="1143000" cy="838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15B261D-69E3-1254-0F70-8E9AC86C9486}"/>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16E510DF-3541-6039-8006-ACA4C67BC87C}"/>
              </a:ext>
            </a:extLst>
          </p:cNvPr>
          <p:cNvSpPr txBox="1">
            <a:spLocks/>
          </p:cNvSpPr>
          <p:nvPr/>
        </p:nvSpPr>
        <p:spPr>
          <a:xfrm>
            <a:off x="381000" y="381000"/>
            <a:ext cx="10515600" cy="673100"/>
          </a:xfrm>
          <a:prstGeom prst="rect">
            <a:avLst/>
          </a:prstGeom>
        </p:spPr>
        <p:txBody>
          <a:bodyPr wrap="square" lIns="0" tIns="0" rIns="0" bIns="0">
            <a:normAutofit/>
          </a:bodyPr>
          <a:lstStyle>
            <a:lvl1pPr>
              <a:defRPr sz="3200" b="1" i="1">
                <a:solidFill>
                  <a:srgbClr val="242424"/>
                </a:solidFill>
                <a:latin typeface="Arial"/>
                <a:ea typeface="+mj-ea"/>
                <a:cs typeface="Arial"/>
              </a:defRPr>
            </a:lvl1pPr>
          </a:lstStyle>
          <a:p>
            <a:r>
              <a:rPr lang="en-IN" spc="-25" dirty="0"/>
              <a:t>Internal spline </a:t>
            </a:r>
            <a:r>
              <a:rPr lang="en-IN" spc="-25" dirty="0">
                <a:solidFill>
                  <a:srgbClr val="0000FF"/>
                </a:solidFill>
              </a:rPr>
              <a:t>dies &amp; </a:t>
            </a:r>
            <a:r>
              <a:rPr lang="en-IN" spc="-25" dirty="0"/>
              <a:t>Synchronizer Ring </a:t>
            </a:r>
            <a:r>
              <a:rPr lang="en-IN" spc="-25" dirty="0">
                <a:solidFill>
                  <a:srgbClr val="0000FF"/>
                </a:solidFill>
              </a:rPr>
              <a:t>dies  </a:t>
            </a:r>
            <a:endParaRPr lang="en-IN" dirty="0">
              <a:solidFill>
                <a:srgbClr val="0000FF"/>
              </a:solidFill>
            </a:endParaRPr>
          </a:p>
        </p:txBody>
      </p:sp>
      <p:pic>
        <p:nvPicPr>
          <p:cNvPr id="2" name="object 3">
            <a:extLst>
              <a:ext uri="{FF2B5EF4-FFF2-40B4-BE49-F238E27FC236}">
                <a16:creationId xmlns:a16="http://schemas.microsoft.com/office/drawing/2014/main" id="{4C997242-20B1-24BE-B15D-93E4AACAE1AB}"/>
              </a:ext>
            </a:extLst>
          </p:cNvPr>
          <p:cNvPicPr/>
          <p:nvPr/>
        </p:nvPicPr>
        <p:blipFill>
          <a:blip r:embed="rId2" cstate="print"/>
          <a:stretch>
            <a:fillRect/>
          </a:stretch>
        </p:blipFill>
        <p:spPr>
          <a:xfrm>
            <a:off x="304801" y="1676400"/>
            <a:ext cx="3048000" cy="2860876"/>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4" name="object 3">
            <a:extLst>
              <a:ext uri="{FF2B5EF4-FFF2-40B4-BE49-F238E27FC236}">
                <a16:creationId xmlns:a16="http://schemas.microsoft.com/office/drawing/2014/main" id="{22F13663-7088-3575-EE86-59276041AC71}"/>
              </a:ext>
            </a:extLst>
          </p:cNvPr>
          <p:cNvPicPr/>
          <p:nvPr/>
        </p:nvPicPr>
        <p:blipFill>
          <a:blip r:embed="rId3" cstate="print"/>
          <a:stretch>
            <a:fillRect/>
          </a:stretch>
        </p:blipFill>
        <p:spPr>
          <a:xfrm>
            <a:off x="3657600" y="1676400"/>
            <a:ext cx="3276600" cy="28956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6" name="object 3">
            <a:extLst>
              <a:ext uri="{FF2B5EF4-FFF2-40B4-BE49-F238E27FC236}">
                <a16:creationId xmlns:a16="http://schemas.microsoft.com/office/drawing/2014/main" id="{E510D3F6-B31A-57D3-4A2A-C9B6C5AC87D6}"/>
              </a:ext>
            </a:extLst>
          </p:cNvPr>
          <p:cNvPicPr/>
          <p:nvPr/>
        </p:nvPicPr>
        <p:blipFill>
          <a:blip r:embed="rId4" cstate="print"/>
          <a:stretch>
            <a:fillRect/>
          </a:stretch>
        </p:blipFill>
        <p:spPr>
          <a:xfrm>
            <a:off x="7391400" y="1676400"/>
            <a:ext cx="4114800" cy="28956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7" name="object 3">
            <a:extLst>
              <a:ext uri="{FF2B5EF4-FFF2-40B4-BE49-F238E27FC236}">
                <a16:creationId xmlns:a16="http://schemas.microsoft.com/office/drawing/2014/main" id="{64F5640F-362C-D797-48E2-A404B5FEBE2B}"/>
              </a:ext>
            </a:extLst>
          </p:cNvPr>
          <p:cNvSpPr txBox="1"/>
          <p:nvPr/>
        </p:nvSpPr>
        <p:spPr>
          <a:xfrm>
            <a:off x="9898380" y="6019800"/>
            <a:ext cx="2293620" cy="888064"/>
          </a:xfrm>
          <a:prstGeom prst="rect">
            <a:avLst/>
          </a:prstGeom>
        </p:spPr>
        <p:txBody>
          <a:bodyPr vert="horz" wrap="square" lIns="0" tIns="13335" rIns="0" bIns="0" rtlCol="0">
            <a:spAutoFit/>
          </a:bodyPr>
          <a:lstStyle/>
          <a:p>
            <a:pPr marL="12700" algn="ctr">
              <a:spcBef>
                <a:spcPts val="105"/>
              </a:spcBef>
            </a:pPr>
            <a:r>
              <a:rPr lang="en-IN" sz="2800" b="1" spc="-40" dirty="0">
                <a:latin typeface="Times New Roman"/>
                <a:cs typeface="Times New Roman"/>
              </a:rPr>
              <a:t> </a:t>
            </a:r>
            <a:r>
              <a:rPr lang="en-IN" sz="1400" b="1" u="sng" dirty="0">
                <a:solidFill>
                  <a:schemeClr val="accent1">
                    <a:lumMod val="40000"/>
                    <a:lumOff val="60000"/>
                  </a:schemeClr>
                </a:solidFill>
                <a:hlinkClick r:id="rId5">
                  <a:extLst>
                    <a:ext uri="{A12FA001-AC4F-418D-AE19-62706E023703}">
                      <ahyp:hlinkClr xmlns:ahyp="http://schemas.microsoft.com/office/drawing/2018/hyperlinkcolor" val="tx"/>
                    </a:ext>
                  </a:extLst>
                </a:hlinkClick>
              </a:rPr>
              <a:t>www.abilityengg.in</a:t>
            </a:r>
            <a:endParaRPr lang="en-IN" sz="2800" dirty="0">
              <a:solidFill>
                <a:schemeClr val="accent1">
                  <a:lumMod val="40000"/>
                  <a:lumOff val="60000"/>
                </a:schemeClr>
              </a:solidFill>
              <a:latin typeface="Proxima Nova Alt Lt" panose="02000506030000020004" pitchFamily="50" charset="0"/>
            </a:endParaRPr>
          </a:p>
          <a:p>
            <a:pPr marL="12700">
              <a:spcBef>
                <a:spcPts val="105"/>
              </a:spcBef>
            </a:pPr>
            <a:endParaRPr sz="2800" dirty="0">
              <a:latin typeface="Times New Roman"/>
              <a:cs typeface="Times New Roman"/>
            </a:endParaRPr>
          </a:p>
        </p:txBody>
      </p:sp>
      <p:pic>
        <p:nvPicPr>
          <p:cNvPr id="10" name="Picture 9">
            <a:extLst>
              <a:ext uri="{FF2B5EF4-FFF2-40B4-BE49-F238E27FC236}">
                <a16:creationId xmlns:a16="http://schemas.microsoft.com/office/drawing/2014/main" id="{7DDAD764-5C46-985F-9E90-B5A8501CAF64}"/>
              </a:ext>
            </a:extLst>
          </p:cNvPr>
          <p:cNvPicPr>
            <a:picLocks noChangeAspect="1"/>
          </p:cNvPicPr>
          <p:nvPr/>
        </p:nvPicPr>
        <p:blipFill>
          <a:blip r:embed="rId6"/>
          <a:stretch>
            <a:fillRect/>
          </a:stretch>
        </p:blipFill>
        <p:spPr>
          <a:xfrm>
            <a:off x="76200" y="5867400"/>
            <a:ext cx="990600" cy="777936"/>
          </a:xfrm>
          <a:prstGeom prst="rect">
            <a:avLst/>
          </a:prstGeom>
        </p:spPr>
      </p:pic>
    </p:spTree>
    <p:extLst>
      <p:ext uri="{BB962C8B-B14F-4D97-AF65-F5344CB8AC3E}">
        <p14:creationId xmlns:p14="http://schemas.microsoft.com/office/powerpoint/2010/main" val="647108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219200" y="1828800"/>
            <a:ext cx="3657600" cy="33528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5" name="object 3">
            <a:extLst>
              <a:ext uri="{FF2B5EF4-FFF2-40B4-BE49-F238E27FC236}">
                <a16:creationId xmlns:a16="http://schemas.microsoft.com/office/drawing/2014/main" id="{843E075D-6CEC-5419-F399-DE21D0E50A08}"/>
              </a:ext>
            </a:extLst>
          </p:cNvPr>
          <p:cNvPicPr/>
          <p:nvPr/>
        </p:nvPicPr>
        <p:blipFill>
          <a:blip r:embed="rId3" cstate="print"/>
          <a:stretch>
            <a:fillRect/>
          </a:stretch>
        </p:blipFill>
        <p:spPr>
          <a:xfrm>
            <a:off x="5562600" y="1828800"/>
            <a:ext cx="4038600" cy="33528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6" name="Title 2">
            <a:extLst>
              <a:ext uri="{FF2B5EF4-FFF2-40B4-BE49-F238E27FC236}">
                <a16:creationId xmlns:a16="http://schemas.microsoft.com/office/drawing/2014/main" id="{37484949-5CB2-3D14-84AE-7EEEA29C584B}"/>
              </a:ext>
            </a:extLst>
          </p:cNvPr>
          <p:cNvSpPr txBox="1">
            <a:spLocks/>
          </p:cNvSpPr>
          <p:nvPr/>
        </p:nvSpPr>
        <p:spPr>
          <a:xfrm>
            <a:off x="381000" y="838200"/>
            <a:ext cx="11125200" cy="1828800"/>
          </a:xfrm>
          <a:prstGeom prst="rect">
            <a:avLst/>
          </a:prstGeom>
        </p:spPr>
        <p:txBody>
          <a:bodyPr wrap="square" lIns="0" tIns="0" rIns="0" bIns="0">
            <a:normAutofit/>
          </a:bodyPr>
          <a:lstStyle>
            <a:lvl1pPr>
              <a:defRPr sz="3200" b="1" i="1">
                <a:solidFill>
                  <a:srgbClr val="242424"/>
                </a:solidFill>
                <a:latin typeface="Arial"/>
                <a:ea typeface="+mj-ea"/>
                <a:cs typeface="Arial"/>
              </a:defRPr>
            </a:lvl1pPr>
          </a:lstStyle>
          <a:p>
            <a:r>
              <a:rPr lang="en-IN" spc="-25" dirty="0"/>
              <a:t>Carbide die for </a:t>
            </a:r>
            <a:r>
              <a:rPr lang="en-IN" spc="-25" dirty="0">
                <a:solidFill>
                  <a:srgbClr val="0000FF"/>
                </a:solidFill>
              </a:rPr>
              <a:t>Spinder</a:t>
            </a:r>
            <a:r>
              <a:rPr lang="en-IN" spc="-25" dirty="0"/>
              <a:t> </a:t>
            </a:r>
            <a:r>
              <a:rPr lang="en-IN" spc="-25" dirty="0">
                <a:solidFill>
                  <a:srgbClr val="0000FF"/>
                </a:solidFill>
              </a:rPr>
              <a:t>&amp;</a:t>
            </a:r>
            <a:r>
              <a:rPr lang="en-IN" spc="-25" dirty="0"/>
              <a:t> Carbide </a:t>
            </a:r>
            <a:r>
              <a:rPr lang="en-IN" spc="-25" dirty="0">
                <a:solidFill>
                  <a:srgbClr val="0000FF"/>
                </a:solidFill>
              </a:rPr>
              <a:t>extrusion die</a:t>
            </a:r>
            <a:endParaRPr lang="en-IN" dirty="0">
              <a:solidFill>
                <a:srgbClr val="0000FF"/>
              </a:solidFill>
            </a:endParaRPr>
          </a:p>
        </p:txBody>
      </p:sp>
      <p:sp>
        <p:nvSpPr>
          <p:cNvPr id="10" name="object 3">
            <a:extLst>
              <a:ext uri="{FF2B5EF4-FFF2-40B4-BE49-F238E27FC236}">
                <a16:creationId xmlns:a16="http://schemas.microsoft.com/office/drawing/2014/main" id="{3EFE2B0E-4B8A-30BE-E05D-D180F7A6EF8E}"/>
              </a:ext>
            </a:extLst>
          </p:cNvPr>
          <p:cNvSpPr txBox="1"/>
          <p:nvPr/>
        </p:nvSpPr>
        <p:spPr>
          <a:xfrm>
            <a:off x="9898380" y="6019800"/>
            <a:ext cx="2293620" cy="888064"/>
          </a:xfrm>
          <a:prstGeom prst="rect">
            <a:avLst/>
          </a:prstGeom>
        </p:spPr>
        <p:txBody>
          <a:bodyPr vert="horz" wrap="square" lIns="0" tIns="13335" rIns="0" bIns="0" rtlCol="0">
            <a:spAutoFit/>
          </a:bodyPr>
          <a:lstStyle/>
          <a:p>
            <a:pPr marL="12700" algn="ctr">
              <a:spcBef>
                <a:spcPts val="105"/>
              </a:spcBef>
            </a:pPr>
            <a:r>
              <a:rPr lang="en-IN" sz="2800" b="1" spc="-40" dirty="0">
                <a:latin typeface="Times New Roman"/>
                <a:cs typeface="Times New Roman"/>
              </a:rPr>
              <a:t> </a:t>
            </a:r>
            <a:r>
              <a:rPr lang="en-IN" sz="1400" b="1" u="sng" dirty="0">
                <a:solidFill>
                  <a:schemeClr val="accent1">
                    <a:lumMod val="40000"/>
                    <a:lumOff val="60000"/>
                  </a:schemeClr>
                </a:solidFill>
                <a:hlinkClick r:id="rId4">
                  <a:extLst>
                    <a:ext uri="{A12FA001-AC4F-418D-AE19-62706E023703}">
                      <ahyp:hlinkClr xmlns:ahyp="http://schemas.microsoft.com/office/drawing/2018/hyperlinkcolor" val="tx"/>
                    </a:ext>
                  </a:extLst>
                </a:hlinkClick>
              </a:rPr>
              <a:t>www.abilityengg.in</a:t>
            </a:r>
            <a:endParaRPr lang="en-IN" sz="2800" dirty="0">
              <a:solidFill>
                <a:schemeClr val="accent1">
                  <a:lumMod val="40000"/>
                  <a:lumOff val="60000"/>
                </a:schemeClr>
              </a:solidFill>
              <a:latin typeface="Proxima Nova Alt Lt" panose="02000506030000020004" pitchFamily="50" charset="0"/>
            </a:endParaRPr>
          </a:p>
          <a:p>
            <a:pPr marL="12700">
              <a:spcBef>
                <a:spcPts val="105"/>
              </a:spcBef>
            </a:pPr>
            <a:endParaRPr sz="2800" dirty="0">
              <a:latin typeface="Times New Roman"/>
              <a:cs typeface="Times New Roman"/>
            </a:endParaRPr>
          </a:p>
        </p:txBody>
      </p:sp>
      <p:pic>
        <p:nvPicPr>
          <p:cNvPr id="11" name="Picture 10">
            <a:extLst>
              <a:ext uri="{FF2B5EF4-FFF2-40B4-BE49-F238E27FC236}">
                <a16:creationId xmlns:a16="http://schemas.microsoft.com/office/drawing/2014/main" id="{1662DC85-0CB4-4EE0-272C-5644141DAD31}"/>
              </a:ext>
            </a:extLst>
          </p:cNvPr>
          <p:cNvPicPr>
            <a:picLocks noChangeAspect="1"/>
          </p:cNvPicPr>
          <p:nvPr/>
        </p:nvPicPr>
        <p:blipFill>
          <a:blip r:embed="rId5"/>
          <a:stretch>
            <a:fillRect/>
          </a:stretch>
        </p:blipFill>
        <p:spPr>
          <a:xfrm>
            <a:off x="76200" y="5867400"/>
            <a:ext cx="990600" cy="777936"/>
          </a:xfrm>
          <a:prstGeom prst="rect">
            <a:avLst/>
          </a:prstGeom>
        </p:spPr>
      </p:pic>
      <p:pic>
        <p:nvPicPr>
          <p:cNvPr id="2" name="object 10">
            <a:extLst>
              <a:ext uri="{FF2B5EF4-FFF2-40B4-BE49-F238E27FC236}">
                <a16:creationId xmlns:a16="http://schemas.microsoft.com/office/drawing/2014/main" id="{529FAF5E-2246-8195-4C57-C489D10EF13D}"/>
              </a:ext>
            </a:extLst>
          </p:cNvPr>
          <p:cNvPicPr/>
          <p:nvPr/>
        </p:nvPicPr>
        <p:blipFill>
          <a:blip r:embed="rId6" cstate="print"/>
          <a:stretch>
            <a:fillRect/>
          </a:stretch>
        </p:blipFill>
        <p:spPr>
          <a:xfrm>
            <a:off x="10668000" y="228600"/>
            <a:ext cx="1143000" cy="838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98ADE2-E894-52A7-8E52-06DB81213933}"/>
              </a:ext>
            </a:extLst>
          </p:cNvPr>
          <p:cNvSpPr>
            <a:spLocks noGrp="1"/>
          </p:cNvSpPr>
          <p:nvPr>
            <p:ph type="body" idx="1"/>
          </p:nvPr>
        </p:nvSpPr>
        <p:spPr>
          <a:xfrm>
            <a:off x="1749140" y="609601"/>
            <a:ext cx="8693721" cy="307777"/>
          </a:xfrm>
        </p:spPr>
        <p:txBody>
          <a:bodyPr/>
          <a:lstStyle/>
          <a:p>
            <a:pPr marL="0" indent="0">
              <a:buNone/>
            </a:pPr>
            <a:r>
              <a:rPr lang="en-US" sz="2000" dirty="0">
                <a:solidFill>
                  <a:srgbClr val="0000FF"/>
                </a:solidFill>
              </a:rPr>
              <a:t>We are maintaining a </a:t>
            </a:r>
            <a:r>
              <a:rPr lang="en-US" sz="2000" dirty="0"/>
              <a:t>two-bin system at the customer’s end</a:t>
            </a:r>
            <a:endParaRPr lang="en-IN" sz="2000" dirty="0"/>
          </a:p>
        </p:txBody>
      </p:sp>
      <p:pic>
        <p:nvPicPr>
          <p:cNvPr id="5" name="Picture 4">
            <a:extLst>
              <a:ext uri="{FF2B5EF4-FFF2-40B4-BE49-F238E27FC236}">
                <a16:creationId xmlns:a16="http://schemas.microsoft.com/office/drawing/2014/main" id="{BB29CE74-FBFC-776A-727F-FC4569D68832}"/>
              </a:ext>
            </a:extLst>
          </p:cNvPr>
          <p:cNvPicPr>
            <a:picLocks noChangeAspect="1"/>
          </p:cNvPicPr>
          <p:nvPr/>
        </p:nvPicPr>
        <p:blipFill>
          <a:blip r:embed="rId2"/>
          <a:stretch>
            <a:fillRect/>
          </a:stretch>
        </p:blipFill>
        <p:spPr>
          <a:xfrm>
            <a:off x="1828800" y="1219200"/>
            <a:ext cx="8537861" cy="45720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2" name="Picture 1">
            <a:extLst>
              <a:ext uri="{FF2B5EF4-FFF2-40B4-BE49-F238E27FC236}">
                <a16:creationId xmlns:a16="http://schemas.microsoft.com/office/drawing/2014/main" id="{5264DBAA-6DD5-B45A-2719-A7CC9330A874}"/>
              </a:ext>
            </a:extLst>
          </p:cNvPr>
          <p:cNvPicPr>
            <a:picLocks noChangeAspect="1"/>
          </p:cNvPicPr>
          <p:nvPr/>
        </p:nvPicPr>
        <p:blipFill>
          <a:blip r:embed="rId3"/>
          <a:stretch>
            <a:fillRect/>
          </a:stretch>
        </p:blipFill>
        <p:spPr>
          <a:xfrm>
            <a:off x="76200" y="5867400"/>
            <a:ext cx="990600" cy="777936"/>
          </a:xfrm>
          <a:prstGeom prst="rect">
            <a:avLst/>
          </a:prstGeom>
        </p:spPr>
      </p:pic>
      <p:pic>
        <p:nvPicPr>
          <p:cNvPr id="6" name="object 10">
            <a:extLst>
              <a:ext uri="{FF2B5EF4-FFF2-40B4-BE49-F238E27FC236}">
                <a16:creationId xmlns:a16="http://schemas.microsoft.com/office/drawing/2014/main" id="{24A6D463-6493-7B72-73CE-B7E74A63CB6A}"/>
              </a:ext>
            </a:extLst>
          </p:cNvPr>
          <p:cNvPicPr/>
          <p:nvPr/>
        </p:nvPicPr>
        <p:blipFill>
          <a:blip r:embed="rId4" cstate="print"/>
          <a:stretch>
            <a:fillRect/>
          </a:stretch>
        </p:blipFill>
        <p:spPr>
          <a:xfrm>
            <a:off x="10668000" y="228600"/>
            <a:ext cx="1143000" cy="838200"/>
          </a:xfrm>
          <a:prstGeom prst="rect">
            <a:avLst/>
          </a:prstGeom>
        </p:spPr>
      </p:pic>
    </p:spTree>
    <p:extLst>
      <p:ext uri="{BB962C8B-B14F-4D97-AF65-F5344CB8AC3E}">
        <p14:creationId xmlns:p14="http://schemas.microsoft.com/office/powerpoint/2010/main" val="3347679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88F1-8CA8-C903-9B6A-328EE007C959}"/>
              </a:ext>
            </a:extLst>
          </p:cNvPr>
          <p:cNvSpPr>
            <a:spLocks noGrp="1"/>
          </p:cNvSpPr>
          <p:nvPr>
            <p:ph type="title"/>
          </p:nvPr>
        </p:nvSpPr>
        <p:spPr>
          <a:xfrm>
            <a:off x="1981201" y="304801"/>
            <a:ext cx="8361045" cy="492443"/>
          </a:xfrm>
        </p:spPr>
        <p:txBody>
          <a:bodyPr/>
          <a:lstStyle/>
          <a:p>
            <a:r>
              <a:rPr lang="en-IN" dirty="0"/>
              <a:t>CUSTOMER</a:t>
            </a:r>
          </a:p>
        </p:txBody>
      </p:sp>
      <p:pic>
        <p:nvPicPr>
          <p:cNvPr id="1026" name="Picture 2" descr="IP RINGS">
            <a:extLst>
              <a:ext uri="{FF2B5EF4-FFF2-40B4-BE49-F238E27FC236}">
                <a16:creationId xmlns:a16="http://schemas.microsoft.com/office/drawing/2014/main" id="{8667EB44-9EF9-DA63-7773-3CC25743E8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143000"/>
            <a:ext cx="2576512" cy="11430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028" name="Picture 4" descr="IM Gears | LinkedIn">
            <a:extLst>
              <a:ext uri="{FF2B5EF4-FFF2-40B4-BE49-F238E27FC236}">
                <a16:creationId xmlns:a16="http://schemas.microsoft.com/office/drawing/2014/main" id="{1EA9D274-CE26-338C-81D3-5A1B0B3AE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143000"/>
            <a:ext cx="2438400" cy="11430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030" name="Picture 6" descr="Profil for Tata Electronics">
            <a:extLst>
              <a:ext uri="{FF2B5EF4-FFF2-40B4-BE49-F238E27FC236}">
                <a16:creationId xmlns:a16="http://schemas.microsoft.com/office/drawing/2014/main" id="{7527F038-D71B-465A-D501-61B30B2C9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43001"/>
            <a:ext cx="2590800" cy="114299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032" name="Picture 8" descr="Salcomp to invest Rs 18 billion in India operations; triple sales to $3  billion">
            <a:extLst>
              <a:ext uri="{FF2B5EF4-FFF2-40B4-BE49-F238E27FC236}">
                <a16:creationId xmlns:a16="http://schemas.microsoft.com/office/drawing/2014/main" id="{2F03AE57-7F47-24B2-6F82-74BE3EE1F3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2667000"/>
            <a:ext cx="2652252" cy="1117287"/>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034" name="Picture 10" descr="Proodle Integrated Service Solutions {P} Limited">
            <a:extLst>
              <a:ext uri="{FF2B5EF4-FFF2-40B4-BE49-F238E27FC236}">
                <a16:creationId xmlns:a16="http://schemas.microsoft.com/office/drawing/2014/main" id="{15EDC214-8586-D342-783B-F72F74713A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590800"/>
            <a:ext cx="2667000" cy="11430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036" name="Picture 12" descr="Sourcing from India for Engineered Products">
            <a:extLst>
              <a:ext uri="{FF2B5EF4-FFF2-40B4-BE49-F238E27FC236}">
                <a16:creationId xmlns:a16="http://schemas.microsoft.com/office/drawing/2014/main" id="{31EDABCC-A2EF-177C-EDBB-8667AB1EB5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2667000"/>
            <a:ext cx="2428875" cy="110064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044" name="Picture 20" descr="Prabhu Laser Components Pvt Ltd in Perumudivakkam, Tiruvallur - Best Laser  Cutting Services in Tiruvallur - Justdial">
            <a:extLst>
              <a:ext uri="{FF2B5EF4-FFF2-40B4-BE49-F238E27FC236}">
                <a16:creationId xmlns:a16="http://schemas.microsoft.com/office/drawing/2014/main" id="{37A17BE0-697F-6B31-287F-C64F12EF2C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191000"/>
            <a:ext cx="2705100" cy="1117287"/>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3" name="object 3">
            <a:extLst>
              <a:ext uri="{FF2B5EF4-FFF2-40B4-BE49-F238E27FC236}">
                <a16:creationId xmlns:a16="http://schemas.microsoft.com/office/drawing/2014/main" id="{87357010-4E3B-41FD-24EC-DFA275540891}"/>
              </a:ext>
            </a:extLst>
          </p:cNvPr>
          <p:cNvSpPr txBox="1"/>
          <p:nvPr/>
        </p:nvSpPr>
        <p:spPr>
          <a:xfrm>
            <a:off x="9898380" y="6019800"/>
            <a:ext cx="2293620" cy="888064"/>
          </a:xfrm>
          <a:prstGeom prst="rect">
            <a:avLst/>
          </a:prstGeom>
        </p:spPr>
        <p:txBody>
          <a:bodyPr vert="horz" wrap="square" lIns="0" tIns="13335" rIns="0" bIns="0" rtlCol="0">
            <a:spAutoFit/>
          </a:bodyPr>
          <a:lstStyle/>
          <a:p>
            <a:pPr marL="12700" algn="ctr">
              <a:spcBef>
                <a:spcPts val="105"/>
              </a:spcBef>
            </a:pPr>
            <a:r>
              <a:rPr lang="en-IN" sz="2800" b="1" spc="-40" dirty="0">
                <a:latin typeface="Times New Roman"/>
                <a:cs typeface="Times New Roman"/>
              </a:rPr>
              <a:t> </a:t>
            </a:r>
            <a:r>
              <a:rPr lang="en-IN" sz="1400" b="1" u="sng" dirty="0">
                <a:solidFill>
                  <a:schemeClr val="accent1">
                    <a:lumMod val="40000"/>
                    <a:lumOff val="60000"/>
                  </a:schemeClr>
                </a:solidFill>
                <a:hlinkClick r:id="rId9">
                  <a:extLst>
                    <a:ext uri="{A12FA001-AC4F-418D-AE19-62706E023703}">
                      <ahyp:hlinkClr xmlns:ahyp="http://schemas.microsoft.com/office/drawing/2018/hyperlinkcolor" val="tx"/>
                    </a:ext>
                  </a:extLst>
                </a:hlinkClick>
              </a:rPr>
              <a:t>www.abilityengg.in</a:t>
            </a:r>
            <a:endParaRPr lang="en-IN" sz="2800" dirty="0">
              <a:solidFill>
                <a:schemeClr val="accent1">
                  <a:lumMod val="40000"/>
                  <a:lumOff val="60000"/>
                </a:schemeClr>
              </a:solidFill>
              <a:latin typeface="Proxima Nova Alt Lt" panose="02000506030000020004" pitchFamily="50" charset="0"/>
            </a:endParaRPr>
          </a:p>
          <a:p>
            <a:pPr marL="12700">
              <a:spcBef>
                <a:spcPts val="105"/>
              </a:spcBef>
            </a:pPr>
            <a:endParaRPr sz="2800" dirty="0">
              <a:latin typeface="Times New Roman"/>
              <a:cs typeface="Times New Roman"/>
            </a:endParaRPr>
          </a:p>
        </p:txBody>
      </p:sp>
      <p:pic>
        <p:nvPicPr>
          <p:cNvPr id="5" name="Picture 4">
            <a:extLst>
              <a:ext uri="{FF2B5EF4-FFF2-40B4-BE49-F238E27FC236}">
                <a16:creationId xmlns:a16="http://schemas.microsoft.com/office/drawing/2014/main" id="{E4C048B8-7353-98B1-4C03-11E27AE4B132}"/>
              </a:ext>
            </a:extLst>
          </p:cNvPr>
          <p:cNvPicPr>
            <a:picLocks noChangeAspect="1"/>
          </p:cNvPicPr>
          <p:nvPr/>
        </p:nvPicPr>
        <p:blipFill>
          <a:blip r:embed="rId10"/>
          <a:stretch>
            <a:fillRect/>
          </a:stretch>
        </p:blipFill>
        <p:spPr>
          <a:xfrm>
            <a:off x="76200" y="5867400"/>
            <a:ext cx="990600" cy="777936"/>
          </a:xfrm>
          <a:prstGeom prst="rect">
            <a:avLst/>
          </a:prstGeom>
        </p:spPr>
      </p:pic>
      <p:pic>
        <p:nvPicPr>
          <p:cNvPr id="6" name="Picture 5">
            <a:extLst>
              <a:ext uri="{FF2B5EF4-FFF2-40B4-BE49-F238E27FC236}">
                <a16:creationId xmlns:a16="http://schemas.microsoft.com/office/drawing/2014/main" id="{F12A3FCD-2A6D-899E-6629-3CBB6EB44A86}"/>
              </a:ext>
            </a:extLst>
          </p:cNvPr>
          <p:cNvPicPr>
            <a:picLocks noChangeAspect="1"/>
          </p:cNvPicPr>
          <p:nvPr/>
        </p:nvPicPr>
        <p:blipFill>
          <a:blip r:embed="rId11"/>
          <a:stretch>
            <a:fillRect/>
          </a:stretch>
        </p:blipFill>
        <p:spPr>
          <a:xfrm>
            <a:off x="4648201" y="4191000"/>
            <a:ext cx="2590800" cy="112023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9" name="Picture 6">
            <a:extLst>
              <a:ext uri="{FF2B5EF4-FFF2-40B4-BE49-F238E27FC236}">
                <a16:creationId xmlns:a16="http://schemas.microsoft.com/office/drawing/2014/main" id="{CBA89C05-1AD8-D80B-760B-DF86A921884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67600" y="4191000"/>
            <a:ext cx="2667000" cy="117255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0" name="object 10">
            <a:extLst>
              <a:ext uri="{FF2B5EF4-FFF2-40B4-BE49-F238E27FC236}">
                <a16:creationId xmlns:a16="http://schemas.microsoft.com/office/drawing/2014/main" id="{2799D05D-C6F3-C234-1F4C-7EF6632B830A}"/>
              </a:ext>
            </a:extLst>
          </p:cNvPr>
          <p:cNvPicPr/>
          <p:nvPr/>
        </p:nvPicPr>
        <p:blipFill>
          <a:blip r:embed="rId13" cstate="print"/>
          <a:stretch>
            <a:fillRect/>
          </a:stretch>
        </p:blipFill>
        <p:spPr>
          <a:xfrm>
            <a:off x="10668000" y="228600"/>
            <a:ext cx="1143000" cy="838200"/>
          </a:xfrm>
          <a:prstGeom prst="rect">
            <a:avLst/>
          </a:prstGeom>
        </p:spPr>
      </p:pic>
    </p:spTree>
    <p:extLst>
      <p:ext uri="{BB962C8B-B14F-4D97-AF65-F5344CB8AC3E}">
        <p14:creationId xmlns:p14="http://schemas.microsoft.com/office/powerpoint/2010/main" val="2564322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229" y="5428343"/>
            <a:ext cx="2873828" cy="1291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object 10">
            <a:extLst>
              <a:ext uri="{FF2B5EF4-FFF2-40B4-BE49-F238E27FC236}">
                <a16:creationId xmlns:a16="http://schemas.microsoft.com/office/drawing/2014/main" id="{556FD5B2-E00F-F760-1037-3AE27800003E}"/>
              </a:ext>
            </a:extLst>
          </p:cNvPr>
          <p:cNvPicPr/>
          <p:nvPr/>
        </p:nvPicPr>
        <p:blipFill>
          <a:blip r:embed="rId2" cstate="print"/>
          <a:stretch>
            <a:fillRect/>
          </a:stretch>
        </p:blipFill>
        <p:spPr>
          <a:xfrm>
            <a:off x="533400" y="457200"/>
            <a:ext cx="1905000" cy="1524000"/>
          </a:xfrm>
          <a:prstGeom prst="rect">
            <a:avLst/>
          </a:prstGeom>
        </p:spPr>
      </p:pic>
      <p:sp>
        <p:nvSpPr>
          <p:cNvPr id="15" name="Title 5">
            <a:extLst>
              <a:ext uri="{FF2B5EF4-FFF2-40B4-BE49-F238E27FC236}">
                <a16:creationId xmlns:a16="http://schemas.microsoft.com/office/drawing/2014/main" id="{9C58A6AA-DC7A-B557-CDCD-7A4F0672A72F}"/>
              </a:ext>
            </a:extLst>
          </p:cNvPr>
          <p:cNvSpPr>
            <a:spLocks noGrp="1"/>
          </p:cNvSpPr>
          <p:nvPr>
            <p:ph type="title"/>
          </p:nvPr>
        </p:nvSpPr>
        <p:spPr>
          <a:xfrm>
            <a:off x="457200" y="1676400"/>
            <a:ext cx="7848600" cy="4114800"/>
          </a:xfrm>
        </p:spPr>
        <p:txBody>
          <a:bodyPr>
            <a:noAutofit/>
          </a:bodyPr>
          <a:lstStyle/>
          <a:p>
            <a:br>
              <a:rPr lang="en-US" sz="2000" i="0" dirty="0"/>
            </a:br>
            <a:br>
              <a:rPr lang="en-US" sz="2000" i="0" dirty="0"/>
            </a:br>
            <a:r>
              <a:rPr lang="en-US" sz="2000" i="0" dirty="0">
                <a:solidFill>
                  <a:schemeClr val="bg2">
                    <a:lumMod val="50000"/>
                  </a:schemeClr>
                </a:solidFill>
              </a:rPr>
              <a:t>Ability engineering private limited</a:t>
            </a:r>
            <a:r>
              <a:rPr lang="en-US" sz="2000" i="0" dirty="0">
                <a:solidFill>
                  <a:srgbClr val="0000FF"/>
                </a:solidFill>
              </a:rPr>
              <a:t>,</a:t>
            </a:r>
            <a:br>
              <a:rPr lang="en-US" sz="2000" b="0" i="0" dirty="0"/>
            </a:br>
            <a:r>
              <a:rPr lang="en-US" sz="2000" i="0" dirty="0"/>
              <a:t>No77,Sidco Industrial Estate, Ambattur,</a:t>
            </a:r>
            <a:br>
              <a:rPr lang="en-US" sz="2000" b="0" i="0" dirty="0"/>
            </a:br>
            <a:r>
              <a:rPr lang="en-US" sz="2000" i="0" dirty="0"/>
              <a:t>Chennai-600098 </a:t>
            </a:r>
            <a:br>
              <a:rPr lang="en-IN" sz="2000" dirty="0">
                <a:latin typeface="Proxima Nova Alt Lt" panose="02000506030000020004" pitchFamily="50" charset="0"/>
              </a:rPr>
            </a:br>
            <a:br>
              <a:rPr lang="en-IN" sz="2000" dirty="0">
                <a:latin typeface="Proxima Nova Alt Lt" panose="02000506030000020004" pitchFamily="50" charset="0"/>
              </a:rPr>
            </a:br>
            <a:r>
              <a:rPr lang="en-IN" sz="2000" dirty="0">
                <a:latin typeface="Proxima Nova Alt Lt" panose="02000506030000020004" pitchFamily="50" charset="0"/>
              </a:rPr>
              <a:t>Contact </a:t>
            </a:r>
            <a:br>
              <a:rPr lang="en-IN" sz="2000" dirty="0">
                <a:latin typeface="Proxima Nova Alt Lt" panose="02000506030000020004" pitchFamily="50" charset="0"/>
              </a:rPr>
            </a:br>
            <a:br>
              <a:rPr lang="en-IN" sz="2000" dirty="0">
                <a:latin typeface="Proxima Nova Alt Lt" panose="02000506030000020004" pitchFamily="50" charset="0"/>
              </a:rPr>
            </a:br>
            <a:r>
              <a:rPr lang="en-US" sz="2400" b="1" dirty="0">
                <a:solidFill>
                  <a:schemeClr val="tx1"/>
                </a:solidFill>
              </a:rPr>
              <a:t>+ 91 9841752281</a:t>
            </a:r>
            <a:br>
              <a:rPr lang="en-US" sz="2400" b="1" dirty="0">
                <a:solidFill>
                  <a:schemeClr val="tx1"/>
                </a:solidFill>
              </a:rPr>
            </a:br>
            <a:br>
              <a:rPr lang="en-US" sz="2400" b="1" dirty="0">
                <a:solidFill>
                  <a:schemeClr val="tx1"/>
                </a:solidFill>
              </a:rPr>
            </a:br>
            <a:r>
              <a:rPr lang="en-US" sz="2000" dirty="0">
                <a:latin typeface="Proxima Nova Alt Lt" panose="02000506030000020004" pitchFamily="50" charset="0"/>
              </a:rPr>
              <a:t>Mail</a:t>
            </a:r>
            <a:br>
              <a:rPr lang="en-US" sz="1400" dirty="0">
                <a:solidFill>
                  <a:srgbClr val="05888E"/>
                </a:solidFill>
              </a:rPr>
            </a:br>
            <a:br>
              <a:rPr lang="en-US" sz="2400" b="1" dirty="0">
                <a:solidFill>
                  <a:srgbClr val="05888E"/>
                </a:solidFill>
              </a:rPr>
            </a:br>
            <a:r>
              <a:rPr lang="en-US" sz="2400" dirty="0"/>
              <a:t>info@abilityengg.com</a:t>
            </a:r>
            <a:br>
              <a:rPr lang="en-US" sz="1050" dirty="0"/>
            </a:br>
            <a:endParaRPr lang="en-IN" sz="1050" dirty="0">
              <a:latin typeface="Proxima Nova Alt Lt" panose="02000506030000020004" pitchFamily="50" charset="0"/>
            </a:endParaRPr>
          </a:p>
        </p:txBody>
      </p:sp>
    </p:spTree>
    <p:extLst>
      <p:ext uri="{BB962C8B-B14F-4D97-AF65-F5344CB8AC3E}">
        <p14:creationId xmlns:p14="http://schemas.microsoft.com/office/powerpoint/2010/main" val="143658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B14F01A-2E25-A1EC-BA28-3C487128701D}"/>
            </a:ext>
          </a:extLst>
        </p:cNvPr>
        <p:cNvGrpSpPr/>
        <p:nvPr/>
      </p:nvGrpSpPr>
      <p:grpSpPr>
        <a:xfrm>
          <a:off x="0" y="0"/>
          <a:ext cx="0" cy="0"/>
          <a:chOff x="0" y="0"/>
          <a:chExt cx="0" cy="0"/>
        </a:xfrm>
      </p:grpSpPr>
      <p:pic>
        <p:nvPicPr>
          <p:cNvPr id="10" name="object 10">
            <a:extLst>
              <a:ext uri="{FF2B5EF4-FFF2-40B4-BE49-F238E27FC236}">
                <a16:creationId xmlns:a16="http://schemas.microsoft.com/office/drawing/2014/main" id="{CDB53BC8-09F4-B5C8-1DAE-1A79EB7FD6E7}"/>
              </a:ext>
            </a:extLst>
          </p:cNvPr>
          <p:cNvPicPr/>
          <p:nvPr/>
        </p:nvPicPr>
        <p:blipFill>
          <a:blip r:embed="rId2" cstate="print"/>
          <a:stretch>
            <a:fillRect/>
          </a:stretch>
        </p:blipFill>
        <p:spPr>
          <a:xfrm>
            <a:off x="10879393" y="117987"/>
            <a:ext cx="1143000" cy="838200"/>
          </a:xfrm>
          <a:prstGeom prst="rect">
            <a:avLst/>
          </a:prstGeom>
        </p:spPr>
      </p:pic>
      <p:sp>
        <p:nvSpPr>
          <p:cNvPr id="12" name="object 3">
            <a:extLst>
              <a:ext uri="{FF2B5EF4-FFF2-40B4-BE49-F238E27FC236}">
                <a16:creationId xmlns:a16="http://schemas.microsoft.com/office/drawing/2014/main" id="{A84EAF30-DD48-D096-5FA6-D5B76F616FF1}"/>
              </a:ext>
            </a:extLst>
          </p:cNvPr>
          <p:cNvSpPr txBox="1"/>
          <p:nvPr/>
        </p:nvSpPr>
        <p:spPr>
          <a:xfrm>
            <a:off x="9829800" y="6172200"/>
            <a:ext cx="2293620" cy="888064"/>
          </a:xfrm>
          <a:prstGeom prst="rect">
            <a:avLst/>
          </a:prstGeom>
        </p:spPr>
        <p:txBody>
          <a:bodyPr vert="horz" wrap="square" lIns="0" tIns="13335" rIns="0" bIns="0" rtlCol="0">
            <a:spAutoFit/>
          </a:bodyPr>
          <a:lstStyle/>
          <a:p>
            <a:pPr marL="12700" algn="ctr">
              <a:spcBef>
                <a:spcPts val="105"/>
              </a:spcBef>
            </a:pPr>
            <a:r>
              <a:rPr lang="en-IN" sz="2800" b="1" spc="-40" dirty="0">
                <a:latin typeface="Times New Roman"/>
                <a:cs typeface="Times New Roman"/>
              </a:rPr>
              <a:t> </a:t>
            </a:r>
            <a:r>
              <a:rPr lang="en-IN" sz="1400" b="1" u="sng" dirty="0">
                <a:solidFill>
                  <a:schemeClr val="accent1">
                    <a:lumMod val="40000"/>
                    <a:lumOff val="60000"/>
                  </a:schemeClr>
                </a:solidFill>
                <a:hlinkClick r:id="rId3">
                  <a:extLst>
                    <a:ext uri="{A12FA001-AC4F-418D-AE19-62706E023703}">
                      <ahyp:hlinkClr xmlns:ahyp="http://schemas.microsoft.com/office/drawing/2018/hyperlinkcolor" val="tx"/>
                    </a:ext>
                  </a:extLst>
                </a:hlinkClick>
              </a:rPr>
              <a:t>www.abilityengg.in</a:t>
            </a:r>
            <a:endParaRPr lang="en-IN" sz="2800" dirty="0">
              <a:solidFill>
                <a:schemeClr val="accent1">
                  <a:lumMod val="40000"/>
                  <a:lumOff val="60000"/>
                </a:schemeClr>
              </a:solidFill>
              <a:latin typeface="Proxima Nova Alt Lt" panose="02000506030000020004" pitchFamily="50" charset="0"/>
            </a:endParaRPr>
          </a:p>
          <a:p>
            <a:pPr marL="12700">
              <a:spcBef>
                <a:spcPts val="105"/>
              </a:spcBef>
            </a:pPr>
            <a:endParaRPr sz="2800" dirty="0">
              <a:latin typeface="Times New Roman"/>
              <a:cs typeface="Times New Roman"/>
            </a:endParaRPr>
          </a:p>
        </p:txBody>
      </p:sp>
      <p:pic>
        <p:nvPicPr>
          <p:cNvPr id="22" name="Picture 21">
            <a:extLst>
              <a:ext uri="{FF2B5EF4-FFF2-40B4-BE49-F238E27FC236}">
                <a16:creationId xmlns:a16="http://schemas.microsoft.com/office/drawing/2014/main" id="{F2EE3A45-2303-0E98-A32F-A7D16FA51286}"/>
              </a:ext>
            </a:extLst>
          </p:cNvPr>
          <p:cNvPicPr>
            <a:picLocks noChangeAspect="1"/>
          </p:cNvPicPr>
          <p:nvPr/>
        </p:nvPicPr>
        <p:blipFill>
          <a:blip r:embed="rId4"/>
          <a:stretch>
            <a:fillRect/>
          </a:stretch>
        </p:blipFill>
        <p:spPr>
          <a:xfrm>
            <a:off x="76200" y="5867400"/>
            <a:ext cx="990600" cy="777936"/>
          </a:xfrm>
          <a:prstGeom prst="rect">
            <a:avLst/>
          </a:prstGeom>
        </p:spPr>
      </p:pic>
      <p:sp>
        <p:nvSpPr>
          <p:cNvPr id="5" name="Rectangle 4">
            <a:extLst>
              <a:ext uri="{FF2B5EF4-FFF2-40B4-BE49-F238E27FC236}">
                <a16:creationId xmlns:a16="http://schemas.microsoft.com/office/drawing/2014/main" id="{19432E8A-5F08-4BAA-5DA4-D014EBF7CFAA}"/>
              </a:ext>
            </a:extLst>
          </p:cNvPr>
          <p:cNvSpPr/>
          <p:nvPr/>
        </p:nvSpPr>
        <p:spPr>
          <a:xfrm>
            <a:off x="533400" y="533400"/>
            <a:ext cx="1596912" cy="646331"/>
          </a:xfrm>
          <a:prstGeom prst="rect">
            <a:avLst/>
          </a:prstGeom>
        </p:spPr>
        <p:txBody>
          <a:bodyPr wrap="none">
            <a:spAutoFit/>
          </a:bodyPr>
          <a:lstStyle/>
          <a:p>
            <a:r>
              <a:rPr lang="en-IN" sz="3600" dirty="0">
                <a:solidFill>
                  <a:schemeClr val="accent5"/>
                </a:solidFill>
                <a:latin typeface="Proxima Nova Alt Rg" panose="02000506030000020004" pitchFamily="50" charset="0"/>
              </a:rPr>
              <a:t>Legacy</a:t>
            </a:r>
            <a:endParaRPr lang="en-US" sz="3600" dirty="0">
              <a:solidFill>
                <a:schemeClr val="accent5"/>
              </a:solidFill>
              <a:latin typeface="Proxima Nova Alt Rg" panose="02000506030000020004" pitchFamily="50" charset="0"/>
            </a:endParaRPr>
          </a:p>
        </p:txBody>
      </p:sp>
      <p:sp>
        <p:nvSpPr>
          <p:cNvPr id="7" name="TextBox 6">
            <a:extLst>
              <a:ext uri="{FF2B5EF4-FFF2-40B4-BE49-F238E27FC236}">
                <a16:creationId xmlns:a16="http://schemas.microsoft.com/office/drawing/2014/main" id="{60BE4A90-4462-B55C-822D-7EC473451E46}"/>
              </a:ext>
            </a:extLst>
          </p:cNvPr>
          <p:cNvSpPr txBox="1"/>
          <p:nvPr/>
        </p:nvSpPr>
        <p:spPr>
          <a:xfrm>
            <a:off x="304800" y="1371600"/>
            <a:ext cx="6096000" cy="3693319"/>
          </a:xfrm>
          <a:prstGeom prst="rect">
            <a:avLst/>
          </a:prstGeom>
          <a:noFill/>
        </p:spPr>
        <p:txBody>
          <a:bodyPr wrap="square">
            <a:spAutoFit/>
          </a:bodyPr>
          <a:lstStyle/>
          <a:p>
            <a:r>
              <a:rPr lang="en-US" dirty="0">
                <a:latin typeface="Proxima Nova Alt Rg" panose="02000506030000020004"/>
              </a:rPr>
              <a:t>For over </a:t>
            </a:r>
            <a:r>
              <a:rPr lang="en-US" b="1" dirty="0">
                <a:latin typeface="Proxima Nova Alt Rg" panose="02000506030000020004"/>
              </a:rPr>
              <a:t>18 years</a:t>
            </a:r>
            <a:r>
              <a:rPr lang="en-US" dirty="0">
                <a:latin typeface="Proxima Nova Alt Rg" panose="02000506030000020004"/>
              </a:rPr>
              <a:t>, </a:t>
            </a:r>
            <a:r>
              <a:rPr lang="en-IN" sz="1600" dirty="0">
                <a:latin typeface="Proxima Nova Alt Rg" panose="02000506030000020004"/>
              </a:rPr>
              <a:t>Ability Engineering Pvt Ltd</a:t>
            </a:r>
            <a:r>
              <a:rPr lang="en-US" dirty="0">
                <a:latin typeface="Proxima Nova Alt Rg" panose="02000506030000020004"/>
              </a:rPr>
              <a:t> has been a trusted leader in the manufacturing of Forging dies and EMS Fixtures We have built a strong reputation for excellence through our unwavering commitment to quality, precision, and customer satisfaction.</a:t>
            </a:r>
          </a:p>
          <a:p>
            <a:endParaRPr lang="en-US" dirty="0">
              <a:latin typeface="Proxima Nova Alt Rg" panose="02000506030000020004"/>
            </a:endParaRPr>
          </a:p>
          <a:p>
            <a:pPr>
              <a:buNone/>
            </a:pPr>
            <a:r>
              <a:rPr lang="en-US" dirty="0">
                <a:latin typeface="Proxima Nova Alt Rg" panose="02000506030000020004"/>
              </a:rPr>
              <a:t>Our team takes pride in delivering a seamless experience at every stage—right from initial consultation and manufacturing to production and final delivery. By combining advanced manufacturing capabilities with dedicated customer support, we ensure that every product meets the highest standards and exceeds client expectations.</a:t>
            </a:r>
          </a:p>
        </p:txBody>
      </p:sp>
      <p:sp>
        <p:nvSpPr>
          <p:cNvPr id="8" name="Rectangle 7">
            <a:extLst>
              <a:ext uri="{FF2B5EF4-FFF2-40B4-BE49-F238E27FC236}">
                <a16:creationId xmlns:a16="http://schemas.microsoft.com/office/drawing/2014/main" id="{B551A8F7-1540-D845-724E-58A8F76E2ADF}"/>
              </a:ext>
            </a:extLst>
          </p:cNvPr>
          <p:cNvSpPr/>
          <p:nvPr/>
        </p:nvSpPr>
        <p:spPr>
          <a:xfrm>
            <a:off x="6477000" y="1295400"/>
            <a:ext cx="1066800" cy="3885719"/>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a:extLst>
              <a:ext uri="{FF2B5EF4-FFF2-40B4-BE49-F238E27FC236}">
                <a16:creationId xmlns:a16="http://schemas.microsoft.com/office/drawing/2014/main" id="{F5EED90A-39FD-3DD7-7D84-7FD49EEFD2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0" y="914400"/>
            <a:ext cx="52578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a:extLst>
              <a:ext uri="{FF2B5EF4-FFF2-40B4-BE49-F238E27FC236}">
                <a16:creationId xmlns:a16="http://schemas.microsoft.com/office/drawing/2014/main" id="{92C8A4E2-7AC1-1761-F079-1154F01048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3352800"/>
            <a:ext cx="18288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a:extLst>
              <a:ext uri="{FF2B5EF4-FFF2-40B4-BE49-F238E27FC236}">
                <a16:creationId xmlns:a16="http://schemas.microsoft.com/office/drawing/2014/main" id="{24D8EA35-4A34-D281-4FB3-D9711B6572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39400" y="3352800"/>
            <a:ext cx="1604297"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a:extLst>
              <a:ext uri="{FF2B5EF4-FFF2-40B4-BE49-F238E27FC236}">
                <a16:creationId xmlns:a16="http://schemas.microsoft.com/office/drawing/2014/main" id="{7A9C98D1-DE1F-ABC7-8B4E-F9948AFD64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0600" y="3352800"/>
            <a:ext cx="17526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a:extLst>
              <a:ext uri="{FF2B5EF4-FFF2-40B4-BE49-F238E27FC236}">
                <a16:creationId xmlns:a16="http://schemas.microsoft.com/office/drawing/2014/main" id="{1DD79502-E6F1-9A5F-9EE9-3EA00C76C38F}"/>
              </a:ext>
            </a:extLst>
          </p:cNvPr>
          <p:cNvSpPr/>
          <p:nvPr/>
        </p:nvSpPr>
        <p:spPr>
          <a:xfrm>
            <a:off x="381000" y="1219200"/>
            <a:ext cx="411480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highlight>
                <a:srgbClr val="FFFF00"/>
              </a:highlight>
            </a:endParaRPr>
          </a:p>
        </p:txBody>
      </p:sp>
    </p:spTree>
    <p:extLst>
      <p:ext uri="{BB962C8B-B14F-4D97-AF65-F5344CB8AC3E}">
        <p14:creationId xmlns:p14="http://schemas.microsoft.com/office/powerpoint/2010/main" val="3565550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object 10"/>
          <p:cNvPicPr/>
          <p:nvPr/>
        </p:nvPicPr>
        <p:blipFill>
          <a:blip r:embed="rId2" cstate="print"/>
          <a:stretch>
            <a:fillRect/>
          </a:stretch>
        </p:blipFill>
        <p:spPr>
          <a:xfrm>
            <a:off x="10591800" y="228600"/>
            <a:ext cx="1143000" cy="838200"/>
          </a:xfrm>
          <a:prstGeom prst="rect">
            <a:avLst/>
          </a:prstGeom>
        </p:spPr>
      </p:pic>
      <p:sp>
        <p:nvSpPr>
          <p:cNvPr id="12" name="object 3">
            <a:extLst>
              <a:ext uri="{FF2B5EF4-FFF2-40B4-BE49-F238E27FC236}">
                <a16:creationId xmlns:a16="http://schemas.microsoft.com/office/drawing/2014/main" id="{CFC82D6B-5766-AD72-0915-CB865D8FA14D}"/>
              </a:ext>
            </a:extLst>
          </p:cNvPr>
          <p:cNvSpPr txBox="1"/>
          <p:nvPr/>
        </p:nvSpPr>
        <p:spPr>
          <a:xfrm>
            <a:off x="9829800" y="6172200"/>
            <a:ext cx="2293620" cy="888064"/>
          </a:xfrm>
          <a:prstGeom prst="rect">
            <a:avLst/>
          </a:prstGeom>
        </p:spPr>
        <p:txBody>
          <a:bodyPr vert="horz" wrap="square" lIns="0" tIns="13335" rIns="0" bIns="0" rtlCol="0">
            <a:spAutoFit/>
          </a:bodyPr>
          <a:lstStyle/>
          <a:p>
            <a:pPr marL="12700" algn="ctr">
              <a:spcBef>
                <a:spcPts val="105"/>
              </a:spcBef>
            </a:pPr>
            <a:r>
              <a:rPr lang="en-IN" sz="2800" b="1" spc="-40" dirty="0">
                <a:latin typeface="Times New Roman"/>
                <a:cs typeface="Times New Roman"/>
              </a:rPr>
              <a:t> </a:t>
            </a:r>
            <a:r>
              <a:rPr lang="en-IN" sz="1400" b="1" u="sng" dirty="0">
                <a:solidFill>
                  <a:schemeClr val="accent1">
                    <a:lumMod val="40000"/>
                    <a:lumOff val="60000"/>
                  </a:schemeClr>
                </a:solidFill>
                <a:hlinkClick r:id="rId3">
                  <a:extLst>
                    <a:ext uri="{A12FA001-AC4F-418D-AE19-62706E023703}">
                      <ahyp:hlinkClr xmlns:ahyp="http://schemas.microsoft.com/office/drawing/2018/hyperlinkcolor" val="tx"/>
                    </a:ext>
                  </a:extLst>
                </a:hlinkClick>
              </a:rPr>
              <a:t>www.abilityengg.in</a:t>
            </a:r>
            <a:endParaRPr lang="en-IN" sz="2800" dirty="0">
              <a:solidFill>
                <a:schemeClr val="accent1">
                  <a:lumMod val="40000"/>
                  <a:lumOff val="60000"/>
                </a:schemeClr>
              </a:solidFill>
              <a:latin typeface="Proxima Nova Alt Lt" panose="02000506030000020004" pitchFamily="50" charset="0"/>
            </a:endParaRPr>
          </a:p>
          <a:p>
            <a:pPr marL="12700">
              <a:spcBef>
                <a:spcPts val="105"/>
              </a:spcBef>
            </a:pPr>
            <a:endParaRPr sz="2800" dirty="0">
              <a:latin typeface="Times New Roman"/>
              <a:cs typeface="Times New Roman"/>
            </a:endParaRPr>
          </a:p>
        </p:txBody>
      </p:sp>
      <p:pic>
        <p:nvPicPr>
          <p:cNvPr id="22" name="Picture 21">
            <a:extLst>
              <a:ext uri="{FF2B5EF4-FFF2-40B4-BE49-F238E27FC236}">
                <a16:creationId xmlns:a16="http://schemas.microsoft.com/office/drawing/2014/main" id="{A0788943-423E-F8FB-5480-120B25C32175}"/>
              </a:ext>
            </a:extLst>
          </p:cNvPr>
          <p:cNvPicPr>
            <a:picLocks noChangeAspect="1"/>
          </p:cNvPicPr>
          <p:nvPr/>
        </p:nvPicPr>
        <p:blipFill>
          <a:blip r:embed="rId4"/>
          <a:stretch>
            <a:fillRect/>
          </a:stretch>
        </p:blipFill>
        <p:spPr>
          <a:xfrm>
            <a:off x="76200" y="5867400"/>
            <a:ext cx="990600" cy="777936"/>
          </a:xfrm>
          <a:prstGeom prst="rect">
            <a:avLst/>
          </a:prstGeom>
        </p:spPr>
      </p:pic>
      <p:sp>
        <p:nvSpPr>
          <p:cNvPr id="23" name="Title 2">
            <a:extLst>
              <a:ext uri="{FF2B5EF4-FFF2-40B4-BE49-F238E27FC236}">
                <a16:creationId xmlns:a16="http://schemas.microsoft.com/office/drawing/2014/main" id="{978ECF97-2277-653B-3A53-00B8229506EB}"/>
              </a:ext>
            </a:extLst>
          </p:cNvPr>
          <p:cNvSpPr txBox="1">
            <a:spLocks/>
          </p:cNvSpPr>
          <p:nvPr/>
        </p:nvSpPr>
        <p:spPr>
          <a:xfrm>
            <a:off x="457200" y="228600"/>
            <a:ext cx="5454650" cy="673100"/>
          </a:xfrm>
          <a:prstGeom prst="rect">
            <a:avLst/>
          </a:prstGeom>
        </p:spPr>
        <p:txBody>
          <a:bodyPr wrap="square" lIns="0" tIns="0" rIns="0" bIns="0">
            <a:normAutofit fontScale="97500"/>
          </a:bodyPr>
          <a:lstStyle>
            <a:lvl1pPr>
              <a:defRPr sz="3200" b="1" i="1">
                <a:solidFill>
                  <a:srgbClr val="242424"/>
                </a:solidFill>
                <a:latin typeface="Arial"/>
                <a:ea typeface="+mj-ea"/>
                <a:cs typeface="Arial"/>
              </a:defRPr>
            </a:lvl1pPr>
          </a:lstStyle>
          <a:p>
            <a:r>
              <a:rPr lang="en-IN" dirty="0"/>
              <a:t>Vision </a:t>
            </a:r>
            <a:r>
              <a:rPr lang="en-IN" dirty="0">
                <a:solidFill>
                  <a:srgbClr val="0000FF"/>
                </a:solidFill>
              </a:rPr>
              <a:t>&amp;</a:t>
            </a:r>
            <a:r>
              <a:rPr lang="en-IN" dirty="0"/>
              <a:t> Mission </a:t>
            </a:r>
          </a:p>
        </p:txBody>
      </p:sp>
      <p:sp>
        <p:nvSpPr>
          <p:cNvPr id="26" name="Title 2">
            <a:extLst>
              <a:ext uri="{FF2B5EF4-FFF2-40B4-BE49-F238E27FC236}">
                <a16:creationId xmlns:a16="http://schemas.microsoft.com/office/drawing/2014/main" id="{36593C44-E9B6-A87B-C3F0-4084E20A4A9B}"/>
              </a:ext>
            </a:extLst>
          </p:cNvPr>
          <p:cNvSpPr txBox="1">
            <a:spLocks/>
          </p:cNvSpPr>
          <p:nvPr/>
        </p:nvSpPr>
        <p:spPr>
          <a:xfrm>
            <a:off x="381000" y="1066800"/>
            <a:ext cx="1349969" cy="673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lumMod val="50000"/>
                    <a:lumOff val="50000"/>
                  </a:schemeClr>
                </a:solidFill>
                <a:latin typeface="Proxima Nova Alt Rg" panose="02000506030000020004" pitchFamily="50" charset="0"/>
                <a:ea typeface="+mj-ea"/>
                <a:cs typeface="+mj-cs"/>
              </a:defRPr>
            </a:lvl1pPr>
          </a:lstStyle>
          <a:p>
            <a:r>
              <a:rPr lang="en-IN" sz="2800" b="1" dirty="0">
                <a:solidFill>
                  <a:srgbClr val="0000FF"/>
                </a:solidFill>
              </a:rPr>
              <a:t>Vision</a:t>
            </a:r>
            <a:endParaRPr lang="en-IN" sz="2800" dirty="0">
              <a:solidFill>
                <a:srgbClr val="0000FF"/>
              </a:solidFill>
            </a:endParaRPr>
          </a:p>
        </p:txBody>
      </p:sp>
      <p:sp>
        <p:nvSpPr>
          <p:cNvPr id="27" name="Rectangle 26">
            <a:extLst>
              <a:ext uri="{FF2B5EF4-FFF2-40B4-BE49-F238E27FC236}">
                <a16:creationId xmlns:a16="http://schemas.microsoft.com/office/drawing/2014/main" id="{B8664493-FEB0-8B91-1A3A-0992B7238A7C}"/>
              </a:ext>
            </a:extLst>
          </p:cNvPr>
          <p:cNvSpPr/>
          <p:nvPr/>
        </p:nvSpPr>
        <p:spPr>
          <a:xfrm>
            <a:off x="304800" y="1752600"/>
            <a:ext cx="6306270" cy="1200329"/>
          </a:xfrm>
          <a:prstGeom prst="rect">
            <a:avLst/>
          </a:prstGeom>
        </p:spPr>
        <p:txBody>
          <a:bodyPr wrap="square">
            <a:spAutoFit/>
          </a:bodyPr>
          <a:lstStyle/>
          <a:p>
            <a:r>
              <a:rPr lang="en-US" dirty="0">
                <a:solidFill>
                  <a:schemeClr val="tx1">
                    <a:lumMod val="65000"/>
                    <a:lumOff val="35000"/>
                  </a:schemeClr>
                </a:solidFill>
                <a:latin typeface="Proxima Nova Alt Rg" panose="02000506030000020004"/>
              </a:rPr>
              <a:t>To become a leading manufacturing company, recognized for innovative and sustainable solutions that meet the evolving needs of our customers, while promoting growth and prosperity for all stakeholders.</a:t>
            </a:r>
          </a:p>
        </p:txBody>
      </p:sp>
      <p:sp>
        <p:nvSpPr>
          <p:cNvPr id="28" name="Title 2">
            <a:extLst>
              <a:ext uri="{FF2B5EF4-FFF2-40B4-BE49-F238E27FC236}">
                <a16:creationId xmlns:a16="http://schemas.microsoft.com/office/drawing/2014/main" id="{52541A5C-ED45-14C2-6666-CF0BE96D4B6A}"/>
              </a:ext>
            </a:extLst>
          </p:cNvPr>
          <p:cNvSpPr txBox="1">
            <a:spLocks/>
          </p:cNvSpPr>
          <p:nvPr/>
        </p:nvSpPr>
        <p:spPr>
          <a:xfrm>
            <a:off x="304800" y="3276600"/>
            <a:ext cx="2140378" cy="4825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lumMod val="50000"/>
                    <a:lumOff val="50000"/>
                  </a:schemeClr>
                </a:solidFill>
                <a:latin typeface="Proxima Nova Alt Rg" panose="02000506030000020004" pitchFamily="50" charset="0"/>
                <a:ea typeface="+mj-ea"/>
                <a:cs typeface="+mj-cs"/>
              </a:defRPr>
            </a:lvl1pPr>
          </a:lstStyle>
          <a:p>
            <a:r>
              <a:rPr lang="en-IN" sz="2800" b="1" dirty="0">
                <a:solidFill>
                  <a:srgbClr val="0000FF"/>
                </a:solidFill>
              </a:rPr>
              <a:t>Mission</a:t>
            </a:r>
            <a:endParaRPr lang="en-IN" sz="2800" dirty="0">
              <a:solidFill>
                <a:srgbClr val="0000FF"/>
              </a:solidFill>
            </a:endParaRPr>
          </a:p>
        </p:txBody>
      </p:sp>
      <p:sp>
        <p:nvSpPr>
          <p:cNvPr id="29" name="Rectangle 28">
            <a:extLst>
              <a:ext uri="{FF2B5EF4-FFF2-40B4-BE49-F238E27FC236}">
                <a16:creationId xmlns:a16="http://schemas.microsoft.com/office/drawing/2014/main" id="{C91025F5-885A-AFD5-F25F-29480C4BD8D9}"/>
              </a:ext>
            </a:extLst>
          </p:cNvPr>
          <p:cNvSpPr/>
          <p:nvPr/>
        </p:nvSpPr>
        <p:spPr>
          <a:xfrm>
            <a:off x="304800" y="3962400"/>
            <a:ext cx="6622354" cy="1477328"/>
          </a:xfrm>
          <a:prstGeom prst="rect">
            <a:avLst/>
          </a:prstGeom>
        </p:spPr>
        <p:txBody>
          <a:bodyPr wrap="square">
            <a:spAutoFit/>
          </a:bodyPr>
          <a:lstStyle/>
          <a:p>
            <a:r>
              <a:rPr lang="en-US" dirty="0">
                <a:solidFill>
                  <a:schemeClr val="tx1">
                    <a:lumMod val="65000"/>
                    <a:lumOff val="35000"/>
                  </a:schemeClr>
                </a:solidFill>
                <a:latin typeface="Proxima Nova Alt Rg" panose="02000506030000020004"/>
              </a:rPr>
              <a:t>Our mission is to consistently deliver high-quality, cost-effective products and services that exceed our customers' expectations. We strive to foster a culture of innovation, collaboration, and continuous improvement, empowering our employees to grow and succeed in a dynamic and challenging industry.</a:t>
            </a:r>
          </a:p>
        </p:txBody>
      </p:sp>
      <p:pic>
        <p:nvPicPr>
          <p:cNvPr id="31" name="Picture 30">
            <a:extLst>
              <a:ext uri="{FF2B5EF4-FFF2-40B4-BE49-F238E27FC236}">
                <a16:creationId xmlns:a16="http://schemas.microsoft.com/office/drawing/2014/main" id="{97920B05-AD76-EE98-07CD-2C5C0F50DDAD}"/>
              </a:ext>
            </a:extLst>
          </p:cNvPr>
          <p:cNvPicPr>
            <a:picLocks noChangeAspect="1"/>
          </p:cNvPicPr>
          <p:nvPr/>
        </p:nvPicPr>
        <p:blipFill>
          <a:blip r:embed="rId5"/>
          <a:stretch>
            <a:fillRect/>
          </a:stretch>
        </p:blipFill>
        <p:spPr>
          <a:xfrm>
            <a:off x="7848600" y="1295400"/>
            <a:ext cx="3204567" cy="44958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32" name="Rectangle 31">
            <a:extLst>
              <a:ext uri="{FF2B5EF4-FFF2-40B4-BE49-F238E27FC236}">
                <a16:creationId xmlns:a16="http://schemas.microsoft.com/office/drawing/2014/main" id="{35EE90B6-005D-B806-32F3-7FE736857D54}"/>
              </a:ext>
            </a:extLst>
          </p:cNvPr>
          <p:cNvSpPr/>
          <p:nvPr/>
        </p:nvSpPr>
        <p:spPr>
          <a:xfrm>
            <a:off x="381000" y="838200"/>
            <a:ext cx="4114800"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highlight>
                <a:srgbClr val="FFFF00"/>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FDDAFB1-EBC2-92C0-55ED-F08CDD2B0C6C}"/>
            </a:ext>
          </a:extLst>
        </p:cNvPr>
        <p:cNvGrpSpPr/>
        <p:nvPr/>
      </p:nvGrpSpPr>
      <p:grpSpPr>
        <a:xfrm>
          <a:off x="0" y="0"/>
          <a:ext cx="0" cy="0"/>
          <a:chOff x="0" y="0"/>
          <a:chExt cx="0" cy="0"/>
        </a:xfrm>
      </p:grpSpPr>
      <p:pic>
        <p:nvPicPr>
          <p:cNvPr id="10" name="object 10">
            <a:extLst>
              <a:ext uri="{FF2B5EF4-FFF2-40B4-BE49-F238E27FC236}">
                <a16:creationId xmlns:a16="http://schemas.microsoft.com/office/drawing/2014/main" id="{13C9DE0E-4713-BCE9-B0D0-1EF05BFEF81B}"/>
              </a:ext>
            </a:extLst>
          </p:cNvPr>
          <p:cNvPicPr/>
          <p:nvPr/>
        </p:nvPicPr>
        <p:blipFill>
          <a:blip r:embed="rId2" cstate="print"/>
          <a:stretch>
            <a:fillRect/>
          </a:stretch>
        </p:blipFill>
        <p:spPr>
          <a:xfrm>
            <a:off x="10591800" y="228600"/>
            <a:ext cx="1143000" cy="838200"/>
          </a:xfrm>
          <a:prstGeom prst="rect">
            <a:avLst/>
          </a:prstGeom>
        </p:spPr>
      </p:pic>
      <p:sp>
        <p:nvSpPr>
          <p:cNvPr id="12" name="object 3">
            <a:extLst>
              <a:ext uri="{FF2B5EF4-FFF2-40B4-BE49-F238E27FC236}">
                <a16:creationId xmlns:a16="http://schemas.microsoft.com/office/drawing/2014/main" id="{A34AF106-42DB-821F-53C0-FB0332C0C5AB}"/>
              </a:ext>
            </a:extLst>
          </p:cNvPr>
          <p:cNvSpPr txBox="1"/>
          <p:nvPr/>
        </p:nvSpPr>
        <p:spPr>
          <a:xfrm>
            <a:off x="9898380" y="6019800"/>
            <a:ext cx="2293620" cy="888064"/>
          </a:xfrm>
          <a:prstGeom prst="rect">
            <a:avLst/>
          </a:prstGeom>
        </p:spPr>
        <p:txBody>
          <a:bodyPr vert="horz" wrap="square" lIns="0" tIns="13335" rIns="0" bIns="0" rtlCol="0">
            <a:spAutoFit/>
          </a:bodyPr>
          <a:lstStyle/>
          <a:p>
            <a:pPr marL="12700" algn="ctr">
              <a:spcBef>
                <a:spcPts val="105"/>
              </a:spcBef>
            </a:pPr>
            <a:r>
              <a:rPr lang="en-IN" sz="2800" b="1" spc="-40" dirty="0">
                <a:latin typeface="Times New Roman"/>
                <a:cs typeface="Times New Roman"/>
              </a:rPr>
              <a:t> </a:t>
            </a:r>
            <a:r>
              <a:rPr lang="en-IN" sz="1400" b="1" u="sng" dirty="0">
                <a:solidFill>
                  <a:schemeClr val="accent1">
                    <a:lumMod val="40000"/>
                    <a:lumOff val="60000"/>
                  </a:schemeClr>
                </a:solidFill>
                <a:hlinkClick r:id="rId3">
                  <a:extLst>
                    <a:ext uri="{A12FA001-AC4F-418D-AE19-62706E023703}">
                      <ahyp:hlinkClr xmlns:ahyp="http://schemas.microsoft.com/office/drawing/2018/hyperlinkcolor" val="tx"/>
                    </a:ext>
                  </a:extLst>
                </a:hlinkClick>
              </a:rPr>
              <a:t>www.abilityengg.in</a:t>
            </a:r>
            <a:endParaRPr lang="en-IN" sz="2800" dirty="0">
              <a:solidFill>
                <a:schemeClr val="accent1">
                  <a:lumMod val="40000"/>
                  <a:lumOff val="60000"/>
                </a:schemeClr>
              </a:solidFill>
              <a:latin typeface="Proxima Nova Alt Lt" panose="02000506030000020004" pitchFamily="50" charset="0"/>
            </a:endParaRPr>
          </a:p>
          <a:p>
            <a:pPr marL="12700">
              <a:spcBef>
                <a:spcPts val="105"/>
              </a:spcBef>
            </a:pPr>
            <a:endParaRPr sz="2800" dirty="0">
              <a:latin typeface="Times New Roman"/>
              <a:cs typeface="Times New Roman"/>
            </a:endParaRPr>
          </a:p>
        </p:txBody>
      </p:sp>
      <p:pic>
        <p:nvPicPr>
          <p:cNvPr id="22" name="Picture 21">
            <a:extLst>
              <a:ext uri="{FF2B5EF4-FFF2-40B4-BE49-F238E27FC236}">
                <a16:creationId xmlns:a16="http://schemas.microsoft.com/office/drawing/2014/main" id="{03516D47-A446-85E6-3935-75B8D9AA52E5}"/>
              </a:ext>
            </a:extLst>
          </p:cNvPr>
          <p:cNvPicPr>
            <a:picLocks noChangeAspect="1"/>
          </p:cNvPicPr>
          <p:nvPr/>
        </p:nvPicPr>
        <p:blipFill>
          <a:blip r:embed="rId4"/>
          <a:stretch>
            <a:fillRect/>
          </a:stretch>
        </p:blipFill>
        <p:spPr>
          <a:xfrm>
            <a:off x="76200" y="5867400"/>
            <a:ext cx="990600" cy="777936"/>
          </a:xfrm>
          <a:prstGeom prst="rect">
            <a:avLst/>
          </a:prstGeom>
        </p:spPr>
      </p:pic>
      <p:sp>
        <p:nvSpPr>
          <p:cNvPr id="2" name="Title 2">
            <a:extLst>
              <a:ext uri="{FF2B5EF4-FFF2-40B4-BE49-F238E27FC236}">
                <a16:creationId xmlns:a16="http://schemas.microsoft.com/office/drawing/2014/main" id="{89E2E80E-881E-E1EE-2131-B32236BD1AB7}"/>
              </a:ext>
            </a:extLst>
          </p:cNvPr>
          <p:cNvSpPr>
            <a:spLocks noGrp="1"/>
          </p:cNvSpPr>
          <p:nvPr>
            <p:ph type="title"/>
          </p:nvPr>
        </p:nvSpPr>
        <p:spPr>
          <a:xfrm>
            <a:off x="762000" y="914400"/>
            <a:ext cx="5455244" cy="673100"/>
          </a:xfrm>
        </p:spPr>
        <p:txBody>
          <a:bodyPr>
            <a:normAutofit/>
          </a:bodyPr>
          <a:lstStyle/>
          <a:p>
            <a:r>
              <a:rPr lang="en-IN" b="1" dirty="0">
                <a:solidFill>
                  <a:srgbClr val="0000FF"/>
                </a:solidFill>
              </a:rPr>
              <a:t>Our Competitive Edge</a:t>
            </a:r>
            <a:endParaRPr lang="en-IN" dirty="0">
              <a:solidFill>
                <a:srgbClr val="0000FF"/>
              </a:solidFill>
            </a:endParaRPr>
          </a:p>
        </p:txBody>
      </p:sp>
      <p:sp>
        <p:nvSpPr>
          <p:cNvPr id="3" name="Rectangle 2">
            <a:extLst>
              <a:ext uri="{FF2B5EF4-FFF2-40B4-BE49-F238E27FC236}">
                <a16:creationId xmlns:a16="http://schemas.microsoft.com/office/drawing/2014/main" id="{A58E61E5-CB56-74AC-569F-15CBA6AC6A50}"/>
              </a:ext>
            </a:extLst>
          </p:cNvPr>
          <p:cNvSpPr/>
          <p:nvPr/>
        </p:nvSpPr>
        <p:spPr>
          <a:xfrm>
            <a:off x="762000" y="609600"/>
            <a:ext cx="1219200" cy="76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highlight>
                <a:srgbClr val="FFFF00"/>
              </a:highlight>
            </a:endParaRPr>
          </a:p>
        </p:txBody>
      </p:sp>
      <p:sp>
        <p:nvSpPr>
          <p:cNvPr id="4" name="Rectangle 3">
            <a:extLst>
              <a:ext uri="{FF2B5EF4-FFF2-40B4-BE49-F238E27FC236}">
                <a16:creationId xmlns:a16="http://schemas.microsoft.com/office/drawing/2014/main" id="{706EF54A-1548-0EA6-E305-95AC0EB5432D}"/>
              </a:ext>
            </a:extLst>
          </p:cNvPr>
          <p:cNvSpPr/>
          <p:nvPr/>
        </p:nvSpPr>
        <p:spPr>
          <a:xfrm>
            <a:off x="1524000" y="2514600"/>
            <a:ext cx="2496692" cy="369332"/>
          </a:xfrm>
          <a:prstGeom prst="rect">
            <a:avLst/>
          </a:prstGeom>
        </p:spPr>
        <p:txBody>
          <a:bodyPr wrap="square">
            <a:spAutoFit/>
          </a:bodyPr>
          <a:lstStyle/>
          <a:p>
            <a:pPr algn="ctr"/>
            <a:r>
              <a:rPr lang="en-US" b="1" dirty="0">
                <a:solidFill>
                  <a:schemeClr val="tx1">
                    <a:lumMod val="50000"/>
                    <a:lumOff val="50000"/>
                  </a:schemeClr>
                </a:solidFill>
                <a:latin typeface="Proxima Nova Alt Lt" panose="02000506030000020004" pitchFamily="50" charset="0"/>
              </a:rPr>
              <a:t>On-Time Delivery</a:t>
            </a:r>
          </a:p>
        </p:txBody>
      </p:sp>
      <p:cxnSp>
        <p:nvCxnSpPr>
          <p:cNvPr id="5" name="Straight Connector 4">
            <a:extLst>
              <a:ext uri="{FF2B5EF4-FFF2-40B4-BE49-F238E27FC236}">
                <a16:creationId xmlns:a16="http://schemas.microsoft.com/office/drawing/2014/main" id="{5696752B-2B78-7C53-90C4-975870EECEAD}"/>
              </a:ext>
            </a:extLst>
          </p:cNvPr>
          <p:cNvCxnSpPr>
            <a:cxnSpLocks/>
          </p:cNvCxnSpPr>
          <p:nvPr/>
        </p:nvCxnSpPr>
        <p:spPr>
          <a:xfrm>
            <a:off x="4114800" y="1905000"/>
            <a:ext cx="0" cy="3276600"/>
          </a:xfrm>
          <a:prstGeom prst="line">
            <a:avLst/>
          </a:prstGeom>
          <a:ln>
            <a:solidFill>
              <a:srgbClr val="0000FF"/>
            </a:solidFill>
            <a:prstDash val="lg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AF9C39B-E79D-6011-31DD-8E31D5086103}"/>
              </a:ext>
            </a:extLst>
          </p:cNvPr>
          <p:cNvSpPr/>
          <p:nvPr/>
        </p:nvSpPr>
        <p:spPr>
          <a:xfrm>
            <a:off x="4343400" y="2133600"/>
            <a:ext cx="2335592" cy="923330"/>
          </a:xfrm>
          <a:prstGeom prst="rect">
            <a:avLst/>
          </a:prstGeom>
        </p:spPr>
        <p:txBody>
          <a:bodyPr wrap="square">
            <a:spAutoFit/>
          </a:bodyPr>
          <a:lstStyle/>
          <a:p>
            <a:pPr algn="ctr"/>
            <a:r>
              <a:rPr lang="en-US" b="1" dirty="0">
                <a:solidFill>
                  <a:schemeClr val="tx1">
                    <a:lumMod val="50000"/>
                    <a:lumOff val="50000"/>
                  </a:schemeClr>
                </a:solidFill>
                <a:latin typeface="Proxima Nova Alt Lt" panose="02000506030000020004" pitchFamily="50" charset="0"/>
              </a:rPr>
              <a:t>End-to-End Service </a:t>
            </a:r>
          </a:p>
          <a:p>
            <a:pPr algn="ctr"/>
            <a:r>
              <a:rPr lang="en-US" b="1" dirty="0">
                <a:solidFill>
                  <a:schemeClr val="tx1">
                    <a:lumMod val="50000"/>
                    <a:lumOff val="50000"/>
                  </a:schemeClr>
                </a:solidFill>
                <a:latin typeface="Proxima Nova Alt Lt" panose="02000506030000020004" pitchFamily="50" charset="0"/>
              </a:rPr>
              <a:t>from Design to Delivery </a:t>
            </a:r>
          </a:p>
        </p:txBody>
      </p:sp>
      <p:cxnSp>
        <p:nvCxnSpPr>
          <p:cNvPr id="11" name="Straight Connector 10">
            <a:extLst>
              <a:ext uri="{FF2B5EF4-FFF2-40B4-BE49-F238E27FC236}">
                <a16:creationId xmlns:a16="http://schemas.microsoft.com/office/drawing/2014/main" id="{E752E0DB-E50F-1C3F-6831-BC529FD97A36}"/>
              </a:ext>
            </a:extLst>
          </p:cNvPr>
          <p:cNvCxnSpPr>
            <a:cxnSpLocks/>
          </p:cNvCxnSpPr>
          <p:nvPr/>
        </p:nvCxnSpPr>
        <p:spPr>
          <a:xfrm>
            <a:off x="6781800" y="1905000"/>
            <a:ext cx="0" cy="3276600"/>
          </a:xfrm>
          <a:prstGeom prst="line">
            <a:avLst/>
          </a:prstGeom>
          <a:ln>
            <a:solidFill>
              <a:srgbClr val="0000FF"/>
            </a:solidFill>
            <a:prstDash val="lg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0A7FE86-8733-0FCC-EEA7-ABAE607256EC}"/>
              </a:ext>
            </a:extLst>
          </p:cNvPr>
          <p:cNvSpPr/>
          <p:nvPr/>
        </p:nvSpPr>
        <p:spPr>
          <a:xfrm>
            <a:off x="7239000" y="2057400"/>
            <a:ext cx="1891653" cy="1200329"/>
          </a:xfrm>
          <a:prstGeom prst="rect">
            <a:avLst/>
          </a:prstGeom>
        </p:spPr>
        <p:txBody>
          <a:bodyPr wrap="square">
            <a:spAutoFit/>
          </a:bodyPr>
          <a:lstStyle/>
          <a:p>
            <a:r>
              <a:rPr lang="en-US" b="1" dirty="0">
                <a:solidFill>
                  <a:schemeClr val="tx1">
                    <a:lumMod val="50000"/>
                    <a:lumOff val="50000"/>
                  </a:schemeClr>
                </a:solidFill>
                <a:latin typeface="Proxima Nova Alt Lt" panose="02000506030000020004" pitchFamily="50" charset="0"/>
              </a:rPr>
              <a:t>Fully Integrated SAP </a:t>
            </a:r>
          </a:p>
          <a:p>
            <a:endParaRPr lang="en-US" b="1" dirty="0">
              <a:solidFill>
                <a:schemeClr val="tx1">
                  <a:lumMod val="50000"/>
                  <a:lumOff val="50000"/>
                </a:schemeClr>
              </a:solidFill>
              <a:latin typeface="Proxima Nova Alt Lt" panose="02000506030000020004" pitchFamily="50" charset="0"/>
            </a:endParaRPr>
          </a:p>
        </p:txBody>
      </p:sp>
      <p:sp>
        <p:nvSpPr>
          <p:cNvPr id="14" name="Rectangle 13">
            <a:extLst>
              <a:ext uri="{FF2B5EF4-FFF2-40B4-BE49-F238E27FC236}">
                <a16:creationId xmlns:a16="http://schemas.microsoft.com/office/drawing/2014/main" id="{DB7C0DFB-DDF2-3170-866F-4BABBB0D5C33}"/>
              </a:ext>
            </a:extLst>
          </p:cNvPr>
          <p:cNvSpPr/>
          <p:nvPr/>
        </p:nvSpPr>
        <p:spPr>
          <a:xfrm>
            <a:off x="1752600" y="3886200"/>
            <a:ext cx="2031341" cy="646331"/>
          </a:xfrm>
          <a:prstGeom prst="rect">
            <a:avLst/>
          </a:prstGeom>
        </p:spPr>
        <p:txBody>
          <a:bodyPr wrap="square">
            <a:spAutoFit/>
          </a:bodyPr>
          <a:lstStyle/>
          <a:p>
            <a:pPr algn="ctr"/>
            <a:r>
              <a:rPr lang="en-US" b="1" dirty="0">
                <a:solidFill>
                  <a:schemeClr val="tx1">
                    <a:lumMod val="50000"/>
                    <a:lumOff val="50000"/>
                  </a:schemeClr>
                </a:solidFill>
                <a:latin typeface="Proxima Nova Alt Lt" panose="02000506030000020004" pitchFamily="50" charset="0"/>
              </a:rPr>
              <a:t>Proactive Client Engagement</a:t>
            </a:r>
          </a:p>
        </p:txBody>
      </p:sp>
      <p:sp>
        <p:nvSpPr>
          <p:cNvPr id="15" name="Rectangle 14">
            <a:extLst>
              <a:ext uri="{FF2B5EF4-FFF2-40B4-BE49-F238E27FC236}">
                <a16:creationId xmlns:a16="http://schemas.microsoft.com/office/drawing/2014/main" id="{01893CFF-6902-3ED5-EEBE-2AC9A283869D}"/>
              </a:ext>
            </a:extLst>
          </p:cNvPr>
          <p:cNvSpPr/>
          <p:nvPr/>
        </p:nvSpPr>
        <p:spPr>
          <a:xfrm>
            <a:off x="4648200" y="3886200"/>
            <a:ext cx="2031341" cy="646331"/>
          </a:xfrm>
          <a:prstGeom prst="rect">
            <a:avLst/>
          </a:prstGeom>
        </p:spPr>
        <p:txBody>
          <a:bodyPr wrap="square">
            <a:spAutoFit/>
          </a:bodyPr>
          <a:lstStyle/>
          <a:p>
            <a:pPr algn="ctr"/>
            <a:r>
              <a:rPr lang="en-US" b="1" dirty="0">
                <a:solidFill>
                  <a:schemeClr val="tx1">
                    <a:lumMod val="50000"/>
                    <a:lumOff val="50000"/>
                  </a:schemeClr>
                </a:solidFill>
                <a:latin typeface="Proxima Nova Alt Lt" panose="02000506030000020004" pitchFamily="50" charset="0"/>
              </a:rPr>
              <a:t>Efficient cost-saving </a:t>
            </a:r>
          </a:p>
        </p:txBody>
      </p:sp>
      <p:cxnSp>
        <p:nvCxnSpPr>
          <p:cNvPr id="16" name="Straight Connector 15">
            <a:extLst>
              <a:ext uri="{FF2B5EF4-FFF2-40B4-BE49-F238E27FC236}">
                <a16:creationId xmlns:a16="http://schemas.microsoft.com/office/drawing/2014/main" id="{DC1B15BF-E266-6350-B1CD-B4FBFA6F21DD}"/>
              </a:ext>
            </a:extLst>
          </p:cNvPr>
          <p:cNvCxnSpPr>
            <a:cxnSpLocks/>
          </p:cNvCxnSpPr>
          <p:nvPr/>
        </p:nvCxnSpPr>
        <p:spPr>
          <a:xfrm flipH="1">
            <a:off x="1752600" y="3581400"/>
            <a:ext cx="7324763" cy="0"/>
          </a:xfrm>
          <a:prstGeom prst="line">
            <a:avLst/>
          </a:prstGeom>
          <a:ln>
            <a:solidFill>
              <a:srgbClr val="0000FF"/>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691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6F88F23-93AB-1F22-261E-A2CD811791C8}"/>
            </a:ext>
          </a:extLst>
        </p:cNvPr>
        <p:cNvGrpSpPr/>
        <p:nvPr/>
      </p:nvGrpSpPr>
      <p:grpSpPr>
        <a:xfrm>
          <a:off x="0" y="0"/>
          <a:ext cx="0" cy="0"/>
          <a:chOff x="0" y="0"/>
          <a:chExt cx="0" cy="0"/>
        </a:xfrm>
      </p:grpSpPr>
      <p:pic>
        <p:nvPicPr>
          <p:cNvPr id="10" name="object 10">
            <a:extLst>
              <a:ext uri="{FF2B5EF4-FFF2-40B4-BE49-F238E27FC236}">
                <a16:creationId xmlns:a16="http://schemas.microsoft.com/office/drawing/2014/main" id="{592E41FA-7482-995D-3C96-D51408F9FEE7}"/>
              </a:ext>
            </a:extLst>
          </p:cNvPr>
          <p:cNvPicPr/>
          <p:nvPr/>
        </p:nvPicPr>
        <p:blipFill>
          <a:blip r:embed="rId2" cstate="print"/>
          <a:stretch>
            <a:fillRect/>
          </a:stretch>
        </p:blipFill>
        <p:spPr>
          <a:xfrm>
            <a:off x="10591800" y="228600"/>
            <a:ext cx="1143000" cy="838200"/>
          </a:xfrm>
          <a:prstGeom prst="rect">
            <a:avLst/>
          </a:prstGeom>
        </p:spPr>
      </p:pic>
      <p:sp>
        <p:nvSpPr>
          <p:cNvPr id="12" name="object 3">
            <a:extLst>
              <a:ext uri="{FF2B5EF4-FFF2-40B4-BE49-F238E27FC236}">
                <a16:creationId xmlns:a16="http://schemas.microsoft.com/office/drawing/2014/main" id="{A4E7902D-062E-BDA7-2159-314CADE116A6}"/>
              </a:ext>
            </a:extLst>
          </p:cNvPr>
          <p:cNvSpPr txBox="1"/>
          <p:nvPr/>
        </p:nvSpPr>
        <p:spPr>
          <a:xfrm>
            <a:off x="9898380" y="6019800"/>
            <a:ext cx="2293620" cy="888064"/>
          </a:xfrm>
          <a:prstGeom prst="rect">
            <a:avLst/>
          </a:prstGeom>
        </p:spPr>
        <p:txBody>
          <a:bodyPr vert="horz" wrap="square" lIns="0" tIns="13335" rIns="0" bIns="0" rtlCol="0">
            <a:spAutoFit/>
          </a:bodyPr>
          <a:lstStyle/>
          <a:p>
            <a:pPr marL="12700" algn="ctr">
              <a:spcBef>
                <a:spcPts val="105"/>
              </a:spcBef>
            </a:pPr>
            <a:r>
              <a:rPr lang="en-IN" sz="2800" b="1" spc="-40" dirty="0">
                <a:latin typeface="Times New Roman"/>
                <a:cs typeface="Times New Roman"/>
              </a:rPr>
              <a:t> </a:t>
            </a:r>
            <a:r>
              <a:rPr lang="en-IN" sz="1400" b="1" u="sng" dirty="0">
                <a:solidFill>
                  <a:schemeClr val="accent1">
                    <a:lumMod val="40000"/>
                    <a:lumOff val="60000"/>
                  </a:schemeClr>
                </a:solidFill>
                <a:hlinkClick r:id="rId3">
                  <a:extLst>
                    <a:ext uri="{A12FA001-AC4F-418D-AE19-62706E023703}">
                      <ahyp:hlinkClr xmlns:ahyp="http://schemas.microsoft.com/office/drawing/2018/hyperlinkcolor" val="tx"/>
                    </a:ext>
                  </a:extLst>
                </a:hlinkClick>
              </a:rPr>
              <a:t>www.abilityengg.in</a:t>
            </a:r>
            <a:endParaRPr lang="en-IN" sz="2800" dirty="0">
              <a:solidFill>
                <a:schemeClr val="accent1">
                  <a:lumMod val="40000"/>
                  <a:lumOff val="60000"/>
                </a:schemeClr>
              </a:solidFill>
              <a:latin typeface="Proxima Nova Alt Lt" panose="02000506030000020004" pitchFamily="50" charset="0"/>
            </a:endParaRPr>
          </a:p>
          <a:p>
            <a:pPr marL="12700">
              <a:spcBef>
                <a:spcPts val="105"/>
              </a:spcBef>
            </a:pPr>
            <a:endParaRPr sz="2800" dirty="0">
              <a:latin typeface="Times New Roman"/>
              <a:cs typeface="Times New Roman"/>
            </a:endParaRPr>
          </a:p>
        </p:txBody>
      </p:sp>
      <p:pic>
        <p:nvPicPr>
          <p:cNvPr id="22" name="Picture 21">
            <a:extLst>
              <a:ext uri="{FF2B5EF4-FFF2-40B4-BE49-F238E27FC236}">
                <a16:creationId xmlns:a16="http://schemas.microsoft.com/office/drawing/2014/main" id="{909DFEE9-5517-2396-9470-7F42F083A725}"/>
              </a:ext>
            </a:extLst>
          </p:cNvPr>
          <p:cNvPicPr>
            <a:picLocks noChangeAspect="1"/>
          </p:cNvPicPr>
          <p:nvPr/>
        </p:nvPicPr>
        <p:blipFill>
          <a:blip r:embed="rId4"/>
          <a:stretch>
            <a:fillRect/>
          </a:stretch>
        </p:blipFill>
        <p:spPr>
          <a:xfrm>
            <a:off x="76200" y="5867400"/>
            <a:ext cx="990600" cy="777936"/>
          </a:xfrm>
          <a:prstGeom prst="rect">
            <a:avLst/>
          </a:prstGeom>
        </p:spPr>
      </p:pic>
      <p:sp>
        <p:nvSpPr>
          <p:cNvPr id="3" name="Rectangle 2">
            <a:extLst>
              <a:ext uri="{FF2B5EF4-FFF2-40B4-BE49-F238E27FC236}">
                <a16:creationId xmlns:a16="http://schemas.microsoft.com/office/drawing/2014/main" id="{8516630D-0C1A-FD12-81B3-5B5C25BC6B7C}"/>
              </a:ext>
            </a:extLst>
          </p:cNvPr>
          <p:cNvSpPr/>
          <p:nvPr/>
        </p:nvSpPr>
        <p:spPr>
          <a:xfrm>
            <a:off x="609600" y="457200"/>
            <a:ext cx="1219200" cy="76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highlight>
                <a:srgbClr val="FFFF00"/>
              </a:highlight>
            </a:endParaRPr>
          </a:p>
        </p:txBody>
      </p:sp>
      <p:sp>
        <p:nvSpPr>
          <p:cNvPr id="8" name="Title 2">
            <a:extLst>
              <a:ext uri="{FF2B5EF4-FFF2-40B4-BE49-F238E27FC236}">
                <a16:creationId xmlns:a16="http://schemas.microsoft.com/office/drawing/2014/main" id="{84CB8043-F984-8B35-F1DE-A52AB3DB7A86}"/>
              </a:ext>
            </a:extLst>
          </p:cNvPr>
          <p:cNvSpPr txBox="1">
            <a:spLocks/>
          </p:cNvSpPr>
          <p:nvPr/>
        </p:nvSpPr>
        <p:spPr>
          <a:xfrm>
            <a:off x="533400" y="685800"/>
            <a:ext cx="2209800" cy="673100"/>
          </a:xfrm>
          <a:prstGeom prst="rect">
            <a:avLst/>
          </a:prstGeom>
        </p:spPr>
        <p:txBody>
          <a:bodyPr wrap="square" lIns="0" tIns="0" rIns="0" bIns="0">
            <a:normAutofit/>
          </a:bodyPr>
          <a:lstStyle>
            <a:lvl1pPr>
              <a:defRPr sz="3200" b="1" i="1">
                <a:solidFill>
                  <a:srgbClr val="242424"/>
                </a:solidFill>
                <a:latin typeface="Arial"/>
                <a:ea typeface="+mj-ea"/>
                <a:cs typeface="Arial"/>
              </a:defRPr>
            </a:lvl1pPr>
          </a:lstStyle>
          <a:p>
            <a:r>
              <a:rPr lang="en-IN" dirty="0">
                <a:solidFill>
                  <a:srgbClr val="0000FF"/>
                </a:solidFill>
              </a:rPr>
              <a:t>Mile</a:t>
            </a:r>
            <a:r>
              <a:rPr lang="en-IN" dirty="0"/>
              <a:t>stone</a:t>
            </a:r>
          </a:p>
        </p:txBody>
      </p:sp>
      <p:pic>
        <p:nvPicPr>
          <p:cNvPr id="23" name="Picture 22">
            <a:extLst>
              <a:ext uri="{FF2B5EF4-FFF2-40B4-BE49-F238E27FC236}">
                <a16:creationId xmlns:a16="http://schemas.microsoft.com/office/drawing/2014/main" id="{5534AAD4-92DA-243E-EEED-43C18B1F649E}"/>
              </a:ext>
            </a:extLst>
          </p:cNvPr>
          <p:cNvPicPr>
            <a:picLocks noChangeAspect="1"/>
          </p:cNvPicPr>
          <p:nvPr/>
        </p:nvPicPr>
        <p:blipFill>
          <a:blip r:embed="rId5"/>
          <a:stretch>
            <a:fillRect/>
          </a:stretch>
        </p:blipFill>
        <p:spPr>
          <a:xfrm>
            <a:off x="609600" y="1447800"/>
            <a:ext cx="10820400" cy="4269342"/>
          </a:xfrm>
          <a:prstGeom prst="rect">
            <a:avLst/>
          </a:prstGeom>
        </p:spPr>
      </p:pic>
    </p:spTree>
    <p:extLst>
      <p:ext uri="{BB962C8B-B14F-4D97-AF65-F5344CB8AC3E}">
        <p14:creationId xmlns:p14="http://schemas.microsoft.com/office/powerpoint/2010/main" val="449778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object 10">
            <a:extLst>
              <a:ext uri="{FF2B5EF4-FFF2-40B4-BE49-F238E27FC236}">
                <a16:creationId xmlns:a16="http://schemas.microsoft.com/office/drawing/2014/main" id="{E64A84A1-15AC-BF6F-562B-F78142FA92FD}"/>
              </a:ext>
            </a:extLst>
          </p:cNvPr>
          <p:cNvPicPr/>
          <p:nvPr/>
        </p:nvPicPr>
        <p:blipFill>
          <a:blip r:embed="rId3" cstate="print"/>
          <a:stretch>
            <a:fillRect/>
          </a:stretch>
        </p:blipFill>
        <p:spPr>
          <a:xfrm>
            <a:off x="10591800" y="228600"/>
            <a:ext cx="1143000" cy="838200"/>
          </a:xfrm>
          <a:prstGeom prst="rect">
            <a:avLst/>
          </a:prstGeom>
        </p:spPr>
      </p:pic>
      <p:sp>
        <p:nvSpPr>
          <p:cNvPr id="11" name="Title 2">
            <a:extLst>
              <a:ext uri="{FF2B5EF4-FFF2-40B4-BE49-F238E27FC236}">
                <a16:creationId xmlns:a16="http://schemas.microsoft.com/office/drawing/2014/main" id="{6B707AC9-D052-3804-5756-0341C8BB5F04}"/>
              </a:ext>
            </a:extLst>
          </p:cNvPr>
          <p:cNvSpPr>
            <a:spLocks noGrp="1"/>
          </p:cNvSpPr>
          <p:nvPr>
            <p:ph type="title"/>
          </p:nvPr>
        </p:nvSpPr>
        <p:spPr>
          <a:xfrm>
            <a:off x="450256" y="622300"/>
            <a:ext cx="10515600" cy="673100"/>
          </a:xfrm>
        </p:spPr>
        <p:txBody>
          <a:bodyPr>
            <a:normAutofit fontScale="90000"/>
          </a:bodyPr>
          <a:lstStyle/>
          <a:p>
            <a:r>
              <a:rPr lang="en-IN" b="1" dirty="0">
                <a:solidFill>
                  <a:srgbClr val="0000FF"/>
                </a:solidFill>
              </a:rPr>
              <a:t>Certifications</a:t>
            </a:r>
            <a:endParaRPr lang="en-IN" dirty="0">
              <a:solidFill>
                <a:srgbClr val="0000FF"/>
              </a:solidFill>
            </a:endParaRPr>
          </a:p>
        </p:txBody>
      </p:sp>
      <p:sp>
        <p:nvSpPr>
          <p:cNvPr id="12" name="Rectangle 11">
            <a:extLst>
              <a:ext uri="{FF2B5EF4-FFF2-40B4-BE49-F238E27FC236}">
                <a16:creationId xmlns:a16="http://schemas.microsoft.com/office/drawing/2014/main" id="{701B053C-99F8-E83A-94D2-5D19EE96AA67}"/>
              </a:ext>
            </a:extLst>
          </p:cNvPr>
          <p:cNvSpPr/>
          <p:nvPr/>
        </p:nvSpPr>
        <p:spPr>
          <a:xfrm>
            <a:off x="609600" y="457200"/>
            <a:ext cx="1219200" cy="76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highlight>
                <a:srgbClr val="FFFF00"/>
              </a:highlight>
            </a:endParaRPr>
          </a:p>
        </p:txBody>
      </p:sp>
      <p:sp>
        <p:nvSpPr>
          <p:cNvPr id="13" name="Rectangle 12">
            <a:extLst>
              <a:ext uri="{FF2B5EF4-FFF2-40B4-BE49-F238E27FC236}">
                <a16:creationId xmlns:a16="http://schemas.microsoft.com/office/drawing/2014/main" id="{BAB05DF2-EFE0-63D8-D784-90F10D24FB97}"/>
              </a:ext>
            </a:extLst>
          </p:cNvPr>
          <p:cNvSpPr/>
          <p:nvPr/>
        </p:nvSpPr>
        <p:spPr>
          <a:xfrm>
            <a:off x="457200" y="1981200"/>
            <a:ext cx="4751277" cy="3416320"/>
          </a:xfrm>
          <a:prstGeom prst="rect">
            <a:avLst/>
          </a:prstGeom>
        </p:spPr>
        <p:txBody>
          <a:bodyPr wrap="square">
            <a:spAutoFit/>
          </a:bodyPr>
          <a:lstStyle/>
          <a:p>
            <a:r>
              <a:rPr lang="en-US" dirty="0">
                <a:latin typeface="Proxima Nova Alt Rg"/>
              </a:rPr>
              <a:t>Our products are certified to </a:t>
            </a:r>
            <a:r>
              <a:rPr lang="en-US" b="1" dirty="0">
                <a:latin typeface="Proxima Nova Alt Rg"/>
              </a:rPr>
              <a:t>ISO 9001:2015</a:t>
            </a:r>
            <a:r>
              <a:rPr lang="en-US" dirty="0">
                <a:latin typeface="Proxima Nova Alt Rg"/>
              </a:rPr>
              <a:t> and </a:t>
            </a:r>
            <a:r>
              <a:rPr lang="en-US" b="1" dirty="0">
                <a:latin typeface="Proxima Nova Alt Rg"/>
              </a:rPr>
              <a:t>ZED Gold</a:t>
            </a:r>
            <a:r>
              <a:rPr lang="en-US" dirty="0">
                <a:latin typeface="Proxima Nova Alt Rg"/>
              </a:rPr>
              <a:t> standards, ensuring world-class quality for the automotive industry.</a:t>
            </a:r>
          </a:p>
          <a:p>
            <a:endParaRPr lang="en-US" dirty="0">
              <a:latin typeface="Proxima Nova Alt Rg"/>
            </a:endParaRPr>
          </a:p>
          <a:p>
            <a:endParaRPr lang="en-US" dirty="0">
              <a:latin typeface="Proxima Nova Alt Rg"/>
            </a:endParaRPr>
          </a:p>
          <a:p>
            <a:r>
              <a:rPr lang="en-US" dirty="0">
                <a:latin typeface="Proxima Nova Alt Rg"/>
              </a:rPr>
              <a:t>Furthermore, our advanced inspection facilities—including CMM machines, contour measuring machines, surface testers, and profile projectors—ensure precision, accuracy, and consistency in every product we deliver.</a:t>
            </a:r>
          </a:p>
        </p:txBody>
      </p:sp>
      <p:pic>
        <p:nvPicPr>
          <p:cNvPr id="14" name="Graphic 13">
            <a:extLst>
              <a:ext uri="{FF2B5EF4-FFF2-40B4-BE49-F238E27FC236}">
                <a16:creationId xmlns:a16="http://schemas.microsoft.com/office/drawing/2014/main" id="{EC9ACA99-1B50-F88A-CE81-A1A08514B05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124200" y="609600"/>
            <a:ext cx="515832" cy="626184"/>
          </a:xfrm>
          <a:prstGeom prst="rect">
            <a:avLst/>
          </a:prstGeom>
        </p:spPr>
      </p:pic>
      <p:pic>
        <p:nvPicPr>
          <p:cNvPr id="15" name="Picture 14">
            <a:extLst>
              <a:ext uri="{FF2B5EF4-FFF2-40B4-BE49-F238E27FC236}">
                <a16:creationId xmlns:a16="http://schemas.microsoft.com/office/drawing/2014/main" id="{91C9EBE0-AD81-A262-CF3E-AFB1B897AC88}"/>
              </a:ext>
            </a:extLst>
          </p:cNvPr>
          <p:cNvPicPr>
            <a:picLocks noChangeAspect="1"/>
          </p:cNvPicPr>
          <p:nvPr/>
        </p:nvPicPr>
        <p:blipFill>
          <a:blip r:embed="rId5"/>
          <a:stretch>
            <a:fillRect/>
          </a:stretch>
        </p:blipFill>
        <p:spPr>
          <a:xfrm>
            <a:off x="76200" y="5867400"/>
            <a:ext cx="990600" cy="777936"/>
          </a:xfrm>
          <a:prstGeom prst="rect">
            <a:avLst/>
          </a:prstGeom>
        </p:spPr>
      </p:pic>
      <p:sp>
        <p:nvSpPr>
          <p:cNvPr id="16" name="object 3">
            <a:extLst>
              <a:ext uri="{FF2B5EF4-FFF2-40B4-BE49-F238E27FC236}">
                <a16:creationId xmlns:a16="http://schemas.microsoft.com/office/drawing/2014/main" id="{1A157B62-4DB1-799B-7684-58E7953B44F8}"/>
              </a:ext>
            </a:extLst>
          </p:cNvPr>
          <p:cNvSpPr txBox="1"/>
          <p:nvPr/>
        </p:nvSpPr>
        <p:spPr>
          <a:xfrm>
            <a:off x="9898380" y="6019800"/>
            <a:ext cx="2293620" cy="888064"/>
          </a:xfrm>
          <a:prstGeom prst="rect">
            <a:avLst/>
          </a:prstGeom>
        </p:spPr>
        <p:txBody>
          <a:bodyPr vert="horz" wrap="square" lIns="0" tIns="13335" rIns="0" bIns="0" rtlCol="0">
            <a:spAutoFit/>
          </a:bodyPr>
          <a:lstStyle/>
          <a:p>
            <a:pPr marL="12700" algn="ctr">
              <a:spcBef>
                <a:spcPts val="105"/>
              </a:spcBef>
            </a:pPr>
            <a:r>
              <a:rPr lang="en-IN" sz="2800" b="1" spc="-40" dirty="0">
                <a:latin typeface="Times New Roman"/>
                <a:cs typeface="Times New Roman"/>
              </a:rPr>
              <a:t> </a:t>
            </a:r>
            <a:r>
              <a:rPr lang="en-IN" sz="1400" b="1" u="sng" dirty="0">
                <a:solidFill>
                  <a:schemeClr val="accent1">
                    <a:lumMod val="40000"/>
                    <a:lumOff val="60000"/>
                  </a:schemeClr>
                </a:solidFill>
                <a:hlinkClick r:id="rId6">
                  <a:extLst>
                    <a:ext uri="{A12FA001-AC4F-418D-AE19-62706E023703}">
                      <ahyp:hlinkClr xmlns:ahyp="http://schemas.microsoft.com/office/drawing/2018/hyperlinkcolor" val="tx"/>
                    </a:ext>
                  </a:extLst>
                </a:hlinkClick>
              </a:rPr>
              <a:t>www.abilityengg.in</a:t>
            </a:r>
            <a:endParaRPr lang="en-IN" sz="2800" dirty="0">
              <a:solidFill>
                <a:schemeClr val="accent1">
                  <a:lumMod val="40000"/>
                  <a:lumOff val="60000"/>
                </a:schemeClr>
              </a:solidFill>
              <a:latin typeface="Proxima Nova Alt Lt" panose="02000506030000020004" pitchFamily="50" charset="0"/>
            </a:endParaRPr>
          </a:p>
          <a:p>
            <a:pPr marL="12700">
              <a:spcBef>
                <a:spcPts val="105"/>
              </a:spcBef>
            </a:pPr>
            <a:endParaRPr sz="2800" dirty="0">
              <a:latin typeface="Times New Roman"/>
              <a:cs typeface="Times New Roman"/>
            </a:endParaRPr>
          </a:p>
        </p:txBody>
      </p:sp>
      <p:pic>
        <p:nvPicPr>
          <p:cNvPr id="21" name="Picture 20">
            <a:extLst>
              <a:ext uri="{FF2B5EF4-FFF2-40B4-BE49-F238E27FC236}">
                <a16:creationId xmlns:a16="http://schemas.microsoft.com/office/drawing/2014/main" id="{B8606561-5D79-3C93-7D95-32456954635B}"/>
              </a:ext>
            </a:extLst>
          </p:cNvPr>
          <p:cNvPicPr>
            <a:picLocks noChangeAspect="1"/>
          </p:cNvPicPr>
          <p:nvPr/>
        </p:nvPicPr>
        <p:blipFill>
          <a:blip r:embed="rId7"/>
          <a:stretch>
            <a:fillRect/>
          </a:stretch>
        </p:blipFill>
        <p:spPr>
          <a:xfrm>
            <a:off x="5029200" y="1066800"/>
            <a:ext cx="3581400" cy="5147763"/>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23" name="Picture 22">
            <a:extLst>
              <a:ext uri="{FF2B5EF4-FFF2-40B4-BE49-F238E27FC236}">
                <a16:creationId xmlns:a16="http://schemas.microsoft.com/office/drawing/2014/main" id="{23213142-38CF-7243-FF6E-33E4CEF21A9A}"/>
              </a:ext>
            </a:extLst>
          </p:cNvPr>
          <p:cNvPicPr>
            <a:picLocks noChangeAspect="1"/>
          </p:cNvPicPr>
          <p:nvPr/>
        </p:nvPicPr>
        <p:blipFill>
          <a:blip r:embed="rId8"/>
          <a:stretch>
            <a:fillRect/>
          </a:stretch>
        </p:blipFill>
        <p:spPr>
          <a:xfrm>
            <a:off x="8686800" y="1066800"/>
            <a:ext cx="3304964" cy="51054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7085ADA-204D-16AB-8589-6172153B3D75}"/>
            </a:ext>
          </a:extLst>
        </p:cNvPr>
        <p:cNvGrpSpPr/>
        <p:nvPr/>
      </p:nvGrpSpPr>
      <p:grpSpPr>
        <a:xfrm>
          <a:off x="0" y="0"/>
          <a:ext cx="0" cy="0"/>
          <a:chOff x="0" y="0"/>
          <a:chExt cx="0" cy="0"/>
        </a:xfrm>
      </p:grpSpPr>
      <p:pic>
        <p:nvPicPr>
          <p:cNvPr id="10" name="object 10">
            <a:extLst>
              <a:ext uri="{FF2B5EF4-FFF2-40B4-BE49-F238E27FC236}">
                <a16:creationId xmlns:a16="http://schemas.microsoft.com/office/drawing/2014/main" id="{A6480D12-614C-5262-9459-B2EE7D1CD329}"/>
              </a:ext>
            </a:extLst>
          </p:cNvPr>
          <p:cNvPicPr/>
          <p:nvPr/>
        </p:nvPicPr>
        <p:blipFill>
          <a:blip r:embed="rId3" cstate="print"/>
          <a:stretch>
            <a:fillRect/>
          </a:stretch>
        </p:blipFill>
        <p:spPr>
          <a:xfrm>
            <a:off x="10591800" y="228600"/>
            <a:ext cx="1143000" cy="838200"/>
          </a:xfrm>
          <a:prstGeom prst="rect">
            <a:avLst/>
          </a:prstGeom>
        </p:spPr>
      </p:pic>
      <p:sp>
        <p:nvSpPr>
          <p:cNvPr id="12" name="Rectangle 11">
            <a:extLst>
              <a:ext uri="{FF2B5EF4-FFF2-40B4-BE49-F238E27FC236}">
                <a16:creationId xmlns:a16="http://schemas.microsoft.com/office/drawing/2014/main" id="{844A5B8F-B733-B2BE-907C-83B87253159B}"/>
              </a:ext>
            </a:extLst>
          </p:cNvPr>
          <p:cNvSpPr/>
          <p:nvPr/>
        </p:nvSpPr>
        <p:spPr>
          <a:xfrm>
            <a:off x="609600" y="457200"/>
            <a:ext cx="1219200" cy="76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highlight>
                <a:srgbClr val="FFFF00"/>
              </a:highlight>
            </a:endParaRPr>
          </a:p>
        </p:txBody>
      </p:sp>
      <p:pic>
        <p:nvPicPr>
          <p:cNvPr id="15" name="Picture 14">
            <a:extLst>
              <a:ext uri="{FF2B5EF4-FFF2-40B4-BE49-F238E27FC236}">
                <a16:creationId xmlns:a16="http://schemas.microsoft.com/office/drawing/2014/main" id="{EFA5C092-705C-3260-D750-5F7E4B74C368}"/>
              </a:ext>
            </a:extLst>
          </p:cNvPr>
          <p:cNvPicPr>
            <a:picLocks noChangeAspect="1"/>
          </p:cNvPicPr>
          <p:nvPr/>
        </p:nvPicPr>
        <p:blipFill>
          <a:blip r:embed="rId4"/>
          <a:stretch>
            <a:fillRect/>
          </a:stretch>
        </p:blipFill>
        <p:spPr>
          <a:xfrm>
            <a:off x="76200" y="5867400"/>
            <a:ext cx="990600" cy="777936"/>
          </a:xfrm>
          <a:prstGeom prst="rect">
            <a:avLst/>
          </a:prstGeom>
        </p:spPr>
      </p:pic>
      <p:sp>
        <p:nvSpPr>
          <p:cNvPr id="16" name="object 3">
            <a:extLst>
              <a:ext uri="{FF2B5EF4-FFF2-40B4-BE49-F238E27FC236}">
                <a16:creationId xmlns:a16="http://schemas.microsoft.com/office/drawing/2014/main" id="{F693FC73-8DD1-04AC-A0E4-9E3A21FC4D5D}"/>
              </a:ext>
            </a:extLst>
          </p:cNvPr>
          <p:cNvSpPr txBox="1"/>
          <p:nvPr/>
        </p:nvSpPr>
        <p:spPr>
          <a:xfrm>
            <a:off x="9898380" y="6019800"/>
            <a:ext cx="2293620" cy="888064"/>
          </a:xfrm>
          <a:prstGeom prst="rect">
            <a:avLst/>
          </a:prstGeom>
        </p:spPr>
        <p:txBody>
          <a:bodyPr vert="horz" wrap="square" lIns="0" tIns="13335" rIns="0" bIns="0" rtlCol="0">
            <a:spAutoFit/>
          </a:bodyPr>
          <a:lstStyle/>
          <a:p>
            <a:pPr marL="12700" algn="ctr">
              <a:spcBef>
                <a:spcPts val="105"/>
              </a:spcBef>
            </a:pPr>
            <a:r>
              <a:rPr lang="en-IN" sz="2800" b="1" spc="-40" dirty="0">
                <a:latin typeface="Times New Roman"/>
                <a:cs typeface="Times New Roman"/>
              </a:rPr>
              <a:t> </a:t>
            </a:r>
            <a:r>
              <a:rPr lang="en-IN" sz="1400" b="1" u="sng" dirty="0">
                <a:solidFill>
                  <a:schemeClr val="accent1">
                    <a:lumMod val="40000"/>
                    <a:lumOff val="60000"/>
                  </a:schemeClr>
                </a:solidFill>
                <a:hlinkClick r:id="rId5">
                  <a:extLst>
                    <a:ext uri="{A12FA001-AC4F-418D-AE19-62706E023703}">
                      <ahyp:hlinkClr xmlns:ahyp="http://schemas.microsoft.com/office/drawing/2018/hyperlinkcolor" val="tx"/>
                    </a:ext>
                  </a:extLst>
                </a:hlinkClick>
              </a:rPr>
              <a:t>www.abilityengg.in</a:t>
            </a:r>
            <a:endParaRPr lang="en-IN" sz="2800" dirty="0">
              <a:solidFill>
                <a:schemeClr val="accent1">
                  <a:lumMod val="40000"/>
                  <a:lumOff val="60000"/>
                </a:schemeClr>
              </a:solidFill>
              <a:latin typeface="Proxima Nova Alt Lt" panose="02000506030000020004" pitchFamily="50" charset="0"/>
            </a:endParaRPr>
          </a:p>
          <a:p>
            <a:pPr marL="12700">
              <a:spcBef>
                <a:spcPts val="105"/>
              </a:spcBef>
            </a:pPr>
            <a:endParaRPr sz="2800" dirty="0">
              <a:latin typeface="Times New Roman"/>
              <a:cs typeface="Times New Roman"/>
            </a:endParaRPr>
          </a:p>
        </p:txBody>
      </p:sp>
      <p:sp>
        <p:nvSpPr>
          <p:cNvPr id="4" name="Title 2">
            <a:extLst>
              <a:ext uri="{FF2B5EF4-FFF2-40B4-BE49-F238E27FC236}">
                <a16:creationId xmlns:a16="http://schemas.microsoft.com/office/drawing/2014/main" id="{491D4D29-AAD7-9010-FAAA-6C57FA083238}"/>
              </a:ext>
            </a:extLst>
          </p:cNvPr>
          <p:cNvSpPr>
            <a:spLocks noGrp="1"/>
          </p:cNvSpPr>
          <p:nvPr>
            <p:ph type="title"/>
          </p:nvPr>
        </p:nvSpPr>
        <p:spPr>
          <a:xfrm>
            <a:off x="450256" y="622300"/>
            <a:ext cx="10515600" cy="673100"/>
          </a:xfrm>
        </p:spPr>
        <p:txBody>
          <a:bodyPr>
            <a:normAutofit fontScale="90000"/>
          </a:bodyPr>
          <a:lstStyle/>
          <a:p>
            <a:r>
              <a:rPr lang="en-IN" dirty="0">
                <a:solidFill>
                  <a:srgbClr val="0000FF"/>
                </a:solidFill>
              </a:rPr>
              <a:t>Manufacturing</a:t>
            </a:r>
            <a:r>
              <a:rPr lang="en-IN" b="1" dirty="0">
                <a:solidFill>
                  <a:srgbClr val="05888E"/>
                </a:solidFill>
              </a:rPr>
              <a:t> </a:t>
            </a:r>
            <a:r>
              <a:rPr lang="en-IN" b="1" dirty="0"/>
              <a:t>Facilities</a:t>
            </a:r>
            <a:endParaRPr lang="en-IN" dirty="0"/>
          </a:p>
        </p:txBody>
      </p:sp>
      <p:sp>
        <p:nvSpPr>
          <p:cNvPr id="6" name="Rectangle 5">
            <a:extLst>
              <a:ext uri="{FF2B5EF4-FFF2-40B4-BE49-F238E27FC236}">
                <a16:creationId xmlns:a16="http://schemas.microsoft.com/office/drawing/2014/main" id="{C5A60A67-2BA7-A92D-1E91-93A21DF1E555}"/>
              </a:ext>
            </a:extLst>
          </p:cNvPr>
          <p:cNvSpPr/>
          <p:nvPr/>
        </p:nvSpPr>
        <p:spPr>
          <a:xfrm>
            <a:off x="5552048" y="656949"/>
            <a:ext cx="1382152" cy="4666953"/>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a:extLst>
              <a:ext uri="{FF2B5EF4-FFF2-40B4-BE49-F238E27FC236}">
                <a16:creationId xmlns:a16="http://schemas.microsoft.com/office/drawing/2014/main" id="{6375A88E-082F-D135-EFEF-CB946407BA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152400"/>
            <a:ext cx="6248400" cy="3600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A5559648-23DC-36B1-323A-0CF109EB0A00}"/>
              </a:ext>
            </a:extLst>
          </p:cNvPr>
          <p:cNvPicPr>
            <a:picLocks noChangeAspect="1"/>
          </p:cNvPicPr>
          <p:nvPr/>
        </p:nvPicPr>
        <p:blipFill>
          <a:blip r:embed="rId7"/>
          <a:stretch>
            <a:fillRect/>
          </a:stretch>
        </p:blipFill>
        <p:spPr>
          <a:xfrm>
            <a:off x="5715000" y="3886200"/>
            <a:ext cx="3124200" cy="2255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1778196A-50B4-992E-B5F1-F144358C8E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1600" y="3886200"/>
            <a:ext cx="29718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object 10">
            <a:extLst>
              <a:ext uri="{FF2B5EF4-FFF2-40B4-BE49-F238E27FC236}">
                <a16:creationId xmlns:a16="http://schemas.microsoft.com/office/drawing/2014/main" id="{BD754ED8-8866-45AF-CC51-5BA2C5FB9DAF}"/>
              </a:ext>
            </a:extLst>
          </p:cNvPr>
          <p:cNvPicPr/>
          <p:nvPr/>
        </p:nvPicPr>
        <p:blipFill>
          <a:blip r:embed="rId3" cstate="print"/>
          <a:stretch>
            <a:fillRect/>
          </a:stretch>
        </p:blipFill>
        <p:spPr>
          <a:xfrm>
            <a:off x="10668000" y="228600"/>
            <a:ext cx="1143000" cy="838200"/>
          </a:xfrm>
          <a:prstGeom prst="rect">
            <a:avLst/>
          </a:prstGeom>
        </p:spPr>
      </p:pic>
      <p:sp>
        <p:nvSpPr>
          <p:cNvPr id="3" name="Rectangle 2">
            <a:extLst>
              <a:ext uri="{FF2B5EF4-FFF2-40B4-BE49-F238E27FC236}">
                <a16:creationId xmlns:a16="http://schemas.microsoft.com/office/drawing/2014/main" id="{90DAF7FB-2CB1-8BC9-5D9F-1AC4E283C508}"/>
              </a:ext>
            </a:extLst>
          </p:cNvPr>
          <p:cNvSpPr/>
          <p:nvPr/>
        </p:nvSpPr>
        <p:spPr>
          <a:xfrm>
            <a:off x="609600" y="2362200"/>
            <a:ext cx="4982908" cy="2308324"/>
          </a:xfrm>
          <a:prstGeom prst="rect">
            <a:avLst/>
          </a:prstGeom>
        </p:spPr>
        <p:txBody>
          <a:bodyPr wrap="square">
            <a:spAutoFit/>
          </a:bodyPr>
          <a:lstStyle/>
          <a:p>
            <a:r>
              <a:rPr lang="en-US" dirty="0">
                <a:solidFill>
                  <a:schemeClr val="tx1">
                    <a:lumMod val="65000"/>
                    <a:lumOff val="35000"/>
                  </a:schemeClr>
                </a:solidFill>
                <a:latin typeface="Proxima Nova Alt Rg"/>
              </a:rPr>
              <a:t>Our VMC Facility includes </a:t>
            </a:r>
            <a:r>
              <a:rPr lang="en-US" b="1" dirty="0">
                <a:solidFill>
                  <a:srgbClr val="0000FF"/>
                </a:solidFill>
                <a:latin typeface="Proxima Nova Alt Rg"/>
              </a:rPr>
              <a:t>10000RPM TO 30000RPM</a:t>
            </a:r>
          </a:p>
          <a:p>
            <a:endParaRPr lang="en-US" dirty="0">
              <a:solidFill>
                <a:schemeClr val="tx1">
                  <a:lumMod val="65000"/>
                  <a:lumOff val="35000"/>
                </a:schemeClr>
              </a:solidFill>
              <a:latin typeface="Proxima Nova Alt Rg"/>
            </a:endParaRPr>
          </a:p>
          <a:p>
            <a:r>
              <a:rPr lang="en-US" dirty="0">
                <a:solidFill>
                  <a:schemeClr val="tx1">
                    <a:lumMod val="65000"/>
                    <a:lumOff val="35000"/>
                  </a:schemeClr>
                </a:solidFill>
                <a:latin typeface="Proxima Nova Alt Rg"/>
              </a:rPr>
              <a:t>We are equipped with </a:t>
            </a:r>
            <a:r>
              <a:rPr lang="en-US" b="1" dirty="0">
                <a:solidFill>
                  <a:srgbClr val="0000FF"/>
                </a:solidFill>
                <a:latin typeface="Proxima Nova Alt Rg"/>
              </a:rPr>
              <a:t>CNC lathes, VMCs, </a:t>
            </a:r>
          </a:p>
          <a:p>
            <a:r>
              <a:rPr lang="en-US" b="1" dirty="0">
                <a:solidFill>
                  <a:srgbClr val="0000FF"/>
                </a:solidFill>
                <a:latin typeface="Proxima Nova Alt Rg"/>
              </a:rPr>
              <a:t>Surface Grinding, cylindrical grinding, wire cut and M1TR</a:t>
            </a:r>
            <a:r>
              <a:rPr lang="en-US" dirty="0">
                <a:solidFill>
                  <a:schemeClr val="tx1">
                    <a:lumMod val="65000"/>
                    <a:lumOff val="35000"/>
                  </a:schemeClr>
                </a:solidFill>
                <a:latin typeface="Proxima Nova Alt Rg"/>
              </a:rPr>
              <a:t> ensure exceptional precision and excellence in every project.</a:t>
            </a:r>
            <a:endParaRPr lang="en-US" b="1" dirty="0">
              <a:solidFill>
                <a:srgbClr val="0000FF"/>
              </a:solidFill>
              <a:latin typeface="Proxima Nova Alt Rg"/>
            </a:endParaRPr>
          </a:p>
          <a:p>
            <a:endParaRPr lang="en-US" dirty="0">
              <a:solidFill>
                <a:schemeClr val="tx1">
                  <a:lumMod val="65000"/>
                  <a:lumOff val="35000"/>
                </a:schemeClr>
              </a:solidFill>
              <a:latin typeface="Proxima Nova Alt Lt" panose="02000506030000020004" pitchFamily="50" charset="0"/>
            </a:endParaRPr>
          </a:p>
        </p:txBody>
      </p:sp>
    </p:spTree>
    <p:extLst>
      <p:ext uri="{BB962C8B-B14F-4D97-AF65-F5344CB8AC3E}">
        <p14:creationId xmlns:p14="http://schemas.microsoft.com/office/powerpoint/2010/main" val="3483871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9388F8A-BCB1-4925-9036-4DC8AB7FC9A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5F16CDF-0B30-788E-9018-2FE30D8E98CD}"/>
              </a:ext>
            </a:extLst>
          </p:cNvPr>
          <p:cNvPicPr>
            <a:picLocks noChangeAspect="1"/>
          </p:cNvPicPr>
          <p:nvPr/>
        </p:nvPicPr>
        <p:blipFill>
          <a:blip r:embed="rId2"/>
          <a:stretch>
            <a:fillRect/>
          </a:stretch>
        </p:blipFill>
        <p:spPr>
          <a:xfrm>
            <a:off x="152400" y="1447800"/>
            <a:ext cx="2819400" cy="24384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1" name="Picture 10">
            <a:extLst>
              <a:ext uri="{FF2B5EF4-FFF2-40B4-BE49-F238E27FC236}">
                <a16:creationId xmlns:a16="http://schemas.microsoft.com/office/drawing/2014/main" id="{75CA056A-D4C9-B5AF-D726-806A84F4F70E}"/>
              </a:ext>
            </a:extLst>
          </p:cNvPr>
          <p:cNvPicPr>
            <a:picLocks noChangeAspect="1"/>
          </p:cNvPicPr>
          <p:nvPr/>
        </p:nvPicPr>
        <p:blipFill>
          <a:blip r:embed="rId3"/>
          <a:stretch>
            <a:fillRect/>
          </a:stretch>
        </p:blipFill>
        <p:spPr>
          <a:xfrm>
            <a:off x="3048000" y="1447800"/>
            <a:ext cx="2819400" cy="245278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3" name="Picture 12">
            <a:extLst>
              <a:ext uri="{FF2B5EF4-FFF2-40B4-BE49-F238E27FC236}">
                <a16:creationId xmlns:a16="http://schemas.microsoft.com/office/drawing/2014/main" id="{BFE3780A-75DB-B703-B444-DB33F7C48047}"/>
              </a:ext>
            </a:extLst>
          </p:cNvPr>
          <p:cNvPicPr>
            <a:picLocks noChangeAspect="1"/>
          </p:cNvPicPr>
          <p:nvPr/>
        </p:nvPicPr>
        <p:blipFill>
          <a:blip r:embed="rId4"/>
          <a:stretch>
            <a:fillRect/>
          </a:stretch>
        </p:blipFill>
        <p:spPr>
          <a:xfrm>
            <a:off x="6019800" y="1447800"/>
            <a:ext cx="2743200" cy="254949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5" name="Picture 14">
            <a:extLst>
              <a:ext uri="{FF2B5EF4-FFF2-40B4-BE49-F238E27FC236}">
                <a16:creationId xmlns:a16="http://schemas.microsoft.com/office/drawing/2014/main" id="{5BB69058-00B8-45D3-513B-31356428EF5F}"/>
              </a:ext>
            </a:extLst>
          </p:cNvPr>
          <p:cNvPicPr>
            <a:picLocks noChangeAspect="1"/>
          </p:cNvPicPr>
          <p:nvPr/>
        </p:nvPicPr>
        <p:blipFill>
          <a:blip r:embed="rId5"/>
          <a:stretch>
            <a:fillRect/>
          </a:stretch>
        </p:blipFill>
        <p:spPr>
          <a:xfrm>
            <a:off x="9067800" y="1447800"/>
            <a:ext cx="2826782" cy="256823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
        <p:nvSpPr>
          <p:cNvPr id="16" name="Title 2">
            <a:extLst>
              <a:ext uri="{FF2B5EF4-FFF2-40B4-BE49-F238E27FC236}">
                <a16:creationId xmlns:a16="http://schemas.microsoft.com/office/drawing/2014/main" id="{56FB3B84-F00F-C17F-6454-8775E17208AF}"/>
              </a:ext>
            </a:extLst>
          </p:cNvPr>
          <p:cNvSpPr txBox="1">
            <a:spLocks/>
          </p:cNvSpPr>
          <p:nvPr/>
        </p:nvSpPr>
        <p:spPr>
          <a:xfrm>
            <a:off x="450256" y="622300"/>
            <a:ext cx="10515600" cy="673100"/>
          </a:xfrm>
          <a:prstGeom prst="rect">
            <a:avLst/>
          </a:prstGeom>
        </p:spPr>
        <p:txBody>
          <a:bodyPr wrap="square" lIns="0" tIns="0" rIns="0" bIns="0">
            <a:normAutofit/>
          </a:bodyPr>
          <a:lstStyle>
            <a:lvl1pPr>
              <a:defRPr sz="3200" b="1" i="1">
                <a:solidFill>
                  <a:srgbClr val="242424"/>
                </a:solidFill>
                <a:latin typeface="Arial"/>
                <a:ea typeface="+mj-ea"/>
                <a:cs typeface="Arial"/>
              </a:defRPr>
            </a:lvl1pPr>
          </a:lstStyle>
          <a:p>
            <a:r>
              <a:rPr lang="en-IN" dirty="0">
                <a:solidFill>
                  <a:srgbClr val="0000FF"/>
                </a:solidFill>
              </a:rPr>
              <a:t>Cold forging</a:t>
            </a:r>
            <a:r>
              <a:rPr lang="en-IN" dirty="0">
                <a:solidFill>
                  <a:srgbClr val="05888E"/>
                </a:solidFill>
              </a:rPr>
              <a:t> </a:t>
            </a:r>
            <a:r>
              <a:rPr lang="en-IN" dirty="0">
                <a:solidFill>
                  <a:schemeClr val="tx1"/>
                </a:solidFill>
              </a:rPr>
              <a:t>die</a:t>
            </a:r>
          </a:p>
        </p:txBody>
      </p:sp>
      <p:pic>
        <p:nvPicPr>
          <p:cNvPr id="20" name="Picture 19">
            <a:extLst>
              <a:ext uri="{FF2B5EF4-FFF2-40B4-BE49-F238E27FC236}">
                <a16:creationId xmlns:a16="http://schemas.microsoft.com/office/drawing/2014/main" id="{EE9EDA02-9FE0-C43D-953B-59CE65BB755E}"/>
              </a:ext>
            </a:extLst>
          </p:cNvPr>
          <p:cNvPicPr>
            <a:picLocks noChangeAspect="1"/>
          </p:cNvPicPr>
          <p:nvPr/>
        </p:nvPicPr>
        <p:blipFill>
          <a:blip r:embed="rId6"/>
          <a:stretch>
            <a:fillRect/>
          </a:stretch>
        </p:blipFill>
        <p:spPr>
          <a:xfrm>
            <a:off x="4724400" y="4114800"/>
            <a:ext cx="2362200" cy="2267368"/>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21" name="object 10">
            <a:extLst>
              <a:ext uri="{FF2B5EF4-FFF2-40B4-BE49-F238E27FC236}">
                <a16:creationId xmlns:a16="http://schemas.microsoft.com/office/drawing/2014/main" id="{8ADBF995-ECB8-F2C8-8875-EABC7C077C2F}"/>
              </a:ext>
            </a:extLst>
          </p:cNvPr>
          <p:cNvPicPr/>
          <p:nvPr/>
        </p:nvPicPr>
        <p:blipFill>
          <a:blip r:embed="rId7" cstate="print"/>
          <a:stretch>
            <a:fillRect/>
          </a:stretch>
        </p:blipFill>
        <p:spPr>
          <a:xfrm>
            <a:off x="10744200" y="228600"/>
            <a:ext cx="1143000" cy="838200"/>
          </a:xfrm>
          <a:prstGeom prst="rect">
            <a:avLst/>
          </a:prstGeom>
        </p:spPr>
      </p:pic>
      <p:sp>
        <p:nvSpPr>
          <p:cNvPr id="27" name="object 3">
            <a:extLst>
              <a:ext uri="{FF2B5EF4-FFF2-40B4-BE49-F238E27FC236}">
                <a16:creationId xmlns:a16="http://schemas.microsoft.com/office/drawing/2014/main" id="{92BDECDC-5493-9A83-DAB5-52A8E7EFD97F}"/>
              </a:ext>
            </a:extLst>
          </p:cNvPr>
          <p:cNvSpPr txBox="1"/>
          <p:nvPr/>
        </p:nvSpPr>
        <p:spPr>
          <a:xfrm>
            <a:off x="9898380" y="6019800"/>
            <a:ext cx="2293620" cy="888064"/>
          </a:xfrm>
          <a:prstGeom prst="rect">
            <a:avLst/>
          </a:prstGeom>
        </p:spPr>
        <p:txBody>
          <a:bodyPr vert="horz" wrap="square" lIns="0" tIns="13335" rIns="0" bIns="0" rtlCol="0">
            <a:spAutoFit/>
          </a:bodyPr>
          <a:lstStyle/>
          <a:p>
            <a:pPr marL="12700" algn="ctr">
              <a:spcBef>
                <a:spcPts val="105"/>
              </a:spcBef>
            </a:pPr>
            <a:r>
              <a:rPr lang="en-IN" sz="2800" b="1" spc="-40" dirty="0">
                <a:latin typeface="Times New Roman"/>
                <a:cs typeface="Times New Roman"/>
              </a:rPr>
              <a:t> </a:t>
            </a:r>
            <a:r>
              <a:rPr lang="en-IN" sz="1400" b="1" u="sng" dirty="0">
                <a:solidFill>
                  <a:schemeClr val="accent1">
                    <a:lumMod val="40000"/>
                    <a:lumOff val="60000"/>
                  </a:schemeClr>
                </a:solidFill>
                <a:hlinkClick r:id="rId8">
                  <a:extLst>
                    <a:ext uri="{A12FA001-AC4F-418D-AE19-62706E023703}">
                      <ahyp:hlinkClr xmlns:ahyp="http://schemas.microsoft.com/office/drawing/2018/hyperlinkcolor" val="tx"/>
                    </a:ext>
                  </a:extLst>
                </a:hlinkClick>
              </a:rPr>
              <a:t>www.abilityengg.in</a:t>
            </a:r>
            <a:endParaRPr lang="en-IN" sz="2800" dirty="0">
              <a:solidFill>
                <a:schemeClr val="accent1">
                  <a:lumMod val="40000"/>
                  <a:lumOff val="60000"/>
                </a:schemeClr>
              </a:solidFill>
              <a:latin typeface="Proxima Nova Alt Lt" panose="02000506030000020004" pitchFamily="50" charset="0"/>
            </a:endParaRPr>
          </a:p>
          <a:p>
            <a:pPr marL="12700">
              <a:spcBef>
                <a:spcPts val="105"/>
              </a:spcBef>
            </a:pPr>
            <a:endParaRPr sz="2800" dirty="0">
              <a:latin typeface="Times New Roman"/>
              <a:cs typeface="Times New Roman"/>
            </a:endParaRPr>
          </a:p>
        </p:txBody>
      </p:sp>
      <p:pic>
        <p:nvPicPr>
          <p:cNvPr id="28" name="Picture 27">
            <a:extLst>
              <a:ext uri="{FF2B5EF4-FFF2-40B4-BE49-F238E27FC236}">
                <a16:creationId xmlns:a16="http://schemas.microsoft.com/office/drawing/2014/main" id="{9E77FB14-1818-B818-DA02-A6F6FE6D7415}"/>
              </a:ext>
            </a:extLst>
          </p:cNvPr>
          <p:cNvPicPr>
            <a:picLocks noChangeAspect="1"/>
          </p:cNvPicPr>
          <p:nvPr/>
        </p:nvPicPr>
        <p:blipFill>
          <a:blip r:embed="rId9"/>
          <a:stretch>
            <a:fillRect/>
          </a:stretch>
        </p:blipFill>
        <p:spPr>
          <a:xfrm>
            <a:off x="76200" y="5867400"/>
            <a:ext cx="990600" cy="777936"/>
          </a:xfrm>
          <a:prstGeom prst="rect">
            <a:avLst/>
          </a:prstGeom>
        </p:spPr>
      </p:pic>
    </p:spTree>
    <p:extLst>
      <p:ext uri="{BB962C8B-B14F-4D97-AF65-F5344CB8AC3E}">
        <p14:creationId xmlns:p14="http://schemas.microsoft.com/office/powerpoint/2010/main" val="69455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A7FE37F-7E2A-D95E-F83D-1FEE83F1A3B5}"/>
              </a:ext>
            </a:extLst>
          </p:cNvPr>
          <p:cNvSpPr txBox="1">
            <a:spLocks/>
          </p:cNvSpPr>
          <p:nvPr/>
        </p:nvSpPr>
        <p:spPr>
          <a:xfrm>
            <a:off x="381000" y="304800"/>
            <a:ext cx="10515600" cy="673100"/>
          </a:xfrm>
          <a:prstGeom prst="rect">
            <a:avLst/>
          </a:prstGeom>
        </p:spPr>
        <p:txBody>
          <a:bodyPr wrap="square" lIns="0" tIns="0" rIns="0" bIns="0">
            <a:normAutofit/>
          </a:bodyPr>
          <a:lstStyle>
            <a:lvl1pPr>
              <a:defRPr sz="3200" b="1" i="1">
                <a:solidFill>
                  <a:srgbClr val="242424"/>
                </a:solidFill>
                <a:latin typeface="Arial"/>
                <a:ea typeface="+mj-ea"/>
                <a:cs typeface="Arial"/>
              </a:defRPr>
            </a:lvl1pPr>
          </a:lstStyle>
          <a:p>
            <a:r>
              <a:rPr lang="en-IN" dirty="0">
                <a:solidFill>
                  <a:srgbClr val="0000FF"/>
                </a:solidFill>
              </a:rPr>
              <a:t>Bevel Gear </a:t>
            </a:r>
            <a:r>
              <a:rPr lang="en-IN" dirty="0">
                <a:solidFill>
                  <a:schemeClr val="tx1"/>
                </a:solidFill>
              </a:rPr>
              <a:t>fixture</a:t>
            </a:r>
          </a:p>
        </p:txBody>
      </p:sp>
      <p:pic>
        <p:nvPicPr>
          <p:cNvPr id="9" name="Picture 8">
            <a:extLst>
              <a:ext uri="{FF2B5EF4-FFF2-40B4-BE49-F238E27FC236}">
                <a16:creationId xmlns:a16="http://schemas.microsoft.com/office/drawing/2014/main" id="{609DA654-D06C-0AEC-EB12-8DEE49FCD5E2}"/>
              </a:ext>
            </a:extLst>
          </p:cNvPr>
          <p:cNvPicPr>
            <a:picLocks noChangeAspect="1"/>
          </p:cNvPicPr>
          <p:nvPr/>
        </p:nvPicPr>
        <p:blipFill>
          <a:blip r:embed="rId2"/>
          <a:stretch>
            <a:fillRect/>
          </a:stretch>
        </p:blipFill>
        <p:spPr>
          <a:xfrm>
            <a:off x="304800" y="1828800"/>
            <a:ext cx="2362200" cy="2248851"/>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1" name="Picture 10">
            <a:extLst>
              <a:ext uri="{FF2B5EF4-FFF2-40B4-BE49-F238E27FC236}">
                <a16:creationId xmlns:a16="http://schemas.microsoft.com/office/drawing/2014/main" id="{30E14C99-485A-DB6D-BC7F-C0CA0134B019}"/>
              </a:ext>
            </a:extLst>
          </p:cNvPr>
          <p:cNvPicPr>
            <a:picLocks noChangeAspect="1"/>
          </p:cNvPicPr>
          <p:nvPr/>
        </p:nvPicPr>
        <p:blipFill>
          <a:blip r:embed="rId3"/>
          <a:stretch>
            <a:fillRect/>
          </a:stretch>
        </p:blipFill>
        <p:spPr>
          <a:xfrm>
            <a:off x="3048000" y="1828800"/>
            <a:ext cx="2303332" cy="2312831"/>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3" name="Picture 12">
            <a:extLst>
              <a:ext uri="{FF2B5EF4-FFF2-40B4-BE49-F238E27FC236}">
                <a16:creationId xmlns:a16="http://schemas.microsoft.com/office/drawing/2014/main" id="{61CFF4AE-BD34-CD6C-84DF-8BF2B3071941}"/>
              </a:ext>
            </a:extLst>
          </p:cNvPr>
          <p:cNvPicPr>
            <a:picLocks noChangeAspect="1"/>
          </p:cNvPicPr>
          <p:nvPr/>
        </p:nvPicPr>
        <p:blipFill>
          <a:blip r:embed="rId4"/>
          <a:stretch>
            <a:fillRect/>
          </a:stretch>
        </p:blipFill>
        <p:spPr>
          <a:xfrm>
            <a:off x="8915400" y="1828800"/>
            <a:ext cx="2590799" cy="2263853"/>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5" name="Picture 14">
            <a:extLst>
              <a:ext uri="{FF2B5EF4-FFF2-40B4-BE49-F238E27FC236}">
                <a16:creationId xmlns:a16="http://schemas.microsoft.com/office/drawing/2014/main" id="{F8D52119-F5A9-BE28-C285-4021F2893A1B}"/>
              </a:ext>
            </a:extLst>
          </p:cNvPr>
          <p:cNvPicPr>
            <a:picLocks noChangeAspect="1"/>
          </p:cNvPicPr>
          <p:nvPr/>
        </p:nvPicPr>
        <p:blipFill>
          <a:blip r:embed="rId5"/>
          <a:stretch>
            <a:fillRect/>
          </a:stretch>
        </p:blipFill>
        <p:spPr>
          <a:xfrm>
            <a:off x="5867400" y="1828800"/>
            <a:ext cx="2514600" cy="2338387"/>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16" name="object 10">
            <a:extLst>
              <a:ext uri="{FF2B5EF4-FFF2-40B4-BE49-F238E27FC236}">
                <a16:creationId xmlns:a16="http://schemas.microsoft.com/office/drawing/2014/main" id="{FDFD1F40-0E10-661B-9E9A-6325A234C701}"/>
              </a:ext>
            </a:extLst>
          </p:cNvPr>
          <p:cNvPicPr/>
          <p:nvPr/>
        </p:nvPicPr>
        <p:blipFill>
          <a:blip r:embed="rId6" cstate="print"/>
          <a:stretch>
            <a:fillRect/>
          </a:stretch>
        </p:blipFill>
        <p:spPr>
          <a:xfrm>
            <a:off x="10668000" y="228600"/>
            <a:ext cx="1143000" cy="838200"/>
          </a:xfrm>
          <a:prstGeom prst="rect">
            <a:avLst/>
          </a:prstGeom>
        </p:spPr>
      </p:pic>
      <p:sp>
        <p:nvSpPr>
          <p:cNvPr id="17" name="object 3">
            <a:extLst>
              <a:ext uri="{FF2B5EF4-FFF2-40B4-BE49-F238E27FC236}">
                <a16:creationId xmlns:a16="http://schemas.microsoft.com/office/drawing/2014/main" id="{3FE0CCB5-A733-CAB3-C8DA-1665FD1AC1B6}"/>
              </a:ext>
            </a:extLst>
          </p:cNvPr>
          <p:cNvSpPr txBox="1"/>
          <p:nvPr/>
        </p:nvSpPr>
        <p:spPr>
          <a:xfrm>
            <a:off x="9898380" y="6019800"/>
            <a:ext cx="2293620" cy="888064"/>
          </a:xfrm>
          <a:prstGeom prst="rect">
            <a:avLst/>
          </a:prstGeom>
        </p:spPr>
        <p:txBody>
          <a:bodyPr vert="horz" wrap="square" lIns="0" tIns="13335" rIns="0" bIns="0" rtlCol="0">
            <a:spAutoFit/>
          </a:bodyPr>
          <a:lstStyle/>
          <a:p>
            <a:pPr marL="12700" algn="ctr">
              <a:spcBef>
                <a:spcPts val="105"/>
              </a:spcBef>
            </a:pPr>
            <a:r>
              <a:rPr lang="en-IN" sz="2800" b="1" spc="-40" dirty="0">
                <a:latin typeface="Times New Roman"/>
                <a:cs typeface="Times New Roman"/>
              </a:rPr>
              <a:t> </a:t>
            </a:r>
            <a:r>
              <a:rPr lang="en-IN" sz="1400" b="1" u="sng" dirty="0">
                <a:solidFill>
                  <a:schemeClr val="accent1">
                    <a:lumMod val="40000"/>
                    <a:lumOff val="60000"/>
                  </a:schemeClr>
                </a:solidFill>
                <a:hlinkClick r:id="rId7">
                  <a:extLst>
                    <a:ext uri="{A12FA001-AC4F-418D-AE19-62706E023703}">
                      <ahyp:hlinkClr xmlns:ahyp="http://schemas.microsoft.com/office/drawing/2018/hyperlinkcolor" val="tx"/>
                    </a:ext>
                  </a:extLst>
                </a:hlinkClick>
              </a:rPr>
              <a:t>www.abilityengg.in</a:t>
            </a:r>
            <a:endParaRPr lang="en-IN" sz="2800" dirty="0">
              <a:solidFill>
                <a:schemeClr val="accent1">
                  <a:lumMod val="40000"/>
                  <a:lumOff val="60000"/>
                </a:schemeClr>
              </a:solidFill>
              <a:latin typeface="Proxima Nova Alt Lt" panose="02000506030000020004" pitchFamily="50" charset="0"/>
            </a:endParaRPr>
          </a:p>
          <a:p>
            <a:pPr marL="12700">
              <a:spcBef>
                <a:spcPts val="105"/>
              </a:spcBef>
            </a:pPr>
            <a:endParaRPr sz="2800" dirty="0">
              <a:latin typeface="Times New Roman"/>
              <a:cs typeface="Times New Roman"/>
            </a:endParaRPr>
          </a:p>
        </p:txBody>
      </p:sp>
      <p:pic>
        <p:nvPicPr>
          <p:cNvPr id="18" name="Picture 17">
            <a:extLst>
              <a:ext uri="{FF2B5EF4-FFF2-40B4-BE49-F238E27FC236}">
                <a16:creationId xmlns:a16="http://schemas.microsoft.com/office/drawing/2014/main" id="{F12FFFDA-1238-2847-9565-618F425B4F24}"/>
              </a:ext>
            </a:extLst>
          </p:cNvPr>
          <p:cNvPicPr>
            <a:picLocks noChangeAspect="1"/>
          </p:cNvPicPr>
          <p:nvPr/>
        </p:nvPicPr>
        <p:blipFill>
          <a:blip r:embed="rId8"/>
          <a:stretch>
            <a:fillRect/>
          </a:stretch>
        </p:blipFill>
        <p:spPr>
          <a:xfrm>
            <a:off x="76200" y="5867400"/>
            <a:ext cx="990600" cy="77793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CMD Precision Products Pvt Ltd-2025</Template>
  <TotalTime>564</TotalTime>
  <Words>493</Words>
  <Application>Microsoft Office PowerPoint</Application>
  <PresentationFormat>Widescreen</PresentationFormat>
  <Paragraphs>63</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Proxima Nova Alt Lt</vt:lpstr>
      <vt:lpstr>Proxima Nova Alt Rg</vt:lpstr>
      <vt:lpstr>Times New Roman</vt:lpstr>
      <vt:lpstr>Office Theme</vt:lpstr>
      <vt:lpstr>PowerPoint Presentation</vt:lpstr>
      <vt:lpstr>PowerPoint Presentation</vt:lpstr>
      <vt:lpstr>PowerPoint Presentation</vt:lpstr>
      <vt:lpstr>Our Competitive Edge</vt:lpstr>
      <vt:lpstr>PowerPoint Presentation</vt:lpstr>
      <vt:lpstr>Certifications</vt:lpstr>
      <vt:lpstr>Manufacturing Facilities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CUSTOMER</vt:lpstr>
      <vt:lpstr>  Ability engineering private limited, No77,Sidco Industrial Estate, Ambattur, Chennai-600098   Contact   + 91 9841752281  Mail  info@abilityengg.com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Ability Engineering</dc:creator>
  <cp:lastModifiedBy>AEPL SAP</cp:lastModifiedBy>
  <cp:revision>160</cp:revision>
  <dcterms:created xsi:type="dcterms:W3CDTF">2024-11-12T05:22:12Z</dcterms:created>
  <dcterms:modified xsi:type="dcterms:W3CDTF">2026-04-07T02:45:38Z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2023-11-07T00:00:00Z</vt:filetime>
  </property>
  <property fmtid="{D5CDD505-2E9C-101B-9397-08002B2CF9AE}" pid="3" name="Creator">
    <vt:lpwstr>Microsoft® PowerPoint® 2016</vt:lpwstr>
  </property>
  <property fmtid="{D5CDD505-2E9C-101B-9397-08002B2CF9AE}" pid="4" name="LastSaved">
    <vt:filetime>2024-11-12T00:00:00Z</vt:filetime>
  </property>
  <property fmtid="{D5CDD505-2E9C-101B-9397-08002B2CF9AE}" pid="5" name="Producer">
    <vt:lpwstr>3-Heights(TM) PDF Security Shell 4.8.25.2 (http://www.pdf-tools.com)</vt:lpwstr>
  </property>
</Properties>
</file>