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7" r:id="rId1"/>
  </p:sldMasterIdLst>
  <p:notesMasterIdLst>
    <p:notesMasterId r:id="rId4"/>
  </p:notesMasterIdLst>
  <p:sldIdLst>
    <p:sldId id="279" r:id="rId2"/>
    <p:sldId id="27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7C6D8A-EAFE-4681-8096-26E270C76842}" type="datetimeFigureOut">
              <a:rPr lang="en-IN" smtClean="0"/>
              <a:t>30-06-2025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452E42-3BDE-42D6-A7CE-3175DFD63586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903899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452E42-3BDE-42D6-A7CE-3175DFD63586}" type="slidenum">
              <a:rPr lang="en-IN" smtClean="0"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01647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0BDD9318-2820-4DC0-B171-CA0733CF02A6}" type="datetimeFigureOut">
              <a:rPr lang="en-US" smtClean="0"/>
              <a:t>6/30/2025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92C8FDBF-BFB0-4720-A1BB-FFDB885945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190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D9318-2820-4DC0-B171-CA0733CF02A6}" type="datetimeFigureOut">
              <a:rPr lang="en-US" smtClean="0"/>
              <a:t>6/30/2025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FDBF-BFB0-4720-A1BB-FFDB885945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07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D9318-2820-4DC0-B171-CA0733CF02A6}" type="datetimeFigureOut">
              <a:rPr lang="en-US" smtClean="0"/>
              <a:t>6/30/2025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FDBF-BFB0-4720-A1BB-FFDB885945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3711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D9318-2820-4DC0-B171-CA0733CF02A6}" type="datetimeFigureOut">
              <a:rPr lang="en-US" smtClean="0"/>
              <a:t>6/30/2025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FDBF-BFB0-4720-A1BB-FFDB885945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392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D9318-2820-4DC0-B171-CA0733CF02A6}" type="datetimeFigureOut">
              <a:rPr lang="en-US" smtClean="0"/>
              <a:t>6/30/2025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FDBF-BFB0-4720-A1BB-FFDB885945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8511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D9318-2820-4DC0-B171-CA0733CF02A6}" type="datetimeFigureOut">
              <a:rPr lang="en-US" smtClean="0"/>
              <a:t>6/30/2025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FDBF-BFB0-4720-A1BB-FFDB885945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0550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D9318-2820-4DC0-B171-CA0733CF02A6}" type="datetimeFigureOut">
              <a:rPr lang="en-US" smtClean="0"/>
              <a:t>6/30/2025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FDBF-BFB0-4720-A1BB-FFDB885945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0723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0BDD9318-2820-4DC0-B171-CA0733CF02A6}" type="datetimeFigureOut">
              <a:rPr lang="en-US" smtClean="0"/>
              <a:t>6/30/2025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FDBF-BFB0-4720-A1BB-FFDB885945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9625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0BDD9318-2820-4DC0-B171-CA0733CF02A6}" type="datetimeFigureOut">
              <a:rPr lang="en-US" smtClean="0"/>
              <a:t>6/30/2025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FDBF-BFB0-4720-A1BB-FFDB885945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662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D9318-2820-4DC0-B171-CA0733CF02A6}" type="datetimeFigureOut">
              <a:rPr lang="en-US" smtClean="0"/>
              <a:t>6/30/2025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FDBF-BFB0-4720-A1BB-FFDB885945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210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D9318-2820-4DC0-B171-CA0733CF02A6}" type="datetimeFigureOut">
              <a:rPr lang="en-US" smtClean="0"/>
              <a:t>6/30/2025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FDBF-BFB0-4720-A1BB-FFDB885945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567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D9318-2820-4DC0-B171-CA0733CF02A6}" type="datetimeFigureOut">
              <a:rPr lang="en-US" smtClean="0"/>
              <a:t>6/30/2025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FDBF-BFB0-4720-A1BB-FFDB885945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815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D9318-2820-4DC0-B171-CA0733CF02A6}" type="datetimeFigureOut">
              <a:rPr lang="en-US" smtClean="0"/>
              <a:t>6/30/2025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FDBF-BFB0-4720-A1BB-FFDB885945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985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D9318-2820-4DC0-B171-CA0733CF02A6}" type="datetimeFigureOut">
              <a:rPr lang="en-US" smtClean="0"/>
              <a:t>6/30/2025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FDBF-BFB0-4720-A1BB-FFDB885945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188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D9318-2820-4DC0-B171-CA0733CF02A6}" type="datetimeFigureOut">
              <a:rPr lang="en-US" smtClean="0"/>
              <a:t>6/30/2025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FDBF-BFB0-4720-A1BB-FFDB885945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873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D9318-2820-4DC0-B171-CA0733CF02A6}" type="datetimeFigureOut">
              <a:rPr lang="en-US" smtClean="0"/>
              <a:t>6/30/2025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FDBF-BFB0-4720-A1BB-FFDB885945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48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D9318-2820-4DC0-B171-CA0733CF02A6}" type="datetimeFigureOut">
              <a:rPr lang="en-US" smtClean="0"/>
              <a:t>6/30/2025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FDBF-BFB0-4720-A1BB-FFDB885945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03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0BDD9318-2820-4DC0-B171-CA0733CF02A6}" type="datetimeFigureOut">
              <a:rPr lang="en-US" smtClean="0"/>
              <a:t>6/30/2025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92C8FDBF-BFB0-4720-A1BB-FFDB885945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358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8" r:id="rId1"/>
    <p:sldLayoutId id="2147483799" r:id="rId2"/>
    <p:sldLayoutId id="2147483800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06" r:id="rId9"/>
    <p:sldLayoutId id="2147483807" r:id="rId10"/>
    <p:sldLayoutId id="2147483808" r:id="rId11"/>
    <p:sldLayoutId id="2147483809" r:id="rId12"/>
    <p:sldLayoutId id="2147483810" r:id="rId13"/>
    <p:sldLayoutId id="2147483811" r:id="rId14"/>
    <p:sldLayoutId id="2147483812" r:id="rId15"/>
    <p:sldLayoutId id="2147483813" r:id="rId16"/>
    <p:sldLayoutId id="2147483814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7" Type="http://schemas.openxmlformats.org/officeDocument/2006/relationships/image" Target="../media/image14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B5C18B-DC32-785E-129D-A46C9E29EE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5752603-2121-4933-48B2-FE1ABE08E8B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4653" y="5594700"/>
            <a:ext cx="1861705" cy="12633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ED575F2-09EC-CCC4-2BDA-553201319DFE}"/>
              </a:ext>
            </a:extLst>
          </p:cNvPr>
          <p:cNvSpPr txBox="1"/>
          <p:nvPr/>
        </p:nvSpPr>
        <p:spPr>
          <a:xfrm>
            <a:off x="393192" y="438912"/>
            <a:ext cx="33179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Product Range - Adhesives 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26CFE8C-8EE0-AABB-FA4A-AD5C7B5B6398}"/>
              </a:ext>
            </a:extLst>
          </p:cNvPr>
          <p:cNvSpPr txBox="1"/>
          <p:nvPr/>
        </p:nvSpPr>
        <p:spPr>
          <a:xfrm>
            <a:off x="511277" y="1179871"/>
            <a:ext cx="924233" cy="369332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IN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Solder</a:t>
            </a:r>
          </a:p>
        </p:txBody>
      </p:sp>
      <p:pic>
        <p:nvPicPr>
          <p:cNvPr id="1026" name="Picture 2" descr="print it on PCBs in SMT assembly ...">
            <a:extLst>
              <a:ext uri="{FF2B5EF4-FFF2-40B4-BE49-F238E27FC236}">
                <a16:creationId xmlns:a16="http://schemas.microsoft.com/office/drawing/2014/main" id="{CE755E9C-6504-E0FF-30F5-0726CBAFA3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277" y="1645068"/>
            <a:ext cx="935888" cy="11767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DB233C7-B695-D57E-D521-253359AAC9B2}"/>
              </a:ext>
            </a:extLst>
          </p:cNvPr>
          <p:cNvSpPr txBox="1"/>
          <p:nvPr/>
        </p:nvSpPr>
        <p:spPr>
          <a:xfrm>
            <a:off x="511277" y="3012351"/>
            <a:ext cx="1276197" cy="12234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050" dirty="0"/>
              <a:t>Solder paste</a:t>
            </a:r>
          </a:p>
          <a:p>
            <a:r>
              <a:rPr lang="en-IN" sz="1050" dirty="0"/>
              <a:t>Solder wire</a:t>
            </a:r>
          </a:p>
          <a:p>
            <a:r>
              <a:rPr lang="en-IN" sz="1050" dirty="0"/>
              <a:t>Solder bar</a:t>
            </a:r>
          </a:p>
          <a:p>
            <a:r>
              <a:rPr lang="en-IN" sz="1050" dirty="0"/>
              <a:t>Preforms</a:t>
            </a:r>
          </a:p>
          <a:p>
            <a:r>
              <a:rPr lang="en-IN" sz="1050" dirty="0"/>
              <a:t>Liquid Flux</a:t>
            </a:r>
          </a:p>
          <a:p>
            <a:r>
              <a:rPr lang="en-IN" sz="1050" dirty="0"/>
              <a:t>PCB cleaning </a:t>
            </a:r>
          </a:p>
          <a:p>
            <a:r>
              <a:rPr lang="en-IN" sz="1050" dirty="0"/>
              <a:t>Stencil cleaning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9BE55ED-B9FD-5081-7DBB-20353E27EA1E}"/>
              </a:ext>
            </a:extLst>
          </p:cNvPr>
          <p:cNvSpPr txBox="1"/>
          <p:nvPr/>
        </p:nvSpPr>
        <p:spPr>
          <a:xfrm>
            <a:off x="511277" y="4345409"/>
            <a:ext cx="1267824" cy="369332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IN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SMT Glue</a:t>
            </a:r>
          </a:p>
        </p:txBody>
      </p:sp>
      <p:pic>
        <p:nvPicPr>
          <p:cNvPr id="1030" name="Picture 6" descr="SMT Red Epoxy Adhesive Glue | SMD SMT ...">
            <a:extLst>
              <a:ext uri="{FF2B5EF4-FFF2-40B4-BE49-F238E27FC236}">
                <a16:creationId xmlns:a16="http://schemas.microsoft.com/office/drawing/2014/main" id="{3F1A020B-1BC7-80E5-D7EC-493A6110A7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05" y="4824387"/>
            <a:ext cx="1267824" cy="1139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BD23633-5B7D-759C-FBCA-A4E105D19BBB}"/>
              </a:ext>
            </a:extLst>
          </p:cNvPr>
          <p:cNvSpPr txBox="1"/>
          <p:nvPr/>
        </p:nvSpPr>
        <p:spPr>
          <a:xfrm>
            <a:off x="502904" y="6020201"/>
            <a:ext cx="1276197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050" dirty="0" err="1">
                <a:solidFill>
                  <a:srgbClr val="FF0000"/>
                </a:solidFill>
              </a:rPr>
              <a:t>Threebond</a:t>
            </a:r>
            <a:r>
              <a:rPr lang="en-IN" sz="1050" dirty="0">
                <a:solidFill>
                  <a:srgbClr val="FF0000"/>
                </a:solidFill>
              </a:rPr>
              <a:t> printing glue – </a:t>
            </a:r>
            <a:r>
              <a:rPr lang="en-IN" sz="1050" b="1" dirty="0">
                <a:solidFill>
                  <a:srgbClr val="FF0000"/>
                </a:solidFill>
              </a:rPr>
              <a:t>TB2217H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4A01150-C4E2-01A0-21D6-6F0E6EB1C573}"/>
              </a:ext>
            </a:extLst>
          </p:cNvPr>
          <p:cNvSpPr txBox="1"/>
          <p:nvPr/>
        </p:nvSpPr>
        <p:spPr>
          <a:xfrm>
            <a:off x="1976795" y="2999636"/>
            <a:ext cx="1814054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050" dirty="0">
                <a:solidFill>
                  <a:srgbClr val="FF0000"/>
                </a:solidFill>
              </a:rPr>
              <a:t>Acrylic coating – </a:t>
            </a:r>
          </a:p>
          <a:p>
            <a:r>
              <a:rPr lang="en-IN" sz="1050" dirty="0"/>
              <a:t>    MIL grade</a:t>
            </a:r>
          </a:p>
          <a:p>
            <a:r>
              <a:rPr lang="en-IN" sz="1050" dirty="0"/>
              <a:t>    UL approved</a:t>
            </a:r>
          </a:p>
          <a:p>
            <a:r>
              <a:rPr lang="en-IN" sz="1050" dirty="0"/>
              <a:t>Stripper / Remover</a:t>
            </a:r>
          </a:p>
          <a:p>
            <a:r>
              <a:rPr lang="en-IN" sz="1050" dirty="0"/>
              <a:t>Masking tapes</a:t>
            </a:r>
          </a:p>
          <a:p>
            <a:r>
              <a:rPr lang="en-IN" sz="1050" dirty="0"/>
              <a:t>Wet thickness gauge</a:t>
            </a:r>
          </a:p>
          <a:p>
            <a:endParaRPr lang="en-IN" sz="1050" dirty="0"/>
          </a:p>
          <a:p>
            <a:r>
              <a:rPr lang="en-IN" sz="1050" dirty="0">
                <a:solidFill>
                  <a:srgbClr val="FF0000"/>
                </a:solidFill>
              </a:rPr>
              <a:t>Equipment –</a:t>
            </a:r>
          </a:p>
          <a:p>
            <a:r>
              <a:rPr lang="en-IN" sz="1050" dirty="0"/>
              <a:t>    Table top </a:t>
            </a:r>
          </a:p>
          <a:p>
            <a:r>
              <a:rPr lang="en-IN" sz="1050" dirty="0"/>
              <a:t>    In line fully automatic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539CBB4-EAB5-7FA1-B693-1844BFC2303C}"/>
              </a:ext>
            </a:extLst>
          </p:cNvPr>
          <p:cNvSpPr txBox="1"/>
          <p:nvPr/>
        </p:nvSpPr>
        <p:spPr>
          <a:xfrm>
            <a:off x="1976795" y="1173763"/>
            <a:ext cx="1427675" cy="369332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IN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 Coat</a:t>
            </a:r>
          </a:p>
        </p:txBody>
      </p:sp>
      <p:pic>
        <p:nvPicPr>
          <p:cNvPr id="1032" name="Picture 8" descr="Conformal Coating for Electronics and ...">
            <a:extLst>
              <a:ext uri="{FF2B5EF4-FFF2-40B4-BE49-F238E27FC236}">
                <a16:creationId xmlns:a16="http://schemas.microsoft.com/office/drawing/2014/main" id="{BCC2E9B9-5D46-937B-42F8-68688306CE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6795" y="1674183"/>
            <a:ext cx="1459337" cy="11767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951CAF02-2304-3856-6FD4-75759D90D0F4}"/>
              </a:ext>
            </a:extLst>
          </p:cNvPr>
          <p:cNvSpPr txBox="1"/>
          <p:nvPr/>
        </p:nvSpPr>
        <p:spPr>
          <a:xfrm>
            <a:off x="3771441" y="1173763"/>
            <a:ext cx="1427675" cy="369332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IN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Potting</a:t>
            </a:r>
          </a:p>
        </p:txBody>
      </p:sp>
      <p:pic>
        <p:nvPicPr>
          <p:cNvPr id="1036" name="Picture 12" descr="PCBs: Potting or Parylene ...">
            <a:extLst>
              <a:ext uri="{FF2B5EF4-FFF2-40B4-BE49-F238E27FC236}">
                <a16:creationId xmlns:a16="http://schemas.microsoft.com/office/drawing/2014/main" id="{E6855094-E335-2812-CF3F-337DCEE185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1441" y="1654900"/>
            <a:ext cx="1427675" cy="1216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0A0975FE-B6BF-206D-1FCC-97340B3005CD}"/>
              </a:ext>
            </a:extLst>
          </p:cNvPr>
          <p:cNvSpPr txBox="1"/>
          <p:nvPr/>
        </p:nvSpPr>
        <p:spPr>
          <a:xfrm>
            <a:off x="3722974" y="3006581"/>
            <a:ext cx="1427675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050" dirty="0">
                <a:solidFill>
                  <a:srgbClr val="FF0000"/>
                </a:solidFill>
              </a:rPr>
              <a:t>Chemistries –</a:t>
            </a:r>
          </a:p>
          <a:p>
            <a:r>
              <a:rPr lang="en-IN" sz="1050" dirty="0"/>
              <a:t>   Epoxy</a:t>
            </a:r>
          </a:p>
          <a:p>
            <a:r>
              <a:rPr lang="en-IN" sz="1050" dirty="0"/>
              <a:t>   Silicone</a:t>
            </a:r>
          </a:p>
          <a:p>
            <a:r>
              <a:rPr lang="en-IN" sz="1050" dirty="0"/>
              <a:t>   PU</a:t>
            </a:r>
          </a:p>
          <a:p>
            <a:endParaRPr lang="en-IN" sz="1050" dirty="0"/>
          </a:p>
          <a:p>
            <a:r>
              <a:rPr lang="en-IN" sz="1050" dirty="0">
                <a:solidFill>
                  <a:srgbClr val="FF0000"/>
                </a:solidFill>
              </a:rPr>
              <a:t>Type –</a:t>
            </a:r>
          </a:p>
          <a:p>
            <a:r>
              <a:rPr lang="en-IN" sz="1050" dirty="0"/>
              <a:t>   Single Part</a:t>
            </a:r>
          </a:p>
          <a:p>
            <a:r>
              <a:rPr lang="en-IN" sz="1050" dirty="0"/>
              <a:t>   Two Part</a:t>
            </a:r>
          </a:p>
          <a:p>
            <a:endParaRPr lang="en-IN" sz="1050" dirty="0"/>
          </a:p>
          <a:p>
            <a:r>
              <a:rPr lang="en-IN" sz="1050" dirty="0">
                <a:solidFill>
                  <a:srgbClr val="FF0000"/>
                </a:solidFill>
              </a:rPr>
              <a:t>Attribute wise –</a:t>
            </a:r>
          </a:p>
          <a:p>
            <a:r>
              <a:rPr lang="en-IN" sz="1050" dirty="0"/>
              <a:t>   Thermally </a:t>
            </a:r>
            <a:r>
              <a:rPr lang="en-IN" sz="1050" dirty="0" err="1"/>
              <a:t>cond</a:t>
            </a:r>
            <a:endParaRPr lang="en-IN" sz="1050" dirty="0"/>
          </a:p>
          <a:p>
            <a:r>
              <a:rPr lang="en-IN" sz="1050" dirty="0"/>
              <a:t>   UL compliant</a:t>
            </a:r>
          </a:p>
          <a:p>
            <a:r>
              <a:rPr lang="en-IN" sz="1050" dirty="0"/>
              <a:t>   High Temp</a:t>
            </a:r>
          </a:p>
          <a:p>
            <a:r>
              <a:rPr lang="en-IN" sz="1050" dirty="0"/>
              <a:t>   Cryogenic</a:t>
            </a:r>
          </a:p>
          <a:p>
            <a:r>
              <a:rPr lang="en-IN" sz="1050" dirty="0"/>
              <a:t>   </a:t>
            </a:r>
          </a:p>
          <a:p>
            <a:endParaRPr lang="en-IN" sz="1050" dirty="0"/>
          </a:p>
        </p:txBody>
      </p:sp>
      <p:pic>
        <p:nvPicPr>
          <p:cNvPr id="1038" name="Picture 14" descr="Bonding Electronic Components Using ...">
            <a:extLst>
              <a:ext uri="{FF2B5EF4-FFF2-40B4-BE49-F238E27FC236}">
                <a16:creationId xmlns:a16="http://schemas.microsoft.com/office/drawing/2014/main" id="{DC05F997-67B2-B0A2-DCA6-BBAD320157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6087" y="1677264"/>
            <a:ext cx="1235020" cy="12350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098E64DD-F49D-7094-71D0-58ABC6BEB07B}"/>
              </a:ext>
            </a:extLst>
          </p:cNvPr>
          <p:cNvSpPr txBox="1"/>
          <p:nvPr/>
        </p:nvSpPr>
        <p:spPr>
          <a:xfrm>
            <a:off x="5566087" y="1177487"/>
            <a:ext cx="1235018" cy="369332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IN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Bonding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2CD3A5A-FD4A-71C3-DC63-746573557722}"/>
              </a:ext>
            </a:extLst>
          </p:cNvPr>
          <p:cNvSpPr txBox="1"/>
          <p:nvPr/>
        </p:nvSpPr>
        <p:spPr>
          <a:xfrm>
            <a:off x="5484932" y="3020830"/>
            <a:ext cx="168584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050" dirty="0">
                <a:solidFill>
                  <a:srgbClr val="FF0000"/>
                </a:solidFill>
              </a:rPr>
              <a:t>Chemistries –</a:t>
            </a:r>
          </a:p>
          <a:p>
            <a:r>
              <a:rPr lang="en-IN" sz="1050" dirty="0"/>
              <a:t>   Silicone</a:t>
            </a:r>
          </a:p>
          <a:p>
            <a:r>
              <a:rPr lang="en-IN" sz="1050" dirty="0"/>
              <a:t>   Epoxy</a:t>
            </a:r>
          </a:p>
          <a:p>
            <a:r>
              <a:rPr lang="en-IN" sz="1050" dirty="0"/>
              <a:t>   Acrylic</a:t>
            </a:r>
          </a:p>
          <a:p>
            <a:r>
              <a:rPr lang="en-IN" sz="1050" dirty="0"/>
              <a:t>   Cyanoacrylate</a:t>
            </a:r>
          </a:p>
          <a:p>
            <a:r>
              <a:rPr lang="en-IN" sz="1050" dirty="0"/>
              <a:t>   UV curing</a:t>
            </a:r>
          </a:p>
          <a:p>
            <a:r>
              <a:rPr lang="en-IN" sz="1050" dirty="0"/>
              <a:t>   Anaerobic</a:t>
            </a:r>
          </a:p>
          <a:p>
            <a:r>
              <a:rPr lang="en-IN" sz="1050" dirty="0"/>
              <a:t>   </a:t>
            </a:r>
          </a:p>
          <a:p>
            <a:r>
              <a:rPr lang="en-IN" sz="1050" dirty="0">
                <a:solidFill>
                  <a:srgbClr val="FF0000"/>
                </a:solidFill>
              </a:rPr>
              <a:t>Application wise –</a:t>
            </a:r>
          </a:p>
          <a:p>
            <a:r>
              <a:rPr lang="en-IN" sz="1050" dirty="0"/>
              <a:t>   Thermally </a:t>
            </a:r>
            <a:r>
              <a:rPr lang="en-IN" sz="1050" dirty="0" err="1"/>
              <a:t>cond</a:t>
            </a:r>
            <a:endParaRPr lang="en-IN" sz="1050" dirty="0"/>
          </a:p>
          <a:p>
            <a:r>
              <a:rPr lang="en-IN" sz="1050" dirty="0"/>
              <a:t>   Electrically </a:t>
            </a:r>
            <a:r>
              <a:rPr lang="en-IN" sz="1050" dirty="0" err="1"/>
              <a:t>cond</a:t>
            </a:r>
            <a:endParaRPr lang="en-IN" sz="1050" dirty="0"/>
          </a:p>
          <a:p>
            <a:r>
              <a:rPr lang="en-IN" sz="1050" dirty="0"/>
              <a:t>   Vibration dampening</a:t>
            </a:r>
          </a:p>
          <a:p>
            <a:r>
              <a:rPr lang="en-IN" sz="1050" dirty="0"/>
              <a:t>    Sealing</a:t>
            </a:r>
          </a:p>
          <a:p>
            <a:r>
              <a:rPr lang="en-IN" sz="1050" dirty="0"/>
              <a:t>    Structural bonding</a:t>
            </a:r>
          </a:p>
          <a:p>
            <a:r>
              <a:rPr lang="en-IN" sz="1050" dirty="0"/>
              <a:t>    </a:t>
            </a:r>
            <a:r>
              <a:rPr lang="en-IN" sz="1050" dirty="0" err="1"/>
              <a:t>Threadlocking</a:t>
            </a:r>
            <a:r>
              <a:rPr lang="en-IN" sz="1050" dirty="0"/>
              <a:t>   </a:t>
            </a:r>
          </a:p>
          <a:p>
            <a:endParaRPr lang="en-IN" sz="105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2FFCE18-067A-A13A-7357-25DE33C6B3E0}"/>
              </a:ext>
            </a:extLst>
          </p:cNvPr>
          <p:cNvSpPr txBox="1"/>
          <p:nvPr/>
        </p:nvSpPr>
        <p:spPr>
          <a:xfrm>
            <a:off x="8663889" y="1173763"/>
            <a:ext cx="1235018" cy="369332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IN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Tapes</a:t>
            </a:r>
          </a:p>
        </p:txBody>
      </p:sp>
      <p:pic>
        <p:nvPicPr>
          <p:cNvPr id="2052" name="Picture 4" descr="Types of Tape - The Home Depot">
            <a:extLst>
              <a:ext uri="{FF2B5EF4-FFF2-40B4-BE49-F238E27FC236}">
                <a16:creationId xmlns:a16="http://schemas.microsoft.com/office/drawing/2014/main" id="{1E5D6439-3044-504C-2722-34DBC17273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7305" y="1645069"/>
            <a:ext cx="1251602" cy="12350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9379B24-AB87-366F-53CB-9CD4FE57FD7E}"/>
              </a:ext>
            </a:extLst>
          </p:cNvPr>
          <p:cNvSpPr txBox="1"/>
          <p:nvPr/>
        </p:nvSpPr>
        <p:spPr>
          <a:xfrm>
            <a:off x="8530571" y="3006581"/>
            <a:ext cx="1873955" cy="31624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050" dirty="0"/>
              <a:t>   Thermally Cond</a:t>
            </a:r>
          </a:p>
          <a:p>
            <a:r>
              <a:rPr lang="en-IN" sz="1050" dirty="0"/>
              <a:t>   Electrically Cond</a:t>
            </a:r>
          </a:p>
          <a:p>
            <a:r>
              <a:rPr lang="en-IN" sz="1050" dirty="0"/>
              <a:t>   </a:t>
            </a:r>
            <a:r>
              <a:rPr lang="en-IN" sz="1050" dirty="0" err="1"/>
              <a:t>Polymide</a:t>
            </a:r>
            <a:r>
              <a:rPr lang="en-IN" sz="1050" dirty="0"/>
              <a:t> Kapton</a:t>
            </a:r>
          </a:p>
          <a:p>
            <a:r>
              <a:rPr lang="en-IN" sz="1050" dirty="0"/>
              <a:t>   Polyester Cloth</a:t>
            </a:r>
          </a:p>
          <a:p>
            <a:r>
              <a:rPr lang="en-IN" sz="1050" dirty="0"/>
              <a:t>   Fleece Cloth</a:t>
            </a:r>
          </a:p>
          <a:p>
            <a:r>
              <a:rPr lang="en-IN" sz="1050" dirty="0"/>
              <a:t>   Glass Cloth</a:t>
            </a:r>
          </a:p>
          <a:p>
            <a:r>
              <a:rPr lang="en-IN" sz="1050" dirty="0"/>
              <a:t>   Cotton Cloth</a:t>
            </a:r>
          </a:p>
          <a:p>
            <a:r>
              <a:rPr lang="en-IN" sz="1050" dirty="0"/>
              <a:t>   Polyester</a:t>
            </a:r>
          </a:p>
          <a:p>
            <a:r>
              <a:rPr lang="en-IN" sz="1050" dirty="0"/>
              <a:t>   Acrylic Foam</a:t>
            </a:r>
          </a:p>
          <a:p>
            <a:r>
              <a:rPr lang="en-IN" sz="1050" dirty="0"/>
              <a:t>   Copper Foil</a:t>
            </a:r>
          </a:p>
          <a:p>
            <a:r>
              <a:rPr lang="en-IN" sz="1050" dirty="0"/>
              <a:t>   </a:t>
            </a:r>
            <a:r>
              <a:rPr lang="en-IN" sz="1050" dirty="0" err="1"/>
              <a:t>Aluminum</a:t>
            </a:r>
            <a:r>
              <a:rPr lang="en-IN" sz="1050" dirty="0"/>
              <a:t> Foil</a:t>
            </a:r>
          </a:p>
          <a:p>
            <a:r>
              <a:rPr lang="en-IN" sz="1050" dirty="0"/>
              <a:t>   </a:t>
            </a:r>
            <a:r>
              <a:rPr lang="en-IN" sz="1050" dirty="0" err="1"/>
              <a:t>Aluminum</a:t>
            </a:r>
            <a:r>
              <a:rPr lang="en-IN" sz="1050" dirty="0"/>
              <a:t> Fibre Glass</a:t>
            </a:r>
          </a:p>
          <a:p>
            <a:r>
              <a:rPr lang="en-IN" sz="1050" dirty="0"/>
              <a:t>   Masking Paper</a:t>
            </a:r>
          </a:p>
          <a:p>
            <a:r>
              <a:rPr lang="en-IN" sz="1050" dirty="0"/>
              <a:t>   Butyl</a:t>
            </a:r>
          </a:p>
          <a:p>
            <a:r>
              <a:rPr lang="en-IN" sz="1050" dirty="0"/>
              <a:t>   Cross Filament</a:t>
            </a:r>
          </a:p>
          <a:p>
            <a:r>
              <a:rPr lang="en-IN" sz="1050" dirty="0"/>
              <a:t>   Holding</a:t>
            </a:r>
          </a:p>
          <a:p>
            <a:r>
              <a:rPr lang="en-IN" sz="1050" dirty="0"/>
              <a:t>   Duct Tape</a:t>
            </a:r>
          </a:p>
          <a:p>
            <a:r>
              <a:rPr lang="en-IN" sz="1050" dirty="0"/>
              <a:t>   Anti Skid</a:t>
            </a:r>
          </a:p>
          <a:p>
            <a:r>
              <a:rPr lang="en-IN" sz="1050" dirty="0"/>
              <a:t>   Floor Marking 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0B19804-9279-687F-1090-3BF6A2180673}"/>
              </a:ext>
            </a:extLst>
          </p:cNvPr>
          <p:cNvSpPr txBox="1"/>
          <p:nvPr/>
        </p:nvSpPr>
        <p:spPr>
          <a:xfrm>
            <a:off x="7114988" y="1173763"/>
            <a:ext cx="1235018" cy="369332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IN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Inks</a:t>
            </a:r>
          </a:p>
        </p:txBody>
      </p:sp>
      <p:pic>
        <p:nvPicPr>
          <p:cNvPr id="1031" name="Picture 7" descr="Printed Electronics | Enabling the ...">
            <a:extLst>
              <a:ext uri="{FF2B5EF4-FFF2-40B4-BE49-F238E27FC236}">
                <a16:creationId xmlns:a16="http://schemas.microsoft.com/office/drawing/2014/main" id="{ED8229C9-5B00-CC5E-277C-9BB2F515FC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4989" y="1685926"/>
            <a:ext cx="1278522" cy="12263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EEBAC79-5B32-1639-6A4D-E0E126B15E39}"/>
              </a:ext>
            </a:extLst>
          </p:cNvPr>
          <p:cNvSpPr txBox="1"/>
          <p:nvPr/>
        </p:nvSpPr>
        <p:spPr>
          <a:xfrm>
            <a:off x="7053178" y="3022920"/>
            <a:ext cx="1494138" cy="25160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050" dirty="0">
                <a:solidFill>
                  <a:srgbClr val="FF0000"/>
                </a:solidFill>
              </a:rPr>
              <a:t>Silver Cond Ink</a:t>
            </a:r>
          </a:p>
          <a:p>
            <a:endParaRPr lang="en-IN" sz="1050" dirty="0">
              <a:solidFill>
                <a:srgbClr val="FF0000"/>
              </a:solidFill>
            </a:endParaRPr>
          </a:p>
          <a:p>
            <a:r>
              <a:rPr lang="en-IN" sz="1050" dirty="0">
                <a:solidFill>
                  <a:srgbClr val="FF0000"/>
                </a:solidFill>
              </a:rPr>
              <a:t>Copper Cond Ink</a:t>
            </a:r>
          </a:p>
          <a:p>
            <a:endParaRPr lang="en-IN" sz="1050" dirty="0">
              <a:solidFill>
                <a:srgbClr val="FF0000"/>
              </a:solidFill>
            </a:endParaRPr>
          </a:p>
          <a:p>
            <a:r>
              <a:rPr lang="en-IN" sz="1050" dirty="0">
                <a:solidFill>
                  <a:srgbClr val="FF0000"/>
                </a:solidFill>
              </a:rPr>
              <a:t>Carbon Cond Ink -</a:t>
            </a:r>
          </a:p>
          <a:p>
            <a:r>
              <a:rPr lang="en-IN" sz="1050" dirty="0"/>
              <a:t>  Water based</a:t>
            </a:r>
          </a:p>
          <a:p>
            <a:r>
              <a:rPr lang="en-IN" sz="1050" dirty="0"/>
              <a:t>  Solvent based</a:t>
            </a:r>
          </a:p>
          <a:p>
            <a:endParaRPr lang="en-IN" sz="1050" dirty="0"/>
          </a:p>
          <a:p>
            <a:r>
              <a:rPr lang="en-IN" sz="1050" dirty="0">
                <a:solidFill>
                  <a:srgbClr val="FF0000"/>
                </a:solidFill>
              </a:rPr>
              <a:t> Transparent Cond</a:t>
            </a:r>
          </a:p>
          <a:p>
            <a:endParaRPr lang="en-IN" sz="1050" dirty="0"/>
          </a:p>
          <a:p>
            <a:r>
              <a:rPr lang="en-IN" sz="1050" dirty="0">
                <a:solidFill>
                  <a:srgbClr val="FF0000"/>
                </a:solidFill>
              </a:rPr>
              <a:t> Piezoresistive</a:t>
            </a:r>
          </a:p>
          <a:p>
            <a:endParaRPr lang="en-IN" sz="1050" dirty="0">
              <a:solidFill>
                <a:srgbClr val="FF0000"/>
              </a:solidFill>
            </a:endParaRPr>
          </a:p>
          <a:p>
            <a:r>
              <a:rPr lang="en-IN" sz="1050" dirty="0">
                <a:solidFill>
                  <a:srgbClr val="FF0000"/>
                </a:solidFill>
              </a:rPr>
              <a:t> Piezoelectric</a:t>
            </a:r>
          </a:p>
          <a:p>
            <a:endParaRPr lang="en-IN" sz="1050" dirty="0">
              <a:solidFill>
                <a:srgbClr val="FF0000"/>
              </a:solidFill>
            </a:endParaRPr>
          </a:p>
          <a:p>
            <a:r>
              <a:rPr lang="en-IN" sz="1050" dirty="0">
                <a:solidFill>
                  <a:srgbClr val="FF0000"/>
                </a:solidFill>
              </a:rPr>
              <a:t> Dielectric Ink</a:t>
            </a:r>
          </a:p>
        </p:txBody>
      </p:sp>
    </p:spTree>
    <p:extLst>
      <p:ext uri="{BB962C8B-B14F-4D97-AF65-F5344CB8AC3E}">
        <p14:creationId xmlns:p14="http://schemas.microsoft.com/office/powerpoint/2010/main" val="2987508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9E740B-F386-7E7E-1A08-676270E6BF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24F3CE8-6EB7-FC31-7B2F-113215F080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4653" y="5594700"/>
            <a:ext cx="1861705" cy="12633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E57DEE7B-2BAE-0F42-1966-4AE613D5B54C}"/>
              </a:ext>
            </a:extLst>
          </p:cNvPr>
          <p:cNvSpPr txBox="1"/>
          <p:nvPr/>
        </p:nvSpPr>
        <p:spPr>
          <a:xfrm>
            <a:off x="393192" y="438912"/>
            <a:ext cx="33650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Product Range - Equipment 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2473C03-9C3D-CA39-BD20-A7E14FBC51EA}"/>
              </a:ext>
            </a:extLst>
          </p:cNvPr>
          <p:cNvSpPr txBox="1"/>
          <p:nvPr/>
        </p:nvSpPr>
        <p:spPr>
          <a:xfrm>
            <a:off x="609601" y="1177720"/>
            <a:ext cx="1471998" cy="646331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IN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Semi Auto Dispenser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45FADDF-96BC-8A0B-E880-B164E27ED0A3}"/>
              </a:ext>
            </a:extLst>
          </p:cNvPr>
          <p:cNvSpPr txBox="1"/>
          <p:nvPr/>
        </p:nvSpPr>
        <p:spPr>
          <a:xfrm>
            <a:off x="511277" y="3104538"/>
            <a:ext cx="127619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050" dirty="0"/>
              <a:t>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EA2FABF-879E-EB22-7584-593245F8ADAF}"/>
              </a:ext>
            </a:extLst>
          </p:cNvPr>
          <p:cNvSpPr txBox="1"/>
          <p:nvPr/>
        </p:nvSpPr>
        <p:spPr>
          <a:xfrm>
            <a:off x="2528019" y="1316219"/>
            <a:ext cx="1292942" cy="369332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IN" dirty="0">
                <a:solidFill>
                  <a:schemeClr val="bg1"/>
                </a:solidFill>
              </a:rPr>
              <a:t>Robot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D2ABA64-352D-5E3E-95AB-770A61DA86B7}"/>
              </a:ext>
            </a:extLst>
          </p:cNvPr>
          <p:cNvSpPr txBox="1"/>
          <p:nvPr/>
        </p:nvSpPr>
        <p:spPr>
          <a:xfrm>
            <a:off x="562908" y="3358454"/>
            <a:ext cx="181405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050" dirty="0"/>
              <a:t>Semi auto - adhesive</a:t>
            </a:r>
          </a:p>
          <a:p>
            <a:r>
              <a:rPr lang="en-IN" sz="1050" dirty="0"/>
              <a:t>Semi auto – </a:t>
            </a:r>
            <a:r>
              <a:rPr lang="en-IN" sz="1050" dirty="0" err="1"/>
              <a:t>cyano</a:t>
            </a:r>
            <a:endParaRPr lang="en-IN" sz="1050" dirty="0"/>
          </a:p>
          <a:p>
            <a:r>
              <a:rPr lang="en-IN" sz="1050" dirty="0"/>
              <a:t>Manual gun – single part</a:t>
            </a:r>
          </a:p>
          <a:p>
            <a:r>
              <a:rPr lang="en-IN" sz="1050" dirty="0"/>
              <a:t>Manual gun – two part</a:t>
            </a:r>
          </a:p>
          <a:p>
            <a:endParaRPr lang="en-IN" sz="1050" dirty="0"/>
          </a:p>
          <a:p>
            <a:r>
              <a:rPr lang="en-IN" sz="1050" dirty="0">
                <a:solidFill>
                  <a:srgbClr val="FF0000"/>
                </a:solidFill>
              </a:rPr>
              <a:t>Valves –</a:t>
            </a:r>
          </a:p>
          <a:p>
            <a:r>
              <a:rPr lang="en-IN" sz="1050" dirty="0"/>
              <a:t>  Auger</a:t>
            </a:r>
          </a:p>
          <a:p>
            <a:r>
              <a:rPr lang="en-IN" sz="1050" dirty="0"/>
              <a:t>  Diaphragm</a:t>
            </a:r>
          </a:p>
          <a:p>
            <a:r>
              <a:rPr lang="en-IN" sz="1050" dirty="0"/>
              <a:t>  Suck-Back</a:t>
            </a:r>
          </a:p>
          <a:p>
            <a:r>
              <a:rPr lang="en-IN" sz="1050" dirty="0"/>
              <a:t>  Needle off</a:t>
            </a:r>
          </a:p>
          <a:p>
            <a:endParaRPr lang="en-IN" sz="1050" dirty="0">
              <a:solidFill>
                <a:srgbClr val="FF0000"/>
              </a:solidFill>
            </a:endParaRPr>
          </a:p>
          <a:p>
            <a:r>
              <a:rPr lang="en-IN" sz="1050" dirty="0">
                <a:solidFill>
                  <a:srgbClr val="FF0000"/>
                </a:solidFill>
              </a:rPr>
              <a:t>Application wise –</a:t>
            </a:r>
          </a:p>
          <a:p>
            <a:r>
              <a:rPr lang="en-IN" sz="1050" dirty="0"/>
              <a:t>   Single part adhesive</a:t>
            </a:r>
          </a:p>
          <a:p>
            <a:r>
              <a:rPr lang="en-IN" sz="1050" dirty="0"/>
              <a:t>   Two part adhesive</a:t>
            </a:r>
          </a:p>
          <a:p>
            <a:r>
              <a:rPr lang="en-IN" sz="1050" dirty="0"/>
              <a:t>   Cyanoacrylate </a:t>
            </a:r>
          </a:p>
          <a:p>
            <a:r>
              <a:rPr lang="en-IN" sz="1050" dirty="0"/>
              <a:t>  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6FF95F3-E6FC-EDB4-2235-70C007E4DE70}"/>
              </a:ext>
            </a:extLst>
          </p:cNvPr>
          <p:cNvSpPr txBox="1"/>
          <p:nvPr/>
        </p:nvSpPr>
        <p:spPr>
          <a:xfrm>
            <a:off x="2515914" y="3429000"/>
            <a:ext cx="1283583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050" dirty="0"/>
              <a:t>3 - Axis</a:t>
            </a:r>
          </a:p>
          <a:p>
            <a:r>
              <a:rPr lang="en-IN" sz="1050" dirty="0"/>
              <a:t>4 – Axis</a:t>
            </a:r>
          </a:p>
          <a:p>
            <a:r>
              <a:rPr lang="en-IN" sz="1050" dirty="0"/>
              <a:t>5 – Axis</a:t>
            </a:r>
          </a:p>
          <a:p>
            <a:r>
              <a:rPr lang="en-IN" sz="1050" dirty="0"/>
              <a:t>Dual Table</a:t>
            </a:r>
          </a:p>
          <a:p>
            <a:r>
              <a:rPr lang="en-IN" sz="1050" dirty="0"/>
              <a:t>Gantry Type</a:t>
            </a:r>
          </a:p>
          <a:p>
            <a:endParaRPr lang="en-IN" sz="105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E8BBEF0-3DAB-F747-FA81-68FD6F85C2F6}"/>
              </a:ext>
            </a:extLst>
          </p:cNvPr>
          <p:cNvSpPr txBox="1"/>
          <p:nvPr/>
        </p:nvSpPr>
        <p:spPr>
          <a:xfrm>
            <a:off x="4267381" y="1177720"/>
            <a:ext cx="1927888" cy="646331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IN" dirty="0">
                <a:solidFill>
                  <a:schemeClr val="bg1"/>
                </a:solidFill>
              </a:rPr>
              <a:t>Full Automatic Dispenser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3A17486-1FF3-9C06-061D-C675693B7ECE}"/>
              </a:ext>
            </a:extLst>
          </p:cNvPr>
          <p:cNvSpPr txBox="1"/>
          <p:nvPr/>
        </p:nvSpPr>
        <p:spPr>
          <a:xfrm>
            <a:off x="6641689" y="1316219"/>
            <a:ext cx="1427675" cy="369332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IN" dirty="0">
                <a:solidFill>
                  <a:schemeClr val="bg1"/>
                </a:solidFill>
              </a:rPr>
              <a:t>UV curing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CE4B935-63B0-2690-F79A-4F0859AC8E1F}"/>
              </a:ext>
            </a:extLst>
          </p:cNvPr>
          <p:cNvSpPr txBox="1"/>
          <p:nvPr/>
        </p:nvSpPr>
        <p:spPr>
          <a:xfrm>
            <a:off x="4541982" y="3336331"/>
            <a:ext cx="2040251" cy="25160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050" dirty="0"/>
              <a:t>Inline dispensing</a:t>
            </a:r>
          </a:p>
          <a:p>
            <a:r>
              <a:rPr lang="en-IN" sz="1050" dirty="0"/>
              <a:t>Software / </a:t>
            </a:r>
            <a:r>
              <a:rPr lang="en-IN" sz="1050" dirty="0" err="1"/>
              <a:t>Pprogram</a:t>
            </a:r>
            <a:r>
              <a:rPr lang="en-IN" sz="1050" dirty="0"/>
              <a:t> based</a:t>
            </a:r>
          </a:p>
          <a:p>
            <a:r>
              <a:rPr lang="en-IN" sz="1050" dirty="0"/>
              <a:t>Fiducial / Pattern </a:t>
            </a:r>
            <a:r>
              <a:rPr lang="en-IN" sz="1050" dirty="0" err="1"/>
              <a:t>Recog</a:t>
            </a:r>
            <a:endParaRPr lang="en-IN" sz="1050" dirty="0"/>
          </a:p>
          <a:p>
            <a:r>
              <a:rPr lang="en-IN" sz="1050" dirty="0"/>
              <a:t>Height checking option</a:t>
            </a:r>
          </a:p>
          <a:p>
            <a:r>
              <a:rPr lang="en-IN" sz="1050" dirty="0"/>
              <a:t>SMEMA connection</a:t>
            </a:r>
          </a:p>
          <a:p>
            <a:r>
              <a:rPr lang="en-IN" sz="1050" dirty="0"/>
              <a:t>   </a:t>
            </a:r>
          </a:p>
          <a:p>
            <a:r>
              <a:rPr lang="en-IN" sz="1050" dirty="0">
                <a:solidFill>
                  <a:srgbClr val="FF0000"/>
                </a:solidFill>
              </a:rPr>
              <a:t>Application Wise –</a:t>
            </a:r>
          </a:p>
          <a:p>
            <a:r>
              <a:rPr lang="en-IN" sz="1050" dirty="0"/>
              <a:t>  High Speed dotting</a:t>
            </a:r>
          </a:p>
          <a:p>
            <a:r>
              <a:rPr lang="en-IN" sz="1050" dirty="0"/>
              <a:t>  Conformal </a:t>
            </a:r>
            <a:r>
              <a:rPr lang="en-IN" sz="1050" dirty="0" err="1"/>
              <a:t>Caoting</a:t>
            </a:r>
            <a:endParaRPr lang="en-IN" sz="1050" dirty="0"/>
          </a:p>
          <a:p>
            <a:r>
              <a:rPr lang="en-IN" sz="1050" dirty="0"/>
              <a:t>  </a:t>
            </a:r>
            <a:r>
              <a:rPr lang="en-IN" sz="1050" dirty="0" err="1"/>
              <a:t>Microshot</a:t>
            </a:r>
            <a:r>
              <a:rPr lang="en-IN" sz="1050" dirty="0"/>
              <a:t> solder paste</a:t>
            </a:r>
          </a:p>
          <a:p>
            <a:r>
              <a:rPr lang="en-IN" sz="1050" dirty="0"/>
              <a:t>  Conductive Adhesives</a:t>
            </a:r>
          </a:p>
          <a:p>
            <a:r>
              <a:rPr lang="en-IN" sz="1050" dirty="0"/>
              <a:t>  Sealing / </a:t>
            </a:r>
            <a:r>
              <a:rPr lang="en-IN" sz="1050" dirty="0" err="1"/>
              <a:t>Gasketting</a:t>
            </a:r>
            <a:endParaRPr lang="en-IN" sz="1050" dirty="0"/>
          </a:p>
          <a:p>
            <a:r>
              <a:rPr lang="en-IN" sz="1050" dirty="0"/>
              <a:t>  Dam &amp; Fill</a:t>
            </a:r>
          </a:p>
          <a:p>
            <a:r>
              <a:rPr lang="en-IN" sz="1050" dirty="0"/>
              <a:t>  Underfill</a:t>
            </a:r>
          </a:p>
          <a:p>
            <a:r>
              <a:rPr lang="en-IN" sz="1050" dirty="0"/>
              <a:t> 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5E40327-E524-A6C0-C2DC-CE600BBB7E9C}"/>
              </a:ext>
            </a:extLst>
          </p:cNvPr>
          <p:cNvSpPr txBox="1"/>
          <p:nvPr/>
        </p:nvSpPr>
        <p:spPr>
          <a:xfrm>
            <a:off x="8515784" y="1316219"/>
            <a:ext cx="1532784" cy="369332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IN" dirty="0">
                <a:solidFill>
                  <a:schemeClr val="bg1"/>
                </a:solidFill>
              </a:rPr>
              <a:t>Accessories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3D89984-4A2B-F338-CB1E-F081D2E134FA}"/>
              </a:ext>
            </a:extLst>
          </p:cNvPr>
          <p:cNvSpPr txBox="1"/>
          <p:nvPr/>
        </p:nvSpPr>
        <p:spPr>
          <a:xfrm>
            <a:off x="6641829" y="3336331"/>
            <a:ext cx="1873955" cy="900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050" dirty="0">
                <a:solidFill>
                  <a:srgbClr val="FF0000"/>
                </a:solidFill>
              </a:rPr>
              <a:t>LED base UV curing</a:t>
            </a:r>
          </a:p>
          <a:p>
            <a:r>
              <a:rPr lang="en-IN" sz="1050" dirty="0">
                <a:solidFill>
                  <a:srgbClr val="FF0000"/>
                </a:solidFill>
              </a:rPr>
              <a:t>  </a:t>
            </a:r>
            <a:r>
              <a:rPr lang="en-IN" sz="1050" dirty="0"/>
              <a:t>UV spot curing system</a:t>
            </a:r>
          </a:p>
          <a:p>
            <a:r>
              <a:rPr lang="en-IN" sz="1050" dirty="0"/>
              <a:t>  UV flood curing system</a:t>
            </a:r>
          </a:p>
          <a:p>
            <a:r>
              <a:rPr lang="en-IN" sz="1050" dirty="0"/>
              <a:t>  UV measurement</a:t>
            </a:r>
          </a:p>
          <a:p>
            <a:endParaRPr lang="en-IN" sz="1050" dirty="0"/>
          </a:p>
        </p:txBody>
      </p:sp>
      <p:pic>
        <p:nvPicPr>
          <p:cNvPr id="1026" name="Picture 2" descr="TECHCO DIGITAL FLUID DISPENSER ...">
            <a:extLst>
              <a:ext uri="{FF2B5EF4-FFF2-40B4-BE49-F238E27FC236}">
                <a16:creationId xmlns:a16="http://schemas.microsoft.com/office/drawing/2014/main" id="{CE707AB6-CB12-A42B-C451-7B72D605B6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241" y="1927748"/>
            <a:ext cx="1471998" cy="11767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Desktop Dispensing Robot Versatile and ...">
            <a:extLst>
              <a:ext uri="{FF2B5EF4-FFF2-40B4-BE49-F238E27FC236}">
                <a16:creationId xmlns:a16="http://schemas.microsoft.com/office/drawing/2014/main" id="{249D419E-9085-E623-5D5E-D4A97CC0DA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1945" y="1976909"/>
            <a:ext cx="1283583" cy="10784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8" descr="IDS2000 Automated Dispensing Systems ...">
            <a:extLst>
              <a:ext uri="{FF2B5EF4-FFF2-40B4-BE49-F238E27FC236}">
                <a16:creationId xmlns:a16="http://schemas.microsoft.com/office/drawing/2014/main" id="{43EB3E2E-A1E7-0DFB-80DF-758C702950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1948" y="1976909"/>
            <a:ext cx="1927887" cy="11599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UV Curing Chamber with Shutter ...">
            <a:extLst>
              <a:ext uri="{FF2B5EF4-FFF2-40B4-BE49-F238E27FC236}">
                <a16:creationId xmlns:a16="http://schemas.microsoft.com/office/drawing/2014/main" id="{C84E65A5-101B-F518-77A3-977DF303A3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1689" y="1824051"/>
            <a:ext cx="1271402" cy="1271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2" descr="Fluid Dispensing Products - Fisnar">
            <a:extLst>
              <a:ext uri="{FF2B5EF4-FFF2-40B4-BE49-F238E27FC236}">
                <a16:creationId xmlns:a16="http://schemas.microsoft.com/office/drawing/2014/main" id="{635B67F3-81AF-7552-CA8E-6C2C07E5D5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44309" y="1824051"/>
            <a:ext cx="1138788" cy="1138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939C7C43-724B-1181-6ADB-32C8D94FFA3C}"/>
              </a:ext>
            </a:extLst>
          </p:cNvPr>
          <p:cNvSpPr txBox="1"/>
          <p:nvPr/>
        </p:nvSpPr>
        <p:spPr>
          <a:xfrm>
            <a:off x="8575380" y="3284712"/>
            <a:ext cx="1873955" cy="25160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050" dirty="0">
                <a:solidFill>
                  <a:srgbClr val="FF0000"/>
                </a:solidFill>
              </a:rPr>
              <a:t>Syringe with piston –</a:t>
            </a:r>
          </a:p>
          <a:p>
            <a:r>
              <a:rPr lang="en-IN" sz="1050" dirty="0"/>
              <a:t>    30 cc</a:t>
            </a:r>
          </a:p>
          <a:p>
            <a:r>
              <a:rPr lang="en-IN" sz="1050" dirty="0"/>
              <a:t>    55 cc</a:t>
            </a:r>
          </a:p>
          <a:p>
            <a:r>
              <a:rPr lang="en-IN" sz="1050" dirty="0"/>
              <a:t>    80 cc</a:t>
            </a:r>
          </a:p>
          <a:p>
            <a:r>
              <a:rPr lang="en-IN" sz="1050" dirty="0"/>
              <a:t>  200 cc</a:t>
            </a:r>
          </a:p>
          <a:p>
            <a:r>
              <a:rPr lang="en-IN" sz="1050" dirty="0"/>
              <a:t>  300 cc</a:t>
            </a:r>
          </a:p>
          <a:p>
            <a:endParaRPr lang="en-IN" sz="1050" dirty="0"/>
          </a:p>
          <a:p>
            <a:r>
              <a:rPr lang="en-IN" sz="1050" dirty="0">
                <a:solidFill>
                  <a:srgbClr val="FF0000"/>
                </a:solidFill>
              </a:rPr>
              <a:t>Dispensing Needles –</a:t>
            </a:r>
          </a:p>
          <a:p>
            <a:r>
              <a:rPr lang="en-IN" sz="1050" dirty="0"/>
              <a:t>   PVC taper tip</a:t>
            </a:r>
          </a:p>
          <a:p>
            <a:r>
              <a:rPr lang="en-IN" sz="1050" dirty="0"/>
              <a:t>   semi SS</a:t>
            </a:r>
          </a:p>
          <a:p>
            <a:r>
              <a:rPr lang="en-IN" sz="1050" dirty="0"/>
              <a:t>   full SS</a:t>
            </a:r>
          </a:p>
          <a:p>
            <a:endParaRPr lang="en-IN" sz="1050" dirty="0"/>
          </a:p>
          <a:p>
            <a:r>
              <a:rPr lang="en-IN" sz="1050" dirty="0"/>
              <a:t>Adaptors</a:t>
            </a:r>
          </a:p>
          <a:p>
            <a:endParaRPr lang="en-IN" sz="1050" dirty="0"/>
          </a:p>
          <a:p>
            <a:r>
              <a:rPr lang="en-IN" sz="1050" dirty="0"/>
              <a:t>Static mixers</a:t>
            </a:r>
          </a:p>
        </p:txBody>
      </p:sp>
    </p:spTree>
    <p:extLst>
      <p:ext uri="{BB962C8B-B14F-4D97-AF65-F5344CB8AC3E}">
        <p14:creationId xmlns:p14="http://schemas.microsoft.com/office/powerpoint/2010/main" val="39748283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448</TotalTime>
  <Words>375</Words>
  <Application>Microsoft Office PowerPoint</Application>
  <PresentationFormat>Widescreen</PresentationFormat>
  <Paragraphs>153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Century Gothic</vt:lpstr>
      <vt:lpstr>Wingdings 3</vt:lpstr>
      <vt:lpstr>Ion Boardroom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Kashyap Lad</dc:creator>
  <cp:lastModifiedBy>kashyap lad</cp:lastModifiedBy>
  <cp:revision>53</cp:revision>
  <dcterms:created xsi:type="dcterms:W3CDTF">2016-11-17T08:17:49Z</dcterms:created>
  <dcterms:modified xsi:type="dcterms:W3CDTF">2025-06-30T07:25:52Z</dcterms:modified>
</cp:coreProperties>
</file>