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</p:sldMasterIdLst>
  <p:notesMasterIdLst>
    <p:notesMasterId r:id="rId14"/>
  </p:notesMasterIdLst>
  <p:sldIdLst>
    <p:sldId id="256" r:id="rId3"/>
    <p:sldId id="324" r:id="rId4"/>
    <p:sldId id="326" r:id="rId5"/>
    <p:sldId id="301" r:id="rId6"/>
    <p:sldId id="302" r:id="rId7"/>
    <p:sldId id="287" r:id="rId8"/>
    <p:sldId id="307" r:id="rId9"/>
    <p:sldId id="305" r:id="rId10"/>
    <p:sldId id="308" r:id="rId11"/>
    <p:sldId id="333" r:id="rId12"/>
    <p:sldId id="30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5AB"/>
    <a:srgbClr val="00B188"/>
    <a:srgbClr val="5A9BD6"/>
    <a:srgbClr val="FFC000"/>
    <a:srgbClr val="ED7D31"/>
    <a:srgbClr val="254478"/>
    <a:srgbClr val="70AD47"/>
    <a:srgbClr val="4472C4"/>
    <a:srgbClr val="A5A5A5"/>
    <a:srgbClr val="9E48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5" autoAdjust="0"/>
    <p:restoredTop sz="9472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Sayfa1!$A$2</c:f>
              <c:strCache>
                <c:ptCount val="1"/>
                <c:pt idx="0">
                  <c:v>Years</c:v>
                </c:pt>
              </c:strCache>
            </c:strRef>
          </c:cat>
          <c:val>
            <c:numRef>
              <c:f>Sayfa1!$B$2</c:f>
              <c:numCache>
                <c:formatCode>[$$-409]#,##0</c:formatCode>
                <c:ptCount val="1"/>
                <c:pt idx="0">
                  <c:v>111000000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D9-4278-8F0A-7B430CD62D25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Sayfa1!$A$2</c:f>
              <c:strCache>
                <c:ptCount val="1"/>
                <c:pt idx="0">
                  <c:v>Years</c:v>
                </c:pt>
              </c:strCache>
            </c:strRef>
          </c:cat>
          <c:val>
            <c:numRef>
              <c:f>Sayfa1!$C$2</c:f>
              <c:numCache>
                <c:formatCode>[$$-409]#,##0</c:formatCode>
                <c:ptCount val="1"/>
                <c:pt idx="0">
                  <c:v>135000000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D9-4278-8F0A-7B430CD62D25}"/>
            </c:ext>
          </c:extLst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Sayfa1!$A$2</c:f>
              <c:strCache>
                <c:ptCount val="1"/>
                <c:pt idx="0">
                  <c:v>Years</c:v>
                </c:pt>
              </c:strCache>
            </c:strRef>
          </c:cat>
          <c:val>
            <c:numRef>
              <c:f>Sayfa1!$D$2</c:f>
              <c:numCache>
                <c:formatCode>[$$-409]#,##0</c:formatCode>
                <c:ptCount val="1"/>
                <c:pt idx="0">
                  <c:v>110000000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D9-4278-8F0A-7B430CD62D25}"/>
            </c:ext>
          </c:extLst>
        </c:ser>
        <c:ser>
          <c:idx val="3"/>
          <c:order val="3"/>
          <c:tx>
            <c:strRef>
              <c:f>Sayfa1!$E$1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Sayfa1!$A$2</c:f>
              <c:strCache>
                <c:ptCount val="1"/>
                <c:pt idx="0">
                  <c:v>Years</c:v>
                </c:pt>
              </c:strCache>
            </c:strRef>
          </c:cat>
          <c:val>
            <c:numRef>
              <c:f>Sayfa1!$E$2</c:f>
              <c:numCache>
                <c:formatCode>[$$-409]#,##0</c:formatCode>
                <c:ptCount val="1"/>
                <c:pt idx="0">
                  <c:v>113000000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D9-4278-8F0A-7B430CD62D25}"/>
            </c:ext>
          </c:extLst>
        </c:ser>
        <c:ser>
          <c:idx val="4"/>
          <c:order val="4"/>
          <c:tx>
            <c:strRef>
              <c:f>Sayfa1!$F$1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Sayfa1!$A$2</c:f>
              <c:strCache>
                <c:ptCount val="1"/>
                <c:pt idx="0">
                  <c:v>Years</c:v>
                </c:pt>
              </c:strCache>
            </c:strRef>
          </c:cat>
          <c:val>
            <c:numRef>
              <c:f>Sayfa1!$F$2</c:f>
              <c:numCache>
                <c:formatCode>[$$-409]#,##0</c:formatCode>
                <c:ptCount val="1"/>
                <c:pt idx="0">
                  <c:v>141000000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6-48BF-BB1A-A5E4BCD2A2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6279200"/>
        <c:axId val="806279744"/>
      </c:barChart>
      <c:catAx>
        <c:axId val="80627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06279744"/>
        <c:crosses val="autoZero"/>
        <c:auto val="1"/>
        <c:lblAlgn val="ctr"/>
        <c:lblOffset val="100"/>
        <c:noMultiLvlLbl val="0"/>
      </c:catAx>
      <c:valAx>
        <c:axId val="80627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$-409]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806279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295797046101039"/>
          <c:y val="0.91484378324707916"/>
          <c:w val="0.52626574322533137"/>
          <c:h val="5.91445554270270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25378-C4BB-4A46-9AB3-15D7168BFAF5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A2551-B069-D54E-BE9C-C486F4F9541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78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46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281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862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270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331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A2551-B069-D54E-BE9C-C486F4F9541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453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1699BC-3C14-E024-7B1C-8155402FB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75AA45B-BA4C-F644-6E58-D9CB90F08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AF6F39-FFA5-722F-F81C-38B6B368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75ACDD-C7FD-AFC8-94FF-A475E7AD0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24A91C-51FB-78BA-8DF6-256560F8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36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F473D9-625E-2DB1-9F53-646661B15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CCA4BA7-D8C7-B018-4F9C-8E43922ED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174D5A-FD2F-9B3D-426D-9C9AF555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938BDC-AA2A-C862-0B88-E9C7BF4F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378800-9E89-98B2-ED1A-BA20673BF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881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8D6B4F1-1085-F678-C74C-B95969A27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2257945-2D5A-A9EE-A063-D9A9F54A3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5919D4-899A-D7F8-FF73-9F2C784BC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F3DBA5-FD86-3F81-C7FB-2BB2247A7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7AB258-0118-D67A-7C01-560BE8C5D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50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1E0A12-2214-527C-CC29-2FFDEC345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8634AB-66A7-6AE5-67BB-C3F447D83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232CCA-8885-60A0-9FFF-FCEB4FFA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1A3958-5289-39B2-D333-798B3BCE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98BBED-FB87-A7CF-07FF-5FA841B71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966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159E67-84AC-4957-BD5B-66D1E7B8D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CD293D1-6B58-5658-3A55-47C7ED466C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29E3EC-6D3F-0D04-0BB6-C2E9BDE35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A81F6B-63B2-DA02-5A11-BE1034E5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C2653B-3132-E49D-4982-273A22F9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18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4CD5AC-A05C-64CE-2F4B-35179B6D8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344AA9-0654-846C-7894-B25A49AB56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8DFE4A-9C2F-96B7-288F-1C29EFAE2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CB611FE-22BD-A747-71BB-F4D03E5FC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3E4449-FF40-E0BA-35F6-03E7B508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EA2AC7-F519-74BC-DB27-D49F3D84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91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D2AE06-BF68-888A-D288-4AED1D84C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25FA881-5680-BABD-03C1-6DBA78D60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6CD8506-2EB6-3A52-E2D5-D76EFEAB9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AE6EF31-4B11-A3F1-6839-91D625B94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0FC489B-7F44-D363-E78C-326087209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25598F3-CE4F-5F07-4CE3-FA574373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CD496B2-481B-22D0-B84C-99531223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BFE6C7C-D5F1-0E89-F990-A9648D1BA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02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6F5898-247B-B758-7E7C-8345AC175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EA909FC-AC3B-78C3-5669-53B6BB2C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85D59AC-A366-0799-D18C-04335184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FE82BE-ECC5-EAB7-1D66-7BB64D17D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554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60E3EF0-2444-3A60-1E8E-C6A6DD17F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203B9AE-1398-8A51-EBB1-CDEF92557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4100590-3260-B3A7-2D10-A6C32800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18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6F859-5DEF-E824-061E-EE0ADA35B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D49848-D667-C5AE-F89D-BB1BBD582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C8F5A54-F53A-5D10-66D1-35FAC4A38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41CCCCB-751C-D1B0-3103-91DF7490B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FDB0F85-08C4-19CB-4E91-C96974E85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89A846-9DE9-20FE-4E1B-7B60E053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261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CB815B-F3AB-2C1D-45A3-3B71CA2F0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71EAB9C-C878-FCF2-28F1-3F7850D195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5ACA733-4995-3D13-FAA0-B5201C5D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5B904FD-F7A0-BF26-1831-0660928D6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90E3174-3347-AB6C-7CB8-4917C012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F12BE4B-EFB4-FCC1-2E36-DBB5731B9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50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A55DCBA-8812-D4CC-2A7C-0EEFBD5F2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5BB7BD-428C-1D99-FA4E-DEFFE308C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4A759E-FB10-85FB-5BF3-68EB94BCA2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F94D3-91FE-1543-BD89-1BC8E15BEE66}" type="datetimeFigureOut">
              <a:rPr lang="tr-TR" smtClean="0"/>
              <a:t>16.02.2026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3124BA-ACDF-5059-8DAA-7C95295C1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0E5BDD-D174-7491-E9DF-BBCBB4360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50AB2-DF4C-2A4A-85A1-C88AE647A0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44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8AF5E38B-A2BD-AD4E-4AB7-7EEFBC1CB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4853" y="1260244"/>
            <a:ext cx="5782294" cy="1454515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26A1BBA2-2FF8-7414-141C-B4D844CE0AB1}"/>
              </a:ext>
            </a:extLst>
          </p:cNvPr>
          <p:cNvSpPr txBox="1"/>
          <p:nvPr/>
        </p:nvSpPr>
        <p:spPr>
          <a:xfrm>
            <a:off x="3984396" y="3818717"/>
            <a:ext cx="4223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rgbClr val="1A25AB"/>
                </a:solidFill>
                <a:latin typeface="Fieldwork 02 Geo Thin" pitchFamily="2" charset="0"/>
              </a:rPr>
              <a:t>Electronic Component Solution Partner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6E6D9EEF-3CD4-0083-3798-9D3FCCAAD7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9888" y="5462650"/>
            <a:ext cx="1312223" cy="1312223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26A1BBA2-2FF8-7414-141C-B4D844CE0AB1}"/>
              </a:ext>
            </a:extLst>
          </p:cNvPr>
          <p:cNvSpPr txBox="1"/>
          <p:nvPr/>
        </p:nvSpPr>
        <p:spPr>
          <a:xfrm>
            <a:off x="4368123" y="3233942"/>
            <a:ext cx="3455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solidFill>
                  <a:srgbClr val="1A25AB"/>
                </a:solidFill>
                <a:latin typeface="Fieldwork 02 Geo Thin" pitchFamily="2" charset="0"/>
              </a:rPr>
              <a:t>Özdisan Electronics</a:t>
            </a:r>
          </a:p>
        </p:txBody>
      </p:sp>
      <p:sp>
        <p:nvSpPr>
          <p:cNvPr id="2" name="GTBClassificationH1783038881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778228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4F0434F6-6194-3738-CC12-7F300CC2FC6B}"/>
              </a:ext>
            </a:extLst>
          </p:cNvPr>
          <p:cNvSpPr txBox="1"/>
          <p:nvPr/>
        </p:nvSpPr>
        <p:spPr>
          <a:xfrm>
            <a:off x="0" y="382625"/>
            <a:ext cx="3438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Automation Solutions</a:t>
            </a:r>
            <a:endParaRPr lang="en-US" sz="2800" b="1" dirty="0">
              <a:latin typeface="Fieldwork 02 Geo Thin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6253FC8-AAE7-242D-0DA1-E837C18644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1891FF36-9F03-7499-0264-22B692D4F4DD}"/>
              </a:ext>
            </a:extLst>
          </p:cNvPr>
          <p:cNvSpPr txBox="1"/>
          <p:nvPr/>
        </p:nvSpPr>
        <p:spPr>
          <a:xfrm>
            <a:off x="7227703" y="1794342"/>
            <a:ext cx="1925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Fieldwork 02 Geo Thin"/>
              </a:rPr>
              <a:t>Distribution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4BD2A181-9A23-DCD8-B309-01B821495C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51" y="2356543"/>
            <a:ext cx="583935" cy="17645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DCA9B22-6484-7F40-D6DF-8475F0A7CBCA}"/>
              </a:ext>
            </a:extLst>
          </p:cNvPr>
          <p:cNvSpPr txBox="1"/>
          <p:nvPr/>
        </p:nvSpPr>
        <p:spPr>
          <a:xfrm>
            <a:off x="7227702" y="3429000"/>
            <a:ext cx="3325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Technical Support &amp; Service</a:t>
            </a:r>
            <a:endParaRPr lang="tr-TR" sz="2000" b="1" dirty="0">
              <a:latin typeface="Fieldwork 02 Geo Thin"/>
            </a:endParaRP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DF74BA8F-B9BF-2D03-7386-DCF32B7AFA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7" y="3529538"/>
            <a:ext cx="583935" cy="176454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6FEEDCB5-C591-674C-2274-6ED83B1BCB4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9" y="4702533"/>
            <a:ext cx="583935" cy="176454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01E83748-72A0-B8C4-FE5B-37184FD42C74}"/>
              </a:ext>
            </a:extLst>
          </p:cNvPr>
          <p:cNvSpPr txBox="1"/>
          <p:nvPr/>
        </p:nvSpPr>
        <p:spPr>
          <a:xfrm>
            <a:off x="7227702" y="4590705"/>
            <a:ext cx="4164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Training &amp; Technical Documentation</a:t>
            </a:r>
            <a:endParaRPr lang="tr-TR" sz="2000" b="1" dirty="0">
              <a:latin typeface="Fieldwork 02 Geo Thin"/>
            </a:endParaRP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DDC7AB2A-FA6A-064D-DA1A-C4329A3AD4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8" y="5875528"/>
            <a:ext cx="583935" cy="176454"/>
          </a:xfrm>
          <a:prstGeom prst="rect">
            <a:avLst/>
          </a:prstGeom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DF444670-2BF5-BA97-8C7B-D2845F6A75F7}"/>
              </a:ext>
            </a:extLst>
          </p:cNvPr>
          <p:cNvSpPr txBox="1"/>
          <p:nvPr/>
        </p:nvSpPr>
        <p:spPr>
          <a:xfrm>
            <a:off x="7227702" y="5752410"/>
            <a:ext cx="4607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/>
              <a:t>Custom Application &amp; Software Solutions</a:t>
            </a:r>
            <a:endParaRPr lang="tr-TR" sz="2000" b="1" dirty="0">
              <a:latin typeface="Fieldwork 02 Geo Thin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AFFE8B21-AFB0-3D78-18BA-E1C8DE60F550}"/>
              </a:ext>
            </a:extLst>
          </p:cNvPr>
          <p:cNvSpPr txBox="1"/>
          <p:nvPr/>
        </p:nvSpPr>
        <p:spPr>
          <a:xfrm>
            <a:off x="7227704" y="2260104"/>
            <a:ext cx="4607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Exclusive Distribution for Panasonic, Weintek, Invt, Eura Driver, and ABB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4CD4D94C-C411-8D1E-1C1B-A171CED2A9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949" y="2194452"/>
            <a:ext cx="3275845" cy="390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24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23" name="Metin kutusu 22">
            <a:extLst>
              <a:ext uri="{FF2B5EF4-FFF2-40B4-BE49-F238E27FC236}">
                <a16:creationId xmlns:a16="http://schemas.microsoft.com/office/drawing/2014/main" id="{C0418F37-AC51-1744-BDBA-66429C6464A0}"/>
              </a:ext>
            </a:extLst>
          </p:cNvPr>
          <p:cNvSpPr txBox="1"/>
          <p:nvPr/>
        </p:nvSpPr>
        <p:spPr>
          <a:xfrm>
            <a:off x="6262836" y="1346663"/>
            <a:ext cx="5167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Fieldwork 04 Geo Regular" pitchFamily="2" charset="0"/>
                <a:cs typeface="Corsiva Hebrew" pitchFamily="2" charset="-79"/>
              </a:rPr>
              <a:t>ozdisan.com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6262836" y="2294129"/>
            <a:ext cx="535439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Launched in 2015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50.000+ Registered Users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Customers From More Than 100 Countries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1.000.000+ Items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Same Day Shipping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3E93EAE-4D90-F1AB-75C8-8E9AEF815EB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384" r="23192"/>
          <a:stretch/>
        </p:blipFill>
        <p:spPr>
          <a:xfrm>
            <a:off x="976544" y="988306"/>
            <a:ext cx="4385569" cy="5498903"/>
          </a:xfrm>
          <a:prstGeom prst="rect">
            <a:avLst/>
          </a:prstGeom>
        </p:spPr>
      </p:pic>
      <p:sp>
        <p:nvSpPr>
          <p:cNvPr id="2" name="GTBClassificationH2147011349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53523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653842" y="3429000"/>
            <a:ext cx="5085036" cy="394999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2400" dirty="0">
                <a:latin typeface="Fieldwork 02 Geo Thin"/>
              </a:rPr>
              <a:t>Part of </a:t>
            </a:r>
            <a:r>
              <a:rPr lang="tr-TR" sz="2400" b="1" dirty="0">
                <a:latin typeface="Fieldwork 02 Geo Thin"/>
              </a:rPr>
              <a:t>DMY Electronic Investments</a:t>
            </a:r>
            <a:r>
              <a:rPr lang="tr-TR" sz="2400" dirty="0">
                <a:latin typeface="Fieldwork 02 Geo Thin"/>
              </a:rPr>
              <a:t>.</a:t>
            </a:r>
            <a:br>
              <a:rPr lang="tr-TR" sz="2400" dirty="0">
                <a:latin typeface="Fieldwork 02 Geo Thin"/>
              </a:rPr>
            </a:br>
            <a:r>
              <a:rPr lang="tr-TR" sz="2400" dirty="0" err="1">
                <a:latin typeface="Fieldwork 02 Geo Thin"/>
              </a:rPr>
              <a:t>Consisting</a:t>
            </a:r>
            <a:r>
              <a:rPr lang="tr-TR" sz="2400" dirty="0">
                <a:latin typeface="Fieldwork 02 Geo Thin"/>
              </a:rPr>
              <a:t> of </a:t>
            </a:r>
            <a:r>
              <a:rPr lang="tr-TR" sz="2400" b="1" dirty="0">
                <a:latin typeface="Fieldwork 02 Geo Thin"/>
              </a:rPr>
              <a:t>370</a:t>
            </a:r>
            <a:r>
              <a:rPr lang="tr-TR" sz="2400" dirty="0">
                <a:latin typeface="Fieldwork 02 Geo Thin"/>
              </a:rPr>
              <a:t> employees</a:t>
            </a:r>
            <a:br>
              <a:rPr lang="tr-TR" sz="2400" dirty="0">
                <a:latin typeface="Fieldwork 02 Geo Thin"/>
              </a:rPr>
            </a:br>
            <a:endParaRPr lang="tr-TR" sz="2400" dirty="0">
              <a:solidFill>
                <a:srgbClr val="FF0000"/>
              </a:solidFill>
              <a:latin typeface="Fieldwork 02 Geo Thin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32" name="Metin kutusu 31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36199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Özdisan Electronics</a:t>
            </a:r>
          </a:p>
        </p:txBody>
      </p:sp>
      <p:sp>
        <p:nvSpPr>
          <p:cNvPr id="4" name="GTBClassificationH1709892560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  <p:grpSp>
        <p:nvGrpSpPr>
          <p:cNvPr id="31" name="Grup 30"/>
          <p:cNvGrpSpPr/>
          <p:nvPr/>
        </p:nvGrpSpPr>
        <p:grpSpPr>
          <a:xfrm>
            <a:off x="130972" y="938599"/>
            <a:ext cx="6574971" cy="4980802"/>
            <a:chOff x="7634581" y="2211847"/>
            <a:chExt cx="4304870" cy="3250210"/>
          </a:xfrm>
        </p:grpSpPr>
        <p:sp>
          <p:nvSpPr>
            <p:cNvPr id="33" name="Metin kutusu 32">
              <a:extLst>
                <a:ext uri="{FF2B5EF4-FFF2-40B4-BE49-F238E27FC236}">
                  <a16:creationId xmlns:a16="http://schemas.microsoft.com/office/drawing/2014/main" id="{26A1BBA2-2FF8-7414-141C-B4D844CE0AB1}"/>
                </a:ext>
              </a:extLst>
            </p:cNvPr>
            <p:cNvSpPr txBox="1"/>
            <p:nvPr/>
          </p:nvSpPr>
          <p:spPr>
            <a:xfrm>
              <a:off x="9033819" y="2211847"/>
              <a:ext cx="1930263" cy="301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b="1" dirty="0">
                  <a:latin typeface="Fieldwork 02 Geo Thin" pitchFamily="2" charset="0"/>
                </a:rPr>
                <a:t>Özdisan Turnover</a:t>
              </a:r>
            </a:p>
          </p:txBody>
        </p:sp>
        <p:graphicFrame>
          <p:nvGraphicFramePr>
            <p:cNvPr id="34" name="Grafik 33"/>
            <p:cNvGraphicFramePr/>
            <p:nvPr>
              <p:extLst>
                <p:ext uri="{D42A27DB-BD31-4B8C-83A1-F6EECF244321}">
                  <p14:modId xmlns:p14="http://schemas.microsoft.com/office/powerpoint/2010/main" val="217555123"/>
                </p:ext>
              </p:extLst>
            </p:nvPr>
          </p:nvGraphicFramePr>
          <p:xfrm>
            <a:off x="7634581" y="2594644"/>
            <a:ext cx="4304870" cy="286741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1895279" y="2957403"/>
            <a:ext cx="721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b="1" dirty="0">
                <a:solidFill>
                  <a:schemeClr val="bg1"/>
                </a:solidFill>
                <a:latin typeface="Fieldwork 04 Geo Regular" pitchFamily="2" charset="0"/>
              </a:rPr>
              <a:t>111 M USD</a:t>
            </a:r>
            <a:endParaRPr lang="tr-TR" sz="9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2696925" y="2458909"/>
            <a:ext cx="721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b="1" dirty="0">
                <a:solidFill>
                  <a:schemeClr val="bg1"/>
                </a:solidFill>
                <a:latin typeface="Fieldwork 04 Geo Regular" pitchFamily="2" charset="0"/>
              </a:rPr>
              <a:t>135 M USD</a:t>
            </a:r>
            <a:endParaRPr lang="tr-TR" sz="9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2" name="Metin kutusu 61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3529287" y="2961016"/>
            <a:ext cx="721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b="1" dirty="0">
                <a:solidFill>
                  <a:schemeClr val="bg1"/>
                </a:solidFill>
                <a:latin typeface="Fieldwork 04 Geo Regular" pitchFamily="2" charset="0"/>
              </a:rPr>
              <a:t>110 M USD</a:t>
            </a:r>
            <a:endParaRPr lang="tr-TR" sz="9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3" name="Metin kutusu 62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4363013" y="2909058"/>
            <a:ext cx="72153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b="1" dirty="0">
                <a:solidFill>
                  <a:schemeClr val="bg1"/>
                </a:solidFill>
                <a:latin typeface="Fieldwork 04 Geo Regular" pitchFamily="2" charset="0"/>
              </a:rPr>
              <a:t>113 M USD</a:t>
            </a:r>
            <a:endParaRPr lang="tr-TR" sz="9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3E1462F-A2F4-73C8-D2D8-EDF8DA60E0FD}"/>
              </a:ext>
            </a:extLst>
          </p:cNvPr>
          <p:cNvSpPr txBox="1"/>
          <p:nvPr/>
        </p:nvSpPr>
        <p:spPr>
          <a:xfrm>
            <a:off x="5084546" y="2553851"/>
            <a:ext cx="8816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00" b="1" dirty="0">
                <a:solidFill>
                  <a:srgbClr val="FF0000"/>
                </a:solidFill>
                <a:latin typeface="Fieldwork 04 Geo Regular" pitchFamily="2" charset="0"/>
              </a:rPr>
              <a:t>120 M USD</a:t>
            </a: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36E640BE-2432-95EA-904C-F3F257D989AE}"/>
              </a:ext>
            </a:extLst>
          </p:cNvPr>
          <p:cNvSpPr txBox="1">
            <a:spLocks/>
          </p:cNvSpPr>
          <p:nvPr/>
        </p:nvSpPr>
        <p:spPr>
          <a:xfrm>
            <a:off x="6705943" y="855593"/>
            <a:ext cx="5325490" cy="36140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en-US" sz="2000" dirty="0">
                <a:latin typeface="Fieldwork 02 Geo Thin"/>
              </a:rPr>
              <a:t>Founded in </a:t>
            </a:r>
            <a:r>
              <a:rPr lang="en-US" sz="2000" b="1" dirty="0">
                <a:latin typeface="Fieldwork 02 Geo Thin"/>
              </a:rPr>
              <a:t>1980</a:t>
            </a:r>
            <a:r>
              <a:rPr lang="tr-TR" sz="2000" dirty="0">
                <a:latin typeface="Fieldwork 02 Geo Thin"/>
              </a:rPr>
              <a:t> in</a:t>
            </a:r>
            <a:r>
              <a:rPr lang="en-US" sz="2000" dirty="0">
                <a:latin typeface="Fieldwork 02 Geo Thin"/>
              </a:rPr>
              <a:t> </a:t>
            </a:r>
            <a:r>
              <a:rPr lang="tr-TR" sz="2000" b="1" dirty="0">
                <a:latin typeface="Fieldwork 02 Geo Thin"/>
              </a:rPr>
              <a:t>I</a:t>
            </a:r>
            <a:r>
              <a:rPr lang="en-US" sz="2000" b="1" dirty="0" err="1">
                <a:latin typeface="Fieldwork 02 Geo Thin"/>
              </a:rPr>
              <a:t>stanbul</a:t>
            </a:r>
            <a:r>
              <a:rPr lang="tr-TR" sz="2000" b="1" dirty="0">
                <a:latin typeface="Fieldwork 02 Geo Thin"/>
              </a:rPr>
              <a:t>,</a:t>
            </a:r>
            <a:r>
              <a:rPr lang="en-US" sz="2000" b="1" dirty="0">
                <a:latin typeface="Fieldwork 02 Geo Thin"/>
              </a:rPr>
              <a:t> Galata</a:t>
            </a:r>
            <a:br>
              <a:rPr lang="tr-TR" sz="2000" dirty="0">
                <a:latin typeface="Fieldwork 02 Geo Thin"/>
              </a:rPr>
            </a:br>
            <a:r>
              <a:rPr lang="en-US" sz="2000" b="1" dirty="0">
                <a:latin typeface="Fieldwork 02 Geo Thin"/>
              </a:rPr>
              <a:t>1</a:t>
            </a:r>
            <a:r>
              <a:rPr lang="tr-TR" sz="2000" b="1" dirty="0">
                <a:latin typeface="Fieldwork 02 Geo Thin"/>
              </a:rPr>
              <a:t>2</a:t>
            </a:r>
            <a:r>
              <a:rPr lang="en-US" sz="2000" b="1" dirty="0">
                <a:latin typeface="Fieldwork 02 Geo Thin"/>
              </a:rPr>
              <a:t> Group Companies</a:t>
            </a:r>
            <a:r>
              <a:rPr lang="en-US" sz="2000" dirty="0">
                <a:latin typeface="Fieldwork 02 Geo Thin"/>
              </a:rPr>
              <a:t> and </a:t>
            </a:r>
            <a:r>
              <a:rPr lang="tr-TR" sz="2000" dirty="0">
                <a:latin typeface="Fieldwork 02 Geo Thin"/>
              </a:rPr>
              <a:t>T</a:t>
            </a:r>
            <a:r>
              <a:rPr lang="en-US" sz="2000" dirty="0">
                <a:latin typeface="Fieldwork 02 Geo Thin"/>
              </a:rPr>
              <a:t>heir </a:t>
            </a:r>
            <a:r>
              <a:rPr lang="tr-TR" sz="2000" dirty="0">
                <a:latin typeface="Fieldwork 02 Geo Thin"/>
              </a:rPr>
              <a:t>S</a:t>
            </a:r>
            <a:r>
              <a:rPr lang="en-US" sz="2000" dirty="0" err="1">
                <a:latin typeface="Fieldwork 02 Geo Thin"/>
              </a:rPr>
              <a:t>ubsidiaries</a:t>
            </a:r>
            <a:br>
              <a:rPr lang="en-US" sz="2000" dirty="0">
                <a:latin typeface="Fieldwork 02 Geo Thin"/>
              </a:rPr>
            </a:br>
            <a:r>
              <a:rPr lang="en-US" sz="2000" dirty="0">
                <a:latin typeface="Fieldwork 02 Geo Thin"/>
              </a:rPr>
              <a:t>Main </a:t>
            </a:r>
            <a:r>
              <a:rPr lang="tr-TR" sz="2000" dirty="0">
                <a:latin typeface="Fieldwork 02 Geo Thin"/>
              </a:rPr>
              <a:t>F</a:t>
            </a:r>
            <a:r>
              <a:rPr lang="en-US" sz="2000" dirty="0" err="1">
                <a:latin typeface="Fieldwork 02 Geo Thin"/>
              </a:rPr>
              <a:t>ocus</a:t>
            </a:r>
            <a:r>
              <a:rPr lang="en-US" sz="2000" dirty="0">
                <a:latin typeface="Fieldwork 02 Geo Thin"/>
              </a:rPr>
              <a:t>: </a:t>
            </a:r>
            <a:r>
              <a:rPr lang="en-US" sz="2000" b="1" dirty="0">
                <a:latin typeface="Fieldwork 02 Geo Thin"/>
              </a:rPr>
              <a:t>Electronics</a:t>
            </a:r>
            <a:br>
              <a:rPr lang="en-US" sz="2000" dirty="0">
                <a:latin typeface="Fieldwork 02 Geo Thin"/>
              </a:rPr>
            </a:br>
            <a:r>
              <a:rPr lang="tr-TR" sz="2000" b="1" dirty="0">
                <a:latin typeface="Fieldwork 02 Geo Thin"/>
              </a:rPr>
              <a:t>1</a:t>
            </a:r>
            <a:r>
              <a:rPr lang="en-US" sz="2000" b="1" dirty="0">
                <a:latin typeface="Fieldwork 02 Geo Thin"/>
              </a:rPr>
              <a:t>.</a:t>
            </a:r>
            <a:r>
              <a:rPr lang="tr-TR" sz="2000" b="1" dirty="0">
                <a:latin typeface="Fieldwork 02 Geo Thin"/>
              </a:rPr>
              <a:t>324</a:t>
            </a:r>
            <a:r>
              <a:rPr lang="en-US" sz="2000" b="1" dirty="0">
                <a:latin typeface="Fieldwork 02 Geo Thin"/>
              </a:rPr>
              <a:t> </a:t>
            </a:r>
            <a:r>
              <a:rPr lang="tr-TR" sz="2000" b="1" dirty="0">
                <a:latin typeface="Fieldwork 02 Geo Thin"/>
              </a:rPr>
              <a:t>E</a:t>
            </a:r>
            <a:r>
              <a:rPr lang="en-US" sz="2000" b="1" dirty="0" err="1">
                <a:latin typeface="Fieldwork 02 Geo Thin"/>
              </a:rPr>
              <a:t>mployees</a:t>
            </a:r>
            <a:br>
              <a:rPr lang="en-US" sz="2000" dirty="0">
                <a:latin typeface="Fieldwork 02 Geo Thin"/>
              </a:rPr>
            </a:br>
            <a:r>
              <a:rPr lang="tr-TR" sz="2000" dirty="0">
                <a:latin typeface="Fieldwork 02 Geo Thin"/>
              </a:rPr>
              <a:t>2025</a:t>
            </a:r>
            <a:r>
              <a:rPr lang="en-US" sz="2000" dirty="0">
                <a:latin typeface="Fieldwork 02 Geo Thin"/>
              </a:rPr>
              <a:t> </a:t>
            </a:r>
            <a:r>
              <a:rPr lang="tr-TR" sz="2000" dirty="0" err="1">
                <a:latin typeface="Fieldwork 02 Geo Thin"/>
              </a:rPr>
              <a:t>Group</a:t>
            </a:r>
            <a:r>
              <a:rPr lang="tr-TR" sz="2000" dirty="0">
                <a:latin typeface="Fieldwork 02 Geo Thin"/>
              </a:rPr>
              <a:t> </a:t>
            </a:r>
            <a:r>
              <a:rPr lang="en-US" sz="2000" dirty="0">
                <a:latin typeface="Fieldwork 02 Geo Thin"/>
              </a:rPr>
              <a:t>Turnover: </a:t>
            </a:r>
            <a:r>
              <a:rPr lang="en-US" sz="2000" b="1" dirty="0">
                <a:latin typeface="Fieldwork 02 Geo Thin"/>
              </a:rPr>
              <a:t>3</a:t>
            </a:r>
            <a:r>
              <a:rPr lang="tr-TR" sz="2000" b="1" dirty="0">
                <a:latin typeface="Fieldwork 02 Geo Thin"/>
              </a:rPr>
              <a:t>50</a:t>
            </a:r>
            <a:r>
              <a:rPr lang="en-US" sz="2000" b="1" dirty="0">
                <a:latin typeface="Fieldwork 02 Geo Thin"/>
              </a:rPr>
              <a:t> M USD</a:t>
            </a:r>
          </a:p>
        </p:txBody>
      </p:sp>
    </p:spTree>
    <p:extLst>
      <p:ext uri="{BB962C8B-B14F-4D97-AF65-F5344CB8AC3E}">
        <p14:creationId xmlns:p14="http://schemas.microsoft.com/office/powerpoint/2010/main" val="175522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32" name="Metin kutusu 31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2578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Global Presence</a:t>
            </a:r>
          </a:p>
        </p:txBody>
      </p:sp>
      <p:sp>
        <p:nvSpPr>
          <p:cNvPr id="4" name="GTBClassificationH1709892560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  <p:sp>
        <p:nvSpPr>
          <p:cNvPr id="37" name="Metin kutusu 36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2357490" y="3991058"/>
            <a:ext cx="6705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1" dirty="0">
                <a:solidFill>
                  <a:schemeClr val="bg1"/>
                </a:solidFill>
                <a:latin typeface="Fieldwork 04 Geo Regular" pitchFamily="2" charset="0"/>
              </a:rPr>
              <a:t>63 M USD</a:t>
            </a:r>
            <a:endParaRPr lang="tr-TR" sz="7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0" name="Metin kutusu 59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2947981" y="3666325"/>
            <a:ext cx="72153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1" dirty="0">
                <a:solidFill>
                  <a:schemeClr val="bg1"/>
                </a:solidFill>
                <a:latin typeface="Fieldwork 04 Geo Regular" pitchFamily="2" charset="0"/>
              </a:rPr>
              <a:t>77,6 M USD</a:t>
            </a:r>
            <a:endParaRPr lang="tr-TR" sz="7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3595465" y="2955373"/>
            <a:ext cx="72153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1" dirty="0">
                <a:solidFill>
                  <a:schemeClr val="bg1"/>
                </a:solidFill>
                <a:latin typeface="Fieldwork 04 Geo Regular" pitchFamily="2" charset="0"/>
              </a:rPr>
              <a:t>111 M USD</a:t>
            </a:r>
            <a:endParaRPr lang="tr-TR" sz="7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2" name="Metin kutusu 61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4207555" y="2394881"/>
            <a:ext cx="72153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1" dirty="0">
                <a:solidFill>
                  <a:schemeClr val="bg1"/>
                </a:solidFill>
                <a:latin typeface="Fieldwork 04 Geo Regular" pitchFamily="2" charset="0"/>
              </a:rPr>
              <a:t>135 M USD</a:t>
            </a:r>
            <a:endParaRPr lang="tr-TR" sz="7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63" name="Metin kutusu 62">
            <a:extLst>
              <a:ext uri="{FF2B5EF4-FFF2-40B4-BE49-F238E27FC236}">
                <a16:creationId xmlns:a16="http://schemas.microsoft.com/office/drawing/2014/main" id="{49583A8B-482F-221E-A29C-AA017AC013E5}"/>
              </a:ext>
            </a:extLst>
          </p:cNvPr>
          <p:cNvSpPr txBox="1"/>
          <p:nvPr/>
        </p:nvSpPr>
        <p:spPr>
          <a:xfrm>
            <a:off x="4813680" y="2955373"/>
            <a:ext cx="72153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700" b="1" dirty="0">
                <a:solidFill>
                  <a:schemeClr val="bg1"/>
                </a:solidFill>
                <a:latin typeface="Fieldwork 04 Geo Regular" pitchFamily="2" charset="0"/>
              </a:rPr>
              <a:t>110 M USD</a:t>
            </a:r>
            <a:endParaRPr lang="tr-TR" sz="700" b="1" dirty="0">
              <a:solidFill>
                <a:schemeClr val="bg1"/>
              </a:solidFill>
              <a:latin typeface="Fieldwork 05 Geo Demibold" pitchFamily="2" charset="0"/>
            </a:endParaRPr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9019814F-FF04-EEE6-1F6A-81F7EB44121D}"/>
              </a:ext>
            </a:extLst>
          </p:cNvPr>
          <p:cNvSpPr txBox="1">
            <a:spLocks/>
          </p:cNvSpPr>
          <p:nvPr/>
        </p:nvSpPr>
        <p:spPr>
          <a:xfrm>
            <a:off x="339761" y="1111443"/>
            <a:ext cx="5216439" cy="1732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dirty="0">
                <a:latin typeface="Fieldwork 02 Geo Thin"/>
              </a:rPr>
              <a:t>Headquarter: </a:t>
            </a:r>
            <a:r>
              <a:rPr lang="tr-TR" sz="1800" b="1" dirty="0">
                <a:solidFill>
                  <a:srgbClr val="1A25AB"/>
                </a:solidFill>
                <a:latin typeface="Fieldwork 02 Geo Thin"/>
              </a:rPr>
              <a:t>Istanbul</a:t>
            </a:r>
          </a:p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dirty="0">
                <a:latin typeface="Fieldwork 02 Geo Thin"/>
              </a:rPr>
              <a:t>Warehouses: </a:t>
            </a:r>
            <a:r>
              <a:rPr lang="tr-TR" sz="1800" b="1" dirty="0" err="1">
                <a:solidFill>
                  <a:srgbClr val="1A25AB"/>
                </a:solidFill>
                <a:latin typeface="Fieldwork 02 Geo Thin"/>
              </a:rPr>
              <a:t>Istanbul</a:t>
            </a:r>
            <a:endParaRPr lang="tr-TR" sz="1800" b="1" dirty="0">
              <a:solidFill>
                <a:srgbClr val="1A25AB"/>
              </a:solidFill>
              <a:latin typeface="Fieldwork 02 Geo Thin"/>
            </a:endParaRPr>
          </a:p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dirty="0">
                <a:latin typeface="Fieldwork 02 Geo Thin"/>
              </a:rPr>
              <a:t>Domestic Offices: </a:t>
            </a:r>
            <a:r>
              <a:rPr lang="tr-TR" sz="1800" b="1" dirty="0">
                <a:solidFill>
                  <a:srgbClr val="1A25AB"/>
                </a:solidFill>
                <a:latin typeface="Fieldwork 02 Geo Thin"/>
              </a:rPr>
              <a:t>Istanbul, Ankara, Izmir, Bursa</a:t>
            </a:r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1A637C7D-819A-B5BC-77AA-5779FC66AF38}"/>
              </a:ext>
            </a:extLst>
          </p:cNvPr>
          <p:cNvSpPr txBox="1">
            <a:spLocks/>
          </p:cNvSpPr>
          <p:nvPr/>
        </p:nvSpPr>
        <p:spPr>
          <a:xfrm>
            <a:off x="6712552" y="1101283"/>
            <a:ext cx="4326720" cy="1742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dirty="0">
                <a:latin typeface="Fieldwork 02 Geo Thin"/>
              </a:rPr>
              <a:t>Overseas Locations: </a:t>
            </a:r>
            <a:r>
              <a:rPr lang="tr-TR" sz="1800" b="1" dirty="0">
                <a:solidFill>
                  <a:srgbClr val="1A25AB"/>
                </a:solidFill>
                <a:latin typeface="Fieldwork 02 Geo Thin"/>
              </a:rPr>
              <a:t>USA, </a:t>
            </a:r>
            <a:r>
              <a:rPr lang="tr-TR" sz="1800" b="1" dirty="0" err="1">
                <a:solidFill>
                  <a:srgbClr val="1A25AB"/>
                </a:solidFill>
                <a:latin typeface="Fieldwork 02 Geo Thin"/>
              </a:rPr>
              <a:t>Greece</a:t>
            </a:r>
            <a:endParaRPr lang="tr-TR" sz="1800" b="1" dirty="0">
              <a:solidFill>
                <a:srgbClr val="1A25AB"/>
              </a:solidFill>
              <a:latin typeface="Fieldwork 02 Geo Thin"/>
            </a:endParaRPr>
          </a:p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b="1" dirty="0" err="1">
                <a:solidFill>
                  <a:srgbClr val="1A25AB"/>
                </a:solidFill>
                <a:latin typeface="Fieldwork 02 Geo Thin"/>
              </a:rPr>
              <a:t>Italy</a:t>
            </a:r>
            <a:r>
              <a:rPr lang="tr-TR" sz="1800" b="1" dirty="0">
                <a:solidFill>
                  <a:srgbClr val="1A25AB"/>
                </a:solidFill>
                <a:latin typeface="Fieldwork 02 Geo Thin"/>
              </a:rPr>
              <a:t>, India, Egypt</a:t>
            </a:r>
          </a:p>
          <a:p>
            <a:pPr>
              <a:lnSpc>
                <a:spcPct val="200000"/>
              </a:lnSpc>
              <a:spcBef>
                <a:spcPts val="400"/>
              </a:spcBef>
            </a:pPr>
            <a:r>
              <a:rPr lang="tr-TR" sz="1800" dirty="0">
                <a:latin typeface="Fieldwork 02 Geo Thin"/>
              </a:rPr>
              <a:t>Customers: </a:t>
            </a:r>
            <a:r>
              <a:rPr lang="tr-TR" sz="1800" b="1" dirty="0">
                <a:solidFill>
                  <a:srgbClr val="1A25AB"/>
                </a:solidFill>
                <a:latin typeface="Fieldwork 02 Geo Thin"/>
              </a:rPr>
              <a:t>More than 100 countries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B352A419-1064-7AD0-228F-98D793C615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057" y="3515865"/>
            <a:ext cx="7462264" cy="2883800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BBBC4166-E5A3-5749-085B-42E1547EAE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208" y="3766352"/>
            <a:ext cx="4040347" cy="2249583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E7FEA192-8BB5-E63D-1748-85A299783052}"/>
              </a:ext>
            </a:extLst>
          </p:cNvPr>
          <p:cNvSpPr txBox="1"/>
          <p:nvPr/>
        </p:nvSpPr>
        <p:spPr>
          <a:xfrm>
            <a:off x="178225" y="2994777"/>
            <a:ext cx="6158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 err="1">
                <a:latin typeface="+mn-lt"/>
              </a:rPr>
              <a:t>Özdisan</a:t>
            </a:r>
            <a:r>
              <a:rPr lang="en-US" sz="1800" dirty="0">
                <a:latin typeface="+mn-lt"/>
              </a:rPr>
              <a:t> Elektronik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ranked</a:t>
            </a:r>
            <a:r>
              <a:rPr lang="tr-TR" sz="1800" dirty="0">
                <a:latin typeface="+mn-lt"/>
              </a:rPr>
              <a:t> 10th in Supply </a:t>
            </a:r>
            <a:r>
              <a:rPr lang="tr-TR" sz="1800" dirty="0" err="1">
                <a:latin typeface="+mn-lt"/>
              </a:rPr>
              <a:t>Chain</a:t>
            </a:r>
            <a:r>
              <a:rPr lang="tr-TR" sz="1800" dirty="0"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Connect’s</a:t>
            </a:r>
            <a:r>
              <a:rPr lang="tr-TR" sz="1800" dirty="0">
                <a:latin typeface="+mn-lt"/>
              </a:rPr>
              <a:t> </a:t>
            </a:r>
            <a:r>
              <a:rPr lang="tr-TR" sz="1800" b="1" dirty="0">
                <a:solidFill>
                  <a:srgbClr val="1A25AB"/>
                </a:solidFill>
                <a:latin typeface="+mn-lt"/>
              </a:rPr>
              <a:t>Top </a:t>
            </a:r>
            <a:r>
              <a:rPr lang="tr-TR" sz="1800" b="1" dirty="0" err="1">
                <a:solidFill>
                  <a:srgbClr val="1A25AB"/>
                </a:solidFill>
                <a:latin typeface="+mn-lt"/>
              </a:rPr>
              <a:t>Asia</a:t>
            </a:r>
            <a:r>
              <a:rPr lang="tr-TR" sz="1800" b="1" dirty="0">
                <a:solidFill>
                  <a:srgbClr val="1A25AB"/>
                </a:solidFill>
                <a:latin typeface="+mn-lt"/>
              </a:rPr>
              <a:t> Pacific </a:t>
            </a:r>
            <a:r>
              <a:rPr lang="tr-TR" sz="1800" b="1" dirty="0" err="1">
                <a:solidFill>
                  <a:srgbClr val="1A25AB"/>
                </a:solidFill>
                <a:latin typeface="+mn-lt"/>
              </a:rPr>
              <a:t>Distributors</a:t>
            </a:r>
            <a:r>
              <a:rPr lang="tr-TR" sz="1800" b="1" dirty="0">
                <a:solidFill>
                  <a:srgbClr val="1A25AB"/>
                </a:solidFill>
                <a:latin typeface="+mn-lt"/>
              </a:rPr>
              <a:t> </a:t>
            </a:r>
            <a:r>
              <a:rPr lang="tr-TR" sz="1800" dirty="0" err="1">
                <a:latin typeface="+mn-lt"/>
              </a:rPr>
              <a:t>list</a:t>
            </a:r>
            <a:r>
              <a:rPr lang="tr-TR" sz="1800" dirty="0">
                <a:latin typeface="+mn-lt"/>
              </a:rPr>
              <a:t> in</a:t>
            </a:r>
            <a:r>
              <a:rPr lang="en-US" sz="1800" dirty="0">
                <a:latin typeface="+mn-lt"/>
              </a:rPr>
              <a:t> 202</a:t>
            </a:r>
            <a:r>
              <a:rPr lang="tr-TR" sz="1800" dirty="0">
                <a:latin typeface="+mn-lt"/>
              </a:rPr>
              <a:t>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3512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6815438" y="2264785"/>
            <a:ext cx="3251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More Than 1.000.000 Items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7A07290-BEF2-77DD-4A35-AF3EF4291784}"/>
              </a:ext>
            </a:extLst>
          </p:cNvPr>
          <p:cNvSpPr txBox="1"/>
          <p:nvPr/>
        </p:nvSpPr>
        <p:spPr>
          <a:xfrm>
            <a:off x="6815437" y="2902155"/>
            <a:ext cx="4636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Distributor of More Than 120 Brands</a:t>
            </a:r>
          </a:p>
        </p:txBody>
      </p:sp>
      <p:sp>
        <p:nvSpPr>
          <p:cNvPr id="20" name="Metin kutusu 19">
            <a:extLst>
              <a:ext uri="{FF2B5EF4-FFF2-40B4-BE49-F238E27FC236}">
                <a16:creationId xmlns:a16="http://schemas.microsoft.com/office/drawing/2014/main" id="{2230F4E9-28B3-17B4-13C4-06F07469AC54}"/>
              </a:ext>
            </a:extLst>
          </p:cNvPr>
          <p:cNvSpPr txBox="1"/>
          <p:nvPr/>
        </p:nvSpPr>
        <p:spPr>
          <a:xfrm>
            <a:off x="6815437" y="3539525"/>
            <a:ext cx="5068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Fieldwork 02 Geo Thin" pitchFamily="2" charset="0"/>
                <a:cs typeface="Corsiva Hebrew" pitchFamily="2" charset="-79"/>
              </a:rPr>
              <a:t>Product </a:t>
            </a: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S</a:t>
            </a:r>
            <a:r>
              <a:rPr lang="en-US" sz="2000" dirty="0">
                <a:latin typeface="Fieldwork 02 Geo Thin" pitchFamily="2" charset="0"/>
                <a:cs typeface="Corsiva Hebrew" pitchFamily="2" charset="-79"/>
              </a:rPr>
              <a:t>upply of 2</a:t>
            </a: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.</a:t>
            </a:r>
            <a:r>
              <a:rPr lang="en-US" sz="2000" dirty="0">
                <a:latin typeface="Fieldwork 02 Geo Thin" pitchFamily="2" charset="0"/>
                <a:cs typeface="Corsiva Hebrew" pitchFamily="2" charset="-79"/>
              </a:rPr>
              <a:t>000 </a:t>
            </a:r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B</a:t>
            </a:r>
            <a:r>
              <a:rPr lang="en-US" sz="2000" dirty="0">
                <a:latin typeface="Fieldwork 02 Geo Thin" pitchFamily="2" charset="0"/>
                <a:cs typeface="Corsiva Hebrew" pitchFamily="2" charset="-79"/>
              </a:rPr>
              <a:t>rands</a:t>
            </a: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BCE7F70F-8EF2-C560-AFF7-FF1F354BFADC}"/>
              </a:ext>
            </a:extLst>
          </p:cNvPr>
          <p:cNvSpPr txBox="1"/>
          <p:nvPr/>
        </p:nvSpPr>
        <p:spPr>
          <a:xfrm>
            <a:off x="6815437" y="4176895"/>
            <a:ext cx="3823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Delivery From Stocks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67855FDA-F8B0-4E5E-6580-A097438CDB33}"/>
              </a:ext>
            </a:extLst>
          </p:cNvPr>
          <p:cNvSpPr txBox="1"/>
          <p:nvPr/>
        </p:nvSpPr>
        <p:spPr>
          <a:xfrm>
            <a:off x="6815437" y="4814265"/>
            <a:ext cx="3823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Same Day Shipping</a:t>
            </a:r>
          </a:p>
        </p:txBody>
      </p:sp>
      <p:sp>
        <p:nvSpPr>
          <p:cNvPr id="25" name="Metin kutusu 24">
            <a:extLst>
              <a:ext uri="{FF2B5EF4-FFF2-40B4-BE49-F238E27FC236}">
                <a16:creationId xmlns:a16="http://schemas.microsoft.com/office/drawing/2014/main" id="{F005115E-2F9E-B022-7CD7-BA9C3E894E88}"/>
              </a:ext>
            </a:extLst>
          </p:cNvPr>
          <p:cNvSpPr txBox="1"/>
          <p:nvPr/>
        </p:nvSpPr>
        <p:spPr>
          <a:xfrm>
            <a:off x="6815437" y="5451635"/>
            <a:ext cx="3823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latin typeface="Fieldwork 02 Geo Thin" pitchFamily="2" charset="0"/>
                <a:cs typeface="Corsiva Hebrew" pitchFamily="2" charset="-79"/>
              </a:rPr>
              <a:t>Online Shopping</a:t>
            </a:r>
          </a:p>
        </p:txBody>
      </p:sp>
      <p:pic>
        <p:nvPicPr>
          <p:cNvPr id="27" name="Resim 26" descr="iç mekan, LEGO, oyuncak içeren bir resim&#10;&#10;Açıklama otomatik olarak oluşturuldu">
            <a:extLst>
              <a:ext uri="{FF2B5EF4-FFF2-40B4-BE49-F238E27FC236}">
                <a16:creationId xmlns:a16="http://schemas.microsoft.com/office/drawing/2014/main" id="{F3D182D7-4967-C86D-58D4-6EA1CEBF4A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404" t="18865" r="24416" b="19512"/>
          <a:stretch/>
        </p:blipFill>
        <p:spPr>
          <a:xfrm>
            <a:off x="0" y="2178769"/>
            <a:ext cx="5359371" cy="3560208"/>
          </a:xfrm>
          <a:prstGeom prst="rect">
            <a:avLst/>
          </a:prstGeom>
        </p:spPr>
      </p:pic>
      <p:pic>
        <p:nvPicPr>
          <p:cNvPr id="28" name="Resim 27">
            <a:extLst>
              <a:ext uri="{FF2B5EF4-FFF2-40B4-BE49-F238E27FC236}">
                <a16:creationId xmlns:a16="http://schemas.microsoft.com/office/drawing/2014/main" id="{BCAC8064-B0A8-59DE-E9FF-79AAC6915B1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71" y="2371121"/>
            <a:ext cx="583935" cy="176454"/>
          </a:xfrm>
          <a:prstGeom prst="rect">
            <a:avLst/>
          </a:prstGeom>
        </p:spPr>
      </p:pic>
      <p:pic>
        <p:nvPicPr>
          <p:cNvPr id="29" name="Resim 28">
            <a:extLst>
              <a:ext uri="{FF2B5EF4-FFF2-40B4-BE49-F238E27FC236}">
                <a16:creationId xmlns:a16="http://schemas.microsoft.com/office/drawing/2014/main" id="{BBC427C8-C3D1-8B5E-FF8A-71B97B3820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70" y="3013983"/>
            <a:ext cx="583935" cy="176454"/>
          </a:xfrm>
          <a:prstGeom prst="rect">
            <a:avLst/>
          </a:prstGeom>
        </p:spPr>
      </p:pic>
      <p:pic>
        <p:nvPicPr>
          <p:cNvPr id="30" name="Resim 29">
            <a:extLst>
              <a:ext uri="{FF2B5EF4-FFF2-40B4-BE49-F238E27FC236}">
                <a16:creationId xmlns:a16="http://schemas.microsoft.com/office/drawing/2014/main" id="{F8BBDADF-1A55-DFD4-844D-DB2375C3F2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70" y="3656845"/>
            <a:ext cx="583935" cy="176454"/>
          </a:xfrm>
          <a:prstGeom prst="rect">
            <a:avLst/>
          </a:prstGeom>
        </p:spPr>
      </p:pic>
      <p:pic>
        <p:nvPicPr>
          <p:cNvPr id="31" name="Resim 30">
            <a:extLst>
              <a:ext uri="{FF2B5EF4-FFF2-40B4-BE49-F238E27FC236}">
                <a16:creationId xmlns:a16="http://schemas.microsoft.com/office/drawing/2014/main" id="{2D5F7726-26E1-FF74-7158-AD0A7D218BC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69" y="4293980"/>
            <a:ext cx="583935" cy="176454"/>
          </a:xfrm>
          <a:prstGeom prst="rect">
            <a:avLst/>
          </a:prstGeom>
        </p:spPr>
      </p:pic>
      <p:pic>
        <p:nvPicPr>
          <p:cNvPr id="32" name="Resim 31">
            <a:extLst>
              <a:ext uri="{FF2B5EF4-FFF2-40B4-BE49-F238E27FC236}">
                <a16:creationId xmlns:a16="http://schemas.microsoft.com/office/drawing/2014/main" id="{25F4F422-468D-7CA1-6100-A64A4541D3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69" y="4931115"/>
            <a:ext cx="583935" cy="176454"/>
          </a:xfrm>
          <a:prstGeom prst="rect">
            <a:avLst/>
          </a:prstGeom>
        </p:spPr>
      </p:pic>
      <p:pic>
        <p:nvPicPr>
          <p:cNvPr id="33" name="Resim 32">
            <a:extLst>
              <a:ext uri="{FF2B5EF4-FFF2-40B4-BE49-F238E27FC236}">
                <a16:creationId xmlns:a16="http://schemas.microsoft.com/office/drawing/2014/main" id="{AFA3AF49-AB52-2DDE-97B0-1D4AB5C8530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5992769" y="5562523"/>
            <a:ext cx="583935" cy="176454"/>
          </a:xfrm>
          <a:prstGeom prst="rect">
            <a:avLst/>
          </a:prstGeom>
        </p:spPr>
      </p:pic>
      <p:sp>
        <p:nvSpPr>
          <p:cNvPr id="17" name="Metin kutusu 16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5533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Electronic Component Distribution</a:t>
            </a:r>
          </a:p>
        </p:txBody>
      </p:sp>
      <p:sp>
        <p:nvSpPr>
          <p:cNvPr id="2" name="GTBClassificationH564563355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133875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2032146" y="4643816"/>
            <a:ext cx="27314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>
                <a:latin typeface="Fieldwork 02 Geo Thin"/>
                <a:cs typeface="Corsiva Hebrew" pitchFamily="2" charset="-79"/>
              </a:rPr>
              <a:t>53 M USD</a:t>
            </a:r>
          </a:p>
          <a:p>
            <a:pPr algn="ctr"/>
            <a:r>
              <a:rPr lang="tr-TR" sz="2000" dirty="0">
                <a:latin typeface="Fieldwork 02 Geo Thin"/>
                <a:cs typeface="Corsiva Hebrew" pitchFamily="2" charset="-79"/>
              </a:rPr>
              <a:t>In-Stock Inventory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7BE569F9-B34C-298B-CFAC-A27A36B6AE18}"/>
              </a:ext>
            </a:extLst>
          </p:cNvPr>
          <p:cNvSpPr txBox="1"/>
          <p:nvPr/>
        </p:nvSpPr>
        <p:spPr>
          <a:xfrm>
            <a:off x="6620772" y="4643816"/>
            <a:ext cx="24549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>
                <a:latin typeface="Fieldwork 02 Geo Thin"/>
                <a:cs typeface="Corsiva Hebrew" pitchFamily="2" charset="-79"/>
              </a:rPr>
              <a:t>2</a:t>
            </a:r>
            <a:r>
              <a:rPr lang="tr-TR" sz="3200" dirty="0">
                <a:latin typeface="Fieldwork 02 Geo Thin"/>
                <a:cs typeface="Corsiva Hebrew" pitchFamily="2" charset="-79"/>
              </a:rPr>
              <a:t>4</a:t>
            </a:r>
            <a:r>
              <a:rPr lang="tr-TR" sz="3200">
                <a:latin typeface="Fieldwork 02 Geo Thin"/>
                <a:cs typeface="Corsiva Hebrew" pitchFamily="2" charset="-79"/>
              </a:rPr>
              <a:t> </a:t>
            </a:r>
            <a:r>
              <a:rPr lang="tr-TR" sz="3200" dirty="0">
                <a:latin typeface="Fieldwork 02 Geo Thin"/>
                <a:cs typeface="Corsiva Hebrew" pitchFamily="2" charset="-79"/>
              </a:rPr>
              <a:t>M USD</a:t>
            </a:r>
          </a:p>
          <a:p>
            <a:pPr algn="ctr"/>
            <a:r>
              <a:rPr lang="tr-TR" sz="2000" dirty="0">
                <a:latin typeface="Fieldwork 02 Geo Thin"/>
                <a:cs typeface="Corsiva Hebrew" pitchFamily="2" charset="-79"/>
              </a:rPr>
              <a:t>Open Order</a:t>
            </a:r>
          </a:p>
        </p:txBody>
      </p:sp>
      <p:pic>
        <p:nvPicPr>
          <p:cNvPr id="5" name="Resim 4" descr="metin içeren bir resim&#10;&#10;Açıklama otomatik olarak oluşturuldu">
            <a:extLst>
              <a:ext uri="{FF2B5EF4-FFF2-40B4-BE49-F238E27FC236}">
                <a16:creationId xmlns:a16="http://schemas.microsoft.com/office/drawing/2014/main" id="{A4CA5249-9AF1-B6F5-6712-16D4A8E423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5736" y="2387541"/>
            <a:ext cx="1927258" cy="1927258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76236C19-D14A-74FC-0DD9-3631DC7D17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4610" y="2387541"/>
            <a:ext cx="1927258" cy="1927258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5533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Electronic Component Distribution</a:t>
            </a:r>
          </a:p>
        </p:txBody>
      </p:sp>
      <p:sp>
        <p:nvSpPr>
          <p:cNvPr id="4" name="GTBClassificationH2089160172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129965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Unvan 1"/>
          <p:cNvSpPr txBox="1">
            <a:spLocks/>
          </p:cNvSpPr>
          <p:nvPr/>
        </p:nvSpPr>
        <p:spPr>
          <a:xfrm>
            <a:off x="7142865" y="2546752"/>
            <a:ext cx="4932392" cy="26397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tr-TR" sz="2200" dirty="0">
                <a:latin typeface="Fieldwork 02 Geo Thin"/>
              </a:rPr>
              <a:t>Project Support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tr-TR" sz="2200" dirty="0">
                <a:latin typeface="Fieldwork 02 Geo Thin"/>
              </a:rPr>
              <a:t>Equivalent Component Suggestion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tr-TR" sz="2200" dirty="0">
                <a:latin typeface="Fieldwork 02 Geo Thin"/>
              </a:rPr>
              <a:t>Product Trainings</a:t>
            </a:r>
          </a:p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tr-TR" sz="2200" b="1" dirty="0">
                <a:latin typeface="Fieldwork 02 Geo Thin"/>
              </a:rPr>
              <a:t>Design + Prototype + Production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398509" y="3046860"/>
            <a:ext cx="583935" cy="176454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398509" y="3589079"/>
            <a:ext cx="583935" cy="17645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398509" y="4102424"/>
            <a:ext cx="583935" cy="17645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398509" y="4678331"/>
            <a:ext cx="583935" cy="176454"/>
          </a:xfrm>
          <a:prstGeom prst="rect">
            <a:avLst/>
          </a:prstGeom>
        </p:spPr>
      </p:pic>
      <p:pic>
        <p:nvPicPr>
          <p:cNvPr id="5" name="Resim 4" descr="oyuncak içeren bir resim&#10;&#10;Açıklama otomatik olarak oluşturuldu">
            <a:extLst>
              <a:ext uri="{FF2B5EF4-FFF2-40B4-BE49-F238E27FC236}">
                <a16:creationId xmlns:a16="http://schemas.microsoft.com/office/drawing/2014/main" id="{6080E2AF-8D5B-8F66-3AA3-9DC8FD1C9D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50" y="1181947"/>
            <a:ext cx="5285015" cy="4932681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-1" y="382625"/>
            <a:ext cx="8085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Field Application Engineering (FAE) and R&amp;D Support</a:t>
            </a:r>
          </a:p>
        </p:txBody>
      </p:sp>
      <p:sp>
        <p:nvSpPr>
          <p:cNvPr id="2" name="GTBClassificationH627515848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843950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7227704" y="2033675"/>
            <a:ext cx="450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400 Tons of Annual Production Capacity</a:t>
            </a:r>
          </a:p>
        </p:txBody>
      </p:sp>
      <p:pic>
        <p:nvPicPr>
          <p:cNvPr id="28" name="Resim 27">
            <a:extLst>
              <a:ext uri="{FF2B5EF4-FFF2-40B4-BE49-F238E27FC236}">
                <a16:creationId xmlns:a16="http://schemas.microsoft.com/office/drawing/2014/main" id="{BCAC8064-B0A8-59DE-E9FF-79AAC6915B1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51" y="2130114"/>
            <a:ext cx="583935" cy="176454"/>
          </a:xfrm>
          <a:prstGeom prst="rect">
            <a:avLst/>
          </a:prstGeom>
        </p:spPr>
      </p:pic>
      <p:pic>
        <p:nvPicPr>
          <p:cNvPr id="30" name="Resim 29">
            <a:extLst>
              <a:ext uri="{FF2B5EF4-FFF2-40B4-BE49-F238E27FC236}">
                <a16:creationId xmlns:a16="http://schemas.microsoft.com/office/drawing/2014/main" id="{F8BBDADF-1A55-DFD4-844D-DB2375C3F2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51" y="3467128"/>
            <a:ext cx="583935" cy="176454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23F6395C-2E1D-7E98-333E-215568EF1D8C}"/>
              </a:ext>
            </a:extLst>
          </p:cNvPr>
          <p:cNvSpPr txBox="1"/>
          <p:nvPr/>
        </p:nvSpPr>
        <p:spPr>
          <a:xfrm>
            <a:off x="7227704" y="3339385"/>
            <a:ext cx="450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Surface Roughness Value Between</a:t>
            </a:r>
          </a:p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0.08 – 0.10 Microns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id="{C0A771A3-EED4-9613-721D-BA21D0C0A0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50" y="4366767"/>
            <a:ext cx="583935" cy="176454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85083A0-35C4-D35D-6017-7D51B9622217}"/>
              </a:ext>
            </a:extLst>
          </p:cNvPr>
          <p:cNvSpPr txBox="1"/>
          <p:nvPr/>
        </p:nvSpPr>
        <p:spPr>
          <a:xfrm>
            <a:off x="7227704" y="4270328"/>
            <a:ext cx="450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4-axis CNC Production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B6E830CB-A48A-8432-7E3B-703521D3B4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9" y="5020711"/>
            <a:ext cx="583935" cy="176454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BE2AF009-4998-F5CA-C87A-22F9B16491C9}"/>
              </a:ext>
            </a:extLst>
          </p:cNvPr>
          <p:cNvSpPr txBox="1"/>
          <p:nvPr/>
        </p:nvSpPr>
        <p:spPr>
          <a:xfrm>
            <a:off x="7227704" y="4924272"/>
            <a:ext cx="450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Super Finish Surface</a:t>
            </a:r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id="{D016F020-C046-C5C2-8690-E6A9399E4C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851" t="20083" r="24831" b="21525"/>
          <a:stretch/>
        </p:blipFill>
        <p:spPr>
          <a:xfrm>
            <a:off x="2032581" y="1414826"/>
            <a:ext cx="3081591" cy="2052302"/>
          </a:xfrm>
          <a:prstGeom prst="rect">
            <a:avLst/>
          </a:prstGeom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3318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Heat Sink Production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id="{BCAC8064-B0A8-59DE-E9FF-79AAC6915B1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9" y="2798533"/>
            <a:ext cx="583935" cy="176454"/>
          </a:xfrm>
          <a:prstGeom prst="rect">
            <a:avLst/>
          </a:prstGeom>
        </p:spPr>
      </p:pic>
      <p:sp>
        <p:nvSpPr>
          <p:cNvPr id="16" name="Metin kutusu 1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7227704" y="2685934"/>
            <a:ext cx="4508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Skiving Machine Process</a:t>
            </a:r>
          </a:p>
        </p:txBody>
      </p:sp>
      <p:sp>
        <p:nvSpPr>
          <p:cNvPr id="17" name="Metin kutusu 16">
            <a:extLst>
              <a:ext uri="{FF2B5EF4-FFF2-40B4-BE49-F238E27FC236}">
                <a16:creationId xmlns:a16="http://schemas.microsoft.com/office/drawing/2014/main" id="{BE2AF009-4998-F5CA-C87A-22F9B16491C9}"/>
              </a:ext>
            </a:extLst>
          </p:cNvPr>
          <p:cNvSpPr txBox="1"/>
          <p:nvPr/>
        </p:nvSpPr>
        <p:spPr>
          <a:xfrm>
            <a:off x="7227704" y="5578216"/>
            <a:ext cx="45080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Custom Design Production Like Drilling,</a:t>
            </a:r>
          </a:p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Tapping, Rough &amp; Finish Operations, and Surface Miling</a:t>
            </a:r>
          </a:p>
        </p:txBody>
      </p:sp>
      <p:pic>
        <p:nvPicPr>
          <p:cNvPr id="18" name="Resim 17">
            <a:extLst>
              <a:ext uri="{FF2B5EF4-FFF2-40B4-BE49-F238E27FC236}">
                <a16:creationId xmlns:a16="http://schemas.microsoft.com/office/drawing/2014/main" id="{B6E830CB-A48A-8432-7E3B-703521D3B4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3764" y="5951654"/>
            <a:ext cx="583935" cy="176454"/>
          </a:xfrm>
          <a:prstGeom prst="rect">
            <a:avLst/>
          </a:prstGeom>
        </p:spPr>
      </p:pic>
      <p:sp>
        <p:nvSpPr>
          <p:cNvPr id="4" name="GTBClassificationH1402146814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380675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BFE1B82A-531B-FDA0-96F9-73A4379D1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88340" y="1586568"/>
            <a:ext cx="2920324" cy="171280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pic>
        <p:nvPicPr>
          <p:cNvPr id="4" name="Resim 3" descr="metin, karanlık içeren bir resim&#10;&#10;Açıklama otomatik olarak oluşturuldu">
            <a:extLst>
              <a:ext uri="{FF2B5EF4-FFF2-40B4-BE49-F238E27FC236}">
                <a16:creationId xmlns:a16="http://schemas.microsoft.com/office/drawing/2014/main" id="{16ADA74C-A72F-D505-95E5-65D522B2911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0157" t="20184" r="18909" b="19883"/>
          <a:stretch/>
        </p:blipFill>
        <p:spPr>
          <a:xfrm>
            <a:off x="206563" y="2142309"/>
            <a:ext cx="5886995" cy="3257006"/>
          </a:xfrm>
          <a:prstGeom prst="rect">
            <a:avLst/>
          </a:prstGeom>
        </p:spPr>
      </p:pic>
      <p:sp>
        <p:nvSpPr>
          <p:cNvPr id="17" name="Metin kutusu 16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5186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Fieldwork 02 Geo Thin"/>
              </a:rPr>
              <a:t>PCB Supply &amp; Production Support</a:t>
            </a:r>
          </a:p>
        </p:txBody>
      </p:sp>
      <p:sp>
        <p:nvSpPr>
          <p:cNvPr id="22" name="Unvan 1"/>
          <p:cNvSpPr txBox="1">
            <a:spLocks/>
          </p:cNvSpPr>
          <p:nvPr/>
        </p:nvSpPr>
        <p:spPr>
          <a:xfrm>
            <a:off x="7419145" y="2759603"/>
            <a:ext cx="4531798" cy="26397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spcBef>
                <a:spcPts val="400"/>
              </a:spcBef>
            </a:pPr>
            <a:r>
              <a:rPr lang="tr-TR" sz="2200" dirty="0">
                <a:latin typeface="Fieldwork 02 Geo Thin"/>
              </a:rPr>
              <a:t>According to the application, we have two different business models: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tr-TR" sz="2200" b="1" dirty="0">
                <a:latin typeface="Fieldwork 02 Geo Thin"/>
              </a:rPr>
              <a:t>Production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tr-TR" sz="2200" b="1" dirty="0">
                <a:latin typeface="Fieldwork 02 Geo Thin"/>
              </a:rPr>
              <a:t>Distribution</a:t>
            </a:r>
          </a:p>
        </p:txBody>
      </p:sp>
      <p:sp>
        <p:nvSpPr>
          <p:cNvPr id="2" name="GTBClassificationH1141152806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2238429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9397923" y="383415"/>
            <a:ext cx="2306398" cy="696949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825F3203-4A64-3604-7FBD-F87E07B621A7}"/>
              </a:ext>
            </a:extLst>
          </p:cNvPr>
          <p:cNvSpPr txBox="1"/>
          <p:nvPr/>
        </p:nvSpPr>
        <p:spPr>
          <a:xfrm>
            <a:off x="7227704" y="2260104"/>
            <a:ext cx="450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Exclusive Distribution for</a:t>
            </a:r>
          </a:p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Philips, Cree, Ledlink, and Evooptic</a:t>
            </a:r>
          </a:p>
        </p:txBody>
      </p:sp>
      <p:pic>
        <p:nvPicPr>
          <p:cNvPr id="28" name="Resim 27">
            <a:extLst>
              <a:ext uri="{FF2B5EF4-FFF2-40B4-BE49-F238E27FC236}">
                <a16:creationId xmlns:a16="http://schemas.microsoft.com/office/drawing/2014/main" id="{BCAC8064-B0A8-59DE-E9FF-79AAC6915B1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51" y="2356543"/>
            <a:ext cx="583935" cy="176454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C0A771A3-EED4-9613-721D-BA21D0C0A04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9" y="3891371"/>
            <a:ext cx="583935" cy="176454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C85083A0-35C4-D35D-6017-7D51B9622217}"/>
              </a:ext>
            </a:extLst>
          </p:cNvPr>
          <p:cNvSpPr txBox="1"/>
          <p:nvPr/>
        </p:nvSpPr>
        <p:spPr>
          <a:xfrm>
            <a:off x="7227703" y="3794932"/>
            <a:ext cx="450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Variety of LED Module Family and Customized Module Design Support</a:t>
            </a: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B6E830CB-A48A-8432-7E3B-703521D3B4E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8" t="42081" r="25800" b="43218"/>
          <a:stretch/>
        </p:blipFill>
        <p:spPr>
          <a:xfrm>
            <a:off x="6489948" y="5277795"/>
            <a:ext cx="583935" cy="176454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BE2AF009-4998-F5CA-C87A-22F9B16491C9}"/>
              </a:ext>
            </a:extLst>
          </p:cNvPr>
          <p:cNvSpPr txBox="1"/>
          <p:nvPr/>
        </p:nvSpPr>
        <p:spPr>
          <a:xfrm>
            <a:off x="7227703" y="5181356"/>
            <a:ext cx="450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Fieldwork 02 Geo Thin" pitchFamily="2" charset="0"/>
                <a:cs typeface="Corsiva Hebrew" pitchFamily="2" charset="-79"/>
              </a:rPr>
              <a:t>Assembling on Our EMS Group Companies (Assan, EMS)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5F10815-7EDC-46DB-A8E0-EB1FD305A9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82278" y="1132546"/>
            <a:ext cx="7772400" cy="4371975"/>
          </a:xfrm>
          <a:prstGeom prst="rect">
            <a:avLst/>
          </a:prstGeom>
        </p:spPr>
      </p:pic>
      <p:sp>
        <p:nvSpPr>
          <p:cNvPr id="13" name="Metin kutusu 12">
            <a:extLst>
              <a:ext uri="{FF2B5EF4-FFF2-40B4-BE49-F238E27FC236}">
                <a16:creationId xmlns:a16="http://schemas.microsoft.com/office/drawing/2014/main" id="{244F6A9C-619B-2D1F-ADC9-9AD7A4501B79}"/>
              </a:ext>
            </a:extLst>
          </p:cNvPr>
          <p:cNvSpPr txBox="1"/>
          <p:nvPr/>
        </p:nvSpPr>
        <p:spPr>
          <a:xfrm>
            <a:off x="0" y="382625"/>
            <a:ext cx="6407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Fieldwork 02 Geo Thin"/>
              </a:rPr>
              <a:t>LED </a:t>
            </a:r>
            <a:r>
              <a:rPr lang="tr-TR" sz="2800" b="1" dirty="0">
                <a:latin typeface="Fieldwork 02 Geo Thin"/>
              </a:rPr>
              <a:t>L</a:t>
            </a:r>
            <a:r>
              <a:rPr lang="en-US" sz="2800" b="1" dirty="0">
                <a:latin typeface="Fieldwork 02 Geo Thin"/>
              </a:rPr>
              <a:t>ighting </a:t>
            </a:r>
            <a:r>
              <a:rPr lang="tr-TR" sz="2800" b="1" dirty="0">
                <a:latin typeface="Fieldwork 02 Geo Thin"/>
              </a:rPr>
              <a:t>D</a:t>
            </a:r>
            <a:r>
              <a:rPr lang="en-US" sz="2800" b="1" dirty="0">
                <a:latin typeface="Fieldwork 02 Geo Thin"/>
              </a:rPr>
              <a:t>esign </a:t>
            </a:r>
            <a:r>
              <a:rPr lang="tr-TR" sz="2800" b="1" dirty="0">
                <a:latin typeface="Fieldwork 02 Geo Thin"/>
              </a:rPr>
              <a:t>&amp;</a:t>
            </a:r>
            <a:r>
              <a:rPr lang="en-US" sz="2800" b="1" dirty="0">
                <a:latin typeface="Fieldwork 02 Geo Thin"/>
              </a:rPr>
              <a:t> </a:t>
            </a:r>
            <a:r>
              <a:rPr lang="tr-TR" sz="2800" b="1" dirty="0">
                <a:latin typeface="Fieldwork 02 Geo Thin"/>
              </a:rPr>
              <a:t>Production</a:t>
            </a:r>
            <a:r>
              <a:rPr lang="en-US" sz="2800" b="1" dirty="0">
                <a:latin typeface="Fieldwork 02 Geo Thin"/>
              </a:rPr>
              <a:t> </a:t>
            </a:r>
            <a:r>
              <a:rPr lang="tr-TR" sz="2800" b="1" dirty="0">
                <a:latin typeface="Fieldwork 02 Geo Thin"/>
              </a:rPr>
              <a:t>S</a:t>
            </a:r>
            <a:r>
              <a:rPr lang="en-US" sz="2800" b="1" dirty="0">
                <a:latin typeface="Fieldwork 02 Geo Thin"/>
              </a:rPr>
              <a:t>upport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77C102C4-83B2-2C2D-F534-6EDFD6E97F5A}"/>
              </a:ext>
            </a:extLst>
          </p:cNvPr>
          <p:cNvSpPr txBox="1"/>
          <p:nvPr/>
        </p:nvSpPr>
        <p:spPr>
          <a:xfrm>
            <a:off x="7227703" y="1794342"/>
            <a:ext cx="1925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Fieldwork 02 Geo Thin"/>
              </a:rPr>
              <a:t>Distribution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77C102C4-83B2-2C2D-F534-6EDFD6E97F5A}"/>
              </a:ext>
            </a:extLst>
          </p:cNvPr>
          <p:cNvSpPr txBox="1"/>
          <p:nvPr/>
        </p:nvSpPr>
        <p:spPr>
          <a:xfrm>
            <a:off x="7227703" y="3332225"/>
            <a:ext cx="21702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Fieldwork 02 Geo Thin"/>
              </a:rPr>
              <a:t>Design Support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77C102C4-83B2-2C2D-F534-6EDFD6E97F5A}"/>
              </a:ext>
            </a:extLst>
          </p:cNvPr>
          <p:cNvSpPr txBox="1"/>
          <p:nvPr/>
        </p:nvSpPr>
        <p:spPr>
          <a:xfrm>
            <a:off x="7227702" y="4720072"/>
            <a:ext cx="1925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Fieldwork 02 Geo Thin"/>
              </a:rPr>
              <a:t>Production</a:t>
            </a:r>
          </a:p>
        </p:txBody>
      </p:sp>
      <p:sp>
        <p:nvSpPr>
          <p:cNvPr id="2" name="GTBClassificationH1698596770"/>
          <p:cNvSpPr txBox="1"/>
          <p:nvPr/>
        </p:nvSpPr>
        <p:spPr>
          <a:xfrm>
            <a:off x="0" y="0"/>
            <a:ext cx="12192000" cy="23622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vert="horz" wrap="none" rtlCol="0" anchor="t">
            <a:noAutofit/>
          </a:bodyPr>
          <a:lstStyle/>
          <a:p>
            <a:pPr algn="ctr"/>
            <a:r>
              <a:rPr lang="tr-TR" sz="800" b="1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Classification:</a:t>
            </a:r>
            <a:r>
              <a:rPr lang="tr-TR" sz="800">
                <a:solidFill>
                  <a:srgbClr val="000000">
                    <a:alpha val="7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tr-TR" sz="800" b="1">
                <a:solidFill>
                  <a:srgbClr val="FF0000">
                    <a:alpha val="70000"/>
                  </a:srgbClr>
                </a:solidFill>
                <a:latin typeface="arial" panose="020B0604020202020204" pitchFamily="34" charset="0"/>
              </a:rPr>
              <a:t>Gizli\Secret</a:t>
            </a:r>
          </a:p>
        </p:txBody>
      </p:sp>
    </p:spTree>
    <p:extLst>
      <p:ext uri="{BB962C8B-B14F-4D97-AF65-F5344CB8AC3E}">
        <p14:creationId xmlns:p14="http://schemas.microsoft.com/office/powerpoint/2010/main" val="2403064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GTBClassification>
  <attrValue xml:space="preserve">Gizli\Secret</attrValue>
  <customPropName>Classification</customPropName>
  <timestamp>19.10.2023 08:19:23</timestamp>
  <userName>OZDISAN\taker</userName>
  <computerName>TAKER-DESKTOP.OZDISAN.COM</computerName>
  <guid>{2d8ee22c-075d-4a9b-ae44-bd3026021d42}</guid>
  <hdr>
    <align>center</align>
    <r>
      <fontName>arial</fontName>
      <fontColor>000000</fontColor>
      <fontSize>8</fontSize>
      <b/>
      <text xml:space="preserve">Classification:</text>
    </r>
    <r>
      <fontName>arial</fontName>
      <fontColor>000000</fontColor>
      <fontSize>8</fontSize>
      <text xml:space="preserve"> </text>
    </r>
    <r>
      <fontName>arial</fontName>
      <fontColor>FF0000</fontColor>
      <fontSize>8</fontSize>
      <b/>
      <text xml:space="preserve">Gizli\Secret</text>
    </r>
  </hdr>
</GTBClassification>
</file>

<file path=customXml/itemProps1.xml><?xml version="1.0" encoding="utf-8"?>
<ds:datastoreItem xmlns:ds="http://schemas.openxmlformats.org/officeDocument/2006/customXml" ds:itemID="{7B543695-4298-48B5-8A07-43949644057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5984</TotalTime>
  <Words>422</Words>
  <Application>Microsoft Office PowerPoint</Application>
  <PresentationFormat>Geniş ekran</PresentationFormat>
  <Paragraphs>90</Paragraphs>
  <Slides>11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arial</vt:lpstr>
      <vt:lpstr>Calibri</vt:lpstr>
      <vt:lpstr>Calibri Light</vt:lpstr>
      <vt:lpstr>Fieldwork 02 Geo Thin</vt:lpstr>
      <vt:lpstr>Fieldwork 04 Geo Regular</vt:lpstr>
      <vt:lpstr>Fieldwork 05 Geo Demibold</vt:lpstr>
      <vt:lpstr>Office Teması</vt:lpstr>
      <vt:lpstr>PowerPoint Sunusu</vt:lpstr>
      <vt:lpstr>Part of DMY Electronic Investments. Consisting of 370 employees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Tuğrul Tuna</dc:creator>
  <cp:keywords>ClassificationData:&lt;Classification:Gizli\Secret&gt;</cp:keywords>
  <cp:lastModifiedBy>Filiz Baycan</cp:lastModifiedBy>
  <cp:revision>257</cp:revision>
  <dcterms:created xsi:type="dcterms:W3CDTF">2023-01-24T05:34:45Z</dcterms:created>
  <dcterms:modified xsi:type="dcterms:W3CDTF">2026-02-16T08:35:54Z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Gizli\Secret</vt:lpwstr>
  </property>
  <property fmtid="{D5CDD505-2E9C-101B-9397-08002B2CF9AE}" pid="3" name="ClassifiedBy">
    <vt:lpwstr>OZDISAN\taker</vt:lpwstr>
  </property>
  <property fmtid="{D5CDD505-2E9C-101B-9397-08002B2CF9AE}" pid="4" name="ClassificationHost">
    <vt:lpwstr>TAKER-DESKTOP.OZDISAN.COM</vt:lpwstr>
  </property>
  <property fmtid="{D5CDD505-2E9C-101B-9397-08002B2CF9AE}" pid="5" name="ClassificationDate">
    <vt:lpwstr>19.10.2023 08:19:23</vt:lpwstr>
  </property>
  <property fmtid="{D5CDD505-2E9C-101B-9397-08002B2CF9AE}" pid="6" name="ClassificationGUID">
    <vt:lpwstr>{2d8ee22c-075d-4a9b-ae44-bd3026021d42}</vt:lpwstr>
  </property>
</Properties>
</file>