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256" r:id="rId2"/>
    <p:sldId id="317" r:id="rId3"/>
    <p:sldId id="3647" r:id="rId4"/>
    <p:sldId id="3648" r:id="rId5"/>
    <p:sldId id="3651" r:id="rId6"/>
    <p:sldId id="3652" r:id="rId7"/>
    <p:sldId id="3655" r:id="rId8"/>
    <p:sldId id="3653" r:id="rId9"/>
    <p:sldId id="3656" r:id="rId10"/>
    <p:sldId id="283" r:id="rId11"/>
    <p:sldId id="3654" r:id="rId12"/>
    <p:sldId id="259" r:id="rId13"/>
    <p:sldId id="263" r:id="rId14"/>
    <p:sldId id="309" r:id="rId15"/>
    <p:sldId id="31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03" d="100"/>
          <a:sy n="103" d="100"/>
        </p:scale>
        <p:origin x="178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768BA-C298-458C-B863-31C238FC69E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CF0E1-27E9-4FCE-AD45-E905FF492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0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idai.gov.in/16-english-uk/aapka-aadhaar/994-state-wise-aadhaar-enrolment-ranking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rai.gov.in/sites/default/files/PR_No.29of2020.pdf" TargetMode="External"/><Relationship Id="rId5" Type="http://schemas.openxmlformats.org/officeDocument/2006/relationships/hyperlink" Target="https://www.trai.gov.in/release-publication/reports/telecom-subscriptions-reports" TargetMode="External"/><Relationship Id="rId4" Type="http://schemas.openxmlformats.org/officeDocument/2006/relationships/hyperlink" Target="https://www.pmjdy.gov.in/default.aspx?aspxerrorpath=/BankwiseLates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CF0E1-27E9-4FCE-AD45-E905FF492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0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>
                <a:hlinkClick r:id="rId3"/>
              </a:rPr>
              <a:t>https://uidai.gov.in/16-english-uk/aapka-aadhaar/994-state-wise-aadhaar-enrolment-ranking.html</a:t>
            </a:r>
            <a:endParaRPr lang="en-US" sz="800" dirty="0"/>
          </a:p>
          <a:p>
            <a:r>
              <a:rPr lang="en-US" sz="800" dirty="0">
                <a:hlinkClick r:id="rId4"/>
              </a:rPr>
              <a:t>https://www.pmjdy.gov.in/default.aspx?aspxerrorpath=/BankwiseLatest</a:t>
            </a:r>
            <a:endParaRPr lang="en-US" sz="800" dirty="0"/>
          </a:p>
          <a:p>
            <a:r>
              <a:rPr lang="en-US" sz="800" dirty="0">
                <a:hlinkClick r:id="rId5"/>
              </a:rPr>
              <a:t>https://www.trai.gov.in/release-publication/reports/telecom-subscriptions-reports</a:t>
            </a:r>
            <a:endParaRPr lang="en-US" sz="800" dirty="0"/>
          </a:p>
          <a:p>
            <a:r>
              <a:rPr lang="en-US" sz="800" dirty="0">
                <a:hlinkClick r:id="rId6"/>
              </a:rPr>
              <a:t>https://www.trai.gov.in/sites/default/files/PR_No.29of2020.pdf</a:t>
            </a:r>
            <a:endParaRPr lang="en-US" sz="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C231-51B8-4E60-8F3E-09112D8A46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78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CF0E1-27E9-4FCE-AD45-E905FF492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0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51A3-AB69-4F3B-9856-7EC959BC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A91E3-CEE2-42F4-A941-701EE9D76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E0E3F-548C-4995-B9B7-BC591DA2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A56-A3DB-4097-9438-7A165829A987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76742-DD1F-4366-B651-A577C91B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DBB2C-53FA-4158-ACFC-1917EE51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3E62-5499-4290-B20C-D796C22D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2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60D40-60F5-4FF5-A53E-76591A9A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87A7-06D0-4A7B-9367-6ED2C7DED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4CFE-9002-4CC1-B3E3-0D3AD2AB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B49-5D06-4934-B6BD-82D203094C0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60FAF-A132-4776-AAD0-047E7746C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72AA-A7A1-4A4D-9C41-576D818E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8A40-E99A-4586-A932-224FB34B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3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5498FE-6753-415B-9E1F-3A8A5B6D8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3056B-8802-467A-B979-C6F038B18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45D0E-4A75-4268-8859-1842E11A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B49-5D06-4934-B6BD-82D203094C0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CDF2C-26E4-427F-AA07-13E04A30D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392B9-39F7-4475-BE9A-5283A7B9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8A40-E99A-4586-A932-224FB34B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4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DE45A95-9551-4004-93C1-B1B8F8E2A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A8713-E83C-4672-B4D6-1D571C30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C715-91EA-4A0A-A224-6252408F3E8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1C5FA-BE6E-44DB-BDFC-20EDD37E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9BA3-6FF5-437F-9833-1CE49555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481E-32DC-4BFD-B667-188E4D45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7704-393A-47AB-ABFF-D72413B9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07A56-EEDF-403A-84C4-AFB8A1C77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2C46A-1DD3-46D2-80CB-0B2ECAC9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A56-A3DB-4097-9438-7A165829A987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72803-C206-4676-BD20-4E186A9E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F173D-69F6-42CD-BC25-2DCAEBEA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3E62-5499-4290-B20C-D796C22D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2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6EB6-2474-46F6-A881-86F8EED9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5F9DF-22C0-4CDC-84C2-F947C3D46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382E0-0989-451B-AAA4-9D3AFFE6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B49-5D06-4934-B6BD-82D203094C0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EAAB0-F76D-4839-8DC8-DBC8E95C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2EBAC-B76C-4C57-A103-62A10607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8A40-E99A-4586-A932-224FB34B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2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AD78-7EE2-46B1-8471-2CD4E929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17A65-8F3E-4CBA-989F-F4D8C671F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B0443-3AA9-4DC5-9E6A-FA1236528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4E01B-0C91-4E19-9ECA-565814BF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B49-5D06-4934-B6BD-82D203094C0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0FAE2-C17E-4BDC-BDB9-AB18CB88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4B7D9-B58A-42B8-8028-E469788F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8A40-E99A-4586-A932-224FB34B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2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7CB2-419F-4D3A-8701-CAFE7BEF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022C1-E050-49F5-BD22-433AC5E9E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15468-BE12-4D7B-B036-A35A29FBD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BC18A8-C1AF-4CB9-AB84-9F1CD04FB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F7F93-8C71-481C-8C44-38ACCD6AA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2102A-5CAC-4A91-902B-09B878B8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B49-5D06-4934-B6BD-82D203094C0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ADA53-60BA-48C8-B0AE-F02AC1FE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8DD45-4C7D-4A3E-90EF-0E930773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8A40-E99A-4586-A932-224FB34B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6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8D494-442B-40A5-B352-550130A1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314DEE-D226-40E4-A66B-FD9A7FC0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B49-5D06-4934-B6BD-82D203094C0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AA8F5-CABE-486B-BB18-4E45436C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2C90E-BF42-4C85-A716-119E9351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8A40-E99A-4586-A932-224FB34B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4B6F8-4E94-4B2C-A798-35F9ACB6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B49-5D06-4934-B6BD-82D203094C0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A3107-18EA-4982-A86F-A98101F5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B73C8-C014-42E2-B804-19D3574B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8A40-E99A-4586-A932-224FB34B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B789-0D5D-4376-8821-1F877B69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FCDD7-558B-4765-96A1-A83A1E5B8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962F6-76F4-41B4-B208-8CA06D893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571A2-A964-4BFB-8FDF-7DCF235D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B49-5D06-4934-B6BD-82D203094C0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3E9E9-6332-4A44-9685-8DB946A3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1041E-28BB-4A16-BC70-D178DB0A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8A40-E99A-4586-A932-224FB34B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2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A6F4-446D-4F12-BBB9-36898392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3FA4F-EA36-4BFC-BF02-D3825C36F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09CCC-2FBB-461E-9777-44CE9464C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87206-86CE-4B09-8737-35207B05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B49-5D06-4934-B6BD-82D203094C0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E1418-2C72-430F-8505-5C712D22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3E126-D783-4486-AEF6-2EA8CE4A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8A40-E99A-4586-A932-224FB34B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2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595EE-2F53-4CDE-8935-CF5D7CD1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D0AD0-D764-4977-9AD0-EC9C8AFDA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8814E-7565-4940-87AD-442446E3A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3B49-5D06-4934-B6BD-82D203094C0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A39EA-4841-465A-874D-64A9BE817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AA123-5902-44FD-AEFF-BB8A170F2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8A40-E99A-4586-A932-224FB34B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9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65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Freeform: Shape 67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2087" y="-1039626"/>
            <a:ext cx="1818655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Freeform: Shape 69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8250" y="-253937"/>
            <a:ext cx="1226966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Freeform: Shape 71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0989" y="-4941"/>
            <a:ext cx="3044545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73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697193" y="1099335"/>
            <a:ext cx="889281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Freeform: Shape 75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2168" y="3899057"/>
            <a:ext cx="1833680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Rectangle 77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327340" y="4079920"/>
            <a:ext cx="696350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Freeform: Shape 79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550983" y="550733"/>
            <a:ext cx="4042034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C328C6-6CC9-4439-9C04-FA261D5B61E4}"/>
              </a:ext>
            </a:extLst>
          </p:cNvPr>
          <p:cNvSpPr txBox="1"/>
          <p:nvPr/>
        </p:nvSpPr>
        <p:spPr>
          <a:xfrm>
            <a:off x="1837225" y="2658677"/>
            <a:ext cx="5608016" cy="1613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Taipei Computer Association Delegation Visit to ELCINA House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n-US" sz="2400" b="1" i="1" baseline="300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400" b="1" i="1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July 2024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5" name="Freeform: Shape 81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25212" y="24962"/>
            <a:ext cx="5093576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Freeform: Shape 83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2367" y="4093193"/>
            <a:ext cx="1673846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90044" y="3932659"/>
            <a:ext cx="719989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D1A33F3-5FB6-3211-D131-950112CDC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42" y="1534352"/>
            <a:ext cx="1872316" cy="5481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528" y="3021305"/>
            <a:ext cx="4499130" cy="101962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/>
              <a:t>Key ACTIVITIES &amp; Initiatives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F0DE226-5075-AEB6-067F-36D38FB1A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89" y="2577217"/>
            <a:ext cx="1635856" cy="478936"/>
          </a:xfrm>
          <a:prstGeom prst="rect">
            <a:avLst/>
          </a:prstGeom>
        </p:spPr>
      </p:pic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FC35C040-F8BA-4DCF-8DA7-CE2E2C5527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60" r="5223" b="-2"/>
          <a:stretch/>
        </p:blipFill>
        <p:spPr>
          <a:xfrm>
            <a:off x="0" y="10258"/>
            <a:ext cx="3469553" cy="51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8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430338F-E2FD-4573-B0B7-E2EB12CC9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011" y="3371676"/>
            <a:ext cx="2896470" cy="1428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ELCINA Delegation to Taiwan, 22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to 27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October 2023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493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3098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78083" y="4095157"/>
            <a:ext cx="1342774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4492" y="3375590"/>
            <a:ext cx="4940186" cy="1428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ELCINA organized delegation to Taiwan to participate in the 7</a:t>
            </a:r>
            <a:r>
              <a:rPr kumimoji="0" lang="en-US" sz="13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India – Taiwan Electronics Meet (ITEM), organized by ELCINA at Taipei and also to participate in the Taipei International Electronics Show (Taitronics 2023), organized by TAITRA</a:t>
            </a:r>
          </a:p>
        </p:txBody>
      </p: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262F692-F434-40A9-2C01-76D514C96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92" y="4543051"/>
            <a:ext cx="1375587" cy="402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51F0D0-493D-F0B0-9A10-0D35201E6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89" b="3844"/>
          <a:stretch/>
        </p:blipFill>
        <p:spPr>
          <a:xfrm>
            <a:off x="4002251" y="406703"/>
            <a:ext cx="4975861" cy="2861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9DB1FA-CCB5-22C0-1828-17AE880605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08" b="6665"/>
          <a:stretch/>
        </p:blipFill>
        <p:spPr>
          <a:xfrm>
            <a:off x="222529" y="514955"/>
            <a:ext cx="3716656" cy="23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83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011" y="3371676"/>
            <a:ext cx="2896470" cy="1428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ELCINA Delegation to Taiwan, 15th to 19th October 2019</a:t>
            </a:r>
          </a:p>
        </p:txBody>
      </p:sp>
      <p:pic>
        <p:nvPicPr>
          <p:cNvPr id="3" name="Picture 3" descr="J:\Phone Back up\WA images\IMG-20191017-WA0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r="20524" b="1"/>
          <a:stretch/>
        </p:blipFill>
        <p:spPr bwMode="auto">
          <a:xfrm>
            <a:off x="628650" y="273107"/>
            <a:ext cx="3852596" cy="256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J:\Phone Back up\WA images\IMG-20191016-WA0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 r="-5" b="6036"/>
          <a:stretch/>
        </p:blipFill>
        <p:spPr bwMode="auto">
          <a:xfrm>
            <a:off x="4722948" y="273106"/>
            <a:ext cx="3852596" cy="256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94492" y="3375590"/>
            <a:ext cx="4940186" cy="1428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latin typeface="+mj-lt"/>
              </a:rPr>
              <a:t>ELCINA organized delegation to Taiwan to participate in the 5</a:t>
            </a:r>
            <a:r>
              <a:rPr lang="en-US" sz="1300" baseline="30000" dirty="0">
                <a:latin typeface="+mj-lt"/>
              </a:rPr>
              <a:t>th</a:t>
            </a:r>
            <a:r>
              <a:rPr lang="en-US" sz="1300" dirty="0">
                <a:latin typeface="+mj-lt"/>
              </a:rPr>
              <a:t> India – Taiwan Electronics Meet (ITEM), </a:t>
            </a:r>
            <a:r>
              <a:rPr lang="en-US" sz="1300" dirty="0" err="1">
                <a:latin typeface="+mj-lt"/>
              </a:rPr>
              <a:t>organised</a:t>
            </a:r>
            <a:r>
              <a:rPr lang="en-US" sz="1300" dirty="0">
                <a:latin typeface="+mj-lt"/>
              </a:rPr>
              <a:t> by ELCINA at Taipei and also to participate in the 45</a:t>
            </a:r>
            <a:r>
              <a:rPr lang="en-US" sz="1300" baseline="30000" dirty="0">
                <a:latin typeface="+mj-lt"/>
              </a:rPr>
              <a:t>th</a:t>
            </a:r>
            <a:r>
              <a:rPr lang="en-US" sz="1300" dirty="0">
                <a:latin typeface="+mj-lt"/>
              </a:rPr>
              <a:t> Taipei International Electronics Show (</a:t>
            </a:r>
            <a:r>
              <a:rPr lang="en-US" sz="1300" dirty="0" err="1">
                <a:latin typeface="+mj-lt"/>
              </a:rPr>
              <a:t>Taitronics</a:t>
            </a:r>
            <a:r>
              <a:rPr lang="en-US" sz="1300" dirty="0">
                <a:latin typeface="+mj-lt"/>
              </a:rPr>
              <a:t> 2019), organized by TAITRA</a:t>
            </a:r>
          </a:p>
        </p:txBody>
      </p: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262F692-F434-40A9-2C01-76D514C96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92" y="4543051"/>
            <a:ext cx="1375587" cy="4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0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en in suits and ties&#10;&#10;Description automatically generated">
            <a:extLst>
              <a:ext uri="{FF2B5EF4-FFF2-40B4-BE49-F238E27FC236}">
                <a16:creationId xmlns:a16="http://schemas.microsoft.com/office/drawing/2014/main" id="{DCE4468B-9105-74AA-4F1B-9E56B4143E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8" r="3205"/>
          <a:stretch/>
        </p:blipFill>
        <p:spPr>
          <a:xfrm>
            <a:off x="68052" y="90030"/>
            <a:ext cx="2942061" cy="29532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5B6AB9-6E13-B953-54FF-0A1F1ECEA1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698"/>
          <a:stretch/>
        </p:blipFill>
        <p:spPr>
          <a:xfrm>
            <a:off x="3098724" y="10"/>
            <a:ext cx="2942082" cy="29531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98724" y="3348654"/>
            <a:ext cx="2784348" cy="120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ELCINA signed MOU with SEMI USA in July 2022  for cooperation and promoting/executing SEMI courses in India</a:t>
            </a:r>
          </a:p>
        </p:txBody>
      </p:sp>
      <p:pic>
        <p:nvPicPr>
          <p:cNvPr id="5" name="Picture 4" descr="A group of men standing in front of a large screen&#10;&#10;Description automatically generated">
            <a:extLst>
              <a:ext uri="{FF2B5EF4-FFF2-40B4-BE49-F238E27FC236}">
                <a16:creationId xmlns:a16="http://schemas.microsoft.com/office/drawing/2014/main" id="{A8E92A36-117C-77F4-5101-4BA2CA612F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1"/>
          <a:stretch/>
        </p:blipFill>
        <p:spPr>
          <a:xfrm>
            <a:off x="6075229" y="90030"/>
            <a:ext cx="2942082" cy="4732019"/>
          </a:xfrm>
          <a:prstGeom prst="rect">
            <a:avLst/>
          </a:prstGeom>
        </p:spPr>
      </p:pic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2624702-94F0-7C43-5333-9D7E30CCAE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649051"/>
            <a:ext cx="1317158" cy="3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9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!!Rectangle">
            <a:extLst>
              <a:ext uri="{FF2B5EF4-FFF2-40B4-BE49-F238E27FC236}">
                <a16:creationId xmlns:a16="http://schemas.microsoft.com/office/drawing/2014/main" id="{D5997EA8-5EFC-40CD-A85F-C3C3BC5F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DA1C8AF-A32E-A03E-FF9C-C3CCEA0C13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 b="1716"/>
          <a:stretch/>
        </p:blipFill>
        <p:spPr>
          <a:xfrm>
            <a:off x="21" y="10"/>
            <a:ext cx="9143979" cy="5143490"/>
          </a:xfrm>
          <a:prstGeom prst="rect">
            <a:avLst/>
          </a:prstGeom>
        </p:spPr>
      </p:pic>
      <p:sp>
        <p:nvSpPr>
          <p:cNvPr id="1060" name="Rectangle 1059">
            <a:extLst>
              <a:ext uri="{FF2B5EF4-FFF2-40B4-BE49-F238E27FC236}">
                <a16:creationId xmlns:a16="http://schemas.microsoft.com/office/drawing/2014/main" id="{1CF6A1EC-BD15-42D9-A339-A3970CF7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3164178"/>
            <a:ext cx="8375585" cy="1566988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8670" y="3374136"/>
            <a:ext cx="2708910" cy="115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Presentation ceremony of Annual ELCINA Awards, 2023</a:t>
            </a:r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A720C27D-5C39-492B-BD68-C220C0F83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3683639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A4F3394A-A959-460A-ACF9-5FA682C7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82656" y="3940814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1869" y="3374136"/>
            <a:ext cx="4545767" cy="115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48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Annual Presentation Ceremony for ELCINA Awards for Excellence in Electronics Hardware Manufacturing &amp; Services was celebrated 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29th September 2023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Lalit Hotel, Grand Ballroom,  New Delhi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97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0738" y="1388017"/>
            <a:ext cx="3024065" cy="873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23544">
              <a:lnSpc>
                <a:spcPct val="90000"/>
              </a:lnSpc>
              <a:spcBef>
                <a:spcPct val="0"/>
              </a:spcBef>
              <a:spcAft>
                <a:spcPts val="606"/>
              </a:spcAft>
              <a:defRPr/>
            </a:pPr>
            <a:r>
              <a:rPr lang="en-US" sz="1600" kern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Thank You 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530AF21-0065-4E13-BF1C-268AE52D6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853" y="2717350"/>
            <a:ext cx="3261546" cy="19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923544">
              <a:spcAft>
                <a:spcPts val="600"/>
              </a:spcAft>
              <a:defRPr/>
            </a:pPr>
            <a:r>
              <a:rPr lang="en-GB" altLang="en-US" sz="1111" b="1" kern="1200">
                <a:solidFill>
                  <a:prstClr val="black"/>
                </a:solidFill>
                <a:latin typeface="Calibri Light" panose="020F0302020204030204"/>
                <a:ea typeface="+mn-ea"/>
                <a:cs typeface="Calibri" panose="020F0502020204030204" pitchFamily="34" charset="0"/>
              </a:rPr>
              <a:t>ELECTRONIC INDUSTRIES ASSOCIATION OF INDIA </a:t>
            </a:r>
          </a:p>
          <a:p>
            <a:pPr defTabSz="923544">
              <a:spcAft>
                <a:spcPts val="600"/>
              </a:spcAft>
              <a:defRPr/>
            </a:pPr>
            <a:endParaRPr lang="en-GB" altLang="en-US" sz="1061" b="1" kern="1200">
              <a:solidFill>
                <a:prstClr val="black"/>
              </a:solidFill>
              <a:latin typeface="Calibri Light" panose="020F0302020204030204"/>
              <a:ea typeface="+mn-ea"/>
              <a:cs typeface="Calibri" panose="020F0502020204030204" pitchFamily="34" charset="0"/>
            </a:endParaRPr>
          </a:p>
          <a:p>
            <a:pPr defTabSz="923544">
              <a:spcAft>
                <a:spcPts val="600"/>
              </a:spcAft>
              <a:defRPr/>
            </a:pPr>
            <a:r>
              <a:rPr lang="en-GB" altLang="en-US" sz="1111" kern="1200">
                <a:solidFill>
                  <a:prstClr val="black"/>
                </a:solidFill>
                <a:latin typeface="Calibri Light" panose="020F0302020204030204"/>
                <a:ea typeface="+mn-ea"/>
                <a:cs typeface="Calibri" panose="020F0502020204030204" pitchFamily="34" charset="0"/>
              </a:rPr>
              <a:t>ELCINA House, 422 Okhla Industrial Estate, Phase III</a:t>
            </a:r>
            <a:endParaRPr lang="en-IN" altLang="en-US" sz="1111" kern="1200">
              <a:solidFill>
                <a:prstClr val="black"/>
              </a:solidFill>
              <a:latin typeface="Calibri Light" panose="020F0302020204030204"/>
              <a:ea typeface="+mn-ea"/>
              <a:cs typeface="Calibri" panose="020F0502020204030204" pitchFamily="34" charset="0"/>
            </a:endParaRPr>
          </a:p>
          <a:p>
            <a:pPr defTabSz="923544">
              <a:spcAft>
                <a:spcPts val="600"/>
              </a:spcAft>
              <a:defRPr/>
            </a:pPr>
            <a:r>
              <a:rPr lang="en-GB" altLang="en-US" sz="1111" kern="1200">
                <a:solidFill>
                  <a:prstClr val="black"/>
                </a:solidFill>
                <a:latin typeface="Calibri Light" panose="020F0302020204030204"/>
                <a:ea typeface="+mn-ea"/>
                <a:cs typeface="Calibri" panose="020F0502020204030204" pitchFamily="34" charset="0"/>
              </a:rPr>
              <a:t>New Delhi 110020, INDIA</a:t>
            </a:r>
            <a:endParaRPr lang="en-IN" altLang="en-US" sz="1111" kern="1200">
              <a:solidFill>
                <a:prstClr val="black"/>
              </a:solidFill>
              <a:latin typeface="Calibri Light" panose="020F0302020204030204"/>
              <a:ea typeface="+mn-ea"/>
              <a:cs typeface="Calibri" panose="020F0502020204030204" pitchFamily="34" charset="0"/>
            </a:endParaRPr>
          </a:p>
          <a:p>
            <a:pPr defTabSz="923544">
              <a:spcAft>
                <a:spcPts val="600"/>
              </a:spcAft>
              <a:defRPr/>
            </a:pPr>
            <a:r>
              <a:rPr lang="en-GB" altLang="en-US" sz="1111" kern="1200">
                <a:solidFill>
                  <a:prstClr val="black"/>
                </a:solidFill>
                <a:latin typeface="Calibri Light" panose="020F0302020204030204"/>
                <a:ea typeface="+mn-ea"/>
                <a:cs typeface="Calibri" panose="020F0502020204030204" pitchFamily="34" charset="0"/>
              </a:rPr>
              <a:t>Tel: +91-11-26924597, 26928053, 41615985</a:t>
            </a:r>
          </a:p>
          <a:p>
            <a:pPr defTabSz="923544">
              <a:spcAft>
                <a:spcPts val="600"/>
              </a:spcAft>
              <a:defRPr/>
            </a:pPr>
            <a:r>
              <a:rPr lang="en-GB" altLang="en-US" sz="1111" kern="1200">
                <a:solidFill>
                  <a:prstClr val="black"/>
                </a:solidFill>
                <a:latin typeface="Calibri Light" panose="020F0302020204030204"/>
                <a:ea typeface="+mn-ea"/>
                <a:cs typeface="Calibri" panose="020F0502020204030204" pitchFamily="34" charset="0"/>
              </a:rPr>
              <a:t>Email: info@elcina.com</a:t>
            </a:r>
          </a:p>
          <a:p>
            <a:pPr defTabSz="923544">
              <a:spcAft>
                <a:spcPts val="600"/>
              </a:spcAft>
              <a:defRPr/>
            </a:pPr>
            <a:r>
              <a:rPr lang="en-GB" altLang="en-US" sz="1111" b="1" kern="1200">
                <a:solidFill>
                  <a:prstClr val="black"/>
                </a:solidFill>
                <a:latin typeface="Calibri Light" panose="020F0302020204030204"/>
                <a:ea typeface="+mn-ea"/>
                <a:cs typeface="Calibri" panose="020F0502020204030204" pitchFamily="34" charset="0"/>
              </a:rPr>
              <a:t>www.elcina.com | www.sourceindia-electronics.com | www.ses-india.in | www.elcinaclusters.in</a:t>
            </a:r>
            <a:endParaRPr kumimoji="0" lang="en-IN" alt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F3C726DF-D3C1-821C-752B-FCC6F1982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080101"/>
            <a:ext cx="1774901" cy="7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E7BF81F7-35D1-84EF-A9E0-03C8A1A8D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" y="3299779"/>
            <a:ext cx="1570873" cy="848271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3E3144E3-80D8-8C24-CD21-A858BD2B6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28" y="1989723"/>
            <a:ext cx="1132543" cy="1132542"/>
          </a:xfrm>
          <a:prstGeom prst="rect">
            <a:avLst/>
          </a:prstGeom>
        </p:spPr>
      </p:pic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1B47E7D-6112-0CFE-7AAC-3C1078346C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78" y="2324914"/>
            <a:ext cx="1399093" cy="409618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08636D1D-FFEB-F7A8-DDC1-9E63D7B31B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1" y="2262010"/>
            <a:ext cx="1676136" cy="699507"/>
          </a:xfrm>
          <a:prstGeom prst="rect">
            <a:avLst/>
          </a:prstGeom>
        </p:spPr>
      </p:pic>
      <p:pic>
        <p:nvPicPr>
          <p:cNvPr id="8" name="Picture 7" descr="A black and blue text with blue text and globe&#10;&#10;Description automatically generated">
            <a:extLst>
              <a:ext uri="{FF2B5EF4-FFF2-40B4-BE49-F238E27FC236}">
                <a16:creationId xmlns:a16="http://schemas.microsoft.com/office/drawing/2014/main" id="{5770BA1E-F2A5-25F2-A0DA-7DB2E8A0CE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" r="7167" b="33910"/>
          <a:stretch/>
        </p:blipFill>
        <p:spPr>
          <a:xfrm>
            <a:off x="2949493" y="962706"/>
            <a:ext cx="1917357" cy="8739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10E0C4-49BB-6CBA-D9E0-AEDD19AE92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6300" y="3530035"/>
            <a:ext cx="1858112" cy="6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3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rochure&#10;&#10;Description automatically generated">
            <a:extLst>
              <a:ext uri="{FF2B5EF4-FFF2-40B4-BE49-F238E27FC236}">
                <a16:creationId xmlns:a16="http://schemas.microsoft.com/office/drawing/2014/main" id="{E35CEE12-44E5-F87B-6C31-21DD953432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A86E62-5F40-50D1-147F-842C338674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7803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46E82F5C-2F4B-43EF-B952-B691E07A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defRPr/>
            </a:pPr>
            <a:fld id="{5B16F9ED-6956-4D66-ACF6-3921DB001479}" type="slidenum">
              <a:rPr lang="en-IN" sz="120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>
                <a:defRPr/>
              </a:pPr>
              <a:t>3</a:t>
            </a:fld>
            <a:endParaRPr lang="en-IN" sz="12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E9C0EE-FFC3-4B4B-9A9A-23B3641F521E}"/>
              </a:ext>
            </a:extLst>
          </p:cNvPr>
          <p:cNvSpPr txBox="1"/>
          <p:nvPr/>
        </p:nvSpPr>
        <p:spPr>
          <a:xfrm>
            <a:off x="89904" y="102134"/>
            <a:ext cx="473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E7E6E6">
                    <a:lumMod val="25000"/>
                  </a:srgb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$5 Trillion Opportunity by 2026</a:t>
            </a:r>
          </a:p>
        </p:txBody>
      </p:sp>
      <p:sp>
        <p:nvSpPr>
          <p:cNvPr id="20" name="Google Shape;315;p82">
            <a:extLst>
              <a:ext uri="{FF2B5EF4-FFF2-40B4-BE49-F238E27FC236}">
                <a16:creationId xmlns:a16="http://schemas.microsoft.com/office/drawing/2014/main" id="{32AF7CCA-8FB7-4E8F-91AE-6BCEA3C70585}"/>
              </a:ext>
            </a:extLst>
          </p:cNvPr>
          <p:cNvSpPr/>
          <p:nvPr/>
        </p:nvSpPr>
        <p:spPr>
          <a:xfrm>
            <a:off x="1193742" y="1005446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1" name="Google Shape;319;p82">
            <a:extLst>
              <a:ext uri="{FF2B5EF4-FFF2-40B4-BE49-F238E27FC236}">
                <a16:creationId xmlns:a16="http://schemas.microsoft.com/office/drawing/2014/main" id="{943ECFE5-00B1-406F-9EF5-56A1553756DE}"/>
              </a:ext>
            </a:extLst>
          </p:cNvPr>
          <p:cNvSpPr/>
          <p:nvPr/>
        </p:nvSpPr>
        <p:spPr>
          <a:xfrm>
            <a:off x="2544121" y="1005446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2" name="Google Shape;320;p82">
            <a:extLst>
              <a:ext uri="{FF2B5EF4-FFF2-40B4-BE49-F238E27FC236}">
                <a16:creationId xmlns:a16="http://schemas.microsoft.com/office/drawing/2014/main" id="{08D1D0F6-BFDE-4D70-BAAB-5418444788F2}"/>
              </a:ext>
            </a:extLst>
          </p:cNvPr>
          <p:cNvSpPr/>
          <p:nvPr/>
        </p:nvSpPr>
        <p:spPr>
          <a:xfrm>
            <a:off x="3897325" y="1005446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" name="Google Shape;321;p82">
            <a:extLst>
              <a:ext uri="{FF2B5EF4-FFF2-40B4-BE49-F238E27FC236}">
                <a16:creationId xmlns:a16="http://schemas.microsoft.com/office/drawing/2014/main" id="{0A64416D-2DEA-46FC-B1A2-EB7B841744CE}"/>
              </a:ext>
            </a:extLst>
          </p:cNvPr>
          <p:cNvSpPr/>
          <p:nvPr/>
        </p:nvSpPr>
        <p:spPr>
          <a:xfrm>
            <a:off x="5250529" y="1005446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4" name="Google Shape;322;p82">
            <a:extLst>
              <a:ext uri="{FF2B5EF4-FFF2-40B4-BE49-F238E27FC236}">
                <a16:creationId xmlns:a16="http://schemas.microsoft.com/office/drawing/2014/main" id="{75921189-CEA9-4DFB-B328-A9272D602694}"/>
              </a:ext>
            </a:extLst>
          </p:cNvPr>
          <p:cNvSpPr/>
          <p:nvPr/>
        </p:nvSpPr>
        <p:spPr>
          <a:xfrm>
            <a:off x="1216101" y="3987499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5" name="Google Shape;323;p82">
            <a:extLst>
              <a:ext uri="{FF2B5EF4-FFF2-40B4-BE49-F238E27FC236}">
                <a16:creationId xmlns:a16="http://schemas.microsoft.com/office/drawing/2014/main" id="{1B91029F-86EC-4887-9CDE-E4D0306570D7}"/>
              </a:ext>
            </a:extLst>
          </p:cNvPr>
          <p:cNvSpPr/>
          <p:nvPr/>
        </p:nvSpPr>
        <p:spPr>
          <a:xfrm>
            <a:off x="2543157" y="3996314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6" name="Google Shape;324;p82">
            <a:extLst>
              <a:ext uri="{FF2B5EF4-FFF2-40B4-BE49-F238E27FC236}">
                <a16:creationId xmlns:a16="http://schemas.microsoft.com/office/drawing/2014/main" id="{F29A144B-4DE5-4DD2-B4E9-6AB1E86C6E70}"/>
              </a:ext>
            </a:extLst>
          </p:cNvPr>
          <p:cNvSpPr txBox="1"/>
          <p:nvPr/>
        </p:nvSpPr>
        <p:spPr>
          <a:xfrm>
            <a:off x="1461120" y="1268785"/>
            <a:ext cx="628522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Auto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" name="Google Shape;325;p82">
            <a:extLst>
              <a:ext uri="{FF2B5EF4-FFF2-40B4-BE49-F238E27FC236}">
                <a16:creationId xmlns:a16="http://schemas.microsoft.com/office/drawing/2014/main" id="{BAB5279D-D346-4C36-811E-CC47BA8EBFBE}"/>
              </a:ext>
            </a:extLst>
          </p:cNvPr>
          <p:cNvSpPr txBox="1"/>
          <p:nvPr/>
        </p:nvSpPr>
        <p:spPr>
          <a:xfrm>
            <a:off x="1408667" y="1075598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lnSpc>
                <a:spcPct val="95000"/>
              </a:lnSpc>
              <a:defRPr/>
            </a:pPr>
            <a:r>
              <a:rPr lang="en-IN" sz="1358" b="1" dirty="0">
                <a:solidFill>
                  <a:schemeClr val="accent6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$300 B</a:t>
            </a:r>
            <a:endParaRPr sz="1358" dirty="0">
              <a:solidFill>
                <a:schemeClr val="accent6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" name="Google Shape;326;p82">
            <a:extLst>
              <a:ext uri="{FF2B5EF4-FFF2-40B4-BE49-F238E27FC236}">
                <a16:creationId xmlns:a16="http://schemas.microsoft.com/office/drawing/2014/main" id="{B018EBC7-DD21-4CAF-BE4F-A5FE291F8802}"/>
              </a:ext>
            </a:extLst>
          </p:cNvPr>
          <p:cNvSpPr txBox="1"/>
          <p:nvPr/>
        </p:nvSpPr>
        <p:spPr>
          <a:xfrm>
            <a:off x="2708039" y="1268789"/>
            <a:ext cx="890152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Auto Comp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" name="Google Shape;327;p82">
            <a:extLst>
              <a:ext uri="{FF2B5EF4-FFF2-40B4-BE49-F238E27FC236}">
                <a16:creationId xmlns:a16="http://schemas.microsoft.com/office/drawing/2014/main" id="{3998592D-4FDC-4406-80F8-FD070E72537F}"/>
              </a:ext>
            </a:extLst>
          </p:cNvPr>
          <p:cNvSpPr txBox="1"/>
          <p:nvPr/>
        </p:nvSpPr>
        <p:spPr>
          <a:xfrm>
            <a:off x="2759020" y="1075598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$200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30" name="Google Shape;328;p82">
            <a:extLst>
              <a:ext uri="{FF2B5EF4-FFF2-40B4-BE49-F238E27FC236}">
                <a16:creationId xmlns:a16="http://schemas.microsoft.com/office/drawing/2014/main" id="{A9E77219-E298-426E-BC00-7E55C16AF7F7}"/>
              </a:ext>
            </a:extLst>
          </p:cNvPr>
          <p:cNvSpPr txBox="1"/>
          <p:nvPr/>
        </p:nvSpPr>
        <p:spPr>
          <a:xfrm>
            <a:off x="3894501" y="1268789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Aviation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" name="Google Shape;329;p82">
            <a:extLst>
              <a:ext uri="{FF2B5EF4-FFF2-40B4-BE49-F238E27FC236}">
                <a16:creationId xmlns:a16="http://schemas.microsoft.com/office/drawing/2014/main" id="{BDFE5F9F-628D-47C7-9833-1D554A0EE79B}"/>
              </a:ext>
            </a:extLst>
          </p:cNvPr>
          <p:cNvSpPr txBox="1"/>
          <p:nvPr/>
        </p:nvSpPr>
        <p:spPr>
          <a:xfrm>
            <a:off x="4109374" y="1075598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$25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32" name="Google Shape;330;p82">
            <a:extLst>
              <a:ext uri="{FF2B5EF4-FFF2-40B4-BE49-F238E27FC236}">
                <a16:creationId xmlns:a16="http://schemas.microsoft.com/office/drawing/2014/main" id="{E1780712-FAF9-40E2-8624-5DE4BB256B33}"/>
              </a:ext>
            </a:extLst>
          </p:cNvPr>
          <p:cNvSpPr txBox="1"/>
          <p:nvPr/>
        </p:nvSpPr>
        <p:spPr>
          <a:xfrm>
            <a:off x="5253398" y="1268789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Biotech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1;p82">
            <a:extLst>
              <a:ext uri="{FF2B5EF4-FFF2-40B4-BE49-F238E27FC236}">
                <a16:creationId xmlns:a16="http://schemas.microsoft.com/office/drawing/2014/main" id="{7ADC9985-387C-40BB-932D-B4700D15B3D1}"/>
              </a:ext>
            </a:extLst>
          </p:cNvPr>
          <p:cNvSpPr txBox="1"/>
          <p:nvPr/>
        </p:nvSpPr>
        <p:spPr>
          <a:xfrm>
            <a:off x="5462577" y="1075598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$100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34" name="Google Shape;332;p82">
            <a:extLst>
              <a:ext uri="{FF2B5EF4-FFF2-40B4-BE49-F238E27FC236}">
                <a16:creationId xmlns:a16="http://schemas.microsoft.com/office/drawing/2014/main" id="{18BEB41A-F292-4FD2-A00C-133679CC0324}"/>
              </a:ext>
            </a:extLst>
          </p:cNvPr>
          <p:cNvSpPr txBox="1"/>
          <p:nvPr/>
        </p:nvSpPr>
        <p:spPr>
          <a:xfrm>
            <a:off x="1218977" y="4250842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Mining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Google Shape;333;p82">
            <a:extLst>
              <a:ext uri="{FF2B5EF4-FFF2-40B4-BE49-F238E27FC236}">
                <a16:creationId xmlns:a16="http://schemas.microsoft.com/office/drawing/2014/main" id="{80A8DBEA-C95F-4807-A75B-90C1A08EE1F5}"/>
              </a:ext>
            </a:extLst>
          </p:cNvPr>
          <p:cNvSpPr txBox="1"/>
          <p:nvPr/>
        </p:nvSpPr>
        <p:spPr>
          <a:xfrm>
            <a:off x="1428149" y="4057651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$150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36" name="Google Shape;334;p82">
            <a:extLst>
              <a:ext uri="{FF2B5EF4-FFF2-40B4-BE49-F238E27FC236}">
                <a16:creationId xmlns:a16="http://schemas.microsoft.com/office/drawing/2014/main" id="{DE3ABB1D-0043-4A00-A942-A3E49A8D8235}"/>
              </a:ext>
            </a:extLst>
          </p:cNvPr>
          <p:cNvSpPr txBox="1"/>
          <p:nvPr/>
        </p:nvSpPr>
        <p:spPr>
          <a:xfrm>
            <a:off x="2572173" y="4250842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Oil &amp; Gas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" name="Google Shape;335;p82">
            <a:extLst>
              <a:ext uri="{FF2B5EF4-FFF2-40B4-BE49-F238E27FC236}">
                <a16:creationId xmlns:a16="http://schemas.microsoft.com/office/drawing/2014/main" id="{48F54326-21E1-4A3D-8E71-7E3F97E0FE82}"/>
              </a:ext>
            </a:extLst>
          </p:cNvPr>
          <p:cNvSpPr txBox="1"/>
          <p:nvPr/>
        </p:nvSpPr>
        <p:spPr>
          <a:xfrm>
            <a:off x="2781345" y="4057651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$110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38" name="Google Shape;336;p82">
            <a:extLst>
              <a:ext uri="{FF2B5EF4-FFF2-40B4-BE49-F238E27FC236}">
                <a16:creationId xmlns:a16="http://schemas.microsoft.com/office/drawing/2014/main" id="{1D4F5983-98A4-4465-B13F-CF9E7FEF0422}"/>
              </a:ext>
            </a:extLst>
          </p:cNvPr>
          <p:cNvSpPr/>
          <p:nvPr/>
        </p:nvSpPr>
        <p:spPr>
          <a:xfrm>
            <a:off x="1196611" y="1781233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9" name="Google Shape;337;p82">
            <a:extLst>
              <a:ext uri="{FF2B5EF4-FFF2-40B4-BE49-F238E27FC236}">
                <a16:creationId xmlns:a16="http://schemas.microsoft.com/office/drawing/2014/main" id="{0759205A-43E8-45EF-9F14-27EBF91BD2A6}"/>
              </a:ext>
            </a:extLst>
          </p:cNvPr>
          <p:cNvSpPr/>
          <p:nvPr/>
        </p:nvSpPr>
        <p:spPr>
          <a:xfrm>
            <a:off x="2544121" y="1781233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0" name="Google Shape;338;p82">
            <a:extLst>
              <a:ext uri="{FF2B5EF4-FFF2-40B4-BE49-F238E27FC236}">
                <a16:creationId xmlns:a16="http://schemas.microsoft.com/office/drawing/2014/main" id="{619E93C1-6E37-47E4-BB3F-A84D32409EE7}"/>
              </a:ext>
            </a:extLst>
          </p:cNvPr>
          <p:cNvSpPr/>
          <p:nvPr/>
        </p:nvSpPr>
        <p:spPr>
          <a:xfrm>
            <a:off x="3897325" y="1781233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1" name="Google Shape;339;p82">
            <a:extLst>
              <a:ext uri="{FF2B5EF4-FFF2-40B4-BE49-F238E27FC236}">
                <a16:creationId xmlns:a16="http://schemas.microsoft.com/office/drawing/2014/main" id="{21EED19C-A43A-44BB-9A0B-246497330ECD}"/>
              </a:ext>
            </a:extLst>
          </p:cNvPr>
          <p:cNvSpPr/>
          <p:nvPr/>
        </p:nvSpPr>
        <p:spPr>
          <a:xfrm>
            <a:off x="5250529" y="1781233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2" name="Google Shape;340;p82">
            <a:extLst>
              <a:ext uri="{FF2B5EF4-FFF2-40B4-BE49-F238E27FC236}">
                <a16:creationId xmlns:a16="http://schemas.microsoft.com/office/drawing/2014/main" id="{DB09A324-6507-4F36-B25E-CFBC9C0A8EA7}"/>
              </a:ext>
            </a:extLst>
          </p:cNvPr>
          <p:cNvSpPr/>
          <p:nvPr/>
        </p:nvSpPr>
        <p:spPr>
          <a:xfrm>
            <a:off x="3900490" y="4014040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3" name="Google Shape;341;p82">
            <a:extLst>
              <a:ext uri="{FF2B5EF4-FFF2-40B4-BE49-F238E27FC236}">
                <a16:creationId xmlns:a16="http://schemas.microsoft.com/office/drawing/2014/main" id="{20E0BB69-DF7E-473A-8F00-2555BEC146B8}"/>
              </a:ext>
            </a:extLst>
          </p:cNvPr>
          <p:cNvSpPr/>
          <p:nvPr/>
        </p:nvSpPr>
        <p:spPr>
          <a:xfrm>
            <a:off x="5247010" y="3998098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4" name="Google Shape;342;p82">
            <a:extLst>
              <a:ext uri="{FF2B5EF4-FFF2-40B4-BE49-F238E27FC236}">
                <a16:creationId xmlns:a16="http://schemas.microsoft.com/office/drawing/2014/main" id="{F794FC1F-B314-4889-9E3E-DD6FFF3631FC}"/>
              </a:ext>
            </a:extLst>
          </p:cNvPr>
          <p:cNvSpPr txBox="1"/>
          <p:nvPr/>
        </p:nvSpPr>
        <p:spPr>
          <a:xfrm>
            <a:off x="1193794" y="2044567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Pharma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" name="Google Shape;343;p82">
            <a:extLst>
              <a:ext uri="{FF2B5EF4-FFF2-40B4-BE49-F238E27FC236}">
                <a16:creationId xmlns:a16="http://schemas.microsoft.com/office/drawing/2014/main" id="{1EA4307F-8197-4E50-BA7C-7FB03054CB1E}"/>
              </a:ext>
            </a:extLst>
          </p:cNvPr>
          <p:cNvSpPr txBox="1"/>
          <p:nvPr/>
        </p:nvSpPr>
        <p:spPr>
          <a:xfrm>
            <a:off x="1408667" y="1851384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$65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46" name="Google Shape;344;p82">
            <a:extLst>
              <a:ext uri="{FF2B5EF4-FFF2-40B4-BE49-F238E27FC236}">
                <a16:creationId xmlns:a16="http://schemas.microsoft.com/office/drawing/2014/main" id="{9755EBE7-5DAE-4A85-A489-54749D491FAF}"/>
              </a:ext>
            </a:extLst>
          </p:cNvPr>
          <p:cNvSpPr txBox="1"/>
          <p:nvPr/>
        </p:nvSpPr>
        <p:spPr>
          <a:xfrm>
            <a:off x="2549841" y="2044567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Chemicals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" name="Google Shape;345;p82">
            <a:extLst>
              <a:ext uri="{FF2B5EF4-FFF2-40B4-BE49-F238E27FC236}">
                <a16:creationId xmlns:a16="http://schemas.microsoft.com/office/drawing/2014/main" id="{0E346767-0048-493C-8E25-40A964B93C6A}"/>
              </a:ext>
            </a:extLst>
          </p:cNvPr>
          <p:cNvSpPr txBox="1"/>
          <p:nvPr/>
        </p:nvSpPr>
        <p:spPr>
          <a:xfrm>
            <a:off x="2759020" y="1851384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$304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48" name="Google Shape;346;p82">
            <a:extLst>
              <a:ext uri="{FF2B5EF4-FFF2-40B4-BE49-F238E27FC236}">
                <a16:creationId xmlns:a16="http://schemas.microsoft.com/office/drawing/2014/main" id="{DCD5BFC1-0C29-4BC2-B126-56F21CED35E9}"/>
              </a:ext>
            </a:extLst>
          </p:cNvPr>
          <p:cNvSpPr txBox="1"/>
          <p:nvPr/>
        </p:nvSpPr>
        <p:spPr>
          <a:xfrm>
            <a:off x="3900202" y="2044567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Construction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" name="Google Shape;347;p82">
            <a:extLst>
              <a:ext uri="{FF2B5EF4-FFF2-40B4-BE49-F238E27FC236}">
                <a16:creationId xmlns:a16="http://schemas.microsoft.com/office/drawing/2014/main" id="{F167F057-ADD5-40FC-B9EF-B6F944C6E7A5}"/>
              </a:ext>
            </a:extLst>
          </p:cNvPr>
          <p:cNvSpPr txBox="1"/>
          <p:nvPr/>
        </p:nvSpPr>
        <p:spPr>
          <a:xfrm>
            <a:off x="4109374" y="1851384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$640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50" name="Google Shape;348;p82">
            <a:extLst>
              <a:ext uri="{FF2B5EF4-FFF2-40B4-BE49-F238E27FC236}">
                <a16:creationId xmlns:a16="http://schemas.microsoft.com/office/drawing/2014/main" id="{1BD7F5E9-2DC0-4DBF-9CB9-C81B47498DF5}"/>
              </a:ext>
            </a:extLst>
          </p:cNvPr>
          <p:cNvSpPr txBox="1"/>
          <p:nvPr/>
        </p:nvSpPr>
        <p:spPr>
          <a:xfrm>
            <a:off x="5250581" y="2044567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Defence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" name="Google Shape;349;p82">
            <a:extLst>
              <a:ext uri="{FF2B5EF4-FFF2-40B4-BE49-F238E27FC236}">
                <a16:creationId xmlns:a16="http://schemas.microsoft.com/office/drawing/2014/main" id="{50BE9CAE-05A8-45E5-85F6-6B3D1A910241}"/>
              </a:ext>
            </a:extLst>
          </p:cNvPr>
          <p:cNvSpPr txBox="1"/>
          <p:nvPr/>
        </p:nvSpPr>
        <p:spPr>
          <a:xfrm>
            <a:off x="5462577" y="1851384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$130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52" name="Google Shape;350;p82">
            <a:extLst>
              <a:ext uri="{FF2B5EF4-FFF2-40B4-BE49-F238E27FC236}">
                <a16:creationId xmlns:a16="http://schemas.microsoft.com/office/drawing/2014/main" id="{174B38C7-61B5-4D5C-895A-BDE22DEAB52B}"/>
              </a:ext>
            </a:extLst>
          </p:cNvPr>
          <p:cNvSpPr txBox="1"/>
          <p:nvPr/>
        </p:nvSpPr>
        <p:spPr>
          <a:xfrm>
            <a:off x="3897620" y="4277392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Capital Goods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" name="Google Shape;351;p82">
            <a:extLst>
              <a:ext uri="{FF2B5EF4-FFF2-40B4-BE49-F238E27FC236}">
                <a16:creationId xmlns:a16="http://schemas.microsoft.com/office/drawing/2014/main" id="{B3353AD1-A8D6-4E16-B4AF-B7F630DD05E6}"/>
              </a:ext>
            </a:extLst>
          </p:cNvPr>
          <p:cNvSpPr txBox="1"/>
          <p:nvPr/>
        </p:nvSpPr>
        <p:spPr>
          <a:xfrm>
            <a:off x="4112538" y="4084192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$112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54" name="Google Shape;352;p82">
            <a:extLst>
              <a:ext uri="{FF2B5EF4-FFF2-40B4-BE49-F238E27FC236}">
                <a16:creationId xmlns:a16="http://schemas.microsoft.com/office/drawing/2014/main" id="{05BE894C-992C-488B-92D7-6C48C0194FFA}"/>
              </a:ext>
            </a:extLst>
          </p:cNvPr>
          <p:cNvSpPr txBox="1"/>
          <p:nvPr/>
        </p:nvSpPr>
        <p:spPr>
          <a:xfrm>
            <a:off x="5253632" y="4277392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Railways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353;p82">
            <a:extLst>
              <a:ext uri="{FF2B5EF4-FFF2-40B4-BE49-F238E27FC236}">
                <a16:creationId xmlns:a16="http://schemas.microsoft.com/office/drawing/2014/main" id="{AAF7B8B6-9BB1-4DE3-83D8-0B85E7A9DEB2}"/>
              </a:ext>
            </a:extLst>
          </p:cNvPr>
          <p:cNvSpPr txBox="1"/>
          <p:nvPr/>
        </p:nvSpPr>
        <p:spPr>
          <a:xfrm>
            <a:off x="5465451" y="4112333"/>
            <a:ext cx="733378" cy="15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$192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56" name="Google Shape;354;p82">
            <a:extLst>
              <a:ext uri="{FF2B5EF4-FFF2-40B4-BE49-F238E27FC236}">
                <a16:creationId xmlns:a16="http://schemas.microsoft.com/office/drawing/2014/main" id="{02E2928E-23BB-4C95-837F-8AA3F2176502}"/>
              </a:ext>
            </a:extLst>
          </p:cNvPr>
          <p:cNvSpPr/>
          <p:nvPr/>
        </p:nvSpPr>
        <p:spPr>
          <a:xfrm>
            <a:off x="1196611" y="2557027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2" name="Google Shape;355;p82">
            <a:extLst>
              <a:ext uri="{FF2B5EF4-FFF2-40B4-BE49-F238E27FC236}">
                <a16:creationId xmlns:a16="http://schemas.microsoft.com/office/drawing/2014/main" id="{99B8401E-E12F-4450-8627-2D2D6C381BEC}"/>
              </a:ext>
            </a:extLst>
          </p:cNvPr>
          <p:cNvSpPr/>
          <p:nvPr/>
        </p:nvSpPr>
        <p:spPr>
          <a:xfrm>
            <a:off x="2544121" y="2557027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9" name="Google Shape;356;p82">
            <a:extLst>
              <a:ext uri="{FF2B5EF4-FFF2-40B4-BE49-F238E27FC236}">
                <a16:creationId xmlns:a16="http://schemas.microsoft.com/office/drawing/2014/main" id="{ABA644E7-EAFA-45CF-864E-B9AFE14F6432}"/>
              </a:ext>
            </a:extLst>
          </p:cNvPr>
          <p:cNvSpPr/>
          <p:nvPr/>
        </p:nvSpPr>
        <p:spPr>
          <a:xfrm>
            <a:off x="3897325" y="2557027"/>
            <a:ext cx="1157483" cy="547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3" name="Google Shape;357;p82">
            <a:extLst>
              <a:ext uri="{FF2B5EF4-FFF2-40B4-BE49-F238E27FC236}">
                <a16:creationId xmlns:a16="http://schemas.microsoft.com/office/drawing/2014/main" id="{FBE2D84C-ABF2-4E94-AB7E-574A16C837E0}"/>
              </a:ext>
            </a:extLst>
          </p:cNvPr>
          <p:cNvSpPr/>
          <p:nvPr/>
        </p:nvSpPr>
        <p:spPr>
          <a:xfrm>
            <a:off x="5250529" y="2557027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4" name="Google Shape;358;p82">
            <a:extLst>
              <a:ext uri="{FF2B5EF4-FFF2-40B4-BE49-F238E27FC236}">
                <a16:creationId xmlns:a16="http://schemas.microsoft.com/office/drawing/2014/main" id="{E9E96020-6574-47C1-9F16-5EAD9DEB1942}"/>
              </a:ext>
            </a:extLst>
          </p:cNvPr>
          <p:cNvSpPr/>
          <p:nvPr/>
        </p:nvSpPr>
        <p:spPr>
          <a:xfrm>
            <a:off x="6620008" y="1005446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5" name="Google Shape;359;p82">
            <a:extLst>
              <a:ext uri="{FF2B5EF4-FFF2-40B4-BE49-F238E27FC236}">
                <a16:creationId xmlns:a16="http://schemas.microsoft.com/office/drawing/2014/main" id="{0A2070F7-6F46-4499-AA1C-EE857CE9EBCE}"/>
              </a:ext>
            </a:extLst>
          </p:cNvPr>
          <p:cNvSpPr/>
          <p:nvPr/>
        </p:nvSpPr>
        <p:spPr>
          <a:xfrm>
            <a:off x="6620008" y="1798086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6" name="Google Shape;360;p82">
            <a:extLst>
              <a:ext uri="{FF2B5EF4-FFF2-40B4-BE49-F238E27FC236}">
                <a16:creationId xmlns:a16="http://schemas.microsoft.com/office/drawing/2014/main" id="{54CC18F4-2154-4673-B440-1AA76C42A6D2}"/>
              </a:ext>
            </a:extLst>
          </p:cNvPr>
          <p:cNvSpPr txBox="1"/>
          <p:nvPr/>
        </p:nvSpPr>
        <p:spPr>
          <a:xfrm>
            <a:off x="1193794" y="2820361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Renewables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361;p82">
            <a:extLst>
              <a:ext uri="{FF2B5EF4-FFF2-40B4-BE49-F238E27FC236}">
                <a16:creationId xmlns:a16="http://schemas.microsoft.com/office/drawing/2014/main" id="{BDB08723-825E-4137-93FC-F1CA46790534}"/>
              </a:ext>
            </a:extLst>
          </p:cNvPr>
          <p:cNvSpPr txBox="1"/>
          <p:nvPr/>
        </p:nvSpPr>
        <p:spPr>
          <a:xfrm>
            <a:off x="1408667" y="2627179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$180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80" name="Google Shape;362;p82">
            <a:extLst>
              <a:ext uri="{FF2B5EF4-FFF2-40B4-BE49-F238E27FC236}">
                <a16:creationId xmlns:a16="http://schemas.microsoft.com/office/drawing/2014/main" id="{8BE19C48-37F7-484A-B081-43E5E3C9E7C4}"/>
              </a:ext>
            </a:extLst>
          </p:cNvPr>
          <p:cNvSpPr txBox="1"/>
          <p:nvPr/>
        </p:nvSpPr>
        <p:spPr>
          <a:xfrm>
            <a:off x="2544139" y="2820361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Roads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363;p82">
            <a:extLst>
              <a:ext uri="{FF2B5EF4-FFF2-40B4-BE49-F238E27FC236}">
                <a16:creationId xmlns:a16="http://schemas.microsoft.com/office/drawing/2014/main" id="{80C252AA-4D29-4628-A5B1-CBE3E909B0F1}"/>
              </a:ext>
            </a:extLst>
          </p:cNvPr>
          <p:cNvSpPr txBox="1"/>
          <p:nvPr/>
        </p:nvSpPr>
        <p:spPr>
          <a:xfrm>
            <a:off x="2759020" y="2627179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$285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82" name="Google Shape;364;p82">
            <a:extLst>
              <a:ext uri="{FF2B5EF4-FFF2-40B4-BE49-F238E27FC236}">
                <a16:creationId xmlns:a16="http://schemas.microsoft.com/office/drawing/2014/main" id="{3588E7DA-0096-486F-A1C9-50120C15C176}"/>
              </a:ext>
            </a:extLst>
          </p:cNvPr>
          <p:cNvSpPr txBox="1"/>
          <p:nvPr/>
        </p:nvSpPr>
        <p:spPr>
          <a:xfrm>
            <a:off x="3894501" y="2820361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Electronics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Google Shape;365;p82">
            <a:extLst>
              <a:ext uri="{FF2B5EF4-FFF2-40B4-BE49-F238E27FC236}">
                <a16:creationId xmlns:a16="http://schemas.microsoft.com/office/drawing/2014/main" id="{44607C84-B8DA-4FA3-8374-1BD30D273383}"/>
              </a:ext>
            </a:extLst>
          </p:cNvPr>
          <p:cNvSpPr txBox="1"/>
          <p:nvPr/>
        </p:nvSpPr>
        <p:spPr>
          <a:xfrm>
            <a:off x="4109374" y="2627179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$300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84" name="Google Shape;366;p82">
            <a:extLst>
              <a:ext uri="{FF2B5EF4-FFF2-40B4-BE49-F238E27FC236}">
                <a16:creationId xmlns:a16="http://schemas.microsoft.com/office/drawing/2014/main" id="{0D75DE98-126B-4D4A-B34C-A835037B9C8A}"/>
              </a:ext>
            </a:extLst>
          </p:cNvPr>
          <p:cNvSpPr txBox="1"/>
          <p:nvPr/>
        </p:nvSpPr>
        <p:spPr>
          <a:xfrm>
            <a:off x="5253398" y="2820361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Food Processing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367;p82">
            <a:extLst>
              <a:ext uri="{FF2B5EF4-FFF2-40B4-BE49-F238E27FC236}">
                <a16:creationId xmlns:a16="http://schemas.microsoft.com/office/drawing/2014/main" id="{94A9FD33-FC87-43C2-93DC-8C9085A82572}"/>
              </a:ext>
            </a:extLst>
          </p:cNvPr>
          <p:cNvSpPr txBox="1"/>
          <p:nvPr/>
        </p:nvSpPr>
        <p:spPr>
          <a:xfrm>
            <a:off x="5462577" y="2627179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$535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86" name="Google Shape;368;p82">
            <a:extLst>
              <a:ext uri="{FF2B5EF4-FFF2-40B4-BE49-F238E27FC236}">
                <a16:creationId xmlns:a16="http://schemas.microsoft.com/office/drawing/2014/main" id="{5DB6FEB8-C7D0-4253-BDAD-C8B8B3EFA11F}"/>
              </a:ext>
            </a:extLst>
          </p:cNvPr>
          <p:cNvSpPr txBox="1"/>
          <p:nvPr/>
        </p:nvSpPr>
        <p:spPr>
          <a:xfrm>
            <a:off x="6863127" y="1312933"/>
            <a:ext cx="628522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IT/BPM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369;p82">
            <a:extLst>
              <a:ext uri="{FF2B5EF4-FFF2-40B4-BE49-F238E27FC236}">
                <a16:creationId xmlns:a16="http://schemas.microsoft.com/office/drawing/2014/main" id="{0E98C475-863F-455B-B63D-75A420089651}"/>
              </a:ext>
            </a:extLst>
          </p:cNvPr>
          <p:cNvSpPr txBox="1"/>
          <p:nvPr/>
        </p:nvSpPr>
        <p:spPr>
          <a:xfrm>
            <a:off x="6810698" y="1086787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$350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88" name="Google Shape;370;p82">
            <a:extLst>
              <a:ext uri="{FF2B5EF4-FFF2-40B4-BE49-F238E27FC236}">
                <a16:creationId xmlns:a16="http://schemas.microsoft.com/office/drawing/2014/main" id="{EC2685B0-99C1-4EDA-B2BA-EE3819CF86B7}"/>
              </a:ext>
            </a:extLst>
          </p:cNvPr>
          <p:cNvSpPr txBox="1"/>
          <p:nvPr/>
        </p:nvSpPr>
        <p:spPr>
          <a:xfrm>
            <a:off x="6863127" y="2070834"/>
            <a:ext cx="628522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Leather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371;p82">
            <a:extLst>
              <a:ext uri="{FF2B5EF4-FFF2-40B4-BE49-F238E27FC236}">
                <a16:creationId xmlns:a16="http://schemas.microsoft.com/office/drawing/2014/main" id="{548C872A-EB49-4E20-B7EB-BB23060F1671}"/>
              </a:ext>
            </a:extLst>
          </p:cNvPr>
          <p:cNvSpPr txBox="1"/>
          <p:nvPr/>
        </p:nvSpPr>
        <p:spPr>
          <a:xfrm>
            <a:off x="6825693" y="1848196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$30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90" name="Google Shape;372;p82">
            <a:extLst>
              <a:ext uri="{FF2B5EF4-FFF2-40B4-BE49-F238E27FC236}">
                <a16:creationId xmlns:a16="http://schemas.microsoft.com/office/drawing/2014/main" id="{61E9472D-EC88-4F43-957B-C72FE57D19C6}"/>
              </a:ext>
            </a:extLst>
          </p:cNvPr>
          <p:cNvSpPr/>
          <p:nvPr/>
        </p:nvSpPr>
        <p:spPr>
          <a:xfrm>
            <a:off x="1196611" y="3318010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1" name="Google Shape;373;p82">
            <a:extLst>
              <a:ext uri="{FF2B5EF4-FFF2-40B4-BE49-F238E27FC236}">
                <a16:creationId xmlns:a16="http://schemas.microsoft.com/office/drawing/2014/main" id="{E8275FAF-1009-49A0-8710-0613C5822AA2}"/>
              </a:ext>
            </a:extLst>
          </p:cNvPr>
          <p:cNvSpPr/>
          <p:nvPr/>
        </p:nvSpPr>
        <p:spPr>
          <a:xfrm>
            <a:off x="2544121" y="3318010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2" name="Google Shape;374;p82">
            <a:extLst>
              <a:ext uri="{FF2B5EF4-FFF2-40B4-BE49-F238E27FC236}">
                <a16:creationId xmlns:a16="http://schemas.microsoft.com/office/drawing/2014/main" id="{09767254-3245-49AC-8656-C4566840D4D5}"/>
              </a:ext>
            </a:extLst>
          </p:cNvPr>
          <p:cNvSpPr/>
          <p:nvPr/>
        </p:nvSpPr>
        <p:spPr>
          <a:xfrm>
            <a:off x="3897325" y="3318010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3" name="Google Shape;375;p82">
            <a:extLst>
              <a:ext uri="{FF2B5EF4-FFF2-40B4-BE49-F238E27FC236}">
                <a16:creationId xmlns:a16="http://schemas.microsoft.com/office/drawing/2014/main" id="{437DE6DF-1075-4625-84B0-C0726D7A9B4D}"/>
              </a:ext>
            </a:extLst>
          </p:cNvPr>
          <p:cNvSpPr/>
          <p:nvPr/>
        </p:nvSpPr>
        <p:spPr>
          <a:xfrm>
            <a:off x="5250529" y="3318010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4" name="Google Shape;376;p82">
            <a:extLst>
              <a:ext uri="{FF2B5EF4-FFF2-40B4-BE49-F238E27FC236}">
                <a16:creationId xmlns:a16="http://schemas.microsoft.com/office/drawing/2014/main" id="{26183359-4126-4FBA-9C2F-103CB0452C2C}"/>
              </a:ext>
            </a:extLst>
          </p:cNvPr>
          <p:cNvSpPr/>
          <p:nvPr/>
        </p:nvSpPr>
        <p:spPr>
          <a:xfrm>
            <a:off x="6622928" y="3329119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5" name="Google Shape;377;p82">
            <a:extLst>
              <a:ext uri="{FF2B5EF4-FFF2-40B4-BE49-F238E27FC236}">
                <a16:creationId xmlns:a16="http://schemas.microsoft.com/office/drawing/2014/main" id="{F23D44B3-A8C7-4A25-98C6-F641383D3ADF}"/>
              </a:ext>
            </a:extLst>
          </p:cNvPr>
          <p:cNvSpPr/>
          <p:nvPr/>
        </p:nvSpPr>
        <p:spPr>
          <a:xfrm>
            <a:off x="6622928" y="2563603"/>
            <a:ext cx="1157483" cy="547895"/>
          </a:xfrm>
          <a:prstGeom prst="rect">
            <a:avLst/>
          </a:prstGeom>
          <a:solidFill>
            <a:srgbClr val="F7F7F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048" tIns="62048" rIns="62048" bIns="62048" anchor="ctr" anchorCtr="0">
            <a:noAutofit/>
          </a:bodyPr>
          <a:lstStyle/>
          <a:p>
            <a:pPr defTabSz="310290">
              <a:defRPr/>
            </a:pPr>
            <a:endParaRPr sz="1222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6" name="Google Shape;378;p82">
            <a:extLst>
              <a:ext uri="{FF2B5EF4-FFF2-40B4-BE49-F238E27FC236}">
                <a16:creationId xmlns:a16="http://schemas.microsoft.com/office/drawing/2014/main" id="{F540B5E0-8DB0-42E3-9FEA-1E2030E58D43}"/>
              </a:ext>
            </a:extLst>
          </p:cNvPr>
          <p:cNvSpPr txBox="1"/>
          <p:nvPr/>
        </p:nvSpPr>
        <p:spPr>
          <a:xfrm>
            <a:off x="1158571" y="3581344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Textiles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7" name="Google Shape;379;p82">
            <a:extLst>
              <a:ext uri="{FF2B5EF4-FFF2-40B4-BE49-F238E27FC236}">
                <a16:creationId xmlns:a16="http://schemas.microsoft.com/office/drawing/2014/main" id="{B51A74B9-1278-4D56-BF84-4D811CB4909B}"/>
              </a:ext>
            </a:extLst>
          </p:cNvPr>
          <p:cNvSpPr txBox="1"/>
          <p:nvPr/>
        </p:nvSpPr>
        <p:spPr>
          <a:xfrm>
            <a:off x="1408667" y="3388162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$223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98" name="Google Shape;380;p82">
            <a:extLst>
              <a:ext uri="{FF2B5EF4-FFF2-40B4-BE49-F238E27FC236}">
                <a16:creationId xmlns:a16="http://schemas.microsoft.com/office/drawing/2014/main" id="{EB0F0F53-54F6-48F9-BEE7-339F9E07CDDA}"/>
              </a:ext>
            </a:extLst>
          </p:cNvPr>
          <p:cNvSpPr txBox="1"/>
          <p:nvPr/>
        </p:nvSpPr>
        <p:spPr>
          <a:xfrm>
            <a:off x="2544139" y="3581344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Thermal Power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" name="Google Shape;381;p82">
            <a:extLst>
              <a:ext uri="{FF2B5EF4-FFF2-40B4-BE49-F238E27FC236}">
                <a16:creationId xmlns:a16="http://schemas.microsoft.com/office/drawing/2014/main" id="{BD2394E9-A620-4E98-9AFD-CA4CF5CE31C5}"/>
              </a:ext>
            </a:extLst>
          </p:cNvPr>
          <p:cNvSpPr txBox="1"/>
          <p:nvPr/>
        </p:nvSpPr>
        <p:spPr>
          <a:xfrm>
            <a:off x="2759020" y="3388162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$125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100" name="Google Shape;382;p82">
            <a:extLst>
              <a:ext uri="{FF2B5EF4-FFF2-40B4-BE49-F238E27FC236}">
                <a16:creationId xmlns:a16="http://schemas.microsoft.com/office/drawing/2014/main" id="{B96D5E5F-3B3E-4A3A-AAF7-590A4806F1BB}"/>
              </a:ext>
            </a:extLst>
          </p:cNvPr>
          <p:cNvSpPr txBox="1"/>
          <p:nvPr/>
        </p:nvSpPr>
        <p:spPr>
          <a:xfrm>
            <a:off x="3900202" y="3581344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8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Tourism</a:t>
            </a:r>
            <a:endParaRPr sz="1088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Google Shape;383;p82">
            <a:extLst>
              <a:ext uri="{FF2B5EF4-FFF2-40B4-BE49-F238E27FC236}">
                <a16:creationId xmlns:a16="http://schemas.microsoft.com/office/drawing/2014/main" id="{23BF17EA-C906-45D3-8D4C-3A2A551FDC72}"/>
              </a:ext>
            </a:extLst>
          </p:cNvPr>
          <p:cNvSpPr txBox="1"/>
          <p:nvPr/>
        </p:nvSpPr>
        <p:spPr>
          <a:xfrm>
            <a:off x="4109374" y="3388162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$424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102" name="Google Shape;384;p82">
            <a:extLst>
              <a:ext uri="{FF2B5EF4-FFF2-40B4-BE49-F238E27FC236}">
                <a16:creationId xmlns:a16="http://schemas.microsoft.com/office/drawing/2014/main" id="{926CB52D-27B9-43DA-9089-E5D7AB868617}"/>
              </a:ext>
            </a:extLst>
          </p:cNvPr>
          <p:cNvSpPr txBox="1"/>
          <p:nvPr/>
        </p:nvSpPr>
        <p:spPr>
          <a:xfrm>
            <a:off x="5247697" y="3581344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8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Media</a:t>
            </a:r>
            <a:endParaRPr sz="1088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Google Shape;385;p82">
            <a:extLst>
              <a:ext uri="{FF2B5EF4-FFF2-40B4-BE49-F238E27FC236}">
                <a16:creationId xmlns:a16="http://schemas.microsoft.com/office/drawing/2014/main" id="{85B2AAA9-8911-43E2-9605-5329CDF08001}"/>
              </a:ext>
            </a:extLst>
          </p:cNvPr>
          <p:cNvSpPr txBox="1"/>
          <p:nvPr/>
        </p:nvSpPr>
        <p:spPr>
          <a:xfrm>
            <a:off x="5462577" y="3388162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$100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104" name="Google Shape;386;p82">
            <a:extLst>
              <a:ext uri="{FF2B5EF4-FFF2-40B4-BE49-F238E27FC236}">
                <a16:creationId xmlns:a16="http://schemas.microsoft.com/office/drawing/2014/main" id="{FF92B6D5-C9BA-427B-824D-F12D707C0211}"/>
              </a:ext>
            </a:extLst>
          </p:cNvPr>
          <p:cNvSpPr txBox="1"/>
          <p:nvPr/>
        </p:nvSpPr>
        <p:spPr>
          <a:xfrm>
            <a:off x="6613640" y="3590110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Wellness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387;p82">
            <a:extLst>
              <a:ext uri="{FF2B5EF4-FFF2-40B4-BE49-F238E27FC236}">
                <a16:creationId xmlns:a16="http://schemas.microsoft.com/office/drawing/2014/main" id="{AFE53524-F56B-4BF3-B43A-EF4A77EECEAF}"/>
              </a:ext>
            </a:extLst>
          </p:cNvPr>
          <p:cNvSpPr txBox="1"/>
          <p:nvPr/>
        </p:nvSpPr>
        <p:spPr>
          <a:xfrm>
            <a:off x="6809449" y="3398711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$9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sp>
        <p:nvSpPr>
          <p:cNvPr id="106" name="Google Shape;388;p82">
            <a:extLst>
              <a:ext uri="{FF2B5EF4-FFF2-40B4-BE49-F238E27FC236}">
                <a16:creationId xmlns:a16="http://schemas.microsoft.com/office/drawing/2014/main" id="{9BE92FB1-0AD9-45F2-B35A-7CEB3AA87718}"/>
              </a:ext>
            </a:extLst>
          </p:cNvPr>
          <p:cNvSpPr txBox="1"/>
          <p:nvPr/>
        </p:nvSpPr>
        <p:spPr>
          <a:xfrm>
            <a:off x="6620008" y="2860849"/>
            <a:ext cx="1157483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/>
          <a:p>
            <a:pPr algn="ctr" defTabSz="310290">
              <a:defRPr/>
            </a:pPr>
            <a:r>
              <a:rPr lang="en-IN" sz="1086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Ports</a:t>
            </a:r>
            <a:endParaRPr sz="1086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7" name="Google Shape;389;p82">
            <a:extLst>
              <a:ext uri="{FF2B5EF4-FFF2-40B4-BE49-F238E27FC236}">
                <a16:creationId xmlns:a16="http://schemas.microsoft.com/office/drawing/2014/main" id="{9079EE53-07F4-4DBB-8553-76FB0AD348B2}"/>
              </a:ext>
            </a:extLst>
          </p:cNvPr>
          <p:cNvSpPr txBox="1"/>
          <p:nvPr/>
        </p:nvSpPr>
        <p:spPr>
          <a:xfrm>
            <a:off x="6810697" y="2630799"/>
            <a:ext cx="733378" cy="21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048" tIns="31016" rIns="62048" bIns="31016" anchor="ctr" anchorCtr="0">
            <a:noAutofit/>
          </a:bodyPr>
          <a:lstStyle>
            <a:defPPr>
              <a:defRPr lang="en-US"/>
            </a:defPPr>
            <a:lvl1pPr algn="ctr" defTabSz="413720">
              <a:lnSpc>
                <a:spcPct val="95000"/>
              </a:lnSpc>
              <a:defRPr sz="1810" b="1">
                <a:solidFill>
                  <a:srgbClr val="283364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IN" sz="1358" dirty="0">
                <a:solidFill>
                  <a:schemeClr val="accent6">
                    <a:lumMod val="75000"/>
                  </a:schemeClr>
                </a:solidFill>
                <a:sym typeface="Trebuchet MS"/>
              </a:rPr>
              <a:t>$123 B</a:t>
            </a:r>
            <a:endParaRPr sz="1358" dirty="0">
              <a:solidFill>
                <a:schemeClr val="accent6">
                  <a:lumMod val="75000"/>
                </a:schemeClr>
              </a:solidFill>
              <a:sym typeface="Trebuchet MS"/>
            </a:endParaRPr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3C4860A-99F1-2D63-0CCE-8BBDC4721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649051"/>
            <a:ext cx="1317158" cy="3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4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72940-E977-6474-182A-589237DBD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1" y="482600"/>
            <a:ext cx="3465438" cy="3425353"/>
          </a:xfrm>
        </p:spPr>
        <p:txBody>
          <a:bodyPr>
            <a:normAutofit/>
          </a:bodyPr>
          <a:lstStyle/>
          <a:p>
            <a:pPr algn="l"/>
            <a:r>
              <a:rPr lang="en-US" sz="3300" dirty="0"/>
              <a:t>ELCINA Delegations visits to Taiwan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DAEE2-B1F3-5FE1-55E4-A44100FE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803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0ACCFAA-56F4-27E3-1BE1-1B0DA323B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649051"/>
            <a:ext cx="1317158" cy="3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0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72940-E977-6474-182A-589237DBD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73843"/>
            <a:ext cx="3938487" cy="13554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2800" b="1"/>
              <a:t>Highlights of ELCINA Delegations visit to Taiwan last 10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EE419-335B-0960-D50D-4AF9A631F362}"/>
              </a:ext>
            </a:extLst>
          </p:cNvPr>
          <p:cNvSpPr txBox="1">
            <a:spLocks/>
          </p:cNvSpPr>
          <p:nvPr/>
        </p:nvSpPr>
        <p:spPr>
          <a:xfrm>
            <a:off x="628649" y="1581150"/>
            <a:ext cx="3938487" cy="3336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228600" algn="l" defTabSz="9144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14 Delegation visits</a:t>
            </a:r>
          </a:p>
          <a:p>
            <a:pPr marL="385763" indent="-228600" algn="l" defTabSz="9144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135+ Indian companies participated in ELCINA Delegations to Taiwan during this period</a:t>
            </a:r>
          </a:p>
          <a:p>
            <a:pPr marL="385763" indent="-228600" algn="l" defTabSz="9144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6 India-Taiwan Electronics Meet organized by ELCINA</a:t>
            </a:r>
          </a:p>
          <a:p>
            <a:pPr marL="385763" indent="-228600" algn="l" defTabSz="9144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25+ Taiwanese Companies/organization were visited by ELCINA delegations in Taiwan</a:t>
            </a:r>
          </a:p>
          <a:p>
            <a:pPr marL="385763" indent="-228600" algn="l" defTabSz="9144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100+ Unique Taiwanese organizations participated in two India Taiwan Electronics Meets </a:t>
            </a:r>
            <a:r>
              <a:rPr lang="en-US" sz="1100" dirty="0" err="1"/>
              <a:t>organised</a:t>
            </a:r>
            <a:r>
              <a:rPr lang="en-US" sz="1100" dirty="0"/>
              <a:t> by ELCINA</a:t>
            </a:r>
          </a:p>
          <a:p>
            <a:pPr marL="385763" indent="-228600" algn="l" defTabSz="9144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4 Taiwanese delegations hosted by ELCINA for business interaction, factory visits and cluster sited visits (</a:t>
            </a:r>
            <a:r>
              <a:rPr lang="en-US" sz="1100" dirty="0" err="1"/>
              <a:t>Bhiwadi</a:t>
            </a:r>
            <a:r>
              <a:rPr lang="en-US" sz="1100" dirty="0"/>
              <a:t>, Greater Noida, Gwalior, Hyderabad)</a:t>
            </a:r>
          </a:p>
          <a:p>
            <a:pPr marL="385763" indent="-228600" algn="l" defTabSz="9144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7 Comprehensive study on Indian Electronics Supply Chain conducted by ELCINA for Institute for Information Industry (III) Taiwan.</a:t>
            </a:r>
            <a:r>
              <a:rPr lang="en-US" sz="1050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DAEE2-B1F3-5FE1-55E4-A44100FE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704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EFF07B1-5727-B865-88CB-80E23C141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649051"/>
            <a:ext cx="1317158" cy="3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8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72940-E977-6474-182A-589237DBD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73843"/>
            <a:ext cx="3938487" cy="13554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4100" b="1"/>
              <a:t>ELCINA MOU Partners in Taiwan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D3FDE-0215-B906-51E4-1EE6DDF571BD}"/>
              </a:ext>
            </a:extLst>
          </p:cNvPr>
          <p:cNvSpPr txBox="1"/>
          <p:nvPr/>
        </p:nvSpPr>
        <p:spPr>
          <a:xfrm>
            <a:off x="628649" y="1629322"/>
            <a:ext cx="4472089" cy="338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effectLst/>
              </a:rPr>
              <a:t>Taiwan Electrical &amp; Electronics Manufacturers Association (TEEMA) –1999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effectLst/>
              </a:rPr>
              <a:t>Taiwan Printed Circuit Association (TPCA)- 2015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effectLst/>
              </a:rPr>
              <a:t>Institute for Information Industry (III) (2015)- Government of Taiwan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effectLst/>
              </a:rPr>
              <a:t>Taipei Computer Association(TCA)- 2016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effectLst/>
              </a:rPr>
              <a:t>2</a:t>
            </a:r>
            <a:r>
              <a:rPr lang="en-US" sz="1400" baseline="30000" dirty="0">
                <a:effectLst/>
              </a:rPr>
              <a:t>nd</a:t>
            </a:r>
            <a:r>
              <a:rPr lang="en-US" sz="1400" dirty="0">
                <a:effectLst/>
              </a:rPr>
              <a:t> Updated MoU Signed with TEEMA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effectLst/>
              </a:rPr>
              <a:t>MoU with Taiwan Display Union Association (TDUA)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effectLst/>
              </a:rPr>
              <a:t>Energy Industry Business Model Innovation Centre (Taiwan Institute of Economic Research)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>
                <a:effectLst/>
              </a:rPr>
              <a:t>Centre for India Studies, National Tsing Hua University, Hsinchu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dirty="0"/>
              <a:t>Hsinchu Science Park (2023)</a:t>
            </a:r>
            <a:endParaRPr lang="en-US" sz="14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DAEE2-B1F3-5FE1-55E4-A44100FE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704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FD3153F-AAEE-78C1-766F-D0CB7301D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649051"/>
            <a:ext cx="1317158" cy="3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6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72940-E977-6474-182A-589237DBD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73843"/>
            <a:ext cx="3938487" cy="13554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4100" b="1" dirty="0"/>
              <a:t>ELCINA Facilitated Tie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D3FDE-0215-B906-51E4-1EE6DDF571BD}"/>
              </a:ext>
            </a:extLst>
          </p:cNvPr>
          <p:cNvSpPr txBox="1"/>
          <p:nvPr/>
        </p:nvSpPr>
        <p:spPr>
          <a:xfrm>
            <a:off x="628649" y="1629322"/>
            <a:ext cx="4472089" cy="3380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400" dirty="0">
                <a:effectLst/>
              </a:rPr>
              <a:t>Infomax and Sahasra Group of Companies</a:t>
            </a:r>
            <a:endParaRPr lang="en-US" sz="1400" dirty="0">
              <a:effectLst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400" dirty="0" err="1">
                <a:effectLst/>
              </a:rPr>
              <a:t>Phison</a:t>
            </a:r>
            <a:r>
              <a:rPr lang="en-IN" sz="1400" dirty="0">
                <a:effectLst/>
              </a:rPr>
              <a:t> Electronics Corporation and Sahasra Group of Companies</a:t>
            </a:r>
            <a:endParaRPr lang="en-US" sz="1400" dirty="0">
              <a:effectLst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400" dirty="0" err="1">
                <a:effectLst/>
              </a:rPr>
              <a:t>Phison</a:t>
            </a:r>
            <a:r>
              <a:rPr lang="en-IN" sz="1400" dirty="0">
                <a:effectLst/>
              </a:rPr>
              <a:t> Electronics Corporation and Moser Baer India Ltd.</a:t>
            </a:r>
            <a:endParaRPr lang="en-US" sz="1400" dirty="0">
              <a:effectLst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400" dirty="0">
                <a:effectLst/>
              </a:rPr>
              <a:t>Top Tech International Co. Ltd and HLBS Tech (P) Limited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Infopower</a:t>
            </a: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IN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MiTAC</a:t>
            </a: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corporation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DAEE2-B1F3-5FE1-55E4-A44100FE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704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FD3153F-AAEE-78C1-766F-D0CB7301D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649051"/>
            <a:ext cx="1317158" cy="3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3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72940-E977-6474-182A-589237DBD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8" y="410861"/>
            <a:ext cx="3875389" cy="12603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3000" b="1"/>
              <a:t>ELCINA Studies for Taiwan &amp; India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DAEE2-B1F3-5FE1-55E4-A44100FE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803"/>
          <a:stretch/>
        </p:blipFill>
        <p:spPr>
          <a:xfrm>
            <a:off x="1354974" y="1816443"/>
            <a:ext cx="2422736" cy="278335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6445E7-3284-585C-5821-E5050D75A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741813"/>
              </p:ext>
            </p:extLst>
          </p:nvPr>
        </p:nvGraphicFramePr>
        <p:xfrm>
          <a:off x="4108661" y="1064382"/>
          <a:ext cx="4552952" cy="3581812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3522665">
                  <a:extLst>
                    <a:ext uri="{9D8B030D-6E8A-4147-A177-3AD203B41FA5}">
                      <a16:colId xmlns:a16="http://schemas.microsoft.com/office/drawing/2014/main" val="2145456703"/>
                    </a:ext>
                  </a:extLst>
                </a:gridCol>
                <a:gridCol w="1030287">
                  <a:extLst>
                    <a:ext uri="{9D8B030D-6E8A-4147-A177-3AD203B41FA5}">
                      <a16:colId xmlns:a16="http://schemas.microsoft.com/office/drawing/2014/main" val="1184523954"/>
                    </a:ext>
                  </a:extLst>
                </a:gridCol>
              </a:tblGrid>
              <a:tr h="3518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Research Topic</a:t>
                      </a:r>
                      <a:endParaRPr lang="en-IN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Year</a:t>
                      </a:r>
                      <a:endParaRPr lang="en-IN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234424"/>
                  </a:ext>
                </a:extLst>
              </a:tr>
              <a:tr h="3518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Electronics Supply Chain</a:t>
                      </a:r>
                      <a:endParaRPr lang="en-IN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2022</a:t>
                      </a:r>
                      <a:endParaRPr lang="en-IN" sz="105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329196"/>
                  </a:ext>
                </a:extLst>
              </a:tr>
              <a:tr h="3518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EV Supply Chain</a:t>
                      </a:r>
                      <a:endParaRPr lang="en-IN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2022</a:t>
                      </a:r>
                      <a:endParaRPr lang="en-IN" sz="105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78528"/>
                  </a:ext>
                </a:extLst>
              </a:tr>
              <a:tr h="3518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Satellite Supply Chain</a:t>
                      </a:r>
                      <a:endParaRPr lang="en-IN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2022</a:t>
                      </a:r>
                      <a:endParaRPr lang="en-IN" sz="105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977531"/>
                  </a:ext>
                </a:extLst>
              </a:tr>
              <a:tr h="50649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Market Study focusing potential products for collaboration - Opportunity for Taiwanese companies in India</a:t>
                      </a:r>
                      <a:endParaRPr lang="en-IN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2021</a:t>
                      </a:r>
                      <a:endParaRPr lang="en-IN" sz="105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27928"/>
                  </a:ext>
                </a:extLst>
              </a:tr>
              <a:tr h="3518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India EMS Industry Study Report after COVID-19</a:t>
                      </a:r>
                      <a:endParaRPr lang="en-IN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2020</a:t>
                      </a:r>
                      <a:endParaRPr lang="en-IN" sz="105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646923"/>
                  </a:ext>
                </a:extLst>
              </a:tr>
              <a:tr h="3518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Supply Chain Study</a:t>
                      </a:r>
                      <a:endParaRPr lang="en-IN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2019</a:t>
                      </a:r>
                      <a:endParaRPr lang="en-IN" sz="105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23134"/>
                  </a:ext>
                </a:extLst>
              </a:tr>
              <a:tr h="50649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Market Study to Understand Distribution Channel for Select Electronics (Components &amp; End Products) in India </a:t>
                      </a:r>
                      <a:endParaRPr lang="en-IN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2017</a:t>
                      </a:r>
                      <a:endParaRPr lang="en-IN" sz="105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233041"/>
                  </a:ext>
                </a:extLst>
              </a:tr>
              <a:tr h="3518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Electronics Manufacturing Supply Chain for Key Products in India</a:t>
                      </a:r>
                      <a:endParaRPr lang="en-IN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5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</a:rPr>
                        <a:t>2016</a:t>
                      </a:r>
                      <a:endParaRPr lang="en-IN" sz="10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800" marR="68880" marT="68880" marB="6888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41798"/>
                  </a:ext>
                </a:extLst>
              </a:tr>
            </a:tbl>
          </a:graphicData>
        </a:graphic>
      </p:graphicFrame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DEDA450-4DFD-8B7D-EA18-F456A5A95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649051"/>
            <a:ext cx="1317158" cy="3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5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585AC-9BC1-1D9C-3427-ED405085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479394"/>
            <a:ext cx="2678858" cy="2680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 of Companies Approved under PLI for IT Hardware by Govt of India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3306950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0939" y="4363"/>
                  <a:pt x="2441580" y="8857"/>
                  <a:pt x="2441321" y="13716"/>
                </a:cubicBezTo>
                <a:cubicBezTo>
                  <a:pt x="2169723" y="25934"/>
                  <a:pt x="2045712" y="34568"/>
                  <a:pt x="1830991" y="13716"/>
                </a:cubicBezTo>
                <a:cubicBezTo>
                  <a:pt x="1616270" y="-7136"/>
                  <a:pt x="1505876" y="-623"/>
                  <a:pt x="1269487" y="13716"/>
                </a:cubicBezTo>
                <a:cubicBezTo>
                  <a:pt x="1033098" y="28055"/>
                  <a:pt x="908661" y="36619"/>
                  <a:pt x="707983" y="13716"/>
                </a:cubicBezTo>
                <a:cubicBezTo>
                  <a:pt x="507305" y="-9187"/>
                  <a:pt x="333592" y="16187"/>
                  <a:pt x="0" y="13716"/>
                </a:cubicBezTo>
                <a:cubicBezTo>
                  <a:pt x="-459" y="8317"/>
                  <a:pt x="190" y="2744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507" y="3335"/>
                  <a:pt x="2441322" y="9457"/>
                  <a:pt x="2441321" y="13716"/>
                </a:cubicBezTo>
                <a:cubicBezTo>
                  <a:pt x="2166745" y="24201"/>
                  <a:pt x="2078726" y="10904"/>
                  <a:pt x="1879817" y="13716"/>
                </a:cubicBezTo>
                <a:cubicBezTo>
                  <a:pt x="1680908" y="16528"/>
                  <a:pt x="1548770" y="-8699"/>
                  <a:pt x="1318313" y="13716"/>
                </a:cubicBezTo>
                <a:cubicBezTo>
                  <a:pt x="1087856" y="36131"/>
                  <a:pt x="894613" y="-645"/>
                  <a:pt x="659157" y="13716"/>
                </a:cubicBezTo>
                <a:cubicBezTo>
                  <a:pt x="423701" y="28077"/>
                  <a:pt x="246611" y="29403"/>
                  <a:pt x="0" y="13716"/>
                </a:cubicBezTo>
                <a:cubicBezTo>
                  <a:pt x="-120" y="7867"/>
                  <a:pt x="674" y="39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6077CC-28CC-F409-D0BD-0DF338B79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1883"/>
              </p:ext>
            </p:extLst>
          </p:nvPr>
        </p:nvGraphicFramePr>
        <p:xfrm>
          <a:off x="3490722" y="552824"/>
          <a:ext cx="5410963" cy="401728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70701">
                  <a:extLst>
                    <a:ext uri="{9D8B030D-6E8A-4147-A177-3AD203B41FA5}">
                      <a16:colId xmlns:a16="http://schemas.microsoft.com/office/drawing/2014/main" val="1791923995"/>
                    </a:ext>
                  </a:extLst>
                </a:gridCol>
                <a:gridCol w="4640262">
                  <a:extLst>
                    <a:ext uri="{9D8B030D-6E8A-4147-A177-3AD203B41FA5}">
                      <a16:colId xmlns:a16="http://schemas.microsoft.com/office/drawing/2014/main" val="206645529"/>
                    </a:ext>
                  </a:extLst>
                </a:gridCol>
              </a:tblGrid>
              <a:tr h="26781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highlight>
                            <a:srgbClr val="FFFF00"/>
                          </a:highlight>
                        </a:rPr>
                        <a:t>S No.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  <a:highlight>
                            <a:srgbClr val="FFFF00"/>
                          </a:highlight>
                        </a:rPr>
                        <a:t>Applicant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extLst>
                  <a:ext uri="{0D108BD9-81ED-4DB2-BD59-A6C34878D82A}">
                    <a16:rowId xmlns:a16="http://schemas.microsoft.com/office/drawing/2014/main" val="1284626851"/>
                  </a:ext>
                </a:extLst>
              </a:tr>
              <a:tr h="267819"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1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Dell International Services India Pvt. Ltd.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extLst>
                  <a:ext uri="{0D108BD9-81ED-4DB2-BD59-A6C34878D82A}">
                    <a16:rowId xmlns:a16="http://schemas.microsoft.com/office/drawing/2014/main" val="2973661523"/>
                  </a:ext>
                </a:extLst>
              </a:tr>
              <a:tr h="267819"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2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ICT Service Management Solutions (India) Pvt. Ltd.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extLst>
                  <a:ext uri="{0D108BD9-81ED-4DB2-BD59-A6C34878D82A}">
                    <a16:rowId xmlns:a16="http://schemas.microsoft.com/office/drawing/2014/main" val="1050896888"/>
                  </a:ext>
                </a:extLst>
              </a:tr>
              <a:tr h="267819"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3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Rising Stars Hi-Tech Pvt. Ltd.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extLst>
                  <a:ext uri="{0D108BD9-81ED-4DB2-BD59-A6C34878D82A}">
                    <a16:rowId xmlns:a16="http://schemas.microsoft.com/office/drawing/2014/main" val="2669317272"/>
                  </a:ext>
                </a:extLst>
              </a:tr>
              <a:tr h="267819"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4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u="none" strike="noStrike">
                          <a:effectLst/>
                        </a:rPr>
                        <a:t>Flextronics Technologies (India) Pvt. Ltd.</a:t>
                      </a:r>
                      <a:endParaRPr lang="fr-FR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extLst>
                  <a:ext uri="{0D108BD9-81ED-4DB2-BD59-A6C34878D82A}">
                    <a16:rowId xmlns:a16="http://schemas.microsoft.com/office/drawing/2014/main" val="1039133163"/>
                  </a:ext>
                </a:extLst>
              </a:tr>
              <a:tr h="267819"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5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Lava International Ltd.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extLst>
                  <a:ext uri="{0D108BD9-81ED-4DB2-BD59-A6C34878D82A}">
                    <a16:rowId xmlns:a16="http://schemas.microsoft.com/office/drawing/2014/main" val="1382109179"/>
                  </a:ext>
                </a:extLst>
              </a:tr>
              <a:tr h="267819"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6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Dixon Technologies (India) Ltd.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extLst>
                  <a:ext uri="{0D108BD9-81ED-4DB2-BD59-A6C34878D82A}">
                    <a16:rowId xmlns:a16="http://schemas.microsoft.com/office/drawing/2014/main" val="1171286999"/>
                  </a:ext>
                </a:extLst>
              </a:tr>
              <a:tr h="267819"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7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Infopower Technologies Pvt. Ltd.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extLst>
                  <a:ext uri="{0D108BD9-81ED-4DB2-BD59-A6C34878D82A}">
                    <a16:rowId xmlns:a16="http://schemas.microsoft.com/office/drawing/2014/main" val="982838076"/>
                  </a:ext>
                </a:extLst>
              </a:tr>
              <a:tr h="267819"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8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Bhagwati Products Ltd.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extLst>
                  <a:ext uri="{0D108BD9-81ED-4DB2-BD59-A6C34878D82A}">
                    <a16:rowId xmlns:a16="http://schemas.microsoft.com/office/drawing/2014/main" val="2874996661"/>
                  </a:ext>
                </a:extLst>
              </a:tr>
              <a:tr h="267819"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9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400" u="none" strike="noStrike">
                          <a:effectLst/>
                        </a:rPr>
                        <a:t>Neolync Tele Communications Pvt. Ltd.</a:t>
                      </a:r>
                      <a:endParaRPr lang="fr-FR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extLst>
                  <a:ext uri="{0D108BD9-81ED-4DB2-BD59-A6C34878D82A}">
                    <a16:rowId xmlns:a16="http://schemas.microsoft.com/office/drawing/2014/main" val="7764803"/>
                  </a:ext>
                </a:extLst>
              </a:tr>
              <a:tr h="267819"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10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Optiemus Electronics Ltd.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extLst>
                  <a:ext uri="{0D108BD9-81ED-4DB2-BD59-A6C34878D82A}">
                    <a16:rowId xmlns:a16="http://schemas.microsoft.com/office/drawing/2014/main" val="2685872201"/>
                  </a:ext>
                </a:extLst>
              </a:tr>
              <a:tr h="267819"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11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Netweb Technologies India Pvt. Ltd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extLst>
                  <a:ext uri="{0D108BD9-81ED-4DB2-BD59-A6C34878D82A}">
                    <a16:rowId xmlns:a16="http://schemas.microsoft.com/office/drawing/2014/main" val="2624179548"/>
                  </a:ext>
                </a:extLst>
              </a:tr>
              <a:tr h="267819"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12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Smile Electronics Ltd.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extLst>
                  <a:ext uri="{0D108BD9-81ED-4DB2-BD59-A6C34878D82A}">
                    <a16:rowId xmlns:a16="http://schemas.microsoft.com/office/drawing/2014/main" val="3253244601"/>
                  </a:ext>
                </a:extLst>
              </a:tr>
              <a:tr h="267819"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13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VVDN Technologies Pvt. Ltd.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extLst>
                  <a:ext uri="{0D108BD9-81ED-4DB2-BD59-A6C34878D82A}">
                    <a16:rowId xmlns:a16="http://schemas.microsoft.com/office/drawing/2014/main" val="3873091184"/>
                  </a:ext>
                </a:extLst>
              </a:tr>
              <a:tr h="267819"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>
                          <a:effectLst/>
                        </a:rPr>
                        <a:t>14</a:t>
                      </a:r>
                      <a:endParaRPr lang="en-IN" sz="1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400" u="none" strike="noStrike" dirty="0">
                          <a:effectLst/>
                        </a:rPr>
                        <a:t>Panache </a:t>
                      </a:r>
                      <a:r>
                        <a:rPr lang="en-IN" sz="1400" u="none" strike="noStrike" dirty="0" err="1">
                          <a:effectLst/>
                        </a:rPr>
                        <a:t>Digilife</a:t>
                      </a:r>
                      <a:r>
                        <a:rPr lang="en-IN" sz="1400" u="none" strike="noStrike" dirty="0">
                          <a:effectLst/>
                        </a:rPr>
                        <a:t> Ltd.</a:t>
                      </a:r>
                      <a:endParaRPr lang="en-IN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34" marR="9634" marT="9634" marB="0" anchor="ctr"/>
                </a:tc>
                <a:extLst>
                  <a:ext uri="{0D108BD9-81ED-4DB2-BD59-A6C34878D82A}">
                    <a16:rowId xmlns:a16="http://schemas.microsoft.com/office/drawing/2014/main" val="654441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186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861</Words>
  <Application>Microsoft Office PowerPoint</Application>
  <PresentationFormat>On-screen Show (16:9)</PresentationFormat>
  <Paragraphs>151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ELCINA Delegations visits to Taiwan</vt:lpstr>
      <vt:lpstr>Highlights of ELCINA Delegations visit to Taiwan last 10 years</vt:lpstr>
      <vt:lpstr>ELCINA MOU Partners in Taiwan</vt:lpstr>
      <vt:lpstr>ELCINA Facilitated Tie up</vt:lpstr>
      <vt:lpstr>ELCINA Studies for Taiwan &amp; India</vt:lpstr>
      <vt:lpstr>List of Companies Approved under PLI for IT Hardware by Govt of India</vt:lpstr>
      <vt:lpstr>Key ACTIVITIES &amp; Initiatives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ELCINA Electronics Manufacturing Cluster Bhiwadi</dc:creator>
  <cp:lastModifiedBy>Yogesh Adalatwale</cp:lastModifiedBy>
  <cp:revision>25</cp:revision>
  <dcterms:created xsi:type="dcterms:W3CDTF">2021-02-05T07:08:25Z</dcterms:created>
  <dcterms:modified xsi:type="dcterms:W3CDTF">2024-07-11T05:08:10Z</dcterms:modified>
</cp:coreProperties>
</file>