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28"/>
  </p:notesMasterIdLst>
  <p:handoutMasterIdLst>
    <p:handoutMasterId r:id="rId29"/>
  </p:handoutMasterIdLst>
  <p:sldIdLst>
    <p:sldId id="269" r:id="rId2"/>
    <p:sldId id="266" r:id="rId3"/>
    <p:sldId id="258" r:id="rId4"/>
    <p:sldId id="289" r:id="rId5"/>
    <p:sldId id="267" r:id="rId6"/>
    <p:sldId id="259" r:id="rId7"/>
    <p:sldId id="283" r:id="rId8"/>
    <p:sldId id="270" r:id="rId9"/>
    <p:sldId id="271" r:id="rId10"/>
    <p:sldId id="272" r:id="rId11"/>
    <p:sldId id="273" r:id="rId12"/>
    <p:sldId id="274" r:id="rId13"/>
    <p:sldId id="275" r:id="rId14"/>
    <p:sldId id="279" r:id="rId15"/>
    <p:sldId id="278" r:id="rId16"/>
    <p:sldId id="284" r:id="rId17"/>
    <p:sldId id="285" r:id="rId18"/>
    <p:sldId id="277" r:id="rId19"/>
    <p:sldId id="276" r:id="rId20"/>
    <p:sldId id="280" r:id="rId21"/>
    <p:sldId id="281" r:id="rId22"/>
    <p:sldId id="286" r:id="rId23"/>
    <p:sldId id="287" r:id="rId24"/>
    <p:sldId id="288" r:id="rId25"/>
    <p:sldId id="290"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93E1D-E861-43C9-A471-49449B51FF63}"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F9FE3D19-F648-4CF6-A8C7-E8E6F8742CEB}">
      <dgm:prSet/>
      <dgm:spPr/>
      <dgm:t>
        <a:bodyPr/>
        <a:lstStyle/>
        <a:p>
          <a:r>
            <a:rPr lang="en-US" b="1" dirty="0">
              <a:solidFill>
                <a:schemeClr val="tx1"/>
              </a:solidFill>
            </a:rPr>
            <a:t>DFA</a:t>
          </a:r>
        </a:p>
        <a:p>
          <a:r>
            <a:rPr lang="en-US" b="1" dirty="0">
              <a:solidFill>
                <a:schemeClr val="tx1"/>
              </a:solidFill>
            </a:rPr>
            <a:t>(DFM&amp;DMT)</a:t>
          </a:r>
          <a:endParaRPr lang="en-US" dirty="0">
            <a:solidFill>
              <a:schemeClr val="tx1"/>
            </a:solidFill>
          </a:endParaRPr>
        </a:p>
      </dgm:t>
    </dgm:pt>
    <dgm:pt modelId="{9CA3AB42-2CCA-4DE7-BEA5-F24A6BDDF821}" type="parTrans" cxnId="{BF62D3AE-6AA1-41A7-8CD7-D3C853FBFC3E}">
      <dgm:prSet/>
      <dgm:spPr/>
      <dgm:t>
        <a:bodyPr/>
        <a:lstStyle/>
        <a:p>
          <a:endParaRPr lang="en-US"/>
        </a:p>
      </dgm:t>
    </dgm:pt>
    <dgm:pt modelId="{33D22F45-FF9D-405C-87CF-F2DFDCCA5B59}" type="sibTrans" cxnId="{BF62D3AE-6AA1-41A7-8CD7-D3C853FBFC3E}">
      <dgm:prSet/>
      <dgm:spPr/>
      <dgm:t>
        <a:bodyPr/>
        <a:lstStyle/>
        <a:p>
          <a:endParaRPr lang="en-US"/>
        </a:p>
      </dgm:t>
    </dgm:pt>
    <dgm:pt modelId="{033730D4-4DF5-44F4-9DAC-669B6D571C8B}">
      <dgm:prSet/>
      <dgm:spPr/>
      <dgm:t>
        <a:bodyPr/>
        <a:lstStyle/>
        <a:p>
          <a:r>
            <a:rPr lang="en-US" b="1" dirty="0">
              <a:solidFill>
                <a:schemeClr val="tx1"/>
              </a:solidFill>
            </a:rPr>
            <a:t>Fab &amp; Assembly</a:t>
          </a:r>
          <a:endParaRPr lang="en-US" dirty="0">
            <a:solidFill>
              <a:schemeClr val="tx1"/>
            </a:solidFill>
          </a:endParaRPr>
        </a:p>
      </dgm:t>
    </dgm:pt>
    <dgm:pt modelId="{FFF0AFFE-409D-403B-A4AA-C27C9DBD6CE2}" type="parTrans" cxnId="{C6FF6D32-C4F8-41C9-98A2-4FB01B356F7E}">
      <dgm:prSet/>
      <dgm:spPr/>
      <dgm:t>
        <a:bodyPr/>
        <a:lstStyle/>
        <a:p>
          <a:endParaRPr lang="en-US"/>
        </a:p>
      </dgm:t>
    </dgm:pt>
    <dgm:pt modelId="{54500912-8E09-412E-9F2D-B1F5445D88F0}" type="sibTrans" cxnId="{C6FF6D32-C4F8-41C9-98A2-4FB01B356F7E}">
      <dgm:prSet/>
      <dgm:spPr/>
      <dgm:t>
        <a:bodyPr/>
        <a:lstStyle/>
        <a:p>
          <a:endParaRPr lang="en-US"/>
        </a:p>
      </dgm:t>
    </dgm:pt>
    <dgm:pt modelId="{37BCBAE1-D2EA-4BC7-A54D-C471B0A65D4D}">
      <dgm:prSet/>
      <dgm:spPr/>
      <dgm:t>
        <a:bodyPr/>
        <a:lstStyle/>
        <a:p>
          <a:r>
            <a:rPr lang="en-US" b="1" dirty="0">
              <a:solidFill>
                <a:schemeClr val="tx1"/>
              </a:solidFill>
            </a:rPr>
            <a:t>Library</a:t>
          </a:r>
          <a:endParaRPr lang="en-US" dirty="0">
            <a:solidFill>
              <a:schemeClr val="tx1"/>
            </a:solidFill>
          </a:endParaRPr>
        </a:p>
      </dgm:t>
    </dgm:pt>
    <dgm:pt modelId="{4E83FD3A-C436-4B89-B442-FE7B497A99BE}" type="parTrans" cxnId="{F1A29FC4-8113-4147-AC93-49E6E9D1BEC6}">
      <dgm:prSet/>
      <dgm:spPr/>
      <dgm:t>
        <a:bodyPr/>
        <a:lstStyle/>
        <a:p>
          <a:endParaRPr lang="en-US"/>
        </a:p>
      </dgm:t>
    </dgm:pt>
    <dgm:pt modelId="{1BB734F1-6EA4-472D-9354-59D1B7A98F04}" type="sibTrans" cxnId="{F1A29FC4-8113-4147-AC93-49E6E9D1BEC6}">
      <dgm:prSet/>
      <dgm:spPr/>
      <dgm:t>
        <a:bodyPr/>
        <a:lstStyle/>
        <a:p>
          <a:endParaRPr lang="en-US"/>
        </a:p>
      </dgm:t>
    </dgm:pt>
    <dgm:pt modelId="{8EAE60EF-A45F-41DC-A5F5-6088EF78FCD3}">
      <dgm:prSet/>
      <dgm:spPr/>
      <dgm:t>
        <a:bodyPr/>
        <a:lstStyle/>
        <a:p>
          <a:r>
            <a:rPr lang="en-US" b="1" dirty="0">
              <a:solidFill>
                <a:schemeClr val="tx1"/>
              </a:solidFill>
            </a:rPr>
            <a:t>SI,PI, Thermal           Analysis</a:t>
          </a:r>
        </a:p>
        <a:p>
          <a:r>
            <a:rPr lang="en-US" b="1" dirty="0">
              <a:solidFill>
                <a:schemeClr val="tx1"/>
              </a:solidFill>
            </a:rPr>
            <a:t>Support</a:t>
          </a:r>
          <a:endParaRPr lang="en-US" dirty="0">
            <a:solidFill>
              <a:schemeClr val="tx1"/>
            </a:solidFill>
          </a:endParaRPr>
        </a:p>
      </dgm:t>
    </dgm:pt>
    <dgm:pt modelId="{30378EC2-00F2-4464-B69E-ACDDC388C682}" type="parTrans" cxnId="{7C8C75C5-5521-4BBB-92D9-753B476DBBB3}">
      <dgm:prSet/>
      <dgm:spPr/>
      <dgm:t>
        <a:bodyPr/>
        <a:lstStyle/>
        <a:p>
          <a:endParaRPr lang="en-US"/>
        </a:p>
      </dgm:t>
    </dgm:pt>
    <dgm:pt modelId="{8B4AE695-B6F3-43D5-AD74-EE6533ABCB74}" type="sibTrans" cxnId="{7C8C75C5-5521-4BBB-92D9-753B476DBBB3}">
      <dgm:prSet/>
      <dgm:spPr/>
      <dgm:t>
        <a:bodyPr/>
        <a:lstStyle/>
        <a:p>
          <a:endParaRPr lang="en-US"/>
        </a:p>
      </dgm:t>
    </dgm:pt>
    <dgm:pt modelId="{F835D55E-A37D-4C26-8965-A3E79FCCBA6C}">
      <dgm:prSet/>
      <dgm:spPr/>
      <dgm:t>
        <a:bodyPr/>
        <a:lstStyle/>
        <a:p>
          <a:r>
            <a:rPr lang="en-US" b="1" dirty="0">
              <a:solidFill>
                <a:schemeClr val="tx1"/>
              </a:solidFill>
            </a:rPr>
            <a:t>Complex Layout</a:t>
          </a:r>
          <a:endParaRPr lang="en-US" dirty="0">
            <a:solidFill>
              <a:schemeClr val="tx1"/>
            </a:solidFill>
          </a:endParaRPr>
        </a:p>
      </dgm:t>
    </dgm:pt>
    <dgm:pt modelId="{68ADF67C-C735-4316-9B22-AD87936909EB}" type="parTrans" cxnId="{AE795702-A9A9-4BAD-B9F8-5F5BBDBB4128}">
      <dgm:prSet/>
      <dgm:spPr/>
      <dgm:t>
        <a:bodyPr/>
        <a:lstStyle/>
        <a:p>
          <a:endParaRPr lang="en-US"/>
        </a:p>
      </dgm:t>
    </dgm:pt>
    <dgm:pt modelId="{C4DA0F3E-C2E1-4597-B363-6A0A390E50A9}" type="sibTrans" cxnId="{AE795702-A9A9-4BAD-B9F8-5F5BBDBB4128}">
      <dgm:prSet/>
      <dgm:spPr/>
      <dgm:t>
        <a:bodyPr/>
        <a:lstStyle/>
        <a:p>
          <a:endParaRPr lang="en-US"/>
        </a:p>
      </dgm:t>
    </dgm:pt>
    <dgm:pt modelId="{508D3491-3DDB-4EB4-9BE2-078EFC57D990}" type="pres">
      <dgm:prSet presAssocID="{A8D93E1D-E861-43C9-A471-49449B51FF63}" presName="composite" presStyleCnt="0">
        <dgm:presLayoutVars>
          <dgm:chMax val="5"/>
          <dgm:dir/>
          <dgm:animLvl val="ctr"/>
          <dgm:resizeHandles val="exact"/>
        </dgm:presLayoutVars>
      </dgm:prSet>
      <dgm:spPr/>
    </dgm:pt>
    <dgm:pt modelId="{F1AD25D6-D86C-46CC-947E-45514EABA7BA}" type="pres">
      <dgm:prSet presAssocID="{A8D93E1D-E861-43C9-A471-49449B51FF63}" presName="cycle" presStyleCnt="0"/>
      <dgm:spPr/>
    </dgm:pt>
    <dgm:pt modelId="{9E099162-9364-4FF5-8753-CD523EBFDD53}" type="pres">
      <dgm:prSet presAssocID="{A8D93E1D-E861-43C9-A471-49449B51FF63}" presName="centerShape" presStyleCnt="0"/>
      <dgm:spPr/>
    </dgm:pt>
    <dgm:pt modelId="{0636C346-A3E3-4CAD-A23B-D3ABA5E1AD5C}" type="pres">
      <dgm:prSet presAssocID="{A8D93E1D-E861-43C9-A471-49449B51FF63}" presName="connSite" presStyleLbl="node1" presStyleIdx="0" presStyleCnt="6"/>
      <dgm:spPr/>
    </dgm:pt>
    <dgm:pt modelId="{62DB4A13-FE95-451B-AA92-C7FFC243BCA1}" type="pres">
      <dgm:prSet presAssocID="{A8D93E1D-E861-43C9-A471-49449B51FF63}" presName="visible" presStyleLbl="node1" presStyleIdx="0" presStyleCnt="6"/>
      <dgm:spPr/>
    </dgm:pt>
    <dgm:pt modelId="{6C03A116-C635-4DF2-AED3-B6FE853BF4F5}" type="pres">
      <dgm:prSet presAssocID="{68ADF67C-C735-4316-9B22-AD87936909EB}" presName="Name25" presStyleLbl="parChTrans1D1" presStyleIdx="0" presStyleCnt="5"/>
      <dgm:spPr/>
    </dgm:pt>
    <dgm:pt modelId="{484939D8-7954-4F0A-BC9C-4C1FD7D70969}" type="pres">
      <dgm:prSet presAssocID="{F835D55E-A37D-4C26-8965-A3E79FCCBA6C}" presName="node" presStyleCnt="0"/>
      <dgm:spPr/>
    </dgm:pt>
    <dgm:pt modelId="{803D850D-BC2C-4D93-AD11-4D673351BA39}" type="pres">
      <dgm:prSet presAssocID="{F835D55E-A37D-4C26-8965-A3E79FCCBA6C}" presName="parentNode" presStyleLbl="node1" presStyleIdx="1" presStyleCnt="6" custLinFactY="29961" custLinFactNeighborX="57039" custLinFactNeighborY="100000">
        <dgm:presLayoutVars>
          <dgm:chMax val="1"/>
          <dgm:bulletEnabled val="1"/>
        </dgm:presLayoutVars>
      </dgm:prSet>
      <dgm:spPr/>
    </dgm:pt>
    <dgm:pt modelId="{B259598D-B7E7-4032-A6E5-1CEE43135632}" type="pres">
      <dgm:prSet presAssocID="{F835D55E-A37D-4C26-8965-A3E79FCCBA6C}" presName="childNode" presStyleLbl="revTx" presStyleIdx="0" presStyleCnt="0">
        <dgm:presLayoutVars>
          <dgm:bulletEnabled val="1"/>
        </dgm:presLayoutVars>
      </dgm:prSet>
      <dgm:spPr/>
    </dgm:pt>
    <dgm:pt modelId="{9F7BA187-645A-41DE-AE25-1032271356E1}" type="pres">
      <dgm:prSet presAssocID="{30378EC2-00F2-4464-B69E-ACDDC388C682}" presName="Name25" presStyleLbl="parChTrans1D1" presStyleIdx="1" presStyleCnt="5"/>
      <dgm:spPr/>
    </dgm:pt>
    <dgm:pt modelId="{AE2619BF-B65D-4C76-AFEE-C82EA7512832}" type="pres">
      <dgm:prSet presAssocID="{8EAE60EF-A45F-41DC-A5F5-6088EF78FCD3}" presName="node" presStyleCnt="0"/>
      <dgm:spPr/>
    </dgm:pt>
    <dgm:pt modelId="{9A21DA6B-ECE4-45B5-90D5-25381A7563DD}" type="pres">
      <dgm:prSet presAssocID="{8EAE60EF-A45F-41DC-A5F5-6088EF78FCD3}" presName="parentNode" presStyleLbl="node1" presStyleIdx="2" presStyleCnt="6" custLinFactY="50555" custLinFactNeighborX="76" custLinFactNeighborY="100000">
        <dgm:presLayoutVars>
          <dgm:chMax val="1"/>
          <dgm:bulletEnabled val="1"/>
        </dgm:presLayoutVars>
      </dgm:prSet>
      <dgm:spPr/>
    </dgm:pt>
    <dgm:pt modelId="{F5B7596A-964F-47AD-8D09-43E7248648A5}" type="pres">
      <dgm:prSet presAssocID="{8EAE60EF-A45F-41DC-A5F5-6088EF78FCD3}" presName="childNode" presStyleLbl="revTx" presStyleIdx="0" presStyleCnt="0">
        <dgm:presLayoutVars>
          <dgm:bulletEnabled val="1"/>
        </dgm:presLayoutVars>
      </dgm:prSet>
      <dgm:spPr/>
    </dgm:pt>
    <dgm:pt modelId="{0650DBDE-A030-43B4-BC5B-BBB11A4008DC}" type="pres">
      <dgm:prSet presAssocID="{4E83FD3A-C436-4B89-B442-FE7B497A99BE}" presName="Name25" presStyleLbl="parChTrans1D1" presStyleIdx="2" presStyleCnt="5"/>
      <dgm:spPr/>
    </dgm:pt>
    <dgm:pt modelId="{FC731688-5F18-411F-BC12-66B7ADAFE986}" type="pres">
      <dgm:prSet presAssocID="{37BCBAE1-D2EA-4BC7-A54D-C471B0A65D4D}" presName="node" presStyleCnt="0"/>
      <dgm:spPr/>
    </dgm:pt>
    <dgm:pt modelId="{B4698500-A299-4E32-8AAC-AA84A7AAEF9F}" type="pres">
      <dgm:prSet presAssocID="{37BCBAE1-D2EA-4BC7-A54D-C471B0A65D4D}" presName="parentNode" presStyleLbl="node1" presStyleIdx="3" presStyleCnt="6" custLinFactX="-36887" custLinFactY="-100000" custLinFactNeighborX="-100000" custLinFactNeighborY="-115540">
        <dgm:presLayoutVars>
          <dgm:chMax val="1"/>
          <dgm:bulletEnabled val="1"/>
        </dgm:presLayoutVars>
      </dgm:prSet>
      <dgm:spPr/>
    </dgm:pt>
    <dgm:pt modelId="{A824A2BB-C36F-4F0D-9160-CEFF95B5B5CB}" type="pres">
      <dgm:prSet presAssocID="{37BCBAE1-D2EA-4BC7-A54D-C471B0A65D4D}" presName="childNode" presStyleLbl="revTx" presStyleIdx="0" presStyleCnt="0">
        <dgm:presLayoutVars>
          <dgm:bulletEnabled val="1"/>
        </dgm:presLayoutVars>
      </dgm:prSet>
      <dgm:spPr/>
    </dgm:pt>
    <dgm:pt modelId="{2BE564A3-6E33-4552-B546-04CD8E6F7D7C}" type="pres">
      <dgm:prSet presAssocID="{9CA3AB42-2CCA-4DE7-BEA5-F24A6BDDF821}" presName="Name25" presStyleLbl="parChTrans1D1" presStyleIdx="3" presStyleCnt="5"/>
      <dgm:spPr/>
    </dgm:pt>
    <dgm:pt modelId="{12025FD4-6B21-4723-8C0C-3CAE76D392FF}" type="pres">
      <dgm:prSet presAssocID="{F9FE3D19-F648-4CF6-A8C7-E8E6F8742CEB}" presName="node" presStyleCnt="0"/>
      <dgm:spPr/>
    </dgm:pt>
    <dgm:pt modelId="{161C3E20-1FB9-4DA6-A6FE-5C08D9CFE410}" type="pres">
      <dgm:prSet presAssocID="{F9FE3D19-F648-4CF6-A8C7-E8E6F8742CEB}" presName="parentNode" presStyleLbl="node1" presStyleIdx="4" presStyleCnt="6">
        <dgm:presLayoutVars>
          <dgm:chMax val="1"/>
          <dgm:bulletEnabled val="1"/>
        </dgm:presLayoutVars>
      </dgm:prSet>
      <dgm:spPr/>
    </dgm:pt>
    <dgm:pt modelId="{B235B79A-D8F1-4D3A-8661-E11AC3FD3B0A}" type="pres">
      <dgm:prSet presAssocID="{F9FE3D19-F648-4CF6-A8C7-E8E6F8742CEB}" presName="childNode" presStyleLbl="revTx" presStyleIdx="0" presStyleCnt="0">
        <dgm:presLayoutVars>
          <dgm:bulletEnabled val="1"/>
        </dgm:presLayoutVars>
      </dgm:prSet>
      <dgm:spPr/>
    </dgm:pt>
    <dgm:pt modelId="{CE977503-E2E9-43C9-AF49-5E607C60A362}" type="pres">
      <dgm:prSet presAssocID="{FFF0AFFE-409D-403B-A4AA-C27C9DBD6CE2}" presName="Name25" presStyleLbl="parChTrans1D1" presStyleIdx="4" presStyleCnt="5"/>
      <dgm:spPr/>
    </dgm:pt>
    <dgm:pt modelId="{CE21ADC3-0494-45C4-8AFA-2FAB1FBA84AC}" type="pres">
      <dgm:prSet presAssocID="{033730D4-4DF5-44F4-9DAC-669B6D571C8B}" presName="node" presStyleCnt="0"/>
      <dgm:spPr/>
    </dgm:pt>
    <dgm:pt modelId="{4FA3FAF0-AAAA-4D89-85CE-82AECA064EDF}" type="pres">
      <dgm:prSet presAssocID="{033730D4-4DF5-44F4-9DAC-669B6D571C8B}" presName="parentNode" presStyleLbl="node1" presStyleIdx="5" presStyleCnt="6" custScaleX="96568" custScaleY="93276">
        <dgm:presLayoutVars>
          <dgm:chMax val="1"/>
          <dgm:bulletEnabled val="1"/>
        </dgm:presLayoutVars>
      </dgm:prSet>
      <dgm:spPr/>
    </dgm:pt>
    <dgm:pt modelId="{F8B7577E-85E6-469B-B7E0-AD7B823B3601}" type="pres">
      <dgm:prSet presAssocID="{033730D4-4DF5-44F4-9DAC-669B6D571C8B}" presName="childNode" presStyleLbl="revTx" presStyleIdx="0" presStyleCnt="0">
        <dgm:presLayoutVars>
          <dgm:bulletEnabled val="1"/>
        </dgm:presLayoutVars>
      </dgm:prSet>
      <dgm:spPr/>
    </dgm:pt>
  </dgm:ptLst>
  <dgm:cxnLst>
    <dgm:cxn modelId="{AE795702-A9A9-4BAD-B9F8-5F5BBDBB4128}" srcId="{A8D93E1D-E861-43C9-A471-49449B51FF63}" destId="{F835D55E-A37D-4C26-8965-A3E79FCCBA6C}" srcOrd="0" destOrd="0" parTransId="{68ADF67C-C735-4316-9B22-AD87936909EB}" sibTransId="{C4DA0F3E-C2E1-4597-B363-6A0A390E50A9}"/>
    <dgm:cxn modelId="{8BB3020B-C088-4A63-AE0B-DCA907FE2082}" type="presOf" srcId="{A8D93E1D-E861-43C9-A471-49449B51FF63}" destId="{508D3491-3DDB-4EB4-9BE2-078EFC57D990}" srcOrd="0" destOrd="0" presId="urn:microsoft.com/office/officeart/2005/8/layout/radial2"/>
    <dgm:cxn modelId="{C6FF6D32-C4F8-41C9-98A2-4FB01B356F7E}" srcId="{A8D93E1D-E861-43C9-A471-49449B51FF63}" destId="{033730D4-4DF5-44F4-9DAC-669B6D571C8B}" srcOrd="4" destOrd="0" parTransId="{FFF0AFFE-409D-403B-A4AA-C27C9DBD6CE2}" sibTransId="{54500912-8E09-412E-9F2D-B1F5445D88F0}"/>
    <dgm:cxn modelId="{B51B3B67-1974-47F2-9327-0E1E40C76BD8}" type="presOf" srcId="{4E83FD3A-C436-4B89-B442-FE7B497A99BE}" destId="{0650DBDE-A030-43B4-BC5B-BBB11A4008DC}" srcOrd="0" destOrd="0" presId="urn:microsoft.com/office/officeart/2005/8/layout/radial2"/>
    <dgm:cxn modelId="{75CB156D-CEE3-46E3-9B30-18210ED23ACE}" type="presOf" srcId="{033730D4-4DF5-44F4-9DAC-669B6D571C8B}" destId="{4FA3FAF0-AAAA-4D89-85CE-82AECA064EDF}" srcOrd="0" destOrd="0" presId="urn:microsoft.com/office/officeart/2005/8/layout/radial2"/>
    <dgm:cxn modelId="{CA5C2473-C0D9-4A77-AB56-69332BC9A189}" type="presOf" srcId="{9CA3AB42-2CCA-4DE7-BEA5-F24A6BDDF821}" destId="{2BE564A3-6E33-4552-B546-04CD8E6F7D7C}" srcOrd="0" destOrd="0" presId="urn:microsoft.com/office/officeart/2005/8/layout/radial2"/>
    <dgm:cxn modelId="{D7A5FE59-7720-4DCE-A030-4A95B7DD2BF2}" type="presOf" srcId="{37BCBAE1-D2EA-4BC7-A54D-C471B0A65D4D}" destId="{B4698500-A299-4E32-8AAC-AA84A7AAEF9F}" srcOrd="0" destOrd="0" presId="urn:microsoft.com/office/officeart/2005/8/layout/radial2"/>
    <dgm:cxn modelId="{15661C7B-0B1A-4A9E-9C2B-49A4D4D51231}" type="presOf" srcId="{FFF0AFFE-409D-403B-A4AA-C27C9DBD6CE2}" destId="{CE977503-E2E9-43C9-AF49-5E607C60A362}" srcOrd="0" destOrd="0" presId="urn:microsoft.com/office/officeart/2005/8/layout/radial2"/>
    <dgm:cxn modelId="{3835057C-FCED-4FD3-9E0D-D562E2327F3A}" type="presOf" srcId="{30378EC2-00F2-4464-B69E-ACDDC388C682}" destId="{9F7BA187-645A-41DE-AE25-1032271356E1}" srcOrd="0" destOrd="0" presId="urn:microsoft.com/office/officeart/2005/8/layout/radial2"/>
    <dgm:cxn modelId="{AD1D5D8A-5C13-4E5D-9F78-AC8A36E9F0BA}" type="presOf" srcId="{8EAE60EF-A45F-41DC-A5F5-6088EF78FCD3}" destId="{9A21DA6B-ECE4-45B5-90D5-25381A7563DD}" srcOrd="0" destOrd="0" presId="urn:microsoft.com/office/officeart/2005/8/layout/radial2"/>
    <dgm:cxn modelId="{86D02DA3-05CF-4484-98B9-C19C2F52CAAA}" type="presOf" srcId="{F9FE3D19-F648-4CF6-A8C7-E8E6F8742CEB}" destId="{161C3E20-1FB9-4DA6-A6FE-5C08D9CFE410}" srcOrd="0" destOrd="0" presId="urn:microsoft.com/office/officeart/2005/8/layout/radial2"/>
    <dgm:cxn modelId="{BF62D3AE-6AA1-41A7-8CD7-D3C853FBFC3E}" srcId="{A8D93E1D-E861-43C9-A471-49449B51FF63}" destId="{F9FE3D19-F648-4CF6-A8C7-E8E6F8742CEB}" srcOrd="3" destOrd="0" parTransId="{9CA3AB42-2CCA-4DE7-BEA5-F24A6BDDF821}" sibTransId="{33D22F45-FF9D-405C-87CF-F2DFDCCA5B59}"/>
    <dgm:cxn modelId="{F1A29FC4-8113-4147-AC93-49E6E9D1BEC6}" srcId="{A8D93E1D-E861-43C9-A471-49449B51FF63}" destId="{37BCBAE1-D2EA-4BC7-A54D-C471B0A65D4D}" srcOrd="2" destOrd="0" parTransId="{4E83FD3A-C436-4B89-B442-FE7B497A99BE}" sibTransId="{1BB734F1-6EA4-472D-9354-59D1B7A98F04}"/>
    <dgm:cxn modelId="{7C8C75C5-5521-4BBB-92D9-753B476DBBB3}" srcId="{A8D93E1D-E861-43C9-A471-49449B51FF63}" destId="{8EAE60EF-A45F-41DC-A5F5-6088EF78FCD3}" srcOrd="1" destOrd="0" parTransId="{30378EC2-00F2-4464-B69E-ACDDC388C682}" sibTransId="{8B4AE695-B6F3-43D5-AD74-EE6533ABCB74}"/>
    <dgm:cxn modelId="{58F235C8-4D51-42BA-8784-BA8045E53A18}" type="presOf" srcId="{68ADF67C-C735-4316-9B22-AD87936909EB}" destId="{6C03A116-C635-4DF2-AED3-B6FE853BF4F5}" srcOrd="0" destOrd="0" presId="urn:microsoft.com/office/officeart/2005/8/layout/radial2"/>
    <dgm:cxn modelId="{D30528F1-34BC-4963-881A-A94A862ED71A}" type="presOf" srcId="{F835D55E-A37D-4C26-8965-A3E79FCCBA6C}" destId="{803D850D-BC2C-4D93-AD11-4D673351BA39}" srcOrd="0" destOrd="0" presId="urn:microsoft.com/office/officeart/2005/8/layout/radial2"/>
    <dgm:cxn modelId="{055B5F3A-3ED8-43E5-9D91-55A0E4DF766F}" type="presParOf" srcId="{508D3491-3DDB-4EB4-9BE2-078EFC57D990}" destId="{F1AD25D6-D86C-46CC-947E-45514EABA7BA}" srcOrd="0" destOrd="0" presId="urn:microsoft.com/office/officeart/2005/8/layout/radial2"/>
    <dgm:cxn modelId="{C668B899-F49A-4DAA-9FB0-930B4D00A4BF}" type="presParOf" srcId="{F1AD25D6-D86C-46CC-947E-45514EABA7BA}" destId="{9E099162-9364-4FF5-8753-CD523EBFDD53}" srcOrd="0" destOrd="0" presId="urn:microsoft.com/office/officeart/2005/8/layout/radial2"/>
    <dgm:cxn modelId="{4047054A-0EEC-4324-BFF4-3A53D6D4E4D1}" type="presParOf" srcId="{9E099162-9364-4FF5-8753-CD523EBFDD53}" destId="{0636C346-A3E3-4CAD-A23B-D3ABA5E1AD5C}" srcOrd="0" destOrd="0" presId="urn:microsoft.com/office/officeart/2005/8/layout/radial2"/>
    <dgm:cxn modelId="{D69FDE1F-7ACB-4BFE-BCA5-E22688580F6C}" type="presParOf" srcId="{9E099162-9364-4FF5-8753-CD523EBFDD53}" destId="{62DB4A13-FE95-451B-AA92-C7FFC243BCA1}" srcOrd="1" destOrd="0" presId="urn:microsoft.com/office/officeart/2005/8/layout/radial2"/>
    <dgm:cxn modelId="{D1EE336E-EFCC-40DF-A194-E41F1C06265B}" type="presParOf" srcId="{F1AD25D6-D86C-46CC-947E-45514EABA7BA}" destId="{6C03A116-C635-4DF2-AED3-B6FE853BF4F5}" srcOrd="1" destOrd="0" presId="urn:microsoft.com/office/officeart/2005/8/layout/radial2"/>
    <dgm:cxn modelId="{2FAAB03B-E001-4AEC-955D-F17EDA959F01}" type="presParOf" srcId="{F1AD25D6-D86C-46CC-947E-45514EABA7BA}" destId="{484939D8-7954-4F0A-BC9C-4C1FD7D70969}" srcOrd="2" destOrd="0" presId="urn:microsoft.com/office/officeart/2005/8/layout/radial2"/>
    <dgm:cxn modelId="{078BC882-8CB9-4249-9677-899D3FC6E09C}" type="presParOf" srcId="{484939D8-7954-4F0A-BC9C-4C1FD7D70969}" destId="{803D850D-BC2C-4D93-AD11-4D673351BA39}" srcOrd="0" destOrd="0" presId="urn:microsoft.com/office/officeart/2005/8/layout/radial2"/>
    <dgm:cxn modelId="{1ED39332-1C45-40F4-8880-C8A8B9799B8F}" type="presParOf" srcId="{484939D8-7954-4F0A-BC9C-4C1FD7D70969}" destId="{B259598D-B7E7-4032-A6E5-1CEE43135632}" srcOrd="1" destOrd="0" presId="urn:microsoft.com/office/officeart/2005/8/layout/radial2"/>
    <dgm:cxn modelId="{CEB0FEE9-B0D3-49D9-BEF9-F13603CBC2D4}" type="presParOf" srcId="{F1AD25D6-D86C-46CC-947E-45514EABA7BA}" destId="{9F7BA187-645A-41DE-AE25-1032271356E1}" srcOrd="3" destOrd="0" presId="urn:microsoft.com/office/officeart/2005/8/layout/radial2"/>
    <dgm:cxn modelId="{3DCE64EA-098E-41D9-A269-127CF400A25C}" type="presParOf" srcId="{F1AD25D6-D86C-46CC-947E-45514EABA7BA}" destId="{AE2619BF-B65D-4C76-AFEE-C82EA7512832}" srcOrd="4" destOrd="0" presId="urn:microsoft.com/office/officeart/2005/8/layout/radial2"/>
    <dgm:cxn modelId="{B04C7529-BA7A-46F5-86B7-AC0EE82DDE28}" type="presParOf" srcId="{AE2619BF-B65D-4C76-AFEE-C82EA7512832}" destId="{9A21DA6B-ECE4-45B5-90D5-25381A7563DD}" srcOrd="0" destOrd="0" presId="urn:microsoft.com/office/officeart/2005/8/layout/radial2"/>
    <dgm:cxn modelId="{FF9E5F55-176F-40C8-8A4A-26F5151327C7}" type="presParOf" srcId="{AE2619BF-B65D-4C76-AFEE-C82EA7512832}" destId="{F5B7596A-964F-47AD-8D09-43E7248648A5}" srcOrd="1" destOrd="0" presId="urn:microsoft.com/office/officeart/2005/8/layout/radial2"/>
    <dgm:cxn modelId="{846787B4-BCE8-4D98-B509-F14BEC11B214}" type="presParOf" srcId="{F1AD25D6-D86C-46CC-947E-45514EABA7BA}" destId="{0650DBDE-A030-43B4-BC5B-BBB11A4008DC}" srcOrd="5" destOrd="0" presId="urn:microsoft.com/office/officeart/2005/8/layout/radial2"/>
    <dgm:cxn modelId="{8E660319-547E-429C-8D28-82946C4983D0}" type="presParOf" srcId="{F1AD25D6-D86C-46CC-947E-45514EABA7BA}" destId="{FC731688-5F18-411F-BC12-66B7ADAFE986}" srcOrd="6" destOrd="0" presId="urn:microsoft.com/office/officeart/2005/8/layout/radial2"/>
    <dgm:cxn modelId="{FE8C1A36-08C4-48D0-89FD-CBA9011DA7A7}" type="presParOf" srcId="{FC731688-5F18-411F-BC12-66B7ADAFE986}" destId="{B4698500-A299-4E32-8AAC-AA84A7AAEF9F}" srcOrd="0" destOrd="0" presId="urn:microsoft.com/office/officeart/2005/8/layout/radial2"/>
    <dgm:cxn modelId="{5FA90C84-035C-4BF0-ADA1-B99247F40E9D}" type="presParOf" srcId="{FC731688-5F18-411F-BC12-66B7ADAFE986}" destId="{A824A2BB-C36F-4F0D-9160-CEFF95B5B5CB}" srcOrd="1" destOrd="0" presId="urn:microsoft.com/office/officeart/2005/8/layout/radial2"/>
    <dgm:cxn modelId="{CE716634-EC73-4DEF-B1E2-AF63C116D0B3}" type="presParOf" srcId="{F1AD25D6-D86C-46CC-947E-45514EABA7BA}" destId="{2BE564A3-6E33-4552-B546-04CD8E6F7D7C}" srcOrd="7" destOrd="0" presId="urn:microsoft.com/office/officeart/2005/8/layout/radial2"/>
    <dgm:cxn modelId="{D9E7BD1D-52D7-4478-8DD8-B6E535DC1631}" type="presParOf" srcId="{F1AD25D6-D86C-46CC-947E-45514EABA7BA}" destId="{12025FD4-6B21-4723-8C0C-3CAE76D392FF}" srcOrd="8" destOrd="0" presId="urn:microsoft.com/office/officeart/2005/8/layout/radial2"/>
    <dgm:cxn modelId="{9148E419-8274-42CD-8D9B-D5A3D966C071}" type="presParOf" srcId="{12025FD4-6B21-4723-8C0C-3CAE76D392FF}" destId="{161C3E20-1FB9-4DA6-A6FE-5C08D9CFE410}" srcOrd="0" destOrd="0" presId="urn:microsoft.com/office/officeart/2005/8/layout/radial2"/>
    <dgm:cxn modelId="{55B01E8A-D37C-438A-9D49-5EEFB6C3FCD8}" type="presParOf" srcId="{12025FD4-6B21-4723-8C0C-3CAE76D392FF}" destId="{B235B79A-D8F1-4D3A-8661-E11AC3FD3B0A}" srcOrd="1" destOrd="0" presId="urn:microsoft.com/office/officeart/2005/8/layout/radial2"/>
    <dgm:cxn modelId="{2E95E0FC-132A-4FC9-B92A-EF7F930AF787}" type="presParOf" srcId="{F1AD25D6-D86C-46CC-947E-45514EABA7BA}" destId="{CE977503-E2E9-43C9-AF49-5E607C60A362}" srcOrd="9" destOrd="0" presId="urn:microsoft.com/office/officeart/2005/8/layout/radial2"/>
    <dgm:cxn modelId="{90401521-7316-48DD-9A83-BA2F0FA0AFC5}" type="presParOf" srcId="{F1AD25D6-D86C-46CC-947E-45514EABA7BA}" destId="{CE21ADC3-0494-45C4-8AFA-2FAB1FBA84AC}" srcOrd="10" destOrd="0" presId="urn:microsoft.com/office/officeart/2005/8/layout/radial2"/>
    <dgm:cxn modelId="{5DBAD22E-600E-42DD-A1D1-B4A5855821A0}" type="presParOf" srcId="{CE21ADC3-0494-45C4-8AFA-2FAB1FBA84AC}" destId="{4FA3FAF0-AAAA-4D89-85CE-82AECA064EDF}" srcOrd="0" destOrd="0" presId="urn:microsoft.com/office/officeart/2005/8/layout/radial2"/>
    <dgm:cxn modelId="{4CAA46CB-5E7C-45DD-A57B-11E7ADD2A13A}" type="presParOf" srcId="{CE21ADC3-0494-45C4-8AFA-2FAB1FBA84AC}" destId="{F8B7577E-85E6-469B-B7E0-AD7B823B3601}"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77503-E2E9-43C9-AF49-5E607C60A362}">
      <dsp:nvSpPr>
        <dsp:cNvPr id="0" name=""/>
        <dsp:cNvSpPr/>
      </dsp:nvSpPr>
      <dsp:spPr>
        <a:xfrm rot="3366824">
          <a:off x="1530748" y="3950073"/>
          <a:ext cx="1643703" cy="42583"/>
        </a:xfrm>
        <a:custGeom>
          <a:avLst/>
          <a:gdLst/>
          <a:ahLst/>
          <a:cxnLst/>
          <a:rect l="0" t="0" r="0" b="0"/>
          <a:pathLst>
            <a:path>
              <a:moveTo>
                <a:pt x="0" y="21291"/>
              </a:moveTo>
              <a:lnTo>
                <a:pt x="1643703" y="212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564A3-6E33-4552-B546-04CD8E6F7D7C}">
      <dsp:nvSpPr>
        <dsp:cNvPr id="0" name=""/>
        <dsp:cNvSpPr/>
      </dsp:nvSpPr>
      <dsp:spPr>
        <a:xfrm rot="1739891">
          <a:off x="1983993" y="3374105"/>
          <a:ext cx="1448946" cy="42583"/>
        </a:xfrm>
        <a:custGeom>
          <a:avLst/>
          <a:gdLst/>
          <a:ahLst/>
          <a:cxnLst/>
          <a:rect l="0" t="0" r="0" b="0"/>
          <a:pathLst>
            <a:path>
              <a:moveTo>
                <a:pt x="0" y="21291"/>
              </a:moveTo>
              <a:lnTo>
                <a:pt x="1448946" y="212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0DBDE-A030-43B4-BC5B-BBB11A4008DC}">
      <dsp:nvSpPr>
        <dsp:cNvPr id="0" name=""/>
        <dsp:cNvSpPr/>
      </dsp:nvSpPr>
      <dsp:spPr>
        <a:xfrm rot="18294449">
          <a:off x="1652020" y="1676619"/>
          <a:ext cx="1200452" cy="42583"/>
        </a:xfrm>
        <a:custGeom>
          <a:avLst/>
          <a:gdLst/>
          <a:ahLst/>
          <a:cxnLst/>
          <a:rect l="0" t="0" r="0" b="0"/>
          <a:pathLst>
            <a:path>
              <a:moveTo>
                <a:pt x="0" y="21291"/>
              </a:moveTo>
              <a:lnTo>
                <a:pt x="1200452" y="212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BA187-645A-41DE-AE25-1032271356E1}">
      <dsp:nvSpPr>
        <dsp:cNvPr id="0" name=""/>
        <dsp:cNvSpPr/>
      </dsp:nvSpPr>
      <dsp:spPr>
        <a:xfrm rot="132438">
          <a:off x="2074337" y="2764397"/>
          <a:ext cx="1292237" cy="42583"/>
        </a:xfrm>
        <a:custGeom>
          <a:avLst/>
          <a:gdLst/>
          <a:ahLst/>
          <a:cxnLst/>
          <a:rect l="0" t="0" r="0" b="0"/>
          <a:pathLst>
            <a:path>
              <a:moveTo>
                <a:pt x="0" y="21291"/>
              </a:moveTo>
              <a:lnTo>
                <a:pt x="1292237" y="212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3A116-C635-4DF2-AED3-B6FE853BF4F5}">
      <dsp:nvSpPr>
        <dsp:cNvPr id="0" name=""/>
        <dsp:cNvSpPr/>
      </dsp:nvSpPr>
      <dsp:spPr>
        <a:xfrm rot="19876496">
          <a:off x="1994411" y="2103176"/>
          <a:ext cx="1306726" cy="42583"/>
        </a:xfrm>
        <a:custGeom>
          <a:avLst/>
          <a:gdLst/>
          <a:ahLst/>
          <a:cxnLst/>
          <a:rect l="0" t="0" r="0" b="0"/>
          <a:pathLst>
            <a:path>
              <a:moveTo>
                <a:pt x="0" y="21291"/>
              </a:moveTo>
              <a:lnTo>
                <a:pt x="1306726" y="212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B4A13-FE95-451B-AA92-C7FFC243BCA1}">
      <dsp:nvSpPr>
        <dsp:cNvPr id="0" name=""/>
        <dsp:cNvSpPr/>
      </dsp:nvSpPr>
      <dsp:spPr>
        <a:xfrm>
          <a:off x="740358" y="1954649"/>
          <a:ext cx="1569950" cy="15699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D850D-BC2C-4D93-AD11-4D673351BA39}">
      <dsp:nvSpPr>
        <dsp:cNvPr id="0" name=""/>
        <dsp:cNvSpPr/>
      </dsp:nvSpPr>
      <dsp:spPr>
        <a:xfrm>
          <a:off x="3166654" y="1159826"/>
          <a:ext cx="878870" cy="8788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Complex Layout</a:t>
          </a:r>
          <a:endParaRPr lang="en-US" sz="800" kern="1200" dirty="0">
            <a:solidFill>
              <a:schemeClr val="tx1"/>
            </a:solidFill>
          </a:endParaRPr>
        </a:p>
      </dsp:txBody>
      <dsp:txXfrm>
        <a:off x="3295362" y="1288534"/>
        <a:ext cx="621454" cy="621454"/>
      </dsp:txXfrm>
    </dsp:sp>
    <dsp:sp modelId="{9A21DA6B-ECE4-45B5-90D5-25381A7563DD}">
      <dsp:nvSpPr>
        <dsp:cNvPr id="0" name=""/>
        <dsp:cNvSpPr/>
      </dsp:nvSpPr>
      <dsp:spPr>
        <a:xfrm>
          <a:off x="3365769" y="2388064"/>
          <a:ext cx="878870" cy="8788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SI,PI, Thermal           Analysis</a:t>
          </a:r>
        </a:p>
        <a:p>
          <a:pPr marL="0" lvl="0" indent="0" algn="ctr" defTabSz="355600">
            <a:lnSpc>
              <a:spcPct val="90000"/>
            </a:lnSpc>
            <a:spcBef>
              <a:spcPct val="0"/>
            </a:spcBef>
            <a:spcAft>
              <a:spcPct val="35000"/>
            </a:spcAft>
            <a:buNone/>
          </a:pPr>
          <a:r>
            <a:rPr lang="en-US" sz="800" b="1" kern="1200" dirty="0">
              <a:solidFill>
                <a:schemeClr val="tx1"/>
              </a:solidFill>
            </a:rPr>
            <a:t>Support</a:t>
          </a:r>
          <a:endParaRPr lang="en-US" sz="800" kern="1200" dirty="0">
            <a:solidFill>
              <a:schemeClr val="tx1"/>
            </a:solidFill>
          </a:endParaRPr>
        </a:p>
      </dsp:txBody>
      <dsp:txXfrm>
        <a:off x="3494477" y="2516772"/>
        <a:ext cx="621454" cy="621454"/>
      </dsp:txXfrm>
    </dsp:sp>
    <dsp:sp modelId="{B4698500-A299-4E32-8AAC-AA84A7AAEF9F}">
      <dsp:nvSpPr>
        <dsp:cNvPr id="0" name=""/>
        <dsp:cNvSpPr/>
      </dsp:nvSpPr>
      <dsp:spPr>
        <a:xfrm>
          <a:off x="2407760" y="405873"/>
          <a:ext cx="878870" cy="878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Library</a:t>
          </a:r>
          <a:endParaRPr lang="en-US" sz="800" kern="1200" dirty="0">
            <a:solidFill>
              <a:schemeClr val="tx1"/>
            </a:solidFill>
          </a:endParaRPr>
        </a:p>
      </dsp:txBody>
      <dsp:txXfrm>
        <a:off x="2536468" y="534581"/>
        <a:ext cx="621454" cy="621454"/>
      </dsp:txXfrm>
    </dsp:sp>
    <dsp:sp modelId="{161C3E20-1FB9-4DA6-A6FE-5C08D9CFE410}">
      <dsp:nvSpPr>
        <dsp:cNvPr id="0" name=""/>
        <dsp:cNvSpPr/>
      </dsp:nvSpPr>
      <dsp:spPr>
        <a:xfrm>
          <a:off x="3283071" y="3503948"/>
          <a:ext cx="941970" cy="94197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DFA</a:t>
          </a:r>
        </a:p>
        <a:p>
          <a:pPr marL="0" lvl="0" indent="0" algn="ctr" defTabSz="355600">
            <a:lnSpc>
              <a:spcPct val="90000"/>
            </a:lnSpc>
            <a:spcBef>
              <a:spcPct val="0"/>
            </a:spcBef>
            <a:spcAft>
              <a:spcPct val="35000"/>
            </a:spcAft>
            <a:buNone/>
          </a:pPr>
          <a:r>
            <a:rPr lang="en-US" sz="800" b="1" kern="1200" dirty="0">
              <a:solidFill>
                <a:schemeClr val="tx1"/>
              </a:solidFill>
            </a:rPr>
            <a:t>(DFM&amp;DMT)</a:t>
          </a:r>
          <a:endParaRPr lang="en-US" sz="800" kern="1200" dirty="0">
            <a:solidFill>
              <a:schemeClr val="tx1"/>
            </a:solidFill>
          </a:endParaRPr>
        </a:p>
      </dsp:txBody>
      <dsp:txXfrm>
        <a:off x="3421019" y="3641896"/>
        <a:ext cx="666074" cy="666074"/>
      </dsp:txXfrm>
    </dsp:sp>
    <dsp:sp modelId="{4FA3FAF0-AAAA-4D89-85CE-82AECA064EDF}">
      <dsp:nvSpPr>
        <dsp:cNvPr id="0" name=""/>
        <dsp:cNvSpPr/>
      </dsp:nvSpPr>
      <dsp:spPr>
        <a:xfrm>
          <a:off x="2603530" y="4582861"/>
          <a:ext cx="909641" cy="8786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Fab &amp; Assembly</a:t>
          </a:r>
          <a:endParaRPr lang="en-US" sz="800" kern="1200" dirty="0">
            <a:solidFill>
              <a:schemeClr val="tx1"/>
            </a:solidFill>
          </a:endParaRPr>
        </a:p>
      </dsp:txBody>
      <dsp:txXfrm>
        <a:off x="2736744" y="4711534"/>
        <a:ext cx="643213" cy="621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F9D076-EED2-4EDD-AC60-E9BD3D5463D8}" type="datetimeFigureOut">
              <a:rPr lang="en-US" smtClean="0"/>
              <a:t>4/10/2024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974311-F7A0-475A-AC25-1408FA4A356D}" type="slidenum">
              <a:rPr lang="en-US" smtClean="0"/>
              <a:t>‹#›</a:t>
            </a:fld>
            <a:endParaRPr lang="en-US"/>
          </a:p>
        </p:txBody>
      </p:sp>
    </p:spTree>
    <p:extLst>
      <p:ext uri="{BB962C8B-B14F-4D97-AF65-F5344CB8AC3E}">
        <p14:creationId xmlns:p14="http://schemas.microsoft.com/office/powerpoint/2010/main" val="134904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71668-B367-4BAD-B001-8A58D8FE565B}" type="datetimeFigureOut">
              <a:rPr lang="en-US" smtClean="0"/>
              <a:t>4/10/2024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D43EE-FC57-4DE2-BCE7-4C5B5145576E}" type="slidenum">
              <a:rPr lang="en-US" smtClean="0"/>
              <a:t>‹#›</a:t>
            </a:fld>
            <a:endParaRPr lang="en-US"/>
          </a:p>
        </p:txBody>
      </p:sp>
    </p:spTree>
    <p:extLst>
      <p:ext uri="{BB962C8B-B14F-4D97-AF65-F5344CB8AC3E}">
        <p14:creationId xmlns:p14="http://schemas.microsoft.com/office/powerpoint/2010/main" val="162764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D43EE-FC57-4DE2-BCE7-4C5B5145576E}" type="slidenum">
              <a:rPr lang="en-US" smtClean="0"/>
              <a:t>3</a:t>
            </a:fld>
            <a:endParaRPr lang="en-US"/>
          </a:p>
        </p:txBody>
      </p:sp>
    </p:spTree>
    <p:extLst>
      <p:ext uri="{BB962C8B-B14F-4D97-AF65-F5344CB8AC3E}">
        <p14:creationId xmlns:p14="http://schemas.microsoft.com/office/powerpoint/2010/main" val="244856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D43EE-FC57-4DE2-BCE7-4C5B5145576E}" type="slidenum">
              <a:rPr lang="en-US" smtClean="0"/>
              <a:t>6</a:t>
            </a:fld>
            <a:endParaRPr lang="en-US"/>
          </a:p>
        </p:txBody>
      </p:sp>
    </p:spTree>
    <p:extLst>
      <p:ext uri="{BB962C8B-B14F-4D97-AF65-F5344CB8AC3E}">
        <p14:creationId xmlns:p14="http://schemas.microsoft.com/office/powerpoint/2010/main" val="214780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9004230-B049-46BA-98F0-44ED24609D57}" type="datetimeFigureOut">
              <a:rPr lang="en-US" smtClean="0"/>
              <a:t>4/10/2024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736273-E2D4-433E-9B4A-87C9CA0EC0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004230-B049-46BA-98F0-44ED24609D57}"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004230-B049-46BA-98F0-44ED24609D57}"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004230-B049-46BA-98F0-44ED24609D57}"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9004230-B049-46BA-98F0-44ED24609D57}"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36273-E2D4-433E-9B4A-87C9CA0EC0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9004230-B049-46BA-98F0-44ED24609D57}"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9004230-B049-46BA-98F0-44ED24609D57}"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9004230-B049-46BA-98F0-44ED24609D57}"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04230-B049-46BA-98F0-44ED24609D57}"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9004230-B049-46BA-98F0-44ED24609D57}"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36273-E2D4-433E-9B4A-87C9CA0EC0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9004230-B049-46BA-98F0-44ED24609D57}"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736273-E2D4-433E-9B4A-87C9CA0EC09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04230-B049-46BA-98F0-44ED24609D57}" type="datetimeFigureOut">
              <a:rPr lang="en-US" smtClean="0"/>
              <a:t>4/10/2024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736273-E2D4-433E-9B4A-87C9CA0EC09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9.png"/><Relationship Id="rId10" Type="http://schemas.microsoft.com/office/2007/relationships/hdphoto" Target="../media/hdphoto4.wdp"/><Relationship Id="rId4" Type="http://schemas.openxmlformats.org/officeDocument/2006/relationships/image" Target="../media/image38.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sales@gloriouscircuit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1CD7A-F7D7-46FB-B1F5-A759ED3A9F57}"/>
              </a:ext>
            </a:extLst>
          </p:cNvPr>
          <p:cNvSpPr>
            <a:spLocks noGrp="1"/>
          </p:cNvSpPr>
          <p:nvPr>
            <p:ph idx="1"/>
          </p:nvPr>
        </p:nvSpPr>
        <p:spPr>
          <a:xfrm>
            <a:off x="457200" y="1425558"/>
            <a:ext cx="8229600" cy="4756127"/>
          </a:xfrm>
        </p:spPr>
        <p:txBody>
          <a:bodyPr>
            <a:normAutofit/>
          </a:bodyPr>
          <a:lstStyle/>
          <a:p>
            <a:pPr marL="0" indent="0" algn="ctr">
              <a:buNone/>
            </a:pPr>
            <a:r>
              <a:rPr lang="en-US" sz="3000" b="1" dirty="0">
                <a:latin typeface="Times New Roman" pitchFamily="18" charset="0"/>
                <a:cs typeface="Times New Roman" pitchFamily="18" charset="0"/>
              </a:rPr>
              <a:t>Welcome to Glorious Circuit Technologies !!!</a:t>
            </a:r>
          </a:p>
          <a:p>
            <a:pPr algn="ctr"/>
            <a:endParaRPr lang="en-US" b="1" dirty="0">
              <a:solidFill>
                <a:schemeClr val="tx2">
                  <a:lumMod val="60000"/>
                  <a:lumOff val="40000"/>
                </a:schemeClr>
              </a:solidFill>
              <a:latin typeface="Calibri" pitchFamily="34" charset="0"/>
              <a:cs typeface="Calibri" pitchFamily="34" charset="0"/>
            </a:endParaRPr>
          </a:p>
          <a:p>
            <a:pPr marL="0" indent="0">
              <a:buNone/>
            </a:pPr>
            <a:r>
              <a:rPr lang="en-US" sz="1900" b="1" dirty="0">
                <a:solidFill>
                  <a:srgbClr val="C00000"/>
                </a:solidFill>
                <a:cs typeface="Calibri" pitchFamily="34" charset="0"/>
              </a:rPr>
              <a:t>     </a:t>
            </a:r>
            <a:r>
              <a:rPr lang="en-US" sz="1800" b="1" dirty="0">
                <a:solidFill>
                  <a:srgbClr val="C00000"/>
                </a:solidFill>
                <a:cs typeface="Calibri" pitchFamily="34" charset="0"/>
              </a:rPr>
              <a:t>     </a:t>
            </a:r>
            <a:r>
              <a:rPr lang="en-US" sz="1600" b="1" dirty="0">
                <a:cs typeface="Times New Roman" panose="02020603050405020304" pitchFamily="18" charset="0"/>
              </a:rPr>
              <a:t>Glorious Circuit technologies</a:t>
            </a:r>
            <a:r>
              <a:rPr lang="en-US" sz="1600" b="1" dirty="0">
                <a:solidFill>
                  <a:schemeClr val="accent1"/>
                </a:solidFill>
                <a:cs typeface="Times New Roman" panose="02020603050405020304" pitchFamily="18" charset="0"/>
              </a:rPr>
              <a:t>,</a:t>
            </a:r>
            <a:r>
              <a:rPr lang="en-US" sz="1600" dirty="0">
                <a:solidFill>
                  <a:schemeClr val="accent1"/>
                </a:solidFill>
                <a:cs typeface="Times New Roman" panose="02020603050405020304" pitchFamily="18" charset="0"/>
              </a:rPr>
              <a:t> was incorporated in the year 2016 by eminent Industry Professionals at the heart of Bangalore, Karnataka, India. We offer our services in the fields of</a:t>
            </a:r>
            <a:r>
              <a:rPr lang="en-US" sz="1600" dirty="0">
                <a:solidFill>
                  <a:srgbClr val="C00000"/>
                </a:solidFill>
                <a:cs typeface="Times New Roman" panose="02020603050405020304" pitchFamily="18" charset="0"/>
              </a:rPr>
              <a:t> </a:t>
            </a:r>
            <a:r>
              <a:rPr lang="en-US" sz="1600" b="1" dirty="0">
                <a:cs typeface="Times New Roman" panose="02020603050405020304" pitchFamily="18" charset="0"/>
              </a:rPr>
              <a:t>PCB Design, Fabrication, Assembly </a:t>
            </a:r>
            <a:r>
              <a:rPr lang="en-US" sz="1600" b="1" dirty="0">
                <a:solidFill>
                  <a:schemeClr val="accent1"/>
                </a:solidFill>
                <a:cs typeface="Times New Roman" panose="02020603050405020304" pitchFamily="18" charset="0"/>
              </a:rPr>
              <a:t>. </a:t>
            </a:r>
            <a:r>
              <a:rPr lang="en-US" sz="1600" dirty="0">
                <a:solidFill>
                  <a:schemeClr val="accent1"/>
                </a:solidFill>
                <a:cs typeface="Times New Roman" panose="02020603050405020304" pitchFamily="18" charset="0"/>
              </a:rPr>
              <a:t>GCT is an emerging leader in the field of PCB Services who focus at providing end to end PCB service solutions to technology companies around the globe.</a:t>
            </a:r>
          </a:p>
          <a:p>
            <a:pPr marL="0" indent="0">
              <a:buNone/>
            </a:pPr>
            <a:endParaRPr lang="en-US" sz="1600" dirty="0">
              <a:solidFill>
                <a:schemeClr val="accent1"/>
              </a:solidFill>
              <a:cs typeface="Times New Roman" panose="02020603050405020304" pitchFamily="18" charset="0"/>
            </a:endParaRPr>
          </a:p>
          <a:p>
            <a:pPr marL="0" indent="0">
              <a:buNone/>
            </a:pPr>
            <a:r>
              <a:rPr lang="en-US" sz="1600" dirty="0">
                <a:solidFill>
                  <a:schemeClr val="accent1"/>
                </a:solidFill>
                <a:cs typeface="Calibri" pitchFamily="34" charset="0"/>
              </a:rPr>
              <a:t>       </a:t>
            </a:r>
            <a:r>
              <a:rPr lang="en-US" sz="1600" dirty="0">
                <a:solidFill>
                  <a:schemeClr val="accent1"/>
                </a:solidFill>
                <a:cs typeface="Times New Roman" panose="02020603050405020304" pitchFamily="18" charset="0"/>
              </a:rPr>
              <a:t>Since our Inauguration from 2016, we have grown from strength to strength. GCT believes in</a:t>
            </a:r>
            <a:r>
              <a:rPr lang="en-US" sz="1600" dirty="0">
                <a:solidFill>
                  <a:schemeClr val="tx2">
                    <a:lumMod val="60000"/>
                    <a:lumOff val="40000"/>
                  </a:schemeClr>
                </a:solidFill>
                <a:cs typeface="Times New Roman" panose="02020603050405020304" pitchFamily="18" charset="0"/>
              </a:rPr>
              <a:t> </a:t>
            </a:r>
            <a:r>
              <a:rPr lang="en-US" sz="1600" b="1" dirty="0">
                <a:cs typeface="Times New Roman" panose="02020603050405020304" pitchFamily="18" charset="0"/>
              </a:rPr>
              <a:t>producing quality and reliable products and services</a:t>
            </a:r>
            <a:r>
              <a:rPr lang="en-US" sz="1600" b="1" dirty="0">
                <a:solidFill>
                  <a:schemeClr val="accent1"/>
                </a:solidFill>
                <a:cs typeface="Times New Roman" panose="02020603050405020304" pitchFamily="18" charset="0"/>
              </a:rPr>
              <a:t>,</a:t>
            </a:r>
            <a:r>
              <a:rPr lang="en-US" sz="1600" dirty="0">
                <a:solidFill>
                  <a:schemeClr val="accent1"/>
                </a:solidFill>
                <a:cs typeface="Times New Roman" panose="02020603050405020304" pitchFamily="18" charset="0"/>
              </a:rPr>
              <a:t> competitive </a:t>
            </a:r>
            <a:r>
              <a:rPr lang="en-US" sz="1600" dirty="0">
                <a:solidFill>
                  <a:srgbClr val="0070C0"/>
                </a:solidFill>
                <a:cs typeface="Times New Roman" panose="02020603050405020304" pitchFamily="18" charset="0"/>
              </a:rPr>
              <a:t>pricing, and on-time delivery to our customers. We intends to be a high-end PCB Services company to the market. We pride ourselves on working closely with our customers and providing quick turnaround time and a commitment to meet the needs within your specifications/requirement.</a:t>
            </a:r>
          </a:p>
          <a:p>
            <a:pPr marL="0" indent="0">
              <a:buNone/>
            </a:pPr>
            <a:endParaRPr lang="en-IN" dirty="0"/>
          </a:p>
        </p:txBody>
      </p:sp>
      <p:sp>
        <p:nvSpPr>
          <p:cNvPr id="6" name="Rectangle 5">
            <a:extLst>
              <a:ext uri="{FF2B5EF4-FFF2-40B4-BE49-F238E27FC236}">
                <a16:creationId xmlns:a16="http://schemas.microsoft.com/office/drawing/2014/main" id="{06E5307D-2FAA-4D1A-B4F0-71CF1A5A7E84}"/>
              </a:ext>
            </a:extLst>
          </p:cNvPr>
          <p:cNvSpPr/>
          <p:nvPr/>
        </p:nvSpPr>
        <p:spPr>
          <a:xfrm>
            <a:off x="6581998" y="6365425"/>
            <a:ext cx="2971800" cy="369332"/>
          </a:xfrm>
          <a:prstGeom prst="rect">
            <a:avLst/>
          </a:prstGeom>
        </p:spPr>
        <p:txBody>
          <a:bodyPr wrap="square">
            <a:spAutoFit/>
          </a:bodyPr>
          <a:lstStyle/>
          <a:p>
            <a:r>
              <a:rPr lang="en-US" u="sng" dirty="0">
                <a:solidFill>
                  <a:srgbClr val="0070C0"/>
                </a:solidFill>
                <a:latin typeface="Times New Roman"/>
              </a:rPr>
              <a:t>www.gloriouscircuits.com</a:t>
            </a:r>
            <a:endParaRPr lang="en-US" dirty="0">
              <a:solidFill>
                <a:srgbClr val="0070C0"/>
              </a:solidFill>
            </a:endParaRPr>
          </a:p>
        </p:txBody>
      </p:sp>
      <p:pic>
        <p:nvPicPr>
          <p:cNvPr id="2" name="Picture 1">
            <a:extLst>
              <a:ext uri="{FF2B5EF4-FFF2-40B4-BE49-F238E27FC236}">
                <a16:creationId xmlns:a16="http://schemas.microsoft.com/office/drawing/2014/main" id="{62AC52C9-45D4-36EE-6583-AF43353866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014" y="837274"/>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55A3B91-8318-BD74-C7C9-72553CE56450}"/>
              </a:ext>
            </a:extLst>
          </p:cNvPr>
          <p:cNvSpPr/>
          <p:nvPr/>
        </p:nvSpPr>
        <p:spPr>
          <a:xfrm>
            <a:off x="6476090" y="902338"/>
            <a:ext cx="3077708" cy="523220"/>
          </a:xfrm>
          <a:prstGeom prst="rect">
            <a:avLst/>
          </a:prstGeom>
        </p:spPr>
        <p:txBody>
          <a:bodyPr wrap="square">
            <a:spAutoFit/>
          </a:bodyPr>
          <a:lstStyle/>
          <a:p>
            <a:r>
              <a:rPr lang="en-US" sz="1600" u="sng" dirty="0">
                <a:solidFill>
                  <a:schemeClr val="accent1"/>
                </a:solidFill>
                <a:latin typeface="Times New Roman"/>
              </a:rPr>
              <a:t>Glorious Circuit Technologies</a:t>
            </a:r>
            <a:br>
              <a:rPr lang="en-US" sz="1600" dirty="0"/>
            </a:br>
            <a:endParaRPr lang="en-IN" sz="1200" dirty="0"/>
          </a:p>
        </p:txBody>
      </p:sp>
      <p:sp>
        <p:nvSpPr>
          <p:cNvPr id="8" name="TextBox 7">
            <a:extLst>
              <a:ext uri="{FF2B5EF4-FFF2-40B4-BE49-F238E27FC236}">
                <a16:creationId xmlns:a16="http://schemas.microsoft.com/office/drawing/2014/main" id="{685FACA7-484A-A086-A73E-864D138AC153}"/>
              </a:ext>
            </a:extLst>
          </p:cNvPr>
          <p:cNvSpPr txBox="1"/>
          <p:nvPr/>
        </p:nvSpPr>
        <p:spPr>
          <a:xfrm>
            <a:off x="7544710" y="963893"/>
            <a:ext cx="2191732" cy="461665"/>
          </a:xfrm>
          <a:prstGeom prst="rect">
            <a:avLst/>
          </a:prstGeom>
          <a:noFill/>
        </p:spPr>
        <p:txBody>
          <a:bodyPr wrap="square">
            <a:spAutoFit/>
          </a:bodyPr>
          <a:lstStyle/>
          <a:p>
            <a:r>
              <a:rPr lang="en-US" sz="2400" b="1" dirty="0">
                <a:latin typeface="Script MT Bold" pitchFamily="66" charset="0"/>
              </a:rPr>
              <a:t> </a:t>
            </a:r>
            <a:r>
              <a:rPr lang="en-US" sz="1400" b="1" dirty="0">
                <a:latin typeface="Script MT Bold" pitchFamily="66" charset="0"/>
              </a:rPr>
              <a:t>Stepping Forward</a:t>
            </a:r>
            <a:endParaRPr lang="en-IN" sz="1400" dirty="0"/>
          </a:p>
        </p:txBody>
      </p:sp>
    </p:spTree>
    <p:extLst>
      <p:ext uri="{BB962C8B-B14F-4D97-AF65-F5344CB8AC3E}">
        <p14:creationId xmlns:p14="http://schemas.microsoft.com/office/powerpoint/2010/main" val="219470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E8FFAA10-CC87-6A68-C3D2-42E535F7471A}"/>
              </a:ext>
            </a:extLst>
          </p:cNvPr>
          <p:cNvSpPr>
            <a:spLocks noChangeArrowheads="1"/>
          </p:cNvSpPr>
          <p:nvPr/>
        </p:nvSpPr>
        <p:spPr bwMode="auto">
          <a:xfrm>
            <a:off x="433386" y="2303462"/>
            <a:ext cx="1279525" cy="592138"/>
          </a:xfrm>
          <a:prstGeom prst="roundRect">
            <a:avLst>
              <a:gd name="adj" fmla="val 16667"/>
            </a:avLst>
          </a:prstGeom>
          <a:solidFill>
            <a:srgbClr val="E7E4D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100" dirty="0">
                <a:solidFill>
                  <a:srgbClr val="002060"/>
                </a:solidFill>
                <a:cs typeface="Arial" panose="020B0604020202020204" pitchFamily="34" charset="0"/>
              </a:rPr>
              <a:t>Initiation &amp; Project Definition</a:t>
            </a:r>
          </a:p>
        </p:txBody>
      </p:sp>
      <p:sp>
        <p:nvSpPr>
          <p:cNvPr id="3" name="AutoShape 4">
            <a:extLst>
              <a:ext uri="{FF2B5EF4-FFF2-40B4-BE49-F238E27FC236}">
                <a16:creationId xmlns:a16="http://schemas.microsoft.com/office/drawing/2014/main" id="{C8D72FAF-930C-D117-AB46-178F8419EB2E}"/>
              </a:ext>
            </a:extLst>
          </p:cNvPr>
          <p:cNvSpPr>
            <a:spLocks noChangeArrowheads="1"/>
          </p:cNvSpPr>
          <p:nvPr/>
        </p:nvSpPr>
        <p:spPr bwMode="auto">
          <a:xfrm>
            <a:off x="2235199" y="2303462"/>
            <a:ext cx="1227137" cy="592138"/>
          </a:xfrm>
          <a:prstGeom prst="roundRect">
            <a:avLst>
              <a:gd name="adj" fmla="val 16667"/>
            </a:avLst>
          </a:prstGeom>
          <a:solidFill>
            <a:srgbClr val="E7E4D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100" dirty="0">
                <a:cs typeface="Arial" panose="020B0604020202020204" pitchFamily="34" charset="0"/>
              </a:rPr>
              <a:t>  </a:t>
            </a:r>
            <a:r>
              <a:rPr lang="en-US" altLang="en-US" sz="1100" b="1" dirty="0">
                <a:solidFill>
                  <a:srgbClr val="002060"/>
                </a:solidFill>
                <a:cs typeface="Arial" panose="020B0604020202020204" pitchFamily="34" charset="0"/>
              </a:rPr>
              <a:t>Architecture</a:t>
            </a:r>
          </a:p>
        </p:txBody>
      </p:sp>
      <p:sp>
        <p:nvSpPr>
          <p:cNvPr id="4" name="AutoShape 5">
            <a:extLst>
              <a:ext uri="{FF2B5EF4-FFF2-40B4-BE49-F238E27FC236}">
                <a16:creationId xmlns:a16="http://schemas.microsoft.com/office/drawing/2014/main" id="{389071F4-AEED-0D32-DA65-59254EFFD91C}"/>
              </a:ext>
            </a:extLst>
          </p:cNvPr>
          <p:cNvSpPr>
            <a:spLocks noChangeArrowheads="1"/>
          </p:cNvSpPr>
          <p:nvPr/>
        </p:nvSpPr>
        <p:spPr bwMode="auto">
          <a:xfrm>
            <a:off x="4006849" y="2303462"/>
            <a:ext cx="1189037" cy="592138"/>
          </a:xfrm>
          <a:prstGeom prst="roundRect">
            <a:avLst>
              <a:gd name="adj" fmla="val 16667"/>
            </a:avLst>
          </a:prstGeom>
          <a:solidFill>
            <a:srgbClr val="E7E4D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100" b="1" dirty="0">
                <a:solidFill>
                  <a:srgbClr val="002060"/>
                </a:solidFill>
                <a:cs typeface="Arial" panose="020B0604020202020204" pitchFamily="34" charset="0"/>
              </a:rPr>
              <a:t>Circuit Design</a:t>
            </a:r>
          </a:p>
        </p:txBody>
      </p:sp>
      <p:sp>
        <p:nvSpPr>
          <p:cNvPr id="5" name="AutoShape 6">
            <a:extLst>
              <a:ext uri="{FF2B5EF4-FFF2-40B4-BE49-F238E27FC236}">
                <a16:creationId xmlns:a16="http://schemas.microsoft.com/office/drawing/2014/main" id="{B874A271-E5AC-CB0E-61D1-30D7FDFAEF5F}"/>
              </a:ext>
            </a:extLst>
          </p:cNvPr>
          <p:cNvSpPr>
            <a:spLocks noChangeArrowheads="1"/>
          </p:cNvSpPr>
          <p:nvPr/>
        </p:nvSpPr>
        <p:spPr bwMode="auto">
          <a:xfrm>
            <a:off x="5711824" y="2303462"/>
            <a:ext cx="1249361" cy="592138"/>
          </a:xfrm>
          <a:prstGeom prst="roundRect">
            <a:avLst>
              <a:gd name="adj" fmla="val 16667"/>
            </a:avLst>
          </a:prstGeom>
          <a:solidFill>
            <a:srgbClr val="E7E4D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100" b="1" dirty="0">
                <a:solidFill>
                  <a:srgbClr val="002060"/>
                </a:solidFill>
                <a:cs typeface="Arial" panose="020B0604020202020204" pitchFamily="34" charset="0"/>
              </a:rPr>
              <a:t>Layout Design</a:t>
            </a:r>
          </a:p>
        </p:txBody>
      </p:sp>
      <p:sp>
        <p:nvSpPr>
          <p:cNvPr id="6" name="AutoShape 7">
            <a:extLst>
              <a:ext uri="{FF2B5EF4-FFF2-40B4-BE49-F238E27FC236}">
                <a16:creationId xmlns:a16="http://schemas.microsoft.com/office/drawing/2014/main" id="{0CF77685-2F98-DE06-E241-C61AAD127164}"/>
              </a:ext>
            </a:extLst>
          </p:cNvPr>
          <p:cNvSpPr>
            <a:spLocks noChangeArrowheads="1"/>
          </p:cNvSpPr>
          <p:nvPr/>
        </p:nvSpPr>
        <p:spPr bwMode="auto">
          <a:xfrm>
            <a:off x="7439024" y="2303462"/>
            <a:ext cx="1400176" cy="592138"/>
          </a:xfrm>
          <a:prstGeom prst="roundRect">
            <a:avLst>
              <a:gd name="adj" fmla="val 16667"/>
            </a:avLst>
          </a:prstGeom>
          <a:solidFill>
            <a:srgbClr val="E7E4D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100" b="1" dirty="0">
                <a:solidFill>
                  <a:srgbClr val="002060"/>
                </a:solidFill>
                <a:cs typeface="Arial" panose="020B0604020202020204" pitchFamily="34" charset="0"/>
              </a:rPr>
              <a:t>Product Release</a:t>
            </a:r>
          </a:p>
        </p:txBody>
      </p:sp>
      <p:sp>
        <p:nvSpPr>
          <p:cNvPr id="7" name="AutoShape 8">
            <a:extLst>
              <a:ext uri="{FF2B5EF4-FFF2-40B4-BE49-F238E27FC236}">
                <a16:creationId xmlns:a16="http://schemas.microsoft.com/office/drawing/2014/main" id="{07FF02C0-10BA-72B7-41A1-A6D73F268A4B}"/>
              </a:ext>
            </a:extLst>
          </p:cNvPr>
          <p:cNvSpPr>
            <a:spLocks noChangeArrowheads="1"/>
          </p:cNvSpPr>
          <p:nvPr/>
        </p:nvSpPr>
        <p:spPr bwMode="auto">
          <a:xfrm>
            <a:off x="5214936" y="2517775"/>
            <a:ext cx="500063" cy="163512"/>
          </a:xfrm>
          <a:prstGeom prst="notchedRightArrow">
            <a:avLst>
              <a:gd name="adj1" fmla="val -362963"/>
              <a:gd name="adj2" fmla="val -402105"/>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AutoShape 9">
            <a:extLst>
              <a:ext uri="{FF2B5EF4-FFF2-40B4-BE49-F238E27FC236}">
                <a16:creationId xmlns:a16="http://schemas.microsoft.com/office/drawing/2014/main" id="{4D40D998-BEFB-69B3-31B7-487459FB0FFD}"/>
              </a:ext>
            </a:extLst>
          </p:cNvPr>
          <p:cNvSpPr>
            <a:spLocks noChangeArrowheads="1"/>
          </p:cNvSpPr>
          <p:nvPr/>
        </p:nvSpPr>
        <p:spPr bwMode="auto">
          <a:xfrm>
            <a:off x="1712911" y="2517775"/>
            <a:ext cx="500063" cy="163512"/>
          </a:xfrm>
          <a:prstGeom prst="notchedRightArrow">
            <a:avLst>
              <a:gd name="adj1" fmla="val -362963"/>
              <a:gd name="adj2" fmla="val -402105"/>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10">
            <a:extLst>
              <a:ext uri="{FF2B5EF4-FFF2-40B4-BE49-F238E27FC236}">
                <a16:creationId xmlns:a16="http://schemas.microsoft.com/office/drawing/2014/main" id="{AA03F1FC-9B71-B0CA-DCEB-C96D1678C88F}"/>
              </a:ext>
            </a:extLst>
          </p:cNvPr>
          <p:cNvSpPr>
            <a:spLocks noChangeArrowheads="1"/>
          </p:cNvSpPr>
          <p:nvPr/>
        </p:nvSpPr>
        <p:spPr bwMode="auto">
          <a:xfrm>
            <a:off x="3506786" y="2517775"/>
            <a:ext cx="500063" cy="163512"/>
          </a:xfrm>
          <a:prstGeom prst="notchedRightArrow">
            <a:avLst>
              <a:gd name="adj1" fmla="val -362963"/>
              <a:gd name="adj2" fmla="val -402105"/>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1">
            <a:extLst>
              <a:ext uri="{FF2B5EF4-FFF2-40B4-BE49-F238E27FC236}">
                <a16:creationId xmlns:a16="http://schemas.microsoft.com/office/drawing/2014/main" id="{E16B3AA6-6E1E-9B07-89DE-991276609051}"/>
              </a:ext>
            </a:extLst>
          </p:cNvPr>
          <p:cNvSpPr>
            <a:spLocks noChangeArrowheads="1"/>
          </p:cNvSpPr>
          <p:nvPr/>
        </p:nvSpPr>
        <p:spPr bwMode="auto">
          <a:xfrm>
            <a:off x="6919911" y="2517775"/>
            <a:ext cx="500063" cy="163512"/>
          </a:xfrm>
          <a:prstGeom prst="notchedRightArrow">
            <a:avLst>
              <a:gd name="adj1" fmla="val -362963"/>
              <a:gd name="adj2" fmla="val -402105"/>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2">
            <a:extLst>
              <a:ext uri="{FF2B5EF4-FFF2-40B4-BE49-F238E27FC236}">
                <a16:creationId xmlns:a16="http://schemas.microsoft.com/office/drawing/2014/main" id="{16217C98-B5B8-DDD7-6A0B-DC800FCA12C9}"/>
              </a:ext>
            </a:extLst>
          </p:cNvPr>
          <p:cNvSpPr>
            <a:spLocks noChangeArrowheads="1"/>
          </p:cNvSpPr>
          <p:nvPr/>
        </p:nvSpPr>
        <p:spPr bwMode="auto">
          <a:xfrm>
            <a:off x="430211" y="3216275"/>
            <a:ext cx="1279525" cy="2336800"/>
          </a:xfrm>
          <a:prstGeom prst="flowChartDocument">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endParaRPr lang="en-US" altLang="en-US" sz="900" b="1" u="sng" dirty="0">
              <a:solidFill>
                <a:srgbClr val="002060"/>
              </a:solidFill>
              <a:cs typeface="Arial" panose="020B0604020202020204" pitchFamily="34" charset="0"/>
            </a:endParaRPr>
          </a:p>
          <a:p>
            <a:pPr>
              <a:lnSpc>
                <a:spcPct val="100000"/>
              </a:lnSpc>
            </a:pPr>
            <a:endParaRPr lang="en-US" altLang="en-US" sz="900" b="1" u="sng" dirty="0">
              <a:solidFill>
                <a:srgbClr val="002060"/>
              </a:solidFill>
              <a:cs typeface="Arial" panose="020B0604020202020204" pitchFamily="34" charset="0"/>
            </a:endParaRPr>
          </a:p>
          <a:p>
            <a:pPr>
              <a:lnSpc>
                <a:spcPct val="100000"/>
              </a:lnSpc>
            </a:pPr>
            <a:r>
              <a:rPr lang="en-US" altLang="en-US" sz="900" b="1" u="sng" dirty="0">
                <a:solidFill>
                  <a:srgbClr val="002060"/>
                </a:solidFill>
                <a:cs typeface="Arial" panose="020B0604020202020204" pitchFamily="34" charset="0"/>
              </a:rPr>
              <a:t>Deliverables</a:t>
            </a:r>
          </a:p>
          <a:p>
            <a:pPr>
              <a:lnSpc>
                <a:spcPct val="100000"/>
              </a:lnSpc>
            </a:pPr>
            <a:endParaRPr lang="en-US" altLang="en-US" sz="900" b="1" dirty="0">
              <a:solidFill>
                <a:srgbClr val="002060"/>
              </a:solidFill>
              <a:cs typeface="Arial" panose="020B0604020202020204" pitchFamily="34" charset="0"/>
            </a:endParaRPr>
          </a:p>
          <a:p>
            <a:pPr>
              <a:lnSpc>
                <a:spcPct val="100000"/>
              </a:lnSpc>
            </a:pPr>
            <a:r>
              <a:rPr lang="en-US" altLang="en-US" sz="900" b="1" dirty="0">
                <a:solidFill>
                  <a:srgbClr val="002060"/>
                </a:solidFill>
                <a:cs typeface="Arial" panose="020B0604020202020204" pitchFamily="34" charset="0"/>
              </a:rPr>
              <a:t>Complete Simulation Strategy.</a:t>
            </a:r>
          </a:p>
          <a:p>
            <a:pPr>
              <a:lnSpc>
                <a:spcPct val="100000"/>
              </a:lnSpc>
            </a:pPr>
            <a:endParaRPr lang="en-US" altLang="en-US" sz="900" b="1" u="sng" dirty="0">
              <a:solidFill>
                <a:srgbClr val="002060"/>
              </a:solidFill>
              <a:cs typeface="Arial" panose="020B0604020202020204" pitchFamily="34" charset="0"/>
            </a:endParaRPr>
          </a:p>
          <a:p>
            <a:pPr>
              <a:lnSpc>
                <a:spcPct val="100000"/>
              </a:lnSpc>
            </a:pPr>
            <a:r>
              <a:rPr lang="en-US" altLang="en-US" sz="900" b="1" dirty="0">
                <a:solidFill>
                  <a:srgbClr val="002060"/>
                </a:solidFill>
                <a:cs typeface="Arial" panose="020B0604020202020204" pitchFamily="34" charset="0"/>
              </a:rPr>
              <a:t>Project forecast Simulation Engineer &amp; Tools.</a:t>
            </a:r>
          </a:p>
          <a:p>
            <a:pPr>
              <a:lnSpc>
                <a:spcPct val="100000"/>
              </a:lnSpc>
            </a:pPr>
            <a:endParaRPr lang="en-US" altLang="en-US" sz="900" b="1" u="sng" dirty="0">
              <a:solidFill>
                <a:srgbClr val="002060"/>
              </a:solidFill>
              <a:cs typeface="Arial" panose="020B0604020202020204" pitchFamily="34" charset="0"/>
            </a:endParaRPr>
          </a:p>
          <a:p>
            <a:pPr>
              <a:lnSpc>
                <a:spcPct val="100000"/>
              </a:lnSpc>
            </a:pPr>
            <a:r>
              <a:rPr lang="en-US" altLang="en-US" sz="900" b="1" dirty="0">
                <a:solidFill>
                  <a:srgbClr val="002060"/>
                </a:solidFill>
                <a:cs typeface="Arial" panose="020B0604020202020204" pitchFamily="34" charset="0"/>
              </a:rPr>
              <a:t>Project Tracker/Schedule</a:t>
            </a:r>
            <a:br>
              <a:rPr lang="en-US" altLang="en-US" sz="900" b="1" u="sng" dirty="0">
                <a:solidFill>
                  <a:srgbClr val="002060"/>
                </a:solidFill>
                <a:cs typeface="Arial" panose="020B0604020202020204" pitchFamily="34" charset="0"/>
              </a:rPr>
            </a:br>
            <a:br>
              <a:rPr lang="en-US" altLang="en-US" sz="900" b="1" u="sng" dirty="0">
                <a:solidFill>
                  <a:srgbClr val="002060"/>
                </a:solidFill>
                <a:cs typeface="Arial" panose="020B0604020202020204" pitchFamily="34" charset="0"/>
              </a:rPr>
            </a:br>
            <a:endParaRPr lang="en-US" altLang="en-US" sz="900" b="1" u="sng" dirty="0">
              <a:solidFill>
                <a:srgbClr val="002060"/>
              </a:solidFill>
              <a:cs typeface="Arial" panose="020B0604020202020204" pitchFamily="34" charset="0"/>
            </a:endParaRPr>
          </a:p>
        </p:txBody>
      </p:sp>
      <p:sp>
        <p:nvSpPr>
          <p:cNvPr id="12" name="AutoShape 13">
            <a:extLst>
              <a:ext uri="{FF2B5EF4-FFF2-40B4-BE49-F238E27FC236}">
                <a16:creationId xmlns:a16="http://schemas.microsoft.com/office/drawing/2014/main" id="{D0E58652-5021-0907-14D1-49C7576542E6}"/>
              </a:ext>
            </a:extLst>
          </p:cNvPr>
          <p:cNvSpPr>
            <a:spLocks noChangeArrowheads="1"/>
          </p:cNvSpPr>
          <p:nvPr/>
        </p:nvSpPr>
        <p:spPr bwMode="auto">
          <a:xfrm>
            <a:off x="2236786" y="3216275"/>
            <a:ext cx="1227138" cy="2416175"/>
          </a:xfrm>
          <a:prstGeom prst="flowChartDocument">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endParaRPr lang="en-US" altLang="en-US" sz="1000" b="1" u="sng" dirty="0">
              <a:cs typeface="Arial" panose="020B0604020202020204" pitchFamily="34" charset="0"/>
            </a:endParaRP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u="sng" dirty="0">
                <a:solidFill>
                  <a:srgbClr val="002060"/>
                </a:solidFill>
                <a:latin typeface="+mn-lt"/>
                <a:cs typeface="Arial" panose="020B0604020202020204" pitchFamily="34" charset="0"/>
              </a:rPr>
              <a:t>Deliverables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Simulation input to design architecture.</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Stackup Design.</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Simulation Model collection</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endParaRPr lang="en-US" altLang="en-US" sz="1000" b="1" u="sng" dirty="0">
              <a:cs typeface="Arial" panose="020B0604020202020204" pitchFamily="34" charset="0"/>
            </a:endParaRPr>
          </a:p>
          <a:p>
            <a:pPr>
              <a:lnSpc>
                <a:spcPct val="100000"/>
              </a:lnSpc>
            </a:pPr>
            <a:endParaRPr lang="en-US" altLang="en-US" sz="800" b="1" dirty="0">
              <a:cs typeface="Arial" panose="020B0604020202020204" pitchFamily="34" charset="0"/>
            </a:endParaRPr>
          </a:p>
          <a:p>
            <a:pPr>
              <a:lnSpc>
                <a:spcPct val="100000"/>
              </a:lnSpc>
            </a:pPr>
            <a:endParaRPr lang="en-US" altLang="en-US" sz="800" b="1" dirty="0">
              <a:cs typeface="Arial" panose="020B0604020202020204" pitchFamily="34" charset="0"/>
            </a:endParaRPr>
          </a:p>
          <a:p>
            <a:pPr>
              <a:lnSpc>
                <a:spcPct val="100000"/>
              </a:lnSpc>
            </a:pPr>
            <a:endParaRPr lang="en-US" altLang="en-US" sz="800" b="1" dirty="0">
              <a:cs typeface="Arial" panose="020B0604020202020204" pitchFamily="34" charset="0"/>
            </a:endParaRPr>
          </a:p>
          <a:p>
            <a:pPr>
              <a:lnSpc>
                <a:spcPct val="100000"/>
              </a:lnSpc>
            </a:pPr>
            <a:endParaRPr lang="en-US" altLang="en-US" sz="800" b="1" dirty="0">
              <a:cs typeface="Arial" panose="020B0604020202020204" pitchFamily="34" charset="0"/>
            </a:endParaRPr>
          </a:p>
        </p:txBody>
      </p:sp>
      <p:sp>
        <p:nvSpPr>
          <p:cNvPr id="13" name="AutoShape 14">
            <a:extLst>
              <a:ext uri="{FF2B5EF4-FFF2-40B4-BE49-F238E27FC236}">
                <a16:creationId xmlns:a16="http://schemas.microsoft.com/office/drawing/2014/main" id="{ACABA523-4EF5-DCB8-53FA-6AC8FE78201D}"/>
              </a:ext>
            </a:extLst>
          </p:cNvPr>
          <p:cNvSpPr>
            <a:spLocks noChangeArrowheads="1"/>
          </p:cNvSpPr>
          <p:nvPr/>
        </p:nvSpPr>
        <p:spPr bwMode="auto">
          <a:xfrm>
            <a:off x="3968749" y="3216275"/>
            <a:ext cx="1279525" cy="2336800"/>
          </a:xfrm>
          <a:prstGeom prst="flowChartDocument">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900" b="1" u="sng" dirty="0">
                <a:solidFill>
                  <a:srgbClr val="002060"/>
                </a:solidFill>
                <a:latin typeface="+mn-lt"/>
                <a:cs typeface="Arial" panose="020B0604020202020204" pitchFamily="34" charset="0"/>
              </a:rPr>
              <a:t>Deliverables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Design constraints.</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Placement and routing guidelines.</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Pre-Layout simulation results.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Simulation reports</a:t>
            </a:r>
            <a:r>
              <a:rPr lang="en-US" altLang="en-US" sz="900" b="1" dirty="0">
                <a:latin typeface="+mn-lt"/>
                <a:cs typeface="Arial" panose="020B0604020202020204" pitchFamily="34" charset="0"/>
              </a:rPr>
              <a:t>.</a:t>
            </a:r>
          </a:p>
          <a:p>
            <a:pPr>
              <a:lnSpc>
                <a:spcPct val="100000"/>
              </a:lnSpc>
            </a:pPr>
            <a:endParaRPr lang="en-US" altLang="en-US" sz="800" b="1" dirty="0">
              <a:cs typeface="Arial" panose="020B0604020202020204" pitchFamily="34" charset="0"/>
            </a:endParaRPr>
          </a:p>
        </p:txBody>
      </p:sp>
      <p:sp>
        <p:nvSpPr>
          <p:cNvPr id="14" name="AutoShape 15">
            <a:extLst>
              <a:ext uri="{FF2B5EF4-FFF2-40B4-BE49-F238E27FC236}">
                <a16:creationId xmlns:a16="http://schemas.microsoft.com/office/drawing/2014/main" id="{2BD012DA-D8D9-29FA-6AE5-CB9290B86981}"/>
              </a:ext>
            </a:extLst>
          </p:cNvPr>
          <p:cNvSpPr>
            <a:spLocks noChangeArrowheads="1"/>
          </p:cNvSpPr>
          <p:nvPr/>
        </p:nvSpPr>
        <p:spPr bwMode="auto">
          <a:xfrm>
            <a:off x="5734049" y="3216275"/>
            <a:ext cx="1227137" cy="2265362"/>
          </a:xfrm>
          <a:prstGeom prst="flowChartDocument">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900" b="1" u="sng" dirty="0">
                <a:solidFill>
                  <a:srgbClr val="002060"/>
                </a:solidFill>
                <a:latin typeface="+mn-lt"/>
                <a:cs typeface="Arial" panose="020B0604020202020204" pitchFamily="34" charset="0"/>
              </a:rPr>
              <a:t> Deliverables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Layout recommendations.</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Post-Layout simulation.</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Whole board review.</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Simulation reports</a:t>
            </a:r>
          </a:p>
        </p:txBody>
      </p:sp>
      <p:sp>
        <p:nvSpPr>
          <p:cNvPr id="15" name="AutoShape 16">
            <a:extLst>
              <a:ext uri="{FF2B5EF4-FFF2-40B4-BE49-F238E27FC236}">
                <a16:creationId xmlns:a16="http://schemas.microsoft.com/office/drawing/2014/main" id="{985723BD-A7C7-4319-A93E-75BADD1F739C}"/>
              </a:ext>
            </a:extLst>
          </p:cNvPr>
          <p:cNvSpPr>
            <a:spLocks noChangeArrowheads="1"/>
          </p:cNvSpPr>
          <p:nvPr/>
        </p:nvSpPr>
        <p:spPr bwMode="auto">
          <a:xfrm>
            <a:off x="7496174" y="3216275"/>
            <a:ext cx="1227137" cy="2146300"/>
          </a:xfrm>
          <a:prstGeom prst="flowChartDocument">
            <a:avLst/>
          </a:prstGeom>
          <a:solidFill>
            <a:srgbClr val="E7E4DF"/>
          </a:solidFill>
          <a:ln w="9360" cap="flat">
            <a:solidFill>
              <a:srgbClr val="11111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900" b="1" u="sng" dirty="0">
                <a:solidFill>
                  <a:srgbClr val="002060"/>
                </a:solidFill>
                <a:latin typeface="+mn-lt"/>
                <a:cs typeface="Arial" panose="020B0604020202020204" pitchFamily="34" charset="0"/>
              </a:rPr>
              <a:t>Deliverables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Feedback to fabrication.</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Validation preparation.</a:t>
            </a:r>
          </a:p>
          <a:p>
            <a:pPr>
              <a:lnSpc>
                <a:spcPct val="100000"/>
              </a:lnSpc>
            </a:pPr>
            <a:endParaRPr lang="en-US" altLang="en-US" sz="900" b="1" u="sng"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Final reports.</a:t>
            </a:r>
          </a:p>
          <a:p>
            <a:pPr>
              <a:lnSpc>
                <a:spcPct val="100000"/>
              </a:lnSpc>
            </a:pPr>
            <a:endParaRPr lang="en-US" altLang="en-US" sz="900" b="1" dirty="0">
              <a:solidFill>
                <a:srgbClr val="002060"/>
              </a:solidFill>
              <a:latin typeface="+mn-lt"/>
              <a:cs typeface="Arial" panose="020B0604020202020204" pitchFamily="34" charset="0"/>
            </a:endParaRPr>
          </a:p>
          <a:p>
            <a:pPr>
              <a:lnSpc>
                <a:spcPct val="100000"/>
              </a:lnSpc>
            </a:pPr>
            <a:r>
              <a:rPr lang="en-US" altLang="en-US" sz="900" b="1" dirty="0">
                <a:solidFill>
                  <a:srgbClr val="002060"/>
                </a:solidFill>
                <a:latin typeface="+mn-lt"/>
                <a:cs typeface="Arial" panose="020B0604020202020204" pitchFamily="34" charset="0"/>
              </a:rPr>
              <a:t>Project simulation sign-off.</a:t>
            </a:r>
          </a:p>
        </p:txBody>
      </p:sp>
      <p:cxnSp>
        <p:nvCxnSpPr>
          <p:cNvPr id="16" name="AutoShape 17">
            <a:extLst>
              <a:ext uri="{FF2B5EF4-FFF2-40B4-BE49-F238E27FC236}">
                <a16:creationId xmlns:a16="http://schemas.microsoft.com/office/drawing/2014/main" id="{2B3F8A82-4C1B-2017-4CC5-F6CFC2AED186}"/>
              </a:ext>
            </a:extLst>
          </p:cNvPr>
          <p:cNvCxnSpPr>
            <a:cxnSpLocks noChangeShapeType="1"/>
          </p:cNvCxnSpPr>
          <p:nvPr/>
        </p:nvCxnSpPr>
        <p:spPr bwMode="auto">
          <a:xfrm rot="16200000">
            <a:off x="909637" y="3052762"/>
            <a:ext cx="322262" cy="7937"/>
          </a:xfrm>
          <a:prstGeom prst="bentConnector3">
            <a:avLst>
              <a:gd name="adj1" fmla="val 50000"/>
            </a:avLst>
          </a:prstGeom>
          <a:noFill/>
          <a:ln w="19080" cap="flat">
            <a:solidFill>
              <a:srgbClr val="11111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8">
            <a:extLst>
              <a:ext uri="{FF2B5EF4-FFF2-40B4-BE49-F238E27FC236}">
                <a16:creationId xmlns:a16="http://schemas.microsoft.com/office/drawing/2014/main" id="{7790C85C-9452-1A6E-3122-2DA36FD05DEF}"/>
              </a:ext>
            </a:extLst>
          </p:cNvPr>
          <p:cNvCxnSpPr>
            <a:cxnSpLocks noChangeShapeType="1"/>
          </p:cNvCxnSpPr>
          <p:nvPr/>
        </p:nvCxnSpPr>
        <p:spPr bwMode="auto">
          <a:xfrm rot="16200000">
            <a:off x="2709862" y="3052762"/>
            <a:ext cx="322262" cy="7937"/>
          </a:xfrm>
          <a:prstGeom prst="bentConnector3">
            <a:avLst>
              <a:gd name="adj1" fmla="val 50000"/>
            </a:avLst>
          </a:prstGeom>
          <a:noFill/>
          <a:ln w="19080" cap="flat">
            <a:solidFill>
              <a:srgbClr val="11111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9">
            <a:extLst>
              <a:ext uri="{FF2B5EF4-FFF2-40B4-BE49-F238E27FC236}">
                <a16:creationId xmlns:a16="http://schemas.microsoft.com/office/drawing/2014/main" id="{8EF280FF-C017-ADFB-795A-80ACA62B318F}"/>
              </a:ext>
            </a:extLst>
          </p:cNvPr>
          <p:cNvCxnSpPr>
            <a:cxnSpLocks noChangeShapeType="1"/>
          </p:cNvCxnSpPr>
          <p:nvPr/>
        </p:nvCxnSpPr>
        <p:spPr bwMode="auto">
          <a:xfrm rot="16200000">
            <a:off x="4414837" y="3052762"/>
            <a:ext cx="322262" cy="7937"/>
          </a:xfrm>
          <a:prstGeom prst="bentConnector3">
            <a:avLst>
              <a:gd name="adj1" fmla="val 50000"/>
            </a:avLst>
          </a:prstGeom>
          <a:noFill/>
          <a:ln w="19080" cap="flat">
            <a:solidFill>
              <a:srgbClr val="11111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20">
            <a:extLst>
              <a:ext uri="{FF2B5EF4-FFF2-40B4-BE49-F238E27FC236}">
                <a16:creationId xmlns:a16="http://schemas.microsoft.com/office/drawing/2014/main" id="{BB93F104-662B-07D6-120A-C87E0A391B98}"/>
              </a:ext>
            </a:extLst>
          </p:cNvPr>
          <p:cNvCxnSpPr>
            <a:cxnSpLocks noChangeShapeType="1"/>
          </p:cNvCxnSpPr>
          <p:nvPr/>
        </p:nvCxnSpPr>
        <p:spPr bwMode="auto">
          <a:xfrm rot="16200000">
            <a:off x="6119812" y="3052762"/>
            <a:ext cx="322262" cy="7937"/>
          </a:xfrm>
          <a:prstGeom prst="bentConnector3">
            <a:avLst>
              <a:gd name="adj1" fmla="val 50000"/>
            </a:avLst>
          </a:prstGeom>
          <a:noFill/>
          <a:ln w="19080" cap="flat">
            <a:solidFill>
              <a:srgbClr val="11111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21">
            <a:extLst>
              <a:ext uri="{FF2B5EF4-FFF2-40B4-BE49-F238E27FC236}">
                <a16:creationId xmlns:a16="http://schemas.microsoft.com/office/drawing/2014/main" id="{082289FB-ED66-EB88-9B3E-38EBF5B5FCF3}"/>
              </a:ext>
            </a:extLst>
          </p:cNvPr>
          <p:cNvCxnSpPr>
            <a:cxnSpLocks noChangeShapeType="1"/>
          </p:cNvCxnSpPr>
          <p:nvPr/>
        </p:nvCxnSpPr>
        <p:spPr bwMode="auto">
          <a:xfrm rot="16200000">
            <a:off x="7896224" y="3052762"/>
            <a:ext cx="322262" cy="7938"/>
          </a:xfrm>
          <a:prstGeom prst="bentConnector3">
            <a:avLst>
              <a:gd name="adj1" fmla="val 50000"/>
            </a:avLst>
          </a:prstGeom>
          <a:noFill/>
          <a:ln w="19080" cap="flat">
            <a:solidFill>
              <a:srgbClr val="11111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TextBox 21">
            <a:extLst>
              <a:ext uri="{FF2B5EF4-FFF2-40B4-BE49-F238E27FC236}">
                <a16:creationId xmlns:a16="http://schemas.microsoft.com/office/drawing/2014/main" id="{4F1A2955-F17F-40C5-4DC8-303516F0D740}"/>
              </a:ext>
            </a:extLst>
          </p:cNvPr>
          <p:cNvSpPr txBox="1"/>
          <p:nvPr/>
        </p:nvSpPr>
        <p:spPr>
          <a:xfrm>
            <a:off x="2667000" y="1319036"/>
            <a:ext cx="4583288" cy="461665"/>
          </a:xfrm>
          <a:prstGeom prst="rect">
            <a:avLst/>
          </a:prstGeom>
          <a:noFill/>
        </p:spPr>
        <p:txBody>
          <a:bodyPr wrap="square">
            <a:spAutoFit/>
          </a:bodyPr>
          <a:lstStyle/>
          <a:p>
            <a:pPr>
              <a:lnSpc>
                <a:spcPct val="100000"/>
              </a:lnSpc>
            </a:pPr>
            <a:r>
              <a:rPr lang="en-US" altLang="en-US" sz="2400" b="1" dirty="0">
                <a:solidFill>
                  <a:srgbClr val="002060"/>
                </a:solidFill>
              </a:rPr>
              <a:t>Simulation Process Flow </a:t>
            </a:r>
          </a:p>
        </p:txBody>
      </p:sp>
      <p:pic>
        <p:nvPicPr>
          <p:cNvPr id="23" name="Picture 22">
            <a:extLst>
              <a:ext uri="{FF2B5EF4-FFF2-40B4-BE49-F238E27FC236}">
                <a16:creationId xmlns:a16="http://schemas.microsoft.com/office/drawing/2014/main" id="{E36B5C90-2E1D-7F55-B555-4AB3DE8E4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74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2E833B-F843-E76F-3663-FF04C3319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349500"/>
            <a:ext cx="2835275" cy="3306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2">
            <a:extLst>
              <a:ext uri="{FF2B5EF4-FFF2-40B4-BE49-F238E27FC236}">
                <a16:creationId xmlns:a16="http://schemas.microsoft.com/office/drawing/2014/main" id="{90B7B6EA-67DA-98B7-419C-7F57ECE5FB64}"/>
              </a:ext>
            </a:extLst>
          </p:cNvPr>
          <p:cNvSpPr txBox="1">
            <a:spLocks noChangeArrowheads="1"/>
          </p:cNvSpPr>
          <p:nvPr/>
        </p:nvSpPr>
        <p:spPr bwMode="auto">
          <a:xfrm>
            <a:off x="381000" y="2057400"/>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Lato Black" panose="020F0502020204030203" pitchFamily="34" charset="0"/>
              </a:rPr>
              <a:t>Signal Integrity</a:t>
            </a:r>
          </a:p>
        </p:txBody>
      </p:sp>
      <p:sp>
        <p:nvSpPr>
          <p:cNvPr id="4" name="Text Box 3">
            <a:extLst>
              <a:ext uri="{FF2B5EF4-FFF2-40B4-BE49-F238E27FC236}">
                <a16:creationId xmlns:a16="http://schemas.microsoft.com/office/drawing/2014/main" id="{14893BFC-59F3-72D0-BCED-D53D2BDE3E4A}"/>
              </a:ext>
            </a:extLst>
          </p:cNvPr>
          <p:cNvSpPr txBox="1">
            <a:spLocks noChangeArrowheads="1"/>
          </p:cNvSpPr>
          <p:nvPr/>
        </p:nvSpPr>
        <p:spPr bwMode="auto">
          <a:xfrm>
            <a:off x="239713" y="2727325"/>
            <a:ext cx="5843587"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57200" indent="-2968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2900" indent="0">
              <a:lnSpc>
                <a:spcPct val="115000"/>
              </a:lnSpc>
            </a:pPr>
            <a:r>
              <a:rPr lang="en-US" altLang="en-US" sz="1200" b="1" dirty="0">
                <a:solidFill>
                  <a:srgbClr val="0070C0"/>
                </a:solidFill>
                <a:cs typeface="Arial" panose="020B0604020202020204" pitchFamily="34" charset="0"/>
              </a:rPr>
              <a:t>Understanding the Factors that Affect Signal Quality and How to Ensure Good Signal Integrity</a:t>
            </a:r>
          </a:p>
          <a:p>
            <a:pPr marL="342900" indent="0">
              <a:lnSpc>
                <a:spcPct val="115000"/>
              </a:lnSpc>
            </a:pPr>
            <a:endParaRPr lang="en-US" altLang="en-US" sz="1200" dirty="0">
              <a:solidFill>
                <a:srgbClr val="0070C0"/>
              </a:solidFill>
              <a:cs typeface="Arial" panose="020B0604020202020204" pitchFamily="34" charset="0"/>
            </a:endParaRPr>
          </a:p>
          <a:p>
            <a:pPr>
              <a:lnSpc>
                <a:spcPct val="115000"/>
              </a:lnSpc>
              <a:buClr>
                <a:srgbClr val="374151"/>
              </a:buClr>
              <a:buFont typeface="Arial" panose="020B0604020202020204" pitchFamily="34" charset="0"/>
              <a:buChar char="●"/>
            </a:pPr>
            <a:r>
              <a:rPr lang="en-US" altLang="en-US" sz="1200" dirty="0">
                <a:solidFill>
                  <a:srgbClr val="0070C0"/>
                </a:solidFill>
                <a:cs typeface="Arial" panose="020B0604020202020204" pitchFamily="34" charset="0"/>
              </a:rPr>
              <a:t>Measurement of the quality of an electrical signal as it travels through </a:t>
            </a:r>
            <a:r>
              <a:rPr lang="en-US" altLang="en-US" sz="1200" dirty="0">
                <a:solidFill>
                  <a:srgbClr val="0070C0"/>
                </a:solidFill>
                <a:latin typeface="Roboto" panose="02000000000000000000" pitchFamily="2" charset="0"/>
              </a:rPr>
              <a:t>Interconnects</a:t>
            </a:r>
            <a:r>
              <a:rPr lang="en-US" altLang="en-US" sz="1200" dirty="0">
                <a:solidFill>
                  <a:srgbClr val="0070C0"/>
                </a:solidFill>
                <a:cs typeface="Arial" panose="020B0604020202020204" pitchFamily="34" charset="0"/>
              </a:rPr>
              <a:t> and can be affected by a variety of factors, including distortion, crosstalk,  and noise etc.</a:t>
            </a:r>
          </a:p>
          <a:p>
            <a:pPr>
              <a:lnSpc>
                <a:spcPct val="115000"/>
              </a:lnSpc>
              <a:buClrTx/>
              <a:buSzTx/>
              <a:buFontTx/>
              <a:buNone/>
            </a:pPr>
            <a:endParaRPr lang="en-US" altLang="en-US" sz="1200" dirty="0">
              <a:solidFill>
                <a:srgbClr val="0070C0"/>
              </a:solidFill>
              <a:cs typeface="Arial" panose="020B0604020202020204" pitchFamily="34" charset="0"/>
            </a:endParaRPr>
          </a:p>
          <a:p>
            <a:pPr>
              <a:lnSpc>
                <a:spcPct val="115000"/>
              </a:lnSpc>
              <a:buClr>
                <a:srgbClr val="374151"/>
              </a:buClr>
              <a:buFont typeface="Arial" panose="020B0604020202020204" pitchFamily="34" charset="0"/>
              <a:buChar char="●"/>
            </a:pPr>
            <a:r>
              <a:rPr lang="en-US" altLang="en-US" sz="1200" dirty="0">
                <a:solidFill>
                  <a:srgbClr val="0070C0"/>
                </a:solidFill>
                <a:cs typeface="Arial" panose="020B0604020202020204" pitchFamily="34" charset="0"/>
              </a:rPr>
              <a:t>Problems caused by poor signal integrity: errors, data loss, and system failures.</a:t>
            </a:r>
          </a:p>
          <a:p>
            <a:pPr indent="0">
              <a:lnSpc>
                <a:spcPct val="115000"/>
              </a:lnSpc>
              <a:buClrTx/>
              <a:buSzTx/>
              <a:buFontTx/>
              <a:buNone/>
            </a:pPr>
            <a:endParaRPr lang="en-US" altLang="en-US" sz="1200" dirty="0">
              <a:solidFill>
                <a:srgbClr val="0070C0"/>
              </a:solidFill>
              <a:cs typeface="Arial" panose="020B0604020202020204" pitchFamily="34" charset="0"/>
            </a:endParaRPr>
          </a:p>
          <a:p>
            <a:pPr indent="-303213">
              <a:lnSpc>
                <a:spcPct val="115000"/>
              </a:lnSpc>
              <a:buClr>
                <a:srgbClr val="374151"/>
              </a:buClr>
              <a:buFont typeface="Arial" panose="020B0604020202020204" pitchFamily="34" charset="0"/>
              <a:buChar char="●"/>
            </a:pPr>
            <a:r>
              <a:rPr lang="en-US" altLang="en-US" sz="1200" dirty="0">
                <a:solidFill>
                  <a:srgbClr val="0070C0"/>
                </a:solidFill>
                <a:latin typeface="Roboto" panose="02000000000000000000" pitchFamily="2" charset="0"/>
              </a:rPr>
              <a:t>Transmission line effects such as attenuation, skew, and crosstalk can occur as the signal travels through the interconnects.</a:t>
            </a:r>
          </a:p>
          <a:p>
            <a:pPr indent="0">
              <a:lnSpc>
                <a:spcPct val="115000"/>
              </a:lnSpc>
              <a:buClrTx/>
              <a:buSzTx/>
              <a:buFontTx/>
              <a:buNone/>
            </a:pPr>
            <a:endParaRPr lang="en-US" altLang="en-US" sz="1200" dirty="0">
              <a:solidFill>
                <a:srgbClr val="0070C0"/>
              </a:solidFill>
              <a:cs typeface="Arial" panose="020B0604020202020204" pitchFamily="34" charset="0"/>
            </a:endParaRPr>
          </a:p>
          <a:p>
            <a:pPr indent="-303213">
              <a:lnSpc>
                <a:spcPct val="115000"/>
              </a:lnSpc>
              <a:buClr>
                <a:srgbClr val="374151"/>
              </a:buClr>
              <a:buFont typeface="Arial" panose="020B0604020202020204" pitchFamily="34" charset="0"/>
              <a:buChar char="●"/>
            </a:pPr>
            <a:r>
              <a:rPr lang="en-US" altLang="en-US" sz="1200" dirty="0">
                <a:solidFill>
                  <a:srgbClr val="0070C0"/>
                </a:solidFill>
                <a:latin typeface="Roboto" panose="02000000000000000000" pitchFamily="2" charset="0"/>
              </a:rPr>
              <a:t>Simulation and analysis tools to predict and measure the effects of noise, crosstalk, and distortion on a signal.</a:t>
            </a:r>
          </a:p>
        </p:txBody>
      </p:sp>
      <p:pic>
        <p:nvPicPr>
          <p:cNvPr id="5" name="Picture 4">
            <a:extLst>
              <a:ext uri="{FF2B5EF4-FFF2-40B4-BE49-F238E27FC236}">
                <a16:creationId xmlns:a16="http://schemas.microsoft.com/office/drawing/2014/main" id="{9309C183-F66F-0E99-C23C-43BC537B91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263297-A277-F33B-5EFC-40BD00566E26}"/>
              </a:ext>
            </a:extLst>
          </p:cNvPr>
          <p:cNvSpPr txBox="1">
            <a:spLocks noChangeArrowheads="1"/>
          </p:cNvSpPr>
          <p:nvPr/>
        </p:nvSpPr>
        <p:spPr>
          <a:xfrm>
            <a:off x="5381625" y="2362201"/>
            <a:ext cx="2890837" cy="3055938"/>
          </a:xfrm>
          <a:prstGeom prst="rect">
            <a:avLst/>
          </a:prstGeom>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600"/>
              </a:spcBef>
              <a:spcAft>
                <a:spcPct val="0"/>
              </a:spcAft>
              <a:buNone/>
              <a:tabLst>
                <a:tab pos="723900" algn="l"/>
                <a:tab pos="1447800" algn="l"/>
                <a:tab pos="2171700" algn="l"/>
              </a:tabLst>
            </a:pPr>
            <a:r>
              <a:rPr lang="en-US" altLang="en-US" sz="1800" b="1" dirty="0">
                <a:solidFill>
                  <a:srgbClr val="0070C0"/>
                </a:solidFill>
              </a:rPr>
              <a:t>Serial buses</a:t>
            </a:r>
          </a:p>
          <a:p>
            <a:pPr marL="0" indent="0">
              <a:spcBef>
                <a:spcPts val="600"/>
              </a:spcBef>
              <a:spcAft>
                <a:spcPct val="0"/>
              </a:spcAft>
              <a:buNone/>
              <a:tabLst>
                <a:tab pos="723900" algn="l"/>
                <a:tab pos="1447800" algn="l"/>
                <a:tab pos="2171700" algn="l"/>
              </a:tabLst>
            </a:pPr>
            <a:r>
              <a:rPr lang="en-US" altLang="en-US" sz="1800" dirty="0">
                <a:solidFill>
                  <a:srgbClr val="0070C0"/>
                </a:solidFill>
              </a:rPr>
              <a:t>SGMII, XAUI</a:t>
            </a:r>
          </a:p>
          <a:p>
            <a:pPr marL="0" indent="0">
              <a:spcBef>
                <a:spcPts val="600"/>
              </a:spcBef>
              <a:spcAft>
                <a:spcPct val="0"/>
              </a:spcAft>
              <a:buNone/>
              <a:tabLst>
                <a:tab pos="723900" algn="l"/>
                <a:tab pos="1447800" algn="l"/>
                <a:tab pos="2171700" algn="l"/>
              </a:tabLst>
            </a:pPr>
            <a:r>
              <a:rPr lang="en-US" altLang="en-US" sz="1800" dirty="0">
                <a:solidFill>
                  <a:srgbClr val="0070C0"/>
                </a:solidFill>
              </a:rPr>
              <a:t>PCIe Gen:1,2,3,4 &amp; 5</a:t>
            </a:r>
          </a:p>
          <a:p>
            <a:pPr marL="0" indent="0">
              <a:spcBef>
                <a:spcPts val="600"/>
              </a:spcBef>
              <a:spcAft>
                <a:spcPct val="0"/>
              </a:spcAft>
              <a:buNone/>
              <a:tabLst>
                <a:tab pos="723900" algn="l"/>
                <a:tab pos="1447800" algn="l"/>
                <a:tab pos="2171700" algn="l"/>
              </a:tabLst>
            </a:pPr>
            <a:r>
              <a:rPr lang="en-US" altLang="en-US" sz="1800" dirty="0">
                <a:solidFill>
                  <a:srgbClr val="0070C0"/>
                </a:solidFill>
              </a:rPr>
              <a:t>CSI 2 &amp; 3</a:t>
            </a:r>
          </a:p>
          <a:p>
            <a:pPr marL="0" indent="0">
              <a:spcBef>
                <a:spcPts val="600"/>
              </a:spcBef>
              <a:spcAft>
                <a:spcPct val="0"/>
              </a:spcAft>
              <a:buNone/>
              <a:tabLst>
                <a:tab pos="723900" algn="l"/>
                <a:tab pos="1447800" algn="l"/>
                <a:tab pos="2171700" algn="l"/>
              </a:tabLst>
            </a:pPr>
            <a:r>
              <a:rPr lang="en-US" altLang="en-US" sz="1800" dirty="0">
                <a:solidFill>
                  <a:srgbClr val="0070C0"/>
                </a:solidFill>
              </a:rPr>
              <a:t>USB GEN: 3,4 &amp; 5</a:t>
            </a:r>
          </a:p>
          <a:p>
            <a:pPr marL="0" indent="0">
              <a:spcBef>
                <a:spcPts val="600"/>
              </a:spcBef>
              <a:spcAft>
                <a:spcPct val="0"/>
              </a:spcAft>
              <a:tabLst>
                <a:tab pos="723900" algn="l"/>
                <a:tab pos="1447800" algn="l"/>
                <a:tab pos="2171700" algn="l"/>
              </a:tabLst>
            </a:pPr>
            <a:endParaRPr lang="en-US" altLang="en-US" dirty="0"/>
          </a:p>
        </p:txBody>
      </p:sp>
      <p:sp>
        <p:nvSpPr>
          <p:cNvPr id="3" name="Rectangle 2">
            <a:extLst>
              <a:ext uri="{FF2B5EF4-FFF2-40B4-BE49-F238E27FC236}">
                <a16:creationId xmlns:a16="http://schemas.microsoft.com/office/drawing/2014/main" id="{1E46C169-3F31-FB5F-2A17-4982AE54A91D}"/>
              </a:ext>
            </a:extLst>
          </p:cNvPr>
          <p:cNvSpPr txBox="1">
            <a:spLocks noChangeArrowheads="1"/>
          </p:cNvSpPr>
          <p:nvPr/>
        </p:nvSpPr>
        <p:spPr>
          <a:xfrm>
            <a:off x="1066800" y="1752600"/>
            <a:ext cx="7275512" cy="393700"/>
          </a:xfrm>
          <a:prstGeom prst="rect">
            <a:avLst/>
          </a:prstGeom>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400" dirty="0">
                <a:solidFill>
                  <a:srgbClr val="002060"/>
                </a:solidFill>
              </a:rPr>
              <a:t>Experience with type of interfaces handled in SI Analysis</a:t>
            </a:r>
          </a:p>
        </p:txBody>
      </p:sp>
      <p:sp>
        <p:nvSpPr>
          <p:cNvPr id="4" name="Text Box 3">
            <a:extLst>
              <a:ext uri="{FF2B5EF4-FFF2-40B4-BE49-F238E27FC236}">
                <a16:creationId xmlns:a16="http://schemas.microsoft.com/office/drawing/2014/main" id="{47098B17-481C-B4C8-7862-15EF8881D574}"/>
              </a:ext>
            </a:extLst>
          </p:cNvPr>
          <p:cNvSpPr txBox="1">
            <a:spLocks noChangeArrowheads="1"/>
          </p:cNvSpPr>
          <p:nvPr/>
        </p:nvSpPr>
        <p:spPr bwMode="auto">
          <a:xfrm>
            <a:off x="1565275" y="2481263"/>
            <a:ext cx="30829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600"/>
              </a:spcBef>
            </a:pPr>
            <a:r>
              <a:rPr lang="en-US" altLang="en-US" sz="1600" b="1" dirty="0">
                <a:solidFill>
                  <a:srgbClr val="0070C0"/>
                </a:solidFill>
                <a:latin typeface="+mn-lt"/>
                <a:cs typeface="Arial" panose="020B0604020202020204" pitchFamily="34" charset="0"/>
              </a:rPr>
              <a:t>Parallel buses</a:t>
            </a:r>
          </a:p>
          <a:p>
            <a:pPr>
              <a:lnSpc>
                <a:spcPct val="100000"/>
              </a:lnSpc>
              <a:spcBef>
                <a:spcPts val="600"/>
              </a:spcBef>
            </a:pPr>
            <a:r>
              <a:rPr lang="en-US" altLang="en-US" sz="1600" dirty="0">
                <a:solidFill>
                  <a:srgbClr val="0070C0"/>
                </a:solidFill>
                <a:latin typeface="+mn-lt"/>
                <a:cs typeface="Arial" panose="020B0604020202020204" pitchFamily="34" charset="0"/>
              </a:rPr>
              <a:t>RGMII</a:t>
            </a:r>
          </a:p>
          <a:p>
            <a:pPr>
              <a:lnSpc>
                <a:spcPct val="100000"/>
              </a:lnSpc>
              <a:spcBef>
                <a:spcPts val="600"/>
              </a:spcBef>
            </a:pPr>
            <a:r>
              <a:rPr lang="en-US" altLang="en-US" sz="1600" dirty="0">
                <a:solidFill>
                  <a:srgbClr val="0070C0"/>
                </a:solidFill>
                <a:latin typeface="+mn-lt"/>
                <a:cs typeface="Arial" panose="020B0604020202020204" pitchFamily="34" charset="0"/>
              </a:rPr>
              <a:t>NAND FLASH, NOR FLASH </a:t>
            </a:r>
          </a:p>
          <a:p>
            <a:pPr>
              <a:lnSpc>
                <a:spcPct val="100000"/>
              </a:lnSpc>
              <a:spcBef>
                <a:spcPts val="600"/>
              </a:spcBef>
            </a:pPr>
            <a:r>
              <a:rPr lang="en-US" altLang="en-US" sz="1600" dirty="0">
                <a:solidFill>
                  <a:srgbClr val="0070C0"/>
                </a:solidFill>
                <a:latin typeface="+mn-lt"/>
                <a:cs typeface="Arial" panose="020B0604020202020204" pitchFamily="34" charset="0"/>
              </a:rPr>
              <a:t>SPI, UART, I2C</a:t>
            </a:r>
          </a:p>
          <a:p>
            <a:pPr>
              <a:lnSpc>
                <a:spcPct val="100000"/>
              </a:lnSpc>
              <a:spcBef>
                <a:spcPts val="600"/>
              </a:spcBef>
            </a:pPr>
            <a:r>
              <a:rPr lang="en-US" altLang="en-US" sz="1600" dirty="0">
                <a:solidFill>
                  <a:srgbClr val="0070C0"/>
                </a:solidFill>
                <a:latin typeface="+mn-lt"/>
                <a:cs typeface="Arial" panose="020B0604020202020204" pitchFamily="34" charset="0"/>
              </a:rPr>
              <a:t>SRAM, DRAM, DDR2, DDR3, DDR4, GDDR4, GDDR5, LPDDR3/4</a:t>
            </a:r>
          </a:p>
          <a:p>
            <a:pPr>
              <a:lnSpc>
                <a:spcPct val="100000"/>
              </a:lnSpc>
              <a:spcBef>
                <a:spcPts val="600"/>
              </a:spcBef>
            </a:pPr>
            <a:endParaRPr lang="en-US" altLang="en-US" sz="1400" dirty="0">
              <a:cs typeface="Arial" panose="020B0604020202020204" pitchFamily="34" charset="0"/>
            </a:endParaRPr>
          </a:p>
        </p:txBody>
      </p:sp>
      <p:sp>
        <p:nvSpPr>
          <p:cNvPr id="5" name="Text Box 5">
            <a:extLst>
              <a:ext uri="{FF2B5EF4-FFF2-40B4-BE49-F238E27FC236}">
                <a16:creationId xmlns:a16="http://schemas.microsoft.com/office/drawing/2014/main" id="{0BE8DC2B-DC1C-C7C4-7ABC-4AB72D24E2D1}"/>
              </a:ext>
            </a:extLst>
          </p:cNvPr>
          <p:cNvSpPr txBox="1">
            <a:spLocks noChangeArrowheads="1"/>
          </p:cNvSpPr>
          <p:nvPr/>
        </p:nvSpPr>
        <p:spPr bwMode="auto">
          <a:xfrm>
            <a:off x="1133475" y="5073650"/>
            <a:ext cx="69088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marL="457200">
              <a:lnSpc>
                <a:spcPct val="115000"/>
              </a:lnSpc>
            </a:pPr>
            <a:endParaRPr lang="en-US" altLang="en-US" sz="1200" dirty="0">
              <a:solidFill>
                <a:srgbClr val="0070C0"/>
              </a:solidFill>
              <a:cs typeface="Arial" panose="020B0604020202020204" pitchFamily="34" charset="0"/>
            </a:endParaRPr>
          </a:p>
          <a:p>
            <a:pPr marL="457200">
              <a:lnSpc>
                <a:spcPct val="115000"/>
              </a:lnSpc>
            </a:pPr>
            <a:r>
              <a:rPr lang="en-US" altLang="en-US" sz="2000" dirty="0">
                <a:solidFill>
                  <a:srgbClr val="0070C0"/>
                </a:solidFill>
                <a:latin typeface="+mn-lt"/>
              </a:rPr>
              <a:t>Our Simulation tools: ANSYS : </a:t>
            </a:r>
            <a:r>
              <a:rPr lang="en-US" altLang="en-US" sz="2000" dirty="0">
                <a:solidFill>
                  <a:srgbClr val="0070C0"/>
                </a:solidFill>
                <a:latin typeface="+mn-lt"/>
                <a:cs typeface="Arial" panose="020B0604020202020204" pitchFamily="34" charset="0"/>
              </a:rPr>
              <a:t>SI Wave , HFSS and Electronics desktop</a:t>
            </a:r>
            <a:r>
              <a:rPr lang="en-US" altLang="en-US" sz="1200" dirty="0">
                <a:solidFill>
                  <a:srgbClr val="0070C0"/>
                </a:solidFill>
                <a:latin typeface="+mn-lt"/>
                <a:cs typeface="Arial" panose="020B0604020202020204" pitchFamily="34" charset="0"/>
              </a:rPr>
              <a:t> </a:t>
            </a:r>
          </a:p>
          <a:p>
            <a:pPr>
              <a:lnSpc>
                <a:spcPct val="100000"/>
              </a:lnSpc>
              <a:spcBef>
                <a:spcPts val="600"/>
              </a:spcBef>
            </a:pPr>
            <a:endParaRPr lang="en-US" altLang="en-US" sz="3600" b="1" dirty="0">
              <a:latin typeface="Lato" panose="020F0502020204030203" pitchFamily="34" charset="0"/>
            </a:endParaRPr>
          </a:p>
        </p:txBody>
      </p:sp>
      <p:pic>
        <p:nvPicPr>
          <p:cNvPr id="6" name="Picture 5">
            <a:extLst>
              <a:ext uri="{FF2B5EF4-FFF2-40B4-BE49-F238E27FC236}">
                <a16:creationId xmlns:a16="http://schemas.microsoft.com/office/drawing/2014/main" id="{2E190D48-07BB-8328-1CA7-2268B72CF1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9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70E584E4-DB9D-9EC7-2797-A26C3EA37824}"/>
              </a:ext>
            </a:extLst>
          </p:cNvPr>
          <p:cNvSpPr txBox="1">
            <a:spLocks noChangeArrowheads="1"/>
          </p:cNvSpPr>
          <p:nvPr/>
        </p:nvSpPr>
        <p:spPr bwMode="auto">
          <a:xfrm>
            <a:off x="369887" y="1844675"/>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Lato Black" panose="020F0502020204030203" pitchFamily="34" charset="0"/>
              </a:rPr>
              <a:t>Power Integrity</a:t>
            </a:r>
          </a:p>
        </p:txBody>
      </p:sp>
      <p:sp>
        <p:nvSpPr>
          <p:cNvPr id="3" name="Text Box 2">
            <a:extLst>
              <a:ext uri="{FF2B5EF4-FFF2-40B4-BE49-F238E27FC236}">
                <a16:creationId xmlns:a16="http://schemas.microsoft.com/office/drawing/2014/main" id="{37070BE0-080A-82E4-8777-D3E1520533F1}"/>
              </a:ext>
            </a:extLst>
          </p:cNvPr>
          <p:cNvSpPr txBox="1">
            <a:spLocks noChangeArrowheads="1"/>
          </p:cNvSpPr>
          <p:nvPr/>
        </p:nvSpPr>
        <p:spPr bwMode="auto">
          <a:xfrm>
            <a:off x="228600" y="2514600"/>
            <a:ext cx="5843587"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57200" indent="-2968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2900" indent="0">
              <a:lnSpc>
                <a:spcPct val="115000"/>
              </a:lnSpc>
            </a:pPr>
            <a:r>
              <a:rPr lang="en-US" altLang="en-US" sz="1300" b="1" dirty="0">
                <a:solidFill>
                  <a:srgbClr val="0070C0"/>
                </a:solidFill>
                <a:latin typeface="+mn-lt"/>
                <a:cs typeface="Arial" panose="020B0604020202020204" pitchFamily="34" charset="0"/>
              </a:rPr>
              <a:t>Understanding the Factors that Affect Power Quality and How to Ensure Good Power Deliver</a:t>
            </a:r>
          </a:p>
          <a:p>
            <a:pPr marL="342900" indent="0">
              <a:lnSpc>
                <a:spcPct val="115000"/>
              </a:lnSpc>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Power integrity is a measure of how well a system's power supply is able to deliver clean and stable power to the various components that make up the system.</a:t>
            </a:r>
          </a:p>
          <a:p>
            <a:pPr indent="0">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Ensure that the system is able to operate reliably and at its full potential.</a:t>
            </a:r>
          </a:p>
          <a:p>
            <a:pPr>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Poor power integrity can lead to a number of problems, including voltage drops, voltage sags, voltage overshoots, and power supply noise.</a:t>
            </a:r>
          </a:p>
          <a:p>
            <a:pPr indent="0">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rPr>
              <a:t>There are several techniques that can be used to improve power integrity, including adding capacitors, inductors, and ferrite beads to the power supply and using power management ICs to regulate the power supply.</a:t>
            </a:r>
          </a:p>
          <a:p>
            <a:pPr indent="0">
              <a:lnSpc>
                <a:spcPct val="115000"/>
              </a:lnSpc>
              <a:buClrTx/>
              <a:buSzTx/>
              <a:buFontTx/>
              <a:buNone/>
            </a:pPr>
            <a:endParaRPr lang="en-US" altLang="en-US" sz="1200" dirty="0">
              <a:cs typeface="Arial" panose="020B0604020202020204" pitchFamily="34" charset="0"/>
            </a:endParaRPr>
          </a:p>
        </p:txBody>
      </p:sp>
      <p:pic>
        <p:nvPicPr>
          <p:cNvPr id="4" name="Picture 5">
            <a:extLst>
              <a:ext uri="{FF2B5EF4-FFF2-40B4-BE49-F238E27FC236}">
                <a16:creationId xmlns:a16="http://schemas.microsoft.com/office/drawing/2014/main" id="{5BB9B779-59C7-5185-249A-DA147166D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599" y="3993444"/>
            <a:ext cx="2776537" cy="195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a:extLst>
              <a:ext uri="{FF2B5EF4-FFF2-40B4-BE49-F238E27FC236}">
                <a16:creationId xmlns:a16="http://schemas.microsoft.com/office/drawing/2014/main" id="{223943F6-CAB6-FA14-0B8C-10992490D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1844675"/>
            <a:ext cx="2776537" cy="1620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9C0BBCCE-D9EF-E7D5-4542-8C1B686517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74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5C7BFD-E1CC-E429-3F94-00FA09AB7780}"/>
              </a:ext>
            </a:extLst>
          </p:cNvPr>
          <p:cNvSpPr txBox="1">
            <a:spLocks noChangeArrowheads="1"/>
          </p:cNvSpPr>
          <p:nvPr/>
        </p:nvSpPr>
        <p:spPr>
          <a:xfrm>
            <a:off x="1192212" y="2470150"/>
            <a:ext cx="3097213" cy="2936875"/>
          </a:xfrm>
          <a:prstGeom prst="rect">
            <a:avLst/>
          </a:prstGeom>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103188">
              <a:spcBef>
                <a:spcPts val="600"/>
              </a:spcBef>
              <a:spcAft>
                <a:spcPct val="0"/>
              </a:spcAft>
              <a:tabLst>
                <a:tab pos="723900" algn="l"/>
                <a:tab pos="1447800" algn="l"/>
                <a:tab pos="2171700" algn="l"/>
                <a:tab pos="2895600" algn="l"/>
              </a:tabLst>
            </a:pPr>
            <a:r>
              <a:rPr lang="en-US" altLang="en-US" sz="1600" b="1" dirty="0">
                <a:solidFill>
                  <a:srgbClr val="002060"/>
                </a:solidFill>
              </a:rPr>
              <a:t>Type of PI Analysis</a:t>
            </a:r>
          </a:p>
          <a:p>
            <a:pPr marL="0" indent="103188">
              <a:spcBef>
                <a:spcPts val="600"/>
              </a:spcBef>
              <a:spcAft>
                <a:spcPct val="0"/>
              </a:spcAft>
              <a:tabLst>
                <a:tab pos="723900" algn="l"/>
                <a:tab pos="1447800" algn="l"/>
                <a:tab pos="2171700" algn="l"/>
                <a:tab pos="2895600" algn="l"/>
              </a:tabLst>
            </a:pPr>
            <a:endParaRPr lang="en-US" altLang="en-US" sz="1600" b="1" dirty="0">
              <a:solidFill>
                <a:srgbClr val="002060"/>
              </a:solidFill>
            </a:endParaRPr>
          </a:p>
          <a:p>
            <a:pPr marL="457200" indent="-354013">
              <a:spcBef>
                <a:spcPts val="600"/>
              </a:spcBef>
              <a:spcAft>
                <a:spcPct val="0"/>
              </a:spcAft>
              <a:buFont typeface="Times New Roman" panose="02020603050405020304" pitchFamily="18" charset="0"/>
              <a:buAutoNum type="arabicPeriod"/>
              <a:tabLst>
                <a:tab pos="723900" algn="l"/>
                <a:tab pos="1447800" algn="l"/>
                <a:tab pos="2171700" algn="l"/>
                <a:tab pos="2895600" algn="l"/>
              </a:tabLst>
            </a:pPr>
            <a:r>
              <a:rPr lang="en-US" altLang="en-US" sz="1600" dirty="0">
                <a:solidFill>
                  <a:srgbClr val="002060"/>
                </a:solidFill>
              </a:rPr>
              <a:t>DC Drop Analysis</a:t>
            </a:r>
          </a:p>
          <a:p>
            <a:pPr marL="457200" indent="-354013">
              <a:spcAft>
                <a:spcPct val="0"/>
              </a:spcAft>
              <a:buFont typeface="Times New Roman" panose="02020603050405020304" pitchFamily="18" charset="0"/>
              <a:buAutoNum type="arabicPeriod"/>
              <a:tabLst>
                <a:tab pos="723900" algn="l"/>
                <a:tab pos="1447800" algn="l"/>
                <a:tab pos="2171700" algn="l"/>
                <a:tab pos="2895600" algn="l"/>
              </a:tabLst>
            </a:pPr>
            <a:r>
              <a:rPr lang="en-US" altLang="en-US" sz="1600" dirty="0">
                <a:solidFill>
                  <a:srgbClr val="002060"/>
                </a:solidFill>
              </a:rPr>
              <a:t>AC(Decoupling) Analysis</a:t>
            </a:r>
          </a:p>
          <a:p>
            <a:pPr marL="457200" indent="-354013">
              <a:spcAft>
                <a:spcPct val="0"/>
              </a:spcAft>
              <a:buFont typeface="Times New Roman" panose="02020603050405020304" pitchFamily="18" charset="0"/>
              <a:buAutoNum type="arabicPeriod"/>
              <a:tabLst>
                <a:tab pos="723900" algn="l"/>
                <a:tab pos="1447800" algn="l"/>
                <a:tab pos="2171700" algn="l"/>
                <a:tab pos="2895600" algn="l"/>
              </a:tabLst>
            </a:pPr>
            <a:r>
              <a:rPr lang="en-US" altLang="en-US" sz="1600" dirty="0">
                <a:solidFill>
                  <a:srgbClr val="002060"/>
                </a:solidFill>
              </a:rPr>
              <a:t>Plane noise Analysis</a:t>
            </a:r>
          </a:p>
        </p:txBody>
      </p:sp>
      <p:sp>
        <p:nvSpPr>
          <p:cNvPr id="3" name="Rectangle 2">
            <a:extLst>
              <a:ext uri="{FF2B5EF4-FFF2-40B4-BE49-F238E27FC236}">
                <a16:creationId xmlns:a16="http://schemas.microsoft.com/office/drawing/2014/main" id="{BAD776AC-1155-5C4E-6F2D-E1BF98242549}"/>
              </a:ext>
            </a:extLst>
          </p:cNvPr>
          <p:cNvSpPr txBox="1">
            <a:spLocks noChangeArrowheads="1"/>
          </p:cNvSpPr>
          <p:nvPr/>
        </p:nvSpPr>
        <p:spPr>
          <a:xfrm>
            <a:off x="1027112" y="1447800"/>
            <a:ext cx="7735888" cy="393700"/>
          </a:xfrm>
          <a:prstGeom prst="rect">
            <a:avLst/>
          </a:prstGeom>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Lst>
            </a:pPr>
            <a:r>
              <a:rPr lang="en-US" altLang="en-US" sz="2400" dirty="0">
                <a:solidFill>
                  <a:srgbClr val="002060"/>
                </a:solidFill>
                <a:latin typeface="+mn-lt"/>
              </a:rPr>
              <a:t>Experience of type of power design handled in PI Analysis</a:t>
            </a:r>
          </a:p>
        </p:txBody>
      </p:sp>
      <p:sp>
        <p:nvSpPr>
          <p:cNvPr id="4" name="Text Box 3">
            <a:extLst>
              <a:ext uri="{FF2B5EF4-FFF2-40B4-BE49-F238E27FC236}">
                <a16:creationId xmlns:a16="http://schemas.microsoft.com/office/drawing/2014/main" id="{F1DAA622-55B6-6984-2C44-296123A51745}"/>
              </a:ext>
            </a:extLst>
          </p:cNvPr>
          <p:cNvSpPr txBox="1">
            <a:spLocks noChangeArrowheads="1"/>
          </p:cNvSpPr>
          <p:nvPr/>
        </p:nvSpPr>
        <p:spPr bwMode="auto">
          <a:xfrm>
            <a:off x="4611687" y="2470150"/>
            <a:ext cx="3856038" cy="293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600"/>
              </a:spcBef>
            </a:pPr>
            <a:r>
              <a:rPr lang="en-US" altLang="en-US" sz="1600" b="1" dirty="0">
                <a:solidFill>
                  <a:srgbClr val="002060"/>
                </a:solidFill>
                <a:latin typeface="+mn-lt"/>
                <a:cs typeface="Arial" panose="020B0604020202020204" pitchFamily="34" charset="0"/>
              </a:rPr>
              <a:t>Power Design</a:t>
            </a:r>
          </a:p>
          <a:p>
            <a:pPr>
              <a:lnSpc>
                <a:spcPct val="100000"/>
              </a:lnSpc>
              <a:spcBef>
                <a:spcPts val="600"/>
              </a:spcBef>
            </a:pPr>
            <a:endParaRPr lang="en-US" altLang="en-US" sz="1600" b="1" dirty="0">
              <a:solidFill>
                <a:srgbClr val="002060"/>
              </a:solidFill>
              <a:latin typeface="+mn-lt"/>
              <a:cs typeface="Arial" panose="020B0604020202020204" pitchFamily="34" charset="0"/>
            </a:endParaRPr>
          </a:p>
          <a:p>
            <a:pPr>
              <a:lnSpc>
                <a:spcPct val="100000"/>
              </a:lnSpc>
              <a:spcBef>
                <a:spcPts val="600"/>
              </a:spcBef>
            </a:pPr>
            <a:r>
              <a:rPr lang="en-US" altLang="en-US" sz="1600" dirty="0">
                <a:solidFill>
                  <a:srgbClr val="002060"/>
                </a:solidFill>
                <a:latin typeface="+mn-lt"/>
                <a:cs typeface="Arial" panose="020B0604020202020204" pitchFamily="34" charset="0"/>
              </a:rPr>
              <a:t>VDD_Core 0.9V, 2A &amp; Ripple 1%</a:t>
            </a:r>
          </a:p>
          <a:p>
            <a:pPr>
              <a:lnSpc>
                <a:spcPct val="100000"/>
              </a:lnSpc>
              <a:spcBef>
                <a:spcPts val="600"/>
              </a:spcBef>
            </a:pPr>
            <a:r>
              <a:rPr lang="en-US" altLang="en-US" sz="1600" dirty="0">
                <a:solidFill>
                  <a:srgbClr val="002060"/>
                </a:solidFill>
                <a:latin typeface="+mn-lt"/>
                <a:cs typeface="Arial" panose="020B0604020202020204" pitchFamily="34" charset="0"/>
              </a:rPr>
              <a:t>VDD 1.1V, 2A &amp; Ripple 1%</a:t>
            </a:r>
          </a:p>
          <a:p>
            <a:pPr>
              <a:lnSpc>
                <a:spcPct val="100000"/>
              </a:lnSpc>
              <a:spcBef>
                <a:spcPts val="600"/>
              </a:spcBef>
            </a:pPr>
            <a:r>
              <a:rPr lang="en-US" altLang="en-US" sz="1600" dirty="0">
                <a:solidFill>
                  <a:srgbClr val="002060"/>
                </a:solidFill>
                <a:latin typeface="+mn-lt"/>
                <a:cs typeface="Arial" panose="020B0604020202020204" pitchFamily="34" charset="0"/>
              </a:rPr>
              <a:t>VDDQ 1.3V, 1A &amp; Ripple 1%</a:t>
            </a:r>
          </a:p>
          <a:p>
            <a:pPr>
              <a:lnSpc>
                <a:spcPct val="100000"/>
              </a:lnSpc>
              <a:spcBef>
                <a:spcPts val="600"/>
              </a:spcBef>
            </a:pPr>
            <a:r>
              <a:rPr lang="en-US" altLang="en-US" sz="1600" dirty="0">
                <a:solidFill>
                  <a:srgbClr val="002060"/>
                </a:solidFill>
                <a:latin typeface="+mn-lt"/>
                <a:cs typeface="Arial" panose="020B0604020202020204" pitchFamily="34" charset="0"/>
              </a:rPr>
              <a:t>VDDQ 1.5V, 2.2A &amp; Ripple 1%</a:t>
            </a:r>
          </a:p>
        </p:txBody>
      </p:sp>
      <p:sp>
        <p:nvSpPr>
          <p:cNvPr id="5" name="Text Box 5">
            <a:extLst>
              <a:ext uri="{FF2B5EF4-FFF2-40B4-BE49-F238E27FC236}">
                <a16:creationId xmlns:a16="http://schemas.microsoft.com/office/drawing/2014/main" id="{661926DA-00BE-517D-C1C1-06FFFFBE9608}"/>
              </a:ext>
            </a:extLst>
          </p:cNvPr>
          <p:cNvSpPr txBox="1">
            <a:spLocks noChangeArrowheads="1"/>
          </p:cNvSpPr>
          <p:nvPr/>
        </p:nvSpPr>
        <p:spPr bwMode="auto">
          <a:xfrm>
            <a:off x="841375" y="5157787"/>
            <a:ext cx="54229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457200">
              <a:lnSpc>
                <a:spcPct val="115000"/>
              </a:lnSpc>
            </a:pPr>
            <a:endParaRPr lang="en-US" altLang="en-US" sz="1200" dirty="0">
              <a:cs typeface="Arial" panose="020B0604020202020204" pitchFamily="34" charset="0"/>
            </a:endParaRPr>
          </a:p>
          <a:p>
            <a:pPr marL="457200">
              <a:lnSpc>
                <a:spcPct val="115000"/>
              </a:lnSpc>
            </a:pPr>
            <a:r>
              <a:rPr lang="en-US" altLang="en-US" sz="2000" dirty="0">
                <a:solidFill>
                  <a:srgbClr val="002060"/>
                </a:solidFill>
                <a:latin typeface="+mn-lt"/>
              </a:rPr>
              <a:t>Our Simulation tools:</a:t>
            </a:r>
            <a:r>
              <a:rPr lang="en-US" altLang="en-US" sz="1200" dirty="0">
                <a:solidFill>
                  <a:srgbClr val="002060"/>
                </a:solidFill>
                <a:latin typeface="+mn-lt"/>
                <a:cs typeface="Arial" panose="020B0604020202020204" pitchFamily="34" charset="0"/>
              </a:rPr>
              <a:t>  </a:t>
            </a:r>
            <a:r>
              <a:rPr lang="en-US" altLang="en-US" sz="2000" dirty="0">
                <a:solidFill>
                  <a:srgbClr val="002060"/>
                </a:solidFill>
                <a:latin typeface="+mn-lt"/>
                <a:cs typeface="Arial" panose="020B0604020202020204" pitchFamily="34" charset="0"/>
              </a:rPr>
              <a:t>ANSYS : SI Wave </a:t>
            </a:r>
          </a:p>
        </p:txBody>
      </p:sp>
      <p:pic>
        <p:nvPicPr>
          <p:cNvPr id="6" name="Picture 5">
            <a:extLst>
              <a:ext uri="{FF2B5EF4-FFF2-40B4-BE49-F238E27FC236}">
                <a16:creationId xmlns:a16="http://schemas.microsoft.com/office/drawing/2014/main" id="{143768D5-5DA4-A8C8-2AEC-32BA352476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2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A5F5FB9D-73E4-4E7A-1AF3-2C83ED551A39}"/>
              </a:ext>
            </a:extLst>
          </p:cNvPr>
          <p:cNvSpPr txBox="1">
            <a:spLocks noChangeArrowheads="1"/>
          </p:cNvSpPr>
          <p:nvPr/>
        </p:nvSpPr>
        <p:spPr bwMode="auto">
          <a:xfrm>
            <a:off x="304800" y="2209800"/>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Lato Black" panose="020F0502020204030203" pitchFamily="34" charset="0"/>
              </a:rPr>
              <a:t>Thermal Analysis</a:t>
            </a:r>
          </a:p>
        </p:txBody>
      </p:sp>
      <p:sp>
        <p:nvSpPr>
          <p:cNvPr id="3" name="Text Box 2">
            <a:extLst>
              <a:ext uri="{FF2B5EF4-FFF2-40B4-BE49-F238E27FC236}">
                <a16:creationId xmlns:a16="http://schemas.microsoft.com/office/drawing/2014/main" id="{61A644ED-5B81-9CF5-BBF9-DB06BAC68688}"/>
              </a:ext>
            </a:extLst>
          </p:cNvPr>
          <p:cNvSpPr txBox="1">
            <a:spLocks noChangeArrowheads="1"/>
          </p:cNvSpPr>
          <p:nvPr/>
        </p:nvSpPr>
        <p:spPr bwMode="auto">
          <a:xfrm>
            <a:off x="163513" y="2879725"/>
            <a:ext cx="5843587"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57200" indent="-2968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2900" indent="0">
              <a:lnSpc>
                <a:spcPct val="115000"/>
              </a:lnSpc>
            </a:pPr>
            <a:r>
              <a:rPr lang="en-US" altLang="en-US" sz="1300" b="1" dirty="0">
                <a:solidFill>
                  <a:srgbClr val="0070C0"/>
                </a:solidFill>
                <a:latin typeface="+mn-lt"/>
                <a:cs typeface="Arial" panose="020B0604020202020204" pitchFamily="34" charset="0"/>
              </a:rPr>
              <a:t>Understanding the Factors that Affect Thermal Quality and How to Ensure Good Thermal Delivery</a:t>
            </a:r>
          </a:p>
          <a:p>
            <a:pPr marL="342900" indent="0">
              <a:lnSpc>
                <a:spcPct val="115000"/>
              </a:lnSpc>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Measurement and prediction of heat generation and dissipation in electronic systems.</a:t>
            </a:r>
          </a:p>
          <a:p>
            <a:pPr>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Ensure that the system is able to operate reliably and at its full potential.</a:t>
            </a:r>
          </a:p>
          <a:p>
            <a:pPr>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cs typeface="Arial" panose="020B0604020202020204" pitchFamily="34" charset="0"/>
              </a:rPr>
              <a:t>Problems caused by poor thermal management: system failures and reduced performance.</a:t>
            </a:r>
          </a:p>
          <a:p>
            <a:pPr indent="0">
              <a:lnSpc>
                <a:spcPct val="115000"/>
              </a:lnSpc>
              <a:buClrTx/>
              <a:buSzTx/>
              <a:buFontTx/>
              <a:buNone/>
            </a:pPr>
            <a:endParaRPr lang="en-US" altLang="en-US" sz="1300" dirty="0">
              <a:solidFill>
                <a:srgbClr val="0070C0"/>
              </a:solidFill>
              <a:latin typeface="+mn-lt"/>
              <a:cs typeface="Arial" panose="020B0604020202020204" pitchFamily="34" charset="0"/>
            </a:endParaRPr>
          </a:p>
          <a:p>
            <a:pPr>
              <a:lnSpc>
                <a:spcPct val="115000"/>
              </a:lnSpc>
              <a:buClr>
                <a:srgbClr val="374151"/>
              </a:buClr>
              <a:buFont typeface="Arial" panose="020B0604020202020204" pitchFamily="34" charset="0"/>
              <a:buChar char="●"/>
            </a:pPr>
            <a:r>
              <a:rPr lang="en-US" altLang="en-US" sz="1300" dirty="0">
                <a:solidFill>
                  <a:srgbClr val="0070C0"/>
                </a:solidFill>
                <a:latin typeface="+mn-lt"/>
              </a:rPr>
              <a:t>There are several techniques that can be used to improve Thermal delivery including component placement, environmental conditions and materials etc.</a:t>
            </a:r>
          </a:p>
          <a:p>
            <a:pPr indent="0">
              <a:lnSpc>
                <a:spcPct val="115000"/>
              </a:lnSpc>
              <a:buClrTx/>
              <a:buSzTx/>
              <a:buFontTx/>
              <a:buNone/>
            </a:pPr>
            <a:endParaRPr lang="en-US" altLang="en-US" sz="1200" dirty="0">
              <a:cs typeface="Arial" panose="020B0604020202020204" pitchFamily="34" charset="0"/>
            </a:endParaRPr>
          </a:p>
        </p:txBody>
      </p:sp>
      <p:pic>
        <p:nvPicPr>
          <p:cNvPr id="4" name="Picture 5">
            <a:extLst>
              <a:ext uri="{FF2B5EF4-FFF2-40B4-BE49-F238E27FC236}">
                <a16:creationId xmlns:a16="http://schemas.microsoft.com/office/drawing/2014/main" id="{C73665F1-8DF2-E2D3-4602-EEA79934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13" y="2528887"/>
            <a:ext cx="2587625" cy="148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a:extLst>
              <a:ext uri="{FF2B5EF4-FFF2-40B4-BE49-F238E27FC236}">
                <a16:creationId xmlns:a16="http://schemas.microsoft.com/office/drawing/2014/main" id="{3ABFCA8C-BC1B-9A13-391C-94F86F4A2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4114800"/>
            <a:ext cx="2559050" cy="1716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A99D3698-2D72-0CC9-BDD2-7D95842FF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79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7B011-0A2E-D914-B40E-CA3754741124}"/>
              </a:ext>
            </a:extLst>
          </p:cNvPr>
          <p:cNvSpPr txBox="1">
            <a:spLocks noChangeArrowheads="1"/>
          </p:cNvSpPr>
          <p:nvPr/>
        </p:nvSpPr>
        <p:spPr>
          <a:xfrm>
            <a:off x="812800" y="2667000"/>
            <a:ext cx="7518400" cy="2936875"/>
          </a:xfrm>
          <a:prstGeom prst="rect">
            <a:avLst/>
          </a:prstGeom>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103188">
              <a:spcBef>
                <a:spcPts val="600"/>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US" altLang="en-US" sz="1600" b="1" dirty="0">
                <a:solidFill>
                  <a:srgbClr val="0070C0"/>
                </a:solidFill>
              </a:rPr>
              <a:t>Complex Designs </a:t>
            </a:r>
          </a:p>
          <a:p>
            <a:pPr marL="0" indent="103188">
              <a:spcBef>
                <a:spcPts val="600"/>
              </a:spcBef>
              <a:spcAft>
                <a:spcPct val="0"/>
              </a:spcAft>
              <a:tabLst>
                <a:tab pos="723900" algn="l"/>
                <a:tab pos="1447800" algn="l"/>
                <a:tab pos="2171700" algn="l"/>
                <a:tab pos="2895600" algn="l"/>
                <a:tab pos="3619500" algn="l"/>
                <a:tab pos="4343400" algn="l"/>
                <a:tab pos="5067300" algn="l"/>
                <a:tab pos="5791200" algn="l"/>
                <a:tab pos="6515100" algn="l"/>
                <a:tab pos="7239000" algn="l"/>
              </a:tabLst>
            </a:pPr>
            <a:endParaRPr lang="en-US" altLang="en-US" sz="1600" b="1" dirty="0">
              <a:solidFill>
                <a:srgbClr val="0070C0"/>
              </a:solidFill>
            </a:endParaRPr>
          </a:p>
          <a:p>
            <a:pPr marL="457200" indent="-354013">
              <a:spcBef>
                <a:spcPts val="600"/>
              </a:spcBef>
              <a:spcAft>
                <a:spcPct val="0"/>
              </a:spcAft>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altLang="en-US" sz="1600" dirty="0">
                <a:solidFill>
                  <a:srgbClr val="0070C0"/>
                </a:solidFill>
              </a:rPr>
              <a:t>3000 electronics components </a:t>
            </a:r>
          </a:p>
          <a:p>
            <a:pPr marL="457200" indent="-354013">
              <a:spcAft>
                <a:spcPct val="0"/>
              </a:spcAft>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altLang="en-US" sz="1600" dirty="0">
                <a:solidFill>
                  <a:srgbClr val="0070C0"/>
                </a:solidFill>
              </a:rPr>
              <a:t> Thermal complex designs handled on computers, smartphones, and servers, as well as automotive and aerospace designs.</a:t>
            </a:r>
          </a:p>
          <a:p>
            <a:pPr marL="457200" indent="-354013">
              <a:spcAft>
                <a:spcPct val="0"/>
              </a:spcAft>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altLang="en-US" sz="1600" dirty="0">
                <a:solidFill>
                  <a:srgbClr val="0070C0"/>
                </a:solidFill>
              </a:rPr>
              <a:t>Thermal management techniques used in complex designs, such as: Heat sinks, Fans. Liquid cooling, Phase change materials &amp; Thermoelectric cooling</a:t>
            </a:r>
          </a:p>
        </p:txBody>
      </p:sp>
      <p:sp>
        <p:nvSpPr>
          <p:cNvPr id="3" name="Rectangle 2">
            <a:extLst>
              <a:ext uri="{FF2B5EF4-FFF2-40B4-BE49-F238E27FC236}">
                <a16:creationId xmlns:a16="http://schemas.microsoft.com/office/drawing/2014/main" id="{6D07DF9C-6112-A63A-D6BA-3B9AD462581C}"/>
              </a:ext>
            </a:extLst>
          </p:cNvPr>
          <p:cNvSpPr txBox="1">
            <a:spLocks noChangeArrowheads="1"/>
          </p:cNvSpPr>
          <p:nvPr/>
        </p:nvSpPr>
        <p:spPr>
          <a:xfrm>
            <a:off x="733425" y="1688126"/>
            <a:ext cx="7089775" cy="393700"/>
          </a:xfrm>
          <a:prstGeom prst="rect">
            <a:avLst/>
          </a:prstGeom>
          <a:ln/>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Lst>
            </a:pPr>
            <a:r>
              <a:rPr lang="en-US" altLang="en-US" sz="2100" dirty="0">
                <a:latin typeface="+mn-lt"/>
              </a:rPr>
              <a:t>Experience of type of Thermal design handled </a:t>
            </a:r>
          </a:p>
        </p:txBody>
      </p:sp>
      <p:sp>
        <p:nvSpPr>
          <p:cNvPr id="4" name="Text Box 4">
            <a:extLst>
              <a:ext uri="{FF2B5EF4-FFF2-40B4-BE49-F238E27FC236}">
                <a16:creationId xmlns:a16="http://schemas.microsoft.com/office/drawing/2014/main" id="{8FA88B55-D53F-4BEA-C470-CE91C4F58C19}"/>
              </a:ext>
            </a:extLst>
          </p:cNvPr>
          <p:cNvSpPr txBox="1">
            <a:spLocks noChangeArrowheads="1"/>
          </p:cNvSpPr>
          <p:nvPr/>
        </p:nvSpPr>
        <p:spPr bwMode="auto">
          <a:xfrm>
            <a:off x="304800" y="5347493"/>
            <a:ext cx="54229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457200">
              <a:lnSpc>
                <a:spcPct val="115000"/>
              </a:lnSpc>
            </a:pPr>
            <a:endParaRPr lang="en-US" altLang="en-US" sz="1200" dirty="0">
              <a:cs typeface="Arial" panose="020B0604020202020204" pitchFamily="34" charset="0"/>
            </a:endParaRPr>
          </a:p>
          <a:p>
            <a:pPr marL="457200">
              <a:lnSpc>
                <a:spcPct val="115000"/>
              </a:lnSpc>
            </a:pPr>
            <a:r>
              <a:rPr lang="en-US" altLang="en-US" sz="2000" dirty="0">
                <a:solidFill>
                  <a:srgbClr val="0070C0"/>
                </a:solidFill>
                <a:latin typeface="+mn-lt"/>
              </a:rPr>
              <a:t>Our Simulation tools:</a:t>
            </a:r>
            <a:r>
              <a:rPr lang="en-US" altLang="en-US" sz="1200" dirty="0">
                <a:solidFill>
                  <a:srgbClr val="0070C0"/>
                </a:solidFill>
                <a:latin typeface="+mn-lt"/>
                <a:cs typeface="Arial" panose="020B0604020202020204" pitchFamily="34" charset="0"/>
              </a:rPr>
              <a:t> </a:t>
            </a:r>
            <a:r>
              <a:rPr lang="en-US" altLang="en-US" sz="2000" dirty="0">
                <a:solidFill>
                  <a:srgbClr val="0070C0"/>
                </a:solidFill>
                <a:latin typeface="+mn-lt"/>
                <a:cs typeface="Arial" panose="020B0604020202020204" pitchFamily="34" charset="0"/>
              </a:rPr>
              <a:t>ANSYS : ICE PACK</a:t>
            </a:r>
          </a:p>
        </p:txBody>
      </p:sp>
      <p:pic>
        <p:nvPicPr>
          <p:cNvPr id="5" name="Picture 4">
            <a:extLst>
              <a:ext uri="{FF2B5EF4-FFF2-40B4-BE49-F238E27FC236}">
                <a16:creationId xmlns:a16="http://schemas.microsoft.com/office/drawing/2014/main" id="{9DFE5CA2-84AC-A026-9FBD-35A81C2E66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8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ACA9C4-0B60-8E9B-F52F-E16968DA4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163" y="4422775"/>
            <a:ext cx="4024312" cy="173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a:extLst>
              <a:ext uri="{FF2B5EF4-FFF2-40B4-BE49-F238E27FC236}">
                <a16:creationId xmlns:a16="http://schemas.microsoft.com/office/drawing/2014/main" id="{3C4C14B4-B2F9-80D1-0BFF-5A1304B44570}"/>
              </a:ext>
            </a:extLst>
          </p:cNvPr>
          <p:cNvSpPr txBox="1">
            <a:spLocks noChangeArrowheads="1"/>
          </p:cNvSpPr>
          <p:nvPr/>
        </p:nvSpPr>
        <p:spPr bwMode="auto">
          <a:xfrm>
            <a:off x="1275556" y="1993194"/>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cs typeface="Arial" panose="020B0604020202020204" pitchFamily="34" charset="0"/>
              </a:rPr>
              <a:t>EMC - Radiated emissions(RE)</a:t>
            </a:r>
          </a:p>
        </p:txBody>
      </p:sp>
      <p:sp>
        <p:nvSpPr>
          <p:cNvPr id="4" name="Rectangle 4">
            <a:extLst>
              <a:ext uri="{FF2B5EF4-FFF2-40B4-BE49-F238E27FC236}">
                <a16:creationId xmlns:a16="http://schemas.microsoft.com/office/drawing/2014/main" id="{4DE54724-EE11-5C6A-43B1-8E362390CE0D}"/>
              </a:ext>
            </a:extLst>
          </p:cNvPr>
          <p:cNvSpPr>
            <a:spLocks noChangeArrowheads="1"/>
          </p:cNvSpPr>
          <p:nvPr/>
        </p:nvSpPr>
        <p:spPr bwMode="auto">
          <a:xfrm>
            <a:off x="228600" y="3276600"/>
            <a:ext cx="4551363" cy="2875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marL="457200" indent="-303213">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nSpc>
                <a:spcPct val="115000"/>
              </a:lnSpc>
              <a:spcBef>
                <a:spcPts val="1500"/>
              </a:spcBef>
              <a:buClr>
                <a:srgbClr val="374151"/>
              </a:buClr>
              <a:buFont typeface="Roboto" panose="02000000000000000000" pitchFamily="2" charset="0"/>
              <a:buChar char="●"/>
            </a:pPr>
            <a:r>
              <a:rPr lang="en-US" altLang="en-US" sz="1300" dirty="0">
                <a:solidFill>
                  <a:srgbClr val="0070C0"/>
                </a:solidFill>
                <a:latin typeface="+mn-lt"/>
              </a:rPr>
              <a:t>EMC stands for Electromagnetic Compatibility.</a:t>
            </a:r>
          </a:p>
          <a:p>
            <a:pPr>
              <a:lnSpc>
                <a:spcPct val="115000"/>
              </a:lnSpc>
              <a:buClr>
                <a:srgbClr val="374151"/>
              </a:buClr>
              <a:buFont typeface="Roboto" panose="02000000000000000000" pitchFamily="2" charset="0"/>
              <a:buChar char="●"/>
            </a:pPr>
            <a:r>
              <a:rPr lang="en-US" altLang="en-US" sz="1300" dirty="0">
                <a:solidFill>
                  <a:srgbClr val="0070C0"/>
                </a:solidFill>
                <a:latin typeface="+mn-lt"/>
              </a:rPr>
              <a:t>Electronic devices to operate correctly when subjected to electromagnetic interference (EMI) without causing interference to other devices.</a:t>
            </a:r>
          </a:p>
          <a:p>
            <a:pPr>
              <a:lnSpc>
                <a:spcPct val="115000"/>
              </a:lnSpc>
              <a:buClr>
                <a:srgbClr val="374151"/>
              </a:buClr>
              <a:buFont typeface="Roboto" panose="02000000000000000000" pitchFamily="2" charset="0"/>
              <a:buChar char="●"/>
            </a:pPr>
            <a:r>
              <a:rPr lang="en-US" altLang="en-US" sz="1300" dirty="0">
                <a:solidFill>
                  <a:srgbClr val="0070C0"/>
                </a:solidFill>
                <a:latin typeface="+mn-lt"/>
              </a:rPr>
              <a:t>Radiated emissions are the electromagnetic radiation emitted by electronic devices that can cause interference with other devices or systems.</a:t>
            </a:r>
          </a:p>
          <a:p>
            <a:pPr>
              <a:lnSpc>
                <a:spcPct val="115000"/>
              </a:lnSpc>
              <a:buClr>
                <a:srgbClr val="374151"/>
              </a:buClr>
              <a:buFont typeface="Roboto" panose="02000000000000000000" pitchFamily="2" charset="0"/>
              <a:buChar char="●"/>
            </a:pPr>
            <a:r>
              <a:rPr lang="en-US" altLang="en-US" sz="1300" dirty="0">
                <a:solidFill>
                  <a:srgbClr val="0070C0"/>
                </a:solidFill>
                <a:latin typeface="+mn-lt"/>
              </a:rPr>
              <a:t>It can be caused by various sources, such as signal traces, connectors, power supplies, and other electronic components.</a:t>
            </a:r>
          </a:p>
          <a:p>
            <a:pPr indent="0">
              <a:lnSpc>
                <a:spcPct val="115000"/>
              </a:lnSpc>
              <a:spcBef>
                <a:spcPts val="1500"/>
              </a:spcBef>
              <a:spcAft>
                <a:spcPts val="1500"/>
              </a:spcAft>
              <a:buClrTx/>
              <a:buSzTx/>
              <a:buFontTx/>
              <a:buNone/>
            </a:pPr>
            <a:endParaRPr lang="en-US" altLang="en-US" sz="1200" dirty="0">
              <a:latin typeface="Roboto" panose="02000000000000000000" pitchFamily="2" charset="0"/>
            </a:endParaRPr>
          </a:p>
        </p:txBody>
      </p:sp>
      <p:pic>
        <p:nvPicPr>
          <p:cNvPr id="5" name="Picture 5">
            <a:extLst>
              <a:ext uri="{FF2B5EF4-FFF2-40B4-BE49-F238E27FC236}">
                <a16:creationId xmlns:a16="http://schemas.microsoft.com/office/drawing/2014/main" id="{3CBAEAFF-CB92-EAB5-8B0E-CB7526D7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2671763"/>
            <a:ext cx="3668713" cy="1731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B150D08D-42AE-53E3-334A-6024BBA26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17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E421198-9419-5290-AA19-AD495F6D9A17}"/>
              </a:ext>
            </a:extLst>
          </p:cNvPr>
          <p:cNvSpPr txBox="1">
            <a:spLocks noChangeArrowheads="1"/>
          </p:cNvSpPr>
          <p:nvPr/>
        </p:nvSpPr>
        <p:spPr bwMode="auto">
          <a:xfrm>
            <a:off x="279400" y="2209800"/>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mn-lt"/>
                <a:cs typeface="Arial" panose="020B0604020202020204" pitchFamily="34" charset="0"/>
              </a:rPr>
              <a:t>                    EMC - Conducted Emissions(CE)</a:t>
            </a:r>
          </a:p>
        </p:txBody>
      </p:sp>
      <p:pic>
        <p:nvPicPr>
          <p:cNvPr id="3" name="Picture 3">
            <a:extLst>
              <a:ext uri="{FF2B5EF4-FFF2-40B4-BE49-F238E27FC236}">
                <a16:creationId xmlns:a16="http://schemas.microsoft.com/office/drawing/2014/main" id="{88B74D6C-8B28-1702-DA94-4B4B6B096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4531268"/>
            <a:ext cx="763905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4">
            <a:extLst>
              <a:ext uri="{FF2B5EF4-FFF2-40B4-BE49-F238E27FC236}">
                <a16:creationId xmlns:a16="http://schemas.microsoft.com/office/drawing/2014/main" id="{ABFC75D6-FC5D-9769-421C-17F8CB8C09D4}"/>
              </a:ext>
            </a:extLst>
          </p:cNvPr>
          <p:cNvSpPr>
            <a:spLocks noChangeArrowheads="1"/>
          </p:cNvSpPr>
          <p:nvPr/>
        </p:nvSpPr>
        <p:spPr bwMode="auto">
          <a:xfrm>
            <a:off x="381000" y="2807420"/>
            <a:ext cx="8667750" cy="158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marL="457200" indent="-3032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200" dirty="0">
                <a:solidFill>
                  <a:srgbClr val="0070C0"/>
                </a:solidFill>
                <a:latin typeface="+mn-lt"/>
              </a:rPr>
              <a:t>Conducted emission refers to the electromagnetic interference (EMI) that is conducted along power lines or signal lines in electronic circuits</a:t>
            </a:r>
          </a:p>
          <a:p>
            <a:pPr>
              <a:lnSpc>
                <a:spcPct val="115000"/>
              </a:lnSpc>
              <a:spcBef>
                <a:spcPts val="1500"/>
              </a:spcBef>
              <a:buClr>
                <a:srgbClr val="374151"/>
              </a:buClr>
              <a:buFont typeface="Times New Roman" panose="02020603050405020304" pitchFamily="18" charset="0"/>
              <a:buAutoNum type="arabicPeriod"/>
            </a:pPr>
            <a:r>
              <a:rPr lang="en-US" altLang="en-US" sz="1200" dirty="0">
                <a:solidFill>
                  <a:srgbClr val="0070C0"/>
                </a:solidFill>
                <a:latin typeface="+mn-lt"/>
              </a:rPr>
              <a:t>Switching frequency: switching frequency can result in higher conducted emission levels</a:t>
            </a:r>
          </a:p>
          <a:p>
            <a:pPr>
              <a:lnSpc>
                <a:spcPct val="115000"/>
              </a:lnSpc>
              <a:buClr>
                <a:srgbClr val="374151"/>
              </a:buClr>
              <a:buFont typeface="Times New Roman" panose="02020603050405020304" pitchFamily="18" charset="0"/>
              <a:buAutoNum type="arabicPeriod"/>
            </a:pPr>
            <a:r>
              <a:rPr lang="en-US" altLang="en-US" sz="1200" dirty="0">
                <a:solidFill>
                  <a:srgbClr val="0070C0"/>
                </a:solidFill>
                <a:latin typeface="+mn-lt"/>
              </a:rPr>
              <a:t>Layout and routing: Proper layout and routing can help reduce conducted emissions.</a:t>
            </a:r>
          </a:p>
          <a:p>
            <a:pPr>
              <a:lnSpc>
                <a:spcPct val="115000"/>
              </a:lnSpc>
              <a:buClr>
                <a:srgbClr val="374151"/>
              </a:buClr>
              <a:buFont typeface="Times New Roman" panose="02020603050405020304" pitchFamily="18" charset="0"/>
              <a:buAutoNum type="arabicPeriod"/>
            </a:pPr>
            <a:r>
              <a:rPr lang="en-US" altLang="en-US" sz="1200" dirty="0">
                <a:solidFill>
                  <a:srgbClr val="0070C0"/>
                </a:solidFill>
                <a:latin typeface="+mn-lt"/>
              </a:rPr>
              <a:t>Component selection: Components with lower parasitic capacitance and inductance reduce conducted emissions.</a:t>
            </a:r>
          </a:p>
          <a:p>
            <a:pPr>
              <a:lnSpc>
                <a:spcPct val="115000"/>
              </a:lnSpc>
              <a:buClr>
                <a:srgbClr val="374151"/>
              </a:buClr>
              <a:buFont typeface="Times New Roman" panose="02020603050405020304" pitchFamily="18" charset="0"/>
              <a:buAutoNum type="arabicPeriod"/>
            </a:pPr>
            <a:r>
              <a:rPr lang="en-US" altLang="en-US" sz="1200" dirty="0">
                <a:solidFill>
                  <a:srgbClr val="0070C0"/>
                </a:solidFill>
                <a:latin typeface="+mn-lt"/>
              </a:rPr>
              <a:t>Grounding: Proper grounding techniques reducing conducted emissions.</a:t>
            </a:r>
          </a:p>
        </p:txBody>
      </p:sp>
      <p:pic>
        <p:nvPicPr>
          <p:cNvPr id="5" name="Picture 4">
            <a:extLst>
              <a:ext uri="{FF2B5EF4-FFF2-40B4-BE49-F238E27FC236}">
                <a16:creationId xmlns:a16="http://schemas.microsoft.com/office/drawing/2014/main" id="{35F06B1B-DE0D-89C2-2D9F-11FA3A06CC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26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DCDC3D0-77E9-6D7F-256B-2558D466C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2862262"/>
            <a:ext cx="4318000" cy="335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3">
            <a:extLst>
              <a:ext uri="{FF2B5EF4-FFF2-40B4-BE49-F238E27FC236}">
                <a16:creationId xmlns:a16="http://schemas.microsoft.com/office/drawing/2014/main" id="{DC3550B3-B1CB-F863-3CDC-99DFE181F63B}"/>
              </a:ext>
            </a:extLst>
          </p:cNvPr>
          <p:cNvSpPr txBox="1">
            <a:spLocks noChangeArrowheads="1"/>
          </p:cNvSpPr>
          <p:nvPr/>
        </p:nvSpPr>
        <p:spPr>
          <a:xfrm>
            <a:off x="496887" y="1422400"/>
            <a:ext cx="6592888" cy="393700"/>
          </a:xfrm>
          <a:prstGeom prst="rect">
            <a:avLst/>
          </a:prstGeom>
          <a:ln/>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Lst>
            </a:pPr>
            <a:r>
              <a:rPr lang="en-US" altLang="en-US" sz="2600" dirty="0">
                <a:solidFill>
                  <a:srgbClr val="002060"/>
                </a:solidFill>
              </a:rPr>
              <a:t>EMC - Electrostatic Discharge(ESD)</a:t>
            </a:r>
          </a:p>
        </p:txBody>
      </p:sp>
      <p:sp>
        <p:nvSpPr>
          <p:cNvPr id="4" name="Rectangle 4">
            <a:extLst>
              <a:ext uri="{FF2B5EF4-FFF2-40B4-BE49-F238E27FC236}">
                <a16:creationId xmlns:a16="http://schemas.microsoft.com/office/drawing/2014/main" id="{199EAEC2-7D61-B57A-947A-7B66D863D215}"/>
              </a:ext>
            </a:extLst>
          </p:cNvPr>
          <p:cNvSpPr>
            <a:spLocks noChangeArrowheads="1"/>
          </p:cNvSpPr>
          <p:nvPr/>
        </p:nvSpPr>
        <p:spPr bwMode="auto">
          <a:xfrm>
            <a:off x="381000" y="2133600"/>
            <a:ext cx="7896225" cy="66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a:lnSpc>
                <a:spcPct val="115000"/>
              </a:lnSpc>
              <a:spcBef>
                <a:spcPts val="1500"/>
              </a:spcBef>
              <a:spcAft>
                <a:spcPts val="1500"/>
              </a:spcAft>
            </a:pPr>
            <a:r>
              <a:rPr lang="en-US" altLang="en-US" sz="1400" dirty="0">
                <a:solidFill>
                  <a:srgbClr val="0070C0"/>
                </a:solidFill>
                <a:latin typeface="+mn-lt"/>
              </a:rPr>
              <a:t>Conducted electrostatic discharge (ESD) is the transfer of static electricity between two objects that are at different electrical potentials, often resulting in damage to electronic devices.</a:t>
            </a:r>
          </a:p>
        </p:txBody>
      </p:sp>
      <p:sp>
        <p:nvSpPr>
          <p:cNvPr id="5" name="Rectangle 5">
            <a:extLst>
              <a:ext uri="{FF2B5EF4-FFF2-40B4-BE49-F238E27FC236}">
                <a16:creationId xmlns:a16="http://schemas.microsoft.com/office/drawing/2014/main" id="{C1CD0594-D713-DCFF-C949-B96042B2A8F2}"/>
              </a:ext>
            </a:extLst>
          </p:cNvPr>
          <p:cNvSpPr>
            <a:spLocks noChangeArrowheads="1"/>
          </p:cNvSpPr>
          <p:nvPr/>
        </p:nvSpPr>
        <p:spPr bwMode="auto">
          <a:xfrm>
            <a:off x="427037" y="3033712"/>
            <a:ext cx="3479800" cy="2471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marL="457200" indent="-303213">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15000"/>
              </a:lnSpc>
              <a:spcBef>
                <a:spcPts val="1500"/>
              </a:spcBef>
              <a:buClr>
                <a:srgbClr val="374151"/>
              </a:buClr>
              <a:buFont typeface="Times New Roman" panose="02020603050405020304" pitchFamily="18" charset="0"/>
              <a:buAutoNum type="arabicPeriod"/>
            </a:pPr>
            <a:r>
              <a:rPr lang="en-US" altLang="en-US" sz="1300" dirty="0">
                <a:solidFill>
                  <a:srgbClr val="0070C0"/>
                </a:solidFill>
                <a:latin typeface="+mn-lt"/>
              </a:rPr>
              <a:t>Humidity: Low humidity can increase the buildup of static electricity </a:t>
            </a:r>
          </a:p>
          <a:p>
            <a:pPr>
              <a:lnSpc>
                <a:spcPct val="115000"/>
              </a:lnSpc>
              <a:buClr>
                <a:srgbClr val="374151"/>
              </a:buClr>
              <a:buFont typeface="Times New Roman" panose="02020603050405020304" pitchFamily="18" charset="0"/>
              <a:buAutoNum type="arabicPeriod"/>
            </a:pPr>
            <a:r>
              <a:rPr lang="en-US" altLang="en-US" sz="1300" dirty="0">
                <a:solidFill>
                  <a:srgbClr val="0070C0"/>
                </a:solidFill>
                <a:latin typeface="+mn-lt"/>
              </a:rPr>
              <a:t>Device sensitivity: Some electronic devices are more sensitive to ESD than others.</a:t>
            </a:r>
          </a:p>
          <a:p>
            <a:pPr>
              <a:lnSpc>
                <a:spcPct val="115000"/>
              </a:lnSpc>
              <a:buClr>
                <a:srgbClr val="374151"/>
              </a:buClr>
              <a:buFont typeface="Times New Roman" panose="02020603050405020304" pitchFamily="18" charset="0"/>
              <a:buAutoNum type="arabicPeriod"/>
            </a:pPr>
            <a:r>
              <a:rPr lang="en-US" altLang="en-US" sz="1300" dirty="0">
                <a:solidFill>
                  <a:srgbClr val="0070C0"/>
                </a:solidFill>
                <a:latin typeface="+mn-lt"/>
              </a:rPr>
              <a:t>Grounding: Proper grounding techniques can help reduce the likelihood of ESD events.</a:t>
            </a:r>
          </a:p>
          <a:p>
            <a:pPr>
              <a:lnSpc>
                <a:spcPct val="115000"/>
              </a:lnSpc>
              <a:buClr>
                <a:srgbClr val="374151"/>
              </a:buClr>
              <a:buFont typeface="Times New Roman" panose="02020603050405020304" pitchFamily="18" charset="0"/>
              <a:buAutoNum type="arabicPeriod"/>
            </a:pPr>
            <a:r>
              <a:rPr lang="en-US" altLang="en-US" sz="1300" dirty="0">
                <a:solidFill>
                  <a:srgbClr val="0070C0"/>
                </a:solidFill>
                <a:latin typeface="+mn-lt"/>
              </a:rPr>
              <a:t>Shielding: Shielding can help protect against ESD events </a:t>
            </a:r>
          </a:p>
        </p:txBody>
      </p:sp>
      <p:pic>
        <p:nvPicPr>
          <p:cNvPr id="6" name="Picture 5">
            <a:extLst>
              <a:ext uri="{FF2B5EF4-FFF2-40B4-BE49-F238E27FC236}">
                <a16:creationId xmlns:a16="http://schemas.microsoft.com/office/drawing/2014/main" id="{05A328EE-3440-DE0D-8FF1-5A527A157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4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70000" lnSpcReduction="20000"/>
          </a:bodyPr>
          <a:lstStyle/>
          <a:p>
            <a:pPr marL="0" indent="0">
              <a:buNone/>
            </a:pPr>
            <a:r>
              <a:rPr lang="en-US" b="1" dirty="0"/>
              <a:t>Profile:</a:t>
            </a:r>
          </a:p>
          <a:p>
            <a:pPr marL="0" indent="0">
              <a:buNone/>
            </a:pPr>
            <a:endParaRPr lang="en-US" b="1" dirty="0"/>
          </a:p>
          <a:p>
            <a:pPr marL="0" indent="0">
              <a:buNone/>
            </a:pPr>
            <a:r>
              <a:rPr lang="en-US" sz="2500" b="1" dirty="0"/>
              <a:t>Glorious Circuits Technologies</a:t>
            </a:r>
            <a:r>
              <a:rPr lang="en-US" sz="2500" b="1" dirty="0">
                <a:solidFill>
                  <a:srgbClr val="0070C0"/>
                </a:solidFill>
              </a:rPr>
              <a:t> </a:t>
            </a:r>
            <a:r>
              <a:rPr lang="en-US" sz="2000" dirty="0">
                <a:solidFill>
                  <a:srgbClr val="0070C0"/>
                </a:solidFill>
              </a:rPr>
              <a:t>is an PCB layout design services. Meeting our clients’ specific needs is our first priority. With quality and on time delivery, We believe that the reason we are in business is to serve you , not the other way around. As such, we pride  ourselves on open dialogue, transparency and mutual creativity. Together with our dedicated team of experts, no  challenge is beyond us.  I also invite you to contact me on below  number, mention in signature, at any time. </a:t>
            </a:r>
          </a:p>
          <a:p>
            <a:pPr marL="0" indent="0">
              <a:buNone/>
            </a:pPr>
            <a:endParaRPr lang="en-US" sz="2500" dirty="0"/>
          </a:p>
          <a:p>
            <a:pPr marL="0" indent="0">
              <a:buNone/>
            </a:pPr>
            <a:endParaRPr lang="en-US" sz="2500" dirty="0"/>
          </a:p>
          <a:p>
            <a:pPr marL="0" indent="0">
              <a:buNone/>
            </a:pPr>
            <a:r>
              <a:rPr lang="en-US" sz="2500" dirty="0"/>
              <a:t>Glorious Circuits Technologies </a:t>
            </a:r>
            <a:r>
              <a:rPr lang="en-US" sz="2000" dirty="0">
                <a:solidFill>
                  <a:srgbClr val="0070C0"/>
                </a:solidFill>
              </a:rPr>
              <a:t>support customers globally, to provide sustaining engineering support throughout the product cycle time. The team also provides engineering support for cost reduction, Re-engineering, High Speed PCB Design, SI Analysis (Time Domain and Frequency Domain analysis), EMI/EMC and Reliability Analysis.</a:t>
            </a:r>
          </a:p>
          <a:p>
            <a:pPr marL="0" indent="0">
              <a:buNone/>
            </a:pPr>
            <a:endParaRPr lang="en-US" sz="2000" dirty="0">
              <a:solidFill>
                <a:schemeClr val="tx2">
                  <a:lumMod val="75000"/>
                </a:schemeClr>
              </a:solidFill>
            </a:endParaRPr>
          </a:p>
          <a:p>
            <a:pPr marL="0" indent="0">
              <a:buNone/>
            </a:pPr>
            <a:endParaRPr lang="en-US" sz="2000" dirty="0">
              <a:solidFill>
                <a:schemeClr val="tx2">
                  <a:lumMod val="75000"/>
                </a:schemeClr>
              </a:solidFill>
            </a:endParaRPr>
          </a:p>
          <a:p>
            <a:pPr marL="0" indent="0">
              <a:buNone/>
            </a:pPr>
            <a:r>
              <a:rPr lang="en-US" sz="2000" dirty="0">
                <a:solidFill>
                  <a:schemeClr val="accent1"/>
                </a:solidFill>
              </a:rPr>
              <a:t>Highly skilled PCB layout engineers working with world-wide customers deliver “ Zero error in design”.  </a:t>
            </a:r>
          </a:p>
          <a:p>
            <a:pPr marL="0" indent="0">
              <a:buNone/>
            </a:pPr>
            <a:r>
              <a:rPr lang="en-US" sz="2000" dirty="0">
                <a:solidFill>
                  <a:schemeClr val="accent1"/>
                </a:solidFill>
              </a:rPr>
              <a:t>The experience acquired from handling highly complex PCB designs for cutting-edge technologies spread across major Industry Verticals like Military, Aerospace, Telecom, Medical, Automotive, Industrial and consumer electronics requirements in areas related to Embedded product development , IC packaging, High-speed PCB design, System-in-Package(SIP), Signal Integrity/Power Integrity Analysis. We tied up with the fabrication-house and assembly-house to produce quality PCB and packages meeting the design specification and delivering them within the schedule</a:t>
            </a:r>
          </a:p>
          <a:p>
            <a:pPr marL="0" indent="0">
              <a:buNone/>
            </a:pPr>
            <a:endParaRPr lang="en-US" sz="2200" b="1" dirty="0">
              <a:solidFill>
                <a:srgbClr val="0070C0"/>
              </a:solidFill>
            </a:endParaRPr>
          </a:p>
        </p:txBody>
      </p:sp>
      <p:sp>
        <p:nvSpPr>
          <p:cNvPr id="19" name="Rectangle 18">
            <a:extLst>
              <a:ext uri="{FF2B5EF4-FFF2-40B4-BE49-F238E27FC236}">
                <a16:creationId xmlns:a16="http://schemas.microsoft.com/office/drawing/2014/main" id="{82460ECE-3F94-6106-327F-941DA133FFE4}"/>
              </a:ext>
            </a:extLst>
          </p:cNvPr>
          <p:cNvSpPr/>
          <p:nvPr/>
        </p:nvSpPr>
        <p:spPr>
          <a:xfrm>
            <a:off x="6674714" y="6487180"/>
            <a:ext cx="3077708" cy="523220"/>
          </a:xfrm>
          <a:prstGeom prst="rect">
            <a:avLst/>
          </a:prstGeom>
        </p:spPr>
        <p:txBody>
          <a:bodyPr wrap="square">
            <a:spAutoFit/>
          </a:bodyPr>
          <a:lstStyle/>
          <a:p>
            <a:br>
              <a:rPr lang="en-US" sz="1600" dirty="0"/>
            </a:br>
            <a:endParaRPr lang="en-IN" sz="1200" dirty="0"/>
          </a:p>
        </p:txBody>
      </p:sp>
      <p:pic>
        <p:nvPicPr>
          <p:cNvPr id="21" name="Picture 20">
            <a:extLst>
              <a:ext uri="{FF2B5EF4-FFF2-40B4-BE49-F238E27FC236}">
                <a16:creationId xmlns:a16="http://schemas.microsoft.com/office/drawing/2014/main" id="{B6D4539E-C87F-B177-10B0-57FD90A0B5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380" y="807027"/>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E013C23C-801B-595F-478B-38DBD9772EAF}"/>
              </a:ext>
            </a:extLst>
          </p:cNvPr>
          <p:cNvSpPr/>
          <p:nvPr/>
        </p:nvSpPr>
        <p:spPr>
          <a:xfrm>
            <a:off x="6492070" y="1000780"/>
            <a:ext cx="3077708" cy="523220"/>
          </a:xfrm>
          <a:prstGeom prst="rect">
            <a:avLst/>
          </a:prstGeom>
        </p:spPr>
        <p:txBody>
          <a:bodyPr wrap="square">
            <a:spAutoFit/>
          </a:bodyPr>
          <a:lstStyle/>
          <a:p>
            <a:r>
              <a:rPr lang="en-US" sz="1600" u="sng" dirty="0">
                <a:solidFill>
                  <a:schemeClr val="accent1"/>
                </a:solidFill>
                <a:latin typeface="Times New Roman"/>
              </a:rPr>
              <a:t>Glorious Circuit Technologies</a:t>
            </a:r>
            <a:br>
              <a:rPr lang="en-US" sz="1600" dirty="0"/>
            </a:br>
            <a:endParaRPr lang="en-IN" sz="1200" dirty="0"/>
          </a:p>
        </p:txBody>
      </p:sp>
      <p:sp>
        <p:nvSpPr>
          <p:cNvPr id="23" name="TextBox 22">
            <a:extLst>
              <a:ext uri="{FF2B5EF4-FFF2-40B4-BE49-F238E27FC236}">
                <a16:creationId xmlns:a16="http://schemas.microsoft.com/office/drawing/2014/main" id="{37211C7E-6A1D-1176-8A7D-A705D5215353}"/>
              </a:ext>
            </a:extLst>
          </p:cNvPr>
          <p:cNvSpPr txBox="1"/>
          <p:nvPr/>
        </p:nvSpPr>
        <p:spPr>
          <a:xfrm>
            <a:off x="7560690" y="1062335"/>
            <a:ext cx="2191732" cy="461665"/>
          </a:xfrm>
          <a:prstGeom prst="rect">
            <a:avLst/>
          </a:prstGeom>
          <a:noFill/>
        </p:spPr>
        <p:txBody>
          <a:bodyPr wrap="square">
            <a:spAutoFit/>
          </a:bodyPr>
          <a:lstStyle/>
          <a:p>
            <a:r>
              <a:rPr lang="en-US" sz="2400" b="1" dirty="0">
                <a:latin typeface="Script MT Bold" pitchFamily="66" charset="0"/>
              </a:rPr>
              <a:t> </a:t>
            </a:r>
            <a:r>
              <a:rPr lang="en-US" sz="1400" b="1" dirty="0">
                <a:latin typeface="Script MT Bold" pitchFamily="66" charset="0"/>
              </a:rPr>
              <a:t>Stepping Forward</a:t>
            </a:r>
            <a:endParaRPr lang="en-IN" sz="1400" dirty="0"/>
          </a:p>
        </p:txBody>
      </p:sp>
    </p:spTree>
    <p:extLst>
      <p:ext uri="{BB962C8B-B14F-4D97-AF65-F5344CB8AC3E}">
        <p14:creationId xmlns:p14="http://schemas.microsoft.com/office/powerpoint/2010/main" val="178876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9624A2-5BA6-79AD-0761-7258AAC8E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114" y="2254250"/>
            <a:ext cx="3203575" cy="172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a:extLst>
              <a:ext uri="{FF2B5EF4-FFF2-40B4-BE49-F238E27FC236}">
                <a16:creationId xmlns:a16="http://schemas.microsoft.com/office/drawing/2014/main" id="{A6B2B04C-F5DF-C17E-3945-12BD4407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114" y="4572000"/>
            <a:ext cx="3089275"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4">
            <a:extLst>
              <a:ext uri="{FF2B5EF4-FFF2-40B4-BE49-F238E27FC236}">
                <a16:creationId xmlns:a16="http://schemas.microsoft.com/office/drawing/2014/main" id="{ADEF6376-7A73-1106-5030-A3D08F155A07}"/>
              </a:ext>
            </a:extLst>
          </p:cNvPr>
          <p:cNvSpPr>
            <a:spLocks noChangeArrowheads="1"/>
          </p:cNvSpPr>
          <p:nvPr/>
        </p:nvSpPr>
        <p:spPr bwMode="auto">
          <a:xfrm>
            <a:off x="685800" y="1981200"/>
            <a:ext cx="61356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Lato Black" panose="020F0502020204030203" pitchFamily="34" charset="0"/>
              </a:rPr>
              <a:t>Radio frequency (RF) simulation</a:t>
            </a:r>
          </a:p>
        </p:txBody>
      </p:sp>
      <p:sp>
        <p:nvSpPr>
          <p:cNvPr id="5" name="Rectangle 5">
            <a:extLst>
              <a:ext uri="{FF2B5EF4-FFF2-40B4-BE49-F238E27FC236}">
                <a16:creationId xmlns:a16="http://schemas.microsoft.com/office/drawing/2014/main" id="{BCF429B2-3A1F-C285-AD1F-DFE40A302A5E}"/>
              </a:ext>
            </a:extLst>
          </p:cNvPr>
          <p:cNvSpPr>
            <a:spLocks noChangeArrowheads="1"/>
          </p:cNvSpPr>
          <p:nvPr/>
        </p:nvSpPr>
        <p:spPr bwMode="auto">
          <a:xfrm>
            <a:off x="392113" y="2916237"/>
            <a:ext cx="5040312" cy="3133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marL="457200" indent="-303213">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nSpc>
                <a:spcPct val="115000"/>
              </a:lnSpc>
              <a:spcBef>
                <a:spcPts val="1500"/>
              </a:spcBef>
              <a:buClr>
                <a:srgbClr val="374151"/>
              </a:buClr>
              <a:buFont typeface="Times New Roman" panose="02020603050405020304" pitchFamily="18" charset="0"/>
              <a:buAutoNum type="arabicPeriod"/>
            </a:pPr>
            <a:r>
              <a:rPr lang="en-US" altLang="en-US" sz="1400" dirty="0">
                <a:solidFill>
                  <a:srgbClr val="0070C0"/>
                </a:solidFill>
                <a:latin typeface="+mn-lt"/>
              </a:rPr>
              <a:t>Simulation on RF systems, including antennas, filters, amplifiers, mixers, and oscillators.</a:t>
            </a:r>
          </a:p>
          <a:p>
            <a:pPr>
              <a:lnSpc>
                <a:spcPct val="115000"/>
              </a:lnSpc>
              <a:spcBef>
                <a:spcPts val="1500"/>
              </a:spcBef>
              <a:buClr>
                <a:srgbClr val="374151"/>
              </a:buClr>
              <a:buFont typeface="Times New Roman" panose="02020603050405020304" pitchFamily="18" charset="0"/>
              <a:buAutoNum type="arabicPeriod"/>
            </a:pPr>
            <a:r>
              <a:rPr lang="en-US" altLang="en-US" sz="1400" dirty="0">
                <a:solidFill>
                  <a:srgbClr val="0070C0"/>
                </a:solidFill>
                <a:latin typeface="+mn-lt"/>
              </a:rPr>
              <a:t>Simulating the behavior of these systems before they are built.</a:t>
            </a:r>
          </a:p>
          <a:p>
            <a:pPr>
              <a:lnSpc>
                <a:spcPct val="115000"/>
              </a:lnSpc>
              <a:spcBef>
                <a:spcPts val="1500"/>
              </a:spcBef>
              <a:buClr>
                <a:srgbClr val="374151"/>
              </a:buClr>
              <a:buFont typeface="Times New Roman" panose="02020603050405020304" pitchFamily="18" charset="0"/>
              <a:buAutoNum type="arabicPeriod"/>
            </a:pPr>
            <a:r>
              <a:rPr lang="en-US" altLang="en-US" sz="1400" dirty="0">
                <a:solidFill>
                  <a:srgbClr val="0070C0"/>
                </a:solidFill>
                <a:latin typeface="+mn-lt"/>
              </a:rPr>
              <a:t>Engineers and designers can obtain accurate and reliable results from RF simulations</a:t>
            </a:r>
          </a:p>
          <a:p>
            <a:pPr>
              <a:lnSpc>
                <a:spcPct val="115000"/>
              </a:lnSpc>
              <a:spcBef>
                <a:spcPts val="1500"/>
              </a:spcBef>
              <a:buClr>
                <a:srgbClr val="374151"/>
              </a:buClr>
              <a:buFont typeface="Times New Roman" panose="02020603050405020304" pitchFamily="18" charset="0"/>
              <a:buAutoNum type="arabicPeriod"/>
            </a:pPr>
            <a:r>
              <a:rPr lang="en-US" altLang="en-US" sz="1400" dirty="0">
                <a:solidFill>
                  <a:srgbClr val="0070C0"/>
                </a:solidFill>
                <a:latin typeface="+mn-lt"/>
              </a:rPr>
              <a:t>Designers can optimize their performance and reduce the need for expensive prototyping and testing.</a:t>
            </a:r>
          </a:p>
          <a:p>
            <a:pPr>
              <a:lnSpc>
                <a:spcPct val="115000"/>
              </a:lnSpc>
              <a:spcBef>
                <a:spcPts val="1500"/>
              </a:spcBef>
              <a:buClrTx/>
              <a:buSzTx/>
              <a:buFontTx/>
              <a:buNone/>
            </a:pPr>
            <a:endParaRPr lang="en-US" altLang="en-US" sz="1200" dirty="0">
              <a:latin typeface="Roboto" panose="02000000000000000000" pitchFamily="2" charset="0"/>
            </a:endParaRPr>
          </a:p>
        </p:txBody>
      </p:sp>
      <p:pic>
        <p:nvPicPr>
          <p:cNvPr id="6" name="Picture 5">
            <a:extLst>
              <a:ext uri="{FF2B5EF4-FFF2-40B4-BE49-F238E27FC236}">
                <a16:creationId xmlns:a16="http://schemas.microsoft.com/office/drawing/2014/main" id="{3B513663-1B17-67D1-9B6C-4EA8508A7C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15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44E0AC-9B59-8FEA-E220-015DB3FA2328}"/>
              </a:ext>
            </a:extLst>
          </p:cNvPr>
          <p:cNvSpPr>
            <a:spLocks noChangeArrowheads="1"/>
          </p:cNvSpPr>
          <p:nvPr/>
        </p:nvSpPr>
        <p:spPr bwMode="auto">
          <a:xfrm>
            <a:off x="304800" y="1500188"/>
            <a:ext cx="65928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600" dirty="0">
                <a:solidFill>
                  <a:srgbClr val="002060"/>
                </a:solidFill>
                <a:latin typeface="+mn-lt"/>
              </a:rPr>
              <a:t>              IT infrastructure capabilities</a:t>
            </a:r>
          </a:p>
        </p:txBody>
      </p:sp>
      <p:sp>
        <p:nvSpPr>
          <p:cNvPr id="3" name="Rectangle 3">
            <a:extLst>
              <a:ext uri="{FF2B5EF4-FFF2-40B4-BE49-F238E27FC236}">
                <a16:creationId xmlns:a16="http://schemas.microsoft.com/office/drawing/2014/main" id="{F94D83B0-EE2F-5593-D188-3B7E5636753C}"/>
              </a:ext>
            </a:extLst>
          </p:cNvPr>
          <p:cNvSpPr>
            <a:spLocks noChangeArrowheads="1"/>
          </p:cNvSpPr>
          <p:nvPr/>
        </p:nvSpPr>
        <p:spPr bwMode="auto">
          <a:xfrm rot="21600000">
            <a:off x="182563" y="1905182"/>
            <a:ext cx="6370637" cy="35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91440" bIns="9144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15000"/>
              </a:lnSpc>
              <a:spcBef>
                <a:spcPts val="1500"/>
              </a:spcBef>
            </a:pPr>
            <a:r>
              <a:rPr lang="en-US" altLang="en-US" sz="1400" dirty="0">
                <a:solidFill>
                  <a:srgbClr val="0070C0"/>
                </a:solidFill>
                <a:latin typeface="+mn-lt"/>
              </a:rPr>
              <a:t>We have Robust IT infrastructure capabilities which ensure optimal performance, speed and reliability for our simulation work high-powered workstation</a:t>
            </a:r>
          </a:p>
          <a:p>
            <a:pPr>
              <a:lnSpc>
                <a:spcPct val="115000"/>
              </a:lnSpc>
              <a:spcBef>
                <a:spcPts val="1500"/>
              </a:spcBef>
            </a:pPr>
            <a:r>
              <a:rPr lang="en-US" altLang="en-US" sz="1600" b="1" dirty="0">
                <a:solidFill>
                  <a:srgbClr val="0070C0"/>
                </a:solidFill>
                <a:latin typeface="+mn-lt"/>
              </a:rPr>
              <a:t>High Powered Workstation Specifications:</a:t>
            </a:r>
          </a:p>
          <a:p>
            <a:pPr>
              <a:lnSpc>
                <a:spcPct val="115000"/>
              </a:lnSpc>
              <a:spcBef>
                <a:spcPts val="1500"/>
              </a:spcBef>
            </a:pPr>
            <a:r>
              <a:rPr lang="en-US" altLang="en-US" sz="1400" dirty="0">
                <a:solidFill>
                  <a:srgbClr val="0070C0"/>
                </a:solidFill>
                <a:latin typeface="+mn-lt"/>
              </a:rPr>
              <a:t>Processing Power: 64 cores, 88 threads for parallel processing.</a:t>
            </a:r>
          </a:p>
          <a:p>
            <a:pPr>
              <a:lnSpc>
                <a:spcPct val="115000"/>
              </a:lnSpc>
              <a:spcBef>
                <a:spcPts val="1500"/>
              </a:spcBef>
            </a:pPr>
            <a:r>
              <a:rPr lang="en-US" altLang="en-US" sz="1400" dirty="0">
                <a:solidFill>
                  <a:srgbClr val="0070C0"/>
                </a:solidFill>
                <a:latin typeface="+mn-lt"/>
              </a:rPr>
              <a:t>Memory Capacity: 128GB RAM (Expandable to 1.5TB) for large datasets.</a:t>
            </a:r>
          </a:p>
          <a:p>
            <a:pPr>
              <a:lnSpc>
                <a:spcPct val="115000"/>
              </a:lnSpc>
              <a:spcBef>
                <a:spcPts val="1500"/>
              </a:spcBef>
            </a:pPr>
            <a:r>
              <a:rPr lang="en-US" altLang="en-US" sz="1400" dirty="0">
                <a:solidFill>
                  <a:srgbClr val="0070C0"/>
                </a:solidFill>
                <a:latin typeface="+mn-lt"/>
              </a:rPr>
              <a:t>Storage Efficiency: SSD + HDD for fast access and ample storage.</a:t>
            </a:r>
          </a:p>
          <a:p>
            <a:pPr>
              <a:lnSpc>
                <a:spcPct val="115000"/>
              </a:lnSpc>
              <a:spcBef>
                <a:spcPts val="1500"/>
              </a:spcBef>
            </a:pPr>
            <a:r>
              <a:rPr lang="en-US" altLang="en-US" sz="1400" dirty="0">
                <a:solidFill>
                  <a:srgbClr val="0070C0"/>
                </a:solidFill>
                <a:latin typeface="+mn-lt"/>
              </a:rPr>
              <a:t>Graphics Capability: Nvidia Quadro K4200 (16GB) for graphics-intensive tasks.</a:t>
            </a:r>
          </a:p>
          <a:p>
            <a:pPr>
              <a:lnSpc>
                <a:spcPct val="115000"/>
              </a:lnSpc>
              <a:spcBef>
                <a:spcPts val="1500"/>
              </a:spcBef>
            </a:pPr>
            <a:endParaRPr lang="en-US" altLang="en-US" sz="1200" dirty="0">
              <a:latin typeface="Roboto" panose="02000000000000000000" pitchFamily="2" charset="0"/>
            </a:endParaRPr>
          </a:p>
        </p:txBody>
      </p:sp>
      <p:pic>
        <p:nvPicPr>
          <p:cNvPr id="4" name="Picture 4">
            <a:extLst>
              <a:ext uri="{FF2B5EF4-FFF2-40B4-BE49-F238E27FC236}">
                <a16:creationId xmlns:a16="http://schemas.microsoft.com/office/drawing/2014/main" id="{E73FDF5D-78A0-E568-2059-E83CC8BE2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35" y="3682206"/>
            <a:ext cx="2193925" cy="237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a:extLst>
              <a:ext uri="{FF2B5EF4-FFF2-40B4-BE49-F238E27FC236}">
                <a16:creationId xmlns:a16="http://schemas.microsoft.com/office/drawing/2014/main" id="{41B03069-74E7-2AE0-3487-672FCEA68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046" y="1697038"/>
            <a:ext cx="2193925"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A3F06BBD-C850-74DF-04F7-A9E5F1415F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99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44E0AC-9B59-8FEA-E220-015DB3FA2328}"/>
              </a:ext>
            </a:extLst>
          </p:cNvPr>
          <p:cNvSpPr>
            <a:spLocks noChangeArrowheads="1"/>
          </p:cNvSpPr>
          <p:nvPr/>
        </p:nvSpPr>
        <p:spPr bwMode="auto">
          <a:xfrm>
            <a:off x="304800" y="762000"/>
            <a:ext cx="84582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r>
              <a:rPr lang="en-US" altLang="en-US" sz="2400" dirty="0">
                <a:solidFill>
                  <a:srgbClr val="002060"/>
                </a:solidFill>
                <a:latin typeface="+mn-lt"/>
              </a:rPr>
              <a:t>   </a:t>
            </a:r>
            <a:r>
              <a:rPr kumimoji="0" lang="en-US" altLang="en-IN" sz="2400" b="1" i="0" u="none" strike="noStrike" kern="1200" cap="none" spc="0" normalizeH="0" baseline="0" noProof="0" dirty="0">
                <a:ln>
                  <a:noFill/>
                </a:ln>
                <a:solidFill>
                  <a:srgbClr val="002060"/>
                </a:solidFill>
                <a:effectLst/>
                <a:uLnTx/>
                <a:uFillTx/>
                <a:latin typeface="Arial Narrow" panose="020B0606020202030204" pitchFamily="34" charset="0"/>
                <a:ea typeface="+mj-ea"/>
                <a:cs typeface="+mj-cs"/>
              </a:rPr>
              <a:t>Enclosure Design for Telecom Products (Class 3 requirement)</a:t>
            </a:r>
          </a:p>
          <a:p>
            <a:pPr>
              <a:lnSpc>
                <a:spcPct val="100000"/>
              </a:lnSpc>
            </a:pPr>
            <a:endParaRPr lang="en-US" altLang="en-US" sz="2600" dirty="0">
              <a:solidFill>
                <a:srgbClr val="002060"/>
              </a:solidFill>
              <a:latin typeface="+mn-lt"/>
            </a:endParaRPr>
          </a:p>
        </p:txBody>
      </p:sp>
      <p:pic>
        <p:nvPicPr>
          <p:cNvPr id="6" name="Picture 5">
            <a:extLst>
              <a:ext uri="{FF2B5EF4-FFF2-40B4-BE49-F238E27FC236}">
                <a16:creationId xmlns:a16="http://schemas.microsoft.com/office/drawing/2014/main" id="{A3F06BBD-C850-74DF-04F7-A9E5F1415F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93B73E6-04F5-FA39-289C-A29A20D00B34}"/>
              </a:ext>
            </a:extLst>
          </p:cNvPr>
          <p:cNvPicPr>
            <a:picLocks noChangeAspect="1"/>
          </p:cNvPicPr>
          <p:nvPr/>
        </p:nvPicPr>
        <p:blipFill>
          <a:blip r:embed="rId3"/>
          <a:stretch>
            <a:fillRect/>
          </a:stretch>
        </p:blipFill>
        <p:spPr>
          <a:xfrm>
            <a:off x="5105400" y="2280055"/>
            <a:ext cx="2971936" cy="3333507"/>
          </a:xfrm>
          <a:prstGeom prst="rect">
            <a:avLst/>
          </a:prstGeom>
        </p:spPr>
      </p:pic>
      <p:pic>
        <p:nvPicPr>
          <p:cNvPr id="8" name="Picture 7">
            <a:extLst>
              <a:ext uri="{FF2B5EF4-FFF2-40B4-BE49-F238E27FC236}">
                <a16:creationId xmlns:a16="http://schemas.microsoft.com/office/drawing/2014/main" id="{C4D204BC-6650-270D-F23A-C7EEE800674A}"/>
              </a:ext>
            </a:extLst>
          </p:cNvPr>
          <p:cNvPicPr>
            <a:picLocks noChangeAspect="1"/>
          </p:cNvPicPr>
          <p:nvPr/>
        </p:nvPicPr>
        <p:blipFill>
          <a:blip r:embed="rId4"/>
          <a:stretch>
            <a:fillRect/>
          </a:stretch>
        </p:blipFill>
        <p:spPr>
          <a:xfrm rot="5400000">
            <a:off x="1627514" y="611006"/>
            <a:ext cx="1172746" cy="3455935"/>
          </a:xfrm>
          <a:prstGeom prst="rect">
            <a:avLst/>
          </a:prstGeom>
        </p:spPr>
      </p:pic>
      <p:pic>
        <p:nvPicPr>
          <p:cNvPr id="9" name="Picture 8">
            <a:extLst>
              <a:ext uri="{FF2B5EF4-FFF2-40B4-BE49-F238E27FC236}">
                <a16:creationId xmlns:a16="http://schemas.microsoft.com/office/drawing/2014/main" id="{C4914081-443F-16FC-FE09-913782B1FD91}"/>
              </a:ext>
            </a:extLst>
          </p:cNvPr>
          <p:cNvPicPr>
            <a:picLocks noChangeAspect="1"/>
          </p:cNvPicPr>
          <p:nvPr/>
        </p:nvPicPr>
        <p:blipFill>
          <a:blip r:embed="rId5"/>
          <a:stretch>
            <a:fillRect/>
          </a:stretch>
        </p:blipFill>
        <p:spPr>
          <a:xfrm rot="16200000">
            <a:off x="1306185" y="4205442"/>
            <a:ext cx="1707378" cy="3343587"/>
          </a:xfrm>
          <a:prstGeom prst="rect">
            <a:avLst/>
          </a:prstGeom>
        </p:spPr>
      </p:pic>
      <p:pic>
        <p:nvPicPr>
          <p:cNvPr id="10" name="Picture 9">
            <a:extLst>
              <a:ext uri="{FF2B5EF4-FFF2-40B4-BE49-F238E27FC236}">
                <a16:creationId xmlns:a16="http://schemas.microsoft.com/office/drawing/2014/main" id="{E60AB76F-472D-0B0C-6C90-EB176D0F2405}"/>
              </a:ext>
            </a:extLst>
          </p:cNvPr>
          <p:cNvPicPr>
            <a:picLocks noChangeAspect="1"/>
          </p:cNvPicPr>
          <p:nvPr/>
        </p:nvPicPr>
        <p:blipFill>
          <a:blip r:embed="rId6"/>
          <a:stretch>
            <a:fillRect/>
          </a:stretch>
        </p:blipFill>
        <p:spPr>
          <a:xfrm>
            <a:off x="485919" y="3276600"/>
            <a:ext cx="3345749" cy="1395694"/>
          </a:xfrm>
          <a:prstGeom prst="rect">
            <a:avLst/>
          </a:prstGeom>
        </p:spPr>
      </p:pic>
    </p:spTree>
    <p:extLst>
      <p:ext uri="{BB962C8B-B14F-4D97-AF65-F5344CB8AC3E}">
        <p14:creationId xmlns:p14="http://schemas.microsoft.com/office/powerpoint/2010/main" val="11617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5E77-1F56-EA85-DBEE-FA6673DC9079}"/>
              </a:ext>
            </a:extLst>
          </p:cNvPr>
          <p:cNvSpPr txBox="1"/>
          <p:nvPr/>
        </p:nvSpPr>
        <p:spPr>
          <a:xfrm>
            <a:off x="609600" y="914400"/>
            <a:ext cx="8001000" cy="4247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IN" sz="2400" b="1" i="0" u="none" strike="noStrike" kern="1200" cap="none" spc="0" normalizeH="0" baseline="0" noProof="0" dirty="0">
                <a:ln>
                  <a:noFill/>
                </a:ln>
                <a:solidFill>
                  <a:srgbClr val="002060"/>
                </a:solidFill>
                <a:effectLst/>
                <a:uLnTx/>
                <a:uFillTx/>
                <a:latin typeface="Arial Narrow" panose="020B0606020202030204" pitchFamily="34" charset="0"/>
                <a:ea typeface="+mj-ea"/>
                <a:cs typeface="+mj-cs"/>
              </a:rPr>
              <a:t>Enclosure Design for Telecom Products (Class 3 requirement)</a:t>
            </a:r>
          </a:p>
        </p:txBody>
      </p:sp>
      <p:grpSp>
        <p:nvGrpSpPr>
          <p:cNvPr id="4" name="Group 3">
            <a:extLst>
              <a:ext uri="{FF2B5EF4-FFF2-40B4-BE49-F238E27FC236}">
                <a16:creationId xmlns:a16="http://schemas.microsoft.com/office/drawing/2014/main" id="{5A70FA0A-A723-C989-D973-A079BEF31983}"/>
              </a:ext>
            </a:extLst>
          </p:cNvPr>
          <p:cNvGrpSpPr/>
          <p:nvPr/>
        </p:nvGrpSpPr>
        <p:grpSpPr>
          <a:xfrm>
            <a:off x="3208583" y="3863209"/>
            <a:ext cx="4153445" cy="2599260"/>
            <a:chOff x="4062008" y="2004050"/>
            <a:chExt cx="5614303" cy="3600000"/>
          </a:xfrm>
        </p:grpSpPr>
        <p:pic>
          <p:nvPicPr>
            <p:cNvPr id="5" name="Picture 4" descr="Image">
              <a:extLst>
                <a:ext uri="{FF2B5EF4-FFF2-40B4-BE49-F238E27FC236}">
                  <a16:creationId xmlns:a16="http://schemas.microsoft.com/office/drawing/2014/main" id="{1539BC6C-CE39-E36A-82EC-33C8CFB0D13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4395" b="89648" l="3516" r="99349">
                          <a14:foregroundMark x1="53385" y1="18262" x2="53385" y2="18262"/>
                          <a14:foregroundMark x1="47917" y1="32129" x2="47917" y2="32129"/>
                          <a14:foregroundMark x1="67839" y1="31348" x2="67839" y2="31348"/>
                          <a14:foregroundMark x1="67318" y1="39844" x2="65625" y2="40234"/>
                          <a14:foregroundMark x1="51302" y1="33398" x2="51302" y2="33398"/>
                          <a14:foregroundMark x1="45052" y1="33398" x2="45052" y2="33398"/>
                          <a14:foregroundMark x1="27474" y1="33691" x2="27474" y2="33691"/>
                          <a14:foregroundMark x1="32292" y1="33496" x2="32292" y2="33496"/>
                          <a14:foregroundMark x1="51563" y1="36035" x2="51563" y2="36035"/>
                          <a14:foregroundMark x1="59896" y1="32422" x2="59896" y2="32422"/>
                          <a14:foregroundMark x1="63021" y1="34375" x2="63021" y2="34375"/>
                          <a14:foregroundMark x1="71745" y1="32617" x2="71745" y2="32617"/>
                          <a14:foregroundMark x1="55990" y1="32324" x2="55990" y2="32324"/>
                          <a14:foregroundMark x1="62891" y1="32129" x2="69792" y2="32813"/>
                          <a14:foregroundMark x1="79427" y1="33691" x2="79427" y2="33691"/>
                          <a14:foregroundMark x1="88672" y1="33496" x2="88672" y2="33496"/>
                          <a14:foregroundMark x1="93620" y1="27734" x2="93620" y2="27246"/>
                          <a14:foregroundMark x1="89844" y1="16797" x2="89844" y2="16797"/>
                          <a14:foregroundMark x1="89063" y1="14453" x2="89063" y2="14453"/>
                          <a14:foregroundMark x1="25260" y1="24316" x2="25260" y2="24316"/>
                          <a14:foregroundMark x1="27214" y1="19629" x2="27214" y2="19629"/>
                          <a14:foregroundMark x1="26563" y1="25391" x2="26563" y2="25391"/>
                          <a14:foregroundMark x1="23698" y1="21289" x2="23698" y2="21289"/>
                          <a14:foregroundMark x1="28385" y1="8203" x2="28385" y2="8203"/>
                          <a14:foregroundMark x1="30599" y1="6738" x2="30599" y2="6738"/>
                          <a14:foregroundMark x1="37760" y1="5469" x2="37760" y2="5469"/>
                          <a14:foregroundMark x1="34115" y1="13184" x2="34115" y2="13184"/>
                          <a14:foregroundMark x1="43620" y1="16504" x2="43620" y2="16504"/>
                          <a14:foregroundMark x1="59766" y1="14844" x2="59766" y2="14844"/>
                          <a14:foregroundMark x1="43620" y1="5078" x2="43620" y2="5078"/>
                          <a14:foregroundMark x1="45703" y1="4395" x2="45703" y2="4395"/>
                          <a14:foregroundMark x1="41667" y1="4785" x2="41667" y2="4785"/>
                          <a14:foregroundMark x1="40495" y1="4785" x2="40495" y2="4785"/>
                          <a14:foregroundMark x1="71875" y1="41113" x2="71875" y2="41113"/>
                          <a14:foregroundMark x1="82813" y1="42188" x2="82813" y2="42188"/>
                          <a14:foregroundMark x1="82161" y1="36719" x2="82161" y2="36719"/>
                          <a14:foregroundMark x1="88151" y1="38672" x2="88151" y2="38672"/>
                          <a14:foregroundMark x1="87760" y1="45117" x2="87760" y2="45117"/>
                          <a14:foregroundMark x1="85677" y1="30957" x2="85677" y2="30957"/>
                          <a14:foregroundMark x1="88021" y1="27344" x2="88542" y2="28711"/>
                          <a14:foregroundMark x1="86849" y1="41602" x2="86849" y2="41602"/>
                          <a14:foregroundMark x1="84896" y1="33398" x2="84896" y2="33789"/>
                          <a14:foregroundMark x1="84766" y1="34473" x2="84766" y2="36035"/>
                          <a14:foregroundMark x1="87109" y1="50586" x2="87500" y2="51367"/>
                          <a14:foregroundMark x1="87109" y1="47852" x2="87109" y2="47852"/>
                          <a14:foregroundMark x1="90885" y1="48633" x2="89974" y2="50586"/>
                          <a14:foregroundMark x1="78776" y1="50000" x2="77214" y2="50293"/>
                          <a14:foregroundMark x1="70964" y1="49609" x2="70182" y2="49609"/>
                          <a14:foregroundMark x1="89323" y1="57324" x2="89323" y2="57324"/>
                          <a14:foregroundMark x1="98568" y1="72168" x2="98568" y2="72168"/>
                          <a14:foregroundMark x1="98568" y1="69434" x2="98568" y2="69434"/>
                          <a14:foregroundMark x1="94792" y1="79688" x2="94792" y2="79688"/>
                          <a14:foregroundMark x1="83203" y1="79688" x2="83203" y2="79688"/>
                          <a14:foregroundMark x1="61849" y1="79590" x2="61198" y2="79590"/>
                          <a14:foregroundMark x1="48568" y1="79980" x2="47917" y2="79980"/>
                          <a14:foregroundMark x1="7031" y1="78223" x2="7031" y2="78223"/>
                          <a14:foregroundMark x1="11198" y1="62500" x2="11198" y2="62500"/>
                          <a14:foregroundMark x1="52604" y1="66113" x2="52604" y2="66113"/>
                          <a14:foregroundMark x1="11198" y1="50195" x2="11198" y2="50195"/>
                          <a14:foregroundMark x1="16016" y1="52246" x2="16016" y2="52246"/>
                          <a14:foregroundMark x1="14453" y1="54004" x2="14453" y2="54688"/>
                          <a14:foregroundMark x1="14193" y1="58105" x2="13542" y2="59766"/>
                          <a14:foregroundMark x1="12500" y1="62695" x2="12500" y2="63086"/>
                          <a14:foregroundMark x1="17057" y1="54980" x2="17057" y2="56348"/>
                          <a14:foregroundMark x1="16927" y1="60059" x2="16667" y2="60645"/>
                          <a14:foregroundMark x1="13802" y1="61621" x2="13802" y2="63086"/>
                          <a14:foregroundMark x1="11589" y1="66504" x2="10807" y2="67188"/>
                          <a14:foregroundMark x1="17318" y1="61133" x2="17318" y2="61133"/>
                          <a14:foregroundMark x1="15365" y1="57031" x2="15365" y2="57617"/>
                          <a14:foregroundMark x1="14844" y1="55664" x2="14844" y2="55664"/>
                          <a14:foregroundMark x1="16146" y1="56641" x2="17057" y2="58594"/>
                          <a14:foregroundMark x1="16667" y1="63379" x2="16667" y2="63379"/>
                          <a14:foregroundMark x1="18229" y1="60645" x2="18229" y2="60645"/>
                          <a14:foregroundMark x1="14844" y1="55762" x2="14844" y2="55762"/>
                          <a14:foregroundMark x1="14844" y1="55566" x2="15234" y2="59668"/>
                          <a14:foregroundMark x1="18490" y1="60742" x2="18750" y2="61719"/>
                          <a14:foregroundMark x1="18490" y1="61816" x2="18359" y2="63184"/>
                          <a14:foregroundMark x1="13021" y1="67676" x2="13021" y2="68750"/>
                          <a14:foregroundMark x1="12630" y1="69141" x2="11589" y2="71094"/>
                          <a14:foregroundMark x1="10677" y1="71875" x2="10677" y2="71875"/>
                          <a14:foregroundMark x1="6771" y1="69922" x2="6641" y2="70410"/>
                          <a14:foregroundMark x1="3906" y1="75195" x2="3906" y2="76172"/>
                          <a14:foregroundMark x1="3646" y1="76953" x2="3516" y2="78906"/>
                          <a14:foregroundMark x1="10286" y1="84082" x2="10286" y2="84082"/>
                          <a14:foregroundMark x1="7552" y1="83203" x2="7552" y2="83203"/>
                          <a14:foregroundMark x1="11328" y1="84961" x2="11328" y2="84961"/>
                          <a14:foregroundMark x1="8333" y1="86035" x2="8333" y2="86035"/>
                          <a14:foregroundMark x1="8073" y1="86035" x2="8073" y2="86035"/>
                          <a14:foregroundMark x1="26563" y1="86230" x2="26563" y2="86230"/>
                          <a14:foregroundMark x1="38281" y1="85254" x2="38281" y2="85254"/>
                          <a14:foregroundMark x1="46354" y1="85352" x2="46354" y2="85352"/>
                          <a14:foregroundMark x1="63021" y1="84668" x2="63021" y2="84668"/>
                          <a14:foregroundMark x1="71875" y1="84668" x2="72396" y2="85059"/>
                          <a14:foregroundMark x1="86198" y1="83008" x2="86198" y2="83008"/>
                          <a14:foregroundMark x1="85938" y1="84961" x2="85938" y2="84961"/>
                          <a14:foregroundMark x1="95313" y1="82617" x2="95313" y2="82617"/>
                          <a14:foregroundMark x1="96224" y1="83594" x2="96224" y2="83594"/>
                          <a14:foregroundMark x1="99349" y1="80176" x2="99349" y2="80176"/>
                          <a14:foregroundMark x1="99609" y1="79883" x2="99609" y2="79883"/>
                          <a14:foregroundMark x1="85938" y1="85742" x2="85938" y2="85742"/>
                          <a14:foregroundMark x1="69531" y1="84668" x2="69531" y2="84668"/>
                          <a14:foregroundMark x1="67969" y1="84082" x2="67969" y2="84082"/>
                          <a14:foregroundMark x1="51302" y1="84668" x2="51302" y2="84668"/>
                          <a14:foregroundMark x1="59896" y1="83008" x2="59896" y2="83008"/>
                          <a14:foregroundMark x1="54427" y1="85352" x2="54427" y2="85352"/>
                          <a14:foregroundMark x1="52474" y1="89063" x2="50781" y2="89258"/>
                          <a14:foregroundMark x1="33203" y1="87598" x2="33203" y2="87598"/>
                          <a14:foregroundMark x1="17057" y1="87109" x2="17057" y2="87109"/>
                          <a14:foregroundMark x1="11589" y1="85547" x2="11589" y2="85547"/>
                          <a14:foregroundMark x1="11198" y1="84961" x2="11198" y2="84961"/>
                          <a14:foregroundMark x1="10417" y1="85352" x2="10417" y2="86621"/>
                          <a14:foregroundMark x1="10417" y1="86719" x2="10286" y2="88477"/>
                          <a14:foregroundMark x1="7422" y1="86230" x2="7422" y2="86230"/>
                          <a14:foregroundMark x1="19141" y1="88379" x2="20964" y2="88477"/>
                          <a14:foregroundMark x1="38021" y1="87305" x2="38021" y2="87305"/>
                          <a14:foregroundMark x1="48958" y1="87598" x2="48958" y2="87598"/>
                          <a14:foregroundMark x1="58464" y1="88672" x2="60938" y2="88477"/>
                          <a14:foregroundMark x1="63021" y1="87305" x2="65495" y2="87988"/>
                          <a14:foregroundMark x1="73307" y1="88281" x2="73307" y2="88281"/>
                          <a14:foregroundMark x1="66927" y1="87598" x2="66927" y2="87598"/>
                          <a14:foregroundMark x1="77604" y1="87793" x2="77604" y2="87793"/>
                          <a14:foregroundMark x1="79167" y1="87988" x2="79167" y2="87988"/>
                          <a14:foregroundMark x1="89974" y1="87695" x2="89974" y2="87695"/>
                          <a14:foregroundMark x1="96224" y1="88086" x2="96224" y2="88086"/>
                          <a14:foregroundMark x1="98828" y1="87402" x2="98828" y2="87402"/>
                          <a14:foregroundMark x1="98047" y1="88379" x2="98047" y2="88379"/>
                          <a14:foregroundMark x1="91667" y1="89355" x2="91667" y2="89355"/>
                          <a14:foregroundMark x1="84115" y1="89063" x2="84115" y2="89063"/>
                          <a14:foregroundMark x1="77734" y1="25000" x2="77734" y2="25000"/>
                          <a14:foregroundMark x1="80990" y1="22949" x2="80990" y2="22949"/>
                          <a14:foregroundMark x1="76302" y1="21582" x2="76302" y2="21582"/>
                          <a14:foregroundMark x1="51693" y1="18262" x2="51693" y2="18262"/>
                          <a14:foregroundMark x1="52604" y1="18164" x2="52604" y2="18164"/>
                          <a14:foregroundMark x1="51172" y1="16309" x2="49479" y2="18652"/>
                          <a14:foregroundMark x1="41406" y1="21875" x2="41406" y2="21875"/>
                          <a14:foregroundMark x1="28255" y1="17090" x2="28255" y2="17090"/>
                          <a14:foregroundMark x1="31120" y1="27344" x2="31120" y2="27344"/>
                          <a14:foregroundMark x1="30469" y1="86328" x2="30469" y2="86328"/>
                          <a14:foregroundMark x1="83984" y1="89258" x2="83984" y2="89648"/>
                          <a14:foregroundMark x1="62370" y1="42188" x2="62370" y2="42188"/>
                          <a14:foregroundMark x1="70052" y1="15820" x2="70052" y2="15820"/>
                          <a14:foregroundMark x1="33594" y1="15234" x2="33594" y2="15234"/>
                          <a14:foregroundMark x1="24740" y1="11230" x2="24740" y2="11230"/>
                          <a14:foregroundMark x1="28646" y1="10156" x2="28646" y2="10156"/>
                          <a14:foregroundMark x1="26563" y1="14746" x2="26563" y2="14746"/>
                          <a14:foregroundMark x1="25521" y1="16895" x2="25521" y2="17578"/>
                          <a14:foregroundMark x1="27474" y1="22656" x2="27865" y2="23242"/>
                          <a14:foregroundMark x1="45313" y1="26563" x2="45313" y2="26563"/>
                          <a14:foregroundMark x1="42969" y1="20605" x2="42969" y2="20605"/>
                          <a14:foregroundMark x1="45703" y1="15430" x2="45703" y2="15430"/>
                          <a14:foregroundMark x1="52214" y1="10059" x2="52214" y2="10059"/>
                          <a14:foregroundMark x1="54297" y1="5078" x2="54297" y2="5078"/>
                          <a14:foregroundMark x1="52995" y1="4688" x2="52995" y2="4688"/>
                          <a14:foregroundMark x1="48568" y1="4785" x2="48568" y2="4785"/>
                          <a14:foregroundMark x1="61068" y1="5078" x2="61068" y2="5078"/>
                          <a14:foregroundMark x1="57943" y1="4395" x2="57943" y2="4395"/>
                          <a14:foregroundMark x1="72266" y1="6152" x2="72266" y2="6152"/>
                          <a14:foregroundMark x1="73307" y1="6641" x2="73307" y2="10449"/>
                          <a14:foregroundMark x1="72396" y1="13770" x2="72396" y2="14453"/>
                          <a14:foregroundMark x1="67057" y1="22363" x2="67057" y2="22363"/>
                          <a14:foregroundMark x1="57161" y1="15820" x2="57161" y2="15820"/>
                          <a14:foregroundMark x1="50391" y1="9180" x2="50391" y2="9180"/>
                          <a14:foregroundMark x1="57552" y1="15527" x2="58333" y2="16797"/>
                          <a14:foregroundMark x1="61068" y1="18457" x2="61198" y2="18848"/>
                          <a14:foregroundMark x1="43490" y1="88086" x2="43490" y2="88086"/>
                          <a14:backgroundMark x1="72396" y1="12598" x2="72396" y2="12598"/>
                          <a14:backgroundMark x1="75521" y1="24707" x2="75521" y2="24707"/>
                          <a14:backgroundMark x1="84375" y1="27930" x2="85938" y2="31055"/>
                          <a14:backgroundMark x1="87240" y1="39063" x2="87240" y2="39063"/>
                          <a14:backgroundMark x1="90625" y1="66699" x2="90625" y2="66699"/>
                          <a14:backgroundMark x1="93620" y1="61621" x2="93620" y2="61621"/>
                          <a14:backgroundMark x1="92188" y1="52637" x2="92188" y2="52637"/>
                          <a14:backgroundMark x1="94401" y1="38086" x2="94792" y2="37207"/>
                          <a14:backgroundMark x1="96094" y1="20313" x2="96094" y2="20313"/>
                          <a14:backgroundMark x1="87760" y1="11426" x2="87109" y2="11230"/>
                          <a14:backgroundMark x1="6120" y1="52832" x2="6120" y2="52832"/>
                          <a14:backgroundMark x1="17578" y1="54297" x2="17578" y2="54297"/>
                          <a14:backgroundMark x1="16754" y1="59587" x2="17017" y2="60080"/>
                          <a14:backgroundMark x1="14141" y1="54688" x2="14661" y2="55664"/>
                          <a14:backgroundMark x1="14323" y1="67676" x2="14323" y2="67188"/>
                          <a14:backgroundMark x1="65104" y1="79688" x2="65104" y2="79688"/>
                          <a14:backgroundMark x1="54948" y1="88770" x2="54948" y2="88770"/>
                          <a14:backgroundMark x1="55339" y1="95801" x2="49349" y2="96387"/>
                          <a14:backgroundMark x1="9766" y1="91016" x2="9766" y2="91016"/>
                          <a14:backgroundMark x1="8464" y1="68555" x2="8333" y2="67676"/>
                          <a14:backgroundMark x1="7031" y1="52344" x2="7031" y2="52344"/>
                          <a14:backgroundMark x1="4427" y1="28320" x2="4427" y2="28320"/>
                          <a14:backgroundMark x1="20703" y1="17285" x2="20703" y2="17285"/>
                          <a14:backgroundMark x1="18750" y1="16797" x2="17318" y2="17969"/>
                          <a14:backgroundMark x1="15625" y1="18555" x2="15625" y2="20020"/>
                          <a14:backgroundMark x1="15755" y1="20996" x2="16276" y2="21680"/>
                          <a14:backgroundMark x1="36589" y1="8594" x2="36589" y2="8594"/>
                          <a14:backgroundMark x1="39583" y1="8594" x2="39583" y2="8594"/>
                          <a14:backgroundMark x1="44010" y1="8594" x2="44010" y2="8594"/>
                          <a14:backgroundMark x1="41406" y1="9766" x2="41406" y2="9766"/>
                          <a14:backgroundMark x1="45573" y1="9766" x2="45573" y2="9766"/>
                        </a14:backgroundRemoval>
                      </a14:imgEffect>
                    </a14:imgLayer>
                  </a14:imgProps>
                </a:ext>
                <a:ext uri="{28A0092B-C50C-407E-A947-70E740481C1C}">
                  <a14:useLocalDpi xmlns:a14="http://schemas.microsoft.com/office/drawing/2010/main" val="0"/>
                </a:ext>
              </a:extLst>
            </a:blip>
            <a:srcRect l="1310" t="3741" r="-1" b="10653"/>
            <a:stretch/>
          </p:blipFill>
          <p:spPr bwMode="auto">
            <a:xfrm>
              <a:off x="4062008" y="2004050"/>
              <a:ext cx="3112704"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a:extLst>
                <a:ext uri="{FF2B5EF4-FFF2-40B4-BE49-F238E27FC236}">
                  <a16:creationId xmlns:a16="http://schemas.microsoft.com/office/drawing/2014/main" id="{6D306D78-97CC-CC2B-8507-ADB447490257}"/>
                </a:ext>
              </a:extLst>
            </p:cNvPr>
            <p:cNvSpPr txBox="1"/>
            <p:nvPr/>
          </p:nvSpPr>
          <p:spPr>
            <a:xfrm>
              <a:off x="7905931" y="2908948"/>
              <a:ext cx="17703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Midplane holder</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19">
              <a:extLst>
                <a:ext uri="{FF2B5EF4-FFF2-40B4-BE49-F238E27FC236}">
                  <a16:creationId xmlns:a16="http://schemas.microsoft.com/office/drawing/2014/main" id="{36D3A54F-C49F-16B7-5F8F-6836CA5C4ADD}"/>
                </a:ext>
              </a:extLst>
            </p:cNvPr>
            <p:cNvSpPr txBox="1"/>
            <p:nvPr/>
          </p:nvSpPr>
          <p:spPr>
            <a:xfrm>
              <a:off x="7905931" y="3851184"/>
              <a:ext cx="177038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Power Supply Module bracket</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A0BF4E8-3A6F-3360-53AB-63290A122256}"/>
                </a:ext>
              </a:extLst>
            </p:cNvPr>
            <p:cNvCxnSpPr>
              <a:cxnSpLocks/>
              <a:endCxn id="6" idx="1"/>
            </p:cNvCxnSpPr>
            <p:nvPr/>
          </p:nvCxnSpPr>
          <p:spPr>
            <a:xfrm flipV="1">
              <a:off x="6324441" y="3093614"/>
              <a:ext cx="1581490" cy="66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8932840-B9F9-0367-E27F-5ADDA885B899}"/>
                </a:ext>
              </a:extLst>
            </p:cNvPr>
            <p:cNvCxnSpPr>
              <a:cxnSpLocks/>
              <a:endCxn id="7" idx="1"/>
            </p:cNvCxnSpPr>
            <p:nvPr/>
          </p:nvCxnSpPr>
          <p:spPr>
            <a:xfrm flipV="1">
              <a:off x="6107624" y="4174350"/>
              <a:ext cx="1798307" cy="533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22">
              <a:extLst>
                <a:ext uri="{FF2B5EF4-FFF2-40B4-BE49-F238E27FC236}">
                  <a16:creationId xmlns:a16="http://schemas.microsoft.com/office/drawing/2014/main" id="{B867DE7C-DB98-4CA0-26C9-40D11E6E6A00}"/>
                </a:ext>
              </a:extLst>
            </p:cNvPr>
            <p:cNvSpPr txBox="1"/>
            <p:nvPr/>
          </p:nvSpPr>
          <p:spPr>
            <a:xfrm>
              <a:off x="7990772" y="4900404"/>
              <a:ext cx="6715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Fan</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7ACC1C42-659A-9CFB-F57A-79C4E4E4969D}"/>
                </a:ext>
              </a:extLst>
            </p:cNvPr>
            <p:cNvCxnSpPr>
              <a:cxnSpLocks/>
              <a:endCxn id="10" idx="1"/>
            </p:cNvCxnSpPr>
            <p:nvPr/>
          </p:nvCxnSpPr>
          <p:spPr>
            <a:xfrm flipV="1">
              <a:off x="6918329" y="5085070"/>
              <a:ext cx="1072443" cy="328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A9ED17-9BD4-475C-CE63-6ED6C7CDABA6}"/>
              </a:ext>
            </a:extLst>
          </p:cNvPr>
          <p:cNvGrpSpPr/>
          <p:nvPr/>
        </p:nvGrpSpPr>
        <p:grpSpPr>
          <a:xfrm>
            <a:off x="476300" y="1592627"/>
            <a:ext cx="1860282" cy="1666112"/>
            <a:chOff x="869650" y="486753"/>
            <a:chExt cx="2514584" cy="2307581"/>
          </a:xfrm>
        </p:grpSpPr>
        <p:pic>
          <p:nvPicPr>
            <p:cNvPr id="13" name="Picture 12" descr="Image">
              <a:extLst>
                <a:ext uri="{FF2B5EF4-FFF2-40B4-BE49-F238E27FC236}">
                  <a16:creationId xmlns:a16="http://schemas.microsoft.com/office/drawing/2014/main" id="{0BA69A84-5DBB-6AE6-6B03-B3B45414DC8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69650" y="486753"/>
              <a:ext cx="2514584" cy="18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3F640765-A3C3-52F2-3A21-678960C8AA47}"/>
                </a:ext>
              </a:extLst>
            </p:cNvPr>
            <p:cNvSpPr txBox="1"/>
            <p:nvPr/>
          </p:nvSpPr>
          <p:spPr>
            <a:xfrm>
              <a:off x="1395167" y="2425002"/>
              <a:ext cx="118777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Side view</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731C96F9-17BF-43A5-5D8A-375A469CB21C}"/>
              </a:ext>
            </a:extLst>
          </p:cNvPr>
          <p:cNvGrpSpPr/>
          <p:nvPr/>
        </p:nvGrpSpPr>
        <p:grpSpPr>
          <a:xfrm>
            <a:off x="206469" y="3863209"/>
            <a:ext cx="2399943" cy="1508427"/>
            <a:chOff x="318819" y="3671247"/>
            <a:chExt cx="3244056" cy="2089186"/>
          </a:xfrm>
        </p:grpSpPr>
        <p:pic>
          <p:nvPicPr>
            <p:cNvPr id="16" name="Picture 15" descr="Image">
              <a:extLst>
                <a:ext uri="{FF2B5EF4-FFF2-40B4-BE49-F238E27FC236}">
                  <a16:creationId xmlns:a16="http://schemas.microsoft.com/office/drawing/2014/main" id="{984B7210-BF5E-CCAF-61BB-1606460C5576}"/>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1058" b="95591" l="98" r="98926">
                          <a14:foregroundMark x1="91895" y1="2116" x2="91895" y2="2116"/>
                          <a14:foregroundMark x1="98145" y1="5820" x2="98145" y2="5820"/>
                          <a14:foregroundMark x1="97266" y1="41799" x2="97266" y2="41799"/>
                          <a14:foregroundMark x1="75098" y1="1764" x2="75098" y2="1764"/>
                          <a14:foregroundMark x1="22266" y1="5115" x2="22266" y2="5115"/>
                          <a14:foregroundMark x1="13770" y1="7760" x2="13770" y2="7760"/>
                          <a14:foregroundMark x1="5566" y1="8818" x2="5566" y2="8818"/>
                          <a14:foregroundMark x1="98" y1="8818" x2="98" y2="8818"/>
                          <a14:foregroundMark x1="3223" y1="64550" x2="3223" y2="64550"/>
                          <a14:foregroundMark x1="81934" y1="78131" x2="81934" y2="78131"/>
                          <a14:foregroundMark x1="84473" y1="53792" x2="84473" y2="53792"/>
                          <a14:foregroundMark x1="95605" y1="29453" x2="95605" y2="29453"/>
                          <a14:foregroundMark x1="92773" y1="60494" x2="92773" y2="60494"/>
                          <a14:foregroundMark x1="90430" y1="70899" x2="90430" y2="70899"/>
                          <a14:foregroundMark x1="95996" y1="35802" x2="95996" y2="35802"/>
                          <a14:foregroundMark x1="96875" y1="26808" x2="96875" y2="26808"/>
                          <a14:foregroundMark x1="94629" y1="4409" x2="94629" y2="4409"/>
                          <a14:foregroundMark x1="98926" y1="4409" x2="98926" y2="4409"/>
                          <a14:foregroundMark x1="94336" y1="91534" x2="94336" y2="91534"/>
                          <a14:foregroundMark x1="96680" y1="73192" x2="96680" y2="73192"/>
                          <a14:foregroundMark x1="98145" y1="78131" x2="98145" y2="79189"/>
                          <a14:foregroundMark x1="95801" y1="87478" x2="95801" y2="90476"/>
                          <a14:foregroundMark x1="91113" y1="95591" x2="91113" y2="95591"/>
                          <a14:foregroundMark x1="68262" y1="3704" x2="68262" y2="3704"/>
                          <a14:foregroundMark x1="61426" y1="1058" x2="60840" y2="2116"/>
                          <a14:foregroundMark x1="54980" y1="4762" x2="54980" y2="4762"/>
                          <a14:foregroundMark x1="14648" y1="7407" x2="14648" y2="7407"/>
                          <a14:foregroundMark x1="15039" y1="75132" x2="15039" y2="75132"/>
                          <a14:foregroundMark x1="10254" y1="74250" x2="10254" y2="74250"/>
                          <a14:foregroundMark x1="8398" y1="69136" x2="8398" y2="69136"/>
                          <a14:foregroundMark x1="7813" y1="66490" x2="7813" y2="66490"/>
                          <a14:backgroundMark x1="21680" y1="79189" x2="21680" y2="79189"/>
                          <a14:backgroundMark x1="95801" y1="72134" x2="95801" y2="72134"/>
                          <a14:backgroundMark x1="45703" y1="85891" x2="45703" y2="85891"/>
                          <a14:backgroundMark x1="11133" y1="86243" x2="11133" y2="86243"/>
                          <a14:backgroundMark x1="11133" y1="84832" x2="11133" y2="84832"/>
                        </a14:backgroundRemoval>
                      </a14:imgEffect>
                    </a14:imgLayer>
                  </a14:imgProps>
                </a:ext>
                <a:ext uri="{28A0092B-C50C-407E-A947-70E740481C1C}">
                  <a14:useLocalDpi xmlns:a14="http://schemas.microsoft.com/office/drawing/2010/main" val="0"/>
                </a:ext>
              </a:extLst>
            </a:blip>
            <a:srcRect r="438" b="231"/>
            <a:stretch/>
          </p:blipFill>
          <p:spPr bwMode="auto">
            <a:xfrm>
              <a:off x="318819" y="3671247"/>
              <a:ext cx="3244056" cy="180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5">
              <a:extLst>
                <a:ext uri="{FF2B5EF4-FFF2-40B4-BE49-F238E27FC236}">
                  <a16:creationId xmlns:a16="http://schemas.microsoft.com/office/drawing/2014/main" id="{2D828600-2C23-5BA7-C237-07346BB16A20}"/>
                </a:ext>
              </a:extLst>
            </p:cNvPr>
            <p:cNvSpPr txBox="1"/>
            <p:nvPr/>
          </p:nvSpPr>
          <p:spPr>
            <a:xfrm>
              <a:off x="1132787" y="5391101"/>
              <a:ext cx="118777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Rear view</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930259EA-B93E-599F-9C56-421C68C90166}"/>
              </a:ext>
            </a:extLst>
          </p:cNvPr>
          <p:cNvGrpSpPr/>
          <p:nvPr/>
        </p:nvGrpSpPr>
        <p:grpSpPr>
          <a:xfrm>
            <a:off x="3188517" y="1797099"/>
            <a:ext cx="2529859" cy="1299630"/>
            <a:chOff x="5194760" y="173856"/>
            <a:chExt cx="3419666" cy="1800000"/>
          </a:xfrm>
        </p:grpSpPr>
        <p:pic>
          <p:nvPicPr>
            <p:cNvPr id="19" name="Picture 18" descr="Image">
              <a:extLst>
                <a:ext uri="{FF2B5EF4-FFF2-40B4-BE49-F238E27FC236}">
                  <a16:creationId xmlns:a16="http://schemas.microsoft.com/office/drawing/2014/main" id="{435BE108-73C0-B88A-9FC7-CC6E544D8C05}"/>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28" b="94620" l="5176" r="98145">
                          <a14:foregroundMark x1="67480" y1="12245" x2="67480" y2="12245"/>
                          <a14:foregroundMark x1="57324" y1="12430" x2="57324" y2="12430"/>
                          <a14:foregroundMark x1="41309" y1="9833" x2="41309" y2="9833"/>
                          <a14:foregroundMark x1="46680" y1="6679" x2="46680" y2="6679"/>
                          <a14:foregroundMark x1="47656" y1="6865" x2="47656" y2="6865"/>
                          <a14:foregroundMark x1="7422" y1="19852" x2="7422" y2="19852"/>
                          <a14:foregroundMark x1="7813" y1="23748" x2="7813" y2="23748"/>
                          <a14:foregroundMark x1="6152" y1="22078" x2="6152" y2="22078"/>
                          <a14:foregroundMark x1="5273" y1="21892" x2="5273" y2="21892"/>
                          <a14:foregroundMark x1="82031" y1="3340" x2="82031" y2="3340"/>
                          <a14:foregroundMark x1="92383" y1="5937" x2="92383" y2="5937"/>
                          <a14:foregroundMark x1="86133" y1="1113" x2="86133" y2="1113"/>
                          <a14:foregroundMark x1="98145" y1="2412" x2="98145" y2="2412"/>
                          <a14:foregroundMark x1="92383" y1="928" x2="92383" y2="928"/>
                          <a14:foregroundMark x1="98145" y1="12245" x2="98242" y2="11317"/>
                          <a14:foregroundMark x1="97266" y1="41002" x2="97266" y2="41002"/>
                          <a14:foregroundMark x1="74414" y1="90167" x2="74414" y2="90167"/>
                          <a14:foregroundMark x1="63770" y1="48237" x2="63770" y2="48237"/>
                          <a14:foregroundMark x1="5762" y1="42486" x2="5762" y2="42486"/>
                          <a14:foregroundMark x1="6445" y1="48794" x2="6445" y2="48794"/>
                          <a14:foregroundMark x1="12695" y1="49907" x2="12695" y2="49907"/>
                          <a14:foregroundMark x1="15820" y1="48609" x2="15820" y2="48609"/>
                          <a14:foregroundMark x1="14160" y1="48794" x2="14160" y2="48794"/>
                          <a14:foregroundMark x1="18457" y1="55844" x2="18457" y2="55844"/>
                          <a14:foregroundMark x1="32520" y1="60297" x2="32520" y2="60297"/>
                          <a14:foregroundMark x1="41797" y1="63080" x2="41797" y2="63080"/>
                          <a14:foregroundMark x1="40332" y1="65863" x2="40332" y2="65863"/>
                          <a14:foregroundMark x1="68359" y1="78479" x2="68359" y2="78479"/>
                          <a14:foregroundMark x1="68262" y1="77737" x2="68262" y2="77737"/>
                          <a14:foregroundMark x1="70996" y1="89239" x2="70996" y2="89239"/>
                          <a14:foregroundMark x1="67773" y1="89425" x2="67773" y2="89425"/>
                          <a14:foregroundMark x1="67676" y1="87013" x2="67676" y2="87013"/>
                          <a14:foregroundMark x1="64258" y1="85714" x2="64258" y2="85714"/>
                          <a14:foregroundMark x1="57031" y1="83117" x2="57031" y2="83117"/>
                          <a14:foregroundMark x1="51172" y1="79221" x2="50293" y2="79221"/>
                          <a14:foregroundMark x1="42480" y1="76438" x2="42480" y2="76438"/>
                          <a14:foregroundMark x1="32422" y1="67904" x2="32422" y2="67904"/>
                          <a14:foregroundMark x1="23730" y1="62152" x2="23730" y2="62152"/>
                          <a14:foregroundMark x1="22168" y1="60853" x2="22168" y2="60853"/>
                          <a14:foregroundMark x1="20703" y1="60297" x2="20703" y2="60297"/>
                          <a14:foregroundMark x1="14844" y1="56215" x2="14844" y2="56215"/>
                          <a14:foregroundMark x1="12500" y1="55473" x2="12500" y2="55473"/>
                          <a14:foregroundMark x1="63086" y1="90167" x2="63086" y2="90167"/>
                          <a14:foregroundMark x1="67383" y1="89981" x2="67383" y2="89981"/>
                          <a14:foregroundMark x1="76465" y1="84787" x2="76465" y2="84787"/>
                          <a14:foregroundMark x1="77344" y1="94620" x2="77344" y2="94620"/>
                          <a14:foregroundMark x1="69336" y1="48794" x2="69336" y2="48794"/>
                          <a14:foregroundMark x1="65039" y1="48609" x2="65039" y2="48609"/>
                          <a14:foregroundMark x1="53320" y1="43043" x2="53320" y2="43043"/>
                          <a14:foregroundMark x1="50879" y1="42301" x2="49902" y2="42301"/>
                          <a14:foregroundMark x1="40918" y1="38961" x2="40918" y2="38961"/>
                        </a14:backgroundRemoval>
                      </a14:imgEffect>
                    </a14:imgLayer>
                  </a14:imgProps>
                </a:ext>
                <a:ext uri="{28A0092B-C50C-407E-A947-70E740481C1C}">
                  <a14:useLocalDpi xmlns:a14="http://schemas.microsoft.com/office/drawing/2010/main" val="0"/>
                </a:ext>
              </a:extLst>
            </a:blip>
            <a:srcRect/>
            <a:stretch>
              <a:fillRect/>
            </a:stretch>
          </p:blipFill>
          <p:spPr bwMode="auto">
            <a:xfrm>
              <a:off x="5194760" y="173856"/>
              <a:ext cx="3419666" cy="180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27">
              <a:extLst>
                <a:ext uri="{FF2B5EF4-FFF2-40B4-BE49-F238E27FC236}">
                  <a16:creationId xmlns:a16="http://schemas.microsoft.com/office/drawing/2014/main" id="{82D0CEAF-112D-B8A8-5BC7-9EBDDF16C58D}"/>
                </a:ext>
              </a:extLst>
            </p:cNvPr>
            <p:cNvSpPr txBox="1"/>
            <p:nvPr/>
          </p:nvSpPr>
          <p:spPr>
            <a:xfrm>
              <a:off x="5649931" y="1540331"/>
              <a:ext cx="118777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Front view</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3F1A6ED1-8C70-589D-0695-4ACE296099C8}"/>
              </a:ext>
            </a:extLst>
          </p:cNvPr>
          <p:cNvGrpSpPr/>
          <p:nvPr/>
        </p:nvGrpSpPr>
        <p:grpSpPr>
          <a:xfrm>
            <a:off x="6781800" y="1691383"/>
            <a:ext cx="1659611" cy="2958509"/>
            <a:chOff x="9917946" y="173856"/>
            <a:chExt cx="2243333" cy="4097563"/>
          </a:xfrm>
        </p:grpSpPr>
        <p:pic>
          <p:nvPicPr>
            <p:cNvPr id="22" name="Picture 21" descr="Image">
              <a:extLst>
                <a:ext uri="{FF2B5EF4-FFF2-40B4-BE49-F238E27FC236}">
                  <a16:creationId xmlns:a16="http://schemas.microsoft.com/office/drawing/2014/main" id="{85ABF88D-3AD8-5DCA-D5CC-F14D152520F7}"/>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270" b="98340" l="5956" r="99687">
                          <a14:foregroundMark x1="34953" y1="6152" x2="36050" y2="6152"/>
                          <a14:foregroundMark x1="40439" y1="2344" x2="40439" y2="2344"/>
                          <a14:foregroundMark x1="79467" y1="1270" x2="79467" y2="1270"/>
                          <a14:foregroundMark x1="90596" y1="63574" x2="90596" y2="63574"/>
                          <a14:foregroundMark x1="99843" y1="58887" x2="99843" y2="58887"/>
                          <a14:foregroundMark x1="95141" y1="60449" x2="95141" y2="60449"/>
                          <a14:foregroundMark x1="96238" y1="88770" x2="96238" y2="88770"/>
                          <a14:foregroundMark x1="99373" y1="84375" x2="99373" y2="84375"/>
                          <a14:foregroundMark x1="96865" y1="83496" x2="96552" y2="84766"/>
                          <a14:foregroundMark x1="93417" y1="89063" x2="93417" y2="89063"/>
                          <a14:foregroundMark x1="96865" y1="98340" x2="96865" y2="98340"/>
                          <a14:foregroundMark x1="5956" y1="97656" x2="5956" y2="97656"/>
                        </a14:backgroundRemoval>
                      </a14:imgEffect>
                    </a14:imgLayer>
                  </a14:imgProps>
                </a:ext>
                <a:ext uri="{28A0092B-C50C-407E-A947-70E740481C1C}">
                  <a14:useLocalDpi xmlns:a14="http://schemas.microsoft.com/office/drawing/2010/main" val="0"/>
                </a:ext>
              </a:extLst>
            </a:blip>
            <a:srcRect/>
            <a:stretch>
              <a:fillRect/>
            </a:stretch>
          </p:blipFill>
          <p:spPr bwMode="auto">
            <a:xfrm>
              <a:off x="9917946" y="173856"/>
              <a:ext cx="2243333" cy="3600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8">
              <a:extLst>
                <a:ext uri="{FF2B5EF4-FFF2-40B4-BE49-F238E27FC236}">
                  <a16:creationId xmlns:a16="http://schemas.microsoft.com/office/drawing/2014/main" id="{60F1AD86-5DE2-1B14-86AF-489A7BD5D1D7}"/>
                </a:ext>
              </a:extLst>
            </p:cNvPr>
            <p:cNvSpPr txBox="1"/>
            <p:nvPr/>
          </p:nvSpPr>
          <p:spPr>
            <a:xfrm>
              <a:off x="10685408" y="3902087"/>
              <a:ext cx="118777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Top view</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4851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8277-DAC2-1B4C-6AA1-E5EC0B683AD2}"/>
              </a:ext>
            </a:extLst>
          </p:cNvPr>
          <p:cNvSpPr>
            <a:spLocks noGrp="1"/>
          </p:cNvSpPr>
          <p:nvPr/>
        </p:nvSpPr>
        <p:spPr>
          <a:xfrm>
            <a:off x="563139" y="896086"/>
            <a:ext cx="8458200" cy="501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IN" sz="2800" b="1" i="0" u="none" strike="noStrike" kern="1200" cap="none" spc="0" normalizeH="0" baseline="0" noProof="0" dirty="0">
                <a:ln>
                  <a:noFill/>
                </a:ln>
                <a:solidFill>
                  <a:srgbClr val="0070C0"/>
                </a:solidFill>
                <a:effectLst/>
                <a:uLnTx/>
                <a:uFillTx/>
                <a:latin typeface="Arial Narrow" panose="020B0606020202030204" pitchFamily="34" charset="0"/>
                <a:ea typeface="+mj-ea"/>
                <a:cs typeface="+mj-cs"/>
              </a:rPr>
              <a:t>Enclosure Design for Telecom Products- Heat Sink design</a:t>
            </a:r>
          </a:p>
        </p:txBody>
      </p:sp>
      <p:pic>
        <p:nvPicPr>
          <p:cNvPr id="3" name="Picture 2">
            <a:extLst>
              <a:ext uri="{FF2B5EF4-FFF2-40B4-BE49-F238E27FC236}">
                <a16:creationId xmlns:a16="http://schemas.microsoft.com/office/drawing/2014/main" id="{723192CF-61D6-05FD-B661-9B5EE3D4A6DE}"/>
              </a:ext>
            </a:extLst>
          </p:cNvPr>
          <p:cNvPicPr>
            <a:picLocks noChangeAspect="1"/>
          </p:cNvPicPr>
          <p:nvPr/>
        </p:nvPicPr>
        <p:blipFill>
          <a:blip r:embed="rId2"/>
          <a:stretch>
            <a:fillRect/>
          </a:stretch>
        </p:blipFill>
        <p:spPr>
          <a:xfrm>
            <a:off x="980418" y="1859607"/>
            <a:ext cx="1585279" cy="1905000"/>
          </a:xfrm>
          <a:prstGeom prst="rect">
            <a:avLst/>
          </a:prstGeom>
        </p:spPr>
      </p:pic>
      <p:pic>
        <p:nvPicPr>
          <p:cNvPr id="4" name="Content Placeholder 10">
            <a:extLst>
              <a:ext uri="{FF2B5EF4-FFF2-40B4-BE49-F238E27FC236}">
                <a16:creationId xmlns:a16="http://schemas.microsoft.com/office/drawing/2014/main" id="{10D0C66A-7D25-4B88-FB53-BB282F351F75}"/>
              </a:ext>
            </a:extLst>
          </p:cNvPr>
          <p:cNvPicPr>
            <a:picLocks noChangeAspect="1"/>
          </p:cNvPicPr>
          <p:nvPr/>
        </p:nvPicPr>
        <p:blipFill>
          <a:blip r:embed="rId3"/>
          <a:stretch>
            <a:fillRect/>
          </a:stretch>
        </p:blipFill>
        <p:spPr>
          <a:xfrm>
            <a:off x="502809" y="4014470"/>
            <a:ext cx="2540499" cy="2334260"/>
          </a:xfrm>
          <a:prstGeom prst="rect">
            <a:avLst/>
          </a:prstGeom>
        </p:spPr>
      </p:pic>
      <p:pic>
        <p:nvPicPr>
          <p:cNvPr id="5" name="Picture 4">
            <a:extLst>
              <a:ext uri="{FF2B5EF4-FFF2-40B4-BE49-F238E27FC236}">
                <a16:creationId xmlns:a16="http://schemas.microsoft.com/office/drawing/2014/main" id="{F32DB106-009C-23BE-E28E-E26CB8D39504}"/>
              </a:ext>
            </a:extLst>
          </p:cNvPr>
          <p:cNvPicPr>
            <a:picLocks noChangeAspect="1"/>
          </p:cNvPicPr>
          <p:nvPr/>
        </p:nvPicPr>
        <p:blipFill>
          <a:blip r:embed="rId4"/>
          <a:stretch>
            <a:fillRect/>
          </a:stretch>
        </p:blipFill>
        <p:spPr>
          <a:xfrm>
            <a:off x="4724400" y="1891030"/>
            <a:ext cx="2952876" cy="4457700"/>
          </a:xfrm>
          <a:prstGeom prst="rect">
            <a:avLst/>
          </a:prstGeom>
        </p:spPr>
      </p:pic>
    </p:spTree>
    <p:extLst>
      <p:ext uri="{BB962C8B-B14F-4D97-AF65-F5344CB8AC3E}">
        <p14:creationId xmlns:p14="http://schemas.microsoft.com/office/powerpoint/2010/main" val="420548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C4764-DA20-2FC1-A0C0-41F2F3074D2E}"/>
              </a:ext>
            </a:extLst>
          </p:cNvPr>
          <p:cNvSpPr txBox="1"/>
          <p:nvPr/>
        </p:nvSpPr>
        <p:spPr>
          <a:xfrm>
            <a:off x="4055450" y="1143000"/>
            <a:ext cx="4581426" cy="4247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Narrow" panose="020B0606020202030204" pitchFamily="34" charset="0"/>
                <a:ea typeface="+mj-ea"/>
                <a:cs typeface="+mj-cs"/>
              </a:rPr>
              <a:t>Our</a:t>
            </a:r>
            <a:r>
              <a:rPr kumimoji="0" lang="en-US" sz="2400" b="1" i="0" u="none" strike="noStrike" kern="1200" cap="none" spc="0" normalizeH="0" baseline="0" noProof="0" dirty="0">
                <a:ln>
                  <a:noFill/>
                </a:ln>
                <a:solidFill>
                  <a:srgbClr val="4472C4"/>
                </a:solidFill>
                <a:effectLst/>
                <a:uLnTx/>
                <a:uFillTx/>
                <a:latin typeface="Arial Narrow" panose="020B0606020202030204" pitchFamily="34" charset="0"/>
                <a:ea typeface="+mj-ea"/>
                <a:cs typeface="+mj-cs"/>
              </a:rPr>
              <a:t> Team </a:t>
            </a:r>
          </a:p>
        </p:txBody>
      </p:sp>
      <p:graphicFrame>
        <p:nvGraphicFramePr>
          <p:cNvPr id="4" name="Table 3">
            <a:extLst>
              <a:ext uri="{FF2B5EF4-FFF2-40B4-BE49-F238E27FC236}">
                <a16:creationId xmlns:a16="http://schemas.microsoft.com/office/drawing/2014/main" id="{7E2B1CE8-3519-7E67-1275-C9FF809C21BF}"/>
              </a:ext>
            </a:extLst>
          </p:cNvPr>
          <p:cNvGraphicFramePr>
            <a:graphicFrameLocks noGrp="1"/>
          </p:cNvGraphicFramePr>
          <p:nvPr>
            <p:extLst>
              <p:ext uri="{D42A27DB-BD31-4B8C-83A1-F6EECF244321}">
                <p14:modId xmlns:p14="http://schemas.microsoft.com/office/powerpoint/2010/main" val="1371729444"/>
              </p:ext>
            </p:extLst>
          </p:nvPr>
        </p:nvGraphicFramePr>
        <p:xfrm>
          <a:off x="507124" y="1828800"/>
          <a:ext cx="8129752" cy="4346023"/>
        </p:xfrm>
        <a:graphic>
          <a:graphicData uri="http://schemas.openxmlformats.org/drawingml/2006/table">
            <a:tbl>
              <a:tblPr/>
              <a:tblGrid>
                <a:gridCol w="5917067">
                  <a:extLst>
                    <a:ext uri="{9D8B030D-6E8A-4147-A177-3AD203B41FA5}">
                      <a16:colId xmlns:a16="http://schemas.microsoft.com/office/drawing/2014/main" val="2208966897"/>
                    </a:ext>
                  </a:extLst>
                </a:gridCol>
                <a:gridCol w="2212685">
                  <a:extLst>
                    <a:ext uri="{9D8B030D-6E8A-4147-A177-3AD203B41FA5}">
                      <a16:colId xmlns:a16="http://schemas.microsoft.com/office/drawing/2014/main" val="3879667894"/>
                    </a:ext>
                  </a:extLst>
                </a:gridCol>
              </a:tblGrid>
              <a:tr h="395093">
                <a:tc>
                  <a:txBody>
                    <a:bodyPr/>
                    <a:lstStyle/>
                    <a:p>
                      <a:pPr algn="ctr" fontAlgn="ctr"/>
                      <a:r>
                        <a:rPr lang="en-IN" sz="1600" b="1" i="0" u="none" strike="noStrike" dirty="0">
                          <a:solidFill>
                            <a:srgbClr val="000000"/>
                          </a:solidFill>
                          <a:effectLst/>
                          <a:latin typeface="Calibri" panose="020F0502020204030204" pitchFamily="34" charset="0"/>
                        </a:rPr>
                        <a:t>Team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IN" sz="1600" b="1" i="0" u="none" strike="noStrike" dirty="0">
                          <a:solidFill>
                            <a:srgbClr val="000000"/>
                          </a:solidFill>
                          <a:effectLst/>
                          <a:latin typeface="Calibri" panose="020F0502020204030204" pitchFamily="34" charset="0"/>
                        </a:rPr>
                        <a:t>Head Count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8929054"/>
                  </a:ext>
                </a:extLst>
              </a:tr>
              <a:tr h="395093">
                <a:tc>
                  <a:txBody>
                    <a:bodyPr/>
                    <a:lstStyle/>
                    <a:p>
                      <a:pPr algn="ctr" fontAlgn="ctr"/>
                      <a:r>
                        <a:rPr lang="en-IN" sz="1600" b="0" i="0" u="none" strike="noStrike" dirty="0">
                          <a:solidFill>
                            <a:srgbClr val="000000"/>
                          </a:solidFill>
                          <a:effectLst/>
                          <a:latin typeface="Calibri" panose="020F0502020204030204" pitchFamily="34" charset="0"/>
                        </a:rPr>
                        <a:t>PCB Library Development Engineers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576207"/>
                  </a:ext>
                </a:extLst>
              </a:tr>
              <a:tr h="395093">
                <a:tc>
                  <a:txBody>
                    <a:bodyPr/>
                    <a:lstStyle/>
                    <a:p>
                      <a:pPr algn="ctr" fontAlgn="ctr"/>
                      <a:r>
                        <a:rPr lang="en-IN" sz="1600" b="0" i="0" u="none" strike="noStrike" dirty="0">
                          <a:solidFill>
                            <a:srgbClr val="000000"/>
                          </a:solidFill>
                          <a:effectLst/>
                          <a:latin typeface="Calibri" panose="020F0502020204030204" pitchFamily="34" charset="0"/>
                        </a:rPr>
                        <a:t>PCB Design Engineers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798127"/>
                  </a:ext>
                </a:extLst>
              </a:tr>
              <a:tr h="395093">
                <a:tc>
                  <a:txBody>
                    <a:bodyPr/>
                    <a:lstStyle/>
                    <a:p>
                      <a:pPr algn="ctr" fontAlgn="ctr"/>
                      <a:r>
                        <a:rPr lang="en-IN" sz="1600" b="0" i="0" u="none" strike="noStrike" dirty="0">
                          <a:solidFill>
                            <a:srgbClr val="000000"/>
                          </a:solidFill>
                          <a:effectLst/>
                          <a:latin typeface="Calibri" panose="020F0502020204030204" pitchFamily="34" charset="0"/>
                        </a:rPr>
                        <a:t>Analysis (SI/PI/Thermal/DFM/DFA) Engineers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a:t>
                      </a: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601718"/>
                  </a:ext>
                </a:extLst>
              </a:tr>
              <a:tr h="395093">
                <a:tc>
                  <a:txBody>
                    <a:bodyPr/>
                    <a:lstStyle/>
                    <a:p>
                      <a:pPr algn="ctr" fontAlgn="ctr"/>
                      <a:r>
                        <a:rPr lang="en-IN" sz="1600" b="0" i="0" u="none" strike="noStrike" dirty="0">
                          <a:solidFill>
                            <a:srgbClr val="000000"/>
                          </a:solidFill>
                          <a:effectLst/>
                          <a:latin typeface="Calibri" panose="020F0502020204030204" pitchFamily="34" charset="0"/>
                        </a:rPr>
                        <a:t>Mechanical Design Engineers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881832"/>
                  </a:ext>
                </a:extLst>
              </a:tr>
              <a:tr h="395093">
                <a:tc>
                  <a:txBody>
                    <a:bodyPr/>
                    <a:lstStyle/>
                    <a:p>
                      <a:pPr algn="ctr" fontAlgn="ctr"/>
                      <a:r>
                        <a:rPr lang="en-IN" sz="1600" b="0" i="0" u="none" strike="noStrike" dirty="0">
                          <a:solidFill>
                            <a:srgbClr val="000000"/>
                          </a:solidFill>
                          <a:effectLst/>
                          <a:latin typeface="Calibri" panose="020F0502020204030204" pitchFamily="34" charset="0"/>
                        </a:rPr>
                        <a:t>Quality Check Engineers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757779"/>
                  </a:ext>
                </a:extLst>
              </a:tr>
              <a:tr h="395093">
                <a:tc>
                  <a:txBody>
                    <a:bodyPr/>
                    <a:lstStyle/>
                    <a:p>
                      <a:pPr algn="ctr" fontAlgn="ctr"/>
                      <a:r>
                        <a:rPr lang="en-IN" sz="1600" b="0" i="0" u="none" strike="noStrike" dirty="0">
                          <a:solidFill>
                            <a:srgbClr val="000000"/>
                          </a:solidFill>
                          <a:effectLst/>
                          <a:latin typeface="Calibri" panose="020F0502020204030204" pitchFamily="34" charset="0"/>
                        </a:rPr>
                        <a:t>Business Operation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901115"/>
                  </a:ext>
                </a:extLst>
              </a:tr>
              <a:tr h="395093">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097808"/>
                  </a:ext>
                </a:extLst>
              </a:tr>
              <a:tr h="395093">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020558"/>
                  </a:ext>
                </a:extLst>
              </a:tr>
              <a:tr h="395093">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640970"/>
                  </a:ext>
                </a:extLst>
              </a:tr>
              <a:tr h="395093">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540334"/>
                  </a:ext>
                </a:extLst>
              </a:tr>
            </a:tbl>
          </a:graphicData>
        </a:graphic>
      </p:graphicFrame>
    </p:spTree>
    <p:extLst>
      <p:ext uri="{BB962C8B-B14F-4D97-AF65-F5344CB8AC3E}">
        <p14:creationId xmlns:p14="http://schemas.microsoft.com/office/powerpoint/2010/main" val="366970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 y="3810001"/>
            <a:ext cx="9079027" cy="3754874"/>
          </a:xfrm>
          <a:prstGeom prst="rect">
            <a:avLst/>
          </a:prstGeom>
        </p:spPr>
        <p:txBody>
          <a:bodyPr wrap="square">
            <a:spAutoFit/>
          </a:bodyPr>
          <a:lstStyle/>
          <a:p>
            <a:pPr algn="ctr"/>
            <a:r>
              <a:rPr lang="en-US" altLang="en-US" sz="4000" b="1" dirty="0">
                <a:solidFill>
                  <a:schemeClr val="accent3"/>
                </a:solidFill>
              </a:rPr>
              <a:t>   Any questions?</a:t>
            </a:r>
          </a:p>
          <a:p>
            <a:pPr algn="ctr"/>
            <a:endParaRPr lang="en-US" sz="2000" b="1" dirty="0"/>
          </a:p>
          <a:p>
            <a:pPr algn="ctr"/>
            <a:r>
              <a:rPr lang="en-US" sz="2000" b="1" dirty="0"/>
              <a:t>Corporate Office</a:t>
            </a:r>
          </a:p>
          <a:p>
            <a:pPr algn="ctr"/>
            <a:r>
              <a:rPr lang="en-US" sz="2400" b="1" dirty="0">
                <a:solidFill>
                  <a:srgbClr val="0070C0"/>
                </a:solidFill>
              </a:rPr>
              <a:t>Glorious Circuit Technologies</a:t>
            </a:r>
          </a:p>
          <a:p>
            <a:pPr algn="ctr"/>
            <a:r>
              <a:rPr lang="en-US" sz="1600" dirty="0"/>
              <a:t>No.35/1, 6</a:t>
            </a:r>
            <a:r>
              <a:rPr lang="en-US" sz="1600" baseline="30000" dirty="0"/>
              <a:t>th</a:t>
            </a:r>
            <a:r>
              <a:rPr lang="en-US" sz="1600" dirty="0"/>
              <a:t> Floor, 10</a:t>
            </a:r>
            <a:r>
              <a:rPr lang="en-US" sz="1600" baseline="30000" dirty="0"/>
              <a:t>th</a:t>
            </a:r>
            <a:r>
              <a:rPr lang="en-US" sz="1600" dirty="0"/>
              <a:t>  main, NGR Building, Roopena Agrahara, </a:t>
            </a:r>
          </a:p>
          <a:p>
            <a:pPr algn="ctr"/>
            <a:r>
              <a:rPr lang="en-US" sz="1600" dirty="0"/>
              <a:t>Bommanahalli, Bangalore – 560068, India</a:t>
            </a:r>
          </a:p>
          <a:p>
            <a:pPr algn="ctr"/>
            <a:r>
              <a:rPr lang="en-US" sz="1600" dirty="0"/>
              <a:t>Ph.: +91 8778742110</a:t>
            </a:r>
          </a:p>
          <a:p>
            <a:pPr algn="ctr"/>
            <a:r>
              <a:rPr lang="en-US" sz="1600" dirty="0"/>
              <a:t>Sales Enquires: </a:t>
            </a:r>
            <a:r>
              <a:rPr lang="en-US" sz="1600" dirty="0">
                <a:solidFill>
                  <a:srgbClr val="0070C0"/>
                </a:solidFill>
                <a:hlinkClick r:id="rId2"/>
              </a:rPr>
              <a:t>sales@gloriouscircuits.com</a:t>
            </a:r>
            <a:endParaRPr lang="en-US" sz="1600" dirty="0">
              <a:solidFill>
                <a:srgbClr val="0070C0"/>
              </a:solidFill>
            </a:endParaRPr>
          </a:p>
          <a:p>
            <a:pPr algn="ctr"/>
            <a:r>
              <a:rPr lang="en-US" sz="1600" dirty="0">
                <a:solidFill>
                  <a:srgbClr val="0070C0"/>
                </a:solidFill>
                <a:latin typeface="Times New Roman"/>
              </a:rPr>
              <a:t>     </a:t>
            </a:r>
            <a:r>
              <a:rPr lang="en-US" sz="1600" dirty="0">
                <a:latin typeface="Times New Roman"/>
              </a:rPr>
              <a:t>Web Site </a:t>
            </a:r>
            <a:r>
              <a:rPr lang="en-US" sz="1600" dirty="0">
                <a:solidFill>
                  <a:srgbClr val="0070C0"/>
                </a:solidFill>
                <a:latin typeface="Times New Roman"/>
              </a:rPr>
              <a:t>: </a:t>
            </a:r>
            <a:r>
              <a:rPr lang="en-US" sz="1600" u="sng" dirty="0">
                <a:solidFill>
                  <a:srgbClr val="0070C0"/>
                </a:solidFill>
                <a:latin typeface="Times New Roman"/>
              </a:rPr>
              <a:t>www.gloriouscircuits.com</a:t>
            </a:r>
            <a:endParaRPr lang="en-US" sz="1600" u="sng" dirty="0">
              <a:solidFill>
                <a:srgbClr val="0070C0"/>
              </a:solidFill>
            </a:endParaRPr>
          </a:p>
          <a:p>
            <a:pPr algn="ctr"/>
            <a:endParaRPr lang="en-US" dirty="0"/>
          </a:p>
          <a:p>
            <a:pPr algn="ctr"/>
            <a:endParaRPr lang="en-US" dirty="0"/>
          </a:p>
          <a:p>
            <a:pPr algn="ctr"/>
            <a:endParaRPr lang="en-US" dirty="0"/>
          </a:p>
        </p:txBody>
      </p:sp>
      <p:sp>
        <p:nvSpPr>
          <p:cNvPr id="7" name="Rectangle 6"/>
          <p:cNvSpPr/>
          <p:nvPr/>
        </p:nvSpPr>
        <p:spPr>
          <a:xfrm>
            <a:off x="3062324" y="2497793"/>
            <a:ext cx="30193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 !</a:t>
            </a:r>
          </a:p>
        </p:txBody>
      </p:sp>
      <p:sp>
        <p:nvSpPr>
          <p:cNvPr id="8" name="Title 1"/>
          <p:cNvSpPr txBox="1">
            <a:spLocks/>
          </p:cNvSpPr>
          <p:nvPr/>
        </p:nvSpPr>
        <p:spPr>
          <a:xfrm>
            <a:off x="3308601" y="1166018"/>
            <a:ext cx="5618027" cy="868363"/>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solidFill>
                  <a:schemeClr val="accent1"/>
                </a:solidFill>
                <a:latin typeface="Times New Roman"/>
              </a:rPr>
              <a:t>Glorious Circuit Technologies</a:t>
            </a:r>
            <a:br>
              <a:rPr lang="en-US" sz="3200" u="sng" dirty="0">
                <a:solidFill>
                  <a:schemeClr val="tx2">
                    <a:lumMod val="60000"/>
                    <a:lumOff val="40000"/>
                  </a:schemeClr>
                </a:solidFill>
                <a:latin typeface="Times New Roman"/>
              </a:rPr>
            </a:br>
            <a:r>
              <a:rPr lang="en-US" sz="3200" dirty="0">
                <a:latin typeface="Times New Roman"/>
              </a:rPr>
              <a:t>                   </a:t>
            </a:r>
            <a:r>
              <a:rPr lang="en-US" sz="3200" b="1" dirty="0">
                <a:latin typeface="Script MT Bold" pitchFamily="66" charset="0"/>
              </a:rPr>
              <a:t>Stepping Forward</a:t>
            </a:r>
            <a:endParaRPr lang="en-US" sz="32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1538"/>
            <a:ext cx="2133600" cy="1371600"/>
          </a:xfrm>
          <a:prstGeom prst="rect">
            <a:avLst/>
          </a:prstGeom>
          <a:pattFill prst="pct10">
            <a:fgClr>
              <a:schemeClr val="accent1"/>
            </a:fgClr>
            <a:bgClr>
              <a:schemeClr val="bg1"/>
            </a:bgClr>
          </a:pattFill>
          <a:ln>
            <a:noFill/>
          </a:ln>
          <a:effectLst/>
        </p:spPr>
      </p:pic>
      <p:sp>
        <p:nvSpPr>
          <p:cNvPr id="2" name="Freeform 4">
            <a:extLst>
              <a:ext uri="{FF2B5EF4-FFF2-40B4-BE49-F238E27FC236}">
                <a16:creationId xmlns:a16="http://schemas.microsoft.com/office/drawing/2014/main" id="{74CE7E06-5E12-9F4B-33EE-2CAE593782DD}"/>
              </a:ext>
            </a:extLst>
          </p:cNvPr>
          <p:cNvSpPr>
            <a:spLocks noChangeArrowheads="1"/>
          </p:cNvSpPr>
          <p:nvPr/>
        </p:nvSpPr>
        <p:spPr bwMode="auto">
          <a:xfrm>
            <a:off x="6248400" y="2875140"/>
            <a:ext cx="1068388" cy="971550"/>
          </a:xfrm>
          <a:custGeom>
            <a:avLst/>
            <a:gdLst>
              <a:gd name="G0" fmla="+- 16218 0 0"/>
              <a:gd name="G1" fmla="+- 14752 0 0"/>
              <a:gd name="T0" fmla="*/ 6863 w 16218"/>
              <a:gd name="T1" fmla="*/ 74 h 14752"/>
              <a:gd name="T2" fmla="*/ 5691 w 16218"/>
              <a:gd name="T3" fmla="*/ 293 h 14752"/>
              <a:gd name="T4" fmla="*/ 4592 w 16218"/>
              <a:gd name="T5" fmla="*/ 660 h 14752"/>
              <a:gd name="T6" fmla="*/ 3566 w 16218"/>
              <a:gd name="T7" fmla="*/ 1173 h 14752"/>
              <a:gd name="T8" fmla="*/ 2663 w 16218"/>
              <a:gd name="T9" fmla="*/ 1783 h 14752"/>
              <a:gd name="T10" fmla="*/ 1857 w 16218"/>
              <a:gd name="T11" fmla="*/ 2492 h 14752"/>
              <a:gd name="T12" fmla="*/ 1173 w 16218"/>
              <a:gd name="T13" fmla="*/ 3298 h 14752"/>
              <a:gd name="T14" fmla="*/ 636 w 16218"/>
              <a:gd name="T15" fmla="*/ 4201 h 14752"/>
              <a:gd name="T16" fmla="*/ 245 w 16218"/>
              <a:gd name="T17" fmla="*/ 5154 h 14752"/>
              <a:gd name="T18" fmla="*/ 49 w 16218"/>
              <a:gd name="T19" fmla="*/ 6179 h 14752"/>
              <a:gd name="T20" fmla="*/ 1 w 16218"/>
              <a:gd name="T21" fmla="*/ 7254 h 14752"/>
              <a:gd name="T22" fmla="*/ 196 w 16218"/>
              <a:gd name="T23" fmla="*/ 8353 h 14752"/>
              <a:gd name="T24" fmla="*/ 562 w 16218"/>
              <a:gd name="T25" fmla="*/ 9403 h 14752"/>
              <a:gd name="T26" fmla="*/ 1100 w 16218"/>
              <a:gd name="T27" fmla="*/ 10356 h 14752"/>
              <a:gd name="T28" fmla="*/ 1832 w 16218"/>
              <a:gd name="T29" fmla="*/ 11235 h 14752"/>
              <a:gd name="T30" fmla="*/ 2687 w 16218"/>
              <a:gd name="T31" fmla="*/ 12017 h 14752"/>
              <a:gd name="T32" fmla="*/ 2028 w 16218"/>
              <a:gd name="T33" fmla="*/ 13140 h 14752"/>
              <a:gd name="T34" fmla="*/ 1173 w 16218"/>
              <a:gd name="T35" fmla="*/ 14044 h 14752"/>
              <a:gd name="T36" fmla="*/ 513 w 16218"/>
              <a:gd name="T37" fmla="*/ 14483 h 14752"/>
              <a:gd name="T38" fmla="*/ 123 w 16218"/>
              <a:gd name="T39" fmla="*/ 14703 h 14752"/>
              <a:gd name="T40" fmla="*/ 1710 w 16218"/>
              <a:gd name="T41" fmla="*/ 14728 h 14752"/>
              <a:gd name="T42" fmla="*/ 2907 w 16218"/>
              <a:gd name="T43" fmla="*/ 14459 h 14752"/>
              <a:gd name="T44" fmla="*/ 4177 w 16218"/>
              <a:gd name="T45" fmla="*/ 13873 h 14752"/>
              <a:gd name="T46" fmla="*/ 5349 w 16218"/>
              <a:gd name="T47" fmla="*/ 13360 h 14752"/>
              <a:gd name="T48" fmla="*/ 6497 w 16218"/>
              <a:gd name="T49" fmla="*/ 13628 h 14752"/>
              <a:gd name="T50" fmla="*/ 7694 w 16218"/>
              <a:gd name="T51" fmla="*/ 13775 h 14752"/>
              <a:gd name="T52" fmla="*/ 9355 w 16218"/>
              <a:gd name="T53" fmla="*/ 13702 h 14752"/>
              <a:gd name="T54" fmla="*/ 10527 w 16218"/>
              <a:gd name="T55" fmla="*/ 13458 h 14752"/>
              <a:gd name="T56" fmla="*/ 11626 w 16218"/>
              <a:gd name="T57" fmla="*/ 13091 h 14752"/>
              <a:gd name="T58" fmla="*/ 12652 w 16218"/>
              <a:gd name="T59" fmla="*/ 12603 h 14752"/>
              <a:gd name="T60" fmla="*/ 13555 w 16218"/>
              <a:gd name="T61" fmla="*/ 11992 h 14752"/>
              <a:gd name="T62" fmla="*/ 14361 w 16218"/>
              <a:gd name="T63" fmla="*/ 11259 h 14752"/>
              <a:gd name="T64" fmla="*/ 15045 w 16218"/>
              <a:gd name="T65" fmla="*/ 10453 h 14752"/>
              <a:gd name="T66" fmla="*/ 15582 w 16218"/>
              <a:gd name="T67" fmla="*/ 9574 h 14752"/>
              <a:gd name="T68" fmla="*/ 15973 w 16218"/>
              <a:gd name="T69" fmla="*/ 8597 h 14752"/>
              <a:gd name="T70" fmla="*/ 16169 w 16218"/>
              <a:gd name="T71" fmla="*/ 7596 h 14752"/>
              <a:gd name="T72" fmla="*/ 16217 w 16218"/>
              <a:gd name="T73" fmla="*/ 6521 h 14752"/>
              <a:gd name="T74" fmla="*/ 16047 w 16218"/>
              <a:gd name="T75" fmla="*/ 5496 h 14752"/>
              <a:gd name="T76" fmla="*/ 15729 w 16218"/>
              <a:gd name="T77" fmla="*/ 4519 h 14752"/>
              <a:gd name="T78" fmla="*/ 15241 w 16218"/>
              <a:gd name="T79" fmla="*/ 3591 h 14752"/>
              <a:gd name="T80" fmla="*/ 14606 w 16218"/>
              <a:gd name="T81" fmla="*/ 2760 h 14752"/>
              <a:gd name="T82" fmla="*/ 13848 w 16218"/>
              <a:gd name="T83" fmla="*/ 2003 h 14752"/>
              <a:gd name="T84" fmla="*/ 12969 w 16218"/>
              <a:gd name="T85" fmla="*/ 1368 h 14752"/>
              <a:gd name="T86" fmla="*/ 11968 w 16218"/>
              <a:gd name="T87" fmla="*/ 831 h 14752"/>
              <a:gd name="T88" fmla="*/ 10893 w 16218"/>
              <a:gd name="T89" fmla="*/ 416 h 14752"/>
              <a:gd name="T90" fmla="*/ 9745 w 16218"/>
              <a:gd name="T91" fmla="*/ 123 h 14752"/>
              <a:gd name="T92" fmla="*/ 8524 w 16218"/>
              <a:gd name="T93" fmla="*/ 0 h 1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18" h="14752">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6A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8593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6000056" y="1362226"/>
            <a:ext cx="2971800" cy="498443"/>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Data Security</a:t>
            </a:r>
          </a:p>
        </p:txBody>
      </p:sp>
      <p:sp>
        <p:nvSpPr>
          <p:cNvPr id="11" name="Pentagon 10"/>
          <p:cNvSpPr/>
          <p:nvPr/>
        </p:nvSpPr>
        <p:spPr>
          <a:xfrm>
            <a:off x="5979274" y="2168862"/>
            <a:ext cx="2971800" cy="498443"/>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Skilled Designers</a:t>
            </a:r>
          </a:p>
        </p:txBody>
      </p:sp>
      <p:sp>
        <p:nvSpPr>
          <p:cNvPr id="12" name="Pentagon 11"/>
          <p:cNvSpPr/>
          <p:nvPr/>
        </p:nvSpPr>
        <p:spPr>
          <a:xfrm>
            <a:off x="6000056" y="3031152"/>
            <a:ext cx="2971800" cy="5174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Multi Tool Expertise</a:t>
            </a:r>
          </a:p>
        </p:txBody>
      </p:sp>
      <p:sp>
        <p:nvSpPr>
          <p:cNvPr id="13" name="Pentagon 12"/>
          <p:cNvSpPr/>
          <p:nvPr/>
        </p:nvSpPr>
        <p:spPr>
          <a:xfrm>
            <a:off x="5979274" y="3973260"/>
            <a:ext cx="2971800" cy="543791"/>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&gt;99% First Time Right Designs</a:t>
            </a:r>
          </a:p>
        </p:txBody>
      </p:sp>
      <p:sp>
        <p:nvSpPr>
          <p:cNvPr id="14" name="Pentagon 13"/>
          <p:cNvSpPr/>
          <p:nvPr/>
        </p:nvSpPr>
        <p:spPr>
          <a:xfrm>
            <a:off x="5979274" y="4876744"/>
            <a:ext cx="2971800" cy="543791"/>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Onsite Support</a:t>
            </a:r>
          </a:p>
        </p:txBody>
      </p:sp>
      <p:sp>
        <p:nvSpPr>
          <p:cNvPr id="16" name="Pentagon 15"/>
          <p:cNvSpPr/>
          <p:nvPr/>
        </p:nvSpPr>
        <p:spPr>
          <a:xfrm>
            <a:off x="5979274" y="5749578"/>
            <a:ext cx="2971800" cy="552276"/>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Expedite Delivery Options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724" y="2168862"/>
            <a:ext cx="1194956" cy="8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420" y="3323053"/>
            <a:ext cx="1194955" cy="89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053" y="1091114"/>
            <a:ext cx="1162537" cy="92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6325" y="4443002"/>
            <a:ext cx="11625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053" y="5678178"/>
            <a:ext cx="1436544" cy="9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3052107208"/>
              </p:ext>
            </p:extLst>
          </p:nvPr>
        </p:nvGraphicFramePr>
        <p:xfrm>
          <a:off x="-311642" y="1033439"/>
          <a:ext cx="6636241" cy="54791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Oval 16"/>
          <p:cNvSpPr/>
          <p:nvPr/>
        </p:nvSpPr>
        <p:spPr>
          <a:xfrm>
            <a:off x="352352" y="2932465"/>
            <a:ext cx="1695841" cy="16958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N" dirty="0"/>
          </a:p>
        </p:txBody>
      </p:sp>
      <p:sp>
        <p:nvSpPr>
          <p:cNvPr id="2" name="TextBox 1"/>
          <p:cNvSpPr txBox="1"/>
          <p:nvPr/>
        </p:nvSpPr>
        <p:spPr>
          <a:xfrm>
            <a:off x="437759" y="3361958"/>
            <a:ext cx="1695841" cy="646331"/>
          </a:xfrm>
          <a:prstGeom prst="rect">
            <a:avLst/>
          </a:prstGeom>
          <a:noFill/>
        </p:spPr>
        <p:txBody>
          <a:bodyPr wrap="square" rtlCol="0">
            <a:spAutoFit/>
          </a:bodyPr>
          <a:lstStyle/>
          <a:p>
            <a:r>
              <a:rPr lang="en-US" dirty="0"/>
              <a:t>     Glorious</a:t>
            </a:r>
          </a:p>
          <a:p>
            <a:r>
              <a:rPr lang="en-US" dirty="0"/>
              <a:t>     Supports</a:t>
            </a:r>
          </a:p>
        </p:txBody>
      </p:sp>
      <p:pic>
        <p:nvPicPr>
          <p:cNvPr id="3" name="Picture 2">
            <a:extLst>
              <a:ext uri="{FF2B5EF4-FFF2-40B4-BE49-F238E27FC236}">
                <a16:creationId xmlns:a16="http://schemas.microsoft.com/office/drawing/2014/main" id="{3A94AAD4-1311-3603-25DA-E9CED2B198B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3400" y="656691"/>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8895F59-972C-8D81-A5A4-727710F5DF91}"/>
              </a:ext>
            </a:extLst>
          </p:cNvPr>
          <p:cNvSpPr/>
          <p:nvPr/>
        </p:nvSpPr>
        <p:spPr>
          <a:xfrm>
            <a:off x="6905861" y="1422925"/>
            <a:ext cx="1987627" cy="5358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9" name="Group 78">
            <a:extLst>
              <a:ext uri="{FF2B5EF4-FFF2-40B4-BE49-F238E27FC236}">
                <a16:creationId xmlns:a16="http://schemas.microsoft.com/office/drawing/2014/main" id="{FC24BD1E-60DB-5E74-FE10-0D90EA9DBF5D}"/>
              </a:ext>
            </a:extLst>
          </p:cNvPr>
          <p:cNvGrpSpPr/>
          <p:nvPr/>
        </p:nvGrpSpPr>
        <p:grpSpPr>
          <a:xfrm>
            <a:off x="181153" y="1473749"/>
            <a:ext cx="6700350" cy="5943600"/>
            <a:chOff x="386747" y="841828"/>
            <a:chExt cx="8220224" cy="7383276"/>
          </a:xfrm>
        </p:grpSpPr>
        <p:sp>
          <p:nvSpPr>
            <p:cNvPr id="80" name="Rectangle 79">
              <a:extLst>
                <a:ext uri="{FF2B5EF4-FFF2-40B4-BE49-F238E27FC236}">
                  <a16:creationId xmlns:a16="http://schemas.microsoft.com/office/drawing/2014/main" id="{FA4A267C-C115-7DC0-97DC-409F2B8D1B75}"/>
                </a:ext>
              </a:extLst>
            </p:cNvPr>
            <p:cNvSpPr/>
            <p:nvPr/>
          </p:nvSpPr>
          <p:spPr>
            <a:xfrm>
              <a:off x="6088845" y="7976446"/>
              <a:ext cx="205933" cy="24865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81" name="Rounded Rectangle 38">
              <a:extLst>
                <a:ext uri="{FF2B5EF4-FFF2-40B4-BE49-F238E27FC236}">
                  <a16:creationId xmlns:a16="http://schemas.microsoft.com/office/drawing/2014/main" id="{78B212F0-1EE3-93D1-5C9E-266FB636965C}"/>
                </a:ext>
              </a:extLst>
            </p:cNvPr>
            <p:cNvSpPr/>
            <p:nvPr/>
          </p:nvSpPr>
          <p:spPr>
            <a:xfrm>
              <a:off x="3179601" y="850899"/>
              <a:ext cx="3308284" cy="744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PCB library expert from PCB Libraries(IPC 7351)</a:t>
              </a:r>
            </a:p>
          </p:txBody>
        </p:sp>
        <p:sp>
          <p:nvSpPr>
            <p:cNvPr id="82" name="Rounded Rectangle 39">
              <a:extLst>
                <a:ext uri="{FF2B5EF4-FFF2-40B4-BE49-F238E27FC236}">
                  <a16:creationId xmlns:a16="http://schemas.microsoft.com/office/drawing/2014/main" id="{E8B83836-9C9C-92F9-A0A1-D5A7CFB32344}"/>
                </a:ext>
              </a:extLst>
            </p:cNvPr>
            <p:cNvSpPr/>
            <p:nvPr/>
          </p:nvSpPr>
          <p:spPr>
            <a:xfrm>
              <a:off x="386747" y="841828"/>
              <a:ext cx="2625610" cy="744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Library Preparations</a:t>
              </a:r>
            </a:p>
          </p:txBody>
        </p:sp>
        <p:sp>
          <p:nvSpPr>
            <p:cNvPr id="83" name="Rounded Rectangle 40">
              <a:extLst>
                <a:ext uri="{FF2B5EF4-FFF2-40B4-BE49-F238E27FC236}">
                  <a16:creationId xmlns:a16="http://schemas.microsoft.com/office/drawing/2014/main" id="{1E536F68-163B-7C15-FCE1-EF0B6EBBC263}"/>
                </a:ext>
              </a:extLst>
            </p:cNvPr>
            <p:cNvSpPr/>
            <p:nvPr/>
          </p:nvSpPr>
          <p:spPr>
            <a:xfrm>
              <a:off x="3179600" y="1786114"/>
              <a:ext cx="3758229"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Design Entry HDL- OrCAD from Cadence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Altium Designer from Altium </a:t>
              </a:r>
            </a:p>
          </p:txBody>
        </p:sp>
        <p:sp>
          <p:nvSpPr>
            <p:cNvPr id="84" name="Rounded Rectangle 41">
              <a:extLst>
                <a:ext uri="{FF2B5EF4-FFF2-40B4-BE49-F238E27FC236}">
                  <a16:creationId xmlns:a16="http://schemas.microsoft.com/office/drawing/2014/main" id="{195870CB-5CAF-772D-769A-4D15B0F422BB}"/>
                </a:ext>
              </a:extLst>
            </p:cNvPr>
            <p:cNvSpPr/>
            <p:nvPr/>
          </p:nvSpPr>
          <p:spPr>
            <a:xfrm>
              <a:off x="386747" y="1822887"/>
              <a:ext cx="2625610" cy="7447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Schematic design</a:t>
              </a:r>
            </a:p>
          </p:txBody>
        </p:sp>
        <p:sp>
          <p:nvSpPr>
            <p:cNvPr id="85" name="Rounded Rectangle 42">
              <a:extLst>
                <a:ext uri="{FF2B5EF4-FFF2-40B4-BE49-F238E27FC236}">
                  <a16:creationId xmlns:a16="http://schemas.microsoft.com/office/drawing/2014/main" id="{0613D872-1F9F-1D54-500C-DDCCFA2676E7}"/>
                </a:ext>
              </a:extLst>
            </p:cNvPr>
            <p:cNvSpPr/>
            <p:nvPr/>
          </p:nvSpPr>
          <p:spPr>
            <a:xfrm>
              <a:off x="3179601" y="2785786"/>
              <a:ext cx="42372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Allegro From Cadence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Xpedition and Pads from  Mentor 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Altium Designer – Altium, Cad star - Zuken </a:t>
              </a:r>
            </a:p>
          </p:txBody>
        </p:sp>
        <p:sp>
          <p:nvSpPr>
            <p:cNvPr id="86" name="Rounded Rectangle 43">
              <a:extLst>
                <a:ext uri="{FF2B5EF4-FFF2-40B4-BE49-F238E27FC236}">
                  <a16:creationId xmlns:a16="http://schemas.microsoft.com/office/drawing/2014/main" id="{A709F1C4-0473-058E-F26F-F3D8830C6897}"/>
                </a:ext>
              </a:extLst>
            </p:cNvPr>
            <p:cNvSpPr/>
            <p:nvPr/>
          </p:nvSpPr>
          <p:spPr>
            <a:xfrm>
              <a:off x="386747" y="2809599"/>
              <a:ext cx="2625610" cy="7949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PCB Layout design </a:t>
              </a:r>
            </a:p>
          </p:txBody>
        </p:sp>
        <p:sp>
          <p:nvSpPr>
            <p:cNvPr id="87" name="Rounded Rectangle 44">
              <a:extLst>
                <a:ext uri="{FF2B5EF4-FFF2-40B4-BE49-F238E27FC236}">
                  <a16:creationId xmlns:a16="http://schemas.microsoft.com/office/drawing/2014/main" id="{1CD96DD9-46E4-B9C2-C153-1E45F48B6C43}"/>
                </a:ext>
              </a:extLst>
            </p:cNvPr>
            <p:cNvSpPr/>
            <p:nvPr/>
          </p:nvSpPr>
          <p:spPr>
            <a:xfrm>
              <a:off x="3179600" y="3814486"/>
              <a:ext cx="4643599"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Valor from Mentor Graphics</a:t>
              </a:r>
            </a:p>
          </p:txBody>
        </p:sp>
        <p:sp>
          <p:nvSpPr>
            <p:cNvPr id="88" name="Rounded Rectangle 45">
              <a:extLst>
                <a:ext uri="{FF2B5EF4-FFF2-40B4-BE49-F238E27FC236}">
                  <a16:creationId xmlns:a16="http://schemas.microsoft.com/office/drawing/2014/main" id="{D73A5779-1A98-437F-50B6-B387CAF1C1CB}"/>
                </a:ext>
              </a:extLst>
            </p:cNvPr>
            <p:cNvSpPr/>
            <p:nvPr/>
          </p:nvSpPr>
          <p:spPr>
            <a:xfrm>
              <a:off x="386747" y="3843317"/>
              <a:ext cx="2625610" cy="775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DFx Analysis </a:t>
              </a:r>
            </a:p>
          </p:txBody>
        </p:sp>
        <p:sp>
          <p:nvSpPr>
            <p:cNvPr id="89" name="Rounded Rectangle 46">
              <a:extLst>
                <a:ext uri="{FF2B5EF4-FFF2-40B4-BE49-F238E27FC236}">
                  <a16:creationId xmlns:a16="http://schemas.microsoft.com/office/drawing/2014/main" id="{5E08D9A6-5853-5866-4E94-3C96CA08FEC4}"/>
                </a:ext>
              </a:extLst>
            </p:cNvPr>
            <p:cNvSpPr/>
            <p:nvPr/>
          </p:nvSpPr>
          <p:spPr>
            <a:xfrm>
              <a:off x="3179600" y="4843186"/>
              <a:ext cx="5063463"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Sigrity from Cadence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ADS -Keysight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Narrow" panose="020B0606020202030204" pitchFamily="34" charset="0"/>
                  <a:ea typeface="Tahoma" pitchFamily="34" charset="0"/>
                  <a:cs typeface="Tahoma" pitchFamily="34" charset="0"/>
                </a:rPr>
                <a:t>ANSYS</a:t>
              </a:r>
              <a:endPar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endParaRPr>
            </a:p>
          </p:txBody>
        </p:sp>
        <p:sp>
          <p:nvSpPr>
            <p:cNvPr id="90" name="Rounded Rectangle 47">
              <a:extLst>
                <a:ext uri="{FF2B5EF4-FFF2-40B4-BE49-F238E27FC236}">
                  <a16:creationId xmlns:a16="http://schemas.microsoft.com/office/drawing/2014/main" id="{E31812CA-10C4-8ABE-E3E3-7C712C46ED4F}"/>
                </a:ext>
              </a:extLst>
            </p:cNvPr>
            <p:cNvSpPr/>
            <p:nvPr/>
          </p:nvSpPr>
          <p:spPr>
            <a:xfrm>
              <a:off x="386747" y="4857932"/>
              <a:ext cx="2625611" cy="793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SI Analysis </a:t>
              </a:r>
            </a:p>
          </p:txBody>
        </p:sp>
        <p:sp>
          <p:nvSpPr>
            <p:cNvPr id="91" name="Rounded Rectangle 48">
              <a:extLst>
                <a:ext uri="{FF2B5EF4-FFF2-40B4-BE49-F238E27FC236}">
                  <a16:creationId xmlns:a16="http://schemas.microsoft.com/office/drawing/2014/main" id="{95E4DDF7-9EA5-0A83-DE92-D55A96837C62}"/>
                </a:ext>
              </a:extLst>
            </p:cNvPr>
            <p:cNvSpPr/>
            <p:nvPr/>
          </p:nvSpPr>
          <p:spPr>
            <a:xfrm>
              <a:off x="3179600" y="5841747"/>
              <a:ext cx="5427371" cy="7451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Thermal </a:t>
              </a:r>
              <a:r>
                <a:rPr lang="en-US" b="1" dirty="0">
                  <a:solidFill>
                    <a:prstClr val="black"/>
                  </a:solidFill>
                  <a:latin typeface="Arial Narrow" panose="020B0606020202030204" pitchFamily="34" charset="0"/>
                  <a:ea typeface="Tahoma" pitchFamily="34" charset="0"/>
                  <a:cs typeface="Tahoma" pitchFamily="34" charset="0"/>
                </a:rPr>
                <a:t>ANSYS</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endParaRPr>
            </a:p>
          </p:txBody>
        </p:sp>
        <p:sp>
          <p:nvSpPr>
            <p:cNvPr id="92" name="Rounded Rectangle 49">
              <a:extLst>
                <a:ext uri="{FF2B5EF4-FFF2-40B4-BE49-F238E27FC236}">
                  <a16:creationId xmlns:a16="http://schemas.microsoft.com/office/drawing/2014/main" id="{43C464CE-B588-6DF6-43A6-7BB5A01E6212}"/>
                </a:ext>
              </a:extLst>
            </p:cNvPr>
            <p:cNvSpPr/>
            <p:nvPr/>
          </p:nvSpPr>
          <p:spPr>
            <a:xfrm>
              <a:off x="386747" y="5833405"/>
              <a:ext cx="2625611" cy="789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Thermal Analysis </a:t>
              </a:r>
            </a:p>
          </p:txBody>
        </p:sp>
      </p:grpSp>
      <p:sp>
        <p:nvSpPr>
          <p:cNvPr id="93" name="TextBox 92">
            <a:extLst>
              <a:ext uri="{FF2B5EF4-FFF2-40B4-BE49-F238E27FC236}">
                <a16:creationId xmlns:a16="http://schemas.microsoft.com/office/drawing/2014/main" id="{2A2912D8-57BD-DA2E-20A3-607FA59A14C8}"/>
              </a:ext>
            </a:extLst>
          </p:cNvPr>
          <p:cNvSpPr txBox="1"/>
          <p:nvPr/>
        </p:nvSpPr>
        <p:spPr>
          <a:xfrm>
            <a:off x="1009536" y="740746"/>
            <a:ext cx="8289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Tools for CAD and Design Analysis`</a:t>
            </a:r>
            <a:endParaRPr kumimoji="0" lang="en-IN" sz="32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p:txBody>
      </p:sp>
      <p:sp>
        <p:nvSpPr>
          <p:cNvPr id="94" name="object 62">
            <a:extLst>
              <a:ext uri="{FF2B5EF4-FFF2-40B4-BE49-F238E27FC236}">
                <a16:creationId xmlns:a16="http://schemas.microsoft.com/office/drawing/2014/main" id="{92729FB5-AB69-94BA-9A4D-294D0FA6BB41}"/>
              </a:ext>
            </a:extLst>
          </p:cNvPr>
          <p:cNvSpPr/>
          <p:nvPr/>
        </p:nvSpPr>
        <p:spPr>
          <a:xfrm>
            <a:off x="6929322" y="1503269"/>
            <a:ext cx="1802361" cy="398661"/>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98" name="Picture 2" descr="Image result for altium logo">
            <a:extLst>
              <a:ext uri="{FF2B5EF4-FFF2-40B4-BE49-F238E27FC236}">
                <a16:creationId xmlns:a16="http://schemas.microsoft.com/office/drawing/2014/main" id="{09B75523-43F2-0E68-874F-AD4B311E029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2470" b="9514"/>
          <a:stretch/>
        </p:blipFill>
        <p:spPr bwMode="auto">
          <a:xfrm>
            <a:off x="6990395" y="2947864"/>
            <a:ext cx="1745525" cy="599976"/>
          </a:xfrm>
          <a:prstGeom prst="rect">
            <a:avLst/>
          </a:prstGeom>
          <a:noFill/>
          <a:extLst>
            <a:ext uri="{909E8E84-426E-40DD-AFC4-6F175D3DCCD1}">
              <a14:hiddenFill xmlns:a14="http://schemas.microsoft.com/office/drawing/2010/main">
                <a:solidFill>
                  <a:srgbClr val="FFFFFF"/>
                </a:solidFill>
              </a14:hiddenFill>
            </a:ext>
          </a:extLst>
        </p:spPr>
      </p:pic>
      <p:sp>
        <p:nvSpPr>
          <p:cNvPr id="99" name="Rounded Rectangle 48">
            <a:extLst>
              <a:ext uri="{FF2B5EF4-FFF2-40B4-BE49-F238E27FC236}">
                <a16:creationId xmlns:a16="http://schemas.microsoft.com/office/drawing/2014/main" id="{254EDEDF-AAEC-808E-1AC1-B68E8C751140}"/>
              </a:ext>
            </a:extLst>
          </p:cNvPr>
          <p:cNvSpPr/>
          <p:nvPr/>
        </p:nvSpPr>
        <p:spPr>
          <a:xfrm>
            <a:off x="2435822" y="6237365"/>
            <a:ext cx="4417551" cy="52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Solid Works and AutoCAD</a:t>
            </a:r>
          </a:p>
        </p:txBody>
      </p:sp>
      <p:sp>
        <p:nvSpPr>
          <p:cNvPr id="100" name="Rounded Rectangle 49">
            <a:extLst>
              <a:ext uri="{FF2B5EF4-FFF2-40B4-BE49-F238E27FC236}">
                <a16:creationId xmlns:a16="http://schemas.microsoft.com/office/drawing/2014/main" id="{D49D8EE7-F9E8-78D5-B16D-9F51F5CBF677}"/>
              </a:ext>
            </a:extLst>
          </p:cNvPr>
          <p:cNvSpPr/>
          <p:nvPr/>
        </p:nvSpPr>
        <p:spPr>
          <a:xfrm>
            <a:off x="161660" y="6255756"/>
            <a:ext cx="2091507" cy="5243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Tahoma" pitchFamily="34" charset="0"/>
                <a:cs typeface="Tahoma" pitchFamily="34" charset="0"/>
              </a:rPr>
              <a:t>Mechanical</a:t>
            </a:r>
          </a:p>
        </p:txBody>
      </p:sp>
      <p:pic>
        <p:nvPicPr>
          <p:cNvPr id="101" name="Picture 100" descr="A picture containing company name&#10;&#10;Description automatically generated">
            <a:extLst>
              <a:ext uri="{FF2B5EF4-FFF2-40B4-BE49-F238E27FC236}">
                <a16:creationId xmlns:a16="http://schemas.microsoft.com/office/drawing/2014/main" id="{D28E992B-432B-A456-84E9-25A865B076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07930" y="6119587"/>
            <a:ext cx="641213" cy="641213"/>
          </a:xfrm>
          <a:prstGeom prst="rect">
            <a:avLst/>
          </a:prstGeom>
        </p:spPr>
      </p:pic>
      <p:sp>
        <p:nvSpPr>
          <p:cNvPr id="103" name="Rectangle 102">
            <a:extLst>
              <a:ext uri="{FF2B5EF4-FFF2-40B4-BE49-F238E27FC236}">
                <a16:creationId xmlns:a16="http://schemas.microsoft.com/office/drawing/2014/main" id="{DF01276F-F7B0-EFF0-FA52-88AAEE8CB883}"/>
              </a:ext>
            </a:extLst>
          </p:cNvPr>
          <p:cNvSpPr/>
          <p:nvPr/>
        </p:nvSpPr>
        <p:spPr>
          <a:xfrm>
            <a:off x="6996839" y="2952205"/>
            <a:ext cx="1745525" cy="53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3C5FC66E-D71A-E72A-9B83-92DEAAC0A799}"/>
              </a:ext>
            </a:extLst>
          </p:cNvPr>
          <p:cNvSpPr/>
          <p:nvPr/>
        </p:nvSpPr>
        <p:spPr>
          <a:xfrm>
            <a:off x="7189524" y="3908766"/>
            <a:ext cx="1871729" cy="53394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3FA92291-8C0F-6AE4-2A54-A3156E28D1E2}"/>
              </a:ext>
            </a:extLst>
          </p:cNvPr>
          <p:cNvSpPr/>
          <p:nvPr/>
        </p:nvSpPr>
        <p:spPr>
          <a:xfrm>
            <a:off x="7167500" y="5512713"/>
            <a:ext cx="1871729" cy="53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9" name="Group 108">
            <a:extLst>
              <a:ext uri="{FF2B5EF4-FFF2-40B4-BE49-F238E27FC236}">
                <a16:creationId xmlns:a16="http://schemas.microsoft.com/office/drawing/2014/main" id="{283FF707-2C3C-CF76-8CDA-E0168F0EE9B7}"/>
              </a:ext>
            </a:extLst>
          </p:cNvPr>
          <p:cNvGrpSpPr/>
          <p:nvPr/>
        </p:nvGrpSpPr>
        <p:grpSpPr>
          <a:xfrm>
            <a:off x="7153842" y="6174592"/>
            <a:ext cx="1871729" cy="559882"/>
            <a:chOff x="8498766" y="5677727"/>
            <a:chExt cx="2107779" cy="689471"/>
          </a:xfrm>
        </p:grpSpPr>
        <p:pic>
          <p:nvPicPr>
            <p:cNvPr id="110" name="Picture 109" descr="Logo&#10;&#10;Description automatically generated">
              <a:extLst>
                <a:ext uri="{FF2B5EF4-FFF2-40B4-BE49-F238E27FC236}">
                  <a16:creationId xmlns:a16="http://schemas.microsoft.com/office/drawing/2014/main" id="{5F3DEF58-E647-07EF-4301-57F1EB6BF6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8607" y="5677727"/>
              <a:ext cx="1211961" cy="689471"/>
            </a:xfrm>
            <a:prstGeom prst="rect">
              <a:avLst/>
            </a:prstGeom>
          </p:spPr>
        </p:pic>
        <p:sp>
          <p:nvSpPr>
            <p:cNvPr id="111" name="Rectangle 110">
              <a:extLst>
                <a:ext uri="{FF2B5EF4-FFF2-40B4-BE49-F238E27FC236}">
                  <a16:creationId xmlns:a16="http://schemas.microsoft.com/office/drawing/2014/main" id="{E6643815-81A2-8C4D-52D1-7D3979F292EA}"/>
                </a:ext>
              </a:extLst>
            </p:cNvPr>
            <p:cNvSpPr/>
            <p:nvPr/>
          </p:nvSpPr>
          <p:spPr>
            <a:xfrm>
              <a:off x="8498766" y="5706299"/>
              <a:ext cx="2107779" cy="657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5" name="Rectangle 114">
            <a:extLst>
              <a:ext uri="{FF2B5EF4-FFF2-40B4-BE49-F238E27FC236}">
                <a16:creationId xmlns:a16="http://schemas.microsoft.com/office/drawing/2014/main" id="{0D1F0167-3B90-A5F0-D667-BA6226FBBFF8}"/>
              </a:ext>
            </a:extLst>
          </p:cNvPr>
          <p:cNvSpPr/>
          <p:nvPr/>
        </p:nvSpPr>
        <p:spPr>
          <a:xfrm>
            <a:off x="6982937" y="3890396"/>
            <a:ext cx="1871729" cy="53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bject 4">
            <a:extLst>
              <a:ext uri="{FF2B5EF4-FFF2-40B4-BE49-F238E27FC236}">
                <a16:creationId xmlns:a16="http://schemas.microsoft.com/office/drawing/2014/main" id="{DEF786FF-A3B0-42A2-08A8-2A41C8B53EDA}"/>
              </a:ext>
            </a:extLst>
          </p:cNvPr>
          <p:cNvSpPr/>
          <p:nvPr/>
        </p:nvSpPr>
        <p:spPr>
          <a:xfrm>
            <a:off x="7039886" y="2242604"/>
            <a:ext cx="1595345" cy="375082"/>
          </a:xfrm>
          <a:prstGeom prst="rect">
            <a:avLst/>
          </a:prstGeom>
          <a:blipFill>
            <a:blip r:embed="rId6"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17" name="Rectangle 116">
            <a:extLst>
              <a:ext uri="{FF2B5EF4-FFF2-40B4-BE49-F238E27FC236}">
                <a16:creationId xmlns:a16="http://schemas.microsoft.com/office/drawing/2014/main" id="{02F34032-6212-1983-7B92-14A5A9980751}"/>
              </a:ext>
            </a:extLst>
          </p:cNvPr>
          <p:cNvSpPr/>
          <p:nvPr/>
        </p:nvSpPr>
        <p:spPr>
          <a:xfrm>
            <a:off x="6976785" y="2178909"/>
            <a:ext cx="1871729" cy="53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9" name="Picture 118">
            <a:extLst>
              <a:ext uri="{FF2B5EF4-FFF2-40B4-BE49-F238E27FC236}">
                <a16:creationId xmlns:a16="http://schemas.microsoft.com/office/drawing/2014/main" id="{7E2FBC28-589D-F936-D675-8975EB4AB664}"/>
              </a:ext>
            </a:extLst>
          </p:cNvPr>
          <p:cNvPicPr>
            <a:picLocks noChangeAspect="1"/>
          </p:cNvPicPr>
          <p:nvPr/>
        </p:nvPicPr>
        <p:blipFill>
          <a:blip r:embed="rId7"/>
          <a:stretch>
            <a:fillRect/>
          </a:stretch>
        </p:blipFill>
        <p:spPr>
          <a:xfrm>
            <a:off x="7442667" y="5542352"/>
            <a:ext cx="1437766" cy="493014"/>
          </a:xfrm>
          <a:prstGeom prst="rect">
            <a:avLst/>
          </a:prstGeom>
        </p:spPr>
      </p:pic>
      <p:sp>
        <p:nvSpPr>
          <p:cNvPr id="120" name="Rectangle 119">
            <a:extLst>
              <a:ext uri="{FF2B5EF4-FFF2-40B4-BE49-F238E27FC236}">
                <a16:creationId xmlns:a16="http://schemas.microsoft.com/office/drawing/2014/main" id="{582A0E96-2670-9A03-3345-09194454B0D6}"/>
              </a:ext>
            </a:extLst>
          </p:cNvPr>
          <p:cNvSpPr/>
          <p:nvPr/>
        </p:nvSpPr>
        <p:spPr>
          <a:xfrm>
            <a:off x="7074468" y="4729671"/>
            <a:ext cx="1871729" cy="53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Picture 120">
            <a:extLst>
              <a:ext uri="{FF2B5EF4-FFF2-40B4-BE49-F238E27FC236}">
                <a16:creationId xmlns:a16="http://schemas.microsoft.com/office/drawing/2014/main" id="{12AE9784-7274-3269-6CF7-3C137EBAF20F}"/>
              </a:ext>
            </a:extLst>
          </p:cNvPr>
          <p:cNvPicPr>
            <a:picLocks noChangeAspect="1"/>
          </p:cNvPicPr>
          <p:nvPr/>
        </p:nvPicPr>
        <p:blipFill>
          <a:blip r:embed="rId7"/>
          <a:stretch>
            <a:fillRect/>
          </a:stretch>
        </p:blipFill>
        <p:spPr>
          <a:xfrm>
            <a:off x="7349635" y="4759310"/>
            <a:ext cx="1437766" cy="493014"/>
          </a:xfrm>
          <a:prstGeom prst="rect">
            <a:avLst/>
          </a:prstGeom>
        </p:spPr>
      </p:pic>
      <p:sp>
        <p:nvSpPr>
          <p:cNvPr id="122" name="object 5">
            <a:extLst>
              <a:ext uri="{FF2B5EF4-FFF2-40B4-BE49-F238E27FC236}">
                <a16:creationId xmlns:a16="http://schemas.microsoft.com/office/drawing/2014/main" id="{8400861D-4359-E8A0-28A2-84FF781BEE66}"/>
              </a:ext>
            </a:extLst>
          </p:cNvPr>
          <p:cNvSpPr/>
          <p:nvPr/>
        </p:nvSpPr>
        <p:spPr>
          <a:xfrm>
            <a:off x="7052465" y="4007972"/>
            <a:ext cx="1745525" cy="404815"/>
          </a:xfrm>
          <a:prstGeom prst="rect">
            <a:avLst/>
          </a:prstGeom>
          <a:blipFill>
            <a:blip r:embed="rId8" cstate="print"/>
            <a:stretch>
              <a:fillRect/>
            </a:stretch>
          </a:blip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123" name="Picture 122">
            <a:extLst>
              <a:ext uri="{FF2B5EF4-FFF2-40B4-BE49-F238E27FC236}">
                <a16:creationId xmlns:a16="http://schemas.microsoft.com/office/drawing/2014/main" id="{48A8CB69-69A5-E648-185F-A1316C698B9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656691"/>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75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Autofit/>
          </a:bodyPr>
          <a:lstStyle/>
          <a:p>
            <a:pPr marL="0" indent="0">
              <a:buNone/>
            </a:pPr>
            <a:r>
              <a:rPr lang="en-US" sz="3200" b="1" dirty="0">
                <a:solidFill>
                  <a:srgbClr val="002060"/>
                </a:solidFill>
              </a:rPr>
              <a:t>          layout Design Capabilities</a:t>
            </a:r>
            <a:endParaRPr lang="en-US" sz="2400" b="1" dirty="0"/>
          </a:p>
          <a:p>
            <a:r>
              <a:rPr lang="en-US" sz="1200" b="1" dirty="0">
                <a:solidFill>
                  <a:srgbClr val="0070C0"/>
                </a:solidFill>
              </a:rPr>
              <a:t>Feasibility Analysis for Product Miniaturization</a:t>
            </a:r>
          </a:p>
          <a:p>
            <a:r>
              <a:rPr lang="en-US" sz="1200" b="1" dirty="0">
                <a:solidFill>
                  <a:srgbClr val="0070C0"/>
                </a:solidFill>
              </a:rPr>
              <a:t>Database Library Development &amp; Maintenance</a:t>
            </a:r>
          </a:p>
          <a:p>
            <a:r>
              <a:rPr lang="en-US" sz="1200" b="1" dirty="0">
                <a:solidFill>
                  <a:srgbClr val="0070C0"/>
                </a:solidFill>
              </a:rPr>
              <a:t>Highspeed Stack Up Building Support</a:t>
            </a:r>
          </a:p>
          <a:p>
            <a:r>
              <a:rPr lang="en-US" sz="1200" b="1" dirty="0">
                <a:solidFill>
                  <a:srgbClr val="0070C0"/>
                </a:solidFill>
              </a:rPr>
              <a:t>Constraints Driven Schematic Drafting</a:t>
            </a:r>
          </a:p>
          <a:p>
            <a:r>
              <a:rPr lang="en-US" sz="1200" b="1" dirty="0">
                <a:solidFill>
                  <a:srgbClr val="0070C0"/>
                </a:solidFill>
              </a:rPr>
              <a:t>Controlled Impedance Design</a:t>
            </a:r>
          </a:p>
          <a:p>
            <a:r>
              <a:rPr lang="en-US" sz="1200" b="1" dirty="0">
                <a:solidFill>
                  <a:srgbClr val="0070C0"/>
                </a:solidFill>
              </a:rPr>
              <a:t>Highspeed/High density/Highly Constrained Designs</a:t>
            </a:r>
          </a:p>
          <a:p>
            <a:r>
              <a:rPr lang="en-US" sz="1200" b="1" dirty="0">
                <a:solidFill>
                  <a:srgbClr val="0070C0"/>
                </a:solidFill>
              </a:rPr>
              <a:t>HDI, VIP, Back Drill, Blind and Buried vias</a:t>
            </a:r>
          </a:p>
          <a:p>
            <a:r>
              <a:rPr lang="en-US" sz="1200" b="1" dirty="0">
                <a:solidFill>
                  <a:srgbClr val="0070C0"/>
                </a:solidFill>
              </a:rPr>
              <a:t>Design for DFM/DFA/DFT</a:t>
            </a:r>
          </a:p>
          <a:p>
            <a:r>
              <a:rPr lang="en-US" sz="1200" b="1" dirty="0">
                <a:solidFill>
                  <a:srgbClr val="0070C0"/>
                </a:solidFill>
              </a:rPr>
              <a:t>Concurrent/Express Design Support</a:t>
            </a:r>
          </a:p>
          <a:p>
            <a:r>
              <a:rPr lang="en-US" sz="1200" b="1" dirty="0">
                <a:solidFill>
                  <a:srgbClr val="0070C0"/>
                </a:solidFill>
              </a:rPr>
              <a:t>On-site or Offshore Design Support</a:t>
            </a:r>
          </a:p>
          <a:p>
            <a:r>
              <a:rPr lang="en-US" sz="1200" b="1" dirty="0">
                <a:solidFill>
                  <a:srgbClr val="0070C0"/>
                </a:solidFill>
              </a:rPr>
              <a:t>Process Oriented Design Execution</a:t>
            </a:r>
            <a:endParaRPr lang="en-US" sz="1200" b="1" dirty="0">
              <a:solidFill>
                <a:schemeClr val="accent1"/>
              </a:solidFill>
            </a:endParaRPr>
          </a:p>
          <a:p>
            <a:pPr marL="0" indent="0">
              <a:buNone/>
            </a:pPr>
            <a:r>
              <a:rPr lang="en-IN" sz="1600" b="1" dirty="0"/>
              <a:t>High-speed Interfaces &amp; Memory Technologies:</a:t>
            </a:r>
            <a:endParaRPr lang="en-US" sz="1600" b="1" dirty="0"/>
          </a:p>
          <a:p>
            <a:r>
              <a:rPr lang="en-IN" sz="1200" b="1" dirty="0">
                <a:solidFill>
                  <a:srgbClr val="0070C0"/>
                </a:solidFill>
              </a:rPr>
              <a:t>Ethernet Over Backplane</a:t>
            </a:r>
          </a:p>
          <a:p>
            <a:r>
              <a:rPr lang="en-IN" sz="1200" b="1" dirty="0">
                <a:solidFill>
                  <a:srgbClr val="0070C0"/>
                </a:solidFill>
              </a:rPr>
              <a:t>Fiber Channel (SFP+, QSF) , DDRx</a:t>
            </a:r>
          </a:p>
          <a:p>
            <a:r>
              <a:rPr lang="en-IN" sz="1200" b="1" dirty="0">
                <a:solidFill>
                  <a:srgbClr val="0070C0"/>
                </a:solidFill>
              </a:rPr>
              <a:t>1/10G Line Card, USB, Bluetooth, WiFi</a:t>
            </a:r>
          </a:p>
          <a:p>
            <a:r>
              <a:rPr lang="en-IN" sz="1200" b="1" dirty="0">
                <a:solidFill>
                  <a:srgbClr val="0070C0"/>
                </a:solidFill>
              </a:rPr>
              <a:t>SERDES, XAUI, SRIO, GPS, RF &amp; Microwave</a:t>
            </a:r>
          </a:p>
          <a:p>
            <a:r>
              <a:rPr lang="en-IN" sz="1200" b="1" dirty="0">
                <a:solidFill>
                  <a:srgbClr val="0070C0"/>
                </a:solidFill>
              </a:rPr>
              <a:t>USB, SATA, HDMI, SAS3, NVMe, HDD/SSD, SAS expanders</a:t>
            </a:r>
          </a:p>
          <a:p>
            <a:r>
              <a:rPr lang="en-IN" sz="1200" b="1" dirty="0">
                <a:solidFill>
                  <a:srgbClr val="0070C0"/>
                </a:solidFill>
              </a:rPr>
              <a:t>PCIe Switches / Controllers, PCIe add-on</a:t>
            </a:r>
          </a:p>
          <a:p>
            <a:r>
              <a:rPr lang="en-IN" sz="1200" b="1" dirty="0">
                <a:solidFill>
                  <a:srgbClr val="0070C0"/>
                </a:solidFill>
              </a:rPr>
              <a:t>PXIe, LXI, VXI, VME, High Vg / Ct, RTD</a:t>
            </a:r>
          </a:p>
          <a:p>
            <a:r>
              <a:rPr lang="en-IN" sz="1200" b="1" dirty="0">
                <a:solidFill>
                  <a:srgbClr val="0070C0"/>
                </a:solidFill>
              </a:rPr>
              <a:t>Switch / Matrix Cards, Digital I/O Cards, Backplanes, Break Out Box</a:t>
            </a:r>
          </a:p>
          <a:p>
            <a:r>
              <a:rPr lang="en-IN" sz="1200" b="1" dirty="0">
                <a:solidFill>
                  <a:srgbClr val="0070C0"/>
                </a:solidFill>
              </a:rPr>
              <a:t>QPI/UPI, PCIE, DMI, QSGMII, SGMII</a:t>
            </a:r>
          </a:p>
          <a:p>
            <a:r>
              <a:rPr lang="en-IN" sz="1200" b="1" dirty="0">
                <a:solidFill>
                  <a:srgbClr val="0070C0"/>
                </a:solidFill>
              </a:rPr>
              <a:t>DDR4/3/2, RLDRAM, QDR, LPDDR</a:t>
            </a:r>
          </a:p>
          <a:p>
            <a:r>
              <a:rPr lang="en-IN" sz="1200" b="1" dirty="0">
                <a:solidFill>
                  <a:srgbClr val="0070C0"/>
                </a:solidFill>
              </a:rPr>
              <a:t>PCI Express, PCI Express 2.0, PCI Express 3.0</a:t>
            </a:r>
          </a:p>
          <a:p>
            <a:r>
              <a:rPr lang="en-IN" sz="1200" b="1" dirty="0">
                <a:solidFill>
                  <a:srgbClr val="0070C0"/>
                </a:solidFill>
              </a:rPr>
              <a:t>Handled Up to 100 GBps</a:t>
            </a:r>
          </a:p>
          <a:p>
            <a:pPr marL="0" indent="0">
              <a:buNone/>
            </a:pPr>
            <a:endParaRPr lang="en-US" sz="1200" dirty="0">
              <a:solidFill>
                <a:schemeClr val="accent1"/>
              </a:solidFill>
            </a:endParaRPr>
          </a:p>
          <a:p>
            <a:pPr marL="0" indent="0">
              <a:buNone/>
            </a:pPr>
            <a:endParaRPr lang="en-US" sz="1200" dirty="0">
              <a:solidFill>
                <a:schemeClr val="accent1"/>
              </a:solidFill>
            </a:endParaRPr>
          </a:p>
          <a:p>
            <a:pPr marL="0" indent="0">
              <a:buNone/>
            </a:pPr>
            <a:endParaRPr lang="en-US" sz="1200" dirty="0">
              <a:solidFill>
                <a:schemeClr val="accent1"/>
              </a:solidFill>
            </a:endParaRPr>
          </a:p>
          <a:p>
            <a:pPr marL="0" indent="0">
              <a:buNone/>
            </a:pPr>
            <a:endParaRPr lang="en-US" sz="1200" dirty="0">
              <a:solidFill>
                <a:schemeClr val="accent1"/>
              </a:solidFill>
            </a:endParaRPr>
          </a:p>
        </p:txBody>
      </p:sp>
      <p:pic>
        <p:nvPicPr>
          <p:cNvPr id="4" name="Picture 3">
            <a:extLst>
              <a:ext uri="{FF2B5EF4-FFF2-40B4-BE49-F238E27FC236}">
                <a16:creationId xmlns:a16="http://schemas.microsoft.com/office/drawing/2014/main" id="{6F441B8C-DBF1-462B-A5DA-68B62E68F8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656691"/>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81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44487"/>
            <a:ext cx="3276600" cy="237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082" y="1648738"/>
            <a:ext cx="1929847" cy="2492990"/>
          </a:xfrm>
          <a:prstGeom prst="rect">
            <a:avLst/>
          </a:prstGeom>
        </p:spPr>
        <p:txBody>
          <a:bodyPr wrap="square">
            <a:spAutoFit/>
          </a:bodyPr>
          <a:lstStyle/>
          <a:p>
            <a:r>
              <a:rPr lang="en-US" sz="1200" b="1" dirty="0">
                <a:solidFill>
                  <a:schemeClr val="accent1"/>
                </a:solidFill>
              </a:rPr>
              <a:t>Express routing design Model:</a:t>
            </a:r>
          </a:p>
          <a:p>
            <a:endParaRPr lang="en-US" sz="1200" dirty="0">
              <a:solidFill>
                <a:schemeClr val="accent1"/>
              </a:solidFill>
            </a:endParaRPr>
          </a:p>
          <a:p>
            <a:r>
              <a:rPr lang="en-US" sz="1200" dirty="0">
                <a:solidFill>
                  <a:schemeClr val="accent1"/>
                </a:solidFill>
              </a:rPr>
              <a:t>High Speed: 10Gbps</a:t>
            </a:r>
          </a:p>
          <a:p>
            <a:r>
              <a:rPr lang="en-US" sz="1200" dirty="0">
                <a:solidFill>
                  <a:schemeClr val="accent1"/>
                </a:solidFill>
              </a:rPr>
              <a:t>No of Layers: 18</a:t>
            </a:r>
          </a:p>
          <a:p>
            <a:r>
              <a:rPr lang="en-US" sz="1200" dirty="0">
                <a:solidFill>
                  <a:schemeClr val="accent1"/>
                </a:solidFill>
              </a:rPr>
              <a:t>No of Components: 3558</a:t>
            </a:r>
          </a:p>
          <a:p>
            <a:r>
              <a:rPr lang="en-US" sz="1200" dirty="0">
                <a:solidFill>
                  <a:schemeClr val="accent1"/>
                </a:solidFill>
              </a:rPr>
              <a:t>No of Nets: 2286</a:t>
            </a:r>
          </a:p>
          <a:p>
            <a:r>
              <a:rPr lang="en-US" sz="1200" dirty="0">
                <a:solidFill>
                  <a:schemeClr val="accent1"/>
                </a:solidFill>
              </a:rPr>
              <a:t>No of Connections: 11257</a:t>
            </a:r>
          </a:p>
          <a:p>
            <a:r>
              <a:rPr lang="en-US" sz="1200" dirty="0">
                <a:solidFill>
                  <a:schemeClr val="accent1"/>
                </a:solidFill>
              </a:rPr>
              <a:t>No of Diff Pairs: 286</a:t>
            </a:r>
          </a:p>
          <a:p>
            <a:r>
              <a:rPr lang="en-US" sz="1200" dirty="0">
                <a:solidFill>
                  <a:schemeClr val="accent1"/>
                </a:solidFill>
              </a:rPr>
              <a:t>No of Pins: 14543</a:t>
            </a:r>
          </a:p>
          <a:p>
            <a:r>
              <a:rPr lang="en-US" sz="1200" dirty="0">
                <a:solidFill>
                  <a:schemeClr val="accent1"/>
                </a:solidFill>
              </a:rPr>
              <a:t>No of FPGAs: 10</a:t>
            </a:r>
          </a:p>
          <a:p>
            <a:r>
              <a:rPr lang="en-US" sz="1200" dirty="0">
                <a:solidFill>
                  <a:schemeClr val="accent1"/>
                </a:solidFill>
              </a:rPr>
              <a:t>DDR3 Memory Module: 11</a:t>
            </a:r>
          </a:p>
          <a:p>
            <a:r>
              <a:rPr lang="en-US" sz="1200" dirty="0">
                <a:solidFill>
                  <a:schemeClr val="accent1"/>
                </a:solidFill>
              </a:rPr>
              <a:t>Routing Duration: 10 days</a:t>
            </a:r>
          </a:p>
        </p:txBody>
      </p:sp>
      <p:sp>
        <p:nvSpPr>
          <p:cNvPr id="3" name="Rectangle 2"/>
          <p:cNvSpPr/>
          <p:nvPr/>
        </p:nvSpPr>
        <p:spPr>
          <a:xfrm>
            <a:off x="5406127" y="4017991"/>
            <a:ext cx="3476277" cy="1077218"/>
          </a:xfrm>
          <a:prstGeom prst="rect">
            <a:avLst/>
          </a:prstGeom>
        </p:spPr>
        <p:txBody>
          <a:bodyPr wrap="square">
            <a:spAutoFit/>
          </a:bodyPr>
          <a:lstStyle/>
          <a:p>
            <a:r>
              <a:rPr lang="en-US" sz="1400" b="1" dirty="0">
                <a:solidFill>
                  <a:schemeClr val="accent1"/>
                </a:solidFill>
              </a:rPr>
              <a:t>Carrier Card-18 Layers</a:t>
            </a:r>
            <a:r>
              <a:rPr lang="en-US" sz="1600" b="1" dirty="0">
                <a:solidFill>
                  <a:schemeClr val="accent1"/>
                </a:solidFill>
              </a:rPr>
              <a:t>,</a:t>
            </a:r>
          </a:p>
          <a:p>
            <a:r>
              <a:rPr lang="en-US" sz="1200" dirty="0">
                <a:solidFill>
                  <a:schemeClr val="accent1"/>
                </a:solidFill>
              </a:rPr>
              <a:t>1902 Components,</a:t>
            </a:r>
          </a:p>
          <a:p>
            <a:r>
              <a:rPr lang="en-US" sz="1200" dirty="0">
                <a:solidFill>
                  <a:schemeClr val="accent1"/>
                </a:solidFill>
              </a:rPr>
              <a:t>1512 PIN BGA,</a:t>
            </a:r>
          </a:p>
          <a:p>
            <a:r>
              <a:rPr lang="en-US" sz="1200" dirty="0">
                <a:solidFill>
                  <a:schemeClr val="accent1"/>
                </a:solidFill>
              </a:rPr>
              <a:t>8415 connections,</a:t>
            </a:r>
          </a:p>
          <a:p>
            <a:r>
              <a:rPr lang="en-US" sz="1200" dirty="0">
                <a:solidFill>
                  <a:schemeClr val="accent1"/>
                </a:solidFill>
              </a:rPr>
              <a:t>9.19"x6.3"</a:t>
            </a:r>
          </a:p>
        </p:txBody>
      </p:sp>
      <p:sp>
        <p:nvSpPr>
          <p:cNvPr id="4" name="Rectangle 3"/>
          <p:cNvSpPr/>
          <p:nvPr/>
        </p:nvSpPr>
        <p:spPr>
          <a:xfrm>
            <a:off x="114356" y="4427415"/>
            <a:ext cx="1929847" cy="1938992"/>
          </a:xfrm>
          <a:prstGeom prst="rect">
            <a:avLst/>
          </a:prstGeom>
        </p:spPr>
        <p:txBody>
          <a:bodyPr wrap="square">
            <a:spAutoFit/>
          </a:bodyPr>
          <a:lstStyle/>
          <a:p>
            <a:r>
              <a:rPr lang="en-US" sz="1200" dirty="0">
                <a:solidFill>
                  <a:schemeClr val="accent1"/>
                </a:solidFill>
              </a:rPr>
              <a:t>High Speed: 12Gbps</a:t>
            </a:r>
          </a:p>
          <a:p>
            <a:r>
              <a:rPr lang="en-US" sz="1200" dirty="0">
                <a:solidFill>
                  <a:schemeClr val="accent1"/>
                </a:solidFill>
              </a:rPr>
              <a:t>No of Layers: 22</a:t>
            </a:r>
          </a:p>
          <a:p>
            <a:r>
              <a:rPr lang="en-US" sz="1200" dirty="0">
                <a:solidFill>
                  <a:schemeClr val="accent1"/>
                </a:solidFill>
              </a:rPr>
              <a:t>No of Components: 9836</a:t>
            </a:r>
          </a:p>
          <a:p>
            <a:r>
              <a:rPr lang="en-US" sz="1200" dirty="0">
                <a:solidFill>
                  <a:schemeClr val="accent1"/>
                </a:solidFill>
              </a:rPr>
              <a:t>No of Nets: 7948</a:t>
            </a:r>
          </a:p>
          <a:p>
            <a:r>
              <a:rPr lang="en-US" sz="1200" dirty="0">
                <a:solidFill>
                  <a:schemeClr val="accent1"/>
                </a:solidFill>
              </a:rPr>
              <a:t>No of Connections: 39216</a:t>
            </a:r>
          </a:p>
          <a:p>
            <a:r>
              <a:rPr lang="en-US" sz="1200" dirty="0">
                <a:solidFill>
                  <a:schemeClr val="accent1"/>
                </a:solidFill>
              </a:rPr>
              <a:t>No of Diff Pairs: 1620</a:t>
            </a:r>
          </a:p>
          <a:p>
            <a:r>
              <a:rPr lang="en-US" sz="1200" dirty="0">
                <a:solidFill>
                  <a:schemeClr val="accent1"/>
                </a:solidFill>
              </a:rPr>
              <a:t>No of Pins: 49117</a:t>
            </a:r>
          </a:p>
          <a:p>
            <a:r>
              <a:rPr lang="en-US" sz="1200" dirty="0">
                <a:solidFill>
                  <a:schemeClr val="accent1"/>
                </a:solidFill>
              </a:rPr>
              <a:t>No of FPGAs: 10</a:t>
            </a:r>
          </a:p>
          <a:p>
            <a:r>
              <a:rPr lang="en-US" sz="1200" dirty="0">
                <a:solidFill>
                  <a:schemeClr val="accent1"/>
                </a:solidFill>
              </a:rPr>
              <a:t>DDR2 Memory Module: 58</a:t>
            </a:r>
          </a:p>
        </p:txBody>
      </p:sp>
      <p:sp>
        <p:nvSpPr>
          <p:cNvPr id="5" name="Rectangle 4"/>
          <p:cNvSpPr/>
          <p:nvPr/>
        </p:nvSpPr>
        <p:spPr>
          <a:xfrm>
            <a:off x="2044203" y="886983"/>
            <a:ext cx="4889996" cy="523220"/>
          </a:xfrm>
          <a:prstGeom prst="rect">
            <a:avLst/>
          </a:prstGeom>
          <a:solidFill>
            <a:schemeClr val="accent5">
              <a:lumMod val="40000"/>
              <a:lumOff val="60000"/>
            </a:schemeClr>
          </a:solidFill>
        </p:spPr>
        <p:txBody>
          <a:bodyPr wrap="square">
            <a:spAutoFit/>
          </a:bodyPr>
          <a:lstStyle/>
          <a:p>
            <a:r>
              <a:rPr lang="en-US" sz="2800" b="1" dirty="0"/>
              <a:t>Glorious Designed Layouts</a:t>
            </a:r>
          </a:p>
        </p:txBody>
      </p:sp>
      <p:pic>
        <p:nvPicPr>
          <p:cNvPr id="1026" name="Picture 2" descr="C:\Users\Keerthi Raj\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203" y="1644488"/>
            <a:ext cx="3077708" cy="2436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erthi Raj\Desktop\Cap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203" y="4427415"/>
            <a:ext cx="3077708" cy="2173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2174" y="594158"/>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08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66E50-A899-B23E-33BF-ECA84C45475B}"/>
              </a:ext>
            </a:extLst>
          </p:cNvPr>
          <p:cNvSpPr txBox="1"/>
          <p:nvPr/>
        </p:nvSpPr>
        <p:spPr>
          <a:xfrm>
            <a:off x="1295400" y="3235867"/>
            <a:ext cx="7696200" cy="769441"/>
          </a:xfrm>
          <a:prstGeom prst="rect">
            <a:avLst/>
          </a:prstGeom>
          <a:noFill/>
        </p:spPr>
        <p:txBody>
          <a:bodyPr wrap="square">
            <a:spAutoFit/>
          </a:bodyPr>
          <a:lstStyle/>
          <a:p>
            <a:r>
              <a:rPr lang="en-US" altLang="en-US" sz="4400" dirty="0">
                <a:solidFill>
                  <a:srgbClr val="0070C0"/>
                </a:solidFill>
              </a:rPr>
              <a:t>Simulation Capabilities</a:t>
            </a:r>
            <a:endParaRPr lang="en-IN" sz="4400" dirty="0">
              <a:solidFill>
                <a:srgbClr val="0070C0"/>
              </a:solidFill>
            </a:endParaRPr>
          </a:p>
        </p:txBody>
      </p:sp>
      <p:pic>
        <p:nvPicPr>
          <p:cNvPr id="4" name="Picture 3">
            <a:extLst>
              <a:ext uri="{FF2B5EF4-FFF2-40B4-BE49-F238E27FC236}">
                <a16:creationId xmlns:a16="http://schemas.microsoft.com/office/drawing/2014/main" id="{EEF59D0E-807E-1BB9-1D54-C8D57878B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5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C1DD8DB-CBCD-6C72-0DBE-4EDF36D6EC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62027"/>
            <a:ext cx="3810000" cy="40124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a:extLst>
              <a:ext uri="{FF2B5EF4-FFF2-40B4-BE49-F238E27FC236}">
                <a16:creationId xmlns:a16="http://schemas.microsoft.com/office/drawing/2014/main" id="{F0E0233A-9C5C-65CF-237A-A829577C7E0C}"/>
              </a:ext>
            </a:extLst>
          </p:cNvPr>
          <p:cNvSpPr txBox="1">
            <a:spLocks noChangeArrowheads="1"/>
          </p:cNvSpPr>
          <p:nvPr/>
        </p:nvSpPr>
        <p:spPr bwMode="auto">
          <a:xfrm>
            <a:off x="4419600" y="1752600"/>
            <a:ext cx="3629025" cy="392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br>
              <a:rPr lang="en-US" altLang="en-US" sz="1400" b="1" dirty="0">
                <a:latin typeface="Constantia (Body)"/>
                <a:cs typeface="Arial" panose="020B0604020202020204" pitchFamily="34" charset="0"/>
              </a:rPr>
            </a:br>
            <a:br>
              <a:rPr lang="en-US" altLang="en-US" sz="1400" b="1" dirty="0">
                <a:latin typeface="Constantia (Body)"/>
                <a:cs typeface="Arial" panose="020B0604020202020204" pitchFamily="34" charset="0"/>
              </a:rPr>
            </a:br>
            <a:r>
              <a:rPr lang="en-US" altLang="en-US" sz="1600" b="1" dirty="0">
                <a:solidFill>
                  <a:srgbClr val="002060"/>
                </a:solidFill>
                <a:latin typeface="Constantia (Body)"/>
                <a:cs typeface="Arial" panose="020B0604020202020204" pitchFamily="34" charset="0"/>
              </a:rPr>
              <a:t>Importance of  Simulation</a:t>
            </a:r>
            <a:br>
              <a:rPr lang="en-US" altLang="en-US" sz="1600" b="1" dirty="0">
                <a:solidFill>
                  <a:srgbClr val="0070C0"/>
                </a:solidFill>
                <a:latin typeface="Constantia (Body)"/>
                <a:cs typeface="Arial" panose="020B0604020202020204" pitchFamily="34" charset="0"/>
              </a:rPr>
            </a:br>
            <a:br>
              <a:rPr lang="en-US" altLang="en-US" sz="1600" b="1" dirty="0">
                <a:solidFill>
                  <a:srgbClr val="0070C0"/>
                </a:solidFill>
                <a:latin typeface="Constantia (Body)"/>
                <a:cs typeface="Arial" panose="020B0604020202020204" pitchFamily="34" charset="0"/>
              </a:rPr>
            </a:br>
            <a:br>
              <a:rPr lang="en-US" altLang="en-US" sz="1600" b="1" dirty="0">
                <a:solidFill>
                  <a:srgbClr val="0070C0"/>
                </a:solidFill>
                <a:latin typeface="Constantia (Body)"/>
                <a:cs typeface="Arial" panose="020B0604020202020204" pitchFamily="34" charset="0"/>
              </a:rPr>
            </a:br>
            <a:br>
              <a:rPr lang="en-US" altLang="en-US" sz="1600" b="1" dirty="0">
                <a:solidFill>
                  <a:srgbClr val="0070C0"/>
                </a:solidFill>
                <a:latin typeface="Constantia (Body)"/>
                <a:cs typeface="Arial" panose="020B0604020202020204" pitchFamily="34" charset="0"/>
              </a:rPr>
            </a:br>
            <a:r>
              <a:rPr lang="en-US" altLang="en-US" sz="1600" b="1" dirty="0">
                <a:solidFill>
                  <a:srgbClr val="002060"/>
                </a:solidFill>
                <a:latin typeface="Constantia (Body)"/>
                <a:cs typeface="Arial" panose="020B0604020202020204" pitchFamily="34" charset="0"/>
              </a:rPr>
              <a:t>Signal Integrity</a:t>
            </a:r>
            <a:br>
              <a:rPr lang="en-US" altLang="en-US" sz="1600" b="1" dirty="0">
                <a:solidFill>
                  <a:srgbClr val="0070C0"/>
                </a:solidFill>
                <a:latin typeface="Constantia (Body)"/>
                <a:cs typeface="Arial" panose="020B0604020202020204" pitchFamily="34" charset="0"/>
              </a:rPr>
            </a:br>
            <a:br>
              <a:rPr lang="en-US" altLang="en-US" sz="1600" b="1" dirty="0">
                <a:solidFill>
                  <a:srgbClr val="0070C0"/>
                </a:solidFill>
                <a:latin typeface="Constantia (Body)"/>
                <a:cs typeface="Arial" panose="020B0604020202020204" pitchFamily="34" charset="0"/>
              </a:rPr>
            </a:br>
            <a:br>
              <a:rPr lang="en-US" altLang="en-US" sz="1600" b="1" u="sng" dirty="0">
                <a:solidFill>
                  <a:srgbClr val="0070C0"/>
                </a:solidFill>
                <a:latin typeface="Constantia (Body)"/>
                <a:cs typeface="Arial" panose="020B0604020202020204" pitchFamily="34" charset="0"/>
              </a:rPr>
            </a:br>
            <a:br>
              <a:rPr lang="en-US" altLang="en-US" sz="1600" b="1" u="sng" dirty="0">
                <a:solidFill>
                  <a:srgbClr val="0070C0"/>
                </a:solidFill>
                <a:latin typeface="Constantia (Body)"/>
                <a:cs typeface="Arial" panose="020B0604020202020204" pitchFamily="34" charset="0"/>
              </a:rPr>
            </a:br>
            <a:r>
              <a:rPr lang="en-US" altLang="en-US" sz="1600" b="1" dirty="0">
                <a:solidFill>
                  <a:srgbClr val="002060"/>
                </a:solidFill>
                <a:latin typeface="Constantia (Body)"/>
                <a:cs typeface="Arial" panose="020B0604020202020204" pitchFamily="34" charset="0"/>
              </a:rPr>
              <a:t>Power Integrity</a:t>
            </a:r>
            <a:br>
              <a:rPr lang="en-US" altLang="en-US" sz="1600" b="1" u="sng" dirty="0">
                <a:solidFill>
                  <a:srgbClr val="0070C0"/>
                </a:solidFill>
                <a:latin typeface="Constantia (Body)"/>
                <a:cs typeface="Arial" panose="020B0604020202020204" pitchFamily="34" charset="0"/>
              </a:rPr>
            </a:br>
            <a:br>
              <a:rPr lang="en-US" altLang="en-US" sz="1600" b="1" u="sng" dirty="0">
                <a:solidFill>
                  <a:srgbClr val="0070C0"/>
                </a:solidFill>
                <a:latin typeface="Constantia (Body)"/>
                <a:cs typeface="Arial" panose="020B0604020202020204" pitchFamily="34" charset="0"/>
              </a:rPr>
            </a:br>
            <a:br>
              <a:rPr lang="en-US" altLang="en-US" sz="1600" b="1" u="sng" dirty="0">
                <a:solidFill>
                  <a:srgbClr val="0070C0"/>
                </a:solidFill>
                <a:latin typeface="Constantia (Body)"/>
                <a:cs typeface="Arial" panose="020B0604020202020204" pitchFamily="34" charset="0"/>
              </a:rPr>
            </a:br>
            <a:br>
              <a:rPr lang="en-US" altLang="en-US" sz="1600" b="1" u="sng" dirty="0">
                <a:solidFill>
                  <a:srgbClr val="0070C0"/>
                </a:solidFill>
                <a:latin typeface="Constantia (Body)"/>
                <a:cs typeface="Arial" panose="020B0604020202020204" pitchFamily="34" charset="0"/>
              </a:rPr>
            </a:br>
            <a:r>
              <a:rPr lang="en-US" altLang="en-US" sz="1600" b="1" dirty="0">
                <a:solidFill>
                  <a:srgbClr val="002060"/>
                </a:solidFill>
                <a:latin typeface="Constantia (Body)"/>
                <a:cs typeface="Arial" panose="020B0604020202020204" pitchFamily="34" charset="0"/>
              </a:rPr>
              <a:t>Thermal Analysis</a:t>
            </a:r>
            <a:br>
              <a:rPr lang="en-US" altLang="en-US" sz="1600" b="1" u="sng" dirty="0">
                <a:solidFill>
                  <a:srgbClr val="0070C0"/>
                </a:solidFill>
                <a:latin typeface="Constantia (Body)"/>
                <a:cs typeface="Arial" panose="020B0604020202020204" pitchFamily="34" charset="0"/>
              </a:rPr>
            </a:br>
            <a:br>
              <a:rPr lang="en-US" altLang="en-US" sz="1600" b="1" dirty="0">
                <a:solidFill>
                  <a:srgbClr val="0070C0"/>
                </a:solidFill>
                <a:latin typeface="Constantia (Body)"/>
                <a:cs typeface="Arial" panose="020B0604020202020204" pitchFamily="34" charset="0"/>
              </a:rPr>
            </a:br>
            <a:endParaRPr lang="en-US" altLang="en-US" sz="1600" b="1" dirty="0">
              <a:solidFill>
                <a:srgbClr val="0070C0"/>
              </a:solidFill>
              <a:latin typeface="Constantia (Body)"/>
              <a:cs typeface="Arial" panose="020B0604020202020204" pitchFamily="34" charset="0"/>
            </a:endParaRPr>
          </a:p>
        </p:txBody>
      </p:sp>
      <p:sp>
        <p:nvSpPr>
          <p:cNvPr id="8" name="TextBox 7">
            <a:extLst>
              <a:ext uri="{FF2B5EF4-FFF2-40B4-BE49-F238E27FC236}">
                <a16:creationId xmlns:a16="http://schemas.microsoft.com/office/drawing/2014/main" id="{BEE24F16-9001-35A9-4D8B-9E943F2E4F16}"/>
              </a:ext>
            </a:extLst>
          </p:cNvPr>
          <p:cNvSpPr txBox="1"/>
          <p:nvPr/>
        </p:nvSpPr>
        <p:spPr>
          <a:xfrm>
            <a:off x="1600200" y="1016794"/>
            <a:ext cx="5650088" cy="584775"/>
          </a:xfrm>
          <a:prstGeom prst="rect">
            <a:avLst/>
          </a:prstGeom>
          <a:noFill/>
        </p:spPr>
        <p:txBody>
          <a:bodyPr wrap="square">
            <a:spAutoFit/>
          </a:bodyPr>
          <a:lstStyle/>
          <a:p>
            <a:r>
              <a:rPr lang="en-US" altLang="en-US" sz="3200" b="1" dirty="0">
                <a:solidFill>
                  <a:srgbClr val="002060"/>
                </a:solidFill>
              </a:rPr>
              <a:t>Table of contents</a:t>
            </a:r>
            <a:endParaRPr lang="en-IN" sz="3200" b="1" dirty="0">
              <a:solidFill>
                <a:srgbClr val="002060"/>
              </a:solidFill>
            </a:endParaRPr>
          </a:p>
        </p:txBody>
      </p:sp>
      <p:pic>
        <p:nvPicPr>
          <p:cNvPr id="9" name="Picture 8">
            <a:extLst>
              <a:ext uri="{FF2B5EF4-FFF2-40B4-BE49-F238E27FC236}">
                <a16:creationId xmlns:a16="http://schemas.microsoft.com/office/drawing/2014/main" id="{BA912FDC-B331-D3D2-11FD-F5EB403833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3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48205-1DE2-517C-5B44-74E9EE0B87F4}"/>
              </a:ext>
            </a:extLst>
          </p:cNvPr>
          <p:cNvSpPr txBox="1">
            <a:spLocks noChangeArrowheads="1"/>
          </p:cNvSpPr>
          <p:nvPr/>
        </p:nvSpPr>
        <p:spPr>
          <a:xfrm>
            <a:off x="304800" y="1219199"/>
            <a:ext cx="8996362" cy="609601"/>
          </a:xfrm>
          <a:prstGeom prst="rect">
            <a:avLst/>
          </a:prstGeom>
          <a:ln/>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dirty="0">
                <a:latin typeface="Constantia (Body)"/>
              </a:rPr>
              <a:t>        </a:t>
            </a:r>
            <a:r>
              <a:rPr lang="en-US" altLang="en-US" sz="2800" dirty="0">
                <a:solidFill>
                  <a:srgbClr val="002060"/>
                </a:solidFill>
                <a:latin typeface="Constantia (Body)"/>
              </a:rPr>
              <a:t>Importance of Digital Circuit Simulation</a:t>
            </a:r>
          </a:p>
        </p:txBody>
      </p:sp>
      <p:sp>
        <p:nvSpPr>
          <p:cNvPr id="3" name="Rectangle 2">
            <a:extLst>
              <a:ext uri="{FF2B5EF4-FFF2-40B4-BE49-F238E27FC236}">
                <a16:creationId xmlns:a16="http://schemas.microsoft.com/office/drawing/2014/main" id="{85E0DA50-9AFC-635E-74D6-ADB242E8A3A8}"/>
              </a:ext>
            </a:extLst>
          </p:cNvPr>
          <p:cNvSpPr txBox="1">
            <a:spLocks noChangeArrowheads="1"/>
          </p:cNvSpPr>
          <p:nvPr/>
        </p:nvSpPr>
        <p:spPr>
          <a:xfrm>
            <a:off x="3914775" y="1905000"/>
            <a:ext cx="4725987" cy="4416425"/>
          </a:xfrm>
          <a:prstGeom prst="rect">
            <a:avLst/>
          </a:prstGeom>
          <a:ln/>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Digital circuits are at the heart of modern technology.</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solidFill>
                <a:srgbClr val="0070C0"/>
              </a:solidFill>
              <a:latin typeface="Constantia (Body)"/>
            </a:endParaRPr>
          </a:p>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Designing and building these circuits is no easy task. Designers must ensure that the circuit will function correctly and efficiently before it is built.</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solidFill>
                <a:srgbClr val="0070C0"/>
              </a:solidFill>
              <a:latin typeface="Constantia (Body)"/>
            </a:endParaRPr>
          </a:p>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Testing a physical circuit can be time-consuming and costly.</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solidFill>
                <a:srgbClr val="0070C0"/>
              </a:solidFill>
              <a:latin typeface="Constantia (Body)"/>
            </a:endParaRPr>
          </a:p>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Simulation allows designers to test a digital circuit on a computer, quickly and easily identifying any potential problems.</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solidFill>
                <a:srgbClr val="0070C0"/>
              </a:solidFill>
              <a:latin typeface="Constantia (Body)"/>
            </a:endParaRPr>
          </a:p>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Simulation allows designers to make changes to the circuit and test them in real-time, without the need for expensive and time-consuming physical testing.</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solidFill>
                <a:srgbClr val="0070C0"/>
              </a:solidFill>
              <a:latin typeface="Constantia (Body)"/>
            </a:endParaRPr>
          </a:p>
          <a:p>
            <a:pPr marL="0" indent="0">
              <a:spcBef>
                <a:spcPts val="600"/>
              </a:spcBef>
              <a:spcAft>
                <a:spcPct val="0"/>
              </a:spcAft>
              <a:tabLst>
                <a:tab pos="723900" algn="l"/>
                <a:tab pos="1447800" algn="l"/>
                <a:tab pos="2171700" algn="l"/>
                <a:tab pos="2895600" algn="l"/>
                <a:tab pos="3619500" algn="l"/>
                <a:tab pos="4343400" algn="l"/>
              </a:tabLst>
            </a:pPr>
            <a:r>
              <a:rPr lang="en-US" altLang="en-US" sz="1200" dirty="0">
                <a:solidFill>
                  <a:srgbClr val="0070C0"/>
                </a:solidFill>
                <a:latin typeface="Constantia (Body)"/>
              </a:rPr>
              <a:t>Simulation is an essential tool in the design and development of digital circuits, helping to ensure that the final product is reliable, efficient, and cost-effective.</a:t>
            </a:r>
          </a:p>
          <a:p>
            <a:pPr marL="0" indent="0">
              <a:spcBef>
                <a:spcPts val="600"/>
              </a:spcBef>
              <a:spcAft>
                <a:spcPct val="0"/>
              </a:spcAft>
              <a:tabLst>
                <a:tab pos="723900" algn="l"/>
                <a:tab pos="1447800" algn="l"/>
                <a:tab pos="2171700" algn="l"/>
                <a:tab pos="2895600" algn="l"/>
                <a:tab pos="3619500" algn="l"/>
                <a:tab pos="4343400" algn="l"/>
              </a:tabLst>
            </a:pPr>
            <a:endParaRPr lang="en-US" altLang="en-US" sz="1200" dirty="0">
              <a:latin typeface="Roboto" panose="02000000000000000000" pitchFamily="2" charset="0"/>
            </a:endParaRPr>
          </a:p>
        </p:txBody>
      </p:sp>
      <p:pic>
        <p:nvPicPr>
          <p:cNvPr id="4" name="Picture 3">
            <a:extLst>
              <a:ext uri="{FF2B5EF4-FFF2-40B4-BE49-F238E27FC236}">
                <a16:creationId xmlns:a16="http://schemas.microsoft.com/office/drawing/2014/main" id="{0751CB34-89DD-F5BC-E37D-9F16C9510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71" y="1905000"/>
            <a:ext cx="3311525"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id="{E09F8B69-DB73-5225-4E9A-17A451BB9E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
            <a:ext cx="762000" cy="5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258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1640</TotalTime>
  <Words>2139</Words>
  <Application>Microsoft Office PowerPoint</Application>
  <PresentationFormat>On-screen Show (4:3)</PresentationFormat>
  <Paragraphs>314</Paragraphs>
  <Slides>26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 Narrow</vt:lpstr>
      <vt:lpstr>Calibri</vt:lpstr>
      <vt:lpstr>Constantia</vt:lpstr>
      <vt:lpstr>Constantia (Body)</vt:lpstr>
      <vt:lpstr>Lato</vt:lpstr>
      <vt:lpstr>Lato Black</vt:lpstr>
      <vt:lpstr>Roboto</vt:lpstr>
      <vt:lpstr>Script MT Bold</vt:lpstr>
      <vt:lpstr>Tahoma</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GCT Saravanan</cp:lastModifiedBy>
  <cp:revision>134</cp:revision>
  <dcterms:created xsi:type="dcterms:W3CDTF">2018-02-22T14:54:22Z</dcterms:created>
  <dcterms:modified xsi:type="dcterms:W3CDTF">2024-04-10T05:04:35Z</dcterms:modified>
</cp:coreProperties>
</file>