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80" r:id="rId2"/>
    <p:sldId id="296" r:id="rId3"/>
    <p:sldId id="292" r:id="rId4"/>
    <p:sldId id="290" r:id="rId5"/>
    <p:sldId id="284" r:id="rId6"/>
    <p:sldId id="275" r:id="rId7"/>
    <p:sldId id="301" r:id="rId8"/>
    <p:sldId id="303" r:id="rId9"/>
    <p:sldId id="278" r:id="rId10"/>
    <p:sldId id="302" r:id="rId11"/>
    <p:sldId id="3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40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75C91-A5C1-482A-B64C-EC7353257E6E}" type="datetimeFigureOut">
              <a:rPr lang="en-US"/>
              <a:pPr/>
              <a:t>11/19/2019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3BAA8-6E45-4216-894F-0875F397AD3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685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28" y="3429001"/>
            <a:ext cx="9569513" cy="183246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227" y="2207361"/>
            <a:ext cx="9552456" cy="814428"/>
          </a:xfrm>
        </p:spPr>
        <p:txBody>
          <a:bodyPr>
            <a:normAutofit/>
          </a:bodyPr>
          <a:lstStyle>
            <a:lvl1pPr marL="0" indent="0" algn="l">
              <a:buNone/>
              <a:defRPr sz="3700" b="0" i="0">
                <a:solidFill>
                  <a:srgbClr val="00B0F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77967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171294"/>
            <a:ext cx="10994760" cy="1018033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596540"/>
            <a:ext cx="10994760" cy="4886557"/>
          </a:xfrm>
        </p:spPr>
        <p:txBody>
          <a:bodyPr/>
          <a:lstStyle>
            <a:lvl1pPr algn="l">
              <a:defRPr sz="37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578507"/>
            <a:ext cx="9365907" cy="763525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1392934"/>
            <a:ext cx="9365907" cy="4681415"/>
          </a:xfrm>
        </p:spPr>
        <p:txBody>
          <a:bodyPr/>
          <a:lstStyle>
            <a:lvl1pPr>
              <a:defRPr sz="3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27" y="171294"/>
            <a:ext cx="10791153" cy="1018033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1800147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2430009"/>
            <a:ext cx="5386917" cy="3035059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  <a:lvl2pPr algn="ctr">
              <a:defRPr sz="2700">
                <a:solidFill>
                  <a:schemeClr val="tx1"/>
                </a:solidFill>
              </a:defRPr>
            </a:lvl2pPr>
            <a:lvl3pPr algn="ctr">
              <a:defRPr sz="2400">
                <a:solidFill>
                  <a:schemeClr val="tx1"/>
                </a:solidFill>
              </a:defRPr>
            </a:lvl3pPr>
            <a:lvl4pPr algn="ctr">
              <a:defRPr sz="2100">
                <a:solidFill>
                  <a:schemeClr val="tx1"/>
                </a:solidFill>
              </a:defRPr>
            </a:lvl4pPr>
            <a:lvl5pPr algn="ctr">
              <a:defRPr sz="2100">
                <a:solidFill>
                  <a:schemeClr val="tx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1800147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2430009"/>
            <a:ext cx="5389033" cy="3035059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  <a:lvl2pPr algn="ctr">
              <a:defRPr sz="2700">
                <a:solidFill>
                  <a:schemeClr val="tx1"/>
                </a:solidFill>
              </a:defRPr>
            </a:lvl2pPr>
            <a:lvl3pPr algn="ctr">
              <a:defRPr sz="2400">
                <a:solidFill>
                  <a:schemeClr val="tx1"/>
                </a:solidFill>
              </a:defRPr>
            </a:lvl3pPr>
            <a:lvl4pPr algn="ctr">
              <a:defRPr sz="2100">
                <a:solidFill>
                  <a:schemeClr val="tx1"/>
                </a:solidFill>
              </a:defRPr>
            </a:lvl4pPr>
            <a:lvl5pPr algn="ctr">
              <a:defRPr sz="2100">
                <a:solidFill>
                  <a:schemeClr val="tx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11/19/2019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11/19/2019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11/19/2019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/>
        </p:nvSpPr>
        <p:spPr>
          <a:xfrm>
            <a:off x="-12200" y="6951663"/>
            <a:ext cx="11186167" cy="70788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Content Placeholder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9444446" y="6192299"/>
            <a:ext cx="2577735" cy="48050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205377" y="2299607"/>
            <a:ext cx="10415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Minchu Products and Services</a:t>
            </a:r>
            <a:endParaRPr lang="en-IN" sz="2800" b="1" dirty="0">
              <a:solidFill>
                <a:schemeClr val="bg1"/>
              </a:solidFill>
              <a:latin typeface="Calibri Light (Headings)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8674100" y="206375"/>
            <a:ext cx="2940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 sz="2800" dirty="0">
              <a:latin typeface="Calibri Light (Headings)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66825" y="1252538"/>
            <a:ext cx="5499100" cy="38941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012" y="3971108"/>
            <a:ext cx="21652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Portfolio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62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1041400" y="209550"/>
            <a:ext cx="10323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 Light (Headings)"/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Sheet metal and Plastic enclosures</a:t>
            </a:r>
            <a:endParaRPr lang="en-IN" sz="2400" b="1" dirty="0">
              <a:solidFill>
                <a:schemeClr val="bg1"/>
              </a:solidFill>
              <a:latin typeface="Calibri Light (Headings)"/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8674100" y="206375"/>
            <a:ext cx="2940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 sz="2800" dirty="0">
              <a:latin typeface="Calibri Light (Headings)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66825" y="1252538"/>
            <a:ext cx="5499100" cy="38941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  <a:cs typeface="+mn-cs"/>
            </a:endParaRP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9444446" y="6192299"/>
            <a:ext cx="2577735" cy="48050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F:\00-Minchu Products and Services\00- Generic\Marketing\ENC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9383" y="1413054"/>
            <a:ext cx="7455541" cy="4944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1302657" y="3109504"/>
            <a:ext cx="104155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Thank You</a:t>
            </a:r>
            <a:endParaRPr lang="en-IN" sz="4400" b="1" dirty="0">
              <a:solidFill>
                <a:schemeClr val="bg1"/>
              </a:solidFill>
              <a:latin typeface="Calibri Light (Headings)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8674100" y="206375"/>
            <a:ext cx="2940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 sz="2800" dirty="0">
              <a:latin typeface="Calibri Light (Headings)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66825" y="1252538"/>
            <a:ext cx="5499100" cy="38941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  <a:cs typeface="+mn-cs"/>
            </a:endParaRP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9444446" y="6192299"/>
            <a:ext cx="2577735" cy="48050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462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Content Placeholder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9444446" y="6192299"/>
            <a:ext cx="2577735" cy="48050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1041400" y="209550"/>
            <a:ext cx="10415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Minchu Products and Services</a:t>
            </a:r>
            <a:endParaRPr lang="en-IN" sz="2400" b="1" dirty="0">
              <a:solidFill>
                <a:schemeClr val="bg1"/>
              </a:solidFill>
              <a:latin typeface="Calibri Light (Headings)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8674100" y="206375"/>
            <a:ext cx="2940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 sz="2800" dirty="0">
              <a:latin typeface="Calibri Light (Headings)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66825" y="1252538"/>
            <a:ext cx="5499100" cy="38941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776580" y="1203233"/>
            <a:ext cx="6396380" cy="4852393"/>
          </a:xfrm>
          <a:prstGeom prst="roundRect">
            <a:avLst>
              <a:gd name="adj" fmla="val 16667"/>
            </a:avLst>
          </a:prstGeom>
          <a:ln w="38100">
            <a:solidFill>
              <a:schemeClr val="accent4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endParaRPr lang="en-US" sz="2000" dirty="0" smtClean="0"/>
          </a:p>
          <a:p>
            <a:r>
              <a:rPr lang="en-US" sz="2000" dirty="0" smtClean="0"/>
              <a:t>We Design, Develop, Market and Sell Innovative Products to the Indian Market. Our Motto is to take . the "Make in India" initiative to the next level by indigenously developing Useful and Innovative products in various industries, thereby providing jobs to local vendors. </a:t>
            </a:r>
          </a:p>
          <a:p>
            <a:r>
              <a:rPr lang="en-US" sz="2000" dirty="0" smtClean="0"/>
              <a:t>Our aim is to focus more on producing greener products locally and exporting to different countries.</a:t>
            </a:r>
          </a:p>
          <a:p>
            <a:r>
              <a:rPr lang="en-US" sz="2000" dirty="0" smtClean="0"/>
              <a:t>We specialize in Product design and are capable of taking product design from concept to reality.</a:t>
            </a:r>
            <a:endParaRPr lang="en-US" sz="2000" dirty="0"/>
          </a:p>
        </p:txBody>
      </p:sp>
      <p:pic>
        <p:nvPicPr>
          <p:cNvPr id="10" name="Picture 2" descr="C:\Users\Devaiah\Desktop\ssg\21.png">
            <a:extLst>
              <a:ext uri="{FF2B5EF4-FFF2-40B4-BE49-F238E27FC236}">
                <a16:creationId xmlns="" xmlns:a16="http://schemas.microsoft.com/office/drawing/2014/main" id="{4C727CE3-26C2-4BD6-A8B0-600E87A55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979253" y="716440"/>
            <a:ext cx="4082117" cy="37249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4626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1041400" y="209550"/>
            <a:ext cx="10415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Minchu Products and Services</a:t>
            </a:r>
            <a:endParaRPr lang="en-IN" sz="2400" b="1" dirty="0">
              <a:solidFill>
                <a:schemeClr val="bg1"/>
              </a:solidFill>
              <a:latin typeface="Calibri Light (Headings)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8674100" y="206375"/>
            <a:ext cx="2940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 sz="2800" dirty="0">
              <a:latin typeface="Calibri Light (Headings)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66825" y="1252538"/>
            <a:ext cx="5499100" cy="38941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776580" y="1203233"/>
            <a:ext cx="6396380" cy="4852393"/>
          </a:xfrm>
          <a:prstGeom prst="roundRect">
            <a:avLst>
              <a:gd name="adj" fmla="val 16667"/>
            </a:avLst>
          </a:prstGeom>
          <a:ln w="38100">
            <a:solidFill>
              <a:schemeClr val="accent4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r>
              <a:rPr lang="en-US" sz="2000" b="1" dirty="0" smtClean="0"/>
              <a:t>Services provided for our clients are </a:t>
            </a:r>
            <a:r>
              <a:rPr lang="en-US" sz="2000" dirty="0" smtClean="0"/>
              <a:t>: 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 </a:t>
            </a:r>
            <a:r>
              <a:rPr lang="en-US" sz="2000" dirty="0" smtClean="0"/>
              <a:t>      Design, Development and Production of Sports 	&amp; Fitness Equipments.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      Enclosure Design and Development for Modem.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      Prototyping of Various Enclosures for military      	Applications, Heat Sinks, etc.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     Prototyping of Various parts for Water Purifier</a:t>
            </a:r>
          </a:p>
          <a:p>
            <a:r>
              <a:rPr lang="en-US" sz="2000" dirty="0" smtClean="0"/>
              <a:t>     	 Brackets , PCBs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     Prototyping of Enclosure Racks for Fitment and  	Initial Testing.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    Patent Portfolio Management.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    Patent Analysis and Ideas Generation Using        	Systematic Innovation (TRIZ)</a:t>
            </a:r>
          </a:p>
          <a:p>
            <a:endParaRPr lang="en-US" sz="2000" dirty="0" smtClean="0"/>
          </a:p>
        </p:txBody>
      </p:sp>
      <p:pic>
        <p:nvPicPr>
          <p:cNvPr id="10" name="Picture 2" descr="C:\Users\Devaiah\Desktop\ssg\21.png">
            <a:extLst>
              <a:ext uri="{FF2B5EF4-FFF2-40B4-BE49-F238E27FC236}">
                <a16:creationId xmlns="" xmlns:a16="http://schemas.microsoft.com/office/drawing/2014/main" id="{4C727CE3-26C2-4BD6-A8B0-600E87A55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88686" y="1304269"/>
            <a:ext cx="4707656" cy="3724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9444446" y="6192299"/>
            <a:ext cx="2577735" cy="48050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4626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1041400" y="209550"/>
            <a:ext cx="10415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 Light (Headings)"/>
              </a:rPr>
              <a:t>Project Sample</a:t>
            </a:r>
            <a:r>
              <a:rPr lang="en-US" sz="2400" b="1" dirty="0">
                <a:solidFill>
                  <a:schemeClr val="bg1"/>
                </a:solidFill>
                <a:latin typeface="Calibri Light (Headings)"/>
              </a:rPr>
              <a:t>:  Bezel Design - Plastics</a:t>
            </a:r>
            <a:endParaRPr lang="en-IN" sz="2400" b="1" dirty="0">
              <a:solidFill>
                <a:schemeClr val="bg1"/>
              </a:solidFill>
              <a:latin typeface="Calibri Light (Headings)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8674100" y="206375"/>
            <a:ext cx="2940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 sz="2800" dirty="0">
              <a:latin typeface="Calibri Light (Headings)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66825" y="1252538"/>
            <a:ext cx="5499100" cy="38941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776580" y="1190170"/>
            <a:ext cx="6396380" cy="4852393"/>
          </a:xfrm>
          <a:prstGeom prst="roundRect">
            <a:avLst>
              <a:gd name="adj" fmla="val 16667"/>
            </a:avLst>
          </a:prstGeom>
          <a:ln w="38100">
            <a:solidFill>
              <a:schemeClr val="accent4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marL="512763" lvl="1" indent="-512763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q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</a:rPr>
              <a:t>Summary: </a:t>
            </a:r>
            <a:r>
              <a:rPr lang="en-US" altLang="en-US" dirty="0">
                <a:solidFill>
                  <a:srgbClr val="000000"/>
                </a:solidFill>
              </a:rPr>
              <a:t>To re-design the bezel based on customer’s New Industrial Design sketches and old reference product 3d models.</a:t>
            </a:r>
            <a:endParaRPr lang="en-US" altLang="en-US" b="1" dirty="0">
              <a:solidFill>
                <a:srgbClr val="000000"/>
              </a:solidFill>
            </a:endParaRPr>
          </a:p>
          <a:p>
            <a:pPr marL="512763" lvl="1" indent="-512763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q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IN" altLang="en-US" b="1" dirty="0">
                <a:solidFill>
                  <a:srgbClr val="000000"/>
                </a:solidFill>
              </a:rPr>
              <a:t>Input: </a:t>
            </a:r>
            <a:r>
              <a:rPr lang="en-US" altLang="en-US" dirty="0">
                <a:solidFill>
                  <a:srgbClr val="000000"/>
                </a:solidFill>
              </a:rPr>
              <a:t>Existing Product models, Industrial Design sketches</a:t>
            </a:r>
            <a:endParaRPr lang="en-IN" altLang="en-US" dirty="0">
              <a:solidFill>
                <a:srgbClr val="000000"/>
              </a:solidFill>
            </a:endParaRPr>
          </a:p>
          <a:p>
            <a:pPr marL="512763" lvl="1" indent="-496888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q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</a:rPr>
              <a:t>Scope</a:t>
            </a:r>
            <a:r>
              <a:rPr lang="en-US" altLang="en-US" dirty="0">
                <a:solidFill>
                  <a:srgbClr val="000000"/>
                </a:solidFill>
              </a:rPr>
              <a:t>: </a:t>
            </a:r>
          </a:p>
          <a:p>
            <a:pPr marL="969963" lvl="2" indent="-496888">
              <a:buClr>
                <a:srgbClr val="FFC000"/>
              </a:buClr>
              <a:buFont typeface="Wingdings" pitchFamily="2" charset="2"/>
              <a:buChar char="§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</a:rPr>
              <a:t>Converting Industrial Design Sketches into 3d  models</a:t>
            </a:r>
          </a:p>
          <a:p>
            <a:pPr marL="969963" lvl="2" indent="-496888">
              <a:buClr>
                <a:srgbClr val="FFC000"/>
              </a:buClr>
              <a:buFont typeface="Wingdings" pitchFamily="2" charset="2"/>
              <a:buChar char="§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</a:rPr>
              <a:t>Products should be designed for </a:t>
            </a:r>
          </a:p>
          <a:p>
            <a:pPr marL="512763" lvl="1" indent="-496888">
              <a:buClr>
                <a:srgbClr val="FFC000"/>
              </a:buClr>
              <a:buFont typeface="Wingdings" pitchFamily="2" charset="2"/>
              <a:buChar char="q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</a:rPr>
              <a:t>Solution: </a:t>
            </a:r>
            <a:r>
              <a:rPr lang="en-IN" altLang="en-US" dirty="0">
                <a:solidFill>
                  <a:srgbClr val="000000"/>
                </a:solidFill>
              </a:rPr>
              <a:t>The existing design was modified to eliminate over-engineered components, without compromising the aesthetic and functionality delivering 45% reduction in enclosure cost.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0" name="Picture 2" descr="C:\Users\Devaiah\Desktop\ssg\21.png">
            <a:extLst>
              <a:ext uri="{FF2B5EF4-FFF2-40B4-BE49-F238E27FC236}">
                <a16:creationId xmlns="" xmlns:a16="http://schemas.microsoft.com/office/drawing/2014/main" id="{4C727CE3-26C2-4BD6-A8B0-600E87A55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9440" y="1234760"/>
            <a:ext cx="2964157" cy="3263064"/>
          </a:xfrm>
          <a:prstGeom prst="rect">
            <a:avLst/>
          </a:prstGeom>
          <a:noFill/>
        </p:spPr>
      </p:pic>
      <p:pic>
        <p:nvPicPr>
          <p:cNvPr id="11" name="Picture 2" descr="C:\Users\Devaiah\Desktop\ssg\22.png">
            <a:extLst>
              <a:ext uri="{FF2B5EF4-FFF2-40B4-BE49-F238E27FC236}">
                <a16:creationId xmlns="" xmlns:a16="http://schemas.microsoft.com/office/drawing/2014/main" id="{D800FE49-4242-48CF-BCDC-68F68C12F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3863" y="2564151"/>
            <a:ext cx="3343616" cy="3716787"/>
          </a:xfrm>
          <a:prstGeom prst="rect">
            <a:avLst/>
          </a:prstGeom>
          <a:noFill/>
        </p:spPr>
      </p:pic>
      <p:pic>
        <p:nvPicPr>
          <p:cNvPr id="13" name="Content Placeholder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9444446" y="6192299"/>
            <a:ext cx="2577735" cy="48050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4626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1041400" y="209550"/>
            <a:ext cx="10415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 Light (Headings)"/>
              </a:rPr>
              <a:t>Project Sample</a:t>
            </a:r>
            <a:r>
              <a:rPr lang="en-US" sz="2400" b="1" dirty="0">
                <a:solidFill>
                  <a:schemeClr val="bg1"/>
                </a:solidFill>
                <a:latin typeface="Calibri Light (Headings)"/>
              </a:rPr>
              <a:t>:  Enclosure Design - Plastics</a:t>
            </a:r>
            <a:endParaRPr lang="en-IN" sz="2400" b="1" dirty="0">
              <a:solidFill>
                <a:schemeClr val="bg1"/>
              </a:solidFill>
              <a:latin typeface="Calibri Light (Headings)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8674100" y="206375"/>
            <a:ext cx="2940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 sz="2800" dirty="0">
              <a:latin typeface="Calibri Light (Headings)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66825" y="1252538"/>
            <a:ext cx="5499100" cy="38941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776580" y="1190170"/>
            <a:ext cx="5773076" cy="4852393"/>
          </a:xfrm>
          <a:prstGeom prst="roundRect">
            <a:avLst>
              <a:gd name="adj" fmla="val 16667"/>
            </a:avLst>
          </a:prstGeom>
          <a:ln w="38100">
            <a:solidFill>
              <a:schemeClr val="accent4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marL="512763" lvl="1" indent="-512763" algn="just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q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</a:rPr>
              <a:t>Summary: </a:t>
            </a:r>
            <a:r>
              <a:rPr lang="en-US" altLang="en-US" dirty="0">
                <a:solidFill>
                  <a:srgbClr val="000000"/>
                </a:solidFill>
              </a:rPr>
              <a:t>To design the hand held plastic  enclosure that is ergonomic and easy to use. The emphasis was on ergonomics and aesthetics. </a:t>
            </a:r>
            <a:endParaRPr lang="en-US" altLang="en-US" b="1" dirty="0">
              <a:solidFill>
                <a:srgbClr val="000000"/>
              </a:solidFill>
            </a:endParaRPr>
          </a:p>
          <a:p>
            <a:pPr marL="512763" lvl="1" indent="-512763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q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IN" altLang="en-US" b="1" dirty="0">
                <a:solidFill>
                  <a:srgbClr val="000000"/>
                </a:solidFill>
              </a:rPr>
              <a:t>Input: </a:t>
            </a:r>
            <a:r>
              <a:rPr lang="en-US" altLang="en-US" dirty="0">
                <a:solidFill>
                  <a:srgbClr val="000000"/>
                </a:solidFill>
              </a:rPr>
              <a:t>Reference Product and Design Files</a:t>
            </a:r>
            <a:endParaRPr lang="en-IN" altLang="en-US" dirty="0">
              <a:solidFill>
                <a:srgbClr val="000000"/>
              </a:solidFill>
            </a:endParaRPr>
          </a:p>
          <a:p>
            <a:pPr marL="512763" lvl="1" indent="-496888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q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</a:rPr>
              <a:t>Scope</a:t>
            </a:r>
            <a:r>
              <a:rPr lang="en-US" altLang="en-US" dirty="0">
                <a:solidFill>
                  <a:srgbClr val="000000"/>
                </a:solidFill>
              </a:rPr>
              <a:t>: </a:t>
            </a:r>
          </a:p>
          <a:p>
            <a:pPr marL="969963" lvl="2" indent="-496888">
              <a:buClr>
                <a:srgbClr val="FFC000"/>
              </a:buClr>
              <a:buFont typeface="Wingdings" pitchFamily="2" charset="2"/>
              <a:buChar char="§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</a:rPr>
              <a:t>Enclosure Design</a:t>
            </a:r>
          </a:p>
          <a:p>
            <a:pPr marL="969963" lvl="2" indent="-496888">
              <a:buClr>
                <a:srgbClr val="FFC000"/>
              </a:buClr>
              <a:buFont typeface="Wingdings" pitchFamily="2" charset="2"/>
              <a:buChar char="§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</a:rPr>
              <a:t>Ergonomics</a:t>
            </a:r>
          </a:p>
          <a:p>
            <a:pPr marL="969963" lvl="2" indent="-496888">
              <a:buClr>
                <a:srgbClr val="FFC000"/>
              </a:buClr>
              <a:buFont typeface="Wingdings" pitchFamily="2" charset="2"/>
              <a:buChar char="§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</a:rPr>
              <a:t>Prototyping</a:t>
            </a:r>
          </a:p>
          <a:p>
            <a:pPr marL="969963" lvl="2" indent="-496888">
              <a:buClr>
                <a:srgbClr val="FFC000"/>
              </a:buClr>
              <a:buFont typeface="Wingdings" pitchFamily="2" charset="2"/>
              <a:buChar char="§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</a:rPr>
              <a:t>Tool Design - Support</a:t>
            </a:r>
          </a:p>
          <a:p>
            <a:pPr marL="969963" lvl="2" indent="-496888">
              <a:buClr>
                <a:srgbClr val="FFC000"/>
              </a:buClr>
              <a:buFont typeface="Wingdings" pitchFamily="2" charset="2"/>
              <a:buChar char="§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</a:rPr>
              <a:t>Testing and approvals</a:t>
            </a:r>
          </a:p>
          <a:p>
            <a:pPr marL="512763" lvl="1" indent="-496888">
              <a:buClr>
                <a:srgbClr val="FFC000"/>
              </a:buClr>
              <a:buFont typeface="Wingdings" pitchFamily="2" charset="2"/>
              <a:buChar char="q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</a:rPr>
              <a:t>Solution: </a:t>
            </a:r>
            <a:r>
              <a:rPr lang="en-US" altLang="en-US" dirty="0">
                <a:solidFill>
                  <a:srgbClr val="000000"/>
                </a:solidFill>
              </a:rPr>
              <a:t>New Product Design – earlier design was larger and bulky not suitable for hand held operation.</a:t>
            </a:r>
          </a:p>
          <a:p>
            <a:pPr marL="15875" lvl="1">
              <a:buClr>
                <a:srgbClr val="FFC000"/>
              </a:buClr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endParaRPr lang="en-US" altLang="en-US" dirty="0">
              <a:solidFill>
                <a:srgbClr val="000000"/>
              </a:solidFill>
              <a:latin typeface="Helvetica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9EDBF05A-2527-49BA-AFA2-681BBED51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F7FF"/>
              </a:clrFrom>
              <a:clrTo>
                <a:srgbClr val="EFF7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641097" y="2805491"/>
            <a:ext cx="3877308" cy="350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3AFB0AEF-FE36-47B3-AAA6-8523A5CDF9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99645">
            <a:off x="8738571" y="1325585"/>
            <a:ext cx="2888944" cy="341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9444446" y="6192299"/>
            <a:ext cx="2577735" cy="48050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19974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1238" y="1118191"/>
            <a:ext cx="4456112" cy="221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1041400" y="209550"/>
            <a:ext cx="10323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 Light (Headings)"/>
              </a:rPr>
              <a:t>Project Sample</a:t>
            </a:r>
            <a:r>
              <a:rPr lang="en-US" sz="2400" b="1" dirty="0">
                <a:solidFill>
                  <a:schemeClr val="bg1"/>
                </a:solidFill>
                <a:latin typeface="Calibri Light (Headings)"/>
              </a:rPr>
              <a:t>: Enclosure Design</a:t>
            </a:r>
            <a:endParaRPr lang="en-IN" sz="2400" b="1" dirty="0">
              <a:solidFill>
                <a:schemeClr val="bg1"/>
              </a:solidFill>
              <a:latin typeface="Calibri Light (Headings)"/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8674100" y="206375"/>
            <a:ext cx="2940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 sz="2800" dirty="0">
              <a:latin typeface="Calibri Light (Headings)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66825" y="1252538"/>
            <a:ext cx="5499100" cy="38941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776580" y="1190170"/>
            <a:ext cx="6289238" cy="5475848"/>
          </a:xfrm>
          <a:prstGeom prst="roundRect">
            <a:avLst>
              <a:gd name="adj" fmla="val 16667"/>
            </a:avLst>
          </a:prstGeom>
          <a:ln w="38100">
            <a:solidFill>
              <a:schemeClr val="accent4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marL="512763" lvl="1" indent="-512763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q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</a:rPr>
              <a:t>Summary: </a:t>
            </a:r>
            <a:r>
              <a:rPr lang="en-US" altLang="en-US" dirty="0">
                <a:solidFill>
                  <a:srgbClr val="000000"/>
                </a:solidFill>
              </a:rPr>
              <a:t>A robust rack mountable metal enclosure for an industrial PC was required to be developed. This being a flagship product from the customer, the focus were on both product performance and aesthetic design </a:t>
            </a:r>
            <a:endParaRPr lang="en-US" altLang="en-US" b="1" dirty="0">
              <a:solidFill>
                <a:srgbClr val="000000"/>
              </a:solidFill>
            </a:endParaRPr>
          </a:p>
          <a:p>
            <a:pPr marL="512763" lvl="1" indent="-512763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q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IN" altLang="en-US" b="1" dirty="0">
                <a:solidFill>
                  <a:srgbClr val="000000"/>
                </a:solidFill>
              </a:rPr>
              <a:t>Input: </a:t>
            </a:r>
          </a:p>
          <a:p>
            <a:pPr marL="969963" lvl="2" indent="-512763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</a:rPr>
              <a:t>PCB Design </a:t>
            </a:r>
          </a:p>
          <a:p>
            <a:pPr marL="969963" lvl="2" indent="-512763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§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</a:rPr>
              <a:t>Design Constraints</a:t>
            </a:r>
            <a:endParaRPr lang="en-US" altLang="en-US" b="1" dirty="0">
              <a:solidFill>
                <a:srgbClr val="000000"/>
              </a:solidFill>
            </a:endParaRPr>
          </a:p>
          <a:p>
            <a:pPr marL="512763" lvl="1" indent="-496888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q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</a:rPr>
              <a:t>Scope</a:t>
            </a:r>
            <a:r>
              <a:rPr lang="en-US" altLang="en-US" dirty="0">
                <a:solidFill>
                  <a:srgbClr val="000000"/>
                </a:solidFill>
              </a:rPr>
              <a:t>: </a:t>
            </a:r>
          </a:p>
          <a:p>
            <a:pPr marL="969963" lvl="2" indent="-496888">
              <a:buClr>
                <a:srgbClr val="FFC000"/>
              </a:buClr>
              <a:buFont typeface="Wingdings" pitchFamily="2" charset="2"/>
              <a:buChar char="§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</a:rPr>
              <a:t>Develop a metal enclosure for industrial PC</a:t>
            </a:r>
          </a:p>
          <a:p>
            <a:pPr marL="969963" lvl="2" indent="-496888">
              <a:buClr>
                <a:srgbClr val="FFC000"/>
              </a:buClr>
              <a:buFont typeface="Wingdings" pitchFamily="2" charset="2"/>
              <a:buChar char="§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</a:rPr>
              <a:t>Enclosure prototyping</a:t>
            </a:r>
          </a:p>
          <a:p>
            <a:pPr marL="969963" lvl="2" indent="-496888"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§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</a:rPr>
              <a:t>Bulk supply from India.</a:t>
            </a:r>
          </a:p>
          <a:p>
            <a:pPr marL="512763" lvl="1" indent="-496888">
              <a:buClr>
                <a:srgbClr val="FFC000"/>
              </a:buClr>
              <a:buFont typeface="Wingdings" pitchFamily="2" charset="2"/>
              <a:buChar char="q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</a:rPr>
              <a:t>Solution: </a:t>
            </a:r>
            <a:r>
              <a:rPr lang="en-US" altLang="en-US" dirty="0">
                <a:solidFill>
                  <a:srgbClr val="000000"/>
                </a:solidFill>
              </a:rPr>
              <a:t>A compact rack mountable enclosure was developed considering EMI /  EMC, thermal flow, and further expansion possibilities. </a:t>
            </a:r>
          </a:p>
          <a:p>
            <a:pPr marL="914400" lvl="1" indent="-496888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q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endParaRPr lang="en-US" altLang="en-US" dirty="0">
              <a:solidFill>
                <a:srgbClr val="000000"/>
              </a:solidFill>
              <a:latin typeface="Helvetica" pitchFamily="34" charset="0"/>
            </a:endParaRPr>
          </a:p>
        </p:txBody>
      </p:sp>
      <p:pic>
        <p:nvPicPr>
          <p:cNvPr id="10251" name="Picture 22"/>
          <p:cNvPicPr>
            <a:picLocks noChangeAspect="1" noChangeArrowheads="1"/>
          </p:cNvPicPr>
          <p:nvPr/>
        </p:nvPicPr>
        <p:blipFill>
          <a:blip r:embed="rId3" cstate="print"/>
          <a:srcRect l="3847" r="30771" b="11987"/>
          <a:stretch>
            <a:fillRect/>
          </a:stretch>
        </p:blipFill>
        <p:spPr bwMode="auto">
          <a:xfrm>
            <a:off x="7966075" y="3162300"/>
            <a:ext cx="3352800" cy="2760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9444446" y="6192299"/>
            <a:ext cx="2577735" cy="48050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1041400" y="209550"/>
            <a:ext cx="10323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 Light (Headings)"/>
              </a:rPr>
              <a:t>Project Sample</a:t>
            </a:r>
            <a:r>
              <a:rPr lang="en-US" sz="2400" b="1" dirty="0">
                <a:solidFill>
                  <a:schemeClr val="bg1"/>
                </a:solidFill>
                <a:latin typeface="Calibri Light (Headings)"/>
              </a:rPr>
              <a:t>: </a:t>
            </a:r>
            <a:r>
              <a:rPr lang="en-US" sz="2400" dirty="0" smtClean="0">
                <a:solidFill>
                  <a:schemeClr val="bg1"/>
                </a:solidFill>
              </a:rPr>
              <a:t>Sheet metal and Plastic enclosures</a:t>
            </a:r>
            <a:endParaRPr lang="en-IN" sz="2400" b="1" dirty="0">
              <a:solidFill>
                <a:schemeClr val="bg1"/>
              </a:solidFill>
              <a:latin typeface="Calibri Light (Headings)"/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8674100" y="206375"/>
            <a:ext cx="2940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 sz="2800" dirty="0">
              <a:latin typeface="Calibri Light (Headings)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66825" y="1252538"/>
            <a:ext cx="5499100" cy="38941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  <a:cs typeface="+mn-cs"/>
            </a:endParaRP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9444446" y="6192299"/>
            <a:ext cx="2577735" cy="48050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F:\00-Minchu Products and Services\00- Generic\Marketing\ENclosur.jpg"/>
          <p:cNvPicPr>
            <a:picLocks noChangeAspect="1" noChangeArrowheads="1"/>
          </p:cNvPicPr>
          <p:nvPr/>
        </p:nvPicPr>
        <p:blipFill>
          <a:blip r:embed="rId3" cstate="print"/>
          <a:srcRect b="26507"/>
          <a:stretch>
            <a:fillRect/>
          </a:stretch>
        </p:blipFill>
        <p:spPr bwMode="auto">
          <a:xfrm>
            <a:off x="60323" y="1337399"/>
            <a:ext cx="3773488" cy="3404417"/>
          </a:xfrm>
          <a:prstGeom prst="rect">
            <a:avLst/>
          </a:prstGeom>
          <a:noFill/>
        </p:spPr>
      </p:pic>
      <p:pic>
        <p:nvPicPr>
          <p:cNvPr id="1027" name="Picture 3" descr="F:\00-Minchu Products and Services\00- Generic\Marketing\Enclosure1.JPG"/>
          <p:cNvPicPr>
            <a:picLocks noChangeAspect="1" noChangeArrowheads="1"/>
          </p:cNvPicPr>
          <p:nvPr/>
        </p:nvPicPr>
        <p:blipFill>
          <a:blip r:embed="rId4" cstate="print"/>
          <a:srcRect l="31563" t="14976" r="32483" b="15913"/>
          <a:stretch>
            <a:fillRect/>
          </a:stretch>
        </p:blipFill>
        <p:spPr bwMode="auto">
          <a:xfrm>
            <a:off x="9257211" y="1621903"/>
            <a:ext cx="2407920" cy="2780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F:\00-Minchu Products and Services\00- Generic\Marketing\Enclosure2.JPG"/>
          <p:cNvPicPr>
            <a:picLocks noChangeAspect="1" noChangeArrowheads="1"/>
          </p:cNvPicPr>
          <p:nvPr/>
        </p:nvPicPr>
        <p:blipFill>
          <a:blip r:embed="rId5" cstate="print"/>
          <a:srcRect l="7657" t="14519" r="32844" b="17604"/>
          <a:stretch>
            <a:fillRect/>
          </a:stretch>
        </p:blipFill>
        <p:spPr bwMode="auto">
          <a:xfrm>
            <a:off x="4761408" y="4625258"/>
            <a:ext cx="3067594" cy="2102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F:\00-Minchu Products and Services\00- Generic\Marketing\ENC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9707" y="1309329"/>
            <a:ext cx="4264025" cy="3203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1041400" y="209550"/>
            <a:ext cx="10323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 Light (Headings)"/>
              </a:rPr>
              <a:t>Project Sample</a:t>
            </a:r>
            <a:r>
              <a:rPr lang="en-US" sz="2400" b="1" dirty="0">
                <a:solidFill>
                  <a:schemeClr val="bg1"/>
                </a:solidFill>
                <a:latin typeface="Calibri Light (Headings)"/>
              </a:rPr>
              <a:t>: </a:t>
            </a:r>
            <a:r>
              <a:rPr lang="en-US" sz="2400" dirty="0" smtClean="0">
                <a:solidFill>
                  <a:schemeClr val="bg1"/>
                </a:solidFill>
              </a:rPr>
              <a:t>Sheet metal and Plastic enclosures</a:t>
            </a:r>
            <a:endParaRPr lang="en-IN" sz="2400" b="1" dirty="0">
              <a:solidFill>
                <a:schemeClr val="bg1"/>
              </a:solidFill>
              <a:latin typeface="Calibri Light (Headings)"/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8674100" y="206375"/>
            <a:ext cx="2940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 sz="2800" dirty="0">
              <a:latin typeface="Calibri Light (Headings)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66825" y="1252538"/>
            <a:ext cx="5499100" cy="38941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  <a:cs typeface="+mn-cs"/>
            </a:endParaRP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9444446" y="6192299"/>
            <a:ext cx="2577735" cy="48050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F:\00-Minchu Products and Services\00- Generic\Marketing\Minchu ppt\01-Portfolio PPT\DSCN3494.JPG"/>
          <p:cNvPicPr>
            <a:picLocks noChangeAspect="1" noChangeArrowheads="1"/>
          </p:cNvPicPr>
          <p:nvPr/>
        </p:nvPicPr>
        <p:blipFill>
          <a:blip r:embed="rId3" cstate="print"/>
          <a:srcRect l="16061" t="2228" r="11719" b="8366"/>
          <a:stretch>
            <a:fillRect/>
          </a:stretch>
        </p:blipFill>
        <p:spPr bwMode="auto">
          <a:xfrm>
            <a:off x="493058" y="1465729"/>
            <a:ext cx="3191435" cy="2962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00-Minchu Products and Services\00- Generic\Marketing\Minchu ppt\01-Portfolio PPT\DSCN3475.JPG"/>
          <p:cNvPicPr>
            <a:picLocks noChangeAspect="1" noChangeArrowheads="1"/>
          </p:cNvPicPr>
          <p:nvPr/>
        </p:nvPicPr>
        <p:blipFill>
          <a:blip r:embed="rId4" cstate="print"/>
          <a:srcRect l="4085" t="23669" r="5836" b="31210"/>
          <a:stretch>
            <a:fillRect/>
          </a:stretch>
        </p:blipFill>
        <p:spPr bwMode="auto">
          <a:xfrm>
            <a:off x="1008528" y="4499199"/>
            <a:ext cx="5957047" cy="2237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F:\00-Minchu Products and Services\00- Generic\Marketing\Minchu ppt\01-Portfolio PPT\DSCN3542.JPG"/>
          <p:cNvPicPr>
            <a:picLocks noChangeAspect="1" noChangeArrowheads="1"/>
          </p:cNvPicPr>
          <p:nvPr/>
        </p:nvPicPr>
        <p:blipFill>
          <a:blip r:embed="rId5" cstate="print"/>
          <a:srcRect l="22578" t="6112" r="20868" b="14718"/>
          <a:stretch>
            <a:fillRect/>
          </a:stretch>
        </p:blipFill>
        <p:spPr bwMode="auto">
          <a:xfrm>
            <a:off x="4570370" y="1465729"/>
            <a:ext cx="2664151" cy="2796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F:\00-Minchu Products and Services\00- Generic\Marketing\Minchu ppt\01-Portfolio PPT\DSCN3535.JPG"/>
          <p:cNvPicPr>
            <a:picLocks noChangeAspect="1" noChangeArrowheads="1"/>
          </p:cNvPicPr>
          <p:nvPr/>
        </p:nvPicPr>
        <p:blipFill>
          <a:blip r:embed="rId6" cstate="print"/>
          <a:srcRect l="24302" t="14055" b="17637"/>
          <a:stretch>
            <a:fillRect/>
          </a:stretch>
        </p:blipFill>
        <p:spPr bwMode="auto">
          <a:xfrm>
            <a:off x="7862046" y="3024096"/>
            <a:ext cx="3678238" cy="2489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1041400" y="209550"/>
            <a:ext cx="104155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 Light (Headings)"/>
              </a:rPr>
              <a:t>Project </a:t>
            </a:r>
            <a:r>
              <a:rPr lang="en-US" sz="2400" dirty="0" smtClean="0">
                <a:solidFill>
                  <a:schemeClr val="bg1"/>
                </a:solidFill>
                <a:latin typeface="Calibri Light (Headings)"/>
              </a:rPr>
              <a:t>Sample: Enclosure</a:t>
            </a:r>
            <a:r>
              <a:rPr lang="en-US" sz="2400" b="1" dirty="0" smtClean="0">
                <a:solidFill>
                  <a:schemeClr val="bg1"/>
                </a:solidFill>
                <a:latin typeface="Calibri Light (Headings)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alibri Light (Headings)"/>
              </a:rPr>
              <a:t>re-design to reduce </a:t>
            </a:r>
            <a:endParaRPr lang="en-US" sz="2400" b="1" dirty="0" smtClean="0">
              <a:solidFill>
                <a:schemeClr val="bg1"/>
              </a:solidFill>
              <a:latin typeface="Calibri Light (Headings)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Calibri Light (Headings)"/>
              </a:rPr>
              <a:t>production </a:t>
            </a:r>
            <a:r>
              <a:rPr lang="en-US" sz="2400" b="1" dirty="0">
                <a:solidFill>
                  <a:schemeClr val="bg1"/>
                </a:solidFill>
                <a:latin typeface="Calibri Light (Headings)"/>
              </a:rPr>
              <a:t>cost</a:t>
            </a:r>
            <a:endParaRPr lang="en-IN" sz="2400" b="1" dirty="0">
              <a:solidFill>
                <a:schemeClr val="bg1"/>
              </a:solidFill>
              <a:latin typeface="Calibri Light (Headings)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8674100" y="206375"/>
            <a:ext cx="2940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 sz="2800" dirty="0">
              <a:latin typeface="Calibri Light (Headings)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66825" y="1252538"/>
            <a:ext cx="5499100" cy="38941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776580" y="1190170"/>
            <a:ext cx="6289238" cy="4852393"/>
          </a:xfrm>
          <a:prstGeom prst="roundRect">
            <a:avLst>
              <a:gd name="adj" fmla="val 16667"/>
            </a:avLst>
          </a:prstGeom>
          <a:ln w="38100">
            <a:solidFill>
              <a:schemeClr val="accent4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marL="512763" lvl="1" indent="-512763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q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</a:rPr>
              <a:t>Summary: </a:t>
            </a:r>
            <a:r>
              <a:rPr lang="en-US" altLang="en-US" dirty="0">
                <a:solidFill>
                  <a:srgbClr val="000000"/>
                </a:solidFill>
              </a:rPr>
              <a:t>To re-design the enclosure without affecting the brand identity, functionality and EMC parameters, resulting in substantial cost reduction. </a:t>
            </a:r>
            <a:endParaRPr lang="en-US" altLang="en-US" b="1" dirty="0">
              <a:solidFill>
                <a:srgbClr val="000000"/>
              </a:solidFill>
            </a:endParaRPr>
          </a:p>
          <a:p>
            <a:pPr marL="512763" lvl="1" indent="-512763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q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IN" altLang="en-US" b="1" dirty="0">
                <a:solidFill>
                  <a:srgbClr val="000000"/>
                </a:solidFill>
              </a:rPr>
              <a:t>Input: </a:t>
            </a:r>
            <a:r>
              <a:rPr lang="en-US" altLang="en-US" dirty="0">
                <a:solidFill>
                  <a:srgbClr val="000000"/>
                </a:solidFill>
              </a:rPr>
              <a:t>Existing Product and Design Files</a:t>
            </a:r>
            <a:endParaRPr lang="en-IN" altLang="en-US" dirty="0">
              <a:solidFill>
                <a:srgbClr val="000000"/>
              </a:solidFill>
            </a:endParaRPr>
          </a:p>
          <a:p>
            <a:pPr marL="512763" lvl="1" indent="-496888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q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</a:rPr>
              <a:t>Scope</a:t>
            </a:r>
            <a:r>
              <a:rPr lang="en-US" altLang="en-US" dirty="0">
                <a:solidFill>
                  <a:srgbClr val="000000"/>
                </a:solidFill>
              </a:rPr>
              <a:t>: </a:t>
            </a:r>
          </a:p>
          <a:p>
            <a:pPr marL="969963" lvl="2" indent="-496888">
              <a:buClr>
                <a:srgbClr val="FFC000"/>
              </a:buClr>
              <a:buFont typeface="Wingdings" pitchFamily="2" charset="2"/>
              <a:buChar char="§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</a:rPr>
              <a:t>Teardown Analysis</a:t>
            </a:r>
          </a:p>
          <a:p>
            <a:pPr marL="969963" lvl="2" indent="-496888">
              <a:buClr>
                <a:srgbClr val="FFC000"/>
              </a:buClr>
              <a:buFont typeface="Wingdings" pitchFamily="2" charset="2"/>
              <a:buChar char="§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</a:rPr>
              <a:t>Re-design</a:t>
            </a:r>
          </a:p>
          <a:p>
            <a:pPr marL="969963" lvl="2" indent="-496888">
              <a:buClr>
                <a:srgbClr val="FFC000"/>
              </a:buClr>
              <a:buFont typeface="Wingdings" pitchFamily="2" charset="2"/>
              <a:buChar char="§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</a:rPr>
              <a:t>EMC testing and approvals</a:t>
            </a:r>
          </a:p>
          <a:p>
            <a:pPr marL="969963" lvl="2" indent="-496888"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§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</a:rPr>
              <a:t>Prototyping</a:t>
            </a:r>
          </a:p>
          <a:p>
            <a:pPr marL="512763" lvl="1" indent="-496888">
              <a:buClr>
                <a:srgbClr val="FFC000"/>
              </a:buClr>
              <a:buFont typeface="Wingdings" pitchFamily="2" charset="2"/>
              <a:buChar char="q"/>
              <a:tabLst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</a:rPr>
              <a:t>Solution: </a:t>
            </a:r>
            <a:r>
              <a:rPr lang="en-IN" altLang="en-US" dirty="0">
                <a:solidFill>
                  <a:srgbClr val="000000"/>
                </a:solidFill>
              </a:rPr>
              <a:t>The existing design was modified to eliminate over-engineered components, without compromising the aesthetic and functionality delivering 45% reduction in enclosure cost.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22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1433513"/>
            <a:ext cx="3744913" cy="811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8450" y="2770188"/>
            <a:ext cx="3746500" cy="2300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9444446" y="6192299"/>
            <a:ext cx="2577735" cy="48050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 -industry-template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 -industry-template-16x9</Template>
  <TotalTime>1500</TotalTime>
  <Words>402</Words>
  <Application>Microsoft Office PowerPoint</Application>
  <PresentationFormat>Custom</PresentationFormat>
  <Paragraphs>59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 -industry-template-16x9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Devaiah KR</cp:lastModifiedBy>
  <cp:revision>254</cp:revision>
  <dcterms:created xsi:type="dcterms:W3CDTF">2013-07-15T20:26:40Z</dcterms:created>
  <dcterms:modified xsi:type="dcterms:W3CDTF">2019-11-19T09:09:37Z</dcterms:modified>
</cp:coreProperties>
</file>