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0" r:id="rId5"/>
    <p:sldId id="259" r:id="rId6"/>
    <p:sldId id="273" r:id="rId7"/>
    <p:sldId id="285" r:id="rId8"/>
    <p:sldId id="287" r:id="rId9"/>
    <p:sldId id="288" r:id="rId10"/>
    <p:sldId id="289" r:id="rId11"/>
    <p:sldId id="286" r:id="rId12"/>
    <p:sldId id="284" r:id="rId13"/>
    <p:sldId id="282" r:id="rId14"/>
    <p:sldId id="281" r:id="rId15"/>
    <p:sldId id="275" r:id="rId16"/>
    <p:sldId id="276" r:id="rId17"/>
    <p:sldId id="277" r:id="rId18"/>
    <p:sldId id="278" r:id="rId19"/>
    <p:sldId id="279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0" autoAdjust="0"/>
    <p:restoredTop sz="94003" autoAdjust="0"/>
  </p:normalViewPr>
  <p:slideViewPr>
    <p:cSldViewPr>
      <p:cViewPr>
        <p:scale>
          <a:sx n="50" d="100"/>
          <a:sy n="50" d="100"/>
        </p:scale>
        <p:origin x="624" y="3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036F4-E54F-4E5D-A683-817BB0EC883F}" type="datetimeFigureOut">
              <a:rPr lang="en-IN" smtClean="0"/>
              <a:t>13-03-2024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1926E-A317-4C36-B033-7247E70F8B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97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1926E-A317-4C36-B033-7247E70F8BC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55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103371" cy="1051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429" y="1120647"/>
            <a:ext cx="1177290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99" y="1314196"/>
            <a:ext cx="11302801" cy="3710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jp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13" Type="http://schemas.openxmlformats.org/officeDocument/2006/relationships/image" Target="../media/image83.jpg"/><Relationship Id="rId18" Type="http://schemas.openxmlformats.org/officeDocument/2006/relationships/image" Target="../media/image88.jpg"/><Relationship Id="rId26" Type="http://schemas.openxmlformats.org/officeDocument/2006/relationships/image" Target="../media/image96.jpg"/><Relationship Id="rId3" Type="http://schemas.openxmlformats.org/officeDocument/2006/relationships/image" Target="../media/image73.jpg"/><Relationship Id="rId21" Type="http://schemas.openxmlformats.org/officeDocument/2006/relationships/image" Target="../media/image91.jpg"/><Relationship Id="rId7" Type="http://schemas.openxmlformats.org/officeDocument/2006/relationships/image" Target="../media/image77.jpg"/><Relationship Id="rId12" Type="http://schemas.openxmlformats.org/officeDocument/2006/relationships/image" Target="../media/image82.jpg"/><Relationship Id="rId17" Type="http://schemas.openxmlformats.org/officeDocument/2006/relationships/image" Target="../media/image87.jpg"/><Relationship Id="rId25" Type="http://schemas.openxmlformats.org/officeDocument/2006/relationships/image" Target="../media/image95.jpg"/><Relationship Id="rId2" Type="http://schemas.openxmlformats.org/officeDocument/2006/relationships/image" Target="../media/image72.jpg"/><Relationship Id="rId16" Type="http://schemas.openxmlformats.org/officeDocument/2006/relationships/image" Target="../media/image86.jpg"/><Relationship Id="rId20" Type="http://schemas.openxmlformats.org/officeDocument/2006/relationships/image" Target="../media/image90.jpg"/><Relationship Id="rId29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11" Type="http://schemas.openxmlformats.org/officeDocument/2006/relationships/image" Target="../media/image81.jpg"/><Relationship Id="rId24" Type="http://schemas.openxmlformats.org/officeDocument/2006/relationships/image" Target="../media/image94.jpg"/><Relationship Id="rId5" Type="http://schemas.openxmlformats.org/officeDocument/2006/relationships/image" Target="../media/image75.jpg"/><Relationship Id="rId15" Type="http://schemas.openxmlformats.org/officeDocument/2006/relationships/image" Target="../media/image85.jpg"/><Relationship Id="rId23" Type="http://schemas.openxmlformats.org/officeDocument/2006/relationships/image" Target="../media/image93.jpg"/><Relationship Id="rId28" Type="http://schemas.openxmlformats.org/officeDocument/2006/relationships/image" Target="../media/image98.jpg"/><Relationship Id="rId10" Type="http://schemas.openxmlformats.org/officeDocument/2006/relationships/image" Target="../media/image80.jpg"/><Relationship Id="rId19" Type="http://schemas.openxmlformats.org/officeDocument/2006/relationships/image" Target="../media/image89.jpg"/><Relationship Id="rId4" Type="http://schemas.openxmlformats.org/officeDocument/2006/relationships/image" Target="../media/image74.jpg"/><Relationship Id="rId9" Type="http://schemas.openxmlformats.org/officeDocument/2006/relationships/image" Target="../media/image79.jpg"/><Relationship Id="rId14" Type="http://schemas.openxmlformats.org/officeDocument/2006/relationships/image" Target="../media/image84.jpg"/><Relationship Id="rId22" Type="http://schemas.openxmlformats.org/officeDocument/2006/relationships/image" Target="../media/image92.jpg"/><Relationship Id="rId27" Type="http://schemas.openxmlformats.org/officeDocument/2006/relationships/image" Target="../media/image9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jpg"/><Relationship Id="rId26" Type="http://schemas.openxmlformats.org/officeDocument/2006/relationships/image" Target="../media/image137.jpg"/><Relationship Id="rId3" Type="http://schemas.openxmlformats.org/officeDocument/2006/relationships/image" Target="../media/image114.jpg"/><Relationship Id="rId21" Type="http://schemas.openxmlformats.org/officeDocument/2006/relationships/image" Target="../media/image132.png"/><Relationship Id="rId7" Type="http://schemas.openxmlformats.org/officeDocument/2006/relationships/image" Target="../media/image118.jpg"/><Relationship Id="rId12" Type="http://schemas.openxmlformats.org/officeDocument/2006/relationships/image" Target="../media/image123.jpg"/><Relationship Id="rId17" Type="http://schemas.openxmlformats.org/officeDocument/2006/relationships/image" Target="../media/image128.jpg"/><Relationship Id="rId25" Type="http://schemas.openxmlformats.org/officeDocument/2006/relationships/image" Target="../media/image136.jpg"/><Relationship Id="rId2" Type="http://schemas.openxmlformats.org/officeDocument/2006/relationships/image" Target="../media/image113.jpg"/><Relationship Id="rId16" Type="http://schemas.openxmlformats.org/officeDocument/2006/relationships/image" Target="../media/image127.jpg"/><Relationship Id="rId20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g"/><Relationship Id="rId11" Type="http://schemas.openxmlformats.org/officeDocument/2006/relationships/image" Target="../media/image122.jpg"/><Relationship Id="rId24" Type="http://schemas.openxmlformats.org/officeDocument/2006/relationships/image" Target="../media/image135.jpg"/><Relationship Id="rId5" Type="http://schemas.openxmlformats.org/officeDocument/2006/relationships/image" Target="../media/image116.jpg"/><Relationship Id="rId15" Type="http://schemas.openxmlformats.org/officeDocument/2006/relationships/image" Target="../media/image126.jpg"/><Relationship Id="rId23" Type="http://schemas.openxmlformats.org/officeDocument/2006/relationships/image" Target="../media/image134.jpg"/><Relationship Id="rId28" Type="http://schemas.openxmlformats.org/officeDocument/2006/relationships/image" Target="../media/image139.jpg"/><Relationship Id="rId10" Type="http://schemas.openxmlformats.org/officeDocument/2006/relationships/image" Target="../media/image121.png"/><Relationship Id="rId19" Type="http://schemas.openxmlformats.org/officeDocument/2006/relationships/image" Target="../media/image130.jpg"/><Relationship Id="rId4" Type="http://schemas.openxmlformats.org/officeDocument/2006/relationships/image" Target="../media/image115.jpg"/><Relationship Id="rId9" Type="http://schemas.openxmlformats.org/officeDocument/2006/relationships/image" Target="../media/image120.jpg"/><Relationship Id="rId14" Type="http://schemas.openxmlformats.org/officeDocument/2006/relationships/image" Target="../media/image125.png"/><Relationship Id="rId22" Type="http://schemas.openxmlformats.org/officeDocument/2006/relationships/image" Target="../media/image133.jpg"/><Relationship Id="rId27" Type="http://schemas.openxmlformats.org/officeDocument/2006/relationships/image" Target="../media/image1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gofy.in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mangofy.in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60491"/>
            <a:ext cx="12192000" cy="1397635"/>
          </a:xfrm>
          <a:custGeom>
            <a:avLst/>
            <a:gdLst/>
            <a:ahLst/>
            <a:cxnLst/>
            <a:rect l="l" t="t" r="r" b="b"/>
            <a:pathLst>
              <a:path w="12192000" h="1397634">
                <a:moveTo>
                  <a:pt x="12192000" y="0"/>
                </a:moveTo>
                <a:lnTo>
                  <a:pt x="0" y="0"/>
                </a:lnTo>
                <a:lnTo>
                  <a:pt x="0" y="1397505"/>
                </a:lnTo>
                <a:lnTo>
                  <a:pt x="12192000" y="1397505"/>
                </a:lnTo>
                <a:lnTo>
                  <a:pt x="12192000" y="0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922779"/>
            <a:ext cx="9534525" cy="20859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</a:pPr>
            <a:r>
              <a:rPr sz="5400" spc="-5" dirty="0">
                <a:solidFill>
                  <a:srgbClr val="C00000"/>
                </a:solidFill>
              </a:rPr>
              <a:t>Mango</a:t>
            </a:r>
            <a:r>
              <a:rPr sz="5400" spc="-280" dirty="0">
                <a:solidFill>
                  <a:srgbClr val="C00000"/>
                </a:solidFill>
              </a:rPr>
              <a:t> </a:t>
            </a:r>
            <a:r>
              <a:rPr sz="5400" spc="-15" dirty="0">
                <a:solidFill>
                  <a:srgbClr val="C00000"/>
                </a:solidFill>
              </a:rPr>
              <a:t>Semiconductors</a:t>
            </a:r>
            <a:r>
              <a:rPr sz="5400" spc="-55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India </a:t>
            </a:r>
            <a:r>
              <a:rPr sz="5400" spc="-1485" dirty="0">
                <a:solidFill>
                  <a:srgbClr val="C00000"/>
                </a:solidFill>
              </a:rPr>
              <a:t> </a:t>
            </a:r>
            <a:r>
              <a:rPr sz="5400" spc="-20" dirty="0">
                <a:solidFill>
                  <a:srgbClr val="C00000"/>
                </a:solidFill>
              </a:rPr>
              <a:t>Private</a:t>
            </a:r>
            <a:r>
              <a:rPr sz="5400" spc="-100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Limited</a:t>
            </a:r>
            <a:endParaRPr sz="5400"/>
          </a:p>
          <a:p>
            <a:pPr marL="12700">
              <a:lnSpc>
                <a:spcPts val="3850"/>
              </a:lnSpc>
            </a:pPr>
            <a:r>
              <a:rPr sz="3600" i="1" spc="-5" dirty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3600" i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i="1" spc="-10" dirty="0">
                <a:solidFill>
                  <a:srgbClr val="000066"/>
                </a:solidFill>
                <a:latin typeface="Arial"/>
                <a:cs typeface="Arial"/>
              </a:rPr>
              <a:t>ISO</a:t>
            </a:r>
            <a:r>
              <a:rPr sz="3600" i="1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i="1" spc="-15" dirty="0">
                <a:solidFill>
                  <a:srgbClr val="000066"/>
                </a:solidFill>
                <a:latin typeface="Arial"/>
                <a:cs typeface="Arial"/>
              </a:rPr>
              <a:t>9001,</a:t>
            </a:r>
            <a:r>
              <a:rPr sz="3600" i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i="1" spc="-10" dirty="0">
                <a:solidFill>
                  <a:srgbClr val="000066"/>
                </a:solidFill>
                <a:latin typeface="Arial"/>
                <a:cs typeface="Arial"/>
              </a:rPr>
              <a:t>ISO</a:t>
            </a:r>
            <a:r>
              <a:rPr sz="3600" i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i="1" spc="-15" dirty="0">
                <a:solidFill>
                  <a:srgbClr val="000066"/>
                </a:solidFill>
                <a:latin typeface="Arial"/>
                <a:cs typeface="Arial"/>
              </a:rPr>
              <a:t>14001</a:t>
            </a:r>
            <a:r>
              <a:rPr sz="3600" i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i="1" spc="-15" dirty="0">
                <a:solidFill>
                  <a:srgbClr val="000066"/>
                </a:solidFill>
                <a:latin typeface="Arial"/>
                <a:cs typeface="Arial"/>
              </a:rPr>
              <a:t>Company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2871" y="6634243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1194" y="5734811"/>
            <a:ext cx="38347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A</a:t>
            </a:r>
            <a:r>
              <a:rPr sz="2000" spc="-10" dirty="0">
                <a:solidFill>
                  <a:srgbClr val="000066"/>
                </a:solidFill>
                <a:latin typeface="Arial MT"/>
                <a:cs typeface="Arial MT"/>
              </a:rPr>
              <a:t>-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328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,</a:t>
            </a:r>
            <a:r>
              <a:rPr sz="2000" spc="-25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3</a:t>
            </a:r>
            <a:r>
              <a:rPr sz="1950" baseline="12820" dirty="0">
                <a:solidFill>
                  <a:srgbClr val="000066"/>
                </a:solidFill>
                <a:latin typeface="Arial MT"/>
                <a:cs typeface="Arial MT"/>
              </a:rPr>
              <a:t>rd </a:t>
            </a:r>
            <a:r>
              <a:rPr sz="2000" spc="-50" dirty="0">
                <a:solidFill>
                  <a:srgbClr val="000066"/>
                </a:solidFill>
                <a:latin typeface="Arial MT"/>
                <a:cs typeface="Arial MT"/>
              </a:rPr>
              <a:t>F</a:t>
            </a:r>
            <a:r>
              <a:rPr sz="2000" spc="-45" dirty="0">
                <a:solidFill>
                  <a:srgbClr val="000066"/>
                </a:solidFill>
                <a:latin typeface="Arial MT"/>
                <a:cs typeface="Arial MT"/>
              </a:rPr>
              <a:t>l</a:t>
            </a:r>
            <a:r>
              <a:rPr sz="2000" spc="-50" dirty="0">
                <a:solidFill>
                  <a:srgbClr val="000066"/>
                </a:solidFill>
                <a:latin typeface="Arial MT"/>
                <a:cs typeface="Arial MT"/>
              </a:rPr>
              <a:t>oo</a:t>
            </a:r>
            <a:r>
              <a:rPr sz="2000" spc="-165" dirty="0">
                <a:solidFill>
                  <a:srgbClr val="000066"/>
                </a:solidFill>
                <a:latin typeface="Arial MT"/>
                <a:cs typeface="Arial MT"/>
              </a:rPr>
              <a:t>r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,</a:t>
            </a:r>
            <a:r>
              <a:rPr sz="2000" spc="-114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P</a:t>
            </a:r>
            <a:r>
              <a:rPr sz="2000" spc="5" dirty="0">
                <a:solidFill>
                  <a:srgbClr val="000066"/>
                </a:solidFill>
                <a:latin typeface="Arial MT"/>
                <a:cs typeface="Arial MT"/>
              </a:rPr>
              <a:t>l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o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t</a:t>
            </a:r>
            <a:r>
              <a:rPr sz="2000" spc="-15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N</a:t>
            </a:r>
            <a:r>
              <a:rPr sz="2000" spc="-10" dirty="0">
                <a:solidFill>
                  <a:srgbClr val="000066"/>
                </a:solidFill>
                <a:latin typeface="Arial MT"/>
                <a:cs typeface="Arial MT"/>
              </a:rPr>
              <a:t>o</a:t>
            </a:r>
            <a:r>
              <a:rPr sz="2000" spc="-15" dirty="0">
                <a:solidFill>
                  <a:srgbClr val="000066"/>
                </a:solidFill>
                <a:latin typeface="Arial MT"/>
                <a:cs typeface="Arial MT"/>
              </a:rPr>
              <a:t>-</a:t>
            </a:r>
            <a:r>
              <a:rPr sz="2000" spc="-10" dirty="0">
                <a:solidFill>
                  <a:srgbClr val="000066"/>
                </a:solidFill>
                <a:latin typeface="Arial MT"/>
                <a:cs typeface="Arial MT"/>
              </a:rPr>
              <a:t>37</a:t>
            </a:r>
            <a:r>
              <a:rPr sz="2000" spc="-20" dirty="0">
                <a:solidFill>
                  <a:srgbClr val="000066"/>
                </a:solidFill>
                <a:latin typeface="Arial MT"/>
                <a:cs typeface="Arial MT"/>
              </a:rPr>
              <a:t>/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I  P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c</a:t>
            </a:r>
            <a:r>
              <a:rPr sz="2000" spc="10" dirty="0">
                <a:solidFill>
                  <a:srgbClr val="000066"/>
                </a:solidFill>
                <a:latin typeface="Arial MT"/>
                <a:cs typeface="Arial MT"/>
              </a:rPr>
              <a:t>i</a:t>
            </a:r>
            <a:r>
              <a:rPr sz="2000" spc="-20" dirty="0">
                <a:solidFill>
                  <a:srgbClr val="000066"/>
                </a:solidFill>
                <a:latin typeface="Arial MT"/>
                <a:cs typeface="Arial MT"/>
              </a:rPr>
              <a:t>f</a:t>
            </a:r>
            <a:r>
              <a:rPr sz="2000" spc="10" dirty="0">
                <a:solidFill>
                  <a:srgbClr val="000066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c</a:t>
            </a:r>
            <a:r>
              <a:rPr sz="2000" spc="-5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B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u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ness</a:t>
            </a:r>
            <a:r>
              <a:rPr sz="2000" spc="-5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P</a:t>
            </a:r>
            <a:r>
              <a:rPr sz="2000" spc="-10" dirty="0">
                <a:solidFill>
                  <a:srgbClr val="000066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000066"/>
                </a:solidFill>
                <a:latin typeface="Arial MT"/>
                <a:cs typeface="Arial MT"/>
              </a:rPr>
              <a:t>r</a:t>
            </a:r>
            <a:r>
              <a:rPr sz="2000" spc="-10" dirty="0">
                <a:solidFill>
                  <a:srgbClr val="000066"/>
                </a:solidFill>
                <a:latin typeface="Arial MT"/>
                <a:cs typeface="Arial MT"/>
              </a:rPr>
              <a:t>k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,</a:t>
            </a:r>
            <a:r>
              <a:rPr sz="2000" spc="-16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S</a:t>
            </a:r>
            <a:r>
              <a:rPr sz="2000" spc="-10" dirty="0">
                <a:solidFill>
                  <a:srgbClr val="000066"/>
                </a:solidFill>
                <a:latin typeface="Arial MT"/>
                <a:cs typeface="Arial MT"/>
              </a:rPr>
              <a:t>ah</a:t>
            </a:r>
            <a:r>
              <a:rPr sz="2000" spc="5" dirty="0">
                <a:solidFill>
                  <a:srgbClr val="000066"/>
                </a:solidFill>
                <a:latin typeface="Arial MT"/>
                <a:cs typeface="Arial MT"/>
              </a:rPr>
              <a:t>i</a:t>
            </a:r>
            <a:r>
              <a:rPr sz="2000" spc="-10" dirty="0">
                <a:solidFill>
                  <a:srgbClr val="000066"/>
                </a:solidFill>
                <a:latin typeface="Arial MT"/>
                <a:cs typeface="Arial MT"/>
              </a:rPr>
              <a:t>baba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d  </a:t>
            </a:r>
            <a:r>
              <a:rPr sz="2000" spc="-30" dirty="0">
                <a:solidFill>
                  <a:srgbClr val="000066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ndu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s</a:t>
            </a:r>
            <a:r>
              <a:rPr sz="2000" spc="-30" dirty="0">
                <a:solidFill>
                  <a:srgbClr val="000066"/>
                </a:solidFill>
                <a:latin typeface="Arial MT"/>
                <a:cs typeface="Arial MT"/>
              </a:rPr>
              <a:t>t</a:t>
            </a:r>
            <a:r>
              <a:rPr sz="2000" spc="-15" dirty="0">
                <a:solidFill>
                  <a:srgbClr val="000066"/>
                </a:solidFill>
                <a:latin typeface="Arial MT"/>
                <a:cs typeface="Arial MT"/>
              </a:rPr>
              <a:t>r</a:t>
            </a:r>
            <a:r>
              <a:rPr sz="2000" spc="15" dirty="0">
                <a:solidFill>
                  <a:srgbClr val="000066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al</a:t>
            </a:r>
            <a:r>
              <a:rPr sz="2000" spc="-34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000066"/>
                </a:solidFill>
                <a:latin typeface="Arial MT"/>
                <a:cs typeface="Arial MT"/>
              </a:rPr>
              <a:t>r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ea,</a:t>
            </a:r>
            <a:r>
              <a:rPr sz="2000" spc="-229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000066"/>
                </a:solidFill>
                <a:latin typeface="Arial MT"/>
                <a:cs typeface="Arial MT"/>
              </a:rPr>
              <a:t>G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ha</a:t>
            </a:r>
            <a:r>
              <a:rPr sz="2000" spc="-5" dirty="0">
                <a:solidFill>
                  <a:srgbClr val="000066"/>
                </a:solidFill>
                <a:latin typeface="Arial MT"/>
                <a:cs typeface="Arial MT"/>
              </a:rPr>
              <a:t>z</a:t>
            </a:r>
            <a:r>
              <a:rPr sz="2000" spc="15" dirty="0">
                <a:solidFill>
                  <a:srgbClr val="000066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000066"/>
                </a:solidFill>
                <a:latin typeface="Arial MT"/>
                <a:cs typeface="Arial MT"/>
              </a:rPr>
              <a:t>abad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5947"/>
            <a:ext cx="12192000" cy="1104900"/>
            <a:chOff x="0" y="15947"/>
            <a:chExt cx="12192000" cy="1104900"/>
          </a:xfrm>
        </p:grpSpPr>
        <p:sp>
          <p:nvSpPr>
            <p:cNvPr id="7" name="object 7"/>
            <p:cNvSpPr/>
            <p:nvPr/>
          </p:nvSpPr>
          <p:spPr>
            <a:xfrm>
              <a:off x="0" y="604211"/>
              <a:ext cx="2336800" cy="516890"/>
            </a:xfrm>
            <a:custGeom>
              <a:avLst/>
              <a:gdLst/>
              <a:ahLst/>
              <a:cxnLst/>
              <a:rect l="l" t="t" r="r" b="b"/>
              <a:pathLst>
                <a:path w="2336800" h="516890">
                  <a:moveTo>
                    <a:pt x="2336292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2336292" y="516636"/>
                  </a:lnTo>
                  <a:lnTo>
                    <a:pt x="2336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5947"/>
              <a:ext cx="12192000" cy="588645"/>
            </a:xfrm>
            <a:custGeom>
              <a:avLst/>
              <a:gdLst/>
              <a:ahLst/>
              <a:cxnLst/>
              <a:rect l="l" t="t" r="r" b="b"/>
              <a:pathLst>
                <a:path w="12192000" h="588645">
                  <a:moveTo>
                    <a:pt x="12192000" y="0"/>
                  </a:moveTo>
                  <a:lnTo>
                    <a:pt x="0" y="0"/>
                  </a:lnTo>
                  <a:lnTo>
                    <a:pt x="0" y="588260"/>
                  </a:lnTo>
                  <a:lnTo>
                    <a:pt x="12192000" y="588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2400" y="5455917"/>
            <a:ext cx="9881870" cy="1402080"/>
            <a:chOff x="152400" y="5455917"/>
            <a:chExt cx="9881870" cy="14020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5455917"/>
              <a:ext cx="2811780" cy="14020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6488" y="5529069"/>
              <a:ext cx="1557524" cy="13289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307193" y="5728716"/>
            <a:ext cx="1719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012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2000" b="1" spc="-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4238670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2411" y="591711"/>
            <a:ext cx="3924300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545"/>
              </a:lnSpc>
            </a:pPr>
            <a:r>
              <a:rPr lang="en-IN" sz="3200" spc="-15" dirty="0" smtClean="0"/>
              <a:t> </a:t>
            </a:r>
            <a:r>
              <a:rPr sz="3200" spc="-15" dirty="0" smtClean="0"/>
              <a:t>Authorized</a:t>
            </a:r>
            <a:r>
              <a:rPr lang="en-IN" sz="3200" spc="-15" dirty="0" smtClean="0"/>
              <a:t> Partner </a:t>
            </a:r>
            <a:endParaRPr sz="3200" dirty="0"/>
          </a:p>
        </p:txBody>
      </p:sp>
      <p:pic>
        <p:nvPicPr>
          <p:cNvPr id="9" name="Picture 12" descr="Fuji Terminal – Addcom Solution Pte Lt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36504" r="5751" b="36829"/>
          <a:stretch/>
        </p:blipFill>
        <p:spPr bwMode="auto">
          <a:xfrm>
            <a:off x="4664311" y="1237626"/>
            <a:ext cx="3581400" cy="8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04800" y="2115175"/>
            <a:ext cx="11626786" cy="4742826"/>
            <a:chOff x="224207" y="1963003"/>
            <a:chExt cx="11626786" cy="47428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621" y="4800600"/>
              <a:ext cx="3563372" cy="18949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903" y="3479432"/>
              <a:ext cx="3463178" cy="18416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20" y="1968184"/>
              <a:ext cx="3192968" cy="169795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240673" y="1963003"/>
              <a:ext cx="4005038" cy="4656333"/>
              <a:chOff x="4884588" y="2551552"/>
              <a:chExt cx="3080757" cy="421995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7377" y="2551552"/>
                <a:ext cx="2752493" cy="146799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588" y="3829833"/>
                <a:ext cx="3020668" cy="161102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4677" y="5160485"/>
                <a:ext cx="3020668" cy="1611023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3" y="3532778"/>
              <a:ext cx="3499054" cy="17799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7" y="4783606"/>
              <a:ext cx="3778737" cy="192222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72" y="2067550"/>
              <a:ext cx="3499054" cy="1779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65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2411" y="591711"/>
            <a:ext cx="3924300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545"/>
              </a:lnSpc>
            </a:pPr>
            <a:r>
              <a:rPr lang="en-IN" sz="3200" spc="-15" dirty="0" smtClean="0"/>
              <a:t> </a:t>
            </a:r>
            <a:r>
              <a:rPr sz="3200" spc="-15" dirty="0" smtClean="0"/>
              <a:t>Authorized</a:t>
            </a:r>
            <a:r>
              <a:rPr lang="en-IN" sz="3200" spc="-15" dirty="0" smtClean="0"/>
              <a:t> Partner </a:t>
            </a:r>
            <a:endParaRPr sz="3200" dirty="0"/>
          </a:p>
        </p:txBody>
      </p:sp>
      <p:sp>
        <p:nvSpPr>
          <p:cNvPr id="41" name="Rectangle 40"/>
          <p:cNvSpPr/>
          <p:nvPr/>
        </p:nvSpPr>
        <p:spPr>
          <a:xfrm>
            <a:off x="304800" y="2296180"/>
            <a:ext cx="1158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spc="-15" dirty="0" smtClean="0"/>
              <a:t>Power supplies and </a:t>
            </a:r>
            <a:r>
              <a:rPr lang="en-US" sz="2800" b="1" dirty="0"/>
              <a:t>CHARX – Charging technology for </a:t>
            </a:r>
            <a:r>
              <a:rPr lang="en-US" sz="2800" b="1" dirty="0" smtClean="0"/>
              <a:t>e-mobility</a:t>
            </a:r>
            <a:endParaRPr lang="en-US" sz="2800" b="1" dirty="0"/>
          </a:p>
        </p:txBody>
      </p:sp>
      <p:pic>
        <p:nvPicPr>
          <p:cNvPr id="14" name="Picture 4" descr="File:Phoenix Contact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7" y="1295400"/>
            <a:ext cx="3251707" cy="8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wer supplies for the DIN ra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2" b="5882"/>
          <a:stretch/>
        </p:blipFill>
        <p:spPr bwMode="auto">
          <a:xfrm>
            <a:off x="0" y="3124200"/>
            <a:ext cx="3886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RX – charging technology for e-mo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942643"/>
            <a:ext cx="38862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HARX connect – DC charging cables for fast charging st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90" y="3154277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HARX connect – charging sockets for charging stations and home charg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55" y="4933125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HARX connect – charging sockets for electric cars and utility vehic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66" y="2942643"/>
            <a:ext cx="1749189" cy="17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9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2411" y="591711"/>
            <a:ext cx="3924300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545"/>
              </a:lnSpc>
            </a:pPr>
            <a:r>
              <a:rPr lang="en-IN" sz="3200" spc="-15" dirty="0" smtClean="0"/>
              <a:t> </a:t>
            </a:r>
            <a:r>
              <a:rPr sz="3200" spc="-15" dirty="0" smtClean="0"/>
              <a:t>Authorized</a:t>
            </a:r>
            <a:r>
              <a:rPr lang="en-IN" sz="3200" spc="-15" dirty="0" smtClean="0"/>
              <a:t> Partner 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t="3868" r="3611" b="78403"/>
          <a:stretch/>
        </p:blipFill>
        <p:spPr>
          <a:xfrm>
            <a:off x="3616561" y="1133019"/>
            <a:ext cx="6096000" cy="6985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616561" y="2057400"/>
            <a:ext cx="8270639" cy="4518481"/>
            <a:chOff x="2685233" y="1978443"/>
            <a:chExt cx="9210392" cy="49846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425" y="3546737"/>
              <a:ext cx="1911095" cy="19190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426" y="1978443"/>
              <a:ext cx="1782580" cy="20884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7628" y="3799325"/>
              <a:ext cx="1432458" cy="15319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33" y="1990674"/>
              <a:ext cx="1764137" cy="18866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3205">
              <a:off x="6783454" y="5161566"/>
              <a:ext cx="1801521" cy="180152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251" y="2043756"/>
              <a:ext cx="2020729" cy="20207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255" y="3776524"/>
              <a:ext cx="1758370" cy="15847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935" y="5250904"/>
              <a:ext cx="1340532" cy="14336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503" y="2006932"/>
              <a:ext cx="1369043" cy="136904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911" y="2098340"/>
              <a:ext cx="1374035" cy="137403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11" y="5141790"/>
              <a:ext cx="1857594" cy="17657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275" y="3641380"/>
              <a:ext cx="2114286" cy="160952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757" y="5343959"/>
              <a:ext cx="2241848" cy="14623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233" y="3474504"/>
              <a:ext cx="2188097" cy="17764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214685" y="2343560"/>
            <a:ext cx="3384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spc="-15" dirty="0" smtClean="0"/>
              <a:t>Power Management 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 smtClean="0"/>
              <a:t>Discrete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 smtClean="0"/>
              <a:t>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 smtClean="0"/>
              <a:t>Inductor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 smtClean="0"/>
              <a:t>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 smtClean="0"/>
              <a:t>Fuse</a:t>
            </a:r>
          </a:p>
        </p:txBody>
      </p:sp>
    </p:spTree>
    <p:extLst>
      <p:ext uri="{BB962C8B-B14F-4D97-AF65-F5344CB8AC3E}">
        <p14:creationId xmlns:p14="http://schemas.microsoft.com/office/powerpoint/2010/main" val="359855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6243" y="4756792"/>
            <a:ext cx="1358557" cy="46665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525245" y="1797213"/>
            <a:ext cx="9333373" cy="4385563"/>
            <a:chOff x="3822700" y="1779437"/>
            <a:chExt cx="7106496" cy="4164162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2700" y="1816362"/>
              <a:ext cx="1011869" cy="4569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00" y="1866900"/>
              <a:ext cx="1071562" cy="254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0526" y="1779437"/>
              <a:ext cx="751456" cy="4595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8700" y="1890760"/>
              <a:ext cx="1073150" cy="2936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4346" y="1930787"/>
              <a:ext cx="1073375" cy="27331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18646" y="1815921"/>
              <a:ext cx="828768" cy="540107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3822700" y="2554750"/>
              <a:ext cx="7106496" cy="3388849"/>
              <a:chOff x="3822700" y="2554750"/>
              <a:chExt cx="7106496" cy="3388849"/>
            </a:xfrm>
          </p:grpSpPr>
          <p:pic>
            <p:nvPicPr>
              <p:cNvPr id="22" name="object 2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848100" y="3441700"/>
                <a:ext cx="895329" cy="884237"/>
              </a:xfrm>
              <a:prstGeom prst="rect">
                <a:avLst/>
              </a:prstGeom>
            </p:spPr>
          </p:pic>
          <p:pic>
            <p:nvPicPr>
              <p:cNvPr id="24" name="object 24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57204" y="2711734"/>
                <a:ext cx="1019895" cy="437865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988001" y="4776997"/>
                <a:ext cx="932162" cy="264368"/>
              </a:xfrm>
              <a:prstGeom prst="rect">
                <a:avLst/>
              </a:prstGeom>
            </p:spPr>
          </p:pic>
          <p:pic>
            <p:nvPicPr>
              <p:cNvPr id="26" name="object 2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610600" y="4713287"/>
                <a:ext cx="1003300" cy="290511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159500" y="3619500"/>
                <a:ext cx="1165225" cy="546100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618389" y="2809875"/>
                <a:ext cx="1007872" cy="189767"/>
              </a:xfrm>
              <a:prstGeom prst="rect">
                <a:avLst/>
              </a:prstGeom>
            </p:spPr>
          </p:pic>
          <p:pic>
            <p:nvPicPr>
              <p:cNvPr id="29" name="object 2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670780" y="3592512"/>
                <a:ext cx="940108" cy="481022"/>
              </a:xfrm>
              <a:prstGeom prst="rect">
                <a:avLst/>
              </a:prstGeom>
            </p:spPr>
          </p:pic>
          <p:pic>
            <p:nvPicPr>
              <p:cNvPr id="30" name="object 30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9867900" y="3791140"/>
                <a:ext cx="876300" cy="191982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407814" y="3701381"/>
                <a:ext cx="995791" cy="321673"/>
              </a:xfrm>
              <a:prstGeom prst="rect">
                <a:avLst/>
              </a:prstGeom>
            </p:spPr>
          </p:pic>
          <p:pic>
            <p:nvPicPr>
              <p:cNvPr id="33" name="object 33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076950" y="4716462"/>
                <a:ext cx="1079500" cy="233363"/>
              </a:xfrm>
              <a:prstGeom prst="rect">
                <a:avLst/>
              </a:prstGeom>
            </p:spPr>
          </p:pic>
          <p:pic>
            <p:nvPicPr>
              <p:cNvPr id="34" name="object 34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3919584" y="2751137"/>
                <a:ext cx="756098" cy="287020"/>
              </a:xfrm>
              <a:prstGeom prst="rect">
                <a:avLst/>
              </a:prstGeom>
            </p:spPr>
          </p:pic>
          <p:pic>
            <p:nvPicPr>
              <p:cNvPr id="35" name="object 35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991100" y="3708400"/>
                <a:ext cx="1041400" cy="228600"/>
              </a:xfrm>
              <a:prstGeom prst="rect">
                <a:avLst/>
              </a:prstGeom>
            </p:spPr>
          </p:pic>
          <p:pic>
            <p:nvPicPr>
              <p:cNvPr id="36" name="object 36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835400" y="4518041"/>
                <a:ext cx="995552" cy="557359"/>
              </a:xfrm>
              <a:prstGeom prst="rect">
                <a:avLst/>
              </a:prstGeom>
            </p:spPr>
          </p:pic>
          <p:pic>
            <p:nvPicPr>
              <p:cNvPr id="37" name="object 37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9855200" y="2554750"/>
                <a:ext cx="1073996" cy="716291"/>
              </a:xfrm>
              <a:prstGeom prst="rect">
                <a:avLst/>
              </a:prstGeom>
            </p:spPr>
          </p:pic>
          <p:pic>
            <p:nvPicPr>
              <p:cNvPr id="38" name="object 38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7463738" y="2571750"/>
                <a:ext cx="1045262" cy="769936"/>
              </a:xfrm>
              <a:prstGeom prst="rect">
                <a:avLst/>
              </a:prstGeom>
            </p:spPr>
          </p:pic>
          <p:pic>
            <p:nvPicPr>
              <p:cNvPr id="39" name="object 39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7353300" y="4737100"/>
                <a:ext cx="1122362" cy="419100"/>
              </a:xfrm>
              <a:prstGeom prst="rect">
                <a:avLst/>
              </a:prstGeom>
            </p:spPr>
          </p:pic>
          <p:pic>
            <p:nvPicPr>
              <p:cNvPr id="40" name="object 40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949825" y="2644201"/>
                <a:ext cx="863600" cy="141165"/>
              </a:xfrm>
              <a:prstGeom prst="rect">
                <a:avLst/>
              </a:prstGeom>
            </p:spPr>
          </p:pic>
          <p:pic>
            <p:nvPicPr>
              <p:cNvPr id="41" name="object 41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901010" y="2877210"/>
                <a:ext cx="928118" cy="119930"/>
              </a:xfrm>
              <a:prstGeom prst="rect">
                <a:avLst/>
              </a:prstGeom>
            </p:spPr>
          </p:pic>
          <p:pic>
            <p:nvPicPr>
              <p:cNvPr id="42" name="object 42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3822700" y="5549905"/>
                <a:ext cx="1003300" cy="393694"/>
              </a:xfrm>
              <a:prstGeom prst="rect">
                <a:avLst/>
              </a:prstGeom>
            </p:spPr>
          </p:pic>
          <p:pic>
            <p:nvPicPr>
              <p:cNvPr id="43" name="object 43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965700" y="5740400"/>
                <a:ext cx="1146175" cy="150813"/>
              </a:xfrm>
              <a:prstGeom prst="rect">
                <a:avLst/>
              </a:prstGeom>
            </p:spPr>
          </p:pic>
          <p:pic>
            <p:nvPicPr>
              <p:cNvPr id="44" name="object 44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248400" y="5651500"/>
                <a:ext cx="978995" cy="241300"/>
              </a:xfrm>
              <a:prstGeom prst="rect">
                <a:avLst/>
              </a:prstGeom>
            </p:spPr>
          </p:pic>
        </p:grpSp>
      </p:grpSp>
      <p:grpSp>
        <p:nvGrpSpPr>
          <p:cNvPr id="48" name="object 2"/>
          <p:cNvGrpSpPr/>
          <p:nvPr/>
        </p:nvGrpSpPr>
        <p:grpSpPr>
          <a:xfrm>
            <a:off x="143499" y="1835637"/>
            <a:ext cx="2365322" cy="1486312"/>
            <a:chOff x="687066" y="1129030"/>
            <a:chExt cx="2280920" cy="1762760"/>
          </a:xfrm>
        </p:grpSpPr>
        <p:sp>
          <p:nvSpPr>
            <p:cNvPr id="49" name="object 3"/>
            <p:cNvSpPr/>
            <p:nvPr/>
          </p:nvSpPr>
          <p:spPr>
            <a:xfrm>
              <a:off x="2043681" y="1150620"/>
              <a:ext cx="917575" cy="1734820"/>
            </a:xfrm>
            <a:custGeom>
              <a:avLst/>
              <a:gdLst/>
              <a:ahLst/>
              <a:cxnLst/>
              <a:rect l="l" t="t" r="r" b="b"/>
              <a:pathLst>
                <a:path w="917575" h="1734820">
                  <a:moveTo>
                    <a:pt x="458724" y="0"/>
                  </a:moveTo>
                  <a:lnTo>
                    <a:pt x="458724" y="216786"/>
                  </a:lnTo>
                  <a:lnTo>
                    <a:pt x="0" y="216786"/>
                  </a:lnTo>
                  <a:lnTo>
                    <a:pt x="0" y="1517520"/>
                  </a:lnTo>
                  <a:lnTo>
                    <a:pt x="458724" y="1517520"/>
                  </a:lnTo>
                  <a:lnTo>
                    <a:pt x="458724" y="1734312"/>
                  </a:lnTo>
                  <a:lnTo>
                    <a:pt x="917446" y="867153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E0E4DC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"/>
            <p:cNvSpPr/>
            <p:nvPr/>
          </p:nvSpPr>
          <p:spPr>
            <a:xfrm>
              <a:off x="2043681" y="1150620"/>
              <a:ext cx="917575" cy="1734820"/>
            </a:xfrm>
            <a:custGeom>
              <a:avLst/>
              <a:gdLst/>
              <a:ahLst/>
              <a:cxnLst/>
              <a:rect l="l" t="t" r="r" b="b"/>
              <a:pathLst>
                <a:path w="917575" h="1734820">
                  <a:moveTo>
                    <a:pt x="0" y="216788"/>
                  </a:moveTo>
                  <a:lnTo>
                    <a:pt x="458724" y="216788"/>
                  </a:lnTo>
                  <a:lnTo>
                    <a:pt x="458724" y="0"/>
                  </a:lnTo>
                  <a:lnTo>
                    <a:pt x="917448" y="867155"/>
                  </a:lnTo>
                  <a:lnTo>
                    <a:pt x="458724" y="1734312"/>
                  </a:lnTo>
                  <a:lnTo>
                    <a:pt x="458724" y="1517522"/>
                  </a:lnTo>
                  <a:lnTo>
                    <a:pt x="0" y="1517522"/>
                  </a:lnTo>
                  <a:lnTo>
                    <a:pt x="0" y="216788"/>
                  </a:lnTo>
                  <a:close/>
                </a:path>
              </a:pathLst>
            </a:custGeom>
            <a:ln w="12700">
              <a:solidFill>
                <a:srgbClr val="E0E4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"/>
            <p:cNvSpPr/>
            <p:nvPr/>
          </p:nvSpPr>
          <p:spPr>
            <a:xfrm>
              <a:off x="693416" y="1135380"/>
              <a:ext cx="1480185" cy="1740535"/>
            </a:xfrm>
            <a:custGeom>
              <a:avLst/>
              <a:gdLst/>
              <a:ahLst/>
              <a:cxnLst/>
              <a:rect l="l" t="t" r="r" b="b"/>
              <a:pathLst>
                <a:path w="1480185" h="1740535">
                  <a:moveTo>
                    <a:pt x="1233169" y="0"/>
                  </a:moveTo>
                  <a:lnTo>
                    <a:pt x="246630" y="0"/>
                  </a:lnTo>
                  <a:lnTo>
                    <a:pt x="196926" y="5006"/>
                  </a:lnTo>
                  <a:lnTo>
                    <a:pt x="150633" y="19372"/>
                  </a:lnTo>
                  <a:lnTo>
                    <a:pt x="108739" y="42105"/>
                  </a:lnTo>
                  <a:lnTo>
                    <a:pt x="72236" y="72213"/>
                  </a:lnTo>
                  <a:lnTo>
                    <a:pt x="42120" y="108712"/>
                  </a:lnTo>
                  <a:lnTo>
                    <a:pt x="19379" y="150608"/>
                  </a:lnTo>
                  <a:lnTo>
                    <a:pt x="5010" y="196908"/>
                  </a:lnTo>
                  <a:lnTo>
                    <a:pt x="0" y="246634"/>
                  </a:lnTo>
                  <a:lnTo>
                    <a:pt x="0" y="1493774"/>
                  </a:lnTo>
                  <a:lnTo>
                    <a:pt x="5010" y="1543494"/>
                  </a:lnTo>
                  <a:lnTo>
                    <a:pt x="19379" y="1589797"/>
                  </a:lnTo>
                  <a:lnTo>
                    <a:pt x="42120" y="1631693"/>
                  </a:lnTo>
                  <a:lnTo>
                    <a:pt x="72236" y="1668189"/>
                  </a:lnTo>
                  <a:lnTo>
                    <a:pt x="108739" y="1698302"/>
                  </a:lnTo>
                  <a:lnTo>
                    <a:pt x="150633" y="1721034"/>
                  </a:lnTo>
                  <a:lnTo>
                    <a:pt x="196926" y="1735399"/>
                  </a:lnTo>
                  <a:lnTo>
                    <a:pt x="246630" y="1740408"/>
                  </a:lnTo>
                  <a:lnTo>
                    <a:pt x="1233169" y="1740408"/>
                  </a:lnTo>
                  <a:lnTo>
                    <a:pt x="1282891" y="1735399"/>
                  </a:lnTo>
                  <a:lnTo>
                    <a:pt x="1329193" y="1721034"/>
                  </a:lnTo>
                  <a:lnTo>
                    <a:pt x="1371089" y="1698302"/>
                  </a:lnTo>
                  <a:lnTo>
                    <a:pt x="1407587" y="1668189"/>
                  </a:lnTo>
                  <a:lnTo>
                    <a:pt x="1437696" y="1631693"/>
                  </a:lnTo>
                  <a:lnTo>
                    <a:pt x="1460428" y="1589797"/>
                  </a:lnTo>
                  <a:lnTo>
                    <a:pt x="1474794" y="1543494"/>
                  </a:lnTo>
                  <a:lnTo>
                    <a:pt x="1479803" y="1493774"/>
                  </a:lnTo>
                  <a:lnTo>
                    <a:pt x="1479803" y="246634"/>
                  </a:lnTo>
                  <a:lnTo>
                    <a:pt x="1474794" y="196908"/>
                  </a:lnTo>
                  <a:lnTo>
                    <a:pt x="1460428" y="150608"/>
                  </a:lnTo>
                  <a:lnTo>
                    <a:pt x="1437696" y="108712"/>
                  </a:lnTo>
                  <a:lnTo>
                    <a:pt x="1407587" y="72213"/>
                  </a:lnTo>
                  <a:lnTo>
                    <a:pt x="1371089" y="42105"/>
                  </a:lnTo>
                  <a:lnTo>
                    <a:pt x="1329193" y="19372"/>
                  </a:lnTo>
                  <a:lnTo>
                    <a:pt x="1282891" y="5006"/>
                  </a:lnTo>
                  <a:lnTo>
                    <a:pt x="123316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"/>
            <p:cNvSpPr/>
            <p:nvPr/>
          </p:nvSpPr>
          <p:spPr>
            <a:xfrm>
              <a:off x="693416" y="1135380"/>
              <a:ext cx="1480185" cy="1740535"/>
            </a:xfrm>
            <a:custGeom>
              <a:avLst/>
              <a:gdLst/>
              <a:ahLst/>
              <a:cxnLst/>
              <a:rect l="l" t="t" r="r" b="b"/>
              <a:pathLst>
                <a:path w="1480185" h="1740535">
                  <a:moveTo>
                    <a:pt x="0" y="246634"/>
                  </a:moveTo>
                  <a:lnTo>
                    <a:pt x="5010" y="196911"/>
                  </a:lnTo>
                  <a:lnTo>
                    <a:pt x="19382" y="150608"/>
                  </a:lnTo>
                  <a:lnTo>
                    <a:pt x="42122" y="108712"/>
                  </a:lnTo>
                  <a:lnTo>
                    <a:pt x="72239" y="72215"/>
                  </a:lnTo>
                  <a:lnTo>
                    <a:pt x="108740" y="42105"/>
                  </a:lnTo>
                  <a:lnTo>
                    <a:pt x="150634" y="19373"/>
                  </a:lnTo>
                  <a:lnTo>
                    <a:pt x="196929" y="5008"/>
                  </a:lnTo>
                  <a:lnTo>
                    <a:pt x="246633" y="0"/>
                  </a:lnTo>
                  <a:lnTo>
                    <a:pt x="1233170" y="0"/>
                  </a:lnTo>
                  <a:lnTo>
                    <a:pt x="1282892" y="5008"/>
                  </a:lnTo>
                  <a:lnTo>
                    <a:pt x="1329195" y="19373"/>
                  </a:lnTo>
                  <a:lnTo>
                    <a:pt x="1371091" y="42105"/>
                  </a:lnTo>
                  <a:lnTo>
                    <a:pt x="1407588" y="72215"/>
                  </a:lnTo>
                  <a:lnTo>
                    <a:pt x="1437698" y="108712"/>
                  </a:lnTo>
                  <a:lnTo>
                    <a:pt x="1460430" y="150608"/>
                  </a:lnTo>
                  <a:lnTo>
                    <a:pt x="1474795" y="196911"/>
                  </a:lnTo>
                  <a:lnTo>
                    <a:pt x="1479804" y="246634"/>
                  </a:lnTo>
                  <a:lnTo>
                    <a:pt x="1479804" y="1493774"/>
                  </a:lnTo>
                  <a:lnTo>
                    <a:pt x="1474795" y="1543496"/>
                  </a:lnTo>
                  <a:lnTo>
                    <a:pt x="1460430" y="1589799"/>
                  </a:lnTo>
                  <a:lnTo>
                    <a:pt x="1437698" y="1631695"/>
                  </a:lnTo>
                  <a:lnTo>
                    <a:pt x="1407588" y="1668192"/>
                  </a:lnTo>
                  <a:lnTo>
                    <a:pt x="1371091" y="1698302"/>
                  </a:lnTo>
                  <a:lnTo>
                    <a:pt x="1329195" y="1721034"/>
                  </a:lnTo>
                  <a:lnTo>
                    <a:pt x="1282892" y="1735399"/>
                  </a:lnTo>
                  <a:lnTo>
                    <a:pt x="1233170" y="1740408"/>
                  </a:lnTo>
                  <a:lnTo>
                    <a:pt x="246633" y="1740408"/>
                  </a:lnTo>
                  <a:lnTo>
                    <a:pt x="196929" y="1735399"/>
                  </a:lnTo>
                  <a:lnTo>
                    <a:pt x="150634" y="1721034"/>
                  </a:lnTo>
                  <a:lnTo>
                    <a:pt x="108740" y="1698302"/>
                  </a:lnTo>
                  <a:lnTo>
                    <a:pt x="72239" y="1668192"/>
                  </a:lnTo>
                  <a:lnTo>
                    <a:pt x="42122" y="1631695"/>
                  </a:lnTo>
                  <a:lnTo>
                    <a:pt x="19382" y="1589799"/>
                  </a:lnTo>
                  <a:lnTo>
                    <a:pt x="5010" y="1543496"/>
                  </a:lnTo>
                  <a:lnTo>
                    <a:pt x="0" y="1493774"/>
                  </a:lnTo>
                  <a:lnTo>
                    <a:pt x="0" y="2466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92837" y="2450833"/>
            <a:ext cx="1350370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lang="en-IN" spc="-25" dirty="0" smtClean="0">
                <a:latin typeface="Arial MT"/>
                <a:cs typeface="Arial MT"/>
              </a:rPr>
              <a:t>Connectors</a:t>
            </a:r>
            <a:endParaRPr lang="en-IN" dirty="0">
              <a:latin typeface="Arial MT"/>
              <a:cs typeface="Arial MT"/>
            </a:endParaRPr>
          </a:p>
        </p:txBody>
      </p:sp>
      <p:sp>
        <p:nvSpPr>
          <p:cNvPr id="55" name="object 9"/>
          <p:cNvSpPr txBox="1">
            <a:spLocks/>
          </p:cNvSpPr>
          <p:nvPr/>
        </p:nvSpPr>
        <p:spPr>
          <a:xfrm>
            <a:off x="2539601" y="1058690"/>
            <a:ext cx="9330265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0805">
              <a:lnSpc>
                <a:spcPts val="3545"/>
              </a:lnSpc>
            </a:pPr>
            <a:r>
              <a:rPr lang="en-IN" sz="3200" kern="0" spc="-15" smtClean="0"/>
              <a:t>Supporting</a:t>
            </a:r>
            <a:r>
              <a:rPr lang="en-IN" sz="3200" kern="0" spc="-65" smtClean="0"/>
              <a:t> </a:t>
            </a:r>
            <a:r>
              <a:rPr lang="en-IN" sz="3200" kern="0" spc="-15" smtClean="0"/>
              <a:t>Brands</a:t>
            </a:r>
            <a:endParaRPr lang="en-IN" sz="3200" kern="0"/>
          </a:p>
        </p:txBody>
      </p:sp>
    </p:spTree>
    <p:extLst>
      <p:ext uri="{BB962C8B-B14F-4D97-AF65-F5344CB8AC3E}">
        <p14:creationId xmlns:p14="http://schemas.microsoft.com/office/powerpoint/2010/main" val="204527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4279" y="1732085"/>
            <a:ext cx="2365322" cy="1486312"/>
            <a:chOff x="174279" y="1503515"/>
            <a:chExt cx="2365322" cy="1486312"/>
          </a:xfrm>
        </p:grpSpPr>
        <p:grpSp>
          <p:nvGrpSpPr>
            <p:cNvPr id="12" name="object 2"/>
            <p:cNvGrpSpPr/>
            <p:nvPr/>
          </p:nvGrpSpPr>
          <p:grpSpPr>
            <a:xfrm>
              <a:off x="174279" y="1503515"/>
              <a:ext cx="2365322" cy="1486312"/>
              <a:chOff x="687066" y="1129030"/>
              <a:chExt cx="2280920" cy="1762760"/>
            </a:xfrm>
          </p:grpSpPr>
          <p:sp>
            <p:nvSpPr>
              <p:cNvPr id="13" name="object 3"/>
              <p:cNvSpPr/>
              <p:nvPr/>
            </p:nvSpPr>
            <p:spPr>
              <a:xfrm>
                <a:off x="2043681" y="1150620"/>
                <a:ext cx="917575" cy="1734820"/>
              </a:xfrm>
              <a:custGeom>
                <a:avLst/>
                <a:gdLst/>
                <a:ahLst/>
                <a:cxnLst/>
                <a:rect l="l" t="t" r="r" b="b"/>
                <a:pathLst>
                  <a:path w="917575" h="1734820">
                    <a:moveTo>
                      <a:pt x="458724" y="0"/>
                    </a:moveTo>
                    <a:lnTo>
                      <a:pt x="458724" y="216786"/>
                    </a:lnTo>
                    <a:lnTo>
                      <a:pt x="0" y="216786"/>
                    </a:lnTo>
                    <a:lnTo>
                      <a:pt x="0" y="1517520"/>
                    </a:lnTo>
                    <a:lnTo>
                      <a:pt x="458724" y="1517520"/>
                    </a:lnTo>
                    <a:lnTo>
                      <a:pt x="458724" y="1734312"/>
                    </a:lnTo>
                    <a:lnTo>
                      <a:pt x="917446" y="867153"/>
                    </a:lnTo>
                    <a:lnTo>
                      <a:pt x="458724" y="0"/>
                    </a:lnTo>
                    <a:close/>
                  </a:path>
                </a:pathLst>
              </a:custGeom>
              <a:solidFill>
                <a:srgbClr val="E0E4DC">
                  <a:alpha val="901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4"/>
              <p:cNvSpPr/>
              <p:nvPr/>
            </p:nvSpPr>
            <p:spPr>
              <a:xfrm>
                <a:off x="2043681" y="1150620"/>
                <a:ext cx="917575" cy="1734820"/>
              </a:xfrm>
              <a:custGeom>
                <a:avLst/>
                <a:gdLst/>
                <a:ahLst/>
                <a:cxnLst/>
                <a:rect l="l" t="t" r="r" b="b"/>
                <a:pathLst>
                  <a:path w="917575" h="1734820">
                    <a:moveTo>
                      <a:pt x="0" y="216788"/>
                    </a:moveTo>
                    <a:lnTo>
                      <a:pt x="458724" y="216788"/>
                    </a:lnTo>
                    <a:lnTo>
                      <a:pt x="458724" y="0"/>
                    </a:lnTo>
                    <a:lnTo>
                      <a:pt x="917448" y="867155"/>
                    </a:lnTo>
                    <a:lnTo>
                      <a:pt x="458724" y="1734312"/>
                    </a:lnTo>
                    <a:lnTo>
                      <a:pt x="458724" y="1517522"/>
                    </a:lnTo>
                    <a:lnTo>
                      <a:pt x="0" y="1517522"/>
                    </a:lnTo>
                    <a:lnTo>
                      <a:pt x="0" y="216788"/>
                    </a:lnTo>
                    <a:close/>
                  </a:path>
                </a:pathLst>
              </a:custGeom>
              <a:ln w="12700">
                <a:solidFill>
                  <a:srgbClr val="E0E4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5"/>
              <p:cNvSpPr/>
              <p:nvPr/>
            </p:nvSpPr>
            <p:spPr>
              <a:xfrm>
                <a:off x="693416" y="1135380"/>
                <a:ext cx="1480185" cy="1740535"/>
              </a:xfrm>
              <a:custGeom>
                <a:avLst/>
                <a:gdLst/>
                <a:ahLst/>
                <a:cxnLst/>
                <a:rect l="l" t="t" r="r" b="b"/>
                <a:pathLst>
                  <a:path w="1480185" h="1740535">
                    <a:moveTo>
                      <a:pt x="1233169" y="0"/>
                    </a:moveTo>
                    <a:lnTo>
                      <a:pt x="246630" y="0"/>
                    </a:lnTo>
                    <a:lnTo>
                      <a:pt x="196926" y="5006"/>
                    </a:lnTo>
                    <a:lnTo>
                      <a:pt x="150633" y="19372"/>
                    </a:lnTo>
                    <a:lnTo>
                      <a:pt x="108739" y="42105"/>
                    </a:lnTo>
                    <a:lnTo>
                      <a:pt x="72236" y="72213"/>
                    </a:lnTo>
                    <a:lnTo>
                      <a:pt x="42120" y="108712"/>
                    </a:lnTo>
                    <a:lnTo>
                      <a:pt x="19379" y="150608"/>
                    </a:lnTo>
                    <a:lnTo>
                      <a:pt x="5010" y="196908"/>
                    </a:lnTo>
                    <a:lnTo>
                      <a:pt x="0" y="246634"/>
                    </a:lnTo>
                    <a:lnTo>
                      <a:pt x="0" y="1493774"/>
                    </a:lnTo>
                    <a:lnTo>
                      <a:pt x="5010" y="1543494"/>
                    </a:lnTo>
                    <a:lnTo>
                      <a:pt x="19379" y="1589797"/>
                    </a:lnTo>
                    <a:lnTo>
                      <a:pt x="42120" y="1631693"/>
                    </a:lnTo>
                    <a:lnTo>
                      <a:pt x="72236" y="1668189"/>
                    </a:lnTo>
                    <a:lnTo>
                      <a:pt x="108739" y="1698302"/>
                    </a:lnTo>
                    <a:lnTo>
                      <a:pt x="150633" y="1721034"/>
                    </a:lnTo>
                    <a:lnTo>
                      <a:pt x="196926" y="1735399"/>
                    </a:lnTo>
                    <a:lnTo>
                      <a:pt x="246630" y="1740408"/>
                    </a:lnTo>
                    <a:lnTo>
                      <a:pt x="1233169" y="1740408"/>
                    </a:lnTo>
                    <a:lnTo>
                      <a:pt x="1282891" y="1735399"/>
                    </a:lnTo>
                    <a:lnTo>
                      <a:pt x="1329193" y="1721034"/>
                    </a:lnTo>
                    <a:lnTo>
                      <a:pt x="1371089" y="1698302"/>
                    </a:lnTo>
                    <a:lnTo>
                      <a:pt x="1407587" y="1668189"/>
                    </a:lnTo>
                    <a:lnTo>
                      <a:pt x="1437696" y="1631693"/>
                    </a:lnTo>
                    <a:lnTo>
                      <a:pt x="1460428" y="1589797"/>
                    </a:lnTo>
                    <a:lnTo>
                      <a:pt x="1474794" y="1543494"/>
                    </a:lnTo>
                    <a:lnTo>
                      <a:pt x="1479803" y="1493774"/>
                    </a:lnTo>
                    <a:lnTo>
                      <a:pt x="1479803" y="246634"/>
                    </a:lnTo>
                    <a:lnTo>
                      <a:pt x="1474794" y="196908"/>
                    </a:lnTo>
                    <a:lnTo>
                      <a:pt x="1460428" y="150608"/>
                    </a:lnTo>
                    <a:lnTo>
                      <a:pt x="1437696" y="108712"/>
                    </a:lnTo>
                    <a:lnTo>
                      <a:pt x="1407587" y="72213"/>
                    </a:lnTo>
                    <a:lnTo>
                      <a:pt x="1371089" y="42105"/>
                    </a:lnTo>
                    <a:lnTo>
                      <a:pt x="1329193" y="19372"/>
                    </a:lnTo>
                    <a:lnTo>
                      <a:pt x="1282891" y="5006"/>
                    </a:lnTo>
                    <a:lnTo>
                      <a:pt x="1233169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6"/>
              <p:cNvSpPr/>
              <p:nvPr/>
            </p:nvSpPr>
            <p:spPr>
              <a:xfrm>
                <a:off x="693416" y="1135380"/>
                <a:ext cx="1480185" cy="1740535"/>
              </a:xfrm>
              <a:custGeom>
                <a:avLst/>
                <a:gdLst/>
                <a:ahLst/>
                <a:cxnLst/>
                <a:rect l="l" t="t" r="r" b="b"/>
                <a:pathLst>
                  <a:path w="1480185" h="1740535">
                    <a:moveTo>
                      <a:pt x="0" y="246634"/>
                    </a:moveTo>
                    <a:lnTo>
                      <a:pt x="5010" y="196911"/>
                    </a:lnTo>
                    <a:lnTo>
                      <a:pt x="19382" y="150608"/>
                    </a:lnTo>
                    <a:lnTo>
                      <a:pt x="42122" y="108712"/>
                    </a:lnTo>
                    <a:lnTo>
                      <a:pt x="72239" y="72215"/>
                    </a:lnTo>
                    <a:lnTo>
                      <a:pt x="108740" y="42105"/>
                    </a:lnTo>
                    <a:lnTo>
                      <a:pt x="150634" y="19373"/>
                    </a:lnTo>
                    <a:lnTo>
                      <a:pt x="196929" y="5008"/>
                    </a:lnTo>
                    <a:lnTo>
                      <a:pt x="246633" y="0"/>
                    </a:lnTo>
                    <a:lnTo>
                      <a:pt x="1233170" y="0"/>
                    </a:lnTo>
                    <a:lnTo>
                      <a:pt x="1282892" y="5008"/>
                    </a:lnTo>
                    <a:lnTo>
                      <a:pt x="1329195" y="19373"/>
                    </a:lnTo>
                    <a:lnTo>
                      <a:pt x="1371091" y="42105"/>
                    </a:lnTo>
                    <a:lnTo>
                      <a:pt x="1407588" y="72215"/>
                    </a:lnTo>
                    <a:lnTo>
                      <a:pt x="1437698" y="108712"/>
                    </a:lnTo>
                    <a:lnTo>
                      <a:pt x="1460430" y="150608"/>
                    </a:lnTo>
                    <a:lnTo>
                      <a:pt x="1474795" y="196911"/>
                    </a:lnTo>
                    <a:lnTo>
                      <a:pt x="1479804" y="246634"/>
                    </a:lnTo>
                    <a:lnTo>
                      <a:pt x="1479804" y="1493774"/>
                    </a:lnTo>
                    <a:lnTo>
                      <a:pt x="1474795" y="1543496"/>
                    </a:lnTo>
                    <a:lnTo>
                      <a:pt x="1460430" y="1589799"/>
                    </a:lnTo>
                    <a:lnTo>
                      <a:pt x="1437698" y="1631695"/>
                    </a:lnTo>
                    <a:lnTo>
                      <a:pt x="1407588" y="1668192"/>
                    </a:lnTo>
                    <a:lnTo>
                      <a:pt x="1371091" y="1698302"/>
                    </a:lnTo>
                    <a:lnTo>
                      <a:pt x="1329195" y="1721034"/>
                    </a:lnTo>
                    <a:lnTo>
                      <a:pt x="1282892" y="1735399"/>
                    </a:lnTo>
                    <a:lnTo>
                      <a:pt x="1233170" y="1740408"/>
                    </a:lnTo>
                    <a:lnTo>
                      <a:pt x="246633" y="1740408"/>
                    </a:lnTo>
                    <a:lnTo>
                      <a:pt x="196929" y="1735399"/>
                    </a:lnTo>
                    <a:lnTo>
                      <a:pt x="150634" y="1721034"/>
                    </a:lnTo>
                    <a:lnTo>
                      <a:pt x="108740" y="1698302"/>
                    </a:lnTo>
                    <a:lnTo>
                      <a:pt x="72239" y="1668192"/>
                    </a:lnTo>
                    <a:lnTo>
                      <a:pt x="42122" y="1631695"/>
                    </a:lnTo>
                    <a:lnTo>
                      <a:pt x="19382" y="1589799"/>
                    </a:lnTo>
                    <a:lnTo>
                      <a:pt x="5010" y="1543496"/>
                    </a:lnTo>
                    <a:lnTo>
                      <a:pt x="0" y="1493774"/>
                    </a:lnTo>
                    <a:lnTo>
                      <a:pt x="0" y="246634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420921" y="1964096"/>
              <a:ext cx="920115" cy="565150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2090"/>
                </a:lnSpc>
                <a:spcBef>
                  <a:spcPts val="225"/>
                </a:spcBef>
              </a:pPr>
              <a:r>
                <a:rPr sz="1800" spc="-25" dirty="0">
                  <a:latin typeface="Arial MT"/>
                  <a:cs typeface="Arial MT"/>
                </a:rPr>
                <a:t>Active/ </a:t>
              </a:r>
              <a:r>
                <a:rPr sz="1800" spc="-20" dirty="0">
                  <a:latin typeface="Arial MT"/>
                  <a:cs typeface="Arial MT"/>
                </a:rPr>
                <a:t> </a:t>
              </a:r>
              <a:r>
                <a:rPr sz="1800" spc="-25" dirty="0">
                  <a:latin typeface="Arial MT"/>
                  <a:cs typeface="Arial MT"/>
                </a:rPr>
                <a:t>Pass</a:t>
              </a:r>
              <a:r>
                <a:rPr sz="1800" spc="-20" dirty="0">
                  <a:latin typeface="Arial MT"/>
                  <a:cs typeface="Arial MT"/>
                </a:rPr>
                <a:t>i</a:t>
              </a:r>
              <a:r>
                <a:rPr sz="1800" spc="-25" dirty="0">
                  <a:latin typeface="Arial MT"/>
                  <a:cs typeface="Arial MT"/>
                </a:rPr>
                <a:t>ves</a:t>
              </a:r>
              <a:endParaRPr sz="1800" dirty="0">
                <a:latin typeface="Arial MT"/>
                <a:cs typeface="Arial MT"/>
              </a:endParaRPr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01" y="1732085"/>
            <a:ext cx="9330265" cy="4654106"/>
          </a:xfrm>
          <a:prstGeom prst="rect">
            <a:avLst/>
          </a:prstGeom>
        </p:spPr>
      </p:pic>
      <p:sp>
        <p:nvSpPr>
          <p:cNvPr id="10" name="object 9"/>
          <p:cNvSpPr txBox="1">
            <a:spLocks/>
          </p:cNvSpPr>
          <p:nvPr/>
        </p:nvSpPr>
        <p:spPr>
          <a:xfrm>
            <a:off x="2539601" y="1058690"/>
            <a:ext cx="9330265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0805">
              <a:lnSpc>
                <a:spcPts val="3545"/>
              </a:lnSpc>
            </a:pPr>
            <a:r>
              <a:rPr lang="en-IN" sz="3200" kern="0" spc="-15" dirty="0" smtClean="0"/>
              <a:t>Supporting</a:t>
            </a:r>
            <a:r>
              <a:rPr lang="en-IN" sz="3200" kern="0" spc="-65" dirty="0" smtClean="0"/>
              <a:t> </a:t>
            </a:r>
            <a:r>
              <a:rPr lang="en-IN" sz="3200" kern="0" spc="-15" dirty="0" smtClean="0"/>
              <a:t>Brands</a:t>
            </a:r>
            <a:endParaRPr lang="en-IN" sz="3200" kern="0" dirty="0"/>
          </a:p>
        </p:txBody>
      </p:sp>
    </p:spTree>
    <p:extLst>
      <p:ext uri="{BB962C8B-B14F-4D97-AF65-F5344CB8AC3E}">
        <p14:creationId xmlns:p14="http://schemas.microsoft.com/office/powerpoint/2010/main" val="308971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4800" y="1955414"/>
            <a:ext cx="2420240" cy="3818128"/>
            <a:chOff x="693416" y="1295400"/>
            <a:chExt cx="2420240" cy="3818128"/>
          </a:xfrm>
        </p:grpSpPr>
        <p:grpSp>
          <p:nvGrpSpPr>
            <p:cNvPr id="2" name="object 2"/>
            <p:cNvGrpSpPr/>
            <p:nvPr/>
          </p:nvGrpSpPr>
          <p:grpSpPr>
            <a:xfrm>
              <a:off x="719629" y="1295400"/>
              <a:ext cx="2358390" cy="1786889"/>
              <a:chOff x="687066" y="1295400"/>
              <a:chExt cx="2358390" cy="1786889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2124453" y="1380997"/>
                <a:ext cx="914400" cy="169481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1694814">
                    <a:moveTo>
                      <a:pt x="457200" y="0"/>
                    </a:moveTo>
                    <a:lnTo>
                      <a:pt x="457200" y="211836"/>
                    </a:lnTo>
                    <a:lnTo>
                      <a:pt x="0" y="211836"/>
                    </a:lnTo>
                    <a:lnTo>
                      <a:pt x="0" y="1482852"/>
                    </a:lnTo>
                    <a:lnTo>
                      <a:pt x="457200" y="1482852"/>
                    </a:lnTo>
                    <a:lnTo>
                      <a:pt x="457200" y="1694688"/>
                    </a:lnTo>
                    <a:lnTo>
                      <a:pt x="914400" y="847343"/>
                    </a:lnTo>
                    <a:lnTo>
                      <a:pt x="457200" y="0"/>
                    </a:lnTo>
                    <a:close/>
                  </a:path>
                </a:pathLst>
              </a:custGeom>
              <a:solidFill>
                <a:srgbClr val="F0D67E">
                  <a:alpha val="901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2124453" y="1380997"/>
                <a:ext cx="914400" cy="169481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1694814">
                    <a:moveTo>
                      <a:pt x="0" y="211836"/>
                    </a:moveTo>
                    <a:lnTo>
                      <a:pt x="457200" y="211836"/>
                    </a:lnTo>
                    <a:lnTo>
                      <a:pt x="457200" y="0"/>
                    </a:lnTo>
                    <a:lnTo>
                      <a:pt x="914400" y="847344"/>
                    </a:lnTo>
                    <a:lnTo>
                      <a:pt x="457200" y="1694688"/>
                    </a:lnTo>
                    <a:lnTo>
                      <a:pt x="457200" y="1482852"/>
                    </a:lnTo>
                    <a:lnTo>
                      <a:pt x="0" y="1482852"/>
                    </a:lnTo>
                    <a:lnTo>
                      <a:pt x="0" y="211836"/>
                    </a:lnTo>
                    <a:close/>
                  </a:path>
                </a:pathLst>
              </a:custGeom>
              <a:ln w="12700">
                <a:solidFill>
                  <a:srgbClr val="E0E4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693416" y="1301750"/>
                <a:ext cx="1511935" cy="1729739"/>
              </a:xfrm>
              <a:custGeom>
                <a:avLst/>
                <a:gdLst/>
                <a:ahLst/>
                <a:cxnLst/>
                <a:rect l="l" t="t" r="r" b="b"/>
                <a:pathLst>
                  <a:path w="1511935" h="1729739">
                    <a:moveTo>
                      <a:pt x="1259839" y="0"/>
                    </a:moveTo>
                    <a:lnTo>
                      <a:pt x="251964" y="0"/>
                    </a:lnTo>
                    <a:lnTo>
                      <a:pt x="206677" y="4056"/>
                    </a:lnTo>
                    <a:lnTo>
                      <a:pt x="164048" y="15759"/>
                    </a:lnTo>
                    <a:lnTo>
                      <a:pt x="124795" y="34391"/>
                    </a:lnTo>
                    <a:lnTo>
                      <a:pt x="89626" y="59248"/>
                    </a:lnTo>
                    <a:lnTo>
                      <a:pt x="59258" y="89612"/>
                    </a:lnTo>
                    <a:lnTo>
                      <a:pt x="34398" y="124777"/>
                    </a:lnTo>
                    <a:lnTo>
                      <a:pt x="15764" y="164034"/>
                    </a:lnTo>
                    <a:lnTo>
                      <a:pt x="4058" y="206667"/>
                    </a:lnTo>
                    <a:lnTo>
                      <a:pt x="0" y="251965"/>
                    </a:lnTo>
                    <a:lnTo>
                      <a:pt x="0" y="1477769"/>
                    </a:lnTo>
                    <a:lnTo>
                      <a:pt x="4058" y="1523070"/>
                    </a:lnTo>
                    <a:lnTo>
                      <a:pt x="15764" y="1565704"/>
                    </a:lnTo>
                    <a:lnTo>
                      <a:pt x="34398" y="1604957"/>
                    </a:lnTo>
                    <a:lnTo>
                      <a:pt x="59258" y="1640122"/>
                    </a:lnTo>
                    <a:lnTo>
                      <a:pt x="89626" y="1670489"/>
                    </a:lnTo>
                    <a:lnTo>
                      <a:pt x="124795" y="1695344"/>
                    </a:lnTo>
                    <a:lnTo>
                      <a:pt x="164048" y="1713979"/>
                    </a:lnTo>
                    <a:lnTo>
                      <a:pt x="206677" y="1725681"/>
                    </a:lnTo>
                    <a:lnTo>
                      <a:pt x="251964" y="1729737"/>
                    </a:lnTo>
                    <a:lnTo>
                      <a:pt x="1259839" y="1729737"/>
                    </a:lnTo>
                    <a:lnTo>
                      <a:pt x="1305138" y="1725681"/>
                    </a:lnTo>
                    <a:lnTo>
                      <a:pt x="1347772" y="1713979"/>
                    </a:lnTo>
                    <a:lnTo>
                      <a:pt x="1387027" y="1695344"/>
                    </a:lnTo>
                    <a:lnTo>
                      <a:pt x="1422192" y="1670489"/>
                    </a:lnTo>
                    <a:lnTo>
                      <a:pt x="1452557" y="1640122"/>
                    </a:lnTo>
                    <a:lnTo>
                      <a:pt x="1477413" y="1604957"/>
                    </a:lnTo>
                    <a:lnTo>
                      <a:pt x="1496047" y="1565704"/>
                    </a:lnTo>
                    <a:lnTo>
                      <a:pt x="1507748" y="1523070"/>
                    </a:lnTo>
                    <a:lnTo>
                      <a:pt x="1511807" y="1477769"/>
                    </a:lnTo>
                    <a:lnTo>
                      <a:pt x="1511807" y="251965"/>
                    </a:lnTo>
                    <a:lnTo>
                      <a:pt x="1507748" y="206667"/>
                    </a:lnTo>
                    <a:lnTo>
                      <a:pt x="1496047" y="164034"/>
                    </a:lnTo>
                    <a:lnTo>
                      <a:pt x="1477413" y="124777"/>
                    </a:lnTo>
                    <a:lnTo>
                      <a:pt x="1452557" y="89612"/>
                    </a:lnTo>
                    <a:lnTo>
                      <a:pt x="1422192" y="59248"/>
                    </a:lnTo>
                    <a:lnTo>
                      <a:pt x="1387027" y="34391"/>
                    </a:lnTo>
                    <a:lnTo>
                      <a:pt x="1347772" y="15759"/>
                    </a:lnTo>
                    <a:lnTo>
                      <a:pt x="1305138" y="4056"/>
                    </a:lnTo>
                    <a:lnTo>
                      <a:pt x="1259839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693416" y="1301750"/>
                <a:ext cx="1511935" cy="1729739"/>
              </a:xfrm>
              <a:custGeom>
                <a:avLst/>
                <a:gdLst/>
                <a:ahLst/>
                <a:cxnLst/>
                <a:rect l="l" t="t" r="r" b="b"/>
                <a:pathLst>
                  <a:path w="1511935" h="1729739">
                    <a:moveTo>
                      <a:pt x="0" y="251967"/>
                    </a:moveTo>
                    <a:lnTo>
                      <a:pt x="4059" y="206667"/>
                    </a:lnTo>
                    <a:lnTo>
                      <a:pt x="15764" y="164034"/>
                    </a:lnTo>
                    <a:lnTo>
                      <a:pt x="34401" y="124779"/>
                    </a:lnTo>
                    <a:lnTo>
                      <a:pt x="59261" y="89614"/>
                    </a:lnTo>
                    <a:lnTo>
                      <a:pt x="89629" y="59248"/>
                    </a:lnTo>
                    <a:lnTo>
                      <a:pt x="124796" y="34393"/>
                    </a:lnTo>
                    <a:lnTo>
                      <a:pt x="164049" y="15759"/>
                    </a:lnTo>
                    <a:lnTo>
                      <a:pt x="206677" y="4058"/>
                    </a:lnTo>
                    <a:lnTo>
                      <a:pt x="251967" y="0"/>
                    </a:lnTo>
                    <a:lnTo>
                      <a:pt x="1259840" y="0"/>
                    </a:lnTo>
                    <a:lnTo>
                      <a:pt x="1305140" y="4058"/>
                    </a:lnTo>
                    <a:lnTo>
                      <a:pt x="1347773" y="15759"/>
                    </a:lnTo>
                    <a:lnTo>
                      <a:pt x="1387028" y="34393"/>
                    </a:lnTo>
                    <a:lnTo>
                      <a:pt x="1422193" y="59248"/>
                    </a:lnTo>
                    <a:lnTo>
                      <a:pt x="1452559" y="89614"/>
                    </a:lnTo>
                    <a:lnTo>
                      <a:pt x="1477414" y="124779"/>
                    </a:lnTo>
                    <a:lnTo>
                      <a:pt x="1496048" y="164034"/>
                    </a:lnTo>
                    <a:lnTo>
                      <a:pt x="1507749" y="206667"/>
                    </a:lnTo>
                    <a:lnTo>
                      <a:pt x="1511808" y="251967"/>
                    </a:lnTo>
                    <a:lnTo>
                      <a:pt x="1511808" y="1477771"/>
                    </a:lnTo>
                    <a:lnTo>
                      <a:pt x="1507749" y="1523072"/>
                    </a:lnTo>
                    <a:lnTo>
                      <a:pt x="1496048" y="1565705"/>
                    </a:lnTo>
                    <a:lnTo>
                      <a:pt x="1477414" y="1604960"/>
                    </a:lnTo>
                    <a:lnTo>
                      <a:pt x="1452559" y="1640125"/>
                    </a:lnTo>
                    <a:lnTo>
                      <a:pt x="1422193" y="1670491"/>
                    </a:lnTo>
                    <a:lnTo>
                      <a:pt x="1387028" y="1695346"/>
                    </a:lnTo>
                    <a:lnTo>
                      <a:pt x="1347773" y="1713980"/>
                    </a:lnTo>
                    <a:lnTo>
                      <a:pt x="1305140" y="1725681"/>
                    </a:lnTo>
                    <a:lnTo>
                      <a:pt x="1259840" y="1729739"/>
                    </a:lnTo>
                    <a:lnTo>
                      <a:pt x="251967" y="1729739"/>
                    </a:lnTo>
                    <a:lnTo>
                      <a:pt x="206677" y="1725681"/>
                    </a:lnTo>
                    <a:lnTo>
                      <a:pt x="164049" y="1713980"/>
                    </a:lnTo>
                    <a:lnTo>
                      <a:pt x="124796" y="1695346"/>
                    </a:lnTo>
                    <a:lnTo>
                      <a:pt x="89629" y="1670491"/>
                    </a:lnTo>
                    <a:lnTo>
                      <a:pt x="59261" y="1640125"/>
                    </a:lnTo>
                    <a:lnTo>
                      <a:pt x="34401" y="1604960"/>
                    </a:lnTo>
                    <a:lnTo>
                      <a:pt x="15764" y="1565705"/>
                    </a:lnTo>
                    <a:lnTo>
                      <a:pt x="4059" y="1523072"/>
                    </a:lnTo>
                    <a:lnTo>
                      <a:pt x="0" y="1477771"/>
                    </a:lnTo>
                    <a:lnTo>
                      <a:pt x="0" y="251967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93416" y="1846579"/>
              <a:ext cx="2420240" cy="3266949"/>
              <a:chOff x="693416" y="1846579"/>
              <a:chExt cx="2420240" cy="3266949"/>
            </a:xfrm>
          </p:grpSpPr>
          <p:sp>
            <p:nvSpPr>
              <p:cNvPr id="7" name="object 7"/>
              <p:cNvSpPr txBox="1"/>
              <p:nvPr/>
            </p:nvSpPr>
            <p:spPr>
              <a:xfrm>
                <a:off x="892808" y="1846579"/>
                <a:ext cx="1167130" cy="556260"/>
              </a:xfrm>
              <a:prstGeom prst="rect">
                <a:avLst/>
              </a:prstGeom>
            </p:spPr>
            <p:txBody>
              <a:bodyPr vert="horz" wrap="square" lIns="0" tIns="35560" rIns="0" bIns="0" rtlCol="0">
                <a:spAutoFit/>
              </a:bodyPr>
              <a:lstStyle/>
              <a:p>
                <a:pPr marL="138430" marR="5080" indent="-126364">
                  <a:lnSpc>
                    <a:spcPts val="2020"/>
                  </a:lnSpc>
                  <a:spcBef>
                    <a:spcPts val="280"/>
                  </a:spcBef>
                </a:pPr>
                <a:r>
                  <a:rPr sz="1800" spc="-15" dirty="0">
                    <a:latin typeface="Arial MT"/>
                    <a:cs typeface="Arial MT"/>
                  </a:rPr>
                  <a:t>A</a:t>
                </a:r>
                <a:r>
                  <a:rPr sz="1800" spc="-25" dirty="0">
                    <a:latin typeface="Arial MT"/>
                    <a:cs typeface="Arial MT"/>
                  </a:rPr>
                  <a:t>u</a:t>
                </a:r>
                <a:r>
                  <a:rPr sz="1800" spc="-15" dirty="0">
                    <a:latin typeface="Arial MT"/>
                    <a:cs typeface="Arial MT"/>
                  </a:rPr>
                  <a:t>tom</a:t>
                </a:r>
                <a:r>
                  <a:rPr sz="1800" spc="-30" dirty="0">
                    <a:latin typeface="Arial MT"/>
                    <a:cs typeface="Arial MT"/>
                  </a:rPr>
                  <a:t>a</a:t>
                </a:r>
                <a:r>
                  <a:rPr sz="1800" spc="-15" dirty="0">
                    <a:latin typeface="Arial MT"/>
                    <a:cs typeface="Arial MT"/>
                  </a:rPr>
                  <a:t>t</a:t>
                </a:r>
                <a:r>
                  <a:rPr sz="1800" dirty="0">
                    <a:latin typeface="Arial MT"/>
                    <a:cs typeface="Arial MT"/>
                  </a:rPr>
                  <a:t>i</a:t>
                </a:r>
                <a:r>
                  <a:rPr sz="1800" spc="-25" dirty="0">
                    <a:latin typeface="Arial MT"/>
                    <a:cs typeface="Arial MT"/>
                  </a:rPr>
                  <a:t>o</a:t>
                </a:r>
                <a:r>
                  <a:rPr sz="1800" dirty="0">
                    <a:latin typeface="Arial MT"/>
                    <a:cs typeface="Arial MT"/>
                  </a:rPr>
                  <a:t>n  </a:t>
                </a:r>
                <a:r>
                  <a:rPr sz="1800" spc="-20" dirty="0">
                    <a:latin typeface="Arial MT"/>
                    <a:cs typeface="Arial MT"/>
                  </a:rPr>
                  <a:t>Products</a:t>
                </a:r>
                <a:endParaRPr sz="1800" dirty="0">
                  <a:latin typeface="Arial MT"/>
                  <a:cs typeface="Arial MT"/>
                </a:endParaRPr>
              </a:p>
            </p:txBody>
          </p:sp>
          <p:grpSp>
            <p:nvGrpSpPr>
              <p:cNvPr id="8" name="object 8"/>
              <p:cNvGrpSpPr/>
              <p:nvPr/>
            </p:nvGrpSpPr>
            <p:grpSpPr>
              <a:xfrm>
                <a:off x="693416" y="3385058"/>
                <a:ext cx="2420240" cy="1728470"/>
                <a:chOff x="693416" y="3385058"/>
                <a:chExt cx="2420240" cy="1728470"/>
              </a:xfrm>
            </p:grpSpPr>
            <p:sp>
              <p:nvSpPr>
                <p:cNvPr id="9" name="object 9"/>
                <p:cNvSpPr/>
                <p:nvPr/>
              </p:nvSpPr>
              <p:spPr>
                <a:xfrm>
                  <a:off x="2089401" y="3423158"/>
                  <a:ext cx="1024255" cy="169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255" h="1690370">
                      <a:moveTo>
                        <a:pt x="512061" y="0"/>
                      </a:moveTo>
                      <a:lnTo>
                        <a:pt x="512061" y="211200"/>
                      </a:lnTo>
                      <a:lnTo>
                        <a:pt x="0" y="211200"/>
                      </a:lnTo>
                      <a:lnTo>
                        <a:pt x="0" y="1478848"/>
                      </a:lnTo>
                      <a:lnTo>
                        <a:pt x="512061" y="1478848"/>
                      </a:lnTo>
                      <a:lnTo>
                        <a:pt x="512061" y="1690113"/>
                      </a:lnTo>
                      <a:lnTo>
                        <a:pt x="1024125" y="845055"/>
                      </a:lnTo>
                      <a:lnTo>
                        <a:pt x="512061" y="0"/>
                      </a:lnTo>
                      <a:close/>
                    </a:path>
                  </a:pathLst>
                </a:custGeom>
                <a:solidFill>
                  <a:srgbClr val="E0E4DC">
                    <a:alpha val="90199"/>
                  </a:srgb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10"/>
                <p:cNvSpPr/>
                <p:nvPr/>
              </p:nvSpPr>
              <p:spPr>
                <a:xfrm>
                  <a:off x="2089401" y="3423158"/>
                  <a:ext cx="1024255" cy="169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255" h="1690370">
                      <a:moveTo>
                        <a:pt x="0" y="211201"/>
                      </a:moveTo>
                      <a:lnTo>
                        <a:pt x="512063" y="211201"/>
                      </a:lnTo>
                      <a:lnTo>
                        <a:pt x="512063" y="0"/>
                      </a:lnTo>
                      <a:lnTo>
                        <a:pt x="1024127" y="845058"/>
                      </a:lnTo>
                      <a:lnTo>
                        <a:pt x="512063" y="1690116"/>
                      </a:lnTo>
                      <a:lnTo>
                        <a:pt x="512063" y="1478851"/>
                      </a:lnTo>
                      <a:lnTo>
                        <a:pt x="0" y="1478851"/>
                      </a:lnTo>
                      <a:lnTo>
                        <a:pt x="0" y="211201"/>
                      </a:lnTo>
                      <a:close/>
                    </a:path>
                  </a:pathLst>
                </a:custGeom>
                <a:ln w="12700">
                  <a:solidFill>
                    <a:srgbClr val="E0E4D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1"/>
                <p:cNvSpPr/>
                <p:nvPr/>
              </p:nvSpPr>
              <p:spPr>
                <a:xfrm>
                  <a:off x="693416" y="3385058"/>
                  <a:ext cx="1495425" cy="1728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425" h="1728470">
                      <a:moveTo>
                        <a:pt x="1245869" y="0"/>
                      </a:moveTo>
                      <a:lnTo>
                        <a:pt x="249170" y="0"/>
                      </a:lnTo>
                      <a:lnTo>
                        <a:pt x="204384" y="4010"/>
                      </a:lnTo>
                      <a:lnTo>
                        <a:pt x="162228" y="15580"/>
                      </a:lnTo>
                      <a:lnTo>
                        <a:pt x="123408" y="34005"/>
                      </a:lnTo>
                      <a:lnTo>
                        <a:pt x="88632" y="58585"/>
                      </a:lnTo>
                      <a:lnTo>
                        <a:pt x="58599" y="88610"/>
                      </a:lnTo>
                      <a:lnTo>
                        <a:pt x="34016" y="123385"/>
                      </a:lnTo>
                      <a:lnTo>
                        <a:pt x="15585" y="162205"/>
                      </a:lnTo>
                      <a:lnTo>
                        <a:pt x="4012" y="204368"/>
                      </a:lnTo>
                      <a:lnTo>
                        <a:pt x="0" y="249173"/>
                      </a:lnTo>
                      <a:lnTo>
                        <a:pt x="0" y="1479039"/>
                      </a:lnTo>
                      <a:lnTo>
                        <a:pt x="4012" y="1523828"/>
                      </a:lnTo>
                      <a:lnTo>
                        <a:pt x="15585" y="1565984"/>
                      </a:lnTo>
                      <a:lnTo>
                        <a:pt x="34016" y="1604802"/>
                      </a:lnTo>
                      <a:lnTo>
                        <a:pt x="58599" y="1639580"/>
                      </a:lnTo>
                      <a:lnTo>
                        <a:pt x="88632" y="1669611"/>
                      </a:lnTo>
                      <a:lnTo>
                        <a:pt x="123408" y="1694193"/>
                      </a:lnTo>
                      <a:lnTo>
                        <a:pt x="162228" y="1712625"/>
                      </a:lnTo>
                      <a:lnTo>
                        <a:pt x="204384" y="1724198"/>
                      </a:lnTo>
                      <a:lnTo>
                        <a:pt x="249170" y="1728213"/>
                      </a:lnTo>
                      <a:lnTo>
                        <a:pt x="1245869" y="1728213"/>
                      </a:lnTo>
                      <a:lnTo>
                        <a:pt x="1290672" y="1724198"/>
                      </a:lnTo>
                      <a:lnTo>
                        <a:pt x="1332835" y="1712625"/>
                      </a:lnTo>
                      <a:lnTo>
                        <a:pt x="1371655" y="1694193"/>
                      </a:lnTo>
                      <a:lnTo>
                        <a:pt x="1406430" y="1669611"/>
                      </a:lnTo>
                      <a:lnTo>
                        <a:pt x="1436456" y="1639580"/>
                      </a:lnTo>
                      <a:lnTo>
                        <a:pt x="1461035" y="1604802"/>
                      </a:lnTo>
                      <a:lnTo>
                        <a:pt x="1479460" y="1565984"/>
                      </a:lnTo>
                      <a:lnTo>
                        <a:pt x="1491030" y="1523828"/>
                      </a:lnTo>
                      <a:lnTo>
                        <a:pt x="1495043" y="1479039"/>
                      </a:lnTo>
                      <a:lnTo>
                        <a:pt x="1495043" y="249173"/>
                      </a:lnTo>
                      <a:lnTo>
                        <a:pt x="1491030" y="204368"/>
                      </a:lnTo>
                      <a:lnTo>
                        <a:pt x="1479460" y="162205"/>
                      </a:lnTo>
                      <a:lnTo>
                        <a:pt x="1461035" y="123385"/>
                      </a:lnTo>
                      <a:lnTo>
                        <a:pt x="1436456" y="88610"/>
                      </a:lnTo>
                      <a:lnTo>
                        <a:pt x="1406430" y="58585"/>
                      </a:lnTo>
                      <a:lnTo>
                        <a:pt x="1371655" y="34005"/>
                      </a:lnTo>
                      <a:lnTo>
                        <a:pt x="1332835" y="15580"/>
                      </a:lnTo>
                      <a:lnTo>
                        <a:pt x="1290672" y="4010"/>
                      </a:lnTo>
                      <a:lnTo>
                        <a:pt x="124586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2"/>
                <p:cNvSpPr/>
                <p:nvPr/>
              </p:nvSpPr>
              <p:spPr>
                <a:xfrm>
                  <a:off x="693416" y="3385058"/>
                  <a:ext cx="1495425" cy="1728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425" h="1728470">
                      <a:moveTo>
                        <a:pt x="0" y="249174"/>
                      </a:moveTo>
                      <a:lnTo>
                        <a:pt x="4014" y="204370"/>
                      </a:lnTo>
                      <a:lnTo>
                        <a:pt x="15588" y="162207"/>
                      </a:lnTo>
                      <a:lnTo>
                        <a:pt x="34019" y="123387"/>
                      </a:lnTo>
                      <a:lnTo>
                        <a:pt x="58601" y="88612"/>
                      </a:lnTo>
                      <a:lnTo>
                        <a:pt x="88633" y="58585"/>
                      </a:lnTo>
                      <a:lnTo>
                        <a:pt x="123410" y="34007"/>
                      </a:lnTo>
                      <a:lnTo>
                        <a:pt x="162228" y="15582"/>
                      </a:lnTo>
                      <a:lnTo>
                        <a:pt x="204384" y="4012"/>
                      </a:lnTo>
                      <a:lnTo>
                        <a:pt x="249173" y="0"/>
                      </a:lnTo>
                      <a:lnTo>
                        <a:pt x="1245870" y="0"/>
                      </a:lnTo>
                      <a:lnTo>
                        <a:pt x="1290673" y="4012"/>
                      </a:lnTo>
                      <a:lnTo>
                        <a:pt x="1332836" y="15582"/>
                      </a:lnTo>
                      <a:lnTo>
                        <a:pt x="1371656" y="34007"/>
                      </a:lnTo>
                      <a:lnTo>
                        <a:pt x="1406431" y="58585"/>
                      </a:lnTo>
                      <a:lnTo>
                        <a:pt x="1436458" y="88612"/>
                      </a:lnTo>
                      <a:lnTo>
                        <a:pt x="1461036" y="123387"/>
                      </a:lnTo>
                      <a:lnTo>
                        <a:pt x="1479461" y="162207"/>
                      </a:lnTo>
                      <a:lnTo>
                        <a:pt x="1491031" y="204370"/>
                      </a:lnTo>
                      <a:lnTo>
                        <a:pt x="1495044" y="249174"/>
                      </a:lnTo>
                      <a:lnTo>
                        <a:pt x="1495044" y="1479042"/>
                      </a:lnTo>
                      <a:lnTo>
                        <a:pt x="1491031" y="1523831"/>
                      </a:lnTo>
                      <a:lnTo>
                        <a:pt x="1479461" y="1565987"/>
                      </a:lnTo>
                      <a:lnTo>
                        <a:pt x="1461036" y="1604805"/>
                      </a:lnTo>
                      <a:lnTo>
                        <a:pt x="1436458" y="1639582"/>
                      </a:lnTo>
                      <a:lnTo>
                        <a:pt x="1406431" y="1669614"/>
                      </a:lnTo>
                      <a:lnTo>
                        <a:pt x="1371656" y="1694196"/>
                      </a:lnTo>
                      <a:lnTo>
                        <a:pt x="1332836" y="1712627"/>
                      </a:lnTo>
                      <a:lnTo>
                        <a:pt x="1290673" y="1724201"/>
                      </a:lnTo>
                      <a:lnTo>
                        <a:pt x="1245870" y="1728216"/>
                      </a:lnTo>
                      <a:lnTo>
                        <a:pt x="249173" y="1728216"/>
                      </a:lnTo>
                      <a:lnTo>
                        <a:pt x="204384" y="1724201"/>
                      </a:lnTo>
                      <a:lnTo>
                        <a:pt x="162228" y="1712627"/>
                      </a:lnTo>
                      <a:lnTo>
                        <a:pt x="123410" y="1694196"/>
                      </a:lnTo>
                      <a:lnTo>
                        <a:pt x="88633" y="1669614"/>
                      </a:lnTo>
                      <a:lnTo>
                        <a:pt x="58601" y="1639582"/>
                      </a:lnTo>
                      <a:lnTo>
                        <a:pt x="34019" y="1604805"/>
                      </a:lnTo>
                      <a:lnTo>
                        <a:pt x="15588" y="1565987"/>
                      </a:lnTo>
                      <a:lnTo>
                        <a:pt x="4014" y="1523831"/>
                      </a:lnTo>
                      <a:lnTo>
                        <a:pt x="0" y="1479042"/>
                      </a:lnTo>
                      <a:lnTo>
                        <a:pt x="0" y="249174"/>
                      </a:lnTo>
                      <a:close/>
                    </a:path>
                  </a:pathLst>
                </a:custGeom>
                <a:ln w="1270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3" name="object 13"/>
              <p:cNvSpPr txBox="1"/>
              <p:nvPr/>
            </p:nvSpPr>
            <p:spPr>
              <a:xfrm>
                <a:off x="973630" y="3952747"/>
                <a:ext cx="925194" cy="541020"/>
              </a:xfrm>
              <a:prstGeom prst="rect">
                <a:avLst/>
              </a:prstGeom>
            </p:spPr>
            <p:txBody>
              <a:bodyPr vert="horz" wrap="square" lIns="0" tIns="48260" rIns="0" bIns="0" rtlCol="0">
                <a:spAutoFit/>
              </a:bodyPr>
              <a:lstStyle/>
              <a:p>
                <a:pPr marL="12700" marR="5080" indent="54610">
                  <a:lnSpc>
                    <a:spcPts val="1900"/>
                  </a:lnSpc>
                  <a:spcBef>
                    <a:spcPts val="380"/>
                  </a:spcBef>
                </a:pPr>
                <a:r>
                  <a:rPr sz="1800" spc="-10" dirty="0">
                    <a:latin typeface="Arial MT"/>
                    <a:cs typeface="Arial MT"/>
                  </a:rPr>
                  <a:t>Relay </a:t>
                </a:r>
                <a:r>
                  <a:rPr sz="1800" dirty="0">
                    <a:latin typeface="Arial MT"/>
                    <a:cs typeface="Arial MT"/>
                  </a:rPr>
                  <a:t>&amp; </a:t>
                </a:r>
                <a:r>
                  <a:rPr sz="1800" spc="-490" dirty="0">
                    <a:latin typeface="Arial MT"/>
                    <a:cs typeface="Arial MT"/>
                  </a:rPr>
                  <a:t> </a:t>
                </a:r>
                <a:r>
                  <a:rPr sz="1800" spc="-20" dirty="0">
                    <a:latin typeface="Arial MT"/>
                    <a:cs typeface="Arial MT"/>
                  </a:rPr>
                  <a:t>S</a:t>
                </a:r>
                <a:r>
                  <a:rPr sz="1800" spc="-45" dirty="0">
                    <a:latin typeface="Arial MT"/>
                    <a:cs typeface="Arial MT"/>
                  </a:rPr>
                  <a:t>w</a:t>
                </a:r>
                <a:r>
                  <a:rPr sz="1800" spc="-5" dirty="0">
                    <a:latin typeface="Arial MT"/>
                    <a:cs typeface="Arial MT"/>
                  </a:rPr>
                  <a:t>itc</a:t>
                </a:r>
                <a:r>
                  <a:rPr sz="1800" spc="-20" dirty="0">
                    <a:latin typeface="Arial MT"/>
                    <a:cs typeface="Arial MT"/>
                  </a:rPr>
                  <a:t>h</a:t>
                </a:r>
                <a:r>
                  <a:rPr sz="1800" spc="-30" dirty="0">
                    <a:latin typeface="Arial MT"/>
                    <a:cs typeface="Arial MT"/>
                  </a:rPr>
                  <a:t>e</a:t>
                </a:r>
                <a:r>
                  <a:rPr sz="1800" dirty="0">
                    <a:latin typeface="Arial MT"/>
                    <a:cs typeface="Arial MT"/>
                  </a:rPr>
                  <a:t>s</a:t>
                </a:r>
                <a:endParaRPr sz="1800">
                  <a:latin typeface="Arial MT"/>
                  <a:cs typeface="Arial MT"/>
                </a:endParaRPr>
              </a:p>
            </p:txBody>
          </p:sp>
        </p:grpSp>
      </p:grpSp>
      <p:grpSp>
        <p:nvGrpSpPr>
          <p:cNvPr id="14" name="object 14"/>
          <p:cNvGrpSpPr/>
          <p:nvPr/>
        </p:nvGrpSpPr>
        <p:grpSpPr>
          <a:xfrm>
            <a:off x="3089659" y="1961764"/>
            <a:ext cx="8780207" cy="3811778"/>
            <a:chOff x="2869819" y="1615663"/>
            <a:chExt cx="8823960" cy="357568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5160" y="3658823"/>
              <a:ext cx="8313417" cy="841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1256" y="4395467"/>
              <a:ext cx="8493252" cy="7955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9819" y="1615663"/>
              <a:ext cx="8823467" cy="2014724"/>
            </a:xfrm>
            <a:prstGeom prst="rect">
              <a:avLst/>
            </a:prstGeom>
          </p:spPr>
        </p:pic>
      </p:grpSp>
      <p:sp>
        <p:nvSpPr>
          <p:cNvPr id="20" name="object 9"/>
          <p:cNvSpPr txBox="1">
            <a:spLocks/>
          </p:cNvSpPr>
          <p:nvPr/>
        </p:nvSpPr>
        <p:spPr>
          <a:xfrm>
            <a:off x="2539601" y="1058690"/>
            <a:ext cx="9330265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0805">
              <a:lnSpc>
                <a:spcPts val="3545"/>
              </a:lnSpc>
            </a:pPr>
            <a:r>
              <a:rPr lang="en-IN" sz="3200" kern="0" spc="-15" dirty="0" smtClean="0"/>
              <a:t>Supporting</a:t>
            </a:r>
            <a:r>
              <a:rPr lang="en-IN" sz="3200" kern="0" spc="-65" dirty="0" smtClean="0"/>
              <a:t> </a:t>
            </a:r>
            <a:r>
              <a:rPr lang="en-IN" sz="3200" kern="0" spc="-15" dirty="0" smtClean="0"/>
              <a:t>Brands</a:t>
            </a:r>
            <a:endParaRPr lang="en-IN" sz="3200" kern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8064" y="5065776"/>
            <a:ext cx="2769104" cy="17724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5752" y="5123688"/>
            <a:ext cx="2642616" cy="17144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613" y="1488946"/>
            <a:ext cx="2769106" cy="35219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5613" y="5065776"/>
            <a:ext cx="2769106" cy="17404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5752" y="1472181"/>
            <a:ext cx="2642616" cy="17724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08064" y="1488945"/>
            <a:ext cx="2769104" cy="17556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45752" y="3275076"/>
            <a:ext cx="2642616" cy="17724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08064" y="3273552"/>
            <a:ext cx="2769104" cy="173736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4100" y="371856"/>
            <a:ext cx="9735820" cy="498475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545"/>
              </a:lnSpc>
            </a:pPr>
            <a:r>
              <a:rPr sz="3200" spc="-15" dirty="0"/>
              <a:t>Industry</a:t>
            </a:r>
            <a:r>
              <a:rPr sz="3200" spc="-100" dirty="0"/>
              <a:t> </a:t>
            </a:r>
            <a:r>
              <a:rPr sz="3200" spc="-15" dirty="0"/>
              <a:t>Being</a:t>
            </a:r>
            <a:r>
              <a:rPr sz="3200" spc="-150" dirty="0"/>
              <a:t> </a:t>
            </a:r>
            <a:r>
              <a:rPr sz="3200" spc="-15" dirty="0"/>
              <a:t>Catered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63751" y="1104646"/>
            <a:ext cx="3760470" cy="5665470"/>
            <a:chOff x="63751" y="1104646"/>
            <a:chExt cx="3760470" cy="5665470"/>
          </a:xfrm>
        </p:grpSpPr>
        <p:sp>
          <p:nvSpPr>
            <p:cNvPr id="12" name="object 12"/>
            <p:cNvSpPr/>
            <p:nvPr/>
          </p:nvSpPr>
          <p:spPr>
            <a:xfrm>
              <a:off x="304292" y="1110995"/>
              <a:ext cx="3513454" cy="5652770"/>
            </a:xfrm>
            <a:custGeom>
              <a:avLst/>
              <a:gdLst/>
              <a:ahLst/>
              <a:cxnLst/>
              <a:rect l="l" t="t" r="r" b="b"/>
              <a:pathLst>
                <a:path w="3513454" h="5652770">
                  <a:moveTo>
                    <a:pt x="3513302" y="234188"/>
                  </a:moveTo>
                  <a:lnTo>
                    <a:pt x="3508552" y="187007"/>
                  </a:lnTo>
                  <a:lnTo>
                    <a:pt x="3494900" y="143052"/>
                  </a:lnTo>
                  <a:lnTo>
                    <a:pt x="3473297" y="103276"/>
                  </a:lnTo>
                  <a:lnTo>
                    <a:pt x="3444697" y="68618"/>
                  </a:lnTo>
                  <a:lnTo>
                    <a:pt x="3410039" y="40017"/>
                  </a:lnTo>
                  <a:lnTo>
                    <a:pt x="3370249" y="18415"/>
                  </a:lnTo>
                  <a:lnTo>
                    <a:pt x="3326307" y="4762"/>
                  </a:lnTo>
                  <a:lnTo>
                    <a:pt x="3279114" y="0"/>
                  </a:lnTo>
                  <a:lnTo>
                    <a:pt x="468439" y="0"/>
                  </a:lnTo>
                  <a:lnTo>
                    <a:pt x="421246" y="4762"/>
                  </a:lnTo>
                  <a:lnTo>
                    <a:pt x="377278" y="18415"/>
                  </a:lnTo>
                  <a:lnTo>
                    <a:pt x="337489" y="40017"/>
                  </a:lnTo>
                  <a:lnTo>
                    <a:pt x="302831" y="68618"/>
                  </a:lnTo>
                  <a:lnTo>
                    <a:pt x="274231" y="103276"/>
                  </a:lnTo>
                  <a:lnTo>
                    <a:pt x="252641" y="143052"/>
                  </a:lnTo>
                  <a:lnTo>
                    <a:pt x="238988" y="187007"/>
                  </a:lnTo>
                  <a:lnTo>
                    <a:pt x="234226" y="234188"/>
                  </a:lnTo>
                  <a:lnTo>
                    <a:pt x="234226" y="5184076"/>
                  </a:lnTo>
                  <a:lnTo>
                    <a:pt x="0" y="5184076"/>
                  </a:lnTo>
                  <a:lnTo>
                    <a:pt x="45593" y="5193284"/>
                  </a:lnTo>
                  <a:lnTo>
                    <a:pt x="82816" y="5218379"/>
                  </a:lnTo>
                  <a:lnTo>
                    <a:pt x="107924" y="5255603"/>
                  </a:lnTo>
                  <a:lnTo>
                    <a:pt x="117119" y="5301183"/>
                  </a:lnTo>
                  <a:lnTo>
                    <a:pt x="107924" y="5346776"/>
                  </a:lnTo>
                  <a:lnTo>
                    <a:pt x="82816" y="5384000"/>
                  </a:lnTo>
                  <a:lnTo>
                    <a:pt x="45593" y="5409108"/>
                  </a:lnTo>
                  <a:lnTo>
                    <a:pt x="0" y="5418302"/>
                  </a:lnTo>
                  <a:lnTo>
                    <a:pt x="234226" y="5418302"/>
                  </a:lnTo>
                  <a:lnTo>
                    <a:pt x="229476" y="5465508"/>
                  </a:lnTo>
                  <a:lnTo>
                    <a:pt x="215823" y="5509476"/>
                  </a:lnTo>
                  <a:lnTo>
                    <a:pt x="194233" y="5549252"/>
                  </a:lnTo>
                  <a:lnTo>
                    <a:pt x="165633" y="5583923"/>
                  </a:lnTo>
                  <a:lnTo>
                    <a:pt x="130962" y="5612523"/>
                  </a:lnTo>
                  <a:lnTo>
                    <a:pt x="91173" y="5634113"/>
                  </a:lnTo>
                  <a:lnTo>
                    <a:pt x="47205" y="5647766"/>
                  </a:lnTo>
                  <a:lnTo>
                    <a:pt x="0" y="5652516"/>
                  </a:lnTo>
                  <a:lnTo>
                    <a:pt x="2810611" y="5652516"/>
                  </a:lnTo>
                  <a:lnTo>
                    <a:pt x="2857830" y="5647766"/>
                  </a:lnTo>
                  <a:lnTo>
                    <a:pt x="2901810" y="5634113"/>
                  </a:lnTo>
                  <a:lnTo>
                    <a:pt x="2941586" y="5612523"/>
                  </a:lnTo>
                  <a:lnTo>
                    <a:pt x="2976245" y="5583923"/>
                  </a:lnTo>
                  <a:lnTo>
                    <a:pt x="3004832" y="5549252"/>
                  </a:lnTo>
                  <a:lnTo>
                    <a:pt x="3026410" y="5509476"/>
                  </a:lnTo>
                  <a:lnTo>
                    <a:pt x="3040049" y="5465508"/>
                  </a:lnTo>
                  <a:lnTo>
                    <a:pt x="3044799" y="5418302"/>
                  </a:lnTo>
                  <a:lnTo>
                    <a:pt x="3044799" y="468503"/>
                  </a:lnTo>
                  <a:lnTo>
                    <a:pt x="468452" y="468376"/>
                  </a:lnTo>
                  <a:lnTo>
                    <a:pt x="422871" y="459193"/>
                  </a:lnTo>
                  <a:lnTo>
                    <a:pt x="385648" y="434124"/>
                  </a:lnTo>
                  <a:lnTo>
                    <a:pt x="360553" y="396913"/>
                  </a:lnTo>
                  <a:lnTo>
                    <a:pt x="351345" y="351282"/>
                  </a:lnTo>
                  <a:lnTo>
                    <a:pt x="360553" y="305714"/>
                  </a:lnTo>
                  <a:lnTo>
                    <a:pt x="385648" y="268503"/>
                  </a:lnTo>
                  <a:lnTo>
                    <a:pt x="422871" y="243395"/>
                  </a:lnTo>
                  <a:lnTo>
                    <a:pt x="468452" y="234188"/>
                  </a:lnTo>
                  <a:lnTo>
                    <a:pt x="702665" y="234188"/>
                  </a:lnTo>
                  <a:lnTo>
                    <a:pt x="697915" y="281406"/>
                  </a:lnTo>
                  <a:lnTo>
                    <a:pt x="684263" y="325386"/>
                  </a:lnTo>
                  <a:lnTo>
                    <a:pt x="662673" y="365163"/>
                  </a:lnTo>
                  <a:lnTo>
                    <a:pt x="634072" y="399821"/>
                  </a:lnTo>
                  <a:lnTo>
                    <a:pt x="599401" y="428409"/>
                  </a:lnTo>
                  <a:lnTo>
                    <a:pt x="559625" y="449986"/>
                  </a:lnTo>
                  <a:lnTo>
                    <a:pt x="515658" y="463626"/>
                  </a:lnTo>
                  <a:lnTo>
                    <a:pt x="468452" y="468376"/>
                  </a:lnTo>
                  <a:lnTo>
                    <a:pt x="3279114" y="468376"/>
                  </a:lnTo>
                  <a:lnTo>
                    <a:pt x="3326307" y="463626"/>
                  </a:lnTo>
                  <a:lnTo>
                    <a:pt x="3370249" y="449986"/>
                  </a:lnTo>
                  <a:lnTo>
                    <a:pt x="3410039" y="428409"/>
                  </a:lnTo>
                  <a:lnTo>
                    <a:pt x="3444697" y="399821"/>
                  </a:lnTo>
                  <a:lnTo>
                    <a:pt x="3473297" y="365163"/>
                  </a:lnTo>
                  <a:lnTo>
                    <a:pt x="3494900" y="325386"/>
                  </a:lnTo>
                  <a:lnTo>
                    <a:pt x="3508552" y="281406"/>
                  </a:lnTo>
                  <a:lnTo>
                    <a:pt x="3513302" y="234188"/>
                  </a:lnTo>
                  <a:close/>
                </a:path>
              </a:pathLst>
            </a:custGeom>
            <a:solidFill>
              <a:srgbClr val="F9F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04" y="1345183"/>
              <a:ext cx="937260" cy="5418455"/>
            </a:xfrm>
            <a:custGeom>
              <a:avLst/>
              <a:gdLst/>
              <a:ahLst/>
              <a:cxnLst/>
              <a:rect l="l" t="t" r="r" b="b"/>
              <a:pathLst>
                <a:path w="937260" h="5418455">
                  <a:moveTo>
                    <a:pt x="468401" y="5184114"/>
                  </a:moveTo>
                  <a:lnTo>
                    <a:pt x="234188" y="5184114"/>
                  </a:lnTo>
                  <a:lnTo>
                    <a:pt x="279781" y="5174920"/>
                  </a:lnTo>
                  <a:lnTo>
                    <a:pt x="317004" y="5149824"/>
                  </a:lnTo>
                  <a:lnTo>
                    <a:pt x="342099" y="5112601"/>
                  </a:lnTo>
                  <a:lnTo>
                    <a:pt x="351294" y="5067008"/>
                  </a:lnTo>
                  <a:lnTo>
                    <a:pt x="342099" y="5021427"/>
                  </a:lnTo>
                  <a:lnTo>
                    <a:pt x="317004" y="4984204"/>
                  </a:lnTo>
                  <a:lnTo>
                    <a:pt x="279781" y="4959096"/>
                  </a:lnTo>
                  <a:lnTo>
                    <a:pt x="234188" y="4949888"/>
                  </a:lnTo>
                  <a:lnTo>
                    <a:pt x="186982" y="4954651"/>
                  </a:lnTo>
                  <a:lnTo>
                    <a:pt x="143027" y="4968303"/>
                  </a:lnTo>
                  <a:lnTo>
                    <a:pt x="103251" y="4989893"/>
                  </a:lnTo>
                  <a:lnTo>
                    <a:pt x="68580" y="5018494"/>
                  </a:lnTo>
                  <a:lnTo>
                    <a:pt x="40005" y="5053165"/>
                  </a:lnTo>
                  <a:lnTo>
                    <a:pt x="18376" y="5092954"/>
                  </a:lnTo>
                  <a:lnTo>
                    <a:pt x="4737" y="5136921"/>
                  </a:lnTo>
                  <a:lnTo>
                    <a:pt x="0" y="5184114"/>
                  </a:lnTo>
                  <a:lnTo>
                    <a:pt x="4737" y="5231320"/>
                  </a:lnTo>
                  <a:lnTo>
                    <a:pt x="18376" y="5275288"/>
                  </a:lnTo>
                  <a:lnTo>
                    <a:pt x="40005" y="5315064"/>
                  </a:lnTo>
                  <a:lnTo>
                    <a:pt x="68580" y="5349735"/>
                  </a:lnTo>
                  <a:lnTo>
                    <a:pt x="103251" y="5378335"/>
                  </a:lnTo>
                  <a:lnTo>
                    <a:pt x="143027" y="5399925"/>
                  </a:lnTo>
                  <a:lnTo>
                    <a:pt x="186982" y="5413578"/>
                  </a:lnTo>
                  <a:lnTo>
                    <a:pt x="234188" y="5418328"/>
                  </a:lnTo>
                  <a:lnTo>
                    <a:pt x="281393" y="5413578"/>
                  </a:lnTo>
                  <a:lnTo>
                    <a:pt x="325374" y="5399925"/>
                  </a:lnTo>
                  <a:lnTo>
                    <a:pt x="365137" y="5378335"/>
                  </a:lnTo>
                  <a:lnTo>
                    <a:pt x="399808" y="5349735"/>
                  </a:lnTo>
                  <a:lnTo>
                    <a:pt x="428409" y="5315064"/>
                  </a:lnTo>
                  <a:lnTo>
                    <a:pt x="449999" y="5275288"/>
                  </a:lnTo>
                  <a:lnTo>
                    <a:pt x="463677" y="5231320"/>
                  </a:lnTo>
                  <a:lnTo>
                    <a:pt x="468401" y="5184114"/>
                  </a:lnTo>
                  <a:close/>
                </a:path>
                <a:path w="937260" h="5418455">
                  <a:moveTo>
                    <a:pt x="936840" y="0"/>
                  </a:moveTo>
                  <a:lnTo>
                    <a:pt x="702627" y="0"/>
                  </a:lnTo>
                  <a:lnTo>
                    <a:pt x="657047" y="9207"/>
                  </a:lnTo>
                  <a:lnTo>
                    <a:pt x="619823" y="34315"/>
                  </a:lnTo>
                  <a:lnTo>
                    <a:pt x="594741" y="71526"/>
                  </a:lnTo>
                  <a:lnTo>
                    <a:pt x="585520" y="117094"/>
                  </a:lnTo>
                  <a:lnTo>
                    <a:pt x="594741" y="162725"/>
                  </a:lnTo>
                  <a:lnTo>
                    <a:pt x="619823" y="199936"/>
                  </a:lnTo>
                  <a:lnTo>
                    <a:pt x="657047" y="225005"/>
                  </a:lnTo>
                  <a:lnTo>
                    <a:pt x="702627" y="234188"/>
                  </a:lnTo>
                  <a:lnTo>
                    <a:pt x="749833" y="229438"/>
                  </a:lnTo>
                  <a:lnTo>
                    <a:pt x="793800" y="215798"/>
                  </a:lnTo>
                  <a:lnTo>
                    <a:pt x="833577" y="194221"/>
                  </a:lnTo>
                  <a:lnTo>
                    <a:pt x="868248" y="165633"/>
                  </a:lnTo>
                  <a:lnTo>
                    <a:pt x="896874" y="130975"/>
                  </a:lnTo>
                  <a:lnTo>
                    <a:pt x="918464" y="91198"/>
                  </a:lnTo>
                  <a:lnTo>
                    <a:pt x="932091" y="47218"/>
                  </a:lnTo>
                  <a:lnTo>
                    <a:pt x="936840" y="0"/>
                  </a:lnTo>
                  <a:close/>
                </a:path>
              </a:pathLst>
            </a:custGeom>
            <a:solidFill>
              <a:srgbClr val="C8C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01" y="1110996"/>
              <a:ext cx="3747770" cy="5652770"/>
            </a:xfrm>
            <a:custGeom>
              <a:avLst/>
              <a:gdLst/>
              <a:ahLst/>
              <a:cxnLst/>
              <a:rect l="l" t="t" r="r" b="b"/>
              <a:pathLst>
                <a:path w="3747770" h="5652770">
                  <a:moveTo>
                    <a:pt x="468439" y="5184076"/>
                  </a:moveTo>
                  <a:lnTo>
                    <a:pt x="468439" y="234187"/>
                  </a:lnTo>
                  <a:lnTo>
                    <a:pt x="473198" y="187006"/>
                  </a:lnTo>
                  <a:lnTo>
                    <a:pt x="486845" y="143053"/>
                  </a:lnTo>
                  <a:lnTo>
                    <a:pt x="508440" y="103274"/>
                  </a:lnTo>
                  <a:lnTo>
                    <a:pt x="537040" y="68611"/>
                  </a:lnTo>
                  <a:lnTo>
                    <a:pt x="571703" y="40009"/>
                  </a:lnTo>
                  <a:lnTo>
                    <a:pt x="611487" y="18411"/>
                  </a:lnTo>
                  <a:lnTo>
                    <a:pt x="655451" y="4760"/>
                  </a:lnTo>
                  <a:lnTo>
                    <a:pt x="702652" y="0"/>
                  </a:lnTo>
                  <a:lnTo>
                    <a:pt x="3513328" y="0"/>
                  </a:lnTo>
                  <a:lnTo>
                    <a:pt x="3560509" y="4760"/>
                  </a:lnTo>
                  <a:lnTo>
                    <a:pt x="3604462" y="18411"/>
                  </a:lnTo>
                  <a:lnTo>
                    <a:pt x="3644241" y="40009"/>
                  </a:lnTo>
                  <a:lnTo>
                    <a:pt x="3678904" y="68611"/>
                  </a:lnTo>
                  <a:lnTo>
                    <a:pt x="3707506" y="103274"/>
                  </a:lnTo>
                  <a:lnTo>
                    <a:pt x="3729104" y="143053"/>
                  </a:lnTo>
                  <a:lnTo>
                    <a:pt x="3742755" y="187006"/>
                  </a:lnTo>
                  <a:lnTo>
                    <a:pt x="3747516" y="234187"/>
                  </a:lnTo>
                  <a:lnTo>
                    <a:pt x="3742755" y="281406"/>
                  </a:lnTo>
                  <a:lnTo>
                    <a:pt x="3729104" y="325375"/>
                  </a:lnTo>
                  <a:lnTo>
                    <a:pt x="3707506" y="365157"/>
                  </a:lnTo>
                  <a:lnTo>
                    <a:pt x="3678904" y="399811"/>
                  </a:lnTo>
                  <a:lnTo>
                    <a:pt x="3644241" y="428400"/>
                  </a:lnTo>
                  <a:lnTo>
                    <a:pt x="3604462" y="449982"/>
                  </a:lnTo>
                  <a:lnTo>
                    <a:pt x="3560509" y="463621"/>
                  </a:lnTo>
                  <a:lnTo>
                    <a:pt x="3513328" y="468375"/>
                  </a:lnTo>
                  <a:lnTo>
                    <a:pt x="3279013" y="468502"/>
                  </a:lnTo>
                  <a:lnTo>
                    <a:pt x="3279013" y="5418302"/>
                  </a:lnTo>
                  <a:lnTo>
                    <a:pt x="3274258" y="5465503"/>
                  </a:lnTo>
                  <a:lnTo>
                    <a:pt x="3260619" y="5509467"/>
                  </a:lnTo>
                  <a:lnTo>
                    <a:pt x="3239037" y="5549251"/>
                  </a:lnTo>
                  <a:lnTo>
                    <a:pt x="3210448" y="5583914"/>
                  </a:lnTo>
                  <a:lnTo>
                    <a:pt x="3175794" y="5612514"/>
                  </a:lnTo>
                  <a:lnTo>
                    <a:pt x="3136012" y="5634108"/>
                  </a:lnTo>
                  <a:lnTo>
                    <a:pt x="3092043" y="5647756"/>
                  </a:lnTo>
                  <a:lnTo>
                    <a:pt x="3044825" y="5652514"/>
                  </a:lnTo>
                  <a:lnTo>
                    <a:pt x="234213" y="5652514"/>
                  </a:lnTo>
                  <a:lnTo>
                    <a:pt x="187012" y="5647756"/>
                  </a:lnTo>
                  <a:lnTo>
                    <a:pt x="143048" y="5634108"/>
                  </a:lnTo>
                  <a:lnTo>
                    <a:pt x="103263" y="5612514"/>
                  </a:lnTo>
                  <a:lnTo>
                    <a:pt x="68600" y="5583914"/>
                  </a:lnTo>
                  <a:lnTo>
                    <a:pt x="40000" y="5549251"/>
                  </a:lnTo>
                  <a:lnTo>
                    <a:pt x="18406" y="5509467"/>
                  </a:lnTo>
                  <a:lnTo>
                    <a:pt x="4758" y="5465503"/>
                  </a:lnTo>
                  <a:lnTo>
                    <a:pt x="0" y="5418302"/>
                  </a:lnTo>
                  <a:lnTo>
                    <a:pt x="4758" y="5371097"/>
                  </a:lnTo>
                  <a:lnTo>
                    <a:pt x="18406" y="5327130"/>
                  </a:lnTo>
                  <a:lnTo>
                    <a:pt x="40000" y="5287343"/>
                  </a:lnTo>
                  <a:lnTo>
                    <a:pt x="68600" y="5252678"/>
                  </a:lnTo>
                  <a:lnTo>
                    <a:pt x="103263" y="5224077"/>
                  </a:lnTo>
                  <a:lnTo>
                    <a:pt x="143048" y="5202482"/>
                  </a:lnTo>
                  <a:lnTo>
                    <a:pt x="187012" y="5188835"/>
                  </a:lnTo>
                  <a:lnTo>
                    <a:pt x="234213" y="5184076"/>
                  </a:lnTo>
                  <a:lnTo>
                    <a:pt x="468439" y="5184076"/>
                  </a:lnTo>
                  <a:close/>
                </a:path>
                <a:path w="3747770" h="5652770">
                  <a:moveTo>
                    <a:pt x="702652" y="0"/>
                  </a:moveTo>
                  <a:lnTo>
                    <a:pt x="749858" y="4760"/>
                  </a:lnTo>
                  <a:lnTo>
                    <a:pt x="793825" y="18411"/>
                  </a:lnTo>
                  <a:lnTo>
                    <a:pt x="833612" y="40009"/>
                  </a:lnTo>
                  <a:lnTo>
                    <a:pt x="868276" y="68611"/>
                  </a:lnTo>
                  <a:lnTo>
                    <a:pt x="896877" y="103274"/>
                  </a:lnTo>
                  <a:lnTo>
                    <a:pt x="918472" y="143053"/>
                  </a:lnTo>
                  <a:lnTo>
                    <a:pt x="932120" y="187006"/>
                  </a:lnTo>
                  <a:lnTo>
                    <a:pt x="936879" y="234187"/>
                  </a:lnTo>
                  <a:lnTo>
                    <a:pt x="932120" y="281406"/>
                  </a:lnTo>
                  <a:lnTo>
                    <a:pt x="918472" y="325375"/>
                  </a:lnTo>
                  <a:lnTo>
                    <a:pt x="896877" y="365157"/>
                  </a:lnTo>
                  <a:lnTo>
                    <a:pt x="868276" y="399811"/>
                  </a:lnTo>
                  <a:lnTo>
                    <a:pt x="833612" y="428400"/>
                  </a:lnTo>
                  <a:lnTo>
                    <a:pt x="793825" y="449982"/>
                  </a:lnTo>
                  <a:lnTo>
                    <a:pt x="749858" y="463621"/>
                  </a:lnTo>
                  <a:lnTo>
                    <a:pt x="702652" y="468375"/>
                  </a:lnTo>
                  <a:lnTo>
                    <a:pt x="657072" y="459188"/>
                  </a:lnTo>
                  <a:lnTo>
                    <a:pt x="619848" y="434117"/>
                  </a:lnTo>
                  <a:lnTo>
                    <a:pt x="594750" y="396902"/>
                  </a:lnTo>
                  <a:lnTo>
                    <a:pt x="585546" y="351281"/>
                  </a:lnTo>
                  <a:lnTo>
                    <a:pt x="594750" y="305714"/>
                  </a:lnTo>
                  <a:lnTo>
                    <a:pt x="619848" y="268493"/>
                  </a:lnTo>
                  <a:lnTo>
                    <a:pt x="657072" y="243393"/>
                  </a:lnTo>
                  <a:lnTo>
                    <a:pt x="702652" y="234187"/>
                  </a:lnTo>
                  <a:lnTo>
                    <a:pt x="936879" y="234187"/>
                  </a:lnTo>
                </a:path>
                <a:path w="3747770" h="5652770">
                  <a:moveTo>
                    <a:pt x="3279013" y="468502"/>
                  </a:moveTo>
                  <a:lnTo>
                    <a:pt x="702652" y="468502"/>
                  </a:lnTo>
                </a:path>
              </a:pathLst>
            </a:custGeom>
            <a:ln w="127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967" y="6288721"/>
              <a:ext cx="246923" cy="24692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4317" y="6295071"/>
              <a:ext cx="234315" cy="468630"/>
            </a:xfrm>
            <a:custGeom>
              <a:avLst/>
              <a:gdLst/>
              <a:ahLst/>
              <a:cxnLst/>
              <a:rect l="l" t="t" r="r" b="b"/>
              <a:pathLst>
                <a:path w="234315" h="468629">
                  <a:moveTo>
                    <a:pt x="0" y="468441"/>
                  </a:moveTo>
                  <a:lnTo>
                    <a:pt x="47205" y="463682"/>
                  </a:lnTo>
                  <a:lnTo>
                    <a:pt x="91172" y="450035"/>
                  </a:lnTo>
                  <a:lnTo>
                    <a:pt x="130959" y="428437"/>
                  </a:lnTo>
                  <a:lnTo>
                    <a:pt x="165623" y="399838"/>
                  </a:lnTo>
                  <a:lnTo>
                    <a:pt x="194224" y="365175"/>
                  </a:lnTo>
                  <a:lnTo>
                    <a:pt x="215819" y="325391"/>
                  </a:lnTo>
                  <a:lnTo>
                    <a:pt x="229467" y="281427"/>
                  </a:lnTo>
                  <a:lnTo>
                    <a:pt x="234226" y="234226"/>
                  </a:lnTo>
                  <a:lnTo>
                    <a:pt x="234226" y="0"/>
                  </a:lnTo>
                </a:path>
              </a:pathLst>
            </a:custGeom>
            <a:ln w="126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6991" y="890015"/>
            <a:ext cx="11383010" cy="5770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37890" marR="5080" indent="-288290">
              <a:lnSpc>
                <a:spcPts val="2020"/>
              </a:lnSpc>
              <a:spcBef>
                <a:spcPts val="180"/>
              </a:spcBef>
            </a:pPr>
            <a:r>
              <a:rPr sz="1700" b="1" spc="-15" dirty="0">
                <a:solidFill>
                  <a:srgbClr val="006600"/>
                </a:solidFill>
                <a:latin typeface="Arial"/>
                <a:cs typeface="Arial"/>
              </a:rPr>
              <a:t>Mango</a:t>
            </a:r>
            <a:r>
              <a:rPr sz="17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06600"/>
                </a:solidFill>
                <a:latin typeface="Arial"/>
                <a:cs typeface="Arial"/>
              </a:rPr>
              <a:t>Semiconductors</a:t>
            </a:r>
            <a:r>
              <a:rPr sz="1700" b="1" spc="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00"/>
                </a:solidFill>
                <a:latin typeface="Arial"/>
                <a:cs typeface="Arial"/>
              </a:rPr>
              <a:t>is</a:t>
            </a:r>
            <a:r>
              <a:rPr sz="1700" b="1" spc="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06600"/>
                </a:solidFill>
                <a:latin typeface="Arial"/>
                <a:cs typeface="Arial"/>
              </a:rPr>
              <a:t>supplying</a:t>
            </a:r>
            <a:r>
              <a:rPr sz="17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00"/>
                </a:solidFill>
                <a:latin typeface="Arial"/>
                <a:cs typeface="Arial"/>
              </a:rPr>
              <a:t>material</a:t>
            </a:r>
            <a:r>
              <a:rPr sz="1700" b="1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1700" b="1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00"/>
                </a:solidFill>
                <a:latin typeface="Arial"/>
                <a:cs typeface="Arial"/>
              </a:rPr>
              <a:t>almost</a:t>
            </a:r>
            <a:r>
              <a:rPr sz="17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600"/>
                </a:solidFill>
                <a:latin typeface="Arial"/>
                <a:cs typeface="Arial"/>
              </a:rPr>
              <a:t>all</a:t>
            </a:r>
            <a:r>
              <a:rPr sz="1700" b="1" spc="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600"/>
                </a:solidFill>
                <a:latin typeface="Arial"/>
                <a:cs typeface="Arial"/>
              </a:rPr>
              <a:t>the</a:t>
            </a:r>
            <a:r>
              <a:rPr sz="17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06600"/>
                </a:solidFill>
                <a:latin typeface="Arial"/>
                <a:cs typeface="Arial"/>
              </a:rPr>
              <a:t>industry</a:t>
            </a:r>
            <a:r>
              <a:rPr sz="1700" b="1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00"/>
                </a:solidFill>
                <a:latin typeface="Arial"/>
                <a:cs typeface="Arial"/>
              </a:rPr>
              <a:t>who</a:t>
            </a:r>
            <a:r>
              <a:rPr sz="1700" b="1" spc="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600"/>
                </a:solidFill>
                <a:latin typeface="Arial"/>
                <a:cs typeface="Arial"/>
              </a:rPr>
              <a:t>may </a:t>
            </a:r>
            <a:r>
              <a:rPr sz="1700" b="1" spc="-4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00"/>
                </a:solidFill>
                <a:latin typeface="Arial"/>
                <a:cs typeface="Arial"/>
              </a:rPr>
              <a:t>possibly </a:t>
            </a:r>
            <a:r>
              <a:rPr sz="1700" b="1" dirty="0">
                <a:solidFill>
                  <a:srgbClr val="006600"/>
                </a:solidFill>
                <a:latin typeface="Arial"/>
                <a:cs typeface="Arial"/>
              </a:rPr>
              <a:t>use</a:t>
            </a:r>
            <a:r>
              <a:rPr sz="1700" b="1" spc="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06600"/>
                </a:solidFill>
                <a:latin typeface="Arial"/>
                <a:cs typeface="Arial"/>
              </a:rPr>
              <a:t>electronics components</a:t>
            </a:r>
            <a:r>
              <a:rPr sz="17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600"/>
                </a:solidFill>
                <a:latin typeface="Arial"/>
                <a:cs typeface="Arial"/>
              </a:rPr>
              <a:t>&amp;</a:t>
            </a:r>
            <a:r>
              <a:rPr sz="17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00"/>
                </a:solidFill>
                <a:latin typeface="Arial"/>
                <a:cs typeface="Arial"/>
              </a:rPr>
              <a:t>never</a:t>
            </a:r>
            <a:r>
              <a:rPr sz="1700" b="1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600"/>
                </a:solidFill>
                <a:latin typeface="Arial"/>
                <a:cs typeface="Arial"/>
              </a:rPr>
              <a:t>compromise</a:t>
            </a:r>
            <a:r>
              <a:rPr sz="17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00"/>
                </a:solidFill>
                <a:latin typeface="Arial"/>
                <a:cs typeface="Arial"/>
              </a:rPr>
              <a:t>with</a:t>
            </a:r>
            <a:r>
              <a:rPr sz="1700" b="1" spc="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600"/>
                </a:solidFill>
                <a:latin typeface="Arial"/>
                <a:cs typeface="Arial"/>
              </a:rPr>
              <a:t>the</a:t>
            </a:r>
            <a:r>
              <a:rPr sz="1700" b="1" spc="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06600"/>
                </a:solidFill>
                <a:latin typeface="Arial"/>
                <a:cs typeface="Arial"/>
              </a:rPr>
              <a:t>quality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L="299720" indent="-287020">
              <a:lnSpc>
                <a:spcPts val="2014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Automotive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Defense</a:t>
            </a:r>
            <a:r>
              <a:rPr sz="1700" spc="-1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system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spcBef>
                <a:spcPts val="7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spc="-4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v</a:t>
            </a:r>
            <a:r>
              <a:rPr sz="1700" spc="-2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700" spc="-2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1700" spc="-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Indust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y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05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Wir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700" spc="-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H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ne</a:t>
            </a: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30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5" dirty="0">
                <a:solidFill>
                  <a:srgbClr val="001F5F"/>
                </a:solidFill>
                <a:latin typeface="Arial MT"/>
                <a:cs typeface="Arial MT"/>
              </a:rPr>
              <a:t>PCBAssembly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spcBef>
                <a:spcPts val="5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Robotics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ed</a:t>
            </a: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ic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1700" spc="-10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700" spc="5" dirty="0">
                <a:solidFill>
                  <a:srgbClr val="001F5F"/>
                </a:solidFill>
                <a:latin typeface="Arial MT"/>
                <a:cs typeface="Arial MT"/>
              </a:rPr>
              <a:t>qu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spc="5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700" spc="5" dirty="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spcBef>
                <a:spcPts val="7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Sports</a:t>
            </a:r>
            <a:r>
              <a:rPr sz="1700" spc="-11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Equipment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05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Automation</a:t>
            </a:r>
            <a:r>
              <a:rPr sz="1700" spc="-1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solution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30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Industrial</a:t>
            </a:r>
            <a:r>
              <a:rPr sz="17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Equipment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spcBef>
                <a:spcPts val="5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spc="-409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700" spc="-3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700" spc="-35" dirty="0">
                <a:solidFill>
                  <a:srgbClr val="001F5F"/>
                </a:solidFill>
                <a:latin typeface="Arial MT"/>
                <a:cs typeface="Arial MT"/>
              </a:rPr>
              <a:t>x</a:t>
            </a:r>
            <a:r>
              <a:rPr sz="1700" spc="-30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700" spc="-40" dirty="0">
                <a:solidFill>
                  <a:srgbClr val="001F5F"/>
                </a:solidFill>
                <a:latin typeface="Arial MT"/>
                <a:cs typeface="Arial MT"/>
              </a:rPr>
              <a:t>il</a:t>
            </a:r>
            <a:r>
              <a:rPr sz="1700" spc="-30" dirty="0">
                <a:solidFill>
                  <a:srgbClr val="001F5F"/>
                </a:solidFill>
                <a:latin typeface="Arial MT"/>
                <a:cs typeface="Arial MT"/>
              </a:rPr>
              <a:t>e/Sp</a:t>
            </a:r>
            <a:r>
              <a:rPr sz="1700" spc="-4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spc="-30" dirty="0">
                <a:solidFill>
                  <a:srgbClr val="001F5F"/>
                </a:solidFill>
                <a:latin typeface="Arial MT"/>
                <a:cs typeface="Arial MT"/>
              </a:rPr>
              <a:t>nn</a:t>
            </a:r>
            <a:r>
              <a:rPr sz="1700" spc="-4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spc="-3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g</a:t>
            </a:r>
            <a:r>
              <a:rPr sz="1700" spc="-9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Mill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Petrochemical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spcBef>
                <a:spcPts val="7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du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onal</a:t>
            </a:r>
            <a:r>
              <a:rPr sz="1700" spc="-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Inst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tute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05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Consumer</a:t>
            </a:r>
            <a:r>
              <a:rPr sz="1700" spc="-1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durable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30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Marine</a:t>
            </a:r>
            <a:r>
              <a:rPr sz="1700" spc="-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001F5F"/>
                </a:solidFill>
                <a:latin typeface="Arial MT"/>
                <a:cs typeface="Arial MT"/>
              </a:rPr>
              <a:t>Offshore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spcBef>
                <a:spcPts val="5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spc="-55" dirty="0">
                <a:solidFill>
                  <a:srgbClr val="001F5F"/>
                </a:solidFill>
                <a:latin typeface="Arial MT"/>
                <a:cs typeface="Arial MT"/>
              </a:rPr>
              <a:t>W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700" spc="-2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gh</a:t>
            </a:r>
            <a:r>
              <a:rPr sz="1700" spc="-2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g</a:t>
            </a:r>
            <a:r>
              <a:rPr sz="1700" spc="-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Syst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em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Load</a:t>
            </a:r>
            <a:r>
              <a:rPr sz="1700" spc="-11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Arial MT"/>
                <a:cs typeface="Arial MT"/>
              </a:rPr>
              <a:t>cells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spcBef>
                <a:spcPts val="70"/>
              </a:spcBef>
              <a:buFont typeface="Wingdings"/>
              <a:buChar char=""/>
              <a:tabLst>
                <a:tab pos="299720" algn="l"/>
              </a:tabLst>
            </a:pPr>
            <a:r>
              <a:rPr sz="1700" spc="-10" dirty="0">
                <a:solidFill>
                  <a:srgbClr val="001F5F"/>
                </a:solidFill>
                <a:latin typeface="Arial MT"/>
                <a:cs typeface="Arial MT"/>
              </a:rPr>
              <a:t>Control</a:t>
            </a:r>
            <a:r>
              <a:rPr sz="1700" spc="-9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panel</a:t>
            </a:r>
            <a:r>
              <a:rPr sz="17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access</a:t>
            </a:r>
            <a:endParaRPr sz="1700">
              <a:latin typeface="Arial MT"/>
              <a:cs typeface="Arial MT"/>
            </a:endParaRPr>
          </a:p>
          <a:p>
            <a:pPr marL="299720" indent="-287020">
              <a:lnSpc>
                <a:spcPts val="2014"/>
              </a:lnSpc>
              <a:buFont typeface="Wingdings"/>
              <a:buChar char=""/>
              <a:tabLst>
                <a:tab pos="299720" algn="l"/>
              </a:tabLst>
            </a:pPr>
            <a:r>
              <a:rPr sz="1700" dirty="0">
                <a:solidFill>
                  <a:srgbClr val="001F5F"/>
                </a:solidFill>
                <a:latin typeface="Arial MT"/>
                <a:cs typeface="Arial MT"/>
              </a:rPr>
              <a:t>LED</a:t>
            </a:r>
            <a:r>
              <a:rPr sz="1700" spc="-1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Arial MT"/>
                <a:cs typeface="Arial MT"/>
              </a:rPr>
              <a:t>Displays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149" y="348993"/>
            <a:ext cx="9502140" cy="500380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750"/>
              </a:lnSpc>
            </a:pPr>
            <a:r>
              <a:rPr sz="3200" spc="-10" dirty="0"/>
              <a:t>Our</a:t>
            </a:r>
            <a:r>
              <a:rPr sz="3200" spc="-145" dirty="0"/>
              <a:t> </a:t>
            </a:r>
            <a:r>
              <a:rPr sz="3200" spc="-15" dirty="0"/>
              <a:t>Clientele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5541" y="1820231"/>
            <a:ext cx="957676" cy="9577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3957" y="4105121"/>
            <a:ext cx="6812280" cy="2528570"/>
            <a:chOff x="213957" y="4105121"/>
            <a:chExt cx="6812280" cy="25285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452134"/>
              <a:ext cx="1194734" cy="11810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6758" y="4645529"/>
              <a:ext cx="1454576" cy="5700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1242" y="4105121"/>
              <a:ext cx="1854630" cy="559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3906" y="4231475"/>
              <a:ext cx="1260082" cy="2174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6887" y="4879528"/>
              <a:ext cx="1090758" cy="1039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1081" y="5385571"/>
              <a:ext cx="935000" cy="967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8799" y="5768107"/>
              <a:ext cx="1737078" cy="737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1312" y="4257925"/>
              <a:ext cx="983597" cy="8764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5988" y="5435699"/>
              <a:ext cx="964942" cy="7808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957" y="4211305"/>
              <a:ext cx="1625540" cy="81134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385" y="1102357"/>
            <a:ext cx="7937797" cy="158468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4713" y="1195323"/>
            <a:ext cx="692150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7655">
              <a:lnSpc>
                <a:spcPts val="1910"/>
              </a:lnSpc>
              <a:spcBef>
                <a:spcPts val="100"/>
              </a:spcBef>
              <a:buFont typeface="Wingdings"/>
              <a:buChar char=""/>
              <a:tabLst>
                <a:tab pos="300355" algn="l"/>
              </a:tabLst>
            </a:pP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Current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Customer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base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16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1000+ Niche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customer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base</a:t>
            </a:r>
            <a:endParaRPr sz="1600">
              <a:latin typeface="Arial MT"/>
              <a:cs typeface="Arial MT"/>
            </a:endParaRPr>
          </a:p>
          <a:p>
            <a:pPr marL="300355" indent="-287655">
              <a:lnSpc>
                <a:spcPts val="1910"/>
              </a:lnSpc>
              <a:buFont typeface="Wingdings"/>
              <a:buChar char=""/>
              <a:tabLst>
                <a:tab pos="300355" algn="l"/>
              </a:tabLst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&gt;15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Government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Customers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including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HAL, Indian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Railways, DRDO,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ECIL</a:t>
            </a:r>
            <a:endParaRPr sz="1600">
              <a:latin typeface="Arial MT"/>
              <a:cs typeface="Arial MT"/>
            </a:endParaRPr>
          </a:p>
          <a:p>
            <a:pPr marL="299720" marR="652145" indent="-287020">
              <a:lnSpc>
                <a:spcPct val="100000"/>
              </a:lnSpc>
              <a:spcBef>
                <a:spcPts val="165"/>
              </a:spcBef>
              <a:buFont typeface="Wingdings"/>
              <a:buChar char=""/>
              <a:tabLst>
                <a:tab pos="300355" algn="l"/>
              </a:tabLst>
            </a:pP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Supplying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Material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segment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customer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like</a:t>
            </a:r>
            <a:r>
              <a:rPr sz="16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Aviation,Aerospace,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Defense,</a:t>
            </a:r>
            <a:r>
              <a:rPr sz="1600" spc="-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Automotive,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healthcare,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wire</a:t>
            </a:r>
            <a:r>
              <a:rPr sz="16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harness.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68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Export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10+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Countries-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HK,</a:t>
            </a:r>
            <a:r>
              <a:rPr sz="1600" spc="-90" dirty="0">
                <a:solidFill>
                  <a:srgbClr val="FFFFFF"/>
                </a:solidFill>
                <a:latin typeface="Arial MT"/>
                <a:cs typeface="Arial MT"/>
              </a:rPr>
              <a:t> Taiwan,</a:t>
            </a:r>
            <a:r>
              <a:rPr sz="1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France,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Poland,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US,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China,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Germany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91358" y="1223793"/>
            <a:ext cx="2245995" cy="1551305"/>
            <a:chOff x="8091358" y="1223793"/>
            <a:chExt cx="2245995" cy="1551305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1358" y="1223793"/>
              <a:ext cx="1571289" cy="5003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58898" y="1819904"/>
              <a:ext cx="978352" cy="955057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66080" y="4406139"/>
            <a:ext cx="1431657" cy="308131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885015" y="2940027"/>
            <a:ext cx="2188210" cy="646430"/>
            <a:chOff x="4885015" y="2940027"/>
            <a:chExt cx="2188210" cy="646430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5015" y="2973683"/>
              <a:ext cx="1625540" cy="6086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7037" y="2940027"/>
              <a:ext cx="1595967" cy="646275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87342" y="3088166"/>
            <a:ext cx="2209405" cy="37972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6982" y="2933495"/>
            <a:ext cx="1624975" cy="6432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428043" y="2973683"/>
            <a:ext cx="965569" cy="68658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42341" y="2778012"/>
            <a:ext cx="1045370" cy="95066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515600" y="1257406"/>
            <a:ext cx="1097503" cy="108774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811466" y="2951752"/>
            <a:ext cx="1473235" cy="68658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015807" y="4254772"/>
            <a:ext cx="935799" cy="63203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435949" y="5635375"/>
            <a:ext cx="1737078" cy="40806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278428" y="4024496"/>
            <a:ext cx="1017628" cy="108797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409158" y="5518932"/>
            <a:ext cx="2539470" cy="8399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935" y="1143000"/>
            <a:ext cx="11082530" cy="56866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9149" y="348993"/>
            <a:ext cx="9502140" cy="500380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750"/>
              </a:lnSpc>
            </a:pPr>
            <a:r>
              <a:rPr sz="3200" spc="-10" dirty="0"/>
              <a:t>Our</a:t>
            </a:r>
            <a:r>
              <a:rPr sz="3200" spc="-145" dirty="0"/>
              <a:t> </a:t>
            </a:r>
            <a:r>
              <a:rPr sz="3200" spc="-15" dirty="0"/>
              <a:t>Clientele</a:t>
            </a:r>
            <a:endParaRPr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367788"/>
            <a:ext cx="8119109" cy="1177925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3600" spc="-10" dirty="0">
                <a:solidFill>
                  <a:srgbClr val="000000"/>
                </a:solidFill>
              </a:rPr>
              <a:t>Thanks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lot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for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your</a:t>
            </a:r>
            <a:r>
              <a:rPr sz="3600" spc="-65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Time</a:t>
            </a:r>
            <a:r>
              <a:rPr sz="3600" spc="-15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&amp;</a:t>
            </a:r>
            <a:r>
              <a:rPr sz="3600" spc="20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Patience</a:t>
            </a:r>
            <a:endParaRPr sz="3600"/>
          </a:p>
          <a:p>
            <a:pPr marL="481330">
              <a:lnSpc>
                <a:spcPct val="100000"/>
              </a:lnSpc>
              <a:spcBef>
                <a:spcPts val="865"/>
              </a:spcBef>
            </a:pPr>
            <a:r>
              <a:rPr sz="1800" i="1" spc="-1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1800" i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00"/>
                </a:solidFill>
                <a:latin typeface="Arial"/>
                <a:cs typeface="Arial"/>
              </a:rPr>
              <a:t>more</a:t>
            </a:r>
            <a:r>
              <a:rPr sz="1800" i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1800" i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sz="1800" i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00"/>
                </a:solidFill>
                <a:latin typeface="Arial"/>
                <a:cs typeface="Arial"/>
              </a:rPr>
              <a:t>visit</a:t>
            </a:r>
            <a:r>
              <a:rPr sz="18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i="1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u="heavy" spc="-2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"/>
                <a:cs typeface="Arial"/>
                <a:hlinkClick r:id="rId2"/>
              </a:rPr>
              <a:t>www.mangofy.in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5723635"/>
            <a:ext cx="10812145" cy="5655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Mango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Semiconductors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(I) </a:t>
            </a:r>
            <a:r>
              <a:rPr sz="1800" b="1" spc="-15" dirty="0">
                <a:solidFill>
                  <a:srgbClr val="000066"/>
                </a:solidFill>
                <a:latin typeface="Arial"/>
                <a:cs typeface="Arial"/>
              </a:rPr>
              <a:t>Pvt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Limited has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mission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supply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only </a:t>
            </a:r>
            <a:r>
              <a:rPr sz="1800" b="1" spc="-15" dirty="0">
                <a:solidFill>
                  <a:srgbClr val="000066"/>
                </a:solidFill>
                <a:latin typeface="Arial"/>
                <a:cs typeface="Arial"/>
              </a:rPr>
              <a:t>100%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genuine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electronics </a:t>
            </a:r>
            <a:r>
              <a:rPr sz="1800" b="1" spc="-15" dirty="0">
                <a:solidFill>
                  <a:srgbClr val="000066"/>
                </a:solidFill>
                <a:latin typeface="Arial"/>
                <a:cs typeface="Arial"/>
              </a:rPr>
              <a:t> components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by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means</a:t>
            </a:r>
            <a:r>
              <a:rPr sz="18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18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our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excellent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work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ethics,</a:t>
            </a:r>
            <a:r>
              <a:rPr sz="18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responsiveness</a:t>
            </a:r>
            <a:r>
              <a:rPr sz="18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commitment</a:t>
            </a:r>
            <a:r>
              <a:rPr sz="18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our</a:t>
            </a:r>
            <a:r>
              <a:rPr sz="18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clients</a:t>
            </a:r>
            <a:r>
              <a:rPr sz="1800" b="1" spc="-20" dirty="0" smtClean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7064" y="434340"/>
            <a:ext cx="9261475" cy="498475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750"/>
              </a:lnSpc>
            </a:pPr>
            <a:r>
              <a:rPr sz="3200" spc="5" dirty="0"/>
              <a:t>W</a:t>
            </a:r>
            <a:r>
              <a:rPr sz="3200" spc="-10" dirty="0"/>
              <a:t>h</a:t>
            </a:r>
            <a:r>
              <a:rPr sz="3200" dirty="0"/>
              <a:t>o</a:t>
            </a:r>
            <a:r>
              <a:rPr sz="3200" spc="-20" dirty="0"/>
              <a:t> </a:t>
            </a:r>
            <a:r>
              <a:rPr sz="3200" spc="-30" dirty="0"/>
              <a:t>W</a:t>
            </a:r>
            <a:r>
              <a:rPr sz="3200" dirty="0"/>
              <a:t>e</a:t>
            </a:r>
            <a:r>
              <a:rPr sz="3200" spc="-225" dirty="0"/>
              <a:t> </a:t>
            </a:r>
            <a:r>
              <a:rPr sz="3200" dirty="0"/>
              <a:t>Ar</a:t>
            </a:r>
            <a:r>
              <a:rPr sz="3200" spc="-15" dirty="0"/>
              <a:t>e</a:t>
            </a:r>
            <a:r>
              <a:rPr sz="3200" dirty="0"/>
              <a:t>?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476" y="1111275"/>
            <a:ext cx="5596739" cy="42652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0720" indent="-2292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5761355" algn="l"/>
              </a:tabLst>
            </a:pPr>
            <a:r>
              <a:rPr spc="-10" dirty="0"/>
              <a:t>I</a:t>
            </a:r>
            <a:r>
              <a:rPr spc="-20" dirty="0"/>
              <a:t>ncep</a:t>
            </a:r>
            <a:r>
              <a:rPr spc="-10" dirty="0"/>
              <a:t>t</a:t>
            </a:r>
            <a:r>
              <a:rPr spc="-20" dirty="0"/>
              <a:t>e</a:t>
            </a:r>
            <a:r>
              <a:rPr dirty="0"/>
              <a:t>d</a:t>
            </a:r>
            <a:r>
              <a:rPr spc="-75" dirty="0"/>
              <a:t> </a:t>
            </a:r>
            <a:r>
              <a:rPr b="0" dirty="0">
                <a:latin typeface="Arial MT"/>
                <a:cs typeface="Arial MT"/>
              </a:rPr>
              <a:t>–</a:t>
            </a:r>
            <a:r>
              <a:rPr b="0" spc="-1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2014</a:t>
            </a:r>
          </a:p>
          <a:p>
            <a:pPr marL="5518785"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2200">
              <a:latin typeface="Arial MT"/>
              <a:cs typeface="Arial MT"/>
            </a:endParaRPr>
          </a:p>
          <a:p>
            <a:pPr marL="5760085" marR="654050" indent="-228600">
              <a:lnSpc>
                <a:spcPts val="1900"/>
              </a:lnSpc>
              <a:buFont typeface="Wingdings"/>
              <a:buChar char=""/>
              <a:tabLst>
                <a:tab pos="5760720" algn="l"/>
              </a:tabLst>
            </a:pPr>
            <a:r>
              <a:rPr spc="-10" dirty="0"/>
              <a:t>Mission </a:t>
            </a:r>
            <a:r>
              <a:rPr b="0" dirty="0">
                <a:latin typeface="Arial MT"/>
                <a:cs typeface="Arial MT"/>
              </a:rPr>
              <a:t>- </a:t>
            </a:r>
            <a:r>
              <a:rPr b="0" spc="-10" dirty="0">
                <a:latin typeface="Arial MT"/>
                <a:cs typeface="Arial MT"/>
              </a:rPr>
              <a:t>Our </a:t>
            </a:r>
            <a:r>
              <a:rPr b="0" spc="-20" dirty="0">
                <a:latin typeface="Arial MT"/>
                <a:cs typeface="Arial MT"/>
              </a:rPr>
              <a:t>mission </a:t>
            </a:r>
            <a:r>
              <a:rPr b="0" spc="-10" dirty="0">
                <a:latin typeface="Arial MT"/>
                <a:cs typeface="Arial MT"/>
              </a:rPr>
              <a:t>is </a:t>
            </a:r>
            <a:r>
              <a:rPr b="0" dirty="0">
                <a:latin typeface="Arial MT"/>
                <a:cs typeface="Arial MT"/>
              </a:rPr>
              <a:t>to </a:t>
            </a:r>
            <a:r>
              <a:rPr b="0" spc="-20" dirty="0">
                <a:latin typeface="Arial MT"/>
                <a:cs typeface="Arial MT"/>
              </a:rPr>
              <a:t>support </a:t>
            </a:r>
            <a:r>
              <a:rPr b="0" spc="-10" dirty="0">
                <a:latin typeface="Arial MT"/>
                <a:cs typeface="Arial MT"/>
              </a:rPr>
              <a:t>our </a:t>
            </a:r>
            <a:r>
              <a:rPr b="0" spc="-15" dirty="0">
                <a:latin typeface="Arial MT"/>
                <a:cs typeface="Arial MT"/>
              </a:rPr>
              <a:t>customers with </a:t>
            </a:r>
            <a:r>
              <a:rPr b="0" spc="-430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Quality</a:t>
            </a:r>
            <a:r>
              <a:rPr b="0" spc="-1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electronic</a:t>
            </a:r>
            <a:r>
              <a:rPr b="0" spc="-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components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spc="-15" dirty="0">
                <a:latin typeface="Arial MT"/>
                <a:cs typeface="Arial MT"/>
              </a:rPr>
              <a:t>with</a:t>
            </a:r>
            <a:r>
              <a:rPr b="0" spc="-50" dirty="0">
                <a:latin typeface="Arial MT"/>
                <a:cs typeface="Arial MT"/>
              </a:rPr>
              <a:t> </a:t>
            </a:r>
            <a:r>
              <a:rPr b="0" spc="-15" dirty="0">
                <a:latin typeface="Arial MT"/>
                <a:cs typeface="Arial MT"/>
              </a:rPr>
              <a:t>shortest </a:t>
            </a:r>
            <a:r>
              <a:rPr b="0" spc="-75" dirty="0">
                <a:latin typeface="Arial MT"/>
                <a:cs typeface="Arial MT"/>
              </a:rPr>
              <a:t>LT&amp;</a:t>
            </a:r>
            <a:r>
              <a:rPr b="0" spc="-10" dirty="0">
                <a:latin typeface="Arial MT"/>
                <a:cs typeface="Arial MT"/>
              </a:rPr>
              <a:t> at </a:t>
            </a:r>
            <a:r>
              <a:rPr b="0" spc="-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competitive</a:t>
            </a:r>
            <a:r>
              <a:rPr b="0" spc="70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prices</a:t>
            </a:r>
          </a:p>
          <a:p>
            <a:pPr marL="5518785">
              <a:lnSpc>
                <a:spcPct val="100000"/>
              </a:lnSpc>
              <a:buFont typeface="Wingdings"/>
              <a:buChar char=""/>
            </a:pPr>
            <a:endParaRPr sz="1800">
              <a:latin typeface="Arial MT"/>
              <a:cs typeface="Arial MT"/>
            </a:endParaRPr>
          </a:p>
          <a:p>
            <a:pPr marL="5760720" marR="250190" indent="-229235">
              <a:lnSpc>
                <a:spcPts val="1700"/>
              </a:lnSpc>
              <a:buFont typeface="Wingdings"/>
              <a:buChar char=""/>
              <a:tabLst>
                <a:tab pos="5761355" algn="l"/>
              </a:tabLst>
            </a:pPr>
            <a:r>
              <a:rPr spc="-5" dirty="0"/>
              <a:t>O</a:t>
            </a:r>
            <a:r>
              <a:rPr spc="-15" dirty="0"/>
              <a:t>u</a:t>
            </a:r>
            <a:r>
              <a:rPr dirty="0"/>
              <a:t>r</a:t>
            </a:r>
            <a:r>
              <a:rPr spc="-25" dirty="0"/>
              <a:t> </a:t>
            </a:r>
            <a:r>
              <a:rPr spc="-204" dirty="0"/>
              <a:t>T</a:t>
            </a:r>
            <a:r>
              <a:rPr spc="-85" dirty="0"/>
              <a:t>ea</a:t>
            </a:r>
            <a:r>
              <a:rPr dirty="0"/>
              <a:t>m</a:t>
            </a:r>
            <a:r>
              <a:rPr spc="-195" dirty="0"/>
              <a:t> </a:t>
            </a:r>
            <a:r>
              <a:rPr dirty="0"/>
              <a:t>-</a:t>
            </a:r>
            <a:r>
              <a:rPr spc="20" dirty="0"/>
              <a:t> </a:t>
            </a:r>
            <a:r>
              <a:rPr b="0" spc="-15" dirty="0">
                <a:latin typeface="Arial MT"/>
                <a:cs typeface="Arial MT"/>
              </a:rPr>
              <a:t>M</a:t>
            </a:r>
            <a:r>
              <a:rPr b="0" spc="-20" dirty="0">
                <a:latin typeface="Arial MT"/>
                <a:cs typeface="Arial MT"/>
              </a:rPr>
              <a:t>ang</a:t>
            </a:r>
            <a:r>
              <a:rPr b="0" dirty="0">
                <a:latin typeface="Arial MT"/>
                <a:cs typeface="Arial MT"/>
              </a:rPr>
              <a:t>o</a:t>
            </a:r>
            <a:r>
              <a:rPr b="0" spc="-3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Se</a:t>
            </a:r>
            <a:r>
              <a:rPr b="0" spc="-15" dirty="0">
                <a:latin typeface="Arial MT"/>
                <a:cs typeface="Arial MT"/>
              </a:rPr>
              <a:t>m</a:t>
            </a:r>
            <a:r>
              <a:rPr b="0" spc="-20" dirty="0">
                <a:latin typeface="Arial MT"/>
                <a:cs typeface="Arial MT"/>
              </a:rPr>
              <a:t>icondu</a:t>
            </a:r>
            <a:r>
              <a:rPr b="0" spc="-15" dirty="0">
                <a:latin typeface="Arial MT"/>
                <a:cs typeface="Arial MT"/>
              </a:rPr>
              <a:t>c</a:t>
            </a:r>
            <a:r>
              <a:rPr b="0" spc="-10" dirty="0">
                <a:latin typeface="Arial MT"/>
                <a:cs typeface="Arial MT"/>
              </a:rPr>
              <a:t>t</a:t>
            </a:r>
            <a:r>
              <a:rPr b="0" spc="-20" dirty="0">
                <a:latin typeface="Arial MT"/>
                <a:cs typeface="Arial MT"/>
              </a:rPr>
              <a:t>o</a:t>
            </a:r>
            <a:r>
              <a:rPr b="0" spc="-15" dirty="0">
                <a:latin typeface="Arial MT"/>
                <a:cs typeface="Arial MT"/>
              </a:rPr>
              <a:t>r</a:t>
            </a:r>
            <a:r>
              <a:rPr b="0" dirty="0">
                <a:latin typeface="Arial MT"/>
                <a:cs typeface="Arial MT"/>
              </a:rPr>
              <a:t>s</a:t>
            </a:r>
            <a:r>
              <a:rPr b="0" spc="-3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i</a:t>
            </a:r>
            <a:r>
              <a:rPr b="0" dirty="0">
                <a:latin typeface="Arial MT"/>
                <a:cs typeface="Arial MT"/>
              </a:rPr>
              <a:t>s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hav</a:t>
            </a:r>
            <a:r>
              <a:rPr b="0" spc="-25" dirty="0">
                <a:latin typeface="Arial MT"/>
                <a:cs typeface="Arial MT"/>
              </a:rPr>
              <a:t>i</a:t>
            </a:r>
            <a:r>
              <a:rPr b="0" spc="-20" dirty="0">
                <a:latin typeface="Arial MT"/>
                <a:cs typeface="Arial MT"/>
              </a:rPr>
              <a:t>n</a:t>
            </a:r>
            <a:r>
              <a:rPr b="0" dirty="0">
                <a:latin typeface="Arial MT"/>
                <a:cs typeface="Arial MT"/>
              </a:rPr>
              <a:t>g</a:t>
            </a:r>
            <a:r>
              <a:rPr b="0" spc="-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-10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t</a:t>
            </a:r>
            <a:r>
              <a:rPr b="0" spc="-15" dirty="0">
                <a:latin typeface="Arial MT"/>
                <a:cs typeface="Arial MT"/>
              </a:rPr>
              <a:t>ea</a:t>
            </a:r>
            <a:r>
              <a:rPr b="0" dirty="0">
                <a:latin typeface="Arial MT"/>
                <a:cs typeface="Arial MT"/>
              </a:rPr>
              <a:t>m</a:t>
            </a:r>
            <a:r>
              <a:rPr b="0" spc="-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o</a:t>
            </a:r>
            <a:r>
              <a:rPr b="0" dirty="0">
                <a:latin typeface="Arial MT"/>
                <a:cs typeface="Arial MT"/>
              </a:rPr>
              <a:t>f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spc="-15" dirty="0"/>
              <a:t>25</a:t>
            </a:r>
            <a:r>
              <a:rPr dirty="0"/>
              <a:t>+  </a:t>
            </a:r>
            <a:r>
              <a:rPr spc="-15" dirty="0"/>
              <a:t>People</a:t>
            </a:r>
          </a:p>
          <a:p>
            <a:pPr marL="5518785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500"/>
          </a:p>
          <a:p>
            <a:pPr marL="5760720" marR="189865" indent="-229235">
              <a:lnSpc>
                <a:spcPts val="1900"/>
              </a:lnSpc>
              <a:spcBef>
                <a:spcPts val="5"/>
              </a:spcBef>
              <a:buFont typeface="Wingdings"/>
              <a:buChar char=""/>
              <a:tabLst>
                <a:tab pos="5761355" algn="l"/>
              </a:tabLst>
            </a:pPr>
            <a:r>
              <a:rPr spc="-20" dirty="0"/>
              <a:t>Financial</a:t>
            </a:r>
            <a:r>
              <a:rPr dirty="0"/>
              <a:t> </a:t>
            </a:r>
            <a:r>
              <a:rPr spc="-20" dirty="0"/>
              <a:t>Status:</a:t>
            </a:r>
            <a:r>
              <a:rPr spc="-5" dirty="0"/>
              <a:t> </a:t>
            </a:r>
            <a:r>
              <a:rPr b="0" spc="-25" dirty="0">
                <a:latin typeface="Arial MT"/>
                <a:cs typeface="Arial MT"/>
              </a:rPr>
              <a:t>Financially </a:t>
            </a:r>
            <a:r>
              <a:rPr b="0" spc="-5" dirty="0">
                <a:latin typeface="Arial MT"/>
                <a:cs typeface="Arial MT"/>
              </a:rPr>
              <a:t>very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-15" dirty="0">
                <a:latin typeface="Arial MT"/>
                <a:cs typeface="Arial MT"/>
              </a:rPr>
              <a:t>sound</a:t>
            </a:r>
            <a:r>
              <a:rPr b="0" spc="-30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company </a:t>
            </a:r>
            <a:r>
              <a:rPr b="0" spc="-15" dirty="0">
                <a:latin typeface="Arial MT"/>
                <a:cs typeface="Arial MT"/>
              </a:rPr>
              <a:t>with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zero </a:t>
            </a:r>
            <a:r>
              <a:rPr b="0" spc="-42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debt</a:t>
            </a:r>
          </a:p>
          <a:p>
            <a:pPr marL="5518785"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900">
              <a:latin typeface="Arial MT"/>
              <a:cs typeface="Arial MT"/>
            </a:endParaRPr>
          </a:p>
          <a:p>
            <a:pPr marL="5760085" marR="5080" indent="-228600">
              <a:lnSpc>
                <a:spcPts val="1900"/>
              </a:lnSpc>
              <a:spcBef>
                <a:spcPts val="5"/>
              </a:spcBef>
              <a:buFont typeface="Wingdings"/>
              <a:buChar char=""/>
              <a:tabLst>
                <a:tab pos="5760720" algn="l"/>
              </a:tabLst>
            </a:pPr>
            <a:r>
              <a:rPr spc="-10" dirty="0"/>
              <a:t>Our own Office </a:t>
            </a:r>
            <a:r>
              <a:rPr spc="-30" dirty="0"/>
              <a:t>:</a:t>
            </a:r>
            <a:r>
              <a:rPr b="0" spc="-30" dirty="0">
                <a:latin typeface="Arial MT"/>
                <a:cs typeface="Arial MT"/>
              </a:rPr>
              <a:t>We </a:t>
            </a:r>
            <a:r>
              <a:rPr b="0" spc="-5" dirty="0">
                <a:latin typeface="Arial MT"/>
                <a:cs typeface="Arial MT"/>
              </a:rPr>
              <a:t>are </a:t>
            </a:r>
            <a:r>
              <a:rPr b="0" spc="-20" dirty="0">
                <a:latin typeface="Arial MT"/>
                <a:cs typeface="Arial MT"/>
              </a:rPr>
              <a:t>having </a:t>
            </a:r>
            <a:r>
              <a:rPr b="0" spc="-25" dirty="0">
                <a:latin typeface="Arial MT"/>
                <a:cs typeface="Arial MT"/>
              </a:rPr>
              <a:t>office </a:t>
            </a:r>
            <a:r>
              <a:rPr b="0" spc="-15" dirty="0">
                <a:latin typeface="Arial MT"/>
                <a:cs typeface="Arial MT"/>
              </a:rPr>
              <a:t>1200 </a:t>
            </a:r>
            <a:r>
              <a:rPr b="0" spc="-10" dirty="0">
                <a:latin typeface="Arial MT"/>
                <a:cs typeface="Arial MT"/>
              </a:rPr>
              <a:t>sq. </a:t>
            </a:r>
            <a:r>
              <a:rPr b="0" dirty="0">
                <a:latin typeface="Arial MT"/>
                <a:cs typeface="Arial MT"/>
              </a:rPr>
              <a:t>ft. </a:t>
            </a:r>
            <a:r>
              <a:rPr b="0" spc="-10" dirty="0">
                <a:latin typeface="Arial MT"/>
                <a:cs typeface="Arial MT"/>
              </a:rPr>
              <a:t>and </a:t>
            </a:r>
            <a:r>
              <a:rPr b="0" spc="-20" dirty="0">
                <a:latin typeface="Arial MT"/>
                <a:cs typeface="Arial MT"/>
              </a:rPr>
              <a:t>running </a:t>
            </a:r>
            <a:r>
              <a:rPr b="0" spc="-430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warehouse</a:t>
            </a:r>
            <a:r>
              <a:rPr b="0" spc="-3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of</a:t>
            </a:r>
            <a:r>
              <a:rPr b="0" spc="-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300</a:t>
            </a:r>
            <a:r>
              <a:rPr b="0" spc="-3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sq.</a:t>
            </a:r>
            <a:r>
              <a:rPr b="0" spc="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ft.</a:t>
            </a:r>
            <a:r>
              <a:rPr b="0" spc="2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in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Pacific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business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spc="-15" dirty="0">
                <a:latin typeface="Arial MT"/>
                <a:cs typeface="Arial MT"/>
              </a:rPr>
              <a:t>park,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Ghaziabad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, 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-35" dirty="0">
                <a:latin typeface="Arial MT"/>
                <a:cs typeface="Arial MT"/>
              </a:rPr>
              <a:t>Delhi-NCR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73433"/>
              </p:ext>
            </p:extLst>
          </p:nvPr>
        </p:nvGraphicFramePr>
        <p:xfrm>
          <a:off x="112229" y="1023937"/>
          <a:ext cx="11865609" cy="5600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7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4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06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5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marL="2101850" marR="268605" indent="-3810" algn="ctr">
                        <a:lnSpc>
                          <a:spcPts val="1900"/>
                        </a:lnSpc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Launched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mm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rc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 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in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April’2023-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u="sng" spc="-20" dirty="0">
                          <a:solidFill>
                            <a:srgbClr val="8E57B6"/>
                          </a:solidFill>
                          <a:uFill>
                            <a:solidFill>
                              <a:srgbClr val="8E57B6"/>
                            </a:solidFill>
                          </a:uFill>
                          <a:latin typeface="Arial MT"/>
                          <a:cs typeface="Arial MT"/>
                          <a:hlinkClick r:id="rId3"/>
                        </a:rPr>
                        <a:t>www.mangofy.in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53975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52955" marR="503555" indent="-17145">
                        <a:lnSpc>
                          <a:spcPct val="100000"/>
                        </a:lnSpc>
                      </a:pP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Process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driven </a:t>
                      </a:r>
                      <a:r>
                        <a:rPr sz="1500" spc="-40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company,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Account 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S/w,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Inventory 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S/w,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ale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500" spc="-8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CR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1500" spc="-7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HR  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S/w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53975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40585" marR="187960">
                        <a:lnSpc>
                          <a:spcPct val="100099"/>
                        </a:lnSpc>
                        <a:spcBef>
                          <a:spcPts val="710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Strong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Technical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spc="4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Marketing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front 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(Both Directors </a:t>
                      </a:r>
                      <a:r>
                        <a:rPr sz="11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Eng</a:t>
                      </a:r>
                      <a:r>
                        <a:rPr sz="11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nee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i="1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wi</a:t>
                      </a:r>
                      <a:r>
                        <a:rPr sz="1100" i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00" i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00" i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ndus</a:t>
                      </a:r>
                      <a:r>
                        <a:rPr sz="1100" i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11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experience)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53975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65325" marR="323850">
                        <a:lnSpc>
                          <a:spcPct val="99200"/>
                        </a:lnSpc>
                        <a:spcBef>
                          <a:spcPts val="113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Strong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Financials,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Own Office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W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ehou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1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Ze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ro 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debt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Company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2014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ea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1500" spc="-8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f</a:t>
                      </a:r>
                      <a:r>
                        <a:rPr sz="1500" spc="-8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28+</a:t>
                      </a:r>
                      <a:endParaRPr sz="1500" dirty="0">
                        <a:latin typeface="Arial MT"/>
                        <a:cs typeface="Arial MT"/>
                      </a:endParaRPr>
                    </a:p>
                    <a:p>
                      <a:pPr marL="2014220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15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1500" spc="-7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500" spc="-6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ale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1500" dirty="0">
                        <a:latin typeface="Arial MT"/>
                        <a:cs typeface="Arial MT"/>
                      </a:endParaRPr>
                    </a:p>
                    <a:p>
                      <a:pPr marL="2005330" marR="273685" indent="8255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3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in Purchase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Ded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5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1500" spc="-8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Ac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oun</a:t>
                      </a: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,  </a:t>
                      </a:r>
                      <a:r>
                        <a:rPr sz="15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Dispatch,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QC, HR,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Admin</a:t>
                      </a:r>
                      <a:r>
                        <a:rPr sz="1500" spc="-6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team</a:t>
                      </a:r>
                      <a:endParaRPr sz="1500" dirty="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53975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52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38705">
                        <a:lnSpc>
                          <a:spcPts val="1795"/>
                        </a:lnSpc>
                        <a:spcBef>
                          <a:spcPts val="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1000+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Niche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913255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Known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for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Honesty,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5160">
                        <a:lnSpc>
                          <a:spcPct val="100000"/>
                        </a:lnSpc>
                      </a:pPr>
                      <a:endParaRPr lang="en-IN" sz="1600" b="1" spc="-20" dirty="0" smtClean="0">
                        <a:solidFill>
                          <a:srgbClr val="001F5F"/>
                        </a:solidFill>
                        <a:latin typeface="Arial MT"/>
                        <a:cs typeface="Arial MT"/>
                      </a:endParaRPr>
                    </a:p>
                    <a:p>
                      <a:pPr marL="1915160">
                        <a:lnSpc>
                          <a:spcPct val="100000"/>
                        </a:lnSpc>
                      </a:pPr>
                      <a:r>
                        <a:rPr sz="1600" b="1" spc="-2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Au</a:t>
                      </a:r>
                      <a:r>
                        <a:rPr sz="1600" b="1" spc="-1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b="1" spc="-2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ho</a:t>
                      </a:r>
                      <a:r>
                        <a:rPr sz="1600" b="1" spc="-15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b="1" spc="-2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ize</a:t>
                      </a:r>
                      <a:r>
                        <a:rPr sz="1600" b="1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1600" b="1" spc="-10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IN" sz="1600" b="1" spc="-15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Brands</a:t>
                      </a:r>
                      <a:endParaRPr sz="1600" b="1" dirty="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762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3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82495" indent="-222885">
                        <a:lnSpc>
                          <a:spcPts val="1585"/>
                        </a:lnSpc>
                        <a:buFont typeface="Wingdings"/>
                        <a:buChar char=""/>
                        <a:tabLst>
                          <a:tab pos="2182495" algn="l"/>
                        </a:tabLst>
                      </a:pPr>
                      <a:r>
                        <a:rPr sz="1200" spc="-5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Amphenol</a:t>
                      </a:r>
                      <a:r>
                        <a:rPr lang="en-IN" sz="1200" spc="-5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(</a:t>
                      </a:r>
                      <a:r>
                        <a:rPr lang="en-IN" sz="1200" b="0" spc="-5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Mil and Industrial</a:t>
                      </a:r>
                      <a:r>
                        <a:rPr lang="en-IN" sz="1200" spc="-5" baseline="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  <a:p>
                      <a:pPr marL="2182495" indent="-22288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182495" algn="l"/>
                        </a:tabLst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hoeni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x</a:t>
                      </a:r>
                      <a:r>
                        <a:rPr sz="1200" spc="-8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  <a:p>
                      <a:pPr marL="2182495" indent="-22288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182495" algn="l"/>
                        </a:tabLst>
                      </a:pPr>
                      <a:r>
                        <a:rPr lang="en-IN" sz="1200" spc="-2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NKK</a:t>
                      </a:r>
                      <a:r>
                        <a:rPr lang="en-IN" sz="1200" spc="-20" baseline="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Switches</a:t>
                      </a:r>
                    </a:p>
                    <a:p>
                      <a:pPr marL="2182495" indent="-22288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182495" algn="l"/>
                        </a:tabLst>
                      </a:pPr>
                      <a:r>
                        <a:rPr lang="en-IN" sz="1200" spc="-20" baseline="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Omega Eng.</a:t>
                      </a:r>
                    </a:p>
                    <a:p>
                      <a:pPr marL="2182495" indent="-22288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182495" algn="l"/>
                        </a:tabLst>
                      </a:pPr>
                      <a:r>
                        <a:rPr lang="en-IN" sz="1200" spc="-20" baseline="0" dirty="0" err="1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AiT</a:t>
                      </a:r>
                      <a:r>
                        <a:rPr lang="en-IN" sz="1200" spc="-20" baseline="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SEMI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  <a:p>
                      <a:pPr marL="2182495" indent="-22288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182495" algn="l"/>
                        </a:tabLst>
                      </a:pPr>
                      <a:r>
                        <a:rPr sz="12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Fuji</a:t>
                      </a:r>
                      <a:r>
                        <a:rPr sz="1200" spc="-9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76200">
                      <a:solidFill>
                        <a:srgbClr val="FFCCCC"/>
                      </a:solidFill>
                      <a:prstDash val="solid"/>
                    </a:lnR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</a:tr>
              <a:tr h="1289452">
                <a:tc>
                  <a:txBody>
                    <a:bodyPr/>
                    <a:lstStyle/>
                    <a:p>
                      <a:pPr marL="2231390" marR="348615" indent="-1270" algn="ctr">
                        <a:lnSpc>
                          <a:spcPct val="99000"/>
                        </a:lnSpc>
                        <a:spcBef>
                          <a:spcPts val="1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Customer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Export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to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&gt;10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oun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2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  </a:t>
                      </a:r>
                      <a:r>
                        <a:rPr sz="12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almost</a:t>
                      </a:r>
                      <a:r>
                        <a:rPr sz="1200" i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200" i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industry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4820" algn="ctr">
                        <a:lnSpc>
                          <a:spcPts val="1725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Commitment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&amp;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  <a:p>
                      <a:pPr marL="1992630" marR="250190" algn="ctr">
                        <a:lnSpc>
                          <a:spcPts val="1900"/>
                        </a:lnSpc>
                        <a:spcBef>
                          <a:spcPts val="80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responsiveness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&amp; </a:t>
                      </a:r>
                      <a:r>
                        <a:rPr sz="1600" spc="-43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Ethical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MT"/>
                          <a:cs typeface="Arial MT"/>
                        </a:rPr>
                        <a:t>standard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  <a:p>
                      <a:pPr marL="1936114" marR="173355" indent="-26034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i="1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mm</a:t>
                      </a:r>
                      <a:r>
                        <a:rPr sz="11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i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100" i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i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ly  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i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i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i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i="1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i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i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100" i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er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38100">
                      <a:solidFill>
                        <a:srgbClr val="FFCCCC"/>
                      </a:solidFill>
                      <a:prstDash val="solid"/>
                    </a:lnR>
                    <a:lnT w="38100">
                      <a:solidFill>
                        <a:srgbClr val="FFCCCC"/>
                      </a:solidFill>
                      <a:prstDash val="solid"/>
                    </a:lnT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2182495" indent="-222885">
                        <a:lnSpc>
                          <a:spcPts val="1585"/>
                        </a:lnSpc>
                        <a:buFont typeface="Wingdings"/>
                        <a:buChar char=""/>
                        <a:tabLst>
                          <a:tab pos="2182495" algn="l"/>
                        </a:tabLst>
                      </a:pPr>
                      <a:endParaRPr sz="15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CC"/>
                      </a:solidFill>
                      <a:prstDash val="solid"/>
                    </a:lnL>
                    <a:lnR w="76200">
                      <a:solidFill>
                        <a:srgbClr val="FFCCCC"/>
                      </a:solidFill>
                      <a:prstDash val="solid"/>
                    </a:lnR>
                    <a:lnB w="38100">
                      <a:solidFill>
                        <a:srgbClr val="FF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7064" y="434340"/>
            <a:ext cx="9593580" cy="498475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750"/>
              </a:lnSpc>
            </a:pPr>
            <a:r>
              <a:rPr sz="3200" spc="-15" dirty="0"/>
              <a:t>Ou</a:t>
            </a:r>
            <a:r>
              <a:rPr sz="3200" dirty="0"/>
              <a:t>r USP </a:t>
            </a:r>
            <a:r>
              <a:rPr sz="2400" dirty="0"/>
              <a:t>(</a:t>
            </a:r>
            <a:r>
              <a:rPr sz="2400" spc="5" dirty="0"/>
              <a:t>U</a:t>
            </a:r>
            <a:r>
              <a:rPr sz="2400" spc="-15" dirty="0"/>
              <a:t>niqu</a:t>
            </a:r>
            <a:r>
              <a:rPr sz="2400" dirty="0"/>
              <a:t>e</a:t>
            </a:r>
            <a:r>
              <a:rPr sz="2400" spc="-15" dirty="0"/>
              <a:t> </a:t>
            </a:r>
            <a:r>
              <a:rPr sz="2400" spc="-20" dirty="0"/>
              <a:t>S</a:t>
            </a:r>
            <a:r>
              <a:rPr sz="2400" spc="-5" dirty="0"/>
              <a:t>e</a:t>
            </a:r>
            <a:r>
              <a:rPr sz="2400" spc="-25" dirty="0"/>
              <a:t>lli</a:t>
            </a:r>
            <a:r>
              <a:rPr sz="2400" spc="-20" dirty="0"/>
              <a:t>n</a:t>
            </a:r>
            <a:r>
              <a:rPr sz="2400" dirty="0"/>
              <a:t>g</a:t>
            </a:r>
            <a:r>
              <a:rPr sz="2400" spc="-170" dirty="0"/>
              <a:t> </a:t>
            </a:r>
            <a:r>
              <a:rPr sz="2400" spc="-20" dirty="0"/>
              <a:t>P</a:t>
            </a:r>
            <a:r>
              <a:rPr sz="2400" spc="-5" dirty="0"/>
              <a:t>r</a:t>
            </a:r>
            <a:r>
              <a:rPr sz="2400" spc="-20" dirty="0"/>
              <a:t>opo</a:t>
            </a:r>
            <a:r>
              <a:rPr sz="2400" spc="-5" dirty="0"/>
              <a:t>s</a:t>
            </a:r>
            <a:r>
              <a:rPr sz="2400" spc="-25" dirty="0"/>
              <a:t>i</a:t>
            </a:r>
            <a:r>
              <a:rPr sz="2400" spc="-5" dirty="0"/>
              <a:t>t</a:t>
            </a:r>
            <a:r>
              <a:rPr sz="2400" spc="-25" dirty="0"/>
              <a:t>i</a:t>
            </a:r>
            <a:r>
              <a:rPr sz="2400" spc="-20" dirty="0"/>
              <a:t>on</a:t>
            </a:r>
            <a:r>
              <a:rPr sz="2400" dirty="0"/>
              <a:t>)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3042977"/>
            <a:ext cx="2732500" cy="14681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817" y="1432759"/>
            <a:ext cx="1421504" cy="10845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251" y="2990535"/>
            <a:ext cx="1500536" cy="16852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26840" y="3133858"/>
            <a:ext cx="1817904" cy="14921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9083" y="5065966"/>
            <a:ext cx="1874512" cy="11873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0206" y="4958509"/>
            <a:ext cx="1717191" cy="13373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34966" y="1275076"/>
            <a:ext cx="1961031" cy="14681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37878" y="1278886"/>
            <a:ext cx="1952042" cy="13119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37878" y="4730822"/>
            <a:ext cx="1792681" cy="17926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064" y="434340"/>
            <a:ext cx="9261475" cy="498475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750"/>
              </a:lnSpc>
            </a:pPr>
            <a:r>
              <a:rPr sz="3200" spc="-5" dirty="0"/>
              <a:t>Quality</a:t>
            </a:r>
            <a:r>
              <a:rPr sz="3200" spc="-20" dirty="0"/>
              <a:t> </a:t>
            </a:r>
            <a:r>
              <a:rPr sz="3200" spc="-5" dirty="0"/>
              <a:t>Assurance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7843" y="1516127"/>
            <a:ext cx="5790914" cy="41225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01940" y="1762252"/>
            <a:ext cx="3426460" cy="7023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Procurement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of 100%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material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either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 from 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Manufacturers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or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Authorized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distributors</a:t>
            </a: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only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100% </a:t>
            </a:r>
            <a:r>
              <a:rPr sz="1600" spc="-40" dirty="0">
                <a:solidFill>
                  <a:srgbClr val="404040"/>
                </a:solidFill>
                <a:latin typeface="Arial MT"/>
                <a:cs typeface="Arial MT"/>
              </a:rPr>
              <a:t>traceability.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6718" y="4301235"/>
            <a:ext cx="2748280" cy="17170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0"/>
              </a:spcBef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Own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QC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team,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16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monitors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control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6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quality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during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whole process including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receiving,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storage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and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70" dirty="0">
                <a:solidFill>
                  <a:srgbClr val="404040"/>
                </a:solidFill>
                <a:latin typeface="Arial MT"/>
                <a:cs typeface="Arial MT"/>
              </a:rPr>
              <a:t>delivery.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Before shipping, all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parts get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checked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verified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by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our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QC</a:t>
            </a:r>
            <a:r>
              <a:rPr sz="16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team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294" y="1712467"/>
            <a:ext cx="2160905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800" spc="-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385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Arial MT"/>
                <a:cs typeface="Arial MT"/>
              </a:rPr>
              <a:t>ea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r</a:t>
            </a:r>
            <a:r>
              <a:rPr sz="1800" spc="-1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warrant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Arial MT"/>
                <a:cs typeface="Arial MT"/>
              </a:rPr>
              <a:t> fo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r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al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  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parts 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against 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any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manufacturing</a:t>
            </a:r>
            <a:r>
              <a:rPr sz="18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Defect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972" y="3435604"/>
            <a:ext cx="2045335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Mango /Manufacturer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CoC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every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supply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972" y="5182108"/>
            <a:ext cx="1911985" cy="7264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Certification: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ISO9001,</a:t>
            </a:r>
            <a:r>
              <a:rPr sz="16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ISO14001, </a:t>
            </a:r>
            <a:r>
              <a:rPr sz="1600" spc="-4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DUNS,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 MT"/>
                <a:cs typeface="Arial MT"/>
              </a:rPr>
              <a:t>MSME</a:t>
            </a:r>
            <a:endParaRPr sz="1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20478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1295400"/>
            <a:ext cx="6209201" cy="498475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 algn="ctr">
              <a:lnSpc>
                <a:spcPts val="3750"/>
              </a:lnSpc>
            </a:pPr>
            <a:r>
              <a:rPr lang="en-IN" sz="3200" spc="-5" dirty="0" smtClean="0"/>
              <a:t>Our Authorized Brands</a:t>
            </a:r>
            <a:endParaRPr sz="3200" dirty="0"/>
          </a:p>
        </p:txBody>
      </p:sp>
      <p:pic>
        <p:nvPicPr>
          <p:cNvPr id="1026" name="Picture 2" descr="File:Amphenol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9" y="2498048"/>
            <a:ext cx="3183502" cy="7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hoenix Contact Logo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75263"/>
            <a:ext cx="3251707" cy="8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phenol Industrial Products Group Logo Download - SVG - All Vector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 b="18427"/>
          <a:stretch/>
        </p:blipFill>
        <p:spPr bwMode="auto">
          <a:xfrm>
            <a:off x="8187942" y="2319216"/>
            <a:ext cx="3230312" cy="10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NKK switches Logo in SVG Vector or PNG File Format - Logo.w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28979" r="7970" b="26189"/>
          <a:stretch/>
        </p:blipFill>
        <p:spPr bwMode="auto">
          <a:xfrm>
            <a:off x="780551" y="4034187"/>
            <a:ext cx="3124200" cy="9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MEGA Engineering, Inc. • Fluid Handling P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46" y="5551166"/>
            <a:ext cx="3556507" cy="6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30682" r="9470" b="32955"/>
          <a:stretch/>
        </p:blipFill>
        <p:spPr>
          <a:xfrm>
            <a:off x="4438100" y="4034188"/>
            <a:ext cx="3429000" cy="835590"/>
          </a:xfrm>
          <a:prstGeom prst="rect">
            <a:avLst/>
          </a:prstGeom>
        </p:spPr>
      </p:pic>
      <p:pic>
        <p:nvPicPr>
          <p:cNvPr id="1036" name="Picture 12" descr="Fuji Terminal – Addcom Solution Pte Lt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36504" r="5751" b="36829"/>
          <a:stretch/>
        </p:blipFill>
        <p:spPr bwMode="auto">
          <a:xfrm>
            <a:off x="8175242" y="3943197"/>
            <a:ext cx="3581400" cy="8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2411" y="591711"/>
            <a:ext cx="3924300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545"/>
              </a:lnSpc>
            </a:pPr>
            <a:r>
              <a:rPr lang="en-IN" sz="3200" spc="-15" dirty="0" smtClean="0"/>
              <a:t> </a:t>
            </a:r>
            <a:r>
              <a:rPr sz="3200" spc="-15" dirty="0" smtClean="0"/>
              <a:t>Authorized</a:t>
            </a:r>
            <a:r>
              <a:rPr lang="en-IN" sz="3200" spc="-15" dirty="0" smtClean="0"/>
              <a:t> Partner </a:t>
            </a:r>
            <a:endParaRPr sz="3200" dirty="0"/>
          </a:p>
        </p:txBody>
      </p:sp>
      <p:sp>
        <p:nvSpPr>
          <p:cNvPr id="23" name="Rectangle 22"/>
          <p:cNvSpPr/>
          <p:nvPr/>
        </p:nvSpPr>
        <p:spPr>
          <a:xfrm>
            <a:off x="381000" y="4876800"/>
            <a:ext cx="3384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spc="-15" dirty="0"/>
              <a:t>62IN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D38999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MS97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MS97B SERIES</a:t>
            </a:r>
          </a:p>
        </p:txBody>
      </p:sp>
      <p:pic>
        <p:nvPicPr>
          <p:cNvPr id="25" name="Picture 2" descr="File:Amphenol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10" y="1303724"/>
            <a:ext cx="3183502" cy="7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378561" y="230787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spc="-15" dirty="0" smtClean="0"/>
              <a:t>Mil – grade Connectors</a:t>
            </a:r>
            <a:endParaRPr lang="en-IN" sz="2800" b="1" dirty="0"/>
          </a:p>
        </p:txBody>
      </p:sp>
      <p:pic>
        <p:nvPicPr>
          <p:cNvPr id="2050" name="Picture 2" descr="62IN16PG9G106S4M Amphenol Pcd | Mouser In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 b="23649"/>
          <a:stretch/>
        </p:blipFill>
        <p:spPr bwMode="auto">
          <a:xfrm>
            <a:off x="2819400" y="3390901"/>
            <a:ext cx="289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2IN-16PG9G-10-6S-4M Female GEFRAN Connector, For PCB, Gold at Rs 13300 in  Kolk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5" b="28176"/>
          <a:stretch/>
        </p:blipFill>
        <p:spPr bwMode="auto">
          <a:xfrm>
            <a:off x="3181822" y="5246110"/>
            <a:ext cx="304117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38999/26KF32PN - Amphenol Aerospace - Circular Connector, MIL-DTL-38999  Series III, Straight Pl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33" y="2944022"/>
            <a:ext cx="2121979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38999/24WC35SN - Amphenol Aerospace - CIRCULAR CONNECTOR, JAM NUT  RECEPTACLE, SIZE C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29" y="5014626"/>
            <a:ext cx="1710841" cy="16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97B-3106A22-22P-HD Amphenol Limited | Amphenol, 97B 4 Way Cable Mount MIL  Spec Circular Connector Plug, Pin Contacts,Shell Size 22, Bayonet Coupling,  | 442-2274 | RS Compone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08" y="2831092"/>
            <a:ext cx="2101676" cy="16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97-3106A-10SL-4S Amphenol | Amphenol, 97 2 Way MIL Spec Circular Connector  Plug,Shell Size 10SL | 190-2525 | RS Compone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338" y="4686301"/>
            <a:ext cx="2068902" cy="18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2411" y="591711"/>
            <a:ext cx="3924300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545"/>
              </a:lnSpc>
            </a:pPr>
            <a:r>
              <a:rPr lang="en-IN" sz="3200" spc="-15" dirty="0" smtClean="0"/>
              <a:t> </a:t>
            </a:r>
            <a:r>
              <a:rPr sz="3200" spc="-15" dirty="0" smtClean="0"/>
              <a:t>Authorized</a:t>
            </a:r>
            <a:r>
              <a:rPr lang="en-IN" sz="3200" spc="-15" dirty="0" smtClean="0"/>
              <a:t> Partner </a:t>
            </a:r>
            <a:endParaRPr sz="3200" dirty="0"/>
          </a:p>
        </p:txBody>
      </p:sp>
      <p:sp>
        <p:nvSpPr>
          <p:cNvPr id="23" name="Rectangle 22"/>
          <p:cNvSpPr/>
          <p:nvPr/>
        </p:nvSpPr>
        <p:spPr>
          <a:xfrm>
            <a:off x="304800" y="5486400"/>
            <a:ext cx="3384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spc="-15" dirty="0" err="1" smtClean="0"/>
              <a:t>Powerlock</a:t>
            </a:r>
            <a:r>
              <a:rPr lang="en-IN" sz="2400" b="1" spc="-15" dirty="0" smtClean="0"/>
              <a:t>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spc="-15" dirty="0" smtClean="0"/>
              <a:t>H4 PV Connectors</a:t>
            </a:r>
            <a:endParaRPr lang="en-IN" sz="2400" b="1" spc="-15" dirty="0"/>
          </a:p>
        </p:txBody>
      </p:sp>
      <p:sp>
        <p:nvSpPr>
          <p:cNvPr id="41" name="Rectangle 40"/>
          <p:cNvSpPr/>
          <p:nvPr/>
        </p:nvSpPr>
        <p:spPr>
          <a:xfrm>
            <a:off x="4378561" y="230787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spc="-15" dirty="0" smtClean="0"/>
              <a:t>EV, HEV and Solar Connectors</a:t>
            </a:r>
            <a:endParaRPr lang="en-IN" sz="2800" b="1" dirty="0"/>
          </a:p>
        </p:txBody>
      </p:sp>
      <p:pic>
        <p:nvPicPr>
          <p:cNvPr id="12" name="Picture 6" descr="Amphenol Industrial Products Group Logo Download - SVG - All Vector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 b="18427"/>
          <a:stretch/>
        </p:blipFill>
        <p:spPr bwMode="auto">
          <a:xfrm>
            <a:off x="4953000" y="1183832"/>
            <a:ext cx="3230312" cy="10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werLok 500 Connectors | Amphenol Tuchel Industri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r="17306"/>
          <a:stretch/>
        </p:blipFill>
        <p:spPr bwMode="auto">
          <a:xfrm>
            <a:off x="8382000" y="3124200"/>
            <a:ext cx="3352800" cy="3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werLok G1 - Amphenol TPI (ATPI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573199" cy="30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4 Solar PV Cable Connectors - MEDs Interconnec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27007" r="12964" b="26326"/>
          <a:stretch/>
        </p:blipFill>
        <p:spPr bwMode="auto">
          <a:xfrm>
            <a:off x="3978999" y="3222198"/>
            <a:ext cx="3624289" cy="29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6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2411" y="591711"/>
            <a:ext cx="3924300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545"/>
              </a:lnSpc>
            </a:pPr>
            <a:r>
              <a:rPr lang="en-IN" sz="3200" spc="-15" dirty="0" smtClean="0"/>
              <a:t> </a:t>
            </a:r>
            <a:r>
              <a:rPr sz="3200" spc="-15" dirty="0" smtClean="0"/>
              <a:t>Authorized</a:t>
            </a:r>
            <a:r>
              <a:rPr lang="en-IN" sz="3200" spc="-15" dirty="0" smtClean="0"/>
              <a:t> Partner </a:t>
            </a:r>
            <a:endParaRPr sz="3200" dirty="0"/>
          </a:p>
        </p:txBody>
      </p:sp>
      <p:pic>
        <p:nvPicPr>
          <p:cNvPr id="9" name="Picture 8" descr="Download NKK switches Logo in SVG Vector or PNG File Format - Logo.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28979" r="7970" b="26189"/>
          <a:stretch/>
        </p:blipFill>
        <p:spPr bwMode="auto">
          <a:xfrm>
            <a:off x="4953000" y="1221780"/>
            <a:ext cx="3124200" cy="9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09600" y="4998606"/>
            <a:ext cx="10972800" cy="1603905"/>
            <a:chOff x="2681802" y="4998606"/>
            <a:chExt cx="6713337" cy="1603905"/>
          </a:xfrm>
        </p:grpSpPr>
        <p:grpSp>
          <p:nvGrpSpPr>
            <p:cNvPr id="13" name="Group 12"/>
            <p:cNvGrpSpPr/>
            <p:nvPr/>
          </p:nvGrpSpPr>
          <p:grpSpPr>
            <a:xfrm>
              <a:off x="2681802" y="4998606"/>
              <a:ext cx="5043937" cy="1603905"/>
              <a:chOff x="5740401" y="2358671"/>
              <a:chExt cx="5043937" cy="160390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0401" y="2358672"/>
                <a:ext cx="1422400" cy="160390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6801" y="2358671"/>
                <a:ext cx="1582392" cy="160154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3407" y="2358671"/>
                <a:ext cx="1640931" cy="1601549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8282" y="4998606"/>
              <a:ext cx="1536857" cy="160154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9599" y="2819400"/>
            <a:ext cx="10972801" cy="1841500"/>
            <a:chOff x="635000" y="2716426"/>
            <a:chExt cx="11744703" cy="1917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000" y="2785492"/>
              <a:ext cx="2862770" cy="18486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78025" y="2729126"/>
              <a:ext cx="2862475" cy="1905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2924" y="2729126"/>
              <a:ext cx="2719351" cy="19023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664699" y="2716426"/>
              <a:ext cx="2715004" cy="1915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80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2411" y="591711"/>
            <a:ext cx="3924300" cy="448841"/>
          </a:xfrm>
          <a:prstGeom prst="rect">
            <a:avLst/>
          </a:prstGeom>
          <a:solidFill>
            <a:srgbClr val="CC0000"/>
          </a:solidFill>
          <a:ln w="12700">
            <a:solidFill>
              <a:srgbClr val="7884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545"/>
              </a:lnSpc>
            </a:pPr>
            <a:r>
              <a:rPr lang="en-IN" sz="3200" spc="-15" dirty="0" smtClean="0"/>
              <a:t> </a:t>
            </a:r>
            <a:r>
              <a:rPr sz="3200" spc="-15" dirty="0" smtClean="0"/>
              <a:t>Authorized</a:t>
            </a:r>
            <a:r>
              <a:rPr lang="en-IN" sz="3200" spc="-15" dirty="0" smtClean="0"/>
              <a:t> Partner </a:t>
            </a:r>
            <a:endParaRPr sz="3200" dirty="0"/>
          </a:p>
        </p:txBody>
      </p:sp>
      <p:pic>
        <p:nvPicPr>
          <p:cNvPr id="17" name="Picture 10" descr="OMEGA Engineering, Inc. • Fluid Handling 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07" y="1327546"/>
            <a:ext cx="3556507" cy="6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05200"/>
            <a:ext cx="3084177" cy="3084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61" y="2286000"/>
            <a:ext cx="2438400" cy="2438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8735"/>
          <a:stretch/>
        </p:blipFill>
        <p:spPr>
          <a:xfrm>
            <a:off x="9018182" y="2971800"/>
            <a:ext cx="2438400" cy="3750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2" y="5343220"/>
            <a:ext cx="3048000" cy="1133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 b="25734"/>
          <a:stretch/>
        </p:blipFill>
        <p:spPr>
          <a:xfrm>
            <a:off x="211002" y="2514599"/>
            <a:ext cx="3693777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0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57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568</Words>
  <Application>Microsoft Office PowerPoint</Application>
  <PresentationFormat>Widescreen</PresentationFormat>
  <Paragraphs>112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MT</vt:lpstr>
      <vt:lpstr>Calibri</vt:lpstr>
      <vt:lpstr>Times New Roman</vt:lpstr>
      <vt:lpstr>Wingdings</vt:lpstr>
      <vt:lpstr>Office Theme</vt:lpstr>
      <vt:lpstr>Mango Semiconductors India  Private Limited An ISO 9001, ISO 14001 Company</vt:lpstr>
      <vt:lpstr>Who We Are?</vt:lpstr>
      <vt:lpstr>Our USP (Unique Selling Proposition)</vt:lpstr>
      <vt:lpstr>Quality Assurance</vt:lpstr>
      <vt:lpstr>Our Authorized Brands</vt:lpstr>
      <vt:lpstr> Authorized Partner </vt:lpstr>
      <vt:lpstr> Authorized Partner </vt:lpstr>
      <vt:lpstr> Authorized Partner </vt:lpstr>
      <vt:lpstr> Authorized Partner </vt:lpstr>
      <vt:lpstr> Authorized Partner </vt:lpstr>
      <vt:lpstr> Authorized Partner </vt:lpstr>
      <vt:lpstr> Authorized Partner </vt:lpstr>
      <vt:lpstr>PowerPoint Presentation</vt:lpstr>
      <vt:lpstr>PowerPoint Presentation</vt:lpstr>
      <vt:lpstr>PowerPoint Presentation</vt:lpstr>
      <vt:lpstr>Industry Being Catered</vt:lpstr>
      <vt:lpstr>Our Clientele</vt:lpstr>
      <vt:lpstr>Our Clientele</vt:lpstr>
      <vt:lpstr>Thanks a lot for your Time &amp; Patience For more details please visit : www.mangofy.in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 Semiconductors India  Private Limited An ISO 9001, ISO 14001 Company</dc:title>
  <dc:creator>Mango Semiconductors</dc:creator>
  <cp:lastModifiedBy>Microsoft account</cp:lastModifiedBy>
  <cp:revision>12</cp:revision>
  <dcterms:created xsi:type="dcterms:W3CDTF">2023-07-27T04:54:02Z</dcterms:created>
  <dcterms:modified xsi:type="dcterms:W3CDTF">2024-03-13T06:30:01Z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2023-07-11T00:00:00Z</vt:filetime>
  </property>
  <property fmtid="{D5CDD505-2E9C-101B-9397-08002B2CF9AE}" pid="3" name="LastSaved">
    <vt:filetime>2023-07-27T00:00:00Z</vt:filetime>
  </property>
</Properties>
</file>