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41964" y="379475"/>
            <a:ext cx="512064" cy="6537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92608"/>
            <a:ext cx="7318247" cy="7772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9929" y="2152853"/>
            <a:ext cx="5692140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608" y="2561615"/>
            <a:ext cx="11606783" cy="360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jp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jpg"/><Relationship Id="rId33" Type="http://schemas.openxmlformats.org/officeDocument/2006/relationships/image" Target="../media/image88.jpg"/><Relationship Id="rId2" Type="http://schemas.openxmlformats.org/officeDocument/2006/relationships/image" Target="../media/image57.jp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jp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jp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jp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jpg"/><Relationship Id="rId30" Type="http://schemas.openxmlformats.org/officeDocument/2006/relationships/image" Target="../media/image85.jpg"/><Relationship Id="rId35" Type="http://schemas.openxmlformats.org/officeDocument/2006/relationships/image" Target="../media/image90.png"/><Relationship Id="rId8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68" y="419227"/>
            <a:ext cx="6333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4E79"/>
                </a:solidFill>
                <a:latin typeface="Calibri"/>
                <a:cs typeface="Calibri"/>
              </a:rPr>
              <a:t>MANAGEMENT</a:t>
            </a:r>
            <a:r>
              <a:rPr sz="2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F4E79"/>
                </a:solidFill>
                <a:latin typeface="Calibri"/>
                <a:cs typeface="Calibri"/>
              </a:rPr>
              <a:t>TEAM</a:t>
            </a:r>
            <a:r>
              <a:rPr sz="2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4E79"/>
                </a:solidFill>
                <a:latin typeface="Calibri"/>
                <a:cs typeface="Calibri"/>
              </a:rPr>
              <a:t>OUR</a:t>
            </a:r>
            <a:r>
              <a:rPr sz="28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F4E79"/>
                </a:solidFill>
                <a:latin typeface="Calibri"/>
                <a:cs typeface="Calibri"/>
              </a:rPr>
              <a:t>PRESENCE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551" y="6426504"/>
            <a:ext cx="610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3273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5513" y="6517640"/>
            <a:ext cx="25984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dirty="0">
                <a:latin typeface="Calibri"/>
                <a:cs typeface="Calibri"/>
              </a:rPr>
              <a:t> ©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544" y="1388313"/>
            <a:ext cx="4394835" cy="2917825"/>
            <a:chOff x="542544" y="1388313"/>
            <a:chExt cx="4394835" cy="29178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789" y="1388313"/>
              <a:ext cx="4065363" cy="24484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" y="3794772"/>
              <a:ext cx="4394454" cy="51128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4766" y="3844290"/>
            <a:ext cx="4850130" cy="133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FOUNDERS</a:t>
            </a:r>
            <a:r>
              <a:rPr sz="18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4471C4"/>
                </a:solidFill>
                <a:latin typeface="Calibri"/>
                <a:cs typeface="Calibri"/>
              </a:rPr>
              <a:t>TOP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MANAGEMENT</a:t>
            </a:r>
            <a:r>
              <a:rPr sz="18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TEAM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400" b="1" spc="15" dirty="0">
                <a:solidFill>
                  <a:srgbClr val="11161C"/>
                </a:solidFill>
                <a:latin typeface="Arial"/>
                <a:cs typeface="Arial"/>
              </a:rPr>
              <a:t>Started </a:t>
            </a:r>
            <a:r>
              <a:rPr sz="1400" b="1" spc="-15" dirty="0">
                <a:solidFill>
                  <a:srgbClr val="11161C"/>
                </a:solidFill>
                <a:latin typeface="Arial"/>
                <a:cs typeface="Arial"/>
              </a:rPr>
              <a:t>in </a:t>
            </a:r>
            <a:r>
              <a:rPr sz="1400" b="1" spc="10" dirty="0">
                <a:solidFill>
                  <a:srgbClr val="11161C"/>
                </a:solidFill>
                <a:latin typeface="Arial"/>
                <a:cs typeface="Arial"/>
              </a:rPr>
              <a:t>2007 </a:t>
            </a:r>
            <a:r>
              <a:rPr sz="1400" b="1" spc="-15" dirty="0">
                <a:solidFill>
                  <a:srgbClr val="11161C"/>
                </a:solidFill>
                <a:latin typeface="Arial"/>
                <a:cs typeface="Arial"/>
              </a:rPr>
              <a:t>by </a:t>
            </a:r>
            <a:r>
              <a:rPr sz="1400" b="1" spc="15" dirty="0">
                <a:solidFill>
                  <a:srgbClr val="11161C"/>
                </a:solidFill>
                <a:latin typeface="Arial"/>
                <a:cs typeface="Arial"/>
              </a:rPr>
              <a:t>4 </a:t>
            </a:r>
            <a:r>
              <a:rPr sz="1400" b="1" spc="-25" dirty="0">
                <a:solidFill>
                  <a:srgbClr val="11161C"/>
                </a:solidFill>
                <a:latin typeface="Arial"/>
                <a:cs typeface="Arial"/>
              </a:rPr>
              <a:t>passionate </a:t>
            </a:r>
            <a:r>
              <a:rPr sz="1400" b="1" spc="-15" dirty="0">
                <a:solidFill>
                  <a:srgbClr val="11161C"/>
                </a:solidFill>
                <a:latin typeface="Arial"/>
                <a:cs typeface="Arial"/>
              </a:rPr>
              <a:t>Electronics </a:t>
            </a:r>
            <a:r>
              <a:rPr sz="1400" b="1" dirty="0">
                <a:solidFill>
                  <a:srgbClr val="11161C"/>
                </a:solidFill>
                <a:latin typeface="Arial"/>
                <a:cs typeface="Arial"/>
              </a:rPr>
              <a:t>engineers </a:t>
            </a:r>
            <a:r>
              <a:rPr sz="1400" b="1" spc="-45" dirty="0">
                <a:solidFill>
                  <a:srgbClr val="11161C"/>
                </a:solidFill>
                <a:latin typeface="Arial"/>
                <a:cs typeface="Arial"/>
              </a:rPr>
              <a:t>as </a:t>
            </a:r>
            <a:r>
              <a:rPr sz="1400" b="1" spc="-4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1161C"/>
                </a:solidFill>
                <a:latin typeface="Arial"/>
                <a:cs typeface="Arial"/>
              </a:rPr>
              <a:t>design</a:t>
            </a:r>
            <a:r>
              <a:rPr sz="1400" b="1" spc="-55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1161C"/>
                </a:solidFill>
                <a:latin typeface="Arial"/>
                <a:cs typeface="Arial"/>
              </a:rPr>
              <a:t>services</a:t>
            </a:r>
            <a:r>
              <a:rPr sz="1400" b="1" spc="-6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11161C"/>
                </a:solidFill>
                <a:latin typeface="Arial"/>
                <a:cs typeface="Arial"/>
              </a:rPr>
              <a:t>firm</a:t>
            </a:r>
            <a:r>
              <a:rPr sz="1400" b="1" spc="-45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11161C"/>
                </a:solidFill>
                <a:latin typeface="Arial"/>
                <a:cs typeface="Arial"/>
              </a:rPr>
              <a:t>has</a:t>
            </a:r>
            <a:r>
              <a:rPr sz="1400" b="1" spc="-3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1161C"/>
                </a:solidFill>
                <a:latin typeface="Arial"/>
                <a:cs typeface="Arial"/>
              </a:rPr>
              <a:t>evolved</a:t>
            </a:r>
            <a:r>
              <a:rPr sz="1400" b="1" spc="-5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1161C"/>
                </a:solidFill>
                <a:latin typeface="Arial"/>
                <a:cs typeface="Arial"/>
              </a:rPr>
              <a:t>into</a:t>
            </a:r>
            <a:r>
              <a:rPr sz="1400" b="1" spc="-4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1161C"/>
                </a:solidFill>
                <a:latin typeface="Arial"/>
                <a:cs typeface="Arial"/>
              </a:rPr>
              <a:t>company</a:t>
            </a:r>
            <a:r>
              <a:rPr sz="1400" b="1" spc="-5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1161C"/>
                </a:solidFill>
                <a:latin typeface="Arial"/>
                <a:cs typeface="Arial"/>
              </a:rPr>
              <a:t>that</a:t>
            </a:r>
            <a:r>
              <a:rPr sz="1400" b="1" spc="-35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1161C"/>
                </a:solidFill>
                <a:latin typeface="Arial"/>
                <a:cs typeface="Arial"/>
              </a:rPr>
              <a:t>offers </a:t>
            </a:r>
            <a:r>
              <a:rPr sz="1400" b="1" spc="-375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11161C"/>
                </a:solidFill>
                <a:latin typeface="Arial"/>
                <a:cs typeface="Arial"/>
              </a:rPr>
              <a:t>end-end</a:t>
            </a:r>
            <a:r>
              <a:rPr sz="1400" b="1" spc="-35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1161C"/>
                </a:solidFill>
                <a:latin typeface="Arial"/>
                <a:cs typeface="Arial"/>
              </a:rPr>
              <a:t>product</a:t>
            </a:r>
            <a:r>
              <a:rPr sz="1400" b="1" spc="-5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1161C"/>
                </a:solidFill>
                <a:latin typeface="Arial"/>
                <a:cs typeface="Arial"/>
              </a:rPr>
              <a:t>design</a:t>
            </a:r>
            <a:r>
              <a:rPr sz="1400" b="1" spc="-5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1161C"/>
                </a:solidFill>
                <a:latin typeface="Arial"/>
                <a:cs typeface="Arial"/>
              </a:rPr>
              <a:t>and</a:t>
            </a:r>
            <a:r>
              <a:rPr sz="1400" b="1" spc="-3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1161C"/>
                </a:solidFill>
                <a:latin typeface="Arial"/>
                <a:cs typeface="Arial"/>
              </a:rPr>
              <a:t>manufacturing</a:t>
            </a:r>
            <a:r>
              <a:rPr sz="1400" b="1" spc="-30" dirty="0">
                <a:solidFill>
                  <a:srgbClr val="11161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1161C"/>
                </a:solidFill>
                <a:latin typeface="Arial"/>
                <a:cs typeface="Arial"/>
              </a:rPr>
              <a:t>services.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569" y="5590610"/>
            <a:ext cx="1744878" cy="5128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0572" y="5481828"/>
            <a:ext cx="702563" cy="72237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2592" y="5465064"/>
            <a:ext cx="772668" cy="7406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86451" y="5535209"/>
            <a:ext cx="1418778" cy="64153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096000" y="1668779"/>
            <a:ext cx="5636260" cy="4528820"/>
            <a:chOff x="6096000" y="1668779"/>
            <a:chExt cx="5636260" cy="452882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4288" y="3799331"/>
              <a:ext cx="2711195" cy="19598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0" y="1702307"/>
              <a:ext cx="2747772" cy="1981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8532" y="1668779"/>
              <a:ext cx="2903220" cy="41376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8107" y="5686044"/>
              <a:ext cx="1555241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47788" y="5686044"/>
              <a:ext cx="375678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68183" y="5686044"/>
              <a:ext cx="1159002" cy="51128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340602" y="5736437"/>
            <a:ext cx="2249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KRISHNAGIRI-</a:t>
            </a:r>
            <a:r>
              <a:rPr sz="1800" b="1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4471C4"/>
                </a:solidFill>
                <a:latin typeface="Calibri"/>
                <a:cs typeface="Calibri"/>
              </a:rPr>
              <a:t>FACTORY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96628" y="5719571"/>
            <a:ext cx="1738630" cy="511809"/>
            <a:chOff x="9596628" y="5719571"/>
            <a:chExt cx="1738630" cy="511809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6628" y="5719571"/>
              <a:ext cx="1183385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74452" y="5719571"/>
              <a:ext cx="375678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94848" y="5719571"/>
              <a:ext cx="739901" cy="51128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738741" y="5769965"/>
            <a:ext cx="145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CHENNAI-</a:t>
            </a:r>
            <a:r>
              <a:rPr sz="1800" b="1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R&amp;D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557004" y="1275600"/>
            <a:ext cx="1395730" cy="511809"/>
            <a:chOff x="9557004" y="1275600"/>
            <a:chExt cx="1395730" cy="511809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57004" y="1275600"/>
              <a:ext cx="838961" cy="511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90404" y="1275600"/>
              <a:ext cx="375678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12324" y="1275600"/>
              <a:ext cx="739901" cy="51128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699117" y="1325626"/>
            <a:ext cx="111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PUNE-</a:t>
            </a:r>
            <a:r>
              <a:rPr sz="1800" b="1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R&amp;D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54496" y="1296936"/>
            <a:ext cx="2047875" cy="511809"/>
            <a:chOff x="6254496" y="1296936"/>
            <a:chExt cx="2047875" cy="511809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54496" y="1296936"/>
              <a:ext cx="1491233" cy="5112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40168" y="1296936"/>
              <a:ext cx="375678" cy="5112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62088" y="1296936"/>
              <a:ext cx="739901" cy="51128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396609" y="1346072"/>
            <a:ext cx="1767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BANGALORE-</a:t>
            </a:r>
            <a:r>
              <a:rPr sz="18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R&amp;D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64322" y="342773"/>
            <a:ext cx="3065780" cy="7270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1500" b="1" spc="-5" dirty="0">
                <a:solidFill>
                  <a:srgbClr val="00AFEF"/>
                </a:solidFill>
                <a:latin typeface="Arial"/>
                <a:cs typeface="Arial"/>
              </a:rPr>
              <a:t>*</a:t>
            </a:r>
            <a:r>
              <a:rPr sz="1500" b="1" spc="5" dirty="0">
                <a:solidFill>
                  <a:srgbClr val="00AFEF"/>
                </a:solidFill>
                <a:latin typeface="Arial"/>
                <a:cs typeface="Arial"/>
              </a:rPr>
              <a:t>*</a:t>
            </a:r>
            <a:r>
              <a:rPr sz="1500" b="1" spc="10" dirty="0">
                <a:solidFill>
                  <a:srgbClr val="00AFEF"/>
                </a:solidFill>
                <a:latin typeface="Arial"/>
                <a:cs typeface="Arial"/>
              </a:rPr>
              <a:t>350+</a:t>
            </a:r>
            <a:r>
              <a:rPr sz="15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0AFEF"/>
                </a:solidFill>
                <a:latin typeface="Arial"/>
                <a:cs typeface="Arial"/>
              </a:rPr>
              <a:t>SK</a:t>
            </a:r>
            <a:r>
              <a:rPr sz="1500" b="1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500" b="1" spc="-75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1500" b="1" spc="-65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1500" b="1" spc="-9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500" b="1" spc="-10" dirty="0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sz="1500" b="1" spc="-70" dirty="0">
                <a:solidFill>
                  <a:srgbClr val="00AFEF"/>
                </a:solidFill>
                <a:latin typeface="Arial"/>
                <a:cs typeface="Arial"/>
              </a:rPr>
              <a:t> P</a:t>
            </a:r>
            <a:r>
              <a:rPr sz="1500" b="1" spc="-10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500" b="1" spc="-15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500" b="1" spc="-5" dirty="0">
                <a:solidFill>
                  <a:srgbClr val="00AFEF"/>
                </a:solidFill>
                <a:latin typeface="Arial"/>
                <a:cs typeface="Arial"/>
              </a:rPr>
              <a:t>F</a:t>
            </a:r>
            <a:r>
              <a:rPr sz="1500" b="1" spc="-9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500" b="1" spc="-35" dirty="0">
                <a:solidFill>
                  <a:srgbClr val="00AFEF"/>
                </a:solidFill>
                <a:latin typeface="Arial"/>
                <a:cs typeface="Arial"/>
              </a:rPr>
              <a:t>SS</a:t>
            </a:r>
            <a:r>
              <a:rPr sz="1500" b="1" dirty="0">
                <a:solidFill>
                  <a:srgbClr val="00AFEF"/>
                </a:solidFill>
                <a:latin typeface="Arial"/>
                <a:cs typeface="Arial"/>
              </a:rPr>
              <a:t>IO</a:t>
            </a:r>
            <a:r>
              <a:rPr sz="1500" b="1" spc="10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500" b="1" spc="-40" dirty="0">
                <a:solidFill>
                  <a:srgbClr val="00AFEF"/>
                </a:solidFill>
                <a:latin typeface="Arial"/>
                <a:cs typeface="Arial"/>
              </a:rPr>
              <a:t>ALS</a:t>
            </a:r>
            <a:endParaRPr sz="1500">
              <a:latin typeface="Arial"/>
              <a:cs typeface="Arial"/>
            </a:endParaRPr>
          </a:p>
          <a:p>
            <a:pPr marL="15875" algn="ctr">
              <a:lnSpc>
                <a:spcPct val="100000"/>
              </a:lnSpc>
              <a:spcBef>
                <a:spcPts val="850"/>
              </a:spcBef>
            </a:pPr>
            <a:r>
              <a:rPr sz="1800" b="1" spc="15" dirty="0">
                <a:solidFill>
                  <a:srgbClr val="00AFEF"/>
                </a:solidFill>
                <a:latin typeface="Arial"/>
                <a:cs typeface="Arial"/>
              </a:rPr>
              <a:t>200+</a:t>
            </a:r>
            <a:r>
              <a:rPr sz="1800" b="1" spc="-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Clients</a:t>
            </a:r>
            <a:r>
              <a:rPr sz="1800" b="1" spc="-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AFEF"/>
                </a:solidFill>
                <a:latin typeface="Arial"/>
                <a:cs typeface="Arial"/>
              </a:rPr>
              <a:t>Globally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551" y="347599"/>
            <a:ext cx="3418204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30" dirty="0">
                <a:solidFill>
                  <a:srgbClr val="1F4E79"/>
                </a:solidFill>
                <a:latin typeface="Calibri"/>
                <a:cs typeface="Calibri"/>
              </a:rPr>
              <a:t>ZETTAONE</a:t>
            </a:r>
            <a:r>
              <a:rPr sz="2900" spc="-11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1F4E79"/>
                </a:solidFill>
                <a:latin typeface="Calibri"/>
                <a:cs typeface="Calibri"/>
              </a:rPr>
              <a:t>OFFERINGS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812" y="1199518"/>
            <a:ext cx="8607294" cy="30873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10150" y="1874901"/>
            <a:ext cx="1908175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EMBEDDED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spc="-15" dirty="0">
                <a:latin typeface="Calibri"/>
                <a:cs typeface="Calibri"/>
              </a:rPr>
              <a:t>SYSTEM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Design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400" b="1" spc="-5" dirty="0">
                <a:latin typeface="Calibri"/>
                <a:cs typeface="Calibri"/>
              </a:rPr>
              <a:t>(Full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Custom)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400" spc="-10" dirty="0">
                <a:latin typeface="Calibri"/>
                <a:cs typeface="Calibri"/>
              </a:rPr>
              <a:t>SERVICE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7270" y="2140407"/>
            <a:ext cx="1765300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345"/>
              </a:spcBef>
            </a:pPr>
            <a:r>
              <a:rPr sz="2400" dirty="0">
                <a:latin typeface="Calibri"/>
                <a:cs typeface="Calibri"/>
              </a:rPr>
              <a:t>R&amp;D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ENGI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RING  </a:t>
            </a:r>
            <a:r>
              <a:rPr sz="2400" spc="-10" dirty="0">
                <a:latin typeface="Calibri"/>
                <a:cs typeface="Calibri"/>
              </a:rPr>
              <a:t>SERVICE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5265" y="1914905"/>
            <a:ext cx="1858010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spc="-5" dirty="0">
                <a:latin typeface="Calibri"/>
                <a:cs typeface="Calibri"/>
              </a:rPr>
              <a:t>Manufacturing</a:t>
            </a:r>
            <a:endParaRPr sz="2400">
              <a:latin typeface="Calibri"/>
              <a:cs typeface="Calibri"/>
            </a:endParaRPr>
          </a:p>
          <a:p>
            <a:pPr marL="76200" marR="71755" algn="ctr">
              <a:lnSpc>
                <a:spcPct val="127099"/>
              </a:lnSpc>
            </a:pPr>
            <a:r>
              <a:rPr sz="2400" spc="-5" dirty="0">
                <a:latin typeface="Calibri"/>
                <a:cs typeface="Calibri"/>
              </a:rPr>
              <a:t>(ODM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OEM)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551" y="6426504"/>
            <a:ext cx="610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87879" y="4128515"/>
            <a:ext cx="7810500" cy="2082164"/>
            <a:chOff x="2087879" y="4128515"/>
            <a:chExt cx="7810500" cy="208216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6651" y="4290059"/>
              <a:ext cx="1758696" cy="17586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7879" y="4128515"/>
              <a:ext cx="2081783" cy="20817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2335" y="4290059"/>
              <a:ext cx="1876044" cy="187452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463273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4027" y="6449669"/>
            <a:ext cx="259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dirty="0">
                <a:latin typeface="Calibri"/>
                <a:cs typeface="Calibri"/>
              </a:rPr>
              <a:t> ©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374395"/>
            <a:ext cx="4766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F4E79"/>
                </a:solidFill>
                <a:latin typeface="Calibri"/>
                <a:cs typeface="Calibri"/>
              </a:rPr>
              <a:t>EMBEDDED</a:t>
            </a:r>
            <a:r>
              <a:rPr sz="3200" spc="-25" dirty="0">
                <a:solidFill>
                  <a:srgbClr val="1F4E79"/>
                </a:solidFill>
                <a:latin typeface="Calibri"/>
                <a:cs typeface="Calibri"/>
              </a:rPr>
              <a:t> SYSTEM </a:t>
            </a:r>
            <a:r>
              <a:rPr sz="3200" spc="-10" dirty="0">
                <a:solidFill>
                  <a:srgbClr val="1F4E79"/>
                </a:solidFill>
                <a:latin typeface="Calibri"/>
                <a:cs typeface="Calibri"/>
              </a:rPr>
              <a:t>DESIGN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251" y="6477380"/>
            <a:ext cx="1091565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4363085" algn="l"/>
                <a:tab pos="10837545" algn="l"/>
              </a:tabLst>
            </a:pPr>
            <a:r>
              <a:rPr sz="1200" dirty="0">
                <a:latin typeface="Calibri"/>
                <a:cs typeface="Calibri"/>
              </a:rPr>
              <a:t>3</a:t>
            </a:r>
            <a:r>
              <a:rPr sz="1200" spc="5" dirty="0">
                <a:latin typeface="Calibri"/>
                <a:cs typeface="Calibri"/>
              </a:rPr>
              <a:t>/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5" dirty="0">
                <a:latin typeface="Calibri"/>
                <a:cs typeface="Calibri"/>
              </a:rPr>
              <a:t>/</a:t>
            </a:r>
            <a:r>
              <a:rPr sz="1200" dirty="0">
                <a:latin typeface="Calibri"/>
                <a:cs typeface="Calibri"/>
              </a:rPr>
              <a:t>2024	</a:t>
            </a:r>
            <a:r>
              <a:rPr sz="1200" spc="-15" dirty="0">
                <a:latin typeface="Calibri"/>
                <a:cs typeface="Calibri"/>
              </a:rPr>
              <a:t>Ze</a:t>
            </a:r>
            <a:r>
              <a:rPr sz="1200" spc="-10" dirty="0">
                <a:latin typeface="Calibri"/>
                <a:cs typeface="Calibri"/>
              </a:rPr>
              <a:t>tt</a:t>
            </a:r>
            <a:r>
              <a:rPr sz="1200" dirty="0">
                <a:latin typeface="Calibri"/>
                <a:cs typeface="Calibri"/>
              </a:rPr>
              <a:t>ao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ech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ol</a:t>
            </a:r>
            <a:r>
              <a:rPr sz="1200" dirty="0">
                <a:latin typeface="Calibri"/>
                <a:cs typeface="Calibri"/>
              </a:rPr>
              <a:t>ogies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Pvt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d	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205734"/>
            <a:ext cx="12192000" cy="652780"/>
            <a:chOff x="0" y="6205734"/>
            <a:chExt cx="12192000" cy="6527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20925"/>
              <a:ext cx="12191999" cy="6370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251446"/>
              <a:ext cx="12192000" cy="607060"/>
            </a:xfrm>
            <a:custGeom>
              <a:avLst/>
              <a:gdLst/>
              <a:ahLst/>
              <a:cxnLst/>
              <a:rect l="l" t="t" r="r" b="b"/>
              <a:pathLst>
                <a:path w="12192000" h="607059">
                  <a:moveTo>
                    <a:pt x="12192000" y="0"/>
                  </a:moveTo>
                  <a:lnTo>
                    <a:pt x="0" y="0"/>
                  </a:lnTo>
                  <a:lnTo>
                    <a:pt x="0" y="606550"/>
                  </a:lnTo>
                  <a:lnTo>
                    <a:pt x="12192000" y="6065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" y="6205734"/>
              <a:ext cx="1764792" cy="6522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4" y="6300217"/>
              <a:ext cx="1673352" cy="5577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6700" y="6245350"/>
              <a:ext cx="1651000" cy="612775"/>
            </a:xfrm>
            <a:custGeom>
              <a:avLst/>
              <a:gdLst/>
              <a:ahLst/>
              <a:cxnLst/>
              <a:rect l="l" t="t" r="r" b="b"/>
              <a:pathLst>
                <a:path w="1651000" h="612775">
                  <a:moveTo>
                    <a:pt x="1650492" y="0"/>
                  </a:moveTo>
                  <a:lnTo>
                    <a:pt x="0" y="0"/>
                  </a:lnTo>
                  <a:lnTo>
                    <a:pt x="0" y="612647"/>
                  </a:lnTo>
                  <a:lnTo>
                    <a:pt x="1650492" y="612647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2119" y="6389014"/>
            <a:ext cx="1280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Au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omoti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72867" y="6213344"/>
            <a:ext cx="2010410" cy="645160"/>
            <a:chOff x="2372867" y="6213344"/>
            <a:chExt cx="2010410" cy="6451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7063" y="6213344"/>
              <a:ext cx="1920239" cy="644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2867" y="6307830"/>
              <a:ext cx="2010156" cy="5501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76499" y="6252971"/>
              <a:ext cx="1805939" cy="605155"/>
            </a:xfrm>
            <a:custGeom>
              <a:avLst/>
              <a:gdLst/>
              <a:ahLst/>
              <a:cxnLst/>
              <a:rect l="l" t="t" r="r" b="b"/>
              <a:pathLst>
                <a:path w="1805939" h="605154">
                  <a:moveTo>
                    <a:pt x="1805939" y="0"/>
                  </a:moveTo>
                  <a:lnTo>
                    <a:pt x="0" y="0"/>
                  </a:lnTo>
                  <a:lnTo>
                    <a:pt x="0" y="605026"/>
                  </a:lnTo>
                  <a:lnTo>
                    <a:pt x="1805939" y="605026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71750" y="6395720"/>
            <a:ext cx="1617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Semiconductor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24628" y="6205734"/>
            <a:ext cx="1765300" cy="652780"/>
            <a:chOff x="5024628" y="6205734"/>
            <a:chExt cx="1765300" cy="65278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628" y="6205734"/>
              <a:ext cx="1764792" cy="6522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5316" y="6300217"/>
              <a:ext cx="1426464" cy="5577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084064" y="6245350"/>
              <a:ext cx="1651000" cy="612775"/>
            </a:xfrm>
            <a:custGeom>
              <a:avLst/>
              <a:gdLst/>
              <a:ahLst/>
              <a:cxnLst/>
              <a:rect l="l" t="t" r="r" b="b"/>
              <a:pathLst>
                <a:path w="1651000" h="612775">
                  <a:moveTo>
                    <a:pt x="1650491" y="0"/>
                  </a:moveTo>
                  <a:lnTo>
                    <a:pt x="0" y="0"/>
                  </a:lnTo>
                  <a:lnTo>
                    <a:pt x="0" y="612647"/>
                  </a:lnTo>
                  <a:lnTo>
                    <a:pt x="1650491" y="612647"/>
                  </a:lnTo>
                  <a:lnTo>
                    <a:pt x="1650491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94452" y="6389014"/>
            <a:ext cx="1032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Industrial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659623" y="6205734"/>
            <a:ext cx="1765300" cy="652780"/>
            <a:chOff x="7659623" y="6205734"/>
            <a:chExt cx="1765300" cy="65278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9623" y="6205734"/>
              <a:ext cx="1764792" cy="6522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2211" y="6300217"/>
              <a:ext cx="1499616" cy="55778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19059" y="6245350"/>
              <a:ext cx="1651000" cy="612775"/>
            </a:xfrm>
            <a:custGeom>
              <a:avLst/>
              <a:gdLst/>
              <a:ahLst/>
              <a:cxnLst/>
              <a:rect l="l" t="t" r="r" b="b"/>
              <a:pathLst>
                <a:path w="1651000" h="612775">
                  <a:moveTo>
                    <a:pt x="1650492" y="0"/>
                  </a:moveTo>
                  <a:lnTo>
                    <a:pt x="0" y="0"/>
                  </a:lnTo>
                  <a:lnTo>
                    <a:pt x="0" y="612647"/>
                  </a:lnTo>
                  <a:lnTo>
                    <a:pt x="1650492" y="612647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992618" y="6389014"/>
            <a:ext cx="1105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Telecomm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024871" y="6213344"/>
            <a:ext cx="1766570" cy="645160"/>
            <a:chOff x="10024871" y="6213344"/>
            <a:chExt cx="1766570" cy="64516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24871" y="6213344"/>
              <a:ext cx="1766316" cy="6446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6791" y="6307830"/>
              <a:ext cx="1524000" cy="5501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084307" y="6252971"/>
              <a:ext cx="1652270" cy="605155"/>
            </a:xfrm>
            <a:custGeom>
              <a:avLst/>
              <a:gdLst/>
              <a:ahLst/>
              <a:cxnLst/>
              <a:rect l="l" t="t" r="r" b="b"/>
              <a:pathLst>
                <a:path w="1652270" h="605154">
                  <a:moveTo>
                    <a:pt x="1652016" y="0"/>
                  </a:moveTo>
                  <a:lnTo>
                    <a:pt x="0" y="0"/>
                  </a:lnTo>
                  <a:lnTo>
                    <a:pt x="0" y="605026"/>
                  </a:lnTo>
                  <a:lnTo>
                    <a:pt x="1652016" y="605026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346817" y="6395720"/>
            <a:ext cx="1130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Aerospace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16051" y="1146047"/>
            <a:ext cx="11416665" cy="5095240"/>
            <a:chOff x="416051" y="1146047"/>
            <a:chExt cx="11416665" cy="509524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051" y="1146047"/>
              <a:ext cx="5679948" cy="50947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2051" y="1527200"/>
              <a:ext cx="2566306" cy="4081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35090" y="1507270"/>
              <a:ext cx="2051297" cy="15482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21969" y="4096621"/>
              <a:ext cx="2310351" cy="15586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256" y="1687067"/>
            <a:ext cx="1169440" cy="10972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044" y="345694"/>
            <a:ext cx="6257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1F4E79"/>
                </a:solidFill>
                <a:latin typeface="Calibri"/>
                <a:cs typeface="Calibri"/>
              </a:rPr>
              <a:t>HARDWARE</a:t>
            </a:r>
            <a:r>
              <a:rPr sz="32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E79"/>
                </a:solidFill>
                <a:latin typeface="Calibri"/>
                <a:cs typeface="Calibri"/>
              </a:rPr>
              <a:t>&amp;</a:t>
            </a:r>
            <a:r>
              <a:rPr sz="32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1F4E79"/>
                </a:solidFill>
                <a:latin typeface="Calibri"/>
                <a:cs typeface="Calibri"/>
              </a:rPr>
              <a:t>FIRMWARE</a:t>
            </a:r>
            <a:r>
              <a:rPr sz="32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Calibri"/>
                <a:cs typeface="Calibri"/>
              </a:rPr>
              <a:t>EXPERTISE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551" y="6426504"/>
            <a:ext cx="610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3273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6000" y="1382674"/>
            <a:ext cx="2072639" cy="8185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PERIPHERAL’S</a:t>
            </a:r>
            <a:r>
              <a:rPr sz="1000" b="1" spc="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385622"/>
                </a:solidFill>
                <a:latin typeface="Calibri"/>
                <a:cs typeface="Calibri"/>
              </a:rPr>
              <a:t>INTERFACE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NAND</a:t>
            </a:r>
            <a:r>
              <a:rPr sz="10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Flash,</a:t>
            </a:r>
            <a:r>
              <a:rPr sz="10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NOR</a:t>
            </a:r>
            <a:r>
              <a:rPr sz="1000" spc="-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Flash,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DDRx,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</a:pP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RS232/RS422,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Sensors (Temp, Pressure, </a:t>
            </a:r>
            <a:r>
              <a:rPr sz="1000" spc="-2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Gas, Light,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Sound</a:t>
            </a:r>
            <a:r>
              <a:rPr sz="10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etc.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22757" y="1463015"/>
            <a:ext cx="730250" cy="728980"/>
            <a:chOff x="3922757" y="1463015"/>
            <a:chExt cx="730250" cy="7289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57" y="1463015"/>
              <a:ext cx="730020" cy="728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3067" y="1493519"/>
              <a:ext cx="633984" cy="6339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23359" y="1543811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30">
                  <a:moveTo>
                    <a:pt x="265938" y="0"/>
                  </a:moveTo>
                  <a:lnTo>
                    <a:pt x="218151" y="4286"/>
                  </a:lnTo>
                  <a:lnTo>
                    <a:pt x="173168" y="16644"/>
                  </a:lnTo>
                  <a:lnTo>
                    <a:pt x="131741" y="36322"/>
                  </a:lnTo>
                  <a:lnTo>
                    <a:pt x="94622" y="62565"/>
                  </a:lnTo>
                  <a:lnTo>
                    <a:pt x="62565" y="94622"/>
                  </a:lnTo>
                  <a:lnTo>
                    <a:pt x="36321" y="131741"/>
                  </a:lnTo>
                  <a:lnTo>
                    <a:pt x="16644" y="173168"/>
                  </a:lnTo>
                  <a:lnTo>
                    <a:pt x="4286" y="218151"/>
                  </a:lnTo>
                  <a:lnTo>
                    <a:pt x="0" y="265938"/>
                  </a:lnTo>
                  <a:lnTo>
                    <a:pt x="4286" y="313724"/>
                  </a:lnTo>
                  <a:lnTo>
                    <a:pt x="16644" y="358707"/>
                  </a:lnTo>
                  <a:lnTo>
                    <a:pt x="36322" y="400134"/>
                  </a:lnTo>
                  <a:lnTo>
                    <a:pt x="62565" y="437253"/>
                  </a:lnTo>
                  <a:lnTo>
                    <a:pt x="94622" y="469310"/>
                  </a:lnTo>
                  <a:lnTo>
                    <a:pt x="131741" y="495554"/>
                  </a:lnTo>
                  <a:lnTo>
                    <a:pt x="173168" y="515231"/>
                  </a:lnTo>
                  <a:lnTo>
                    <a:pt x="218151" y="527589"/>
                  </a:lnTo>
                  <a:lnTo>
                    <a:pt x="265938" y="531876"/>
                  </a:lnTo>
                  <a:lnTo>
                    <a:pt x="313724" y="527589"/>
                  </a:lnTo>
                  <a:lnTo>
                    <a:pt x="358707" y="515231"/>
                  </a:lnTo>
                  <a:lnTo>
                    <a:pt x="400134" y="495553"/>
                  </a:lnTo>
                  <a:lnTo>
                    <a:pt x="437253" y="469310"/>
                  </a:lnTo>
                  <a:lnTo>
                    <a:pt x="469310" y="437253"/>
                  </a:lnTo>
                  <a:lnTo>
                    <a:pt x="495554" y="400134"/>
                  </a:lnTo>
                  <a:lnTo>
                    <a:pt x="515231" y="358707"/>
                  </a:lnTo>
                  <a:lnTo>
                    <a:pt x="527589" y="313724"/>
                  </a:lnTo>
                  <a:lnTo>
                    <a:pt x="531876" y="265938"/>
                  </a:lnTo>
                  <a:lnTo>
                    <a:pt x="527589" y="218151"/>
                  </a:lnTo>
                  <a:lnTo>
                    <a:pt x="515231" y="173168"/>
                  </a:lnTo>
                  <a:lnTo>
                    <a:pt x="495553" y="131741"/>
                  </a:lnTo>
                  <a:lnTo>
                    <a:pt x="469310" y="94622"/>
                  </a:lnTo>
                  <a:lnTo>
                    <a:pt x="437253" y="62565"/>
                  </a:lnTo>
                  <a:lnTo>
                    <a:pt x="400134" y="36321"/>
                  </a:lnTo>
                  <a:lnTo>
                    <a:pt x="358707" y="16644"/>
                  </a:lnTo>
                  <a:lnTo>
                    <a:pt x="313724" y="4286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6991" y="1655063"/>
              <a:ext cx="359663" cy="36118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826000" y="2523515"/>
            <a:ext cx="1967864" cy="4216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NETWORK</a:t>
            </a:r>
            <a:r>
              <a:rPr sz="1000" b="1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PROTOCOLS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Modbus</a:t>
            </a:r>
            <a:r>
              <a:rPr sz="1000" spc="-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TCP/RTU,</a:t>
            </a:r>
            <a:r>
              <a:rPr sz="1000" spc="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UDP,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 TCP/IP,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DHCP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22757" y="2482571"/>
            <a:ext cx="730250" cy="728980"/>
            <a:chOff x="3922757" y="2482571"/>
            <a:chExt cx="730250" cy="72898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57" y="2482571"/>
              <a:ext cx="730020" cy="7285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3067" y="2513075"/>
              <a:ext cx="633984" cy="6339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24883" y="2564891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30">
                  <a:moveTo>
                    <a:pt x="265938" y="0"/>
                  </a:moveTo>
                  <a:lnTo>
                    <a:pt x="218151" y="4286"/>
                  </a:lnTo>
                  <a:lnTo>
                    <a:pt x="173168" y="16644"/>
                  </a:lnTo>
                  <a:lnTo>
                    <a:pt x="131741" y="36322"/>
                  </a:lnTo>
                  <a:lnTo>
                    <a:pt x="94622" y="62565"/>
                  </a:lnTo>
                  <a:lnTo>
                    <a:pt x="62565" y="94622"/>
                  </a:lnTo>
                  <a:lnTo>
                    <a:pt x="36321" y="131741"/>
                  </a:lnTo>
                  <a:lnTo>
                    <a:pt x="16644" y="173168"/>
                  </a:lnTo>
                  <a:lnTo>
                    <a:pt x="4286" y="218151"/>
                  </a:lnTo>
                  <a:lnTo>
                    <a:pt x="0" y="265938"/>
                  </a:lnTo>
                  <a:lnTo>
                    <a:pt x="4286" y="313724"/>
                  </a:lnTo>
                  <a:lnTo>
                    <a:pt x="16644" y="358707"/>
                  </a:lnTo>
                  <a:lnTo>
                    <a:pt x="36322" y="400134"/>
                  </a:lnTo>
                  <a:lnTo>
                    <a:pt x="62565" y="437253"/>
                  </a:lnTo>
                  <a:lnTo>
                    <a:pt x="94622" y="469310"/>
                  </a:lnTo>
                  <a:lnTo>
                    <a:pt x="131741" y="495554"/>
                  </a:lnTo>
                  <a:lnTo>
                    <a:pt x="173168" y="515231"/>
                  </a:lnTo>
                  <a:lnTo>
                    <a:pt x="218151" y="527589"/>
                  </a:lnTo>
                  <a:lnTo>
                    <a:pt x="265938" y="531876"/>
                  </a:lnTo>
                  <a:lnTo>
                    <a:pt x="313724" y="527589"/>
                  </a:lnTo>
                  <a:lnTo>
                    <a:pt x="358707" y="515231"/>
                  </a:lnTo>
                  <a:lnTo>
                    <a:pt x="400134" y="495553"/>
                  </a:lnTo>
                  <a:lnTo>
                    <a:pt x="437253" y="469310"/>
                  </a:lnTo>
                  <a:lnTo>
                    <a:pt x="469310" y="437253"/>
                  </a:lnTo>
                  <a:lnTo>
                    <a:pt x="495554" y="400134"/>
                  </a:lnTo>
                  <a:lnTo>
                    <a:pt x="515231" y="358707"/>
                  </a:lnTo>
                  <a:lnTo>
                    <a:pt x="527589" y="313724"/>
                  </a:lnTo>
                  <a:lnTo>
                    <a:pt x="531876" y="265938"/>
                  </a:lnTo>
                  <a:lnTo>
                    <a:pt x="527589" y="218151"/>
                  </a:lnTo>
                  <a:lnTo>
                    <a:pt x="515231" y="173168"/>
                  </a:lnTo>
                  <a:lnTo>
                    <a:pt x="495553" y="131741"/>
                  </a:lnTo>
                  <a:lnTo>
                    <a:pt x="469310" y="94622"/>
                  </a:lnTo>
                  <a:lnTo>
                    <a:pt x="437253" y="62565"/>
                  </a:lnTo>
                  <a:lnTo>
                    <a:pt x="400134" y="36321"/>
                  </a:lnTo>
                  <a:lnTo>
                    <a:pt x="358707" y="16644"/>
                  </a:lnTo>
                  <a:lnTo>
                    <a:pt x="313724" y="4286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0227" y="2650235"/>
              <a:ext cx="359663" cy="35966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826000" y="3512337"/>
            <a:ext cx="1990725" cy="6197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b="1" spc="-5" dirty="0">
                <a:solidFill>
                  <a:srgbClr val="385622"/>
                </a:solidFill>
                <a:latin typeface="Calibri"/>
                <a:cs typeface="Calibri"/>
              </a:rPr>
              <a:t>INDUSTRY</a:t>
            </a: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 PROTOCOLS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</a:pP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GSM,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GPS,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Wired / Wi-HART,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Thread, </a:t>
            </a:r>
            <a:r>
              <a:rPr sz="1000" spc="-2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ZWave, OCF,</a:t>
            </a:r>
            <a:r>
              <a:rPr sz="1000" spc="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MODBUS,</a:t>
            </a:r>
            <a:r>
              <a:rPr sz="1000" spc="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Anybus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22757" y="3471647"/>
            <a:ext cx="730250" cy="728980"/>
            <a:chOff x="3922757" y="3471647"/>
            <a:chExt cx="730250" cy="72898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57" y="3471647"/>
              <a:ext cx="730020" cy="7285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3067" y="3502152"/>
              <a:ext cx="633984" cy="6339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24883" y="3552444"/>
              <a:ext cx="532130" cy="530860"/>
            </a:xfrm>
            <a:custGeom>
              <a:avLst/>
              <a:gdLst/>
              <a:ahLst/>
              <a:cxnLst/>
              <a:rect l="l" t="t" r="r" b="b"/>
              <a:pathLst>
                <a:path w="532129" h="530860">
                  <a:moveTo>
                    <a:pt x="265938" y="0"/>
                  </a:moveTo>
                  <a:lnTo>
                    <a:pt x="218151" y="4273"/>
                  </a:lnTo>
                  <a:lnTo>
                    <a:pt x="173168" y="16592"/>
                  </a:lnTo>
                  <a:lnTo>
                    <a:pt x="131741" y="36209"/>
                  </a:lnTo>
                  <a:lnTo>
                    <a:pt x="94622" y="62373"/>
                  </a:lnTo>
                  <a:lnTo>
                    <a:pt x="62565" y="94335"/>
                  </a:lnTo>
                  <a:lnTo>
                    <a:pt x="36321" y="131346"/>
                  </a:lnTo>
                  <a:lnTo>
                    <a:pt x="16644" y="172656"/>
                  </a:lnTo>
                  <a:lnTo>
                    <a:pt x="4286" y="217515"/>
                  </a:lnTo>
                  <a:lnTo>
                    <a:pt x="0" y="265175"/>
                  </a:lnTo>
                  <a:lnTo>
                    <a:pt x="4286" y="312836"/>
                  </a:lnTo>
                  <a:lnTo>
                    <a:pt x="16644" y="357695"/>
                  </a:lnTo>
                  <a:lnTo>
                    <a:pt x="36322" y="399005"/>
                  </a:lnTo>
                  <a:lnTo>
                    <a:pt x="62565" y="436016"/>
                  </a:lnTo>
                  <a:lnTo>
                    <a:pt x="94622" y="467978"/>
                  </a:lnTo>
                  <a:lnTo>
                    <a:pt x="131741" y="494142"/>
                  </a:lnTo>
                  <a:lnTo>
                    <a:pt x="173168" y="513759"/>
                  </a:lnTo>
                  <a:lnTo>
                    <a:pt x="218151" y="526078"/>
                  </a:lnTo>
                  <a:lnTo>
                    <a:pt x="265938" y="530351"/>
                  </a:lnTo>
                  <a:lnTo>
                    <a:pt x="313724" y="526078"/>
                  </a:lnTo>
                  <a:lnTo>
                    <a:pt x="358707" y="513759"/>
                  </a:lnTo>
                  <a:lnTo>
                    <a:pt x="400134" y="494142"/>
                  </a:lnTo>
                  <a:lnTo>
                    <a:pt x="437253" y="467978"/>
                  </a:lnTo>
                  <a:lnTo>
                    <a:pt x="469310" y="436016"/>
                  </a:lnTo>
                  <a:lnTo>
                    <a:pt x="495554" y="399005"/>
                  </a:lnTo>
                  <a:lnTo>
                    <a:pt x="515231" y="357695"/>
                  </a:lnTo>
                  <a:lnTo>
                    <a:pt x="527589" y="312836"/>
                  </a:lnTo>
                  <a:lnTo>
                    <a:pt x="531876" y="265175"/>
                  </a:lnTo>
                  <a:lnTo>
                    <a:pt x="527589" y="217515"/>
                  </a:lnTo>
                  <a:lnTo>
                    <a:pt x="515231" y="172656"/>
                  </a:lnTo>
                  <a:lnTo>
                    <a:pt x="495553" y="131346"/>
                  </a:lnTo>
                  <a:lnTo>
                    <a:pt x="469310" y="94335"/>
                  </a:lnTo>
                  <a:lnTo>
                    <a:pt x="437253" y="62373"/>
                  </a:lnTo>
                  <a:lnTo>
                    <a:pt x="400134" y="36209"/>
                  </a:lnTo>
                  <a:lnTo>
                    <a:pt x="358707" y="16592"/>
                  </a:lnTo>
                  <a:lnTo>
                    <a:pt x="313724" y="4273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0227" y="3639312"/>
              <a:ext cx="359663" cy="35966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42466" y="1413154"/>
            <a:ext cx="2299970" cy="8185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5" dirty="0">
                <a:solidFill>
                  <a:srgbClr val="385622"/>
                </a:solidFill>
                <a:latin typeface="Calibri"/>
                <a:cs typeface="Calibri"/>
              </a:rPr>
              <a:t>MICROCONTROLLERS</a:t>
            </a:r>
            <a:r>
              <a:rPr sz="1000" b="1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385622"/>
                </a:solidFill>
                <a:latin typeface="Calibri"/>
                <a:cs typeface="Calibri"/>
              </a:rPr>
              <a:t>&amp;</a:t>
            </a:r>
            <a:r>
              <a:rPr sz="1000" b="1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PROCESSORS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STM32,</a:t>
            </a:r>
            <a:r>
              <a:rPr sz="1000" spc="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TI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 MSP430,</a:t>
            </a:r>
            <a:r>
              <a:rPr sz="1000" spc="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NXP i.MX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Series,</a:t>
            </a:r>
            <a:r>
              <a:rPr sz="1000" spc="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AT-</a:t>
            </a:r>
            <a:endParaRPr sz="1000">
              <a:latin typeface="Calibri"/>
              <a:cs typeface="Calibri"/>
            </a:endParaRPr>
          </a:p>
          <a:p>
            <a:pPr marL="12700" marR="284480">
              <a:lnSpc>
                <a:spcPct val="100000"/>
              </a:lnSpc>
            </a:pP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SAM,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Microchip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PIC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8/16/32,</a:t>
            </a:r>
            <a:r>
              <a:rPr sz="1000" spc="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ESP32,</a:t>
            </a:r>
            <a:r>
              <a:rPr sz="1000" spc="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TI </a:t>
            </a:r>
            <a:r>
              <a:rPr sz="1000" spc="-2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DRA77X,</a:t>
            </a:r>
            <a:r>
              <a:rPr sz="10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Cold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fire,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 TI</a:t>
            </a:r>
            <a:r>
              <a:rPr sz="1000" spc="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MSP,</a:t>
            </a:r>
            <a:r>
              <a:rPr sz="1000" spc="2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NXP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LPC,</a:t>
            </a:r>
            <a:r>
              <a:rPr sz="1000" spc="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TI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OMAP</a:t>
            </a:r>
            <a:r>
              <a:rPr sz="10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FPGA</a:t>
            </a:r>
            <a:r>
              <a:rPr sz="10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- Xilinx,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Altera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Intel,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Microsemi.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9477" y="1479779"/>
            <a:ext cx="730250" cy="728980"/>
            <a:chOff x="539477" y="1479779"/>
            <a:chExt cx="730250" cy="72898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77" y="1479779"/>
              <a:ext cx="730020" cy="7285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787" y="1510283"/>
              <a:ext cx="633984" cy="6339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38555" y="1560575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30">
                  <a:moveTo>
                    <a:pt x="265938" y="0"/>
                  </a:moveTo>
                  <a:lnTo>
                    <a:pt x="218134" y="4286"/>
                  </a:lnTo>
                  <a:lnTo>
                    <a:pt x="173142" y="16644"/>
                  </a:lnTo>
                  <a:lnTo>
                    <a:pt x="131713" y="36322"/>
                  </a:lnTo>
                  <a:lnTo>
                    <a:pt x="94596" y="62565"/>
                  </a:lnTo>
                  <a:lnTo>
                    <a:pt x="62544" y="94622"/>
                  </a:lnTo>
                  <a:lnTo>
                    <a:pt x="36307" y="131741"/>
                  </a:lnTo>
                  <a:lnTo>
                    <a:pt x="16637" y="173168"/>
                  </a:lnTo>
                  <a:lnTo>
                    <a:pt x="4284" y="218151"/>
                  </a:lnTo>
                  <a:lnTo>
                    <a:pt x="0" y="265938"/>
                  </a:lnTo>
                  <a:lnTo>
                    <a:pt x="4284" y="313724"/>
                  </a:lnTo>
                  <a:lnTo>
                    <a:pt x="16637" y="358707"/>
                  </a:lnTo>
                  <a:lnTo>
                    <a:pt x="36307" y="400134"/>
                  </a:lnTo>
                  <a:lnTo>
                    <a:pt x="62544" y="437253"/>
                  </a:lnTo>
                  <a:lnTo>
                    <a:pt x="94596" y="469310"/>
                  </a:lnTo>
                  <a:lnTo>
                    <a:pt x="131713" y="495554"/>
                  </a:lnTo>
                  <a:lnTo>
                    <a:pt x="173142" y="515231"/>
                  </a:lnTo>
                  <a:lnTo>
                    <a:pt x="218134" y="527589"/>
                  </a:lnTo>
                  <a:lnTo>
                    <a:pt x="265938" y="531876"/>
                  </a:lnTo>
                  <a:lnTo>
                    <a:pt x="313741" y="527589"/>
                  </a:lnTo>
                  <a:lnTo>
                    <a:pt x="358733" y="515231"/>
                  </a:lnTo>
                  <a:lnTo>
                    <a:pt x="400162" y="495553"/>
                  </a:lnTo>
                  <a:lnTo>
                    <a:pt x="437279" y="469310"/>
                  </a:lnTo>
                  <a:lnTo>
                    <a:pt x="469331" y="437253"/>
                  </a:lnTo>
                  <a:lnTo>
                    <a:pt x="495568" y="400134"/>
                  </a:lnTo>
                  <a:lnTo>
                    <a:pt x="515238" y="358707"/>
                  </a:lnTo>
                  <a:lnTo>
                    <a:pt x="527591" y="313724"/>
                  </a:lnTo>
                  <a:lnTo>
                    <a:pt x="531876" y="265938"/>
                  </a:lnTo>
                  <a:lnTo>
                    <a:pt x="527591" y="218151"/>
                  </a:lnTo>
                  <a:lnTo>
                    <a:pt x="515238" y="173168"/>
                  </a:lnTo>
                  <a:lnTo>
                    <a:pt x="495568" y="131741"/>
                  </a:lnTo>
                  <a:lnTo>
                    <a:pt x="469331" y="94622"/>
                  </a:lnTo>
                  <a:lnTo>
                    <a:pt x="437279" y="62565"/>
                  </a:lnTo>
                  <a:lnTo>
                    <a:pt x="400162" y="36321"/>
                  </a:lnTo>
                  <a:lnTo>
                    <a:pt x="358733" y="16644"/>
                  </a:lnTo>
                  <a:lnTo>
                    <a:pt x="313741" y="4286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947" y="1647443"/>
              <a:ext cx="368808" cy="36880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442466" y="2523515"/>
            <a:ext cx="1675764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85622"/>
                </a:solidFill>
                <a:latin typeface="Calibri"/>
                <a:cs typeface="Calibri"/>
              </a:rPr>
              <a:t>COMMUNICATION </a:t>
            </a: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PROTOCOLS </a:t>
            </a:r>
            <a:r>
              <a:rPr sz="1000" b="1" spc="-2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UART, SPI, I2C, CAN,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MODBUS,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 PCIe,</a:t>
            </a:r>
            <a:r>
              <a:rPr sz="1000" spc="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USB,</a:t>
            </a:r>
            <a:r>
              <a:rPr sz="1000" spc="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PCI/PCIe,</a:t>
            </a:r>
            <a:r>
              <a:rPr sz="1000" spc="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SRIO,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USB,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 I2C,</a:t>
            </a:r>
            <a:r>
              <a:rPr sz="10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LPC,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SMBUS,</a:t>
            </a:r>
            <a:r>
              <a:rPr sz="1000" spc="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SPI,</a:t>
            </a:r>
            <a:r>
              <a:rPr sz="10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VME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9477" y="2604491"/>
            <a:ext cx="730250" cy="728980"/>
            <a:chOff x="539477" y="2604491"/>
            <a:chExt cx="730250" cy="72898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77" y="2604491"/>
              <a:ext cx="730020" cy="7285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787" y="2634996"/>
              <a:ext cx="633984" cy="63398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41603" y="2686812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30">
                  <a:moveTo>
                    <a:pt x="265937" y="0"/>
                  </a:moveTo>
                  <a:lnTo>
                    <a:pt x="218134" y="4286"/>
                  </a:lnTo>
                  <a:lnTo>
                    <a:pt x="173142" y="16644"/>
                  </a:lnTo>
                  <a:lnTo>
                    <a:pt x="131713" y="36322"/>
                  </a:lnTo>
                  <a:lnTo>
                    <a:pt x="94596" y="62565"/>
                  </a:lnTo>
                  <a:lnTo>
                    <a:pt x="62544" y="94622"/>
                  </a:lnTo>
                  <a:lnTo>
                    <a:pt x="36307" y="131741"/>
                  </a:lnTo>
                  <a:lnTo>
                    <a:pt x="16637" y="173168"/>
                  </a:lnTo>
                  <a:lnTo>
                    <a:pt x="4284" y="218151"/>
                  </a:lnTo>
                  <a:lnTo>
                    <a:pt x="0" y="265938"/>
                  </a:lnTo>
                  <a:lnTo>
                    <a:pt x="4284" y="313724"/>
                  </a:lnTo>
                  <a:lnTo>
                    <a:pt x="16637" y="358707"/>
                  </a:lnTo>
                  <a:lnTo>
                    <a:pt x="36307" y="400134"/>
                  </a:lnTo>
                  <a:lnTo>
                    <a:pt x="62544" y="437253"/>
                  </a:lnTo>
                  <a:lnTo>
                    <a:pt x="94596" y="469310"/>
                  </a:lnTo>
                  <a:lnTo>
                    <a:pt x="131713" y="495554"/>
                  </a:lnTo>
                  <a:lnTo>
                    <a:pt x="173142" y="515231"/>
                  </a:lnTo>
                  <a:lnTo>
                    <a:pt x="218134" y="527589"/>
                  </a:lnTo>
                  <a:lnTo>
                    <a:pt x="265937" y="531876"/>
                  </a:lnTo>
                  <a:lnTo>
                    <a:pt x="313741" y="527589"/>
                  </a:lnTo>
                  <a:lnTo>
                    <a:pt x="358733" y="515231"/>
                  </a:lnTo>
                  <a:lnTo>
                    <a:pt x="400162" y="495553"/>
                  </a:lnTo>
                  <a:lnTo>
                    <a:pt x="437279" y="469310"/>
                  </a:lnTo>
                  <a:lnTo>
                    <a:pt x="469331" y="437253"/>
                  </a:lnTo>
                  <a:lnTo>
                    <a:pt x="495568" y="400134"/>
                  </a:lnTo>
                  <a:lnTo>
                    <a:pt x="515238" y="358707"/>
                  </a:lnTo>
                  <a:lnTo>
                    <a:pt x="527591" y="313724"/>
                  </a:lnTo>
                  <a:lnTo>
                    <a:pt x="531876" y="265938"/>
                  </a:lnTo>
                  <a:lnTo>
                    <a:pt x="527591" y="218151"/>
                  </a:lnTo>
                  <a:lnTo>
                    <a:pt x="515238" y="173168"/>
                  </a:lnTo>
                  <a:lnTo>
                    <a:pt x="495568" y="131741"/>
                  </a:lnTo>
                  <a:lnTo>
                    <a:pt x="469331" y="94622"/>
                  </a:lnTo>
                  <a:lnTo>
                    <a:pt x="437279" y="62565"/>
                  </a:lnTo>
                  <a:lnTo>
                    <a:pt x="400162" y="36321"/>
                  </a:lnTo>
                  <a:lnTo>
                    <a:pt x="358733" y="16644"/>
                  </a:lnTo>
                  <a:lnTo>
                    <a:pt x="313741" y="4286"/>
                  </a:lnTo>
                  <a:lnTo>
                    <a:pt x="2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6947" y="2772156"/>
              <a:ext cx="359664" cy="35966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442466" y="3518687"/>
            <a:ext cx="1513840" cy="4216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WIRELESS</a:t>
            </a:r>
            <a:r>
              <a:rPr sz="1000" b="1" spc="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385622"/>
                </a:solidFill>
                <a:latin typeface="Calibri"/>
                <a:cs typeface="Calibri"/>
              </a:rPr>
              <a:t>PROTOCOLS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Wi-Fi,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Bluetooth,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BLE,</a:t>
            </a:r>
            <a:r>
              <a:rPr sz="10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85622"/>
                </a:solidFill>
                <a:latin typeface="Calibri"/>
                <a:cs typeface="Calibri"/>
              </a:rPr>
              <a:t>ZigBee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39477" y="3477743"/>
            <a:ext cx="730250" cy="728980"/>
            <a:chOff x="539477" y="3477743"/>
            <a:chExt cx="730250" cy="728980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77" y="3477743"/>
              <a:ext cx="730020" cy="72853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787" y="3508248"/>
              <a:ext cx="633984" cy="63398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1603" y="355854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265937" y="0"/>
                  </a:moveTo>
                  <a:lnTo>
                    <a:pt x="218134" y="4286"/>
                  </a:lnTo>
                  <a:lnTo>
                    <a:pt x="173142" y="16644"/>
                  </a:lnTo>
                  <a:lnTo>
                    <a:pt x="131713" y="36322"/>
                  </a:lnTo>
                  <a:lnTo>
                    <a:pt x="94596" y="62565"/>
                  </a:lnTo>
                  <a:lnTo>
                    <a:pt x="62544" y="94622"/>
                  </a:lnTo>
                  <a:lnTo>
                    <a:pt x="36307" y="131741"/>
                  </a:lnTo>
                  <a:lnTo>
                    <a:pt x="16637" y="173168"/>
                  </a:lnTo>
                  <a:lnTo>
                    <a:pt x="4284" y="218151"/>
                  </a:lnTo>
                  <a:lnTo>
                    <a:pt x="0" y="265938"/>
                  </a:lnTo>
                  <a:lnTo>
                    <a:pt x="4284" y="313724"/>
                  </a:lnTo>
                  <a:lnTo>
                    <a:pt x="16637" y="358707"/>
                  </a:lnTo>
                  <a:lnTo>
                    <a:pt x="36307" y="400134"/>
                  </a:lnTo>
                  <a:lnTo>
                    <a:pt x="62544" y="437253"/>
                  </a:lnTo>
                  <a:lnTo>
                    <a:pt x="94596" y="469310"/>
                  </a:lnTo>
                  <a:lnTo>
                    <a:pt x="131713" y="495554"/>
                  </a:lnTo>
                  <a:lnTo>
                    <a:pt x="173142" y="515231"/>
                  </a:lnTo>
                  <a:lnTo>
                    <a:pt x="218134" y="527589"/>
                  </a:lnTo>
                  <a:lnTo>
                    <a:pt x="265937" y="531876"/>
                  </a:lnTo>
                  <a:lnTo>
                    <a:pt x="313741" y="527589"/>
                  </a:lnTo>
                  <a:lnTo>
                    <a:pt x="358733" y="515231"/>
                  </a:lnTo>
                  <a:lnTo>
                    <a:pt x="400162" y="495554"/>
                  </a:lnTo>
                  <a:lnTo>
                    <a:pt x="437279" y="469310"/>
                  </a:lnTo>
                  <a:lnTo>
                    <a:pt x="469331" y="437253"/>
                  </a:lnTo>
                  <a:lnTo>
                    <a:pt x="495568" y="400134"/>
                  </a:lnTo>
                  <a:lnTo>
                    <a:pt x="515238" y="358707"/>
                  </a:lnTo>
                  <a:lnTo>
                    <a:pt x="527591" y="313724"/>
                  </a:lnTo>
                  <a:lnTo>
                    <a:pt x="531876" y="265938"/>
                  </a:lnTo>
                  <a:lnTo>
                    <a:pt x="527591" y="218151"/>
                  </a:lnTo>
                  <a:lnTo>
                    <a:pt x="515238" y="173168"/>
                  </a:lnTo>
                  <a:lnTo>
                    <a:pt x="495568" y="131741"/>
                  </a:lnTo>
                  <a:lnTo>
                    <a:pt x="469331" y="94622"/>
                  </a:lnTo>
                  <a:lnTo>
                    <a:pt x="437279" y="62565"/>
                  </a:lnTo>
                  <a:lnTo>
                    <a:pt x="400162" y="36321"/>
                  </a:lnTo>
                  <a:lnTo>
                    <a:pt x="358733" y="16644"/>
                  </a:lnTo>
                  <a:lnTo>
                    <a:pt x="313741" y="4286"/>
                  </a:lnTo>
                  <a:lnTo>
                    <a:pt x="2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6947" y="3645408"/>
              <a:ext cx="359664" cy="359663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46251" y="4534661"/>
            <a:ext cx="1582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622"/>
                </a:solidFill>
                <a:latin typeface="Calibri"/>
                <a:cs typeface="Calibri"/>
              </a:rPr>
              <a:t>Microcontroller</a:t>
            </a:r>
            <a:r>
              <a:rPr sz="1200" b="1" spc="-4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85622"/>
                </a:solidFill>
                <a:latin typeface="Calibri"/>
                <a:cs typeface="Calibri"/>
              </a:rPr>
              <a:t>Partners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8184" y="5105527"/>
            <a:ext cx="14554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Microchip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ST</a:t>
            </a:r>
            <a:r>
              <a:rPr sz="1200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Microcontroller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Renesas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Freescale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30" dirty="0">
                <a:solidFill>
                  <a:srgbClr val="385622"/>
                </a:solidFill>
                <a:latin typeface="Calibri"/>
                <a:cs typeface="Calibri"/>
              </a:rPr>
              <a:t>Texas</a:t>
            </a:r>
            <a:r>
              <a:rPr sz="1200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Instruments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Cypress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11855" y="4534661"/>
            <a:ext cx="2434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85622"/>
                </a:solidFill>
                <a:latin typeface="Calibri"/>
                <a:cs typeface="Calibri"/>
              </a:rPr>
              <a:t>Development</a:t>
            </a:r>
            <a:r>
              <a:rPr sz="1200" b="1" spc="2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85622"/>
                </a:solidFill>
                <a:latin typeface="Calibri"/>
                <a:cs typeface="Calibri"/>
              </a:rPr>
              <a:t>Environment</a:t>
            </a:r>
            <a:r>
              <a:rPr sz="1200" b="1" spc="254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85622"/>
                </a:solidFill>
                <a:latin typeface="Calibri"/>
                <a:cs typeface="Calibri"/>
              </a:rPr>
              <a:t>and </a:t>
            </a:r>
            <a:r>
              <a:rPr sz="1200" b="1" spc="-25" dirty="0">
                <a:solidFill>
                  <a:srgbClr val="385622"/>
                </a:solidFill>
                <a:latin typeface="Calibri"/>
                <a:cs typeface="Calibri"/>
              </a:rPr>
              <a:t>Tools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5526" y="4985080"/>
            <a:ext cx="1911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OrCAD,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Allegro,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Altium,</a:t>
            </a:r>
            <a:endParaRPr sz="1200">
              <a:latin typeface="Calibri"/>
              <a:cs typeface="Calibri"/>
            </a:endParaRPr>
          </a:p>
          <a:p>
            <a:pPr marL="299085" marR="17145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Mentor</a:t>
            </a:r>
            <a:r>
              <a:rPr sz="1200" spc="-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Graphics</a:t>
            </a:r>
            <a:r>
              <a:rPr sz="1200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5622"/>
                </a:solidFill>
                <a:latin typeface="Calibri"/>
                <a:cs typeface="Calibri"/>
              </a:rPr>
              <a:t>PADS, </a:t>
            </a:r>
            <a:r>
              <a:rPr sz="1200" spc="-2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Expedition,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LTSpice,</a:t>
            </a:r>
            <a:r>
              <a:rPr sz="1200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Pspice,</a:t>
            </a:r>
            <a:r>
              <a:rPr sz="1200" spc="2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85622"/>
                </a:solidFill>
                <a:latin typeface="Calibri"/>
                <a:cs typeface="Calibri"/>
              </a:rPr>
              <a:t>LabVIEW,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20" dirty="0">
                <a:solidFill>
                  <a:srgbClr val="385622"/>
                </a:solidFill>
                <a:latin typeface="Calibri"/>
                <a:cs typeface="Calibri"/>
              </a:rPr>
              <a:t>MATLAB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/</a:t>
            </a:r>
            <a:r>
              <a:rPr sz="1200" spc="24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Simulink,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Hyperlynx,</a:t>
            </a:r>
            <a:r>
              <a:rPr sz="1200" spc="-3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FloTherm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etc.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10118" y="1413509"/>
            <a:ext cx="2356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Cortex-M, </a:t>
            </a:r>
            <a:r>
              <a:rPr sz="1200" spc="-30" dirty="0">
                <a:solidFill>
                  <a:srgbClr val="385622"/>
                </a:solidFill>
                <a:latin typeface="Calibri"/>
                <a:cs typeface="Calibri"/>
              </a:rPr>
              <a:t>OMAP,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Apple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S1, SoC, </a:t>
            </a:r>
            <a:r>
              <a:rPr sz="1200" spc="-40" dirty="0">
                <a:solidFill>
                  <a:srgbClr val="385622"/>
                </a:solidFill>
                <a:latin typeface="Calibri"/>
                <a:cs typeface="Calibri"/>
              </a:rPr>
              <a:t>DSP, </a:t>
            </a:r>
            <a:r>
              <a:rPr sz="1200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Digital Light Processing, 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RTOS,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MEMS, </a:t>
            </a:r>
            <a:r>
              <a:rPr sz="1200" spc="-2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peripherals</a:t>
            </a:r>
            <a:r>
              <a:rPr sz="1200" spc="-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761731" y="1544319"/>
            <a:ext cx="306705" cy="337820"/>
          </a:xfrm>
          <a:custGeom>
            <a:avLst/>
            <a:gdLst/>
            <a:ahLst/>
            <a:cxnLst/>
            <a:rect l="l" t="t" r="r" b="b"/>
            <a:pathLst>
              <a:path w="306704" h="337819">
                <a:moveTo>
                  <a:pt x="124523" y="280670"/>
                </a:moveTo>
                <a:lnTo>
                  <a:pt x="111378" y="280670"/>
                </a:lnTo>
                <a:lnTo>
                  <a:pt x="119854" y="304800"/>
                </a:lnTo>
                <a:lnTo>
                  <a:pt x="129841" y="322580"/>
                </a:lnTo>
                <a:lnTo>
                  <a:pt x="141043" y="334010"/>
                </a:lnTo>
                <a:lnTo>
                  <a:pt x="153162" y="337820"/>
                </a:lnTo>
                <a:lnTo>
                  <a:pt x="165280" y="334010"/>
                </a:lnTo>
                <a:lnTo>
                  <a:pt x="176482" y="322580"/>
                </a:lnTo>
                <a:lnTo>
                  <a:pt x="153162" y="322580"/>
                </a:lnTo>
                <a:lnTo>
                  <a:pt x="144361" y="320040"/>
                </a:lnTo>
                <a:lnTo>
                  <a:pt x="136191" y="309880"/>
                </a:lnTo>
                <a:lnTo>
                  <a:pt x="128855" y="294640"/>
                </a:lnTo>
                <a:lnTo>
                  <a:pt x="124523" y="280670"/>
                </a:lnTo>
                <a:close/>
              </a:path>
              <a:path w="306704" h="337819">
                <a:moveTo>
                  <a:pt x="175641" y="251460"/>
                </a:moveTo>
                <a:lnTo>
                  <a:pt x="153035" y="251460"/>
                </a:lnTo>
                <a:lnTo>
                  <a:pt x="160891" y="257810"/>
                </a:lnTo>
                <a:lnTo>
                  <a:pt x="168640" y="262890"/>
                </a:lnTo>
                <a:lnTo>
                  <a:pt x="176270" y="269240"/>
                </a:lnTo>
                <a:lnTo>
                  <a:pt x="183769" y="274320"/>
                </a:lnTo>
                <a:lnTo>
                  <a:pt x="177468" y="294640"/>
                </a:lnTo>
                <a:lnTo>
                  <a:pt x="170132" y="309880"/>
                </a:lnTo>
                <a:lnTo>
                  <a:pt x="161962" y="320040"/>
                </a:lnTo>
                <a:lnTo>
                  <a:pt x="153162" y="322580"/>
                </a:lnTo>
                <a:lnTo>
                  <a:pt x="176482" y="322580"/>
                </a:lnTo>
                <a:lnTo>
                  <a:pt x="186469" y="304800"/>
                </a:lnTo>
                <a:lnTo>
                  <a:pt x="194945" y="280670"/>
                </a:lnTo>
                <a:lnTo>
                  <a:pt x="227366" y="280670"/>
                </a:lnTo>
                <a:lnTo>
                  <a:pt x="216046" y="276860"/>
                </a:lnTo>
                <a:lnTo>
                  <a:pt x="198500" y="266700"/>
                </a:lnTo>
                <a:lnTo>
                  <a:pt x="200232" y="259080"/>
                </a:lnTo>
                <a:lnTo>
                  <a:pt x="186944" y="259080"/>
                </a:lnTo>
                <a:lnTo>
                  <a:pt x="181352" y="255270"/>
                </a:lnTo>
                <a:lnTo>
                  <a:pt x="175641" y="251460"/>
                </a:lnTo>
                <a:close/>
              </a:path>
              <a:path w="306704" h="337819">
                <a:moveTo>
                  <a:pt x="71342" y="41910"/>
                </a:moveTo>
                <a:lnTo>
                  <a:pt x="56014" y="43180"/>
                </a:lnTo>
                <a:lnTo>
                  <a:pt x="44831" y="49530"/>
                </a:lnTo>
                <a:lnTo>
                  <a:pt x="38838" y="62230"/>
                </a:lnTo>
                <a:lnTo>
                  <a:pt x="38322" y="78740"/>
                </a:lnTo>
                <a:lnTo>
                  <a:pt x="42902" y="99060"/>
                </a:lnTo>
                <a:lnTo>
                  <a:pt x="52197" y="123190"/>
                </a:lnTo>
                <a:lnTo>
                  <a:pt x="30539" y="132080"/>
                </a:lnTo>
                <a:lnTo>
                  <a:pt x="14097" y="143510"/>
                </a:lnTo>
                <a:lnTo>
                  <a:pt x="3655" y="156210"/>
                </a:lnTo>
                <a:lnTo>
                  <a:pt x="0" y="168910"/>
                </a:lnTo>
                <a:lnTo>
                  <a:pt x="3655" y="182880"/>
                </a:lnTo>
                <a:lnTo>
                  <a:pt x="14097" y="195580"/>
                </a:lnTo>
                <a:lnTo>
                  <a:pt x="30539" y="205740"/>
                </a:lnTo>
                <a:lnTo>
                  <a:pt x="52197" y="215900"/>
                </a:lnTo>
                <a:lnTo>
                  <a:pt x="42902" y="238760"/>
                </a:lnTo>
                <a:lnTo>
                  <a:pt x="38322" y="259080"/>
                </a:lnTo>
                <a:lnTo>
                  <a:pt x="38838" y="276860"/>
                </a:lnTo>
                <a:lnTo>
                  <a:pt x="44831" y="289560"/>
                </a:lnTo>
                <a:lnTo>
                  <a:pt x="56014" y="295910"/>
                </a:lnTo>
                <a:lnTo>
                  <a:pt x="71342" y="295910"/>
                </a:lnTo>
                <a:lnTo>
                  <a:pt x="90050" y="290830"/>
                </a:lnTo>
                <a:lnTo>
                  <a:pt x="108712" y="281940"/>
                </a:lnTo>
                <a:lnTo>
                  <a:pt x="63138" y="281940"/>
                </a:lnTo>
                <a:lnTo>
                  <a:pt x="54737" y="278130"/>
                </a:lnTo>
                <a:lnTo>
                  <a:pt x="50676" y="269240"/>
                </a:lnTo>
                <a:lnTo>
                  <a:pt x="51212" y="255270"/>
                </a:lnTo>
                <a:lnTo>
                  <a:pt x="55987" y="238760"/>
                </a:lnTo>
                <a:lnTo>
                  <a:pt x="64643" y="219710"/>
                </a:lnTo>
                <a:lnTo>
                  <a:pt x="255676" y="219710"/>
                </a:lnTo>
                <a:lnTo>
                  <a:pt x="254126" y="215900"/>
                </a:lnTo>
                <a:lnTo>
                  <a:pt x="141604" y="215900"/>
                </a:lnTo>
                <a:lnTo>
                  <a:pt x="136017" y="214630"/>
                </a:lnTo>
                <a:lnTo>
                  <a:pt x="133223" y="212090"/>
                </a:lnTo>
                <a:lnTo>
                  <a:pt x="99314" y="212090"/>
                </a:lnTo>
                <a:lnTo>
                  <a:pt x="78097" y="208280"/>
                </a:lnTo>
                <a:lnTo>
                  <a:pt x="71500" y="207010"/>
                </a:lnTo>
                <a:lnTo>
                  <a:pt x="73744" y="203200"/>
                </a:lnTo>
                <a:lnTo>
                  <a:pt x="58420" y="203200"/>
                </a:lnTo>
                <a:lnTo>
                  <a:pt x="39955" y="195580"/>
                </a:lnTo>
                <a:lnTo>
                  <a:pt x="25955" y="187960"/>
                </a:lnTo>
                <a:lnTo>
                  <a:pt x="17075" y="179070"/>
                </a:lnTo>
                <a:lnTo>
                  <a:pt x="13970" y="168910"/>
                </a:lnTo>
                <a:lnTo>
                  <a:pt x="17075" y="160020"/>
                </a:lnTo>
                <a:lnTo>
                  <a:pt x="25955" y="151130"/>
                </a:lnTo>
                <a:lnTo>
                  <a:pt x="39955" y="142240"/>
                </a:lnTo>
                <a:lnTo>
                  <a:pt x="58420" y="135890"/>
                </a:lnTo>
                <a:lnTo>
                  <a:pt x="73744" y="135890"/>
                </a:lnTo>
                <a:lnTo>
                  <a:pt x="71500" y="132080"/>
                </a:lnTo>
                <a:lnTo>
                  <a:pt x="92003" y="128270"/>
                </a:lnTo>
                <a:lnTo>
                  <a:pt x="99314" y="127000"/>
                </a:lnTo>
                <a:lnTo>
                  <a:pt x="132873" y="127000"/>
                </a:lnTo>
                <a:lnTo>
                  <a:pt x="136017" y="123190"/>
                </a:lnTo>
                <a:lnTo>
                  <a:pt x="254126" y="123190"/>
                </a:lnTo>
                <a:lnTo>
                  <a:pt x="255594" y="119380"/>
                </a:lnTo>
                <a:lnTo>
                  <a:pt x="64643" y="119380"/>
                </a:lnTo>
                <a:lnTo>
                  <a:pt x="55987" y="100330"/>
                </a:lnTo>
                <a:lnTo>
                  <a:pt x="51212" y="83820"/>
                </a:lnTo>
                <a:lnTo>
                  <a:pt x="50676" y="69850"/>
                </a:lnTo>
                <a:lnTo>
                  <a:pt x="54737" y="60960"/>
                </a:lnTo>
                <a:lnTo>
                  <a:pt x="63138" y="55880"/>
                </a:lnTo>
                <a:lnTo>
                  <a:pt x="106639" y="55880"/>
                </a:lnTo>
                <a:lnTo>
                  <a:pt x="90050" y="46990"/>
                </a:lnTo>
                <a:lnTo>
                  <a:pt x="71342" y="41910"/>
                </a:lnTo>
                <a:close/>
              </a:path>
              <a:path w="306704" h="337819">
                <a:moveTo>
                  <a:pt x="227366" y="280670"/>
                </a:moveTo>
                <a:lnTo>
                  <a:pt x="194945" y="280670"/>
                </a:lnTo>
                <a:lnTo>
                  <a:pt x="216273" y="290830"/>
                </a:lnTo>
                <a:lnTo>
                  <a:pt x="234981" y="295910"/>
                </a:lnTo>
                <a:lnTo>
                  <a:pt x="250309" y="295910"/>
                </a:lnTo>
                <a:lnTo>
                  <a:pt x="261493" y="289560"/>
                </a:lnTo>
                <a:lnTo>
                  <a:pt x="265088" y="281940"/>
                </a:lnTo>
                <a:lnTo>
                  <a:pt x="231140" y="281940"/>
                </a:lnTo>
                <a:lnTo>
                  <a:pt x="227366" y="280670"/>
                </a:lnTo>
                <a:close/>
              </a:path>
              <a:path w="306704" h="337819">
                <a:moveTo>
                  <a:pt x="241681" y="219710"/>
                </a:moveTo>
                <a:lnTo>
                  <a:pt x="64643" y="219710"/>
                </a:lnTo>
                <a:lnTo>
                  <a:pt x="73138" y="220980"/>
                </a:lnTo>
                <a:lnTo>
                  <a:pt x="82026" y="223520"/>
                </a:lnTo>
                <a:lnTo>
                  <a:pt x="91271" y="226060"/>
                </a:lnTo>
                <a:lnTo>
                  <a:pt x="100838" y="227330"/>
                </a:lnTo>
                <a:lnTo>
                  <a:pt x="102286" y="237490"/>
                </a:lnTo>
                <a:lnTo>
                  <a:pt x="103949" y="247650"/>
                </a:lnTo>
                <a:lnTo>
                  <a:pt x="105802" y="257810"/>
                </a:lnTo>
                <a:lnTo>
                  <a:pt x="107823" y="266700"/>
                </a:lnTo>
                <a:lnTo>
                  <a:pt x="90277" y="276860"/>
                </a:lnTo>
                <a:lnTo>
                  <a:pt x="75184" y="281940"/>
                </a:lnTo>
                <a:lnTo>
                  <a:pt x="108712" y="281940"/>
                </a:lnTo>
                <a:lnTo>
                  <a:pt x="111378" y="280670"/>
                </a:lnTo>
                <a:lnTo>
                  <a:pt x="124523" y="280670"/>
                </a:lnTo>
                <a:lnTo>
                  <a:pt x="122554" y="274320"/>
                </a:lnTo>
                <a:lnTo>
                  <a:pt x="130049" y="269240"/>
                </a:lnTo>
                <a:lnTo>
                  <a:pt x="137652" y="262890"/>
                </a:lnTo>
                <a:lnTo>
                  <a:pt x="143407" y="259080"/>
                </a:lnTo>
                <a:lnTo>
                  <a:pt x="119379" y="259080"/>
                </a:lnTo>
                <a:lnTo>
                  <a:pt x="118002" y="252730"/>
                </a:lnTo>
                <a:lnTo>
                  <a:pt x="116744" y="245110"/>
                </a:lnTo>
                <a:lnTo>
                  <a:pt x="114681" y="228600"/>
                </a:lnTo>
                <a:lnTo>
                  <a:pt x="205304" y="228600"/>
                </a:lnTo>
                <a:lnTo>
                  <a:pt x="205486" y="227330"/>
                </a:lnTo>
                <a:lnTo>
                  <a:pt x="215052" y="226060"/>
                </a:lnTo>
                <a:lnTo>
                  <a:pt x="224297" y="223520"/>
                </a:lnTo>
                <a:lnTo>
                  <a:pt x="233185" y="220980"/>
                </a:lnTo>
                <a:lnTo>
                  <a:pt x="241681" y="219710"/>
                </a:lnTo>
                <a:close/>
              </a:path>
              <a:path w="306704" h="337819">
                <a:moveTo>
                  <a:pt x="255676" y="219710"/>
                </a:moveTo>
                <a:lnTo>
                  <a:pt x="241681" y="219710"/>
                </a:lnTo>
                <a:lnTo>
                  <a:pt x="250336" y="238760"/>
                </a:lnTo>
                <a:lnTo>
                  <a:pt x="255111" y="255270"/>
                </a:lnTo>
                <a:lnTo>
                  <a:pt x="255647" y="269240"/>
                </a:lnTo>
                <a:lnTo>
                  <a:pt x="251587" y="278130"/>
                </a:lnTo>
                <a:lnTo>
                  <a:pt x="243185" y="281940"/>
                </a:lnTo>
                <a:lnTo>
                  <a:pt x="265088" y="281940"/>
                </a:lnTo>
                <a:lnTo>
                  <a:pt x="267485" y="276860"/>
                </a:lnTo>
                <a:lnTo>
                  <a:pt x="268001" y="259080"/>
                </a:lnTo>
                <a:lnTo>
                  <a:pt x="263421" y="238760"/>
                </a:lnTo>
                <a:lnTo>
                  <a:pt x="255676" y="219710"/>
                </a:lnTo>
                <a:close/>
              </a:path>
              <a:path w="306704" h="337819">
                <a:moveTo>
                  <a:pt x="176022" y="229870"/>
                </a:moveTo>
                <a:lnTo>
                  <a:pt x="130301" y="229870"/>
                </a:lnTo>
                <a:lnTo>
                  <a:pt x="138302" y="237490"/>
                </a:lnTo>
                <a:lnTo>
                  <a:pt x="142240" y="241300"/>
                </a:lnTo>
                <a:lnTo>
                  <a:pt x="136382" y="246380"/>
                </a:lnTo>
                <a:lnTo>
                  <a:pt x="130619" y="251460"/>
                </a:lnTo>
                <a:lnTo>
                  <a:pt x="124952" y="255270"/>
                </a:lnTo>
                <a:lnTo>
                  <a:pt x="119379" y="259080"/>
                </a:lnTo>
                <a:lnTo>
                  <a:pt x="143407" y="259080"/>
                </a:lnTo>
                <a:lnTo>
                  <a:pt x="145325" y="257810"/>
                </a:lnTo>
                <a:lnTo>
                  <a:pt x="153035" y="251460"/>
                </a:lnTo>
                <a:lnTo>
                  <a:pt x="175641" y="251460"/>
                </a:lnTo>
                <a:lnTo>
                  <a:pt x="169834" y="246380"/>
                </a:lnTo>
                <a:lnTo>
                  <a:pt x="163957" y="241300"/>
                </a:lnTo>
                <a:lnTo>
                  <a:pt x="168021" y="237490"/>
                </a:lnTo>
                <a:lnTo>
                  <a:pt x="176022" y="229870"/>
                </a:lnTo>
                <a:close/>
              </a:path>
              <a:path w="306704" h="337819">
                <a:moveTo>
                  <a:pt x="205304" y="228600"/>
                </a:moveTo>
                <a:lnTo>
                  <a:pt x="191643" y="228600"/>
                </a:lnTo>
                <a:lnTo>
                  <a:pt x="189579" y="245110"/>
                </a:lnTo>
                <a:lnTo>
                  <a:pt x="188321" y="252730"/>
                </a:lnTo>
                <a:lnTo>
                  <a:pt x="186944" y="259080"/>
                </a:lnTo>
                <a:lnTo>
                  <a:pt x="200232" y="259080"/>
                </a:lnTo>
                <a:lnTo>
                  <a:pt x="200521" y="257810"/>
                </a:lnTo>
                <a:lnTo>
                  <a:pt x="202374" y="247650"/>
                </a:lnTo>
                <a:lnTo>
                  <a:pt x="204037" y="237490"/>
                </a:lnTo>
                <a:lnTo>
                  <a:pt x="205304" y="228600"/>
                </a:lnTo>
                <a:close/>
              </a:path>
              <a:path w="306704" h="337819">
                <a:moveTo>
                  <a:pt x="191643" y="228600"/>
                </a:moveTo>
                <a:lnTo>
                  <a:pt x="114681" y="228600"/>
                </a:lnTo>
                <a:lnTo>
                  <a:pt x="119761" y="229870"/>
                </a:lnTo>
                <a:lnTo>
                  <a:pt x="186563" y="229870"/>
                </a:lnTo>
                <a:lnTo>
                  <a:pt x="191643" y="228600"/>
                </a:lnTo>
                <a:close/>
              </a:path>
              <a:path w="306704" h="337819">
                <a:moveTo>
                  <a:pt x="254126" y="123190"/>
                </a:moveTo>
                <a:lnTo>
                  <a:pt x="170307" y="123190"/>
                </a:lnTo>
                <a:lnTo>
                  <a:pt x="174498" y="128270"/>
                </a:lnTo>
                <a:lnTo>
                  <a:pt x="178562" y="132080"/>
                </a:lnTo>
                <a:lnTo>
                  <a:pt x="182625" y="137160"/>
                </a:lnTo>
                <a:lnTo>
                  <a:pt x="186817" y="140970"/>
                </a:lnTo>
                <a:lnTo>
                  <a:pt x="194564" y="149860"/>
                </a:lnTo>
                <a:lnTo>
                  <a:pt x="194818" y="156210"/>
                </a:lnTo>
                <a:lnTo>
                  <a:pt x="194894" y="177800"/>
                </a:lnTo>
                <a:lnTo>
                  <a:pt x="194767" y="182880"/>
                </a:lnTo>
                <a:lnTo>
                  <a:pt x="194564" y="187960"/>
                </a:lnTo>
                <a:lnTo>
                  <a:pt x="190753" y="193040"/>
                </a:lnTo>
                <a:lnTo>
                  <a:pt x="186817" y="196850"/>
                </a:lnTo>
                <a:lnTo>
                  <a:pt x="182625" y="201930"/>
                </a:lnTo>
                <a:lnTo>
                  <a:pt x="178562" y="207010"/>
                </a:lnTo>
                <a:lnTo>
                  <a:pt x="174498" y="210820"/>
                </a:lnTo>
                <a:lnTo>
                  <a:pt x="170307" y="214630"/>
                </a:lnTo>
                <a:lnTo>
                  <a:pt x="164719" y="215900"/>
                </a:lnTo>
                <a:lnTo>
                  <a:pt x="254126" y="215900"/>
                </a:lnTo>
                <a:lnTo>
                  <a:pt x="262248" y="212090"/>
                </a:lnTo>
                <a:lnTo>
                  <a:pt x="207010" y="212090"/>
                </a:lnTo>
                <a:lnTo>
                  <a:pt x="207518" y="205740"/>
                </a:lnTo>
                <a:lnTo>
                  <a:pt x="207772" y="200660"/>
                </a:lnTo>
                <a:lnTo>
                  <a:pt x="208152" y="194310"/>
                </a:lnTo>
                <a:lnTo>
                  <a:pt x="211709" y="190500"/>
                </a:lnTo>
                <a:lnTo>
                  <a:pt x="215138" y="185420"/>
                </a:lnTo>
                <a:lnTo>
                  <a:pt x="218440" y="181610"/>
                </a:lnTo>
                <a:lnTo>
                  <a:pt x="235205" y="181610"/>
                </a:lnTo>
                <a:lnTo>
                  <a:pt x="232884" y="177800"/>
                </a:lnTo>
                <a:lnTo>
                  <a:pt x="227075" y="168910"/>
                </a:lnTo>
                <a:lnTo>
                  <a:pt x="232884" y="160020"/>
                </a:lnTo>
                <a:lnTo>
                  <a:pt x="234689" y="157480"/>
                </a:lnTo>
                <a:lnTo>
                  <a:pt x="218440" y="157480"/>
                </a:lnTo>
                <a:lnTo>
                  <a:pt x="211709" y="148590"/>
                </a:lnTo>
                <a:lnTo>
                  <a:pt x="208152" y="143510"/>
                </a:lnTo>
                <a:lnTo>
                  <a:pt x="207772" y="138430"/>
                </a:lnTo>
                <a:lnTo>
                  <a:pt x="207518" y="132080"/>
                </a:lnTo>
                <a:lnTo>
                  <a:pt x="207010" y="127000"/>
                </a:lnTo>
                <a:lnTo>
                  <a:pt x="263408" y="127000"/>
                </a:lnTo>
                <a:lnTo>
                  <a:pt x="254126" y="123190"/>
                </a:lnTo>
                <a:close/>
              </a:path>
              <a:path w="306704" h="337819">
                <a:moveTo>
                  <a:pt x="111506" y="181610"/>
                </a:moveTo>
                <a:lnTo>
                  <a:pt x="87884" y="181610"/>
                </a:lnTo>
                <a:lnTo>
                  <a:pt x="94615" y="190500"/>
                </a:lnTo>
                <a:lnTo>
                  <a:pt x="98171" y="194310"/>
                </a:lnTo>
                <a:lnTo>
                  <a:pt x="98425" y="200660"/>
                </a:lnTo>
                <a:lnTo>
                  <a:pt x="99314" y="212090"/>
                </a:lnTo>
                <a:lnTo>
                  <a:pt x="133223" y="212090"/>
                </a:lnTo>
                <a:lnTo>
                  <a:pt x="131825" y="210820"/>
                </a:lnTo>
                <a:lnTo>
                  <a:pt x="127762" y="207010"/>
                </a:lnTo>
                <a:lnTo>
                  <a:pt x="123571" y="201930"/>
                </a:lnTo>
                <a:lnTo>
                  <a:pt x="119507" y="196850"/>
                </a:lnTo>
                <a:lnTo>
                  <a:pt x="115570" y="193040"/>
                </a:lnTo>
                <a:lnTo>
                  <a:pt x="111760" y="187960"/>
                </a:lnTo>
                <a:lnTo>
                  <a:pt x="111506" y="181610"/>
                </a:lnTo>
                <a:close/>
              </a:path>
              <a:path w="306704" h="337819">
                <a:moveTo>
                  <a:pt x="235205" y="181610"/>
                </a:moveTo>
                <a:lnTo>
                  <a:pt x="218440" y="181610"/>
                </a:lnTo>
                <a:lnTo>
                  <a:pt x="222892" y="187960"/>
                </a:lnTo>
                <a:lnTo>
                  <a:pt x="227107" y="194310"/>
                </a:lnTo>
                <a:lnTo>
                  <a:pt x="231084" y="200660"/>
                </a:lnTo>
                <a:lnTo>
                  <a:pt x="234823" y="207010"/>
                </a:lnTo>
                <a:lnTo>
                  <a:pt x="228226" y="208280"/>
                </a:lnTo>
                <a:lnTo>
                  <a:pt x="207010" y="212090"/>
                </a:lnTo>
                <a:lnTo>
                  <a:pt x="262248" y="212090"/>
                </a:lnTo>
                <a:lnTo>
                  <a:pt x="275784" y="205740"/>
                </a:lnTo>
                <a:lnTo>
                  <a:pt x="279895" y="203200"/>
                </a:lnTo>
                <a:lnTo>
                  <a:pt x="247903" y="203200"/>
                </a:lnTo>
                <a:lnTo>
                  <a:pt x="243310" y="194310"/>
                </a:lnTo>
                <a:lnTo>
                  <a:pt x="238299" y="186690"/>
                </a:lnTo>
                <a:lnTo>
                  <a:pt x="235205" y="181610"/>
                </a:lnTo>
                <a:close/>
              </a:path>
              <a:path w="306704" h="337819">
                <a:moveTo>
                  <a:pt x="73744" y="135890"/>
                </a:moveTo>
                <a:lnTo>
                  <a:pt x="58420" y="135890"/>
                </a:lnTo>
                <a:lnTo>
                  <a:pt x="63013" y="143510"/>
                </a:lnTo>
                <a:lnTo>
                  <a:pt x="68024" y="152400"/>
                </a:lnTo>
                <a:lnTo>
                  <a:pt x="73439" y="161290"/>
                </a:lnTo>
                <a:lnTo>
                  <a:pt x="79248" y="168910"/>
                </a:lnTo>
                <a:lnTo>
                  <a:pt x="73439" y="177800"/>
                </a:lnTo>
                <a:lnTo>
                  <a:pt x="68024" y="186690"/>
                </a:lnTo>
                <a:lnTo>
                  <a:pt x="63013" y="194310"/>
                </a:lnTo>
                <a:lnTo>
                  <a:pt x="58420" y="203200"/>
                </a:lnTo>
                <a:lnTo>
                  <a:pt x="73744" y="203200"/>
                </a:lnTo>
                <a:lnTo>
                  <a:pt x="75239" y="200660"/>
                </a:lnTo>
                <a:lnTo>
                  <a:pt x="79216" y="194310"/>
                </a:lnTo>
                <a:lnTo>
                  <a:pt x="83431" y="187960"/>
                </a:lnTo>
                <a:lnTo>
                  <a:pt x="87884" y="181610"/>
                </a:lnTo>
                <a:lnTo>
                  <a:pt x="111506" y="181610"/>
                </a:lnTo>
                <a:lnTo>
                  <a:pt x="111429" y="177800"/>
                </a:lnTo>
                <a:lnTo>
                  <a:pt x="111480" y="157480"/>
                </a:lnTo>
                <a:lnTo>
                  <a:pt x="87884" y="157480"/>
                </a:lnTo>
                <a:lnTo>
                  <a:pt x="83431" y="151130"/>
                </a:lnTo>
                <a:lnTo>
                  <a:pt x="79216" y="144780"/>
                </a:lnTo>
                <a:lnTo>
                  <a:pt x="75239" y="138430"/>
                </a:lnTo>
                <a:lnTo>
                  <a:pt x="73744" y="135890"/>
                </a:lnTo>
                <a:close/>
              </a:path>
              <a:path w="306704" h="337819">
                <a:moveTo>
                  <a:pt x="281265" y="135890"/>
                </a:moveTo>
                <a:lnTo>
                  <a:pt x="247903" y="135890"/>
                </a:lnTo>
                <a:lnTo>
                  <a:pt x="266368" y="142240"/>
                </a:lnTo>
                <a:lnTo>
                  <a:pt x="280368" y="151130"/>
                </a:lnTo>
                <a:lnTo>
                  <a:pt x="289248" y="160020"/>
                </a:lnTo>
                <a:lnTo>
                  <a:pt x="292353" y="168910"/>
                </a:lnTo>
                <a:lnTo>
                  <a:pt x="289248" y="179070"/>
                </a:lnTo>
                <a:lnTo>
                  <a:pt x="280368" y="187960"/>
                </a:lnTo>
                <a:lnTo>
                  <a:pt x="266368" y="195580"/>
                </a:lnTo>
                <a:lnTo>
                  <a:pt x="247903" y="203200"/>
                </a:lnTo>
                <a:lnTo>
                  <a:pt x="279895" y="203200"/>
                </a:lnTo>
                <a:lnTo>
                  <a:pt x="292226" y="195580"/>
                </a:lnTo>
                <a:lnTo>
                  <a:pt x="302668" y="182880"/>
                </a:lnTo>
                <a:lnTo>
                  <a:pt x="306324" y="168910"/>
                </a:lnTo>
                <a:lnTo>
                  <a:pt x="302668" y="156210"/>
                </a:lnTo>
                <a:lnTo>
                  <a:pt x="292227" y="143510"/>
                </a:lnTo>
                <a:lnTo>
                  <a:pt x="281265" y="135890"/>
                </a:lnTo>
                <a:close/>
              </a:path>
              <a:path w="306704" h="337819">
                <a:moveTo>
                  <a:pt x="160909" y="153670"/>
                </a:moveTo>
                <a:lnTo>
                  <a:pt x="145415" y="153670"/>
                </a:lnTo>
                <a:lnTo>
                  <a:pt x="139192" y="161290"/>
                </a:lnTo>
                <a:lnTo>
                  <a:pt x="139192" y="177800"/>
                </a:lnTo>
                <a:lnTo>
                  <a:pt x="145415" y="184150"/>
                </a:lnTo>
                <a:lnTo>
                  <a:pt x="160909" y="184150"/>
                </a:lnTo>
                <a:lnTo>
                  <a:pt x="167132" y="177800"/>
                </a:lnTo>
                <a:lnTo>
                  <a:pt x="167132" y="161290"/>
                </a:lnTo>
                <a:lnTo>
                  <a:pt x="160909" y="153670"/>
                </a:lnTo>
                <a:close/>
              </a:path>
              <a:path w="306704" h="337819">
                <a:moveTo>
                  <a:pt x="132873" y="127000"/>
                </a:moveTo>
                <a:lnTo>
                  <a:pt x="99314" y="127000"/>
                </a:lnTo>
                <a:lnTo>
                  <a:pt x="98806" y="132080"/>
                </a:lnTo>
                <a:lnTo>
                  <a:pt x="98425" y="138430"/>
                </a:lnTo>
                <a:lnTo>
                  <a:pt x="98171" y="143510"/>
                </a:lnTo>
                <a:lnTo>
                  <a:pt x="94615" y="148590"/>
                </a:lnTo>
                <a:lnTo>
                  <a:pt x="91186" y="152400"/>
                </a:lnTo>
                <a:lnTo>
                  <a:pt x="87884" y="157480"/>
                </a:lnTo>
                <a:lnTo>
                  <a:pt x="111480" y="157480"/>
                </a:lnTo>
                <a:lnTo>
                  <a:pt x="111506" y="156210"/>
                </a:lnTo>
                <a:lnTo>
                  <a:pt x="111760" y="149860"/>
                </a:lnTo>
                <a:lnTo>
                  <a:pt x="119507" y="140970"/>
                </a:lnTo>
                <a:lnTo>
                  <a:pt x="123571" y="137160"/>
                </a:lnTo>
                <a:lnTo>
                  <a:pt x="127762" y="132080"/>
                </a:lnTo>
                <a:lnTo>
                  <a:pt x="131825" y="128270"/>
                </a:lnTo>
                <a:lnTo>
                  <a:pt x="132873" y="127000"/>
                </a:lnTo>
                <a:close/>
              </a:path>
              <a:path w="306704" h="337819">
                <a:moveTo>
                  <a:pt x="263408" y="127000"/>
                </a:moveTo>
                <a:lnTo>
                  <a:pt x="207010" y="127000"/>
                </a:lnTo>
                <a:lnTo>
                  <a:pt x="214320" y="128270"/>
                </a:lnTo>
                <a:lnTo>
                  <a:pt x="234823" y="132080"/>
                </a:lnTo>
                <a:lnTo>
                  <a:pt x="231084" y="138430"/>
                </a:lnTo>
                <a:lnTo>
                  <a:pt x="227107" y="144780"/>
                </a:lnTo>
                <a:lnTo>
                  <a:pt x="222892" y="151130"/>
                </a:lnTo>
                <a:lnTo>
                  <a:pt x="218440" y="157480"/>
                </a:lnTo>
                <a:lnTo>
                  <a:pt x="234689" y="157480"/>
                </a:lnTo>
                <a:lnTo>
                  <a:pt x="238299" y="152400"/>
                </a:lnTo>
                <a:lnTo>
                  <a:pt x="243310" y="143510"/>
                </a:lnTo>
                <a:lnTo>
                  <a:pt x="247903" y="135890"/>
                </a:lnTo>
                <a:lnTo>
                  <a:pt x="281265" y="135890"/>
                </a:lnTo>
                <a:lnTo>
                  <a:pt x="275784" y="132080"/>
                </a:lnTo>
                <a:lnTo>
                  <a:pt x="263408" y="127000"/>
                </a:lnTo>
                <a:close/>
              </a:path>
              <a:path w="306704" h="337819">
                <a:moveTo>
                  <a:pt x="106639" y="55880"/>
                </a:moveTo>
                <a:lnTo>
                  <a:pt x="63138" y="55880"/>
                </a:lnTo>
                <a:lnTo>
                  <a:pt x="75183" y="57150"/>
                </a:lnTo>
                <a:lnTo>
                  <a:pt x="90277" y="62230"/>
                </a:lnTo>
                <a:lnTo>
                  <a:pt x="107823" y="71120"/>
                </a:lnTo>
                <a:lnTo>
                  <a:pt x="105802" y="81280"/>
                </a:lnTo>
                <a:lnTo>
                  <a:pt x="103949" y="90170"/>
                </a:lnTo>
                <a:lnTo>
                  <a:pt x="102286" y="100330"/>
                </a:lnTo>
                <a:lnTo>
                  <a:pt x="100838" y="111760"/>
                </a:lnTo>
                <a:lnTo>
                  <a:pt x="82026" y="114300"/>
                </a:lnTo>
                <a:lnTo>
                  <a:pt x="73138" y="116840"/>
                </a:lnTo>
                <a:lnTo>
                  <a:pt x="64643" y="119380"/>
                </a:lnTo>
                <a:lnTo>
                  <a:pt x="241681" y="119380"/>
                </a:lnTo>
                <a:lnTo>
                  <a:pt x="233185" y="116840"/>
                </a:lnTo>
                <a:lnTo>
                  <a:pt x="224297" y="114300"/>
                </a:lnTo>
                <a:lnTo>
                  <a:pt x="205486" y="111760"/>
                </a:lnTo>
                <a:lnTo>
                  <a:pt x="205164" y="109220"/>
                </a:lnTo>
                <a:lnTo>
                  <a:pt x="114681" y="109220"/>
                </a:lnTo>
                <a:lnTo>
                  <a:pt x="115629" y="101600"/>
                </a:lnTo>
                <a:lnTo>
                  <a:pt x="116744" y="93980"/>
                </a:lnTo>
                <a:lnTo>
                  <a:pt x="118002" y="86360"/>
                </a:lnTo>
                <a:lnTo>
                  <a:pt x="119379" y="78740"/>
                </a:lnTo>
                <a:lnTo>
                  <a:pt x="142294" y="78740"/>
                </a:lnTo>
                <a:lnTo>
                  <a:pt x="137668" y="74930"/>
                </a:lnTo>
                <a:lnTo>
                  <a:pt x="130051" y="69850"/>
                </a:lnTo>
                <a:lnTo>
                  <a:pt x="122554" y="64770"/>
                </a:lnTo>
                <a:lnTo>
                  <a:pt x="124523" y="58420"/>
                </a:lnTo>
                <a:lnTo>
                  <a:pt x="111378" y="58420"/>
                </a:lnTo>
                <a:lnTo>
                  <a:pt x="106639" y="55880"/>
                </a:lnTo>
                <a:close/>
              </a:path>
              <a:path w="306704" h="337819">
                <a:moveTo>
                  <a:pt x="264489" y="55880"/>
                </a:moveTo>
                <a:lnTo>
                  <a:pt x="243185" y="55880"/>
                </a:lnTo>
                <a:lnTo>
                  <a:pt x="251587" y="60960"/>
                </a:lnTo>
                <a:lnTo>
                  <a:pt x="255647" y="69850"/>
                </a:lnTo>
                <a:lnTo>
                  <a:pt x="255111" y="83820"/>
                </a:lnTo>
                <a:lnTo>
                  <a:pt x="250336" y="100330"/>
                </a:lnTo>
                <a:lnTo>
                  <a:pt x="241681" y="119380"/>
                </a:lnTo>
                <a:lnTo>
                  <a:pt x="255594" y="119380"/>
                </a:lnTo>
                <a:lnTo>
                  <a:pt x="263421" y="99060"/>
                </a:lnTo>
                <a:lnTo>
                  <a:pt x="268001" y="78740"/>
                </a:lnTo>
                <a:lnTo>
                  <a:pt x="267485" y="62230"/>
                </a:lnTo>
                <a:lnTo>
                  <a:pt x="264489" y="55880"/>
                </a:lnTo>
                <a:close/>
              </a:path>
              <a:path w="306704" h="337819">
                <a:moveTo>
                  <a:pt x="142294" y="78740"/>
                </a:moveTo>
                <a:lnTo>
                  <a:pt x="119379" y="78740"/>
                </a:lnTo>
                <a:lnTo>
                  <a:pt x="124971" y="83820"/>
                </a:lnTo>
                <a:lnTo>
                  <a:pt x="130682" y="87630"/>
                </a:lnTo>
                <a:lnTo>
                  <a:pt x="136489" y="92710"/>
                </a:lnTo>
                <a:lnTo>
                  <a:pt x="142367" y="96520"/>
                </a:lnTo>
                <a:lnTo>
                  <a:pt x="138302" y="100330"/>
                </a:lnTo>
                <a:lnTo>
                  <a:pt x="130301" y="109220"/>
                </a:lnTo>
                <a:lnTo>
                  <a:pt x="176022" y="109220"/>
                </a:lnTo>
                <a:lnTo>
                  <a:pt x="168021" y="100330"/>
                </a:lnTo>
                <a:lnTo>
                  <a:pt x="164084" y="96520"/>
                </a:lnTo>
                <a:lnTo>
                  <a:pt x="169941" y="92710"/>
                </a:lnTo>
                <a:lnTo>
                  <a:pt x="175704" y="87630"/>
                </a:lnTo>
                <a:lnTo>
                  <a:pt x="153162" y="87630"/>
                </a:lnTo>
                <a:lnTo>
                  <a:pt x="142294" y="78740"/>
                </a:lnTo>
                <a:close/>
              </a:path>
              <a:path w="306704" h="337819">
                <a:moveTo>
                  <a:pt x="200016" y="78740"/>
                </a:moveTo>
                <a:lnTo>
                  <a:pt x="186944" y="78740"/>
                </a:lnTo>
                <a:lnTo>
                  <a:pt x="188321" y="86360"/>
                </a:lnTo>
                <a:lnTo>
                  <a:pt x="189579" y="93980"/>
                </a:lnTo>
                <a:lnTo>
                  <a:pt x="190694" y="101600"/>
                </a:lnTo>
                <a:lnTo>
                  <a:pt x="191643" y="109220"/>
                </a:lnTo>
                <a:lnTo>
                  <a:pt x="205164" y="109220"/>
                </a:lnTo>
                <a:lnTo>
                  <a:pt x="204037" y="100330"/>
                </a:lnTo>
                <a:lnTo>
                  <a:pt x="202374" y="90170"/>
                </a:lnTo>
                <a:lnTo>
                  <a:pt x="200521" y="81280"/>
                </a:lnTo>
                <a:lnTo>
                  <a:pt x="200016" y="78740"/>
                </a:lnTo>
                <a:close/>
              </a:path>
              <a:path w="306704" h="337819">
                <a:moveTo>
                  <a:pt x="176482" y="15240"/>
                </a:moveTo>
                <a:lnTo>
                  <a:pt x="153162" y="15240"/>
                </a:lnTo>
                <a:lnTo>
                  <a:pt x="161962" y="19050"/>
                </a:lnTo>
                <a:lnTo>
                  <a:pt x="170132" y="29210"/>
                </a:lnTo>
                <a:lnTo>
                  <a:pt x="177468" y="44450"/>
                </a:lnTo>
                <a:lnTo>
                  <a:pt x="183769" y="64770"/>
                </a:lnTo>
                <a:lnTo>
                  <a:pt x="176272" y="69850"/>
                </a:lnTo>
                <a:lnTo>
                  <a:pt x="168656" y="74930"/>
                </a:lnTo>
                <a:lnTo>
                  <a:pt x="153162" y="87630"/>
                </a:lnTo>
                <a:lnTo>
                  <a:pt x="175704" y="87630"/>
                </a:lnTo>
                <a:lnTo>
                  <a:pt x="181371" y="83820"/>
                </a:lnTo>
                <a:lnTo>
                  <a:pt x="186944" y="78740"/>
                </a:lnTo>
                <a:lnTo>
                  <a:pt x="200016" y="78740"/>
                </a:lnTo>
                <a:lnTo>
                  <a:pt x="198500" y="71120"/>
                </a:lnTo>
                <a:lnTo>
                  <a:pt x="216046" y="62230"/>
                </a:lnTo>
                <a:lnTo>
                  <a:pt x="227366" y="58420"/>
                </a:lnTo>
                <a:lnTo>
                  <a:pt x="194945" y="58420"/>
                </a:lnTo>
                <a:lnTo>
                  <a:pt x="186469" y="34290"/>
                </a:lnTo>
                <a:lnTo>
                  <a:pt x="176482" y="15240"/>
                </a:lnTo>
                <a:close/>
              </a:path>
              <a:path w="306704" h="337819">
                <a:moveTo>
                  <a:pt x="153162" y="0"/>
                </a:moveTo>
                <a:lnTo>
                  <a:pt x="141043" y="3810"/>
                </a:lnTo>
                <a:lnTo>
                  <a:pt x="129841" y="15240"/>
                </a:lnTo>
                <a:lnTo>
                  <a:pt x="119854" y="34290"/>
                </a:lnTo>
                <a:lnTo>
                  <a:pt x="111378" y="58420"/>
                </a:lnTo>
                <a:lnTo>
                  <a:pt x="124523" y="58420"/>
                </a:lnTo>
                <a:lnTo>
                  <a:pt x="128855" y="44450"/>
                </a:lnTo>
                <a:lnTo>
                  <a:pt x="136191" y="29210"/>
                </a:lnTo>
                <a:lnTo>
                  <a:pt x="144361" y="19050"/>
                </a:lnTo>
                <a:lnTo>
                  <a:pt x="153162" y="15240"/>
                </a:lnTo>
                <a:lnTo>
                  <a:pt x="176482" y="15240"/>
                </a:lnTo>
                <a:lnTo>
                  <a:pt x="165280" y="3810"/>
                </a:lnTo>
                <a:lnTo>
                  <a:pt x="153162" y="0"/>
                </a:lnTo>
                <a:close/>
              </a:path>
              <a:path w="306704" h="337819">
                <a:moveTo>
                  <a:pt x="234981" y="41910"/>
                </a:moveTo>
                <a:lnTo>
                  <a:pt x="216273" y="46990"/>
                </a:lnTo>
                <a:lnTo>
                  <a:pt x="194945" y="58420"/>
                </a:lnTo>
                <a:lnTo>
                  <a:pt x="227366" y="58420"/>
                </a:lnTo>
                <a:lnTo>
                  <a:pt x="231139" y="57150"/>
                </a:lnTo>
                <a:lnTo>
                  <a:pt x="243185" y="55880"/>
                </a:lnTo>
                <a:lnTo>
                  <a:pt x="264489" y="55880"/>
                </a:lnTo>
                <a:lnTo>
                  <a:pt x="261493" y="49530"/>
                </a:lnTo>
                <a:lnTo>
                  <a:pt x="250309" y="43180"/>
                </a:lnTo>
                <a:lnTo>
                  <a:pt x="234981" y="4191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312911" y="2289175"/>
            <a:ext cx="1871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Compact algorithms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for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 programming</a:t>
            </a:r>
            <a:r>
              <a:rPr sz="1200" spc="-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Flash</a:t>
            </a:r>
            <a:r>
              <a:rPr sz="1200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memories </a:t>
            </a:r>
            <a:r>
              <a:rPr sz="1200" spc="-254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NAND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&amp;</a:t>
            </a:r>
            <a:r>
              <a:rPr sz="1200" spc="-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NOR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61731" y="2327148"/>
            <a:ext cx="306705" cy="338455"/>
          </a:xfrm>
          <a:custGeom>
            <a:avLst/>
            <a:gdLst/>
            <a:ahLst/>
            <a:cxnLst/>
            <a:rect l="l" t="t" r="r" b="b"/>
            <a:pathLst>
              <a:path w="306704" h="338455">
                <a:moveTo>
                  <a:pt x="160147" y="261492"/>
                </a:moveTo>
                <a:lnTo>
                  <a:pt x="146176" y="261492"/>
                </a:lnTo>
                <a:lnTo>
                  <a:pt x="146176" y="281304"/>
                </a:lnTo>
                <a:lnTo>
                  <a:pt x="105156" y="326643"/>
                </a:lnTo>
                <a:lnTo>
                  <a:pt x="104394" y="328549"/>
                </a:lnTo>
                <a:lnTo>
                  <a:pt x="104394" y="334899"/>
                </a:lnTo>
                <a:lnTo>
                  <a:pt x="107569" y="338327"/>
                </a:lnTo>
                <a:lnTo>
                  <a:pt x="113284" y="338327"/>
                </a:lnTo>
                <a:lnTo>
                  <a:pt x="115062" y="337438"/>
                </a:lnTo>
                <a:lnTo>
                  <a:pt x="153162" y="295401"/>
                </a:lnTo>
                <a:lnTo>
                  <a:pt x="172901" y="295401"/>
                </a:lnTo>
                <a:lnTo>
                  <a:pt x="160147" y="281304"/>
                </a:lnTo>
                <a:lnTo>
                  <a:pt x="160147" y="261492"/>
                </a:lnTo>
                <a:close/>
              </a:path>
              <a:path w="306704" h="338455">
                <a:moveTo>
                  <a:pt x="172901" y="295401"/>
                </a:moveTo>
                <a:lnTo>
                  <a:pt x="153162" y="295401"/>
                </a:lnTo>
                <a:lnTo>
                  <a:pt x="191262" y="337438"/>
                </a:lnTo>
                <a:lnTo>
                  <a:pt x="193040" y="338327"/>
                </a:lnTo>
                <a:lnTo>
                  <a:pt x="198754" y="338327"/>
                </a:lnTo>
                <a:lnTo>
                  <a:pt x="201929" y="334899"/>
                </a:lnTo>
                <a:lnTo>
                  <a:pt x="201929" y="328549"/>
                </a:lnTo>
                <a:lnTo>
                  <a:pt x="201168" y="326643"/>
                </a:lnTo>
                <a:lnTo>
                  <a:pt x="172901" y="295401"/>
                </a:lnTo>
                <a:close/>
              </a:path>
              <a:path w="306704" h="338455">
                <a:moveTo>
                  <a:pt x="27813" y="61467"/>
                </a:moveTo>
                <a:lnTo>
                  <a:pt x="13970" y="61467"/>
                </a:lnTo>
                <a:lnTo>
                  <a:pt x="13970" y="254507"/>
                </a:lnTo>
                <a:lnTo>
                  <a:pt x="20193" y="261492"/>
                </a:lnTo>
                <a:lnTo>
                  <a:pt x="286131" y="261492"/>
                </a:lnTo>
                <a:lnTo>
                  <a:pt x="292353" y="254507"/>
                </a:lnTo>
                <a:lnTo>
                  <a:pt x="292353" y="245999"/>
                </a:lnTo>
                <a:lnTo>
                  <a:pt x="27813" y="245999"/>
                </a:lnTo>
                <a:lnTo>
                  <a:pt x="27813" y="61467"/>
                </a:lnTo>
                <a:close/>
              </a:path>
              <a:path w="306704" h="338455">
                <a:moveTo>
                  <a:pt x="292353" y="61467"/>
                </a:moveTo>
                <a:lnTo>
                  <a:pt x="278511" y="61467"/>
                </a:lnTo>
                <a:lnTo>
                  <a:pt x="278511" y="245999"/>
                </a:lnTo>
                <a:lnTo>
                  <a:pt x="292353" y="245999"/>
                </a:lnTo>
                <a:lnTo>
                  <a:pt x="292353" y="61467"/>
                </a:lnTo>
                <a:close/>
              </a:path>
              <a:path w="306704" h="338455">
                <a:moveTo>
                  <a:pt x="120269" y="107696"/>
                </a:moveTo>
                <a:lnTo>
                  <a:pt x="115950" y="107696"/>
                </a:lnTo>
                <a:lnTo>
                  <a:pt x="113919" y="109092"/>
                </a:lnTo>
                <a:lnTo>
                  <a:pt x="112649" y="111125"/>
                </a:lnTo>
                <a:lnTo>
                  <a:pt x="57125" y="202946"/>
                </a:lnTo>
                <a:lnTo>
                  <a:pt x="57023" y="203453"/>
                </a:lnTo>
                <a:lnTo>
                  <a:pt x="56261" y="204597"/>
                </a:lnTo>
                <a:lnTo>
                  <a:pt x="55799" y="205866"/>
                </a:lnTo>
                <a:lnTo>
                  <a:pt x="55752" y="211836"/>
                </a:lnTo>
                <a:lnTo>
                  <a:pt x="58800" y="215264"/>
                </a:lnTo>
                <a:lnTo>
                  <a:pt x="247523" y="215264"/>
                </a:lnTo>
                <a:lnTo>
                  <a:pt x="250571" y="211836"/>
                </a:lnTo>
                <a:lnTo>
                  <a:pt x="250571" y="205866"/>
                </a:lnTo>
                <a:lnTo>
                  <a:pt x="250063" y="204342"/>
                </a:lnTo>
                <a:lnTo>
                  <a:pt x="249351" y="203326"/>
                </a:lnTo>
                <a:lnTo>
                  <a:pt x="249300" y="202946"/>
                </a:lnTo>
                <a:lnTo>
                  <a:pt x="247229" y="199898"/>
                </a:lnTo>
                <a:lnTo>
                  <a:pt x="75692" y="199898"/>
                </a:lnTo>
                <a:lnTo>
                  <a:pt x="119379" y="127380"/>
                </a:lnTo>
                <a:lnTo>
                  <a:pt x="139132" y="127380"/>
                </a:lnTo>
                <a:lnTo>
                  <a:pt x="122047" y="108457"/>
                </a:lnTo>
                <a:lnTo>
                  <a:pt x="120269" y="107696"/>
                </a:lnTo>
                <a:close/>
              </a:path>
              <a:path w="306704" h="338455">
                <a:moveTo>
                  <a:pt x="218654" y="157861"/>
                </a:moveTo>
                <a:lnTo>
                  <a:pt x="201168" y="157861"/>
                </a:lnTo>
                <a:lnTo>
                  <a:pt x="229743" y="199898"/>
                </a:lnTo>
                <a:lnTo>
                  <a:pt x="247229" y="199898"/>
                </a:lnTo>
                <a:lnTo>
                  <a:pt x="218654" y="157861"/>
                </a:lnTo>
                <a:close/>
              </a:path>
              <a:path w="306704" h="338455">
                <a:moveTo>
                  <a:pt x="139132" y="127380"/>
                </a:moveTo>
                <a:lnTo>
                  <a:pt x="119379" y="127380"/>
                </a:lnTo>
                <a:lnTo>
                  <a:pt x="170434" y="183641"/>
                </a:lnTo>
                <a:lnTo>
                  <a:pt x="172085" y="184530"/>
                </a:lnTo>
                <a:lnTo>
                  <a:pt x="176022" y="184530"/>
                </a:lnTo>
                <a:lnTo>
                  <a:pt x="177673" y="183641"/>
                </a:lnTo>
                <a:lnTo>
                  <a:pt x="193760" y="165988"/>
                </a:lnTo>
                <a:lnTo>
                  <a:pt x="173990" y="165988"/>
                </a:lnTo>
                <a:lnTo>
                  <a:pt x="139132" y="127380"/>
                </a:lnTo>
                <a:close/>
              </a:path>
              <a:path w="306704" h="338455">
                <a:moveTo>
                  <a:pt x="204216" y="138429"/>
                </a:moveTo>
                <a:lnTo>
                  <a:pt x="200025" y="138429"/>
                </a:lnTo>
                <a:lnTo>
                  <a:pt x="198247" y="139318"/>
                </a:lnTo>
                <a:lnTo>
                  <a:pt x="173990" y="165988"/>
                </a:lnTo>
                <a:lnTo>
                  <a:pt x="193760" y="165988"/>
                </a:lnTo>
                <a:lnTo>
                  <a:pt x="201168" y="157861"/>
                </a:lnTo>
                <a:lnTo>
                  <a:pt x="218654" y="157861"/>
                </a:lnTo>
                <a:lnTo>
                  <a:pt x="207604" y="141604"/>
                </a:lnTo>
                <a:lnTo>
                  <a:pt x="207391" y="141604"/>
                </a:lnTo>
                <a:lnTo>
                  <a:pt x="206121" y="139700"/>
                </a:lnTo>
                <a:lnTo>
                  <a:pt x="204216" y="138429"/>
                </a:lnTo>
                <a:close/>
              </a:path>
              <a:path w="306704" h="338455">
                <a:moveTo>
                  <a:pt x="207518" y="141477"/>
                </a:moveTo>
                <a:close/>
              </a:path>
              <a:path w="306704" h="338455">
                <a:moveTo>
                  <a:pt x="229743" y="76835"/>
                </a:moveTo>
                <a:lnTo>
                  <a:pt x="221613" y="78660"/>
                </a:lnTo>
                <a:lnTo>
                  <a:pt x="214995" y="83629"/>
                </a:lnTo>
                <a:lnTo>
                  <a:pt x="210544" y="90979"/>
                </a:lnTo>
                <a:lnTo>
                  <a:pt x="208915" y="99949"/>
                </a:lnTo>
                <a:lnTo>
                  <a:pt x="210544" y="108971"/>
                </a:lnTo>
                <a:lnTo>
                  <a:pt x="214995" y="116316"/>
                </a:lnTo>
                <a:lnTo>
                  <a:pt x="221613" y="121255"/>
                </a:lnTo>
                <a:lnTo>
                  <a:pt x="229743" y="123062"/>
                </a:lnTo>
                <a:lnTo>
                  <a:pt x="237872" y="121255"/>
                </a:lnTo>
                <a:lnTo>
                  <a:pt x="244490" y="116316"/>
                </a:lnTo>
                <a:lnTo>
                  <a:pt x="248941" y="108971"/>
                </a:lnTo>
                <a:lnTo>
                  <a:pt x="249172" y="107696"/>
                </a:lnTo>
                <a:lnTo>
                  <a:pt x="225933" y="107696"/>
                </a:lnTo>
                <a:lnTo>
                  <a:pt x="222758" y="104266"/>
                </a:lnTo>
                <a:lnTo>
                  <a:pt x="222758" y="95757"/>
                </a:lnTo>
                <a:lnTo>
                  <a:pt x="225933" y="92328"/>
                </a:lnTo>
                <a:lnTo>
                  <a:pt x="249186" y="92328"/>
                </a:lnTo>
                <a:lnTo>
                  <a:pt x="248941" y="90979"/>
                </a:lnTo>
                <a:lnTo>
                  <a:pt x="244490" y="83629"/>
                </a:lnTo>
                <a:lnTo>
                  <a:pt x="237872" y="78660"/>
                </a:lnTo>
                <a:lnTo>
                  <a:pt x="229743" y="76835"/>
                </a:lnTo>
                <a:close/>
              </a:path>
              <a:path w="306704" h="338455">
                <a:moveTo>
                  <a:pt x="249186" y="92328"/>
                </a:moveTo>
                <a:lnTo>
                  <a:pt x="233552" y="92328"/>
                </a:lnTo>
                <a:lnTo>
                  <a:pt x="236727" y="95757"/>
                </a:lnTo>
                <a:lnTo>
                  <a:pt x="236727" y="104266"/>
                </a:lnTo>
                <a:lnTo>
                  <a:pt x="233552" y="107696"/>
                </a:lnTo>
                <a:lnTo>
                  <a:pt x="249172" y="107696"/>
                </a:lnTo>
                <a:lnTo>
                  <a:pt x="250571" y="99949"/>
                </a:lnTo>
                <a:lnTo>
                  <a:pt x="249186" y="92328"/>
                </a:lnTo>
                <a:close/>
              </a:path>
              <a:path w="306704" h="338455">
                <a:moveTo>
                  <a:pt x="300100" y="15366"/>
                </a:moveTo>
                <a:lnTo>
                  <a:pt x="6223" y="15366"/>
                </a:lnTo>
                <a:lnTo>
                  <a:pt x="0" y="22225"/>
                </a:lnTo>
                <a:lnTo>
                  <a:pt x="0" y="54610"/>
                </a:lnTo>
                <a:lnTo>
                  <a:pt x="6223" y="61467"/>
                </a:lnTo>
                <a:lnTo>
                  <a:pt x="300100" y="61467"/>
                </a:lnTo>
                <a:lnTo>
                  <a:pt x="306324" y="54610"/>
                </a:lnTo>
                <a:lnTo>
                  <a:pt x="306324" y="46100"/>
                </a:lnTo>
                <a:lnTo>
                  <a:pt x="13970" y="46100"/>
                </a:lnTo>
                <a:lnTo>
                  <a:pt x="13970" y="30734"/>
                </a:lnTo>
                <a:lnTo>
                  <a:pt x="306324" y="30734"/>
                </a:lnTo>
                <a:lnTo>
                  <a:pt x="306324" y="22225"/>
                </a:lnTo>
                <a:lnTo>
                  <a:pt x="300100" y="15366"/>
                </a:lnTo>
                <a:close/>
              </a:path>
              <a:path w="306704" h="338455">
                <a:moveTo>
                  <a:pt x="306324" y="30734"/>
                </a:moveTo>
                <a:lnTo>
                  <a:pt x="292353" y="30734"/>
                </a:lnTo>
                <a:lnTo>
                  <a:pt x="292353" y="46100"/>
                </a:lnTo>
                <a:lnTo>
                  <a:pt x="306324" y="46100"/>
                </a:lnTo>
                <a:lnTo>
                  <a:pt x="306324" y="30734"/>
                </a:lnTo>
                <a:close/>
              </a:path>
              <a:path w="306704" h="338455">
                <a:moveTo>
                  <a:pt x="160909" y="0"/>
                </a:moveTo>
                <a:lnTo>
                  <a:pt x="145415" y="0"/>
                </a:lnTo>
                <a:lnTo>
                  <a:pt x="139192" y="6857"/>
                </a:lnTo>
                <a:lnTo>
                  <a:pt x="139192" y="15366"/>
                </a:lnTo>
                <a:lnTo>
                  <a:pt x="167132" y="15366"/>
                </a:lnTo>
                <a:lnTo>
                  <a:pt x="167132" y="6857"/>
                </a:lnTo>
                <a:lnTo>
                  <a:pt x="16090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454900" y="4798567"/>
            <a:ext cx="1449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385622"/>
                </a:solidFill>
                <a:latin typeface="Tahoma"/>
                <a:cs typeface="Tahoma"/>
              </a:rPr>
              <a:t>F</a:t>
            </a:r>
            <a:r>
              <a:rPr sz="1200" spc="10" dirty="0">
                <a:solidFill>
                  <a:srgbClr val="385622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1200" spc="-55" dirty="0">
                <a:solidFill>
                  <a:srgbClr val="385622"/>
                </a:solidFill>
                <a:latin typeface="Tahoma"/>
                <a:cs typeface="Tahoma"/>
              </a:rPr>
              <a:t>mw</a:t>
            </a:r>
            <a:r>
              <a:rPr sz="1200" spc="-50" dirty="0">
                <a:solidFill>
                  <a:srgbClr val="385622"/>
                </a:solidFill>
                <a:latin typeface="Tahoma"/>
                <a:cs typeface="Tahoma"/>
              </a:rPr>
              <a:t>are</a:t>
            </a:r>
            <a:r>
              <a:rPr sz="1200" spc="-17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1200" spc="-10" dirty="0">
                <a:solidFill>
                  <a:srgbClr val="385622"/>
                </a:solidFill>
                <a:latin typeface="Tahoma"/>
                <a:cs typeface="Tahoma"/>
              </a:rPr>
              <a:t>pp</a:t>
            </a:r>
            <a:r>
              <a:rPr sz="1200" spc="5" dirty="0">
                <a:solidFill>
                  <a:srgbClr val="385622"/>
                </a:solidFill>
                <a:latin typeface="Tahoma"/>
                <a:cs typeface="Tahoma"/>
              </a:rPr>
              <a:t>li</a:t>
            </a:r>
            <a:r>
              <a:rPr sz="1200" spc="-20" dirty="0">
                <a:solidFill>
                  <a:srgbClr val="385622"/>
                </a:solidFill>
                <a:latin typeface="Tahoma"/>
                <a:cs typeface="Tahoma"/>
              </a:rPr>
              <a:t>cati</a:t>
            </a:r>
            <a:r>
              <a:rPr sz="1200" spc="-35" dirty="0">
                <a:solidFill>
                  <a:srgbClr val="385622"/>
                </a:solidFill>
                <a:latin typeface="Tahoma"/>
                <a:cs typeface="Tahoma"/>
              </a:rPr>
              <a:t>o</a:t>
            </a:r>
            <a:r>
              <a:rPr sz="1200" spc="-45" dirty="0">
                <a:solidFill>
                  <a:srgbClr val="385622"/>
                </a:solidFill>
                <a:latin typeface="Tahoma"/>
                <a:cs typeface="Tahoma"/>
              </a:rPr>
              <a:t>n</a:t>
            </a:r>
            <a:r>
              <a:rPr sz="1200" spc="-25" dirty="0">
                <a:solidFill>
                  <a:srgbClr val="385622"/>
                </a:solidFill>
                <a:latin typeface="Tahoma"/>
                <a:cs typeface="Tahoma"/>
              </a:rPr>
              <a:t>s</a:t>
            </a:r>
            <a:r>
              <a:rPr sz="1400" spc="-190" dirty="0">
                <a:solidFill>
                  <a:srgbClr val="385622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54900" y="5189524"/>
            <a:ext cx="4512945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95" dirty="0">
                <a:solidFill>
                  <a:srgbClr val="385622"/>
                </a:solidFill>
                <a:latin typeface="Tahoma"/>
                <a:cs typeface="Tahoma"/>
              </a:rPr>
              <a:t>IoT</a:t>
            </a:r>
            <a:r>
              <a:rPr sz="1400" spc="-16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385622"/>
                </a:solidFill>
                <a:latin typeface="Tahoma"/>
                <a:cs typeface="Tahoma"/>
              </a:rPr>
              <a:t>D</a:t>
            </a:r>
            <a:r>
              <a:rPr sz="1400" spc="-65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1400" spc="-45" dirty="0">
                <a:solidFill>
                  <a:srgbClr val="385622"/>
                </a:solidFill>
                <a:latin typeface="Tahoma"/>
                <a:cs typeface="Tahoma"/>
              </a:rPr>
              <a:t>vi</a:t>
            </a:r>
            <a:r>
              <a:rPr sz="1400" spc="-20" dirty="0">
                <a:solidFill>
                  <a:srgbClr val="385622"/>
                </a:solidFill>
                <a:latin typeface="Tahoma"/>
                <a:cs typeface="Tahoma"/>
              </a:rPr>
              <a:t>c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es</a:t>
            </a:r>
            <a:r>
              <a:rPr sz="1400" spc="-204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385622"/>
                </a:solidFill>
                <a:latin typeface="Tahoma"/>
                <a:cs typeface="Tahoma"/>
              </a:rPr>
              <a:t>|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125" dirty="0">
                <a:solidFill>
                  <a:srgbClr val="385622"/>
                </a:solidFill>
                <a:latin typeface="Tahoma"/>
                <a:cs typeface="Tahoma"/>
              </a:rPr>
              <a:t>We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1400" spc="-45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1400" spc="-7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1400" spc="-25" dirty="0">
                <a:solidFill>
                  <a:srgbClr val="385622"/>
                </a:solidFill>
                <a:latin typeface="Tahoma"/>
                <a:cs typeface="Tahoma"/>
              </a:rPr>
              <a:t>b</a:t>
            </a:r>
            <a:r>
              <a:rPr sz="1400" spc="-15" dirty="0">
                <a:solidFill>
                  <a:srgbClr val="385622"/>
                </a:solidFill>
                <a:latin typeface="Tahoma"/>
                <a:cs typeface="Tahoma"/>
              </a:rPr>
              <a:t>l</a:t>
            </a:r>
            <a:r>
              <a:rPr sz="1400" spc="-30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s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385622"/>
                </a:solidFill>
                <a:latin typeface="Tahoma"/>
                <a:cs typeface="Tahoma"/>
              </a:rPr>
              <a:t>|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385622"/>
                </a:solidFill>
                <a:latin typeface="Tahoma"/>
                <a:cs typeface="Tahoma"/>
              </a:rPr>
              <a:t>Co</a:t>
            </a:r>
            <a:r>
              <a:rPr sz="1400" spc="-50" dirty="0">
                <a:solidFill>
                  <a:srgbClr val="385622"/>
                </a:solidFill>
                <a:latin typeface="Tahoma"/>
                <a:cs typeface="Tahoma"/>
              </a:rPr>
              <a:t>nsum</a:t>
            </a:r>
            <a:r>
              <a:rPr sz="1400" spc="-35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r</a:t>
            </a:r>
            <a:r>
              <a:rPr sz="1400" spc="-19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385622"/>
                </a:solidFill>
                <a:latin typeface="Tahoma"/>
                <a:cs typeface="Tahoma"/>
              </a:rPr>
              <a:t>D</a:t>
            </a:r>
            <a:r>
              <a:rPr sz="1400" spc="-65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1400" spc="-45" dirty="0">
                <a:solidFill>
                  <a:srgbClr val="385622"/>
                </a:solidFill>
                <a:latin typeface="Tahoma"/>
                <a:cs typeface="Tahoma"/>
              </a:rPr>
              <a:t>vi</a:t>
            </a:r>
            <a:r>
              <a:rPr sz="1400" spc="-20" dirty="0">
                <a:solidFill>
                  <a:srgbClr val="385622"/>
                </a:solidFill>
                <a:latin typeface="Tahoma"/>
                <a:cs typeface="Tahoma"/>
              </a:rPr>
              <a:t>c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es</a:t>
            </a:r>
            <a:r>
              <a:rPr sz="1400" spc="-19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385622"/>
                </a:solidFill>
                <a:latin typeface="Tahoma"/>
                <a:cs typeface="Tahoma"/>
              </a:rPr>
              <a:t>|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105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1400" spc="-15" dirty="0">
                <a:solidFill>
                  <a:srgbClr val="385622"/>
                </a:solidFill>
                <a:latin typeface="Tahoma"/>
                <a:cs typeface="Tahoma"/>
              </a:rPr>
              <a:t>pp</a:t>
            </a:r>
            <a:r>
              <a:rPr sz="1400" spc="5" dirty="0">
                <a:solidFill>
                  <a:srgbClr val="385622"/>
                </a:solidFill>
                <a:latin typeface="Tahoma"/>
                <a:cs typeface="Tahoma"/>
              </a:rPr>
              <a:t>li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a</a:t>
            </a:r>
            <a:r>
              <a:rPr sz="1400" spc="-40" dirty="0">
                <a:solidFill>
                  <a:srgbClr val="385622"/>
                </a:solidFill>
                <a:latin typeface="Tahoma"/>
                <a:cs typeface="Tahoma"/>
              </a:rPr>
              <a:t>nc</a:t>
            </a:r>
            <a:r>
              <a:rPr sz="1400" spc="-35" dirty="0">
                <a:solidFill>
                  <a:srgbClr val="385622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s</a:t>
            </a:r>
            <a:r>
              <a:rPr sz="1400" spc="-204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385622"/>
                </a:solidFill>
                <a:latin typeface="Tahoma"/>
                <a:cs typeface="Tahoma"/>
              </a:rPr>
              <a:t>Dri</a:t>
            </a:r>
            <a:r>
              <a:rPr sz="1400" spc="-75" dirty="0">
                <a:solidFill>
                  <a:srgbClr val="385622"/>
                </a:solidFill>
                <a:latin typeface="Tahoma"/>
                <a:cs typeface="Tahoma"/>
              </a:rPr>
              <a:t>ve</a:t>
            </a:r>
            <a:r>
              <a:rPr sz="1400" spc="-60" dirty="0">
                <a:solidFill>
                  <a:srgbClr val="385622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 marL="12700" marR="344170">
              <a:lnSpc>
                <a:spcPct val="150000"/>
              </a:lnSpc>
            </a:pPr>
            <a:r>
              <a:rPr sz="1400" spc="-65" dirty="0">
                <a:solidFill>
                  <a:srgbClr val="385622"/>
                </a:solidFill>
                <a:latin typeface="Tahoma"/>
                <a:cs typeface="Tahoma"/>
              </a:rPr>
              <a:t>|Cell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85622"/>
                </a:solidFill>
                <a:latin typeface="Tahoma"/>
                <a:cs typeface="Tahoma"/>
              </a:rPr>
              <a:t>Phones</a:t>
            </a:r>
            <a:r>
              <a:rPr sz="1400" spc="-19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85622"/>
                </a:solidFill>
                <a:latin typeface="Tahoma"/>
                <a:cs typeface="Tahoma"/>
              </a:rPr>
              <a:t>Biometric</a:t>
            </a:r>
            <a:r>
              <a:rPr sz="1400" spc="-18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85622"/>
                </a:solidFill>
                <a:latin typeface="Tahoma"/>
                <a:cs typeface="Tahoma"/>
              </a:rPr>
              <a:t>Technology</a:t>
            </a:r>
            <a:r>
              <a:rPr sz="1400" spc="-18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385622"/>
                </a:solidFill>
                <a:latin typeface="Tahoma"/>
                <a:cs typeface="Tahoma"/>
              </a:rPr>
              <a:t>|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385622"/>
                </a:solidFill>
                <a:latin typeface="Tahoma"/>
                <a:cs typeface="Tahoma"/>
              </a:rPr>
              <a:t>Industrial</a:t>
            </a:r>
            <a:r>
              <a:rPr sz="1400" spc="-17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385622"/>
                </a:solidFill>
                <a:latin typeface="Tahoma"/>
                <a:cs typeface="Tahoma"/>
              </a:rPr>
              <a:t>Machinery</a:t>
            </a:r>
            <a:r>
              <a:rPr sz="1400" spc="-17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385622"/>
                </a:solidFill>
                <a:latin typeface="Tahoma"/>
                <a:cs typeface="Tahoma"/>
              </a:rPr>
              <a:t>| </a:t>
            </a:r>
            <a:r>
              <a:rPr sz="1400" spc="-42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85622"/>
                </a:solidFill>
                <a:latin typeface="Tahoma"/>
                <a:cs typeface="Tahoma"/>
              </a:rPr>
              <a:t>Automobiles</a:t>
            </a:r>
            <a:r>
              <a:rPr sz="1400" spc="-204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385622"/>
                </a:solidFill>
                <a:latin typeface="Tahoma"/>
                <a:cs typeface="Tahoma"/>
              </a:rPr>
              <a:t>|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85622"/>
                </a:solidFill>
                <a:latin typeface="Tahoma"/>
                <a:cs typeface="Tahoma"/>
              </a:rPr>
              <a:t>Surveillance</a:t>
            </a:r>
            <a:r>
              <a:rPr sz="1400" spc="-18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385622"/>
                </a:solidFill>
                <a:latin typeface="Tahoma"/>
                <a:cs typeface="Tahoma"/>
              </a:rPr>
              <a:t>|</a:t>
            </a:r>
            <a:r>
              <a:rPr sz="1400" spc="-17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385622"/>
                </a:solidFill>
                <a:latin typeface="Tahoma"/>
                <a:cs typeface="Tahoma"/>
              </a:rPr>
              <a:t>Digital</a:t>
            </a:r>
            <a:r>
              <a:rPr sz="1400" spc="-16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85622"/>
                </a:solidFill>
                <a:latin typeface="Tahoma"/>
                <a:cs typeface="Tahoma"/>
              </a:rPr>
              <a:t>Radio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61731" y="2976117"/>
            <a:ext cx="280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Start</a:t>
            </a:r>
            <a:r>
              <a:rPr sz="1200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up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device</a:t>
            </a:r>
            <a:r>
              <a:rPr sz="1200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header</a:t>
            </a:r>
            <a:r>
              <a:rPr sz="1200" spc="-3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files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for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Cortex-M </a:t>
            </a:r>
            <a:r>
              <a:rPr sz="1200" spc="-254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based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Micro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controllers.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761731" y="2985516"/>
            <a:ext cx="306705" cy="338455"/>
          </a:xfrm>
          <a:custGeom>
            <a:avLst/>
            <a:gdLst/>
            <a:ahLst/>
            <a:cxnLst/>
            <a:rect l="l" t="t" r="r" b="b"/>
            <a:pathLst>
              <a:path w="306704" h="338454">
                <a:moveTo>
                  <a:pt x="153162" y="0"/>
                </a:moveTo>
                <a:lnTo>
                  <a:pt x="112447" y="6039"/>
                </a:lnTo>
                <a:lnTo>
                  <a:pt x="75861" y="23085"/>
                </a:lnTo>
                <a:lnTo>
                  <a:pt x="44862" y="49530"/>
                </a:lnTo>
                <a:lnTo>
                  <a:pt x="20912" y="83763"/>
                </a:lnTo>
                <a:lnTo>
                  <a:pt x="5471" y="124177"/>
                </a:lnTo>
                <a:lnTo>
                  <a:pt x="0" y="169163"/>
                </a:lnTo>
                <a:lnTo>
                  <a:pt x="3290" y="204071"/>
                </a:lnTo>
                <a:lnTo>
                  <a:pt x="12700" y="236489"/>
                </a:lnTo>
                <a:lnTo>
                  <a:pt x="27539" y="265693"/>
                </a:lnTo>
                <a:lnTo>
                  <a:pt x="47117" y="290957"/>
                </a:lnTo>
                <a:lnTo>
                  <a:pt x="29845" y="325247"/>
                </a:lnTo>
                <a:lnTo>
                  <a:pt x="28575" y="326644"/>
                </a:lnTo>
                <a:lnTo>
                  <a:pt x="27863" y="328422"/>
                </a:lnTo>
                <a:lnTo>
                  <a:pt x="27813" y="334899"/>
                </a:lnTo>
                <a:lnTo>
                  <a:pt x="30988" y="338328"/>
                </a:lnTo>
                <a:lnTo>
                  <a:pt x="36702" y="338328"/>
                </a:lnTo>
                <a:lnTo>
                  <a:pt x="38481" y="337438"/>
                </a:lnTo>
                <a:lnTo>
                  <a:pt x="39975" y="335780"/>
                </a:lnTo>
                <a:lnTo>
                  <a:pt x="40513" y="335153"/>
                </a:lnTo>
                <a:lnTo>
                  <a:pt x="41021" y="334010"/>
                </a:lnTo>
                <a:lnTo>
                  <a:pt x="41401" y="332867"/>
                </a:lnTo>
                <a:lnTo>
                  <a:pt x="57403" y="300989"/>
                </a:lnTo>
                <a:lnTo>
                  <a:pt x="84391" y="300989"/>
                </a:lnTo>
                <a:lnTo>
                  <a:pt x="70918" y="293293"/>
                </a:lnTo>
                <a:lnTo>
                  <a:pt x="40800" y="260004"/>
                </a:lnTo>
                <a:lnTo>
                  <a:pt x="21057" y="217784"/>
                </a:lnTo>
                <a:lnTo>
                  <a:pt x="13970" y="169163"/>
                </a:lnTo>
                <a:lnTo>
                  <a:pt x="21057" y="120543"/>
                </a:lnTo>
                <a:lnTo>
                  <a:pt x="40800" y="78323"/>
                </a:lnTo>
                <a:lnTo>
                  <a:pt x="70918" y="45034"/>
                </a:lnTo>
                <a:lnTo>
                  <a:pt x="109132" y="23205"/>
                </a:lnTo>
                <a:lnTo>
                  <a:pt x="153162" y="15367"/>
                </a:lnTo>
                <a:lnTo>
                  <a:pt x="213895" y="15367"/>
                </a:lnTo>
                <a:lnTo>
                  <a:pt x="193876" y="6039"/>
                </a:lnTo>
                <a:lnTo>
                  <a:pt x="153162" y="0"/>
                </a:lnTo>
                <a:close/>
              </a:path>
              <a:path w="306704" h="338454">
                <a:moveTo>
                  <a:pt x="84391" y="300989"/>
                </a:moveTo>
                <a:lnTo>
                  <a:pt x="57403" y="300989"/>
                </a:lnTo>
                <a:lnTo>
                  <a:pt x="78295" y="316682"/>
                </a:lnTo>
                <a:lnTo>
                  <a:pt x="101473" y="328422"/>
                </a:lnTo>
                <a:lnTo>
                  <a:pt x="126555" y="335780"/>
                </a:lnTo>
                <a:lnTo>
                  <a:pt x="153162" y="338328"/>
                </a:lnTo>
                <a:lnTo>
                  <a:pt x="179768" y="335780"/>
                </a:lnTo>
                <a:lnTo>
                  <a:pt x="204851" y="328422"/>
                </a:lnTo>
                <a:lnTo>
                  <a:pt x="215632" y="322961"/>
                </a:lnTo>
                <a:lnTo>
                  <a:pt x="153162" y="322961"/>
                </a:lnTo>
                <a:lnTo>
                  <a:pt x="109132" y="315122"/>
                </a:lnTo>
                <a:lnTo>
                  <a:pt x="84391" y="300989"/>
                </a:lnTo>
                <a:close/>
              </a:path>
              <a:path w="306704" h="338454">
                <a:moveTo>
                  <a:pt x="264260" y="300989"/>
                </a:moveTo>
                <a:lnTo>
                  <a:pt x="248920" y="300989"/>
                </a:lnTo>
                <a:lnTo>
                  <a:pt x="264922" y="332867"/>
                </a:lnTo>
                <a:lnTo>
                  <a:pt x="265811" y="335914"/>
                </a:lnTo>
                <a:lnTo>
                  <a:pt x="268350" y="338328"/>
                </a:lnTo>
                <a:lnTo>
                  <a:pt x="275336" y="338328"/>
                </a:lnTo>
                <a:lnTo>
                  <a:pt x="278511" y="334899"/>
                </a:lnTo>
                <a:lnTo>
                  <a:pt x="278460" y="328422"/>
                </a:lnTo>
                <a:lnTo>
                  <a:pt x="277749" y="326644"/>
                </a:lnTo>
                <a:lnTo>
                  <a:pt x="276478" y="325247"/>
                </a:lnTo>
                <a:lnTo>
                  <a:pt x="264260" y="300989"/>
                </a:lnTo>
                <a:close/>
              </a:path>
              <a:path w="306704" h="338454">
                <a:moveTo>
                  <a:pt x="213895" y="15367"/>
                </a:moveTo>
                <a:lnTo>
                  <a:pt x="153162" y="15367"/>
                </a:lnTo>
                <a:lnTo>
                  <a:pt x="197191" y="23205"/>
                </a:lnTo>
                <a:lnTo>
                  <a:pt x="235405" y="45034"/>
                </a:lnTo>
                <a:lnTo>
                  <a:pt x="265523" y="78323"/>
                </a:lnTo>
                <a:lnTo>
                  <a:pt x="285266" y="120543"/>
                </a:lnTo>
                <a:lnTo>
                  <a:pt x="292353" y="169163"/>
                </a:lnTo>
                <a:lnTo>
                  <a:pt x="285266" y="217784"/>
                </a:lnTo>
                <a:lnTo>
                  <a:pt x="265523" y="260004"/>
                </a:lnTo>
                <a:lnTo>
                  <a:pt x="235405" y="293293"/>
                </a:lnTo>
                <a:lnTo>
                  <a:pt x="197191" y="315122"/>
                </a:lnTo>
                <a:lnTo>
                  <a:pt x="153162" y="322961"/>
                </a:lnTo>
                <a:lnTo>
                  <a:pt x="215632" y="322961"/>
                </a:lnTo>
                <a:lnTo>
                  <a:pt x="228028" y="316682"/>
                </a:lnTo>
                <a:lnTo>
                  <a:pt x="248920" y="300989"/>
                </a:lnTo>
                <a:lnTo>
                  <a:pt x="264260" y="300989"/>
                </a:lnTo>
                <a:lnTo>
                  <a:pt x="259207" y="290957"/>
                </a:lnTo>
                <a:lnTo>
                  <a:pt x="278784" y="265693"/>
                </a:lnTo>
                <a:lnTo>
                  <a:pt x="293624" y="236489"/>
                </a:lnTo>
                <a:lnTo>
                  <a:pt x="303033" y="204071"/>
                </a:lnTo>
                <a:lnTo>
                  <a:pt x="306324" y="169163"/>
                </a:lnTo>
                <a:lnTo>
                  <a:pt x="300852" y="124177"/>
                </a:lnTo>
                <a:lnTo>
                  <a:pt x="285411" y="83763"/>
                </a:lnTo>
                <a:lnTo>
                  <a:pt x="261461" y="49530"/>
                </a:lnTo>
                <a:lnTo>
                  <a:pt x="230462" y="23085"/>
                </a:lnTo>
                <a:lnTo>
                  <a:pt x="213895" y="15367"/>
                </a:lnTo>
                <a:close/>
              </a:path>
              <a:path w="306704" h="338454">
                <a:moveTo>
                  <a:pt x="153162" y="61468"/>
                </a:moveTo>
                <a:lnTo>
                  <a:pt x="115224" y="69937"/>
                </a:lnTo>
                <a:lnTo>
                  <a:pt x="84264" y="93027"/>
                </a:lnTo>
                <a:lnTo>
                  <a:pt x="63400" y="127261"/>
                </a:lnTo>
                <a:lnTo>
                  <a:pt x="55752" y="169163"/>
                </a:lnTo>
                <a:lnTo>
                  <a:pt x="63400" y="211066"/>
                </a:lnTo>
                <a:lnTo>
                  <a:pt x="84264" y="245300"/>
                </a:lnTo>
                <a:lnTo>
                  <a:pt x="115224" y="268390"/>
                </a:lnTo>
                <a:lnTo>
                  <a:pt x="153162" y="276860"/>
                </a:lnTo>
                <a:lnTo>
                  <a:pt x="191099" y="268390"/>
                </a:lnTo>
                <a:lnTo>
                  <a:pt x="200347" y="261493"/>
                </a:lnTo>
                <a:lnTo>
                  <a:pt x="153162" y="261493"/>
                </a:lnTo>
                <a:lnTo>
                  <a:pt x="120655" y="254228"/>
                </a:lnTo>
                <a:lnTo>
                  <a:pt x="94091" y="234426"/>
                </a:lnTo>
                <a:lnTo>
                  <a:pt x="76170" y="205075"/>
                </a:lnTo>
                <a:lnTo>
                  <a:pt x="69596" y="169163"/>
                </a:lnTo>
                <a:lnTo>
                  <a:pt x="76170" y="133252"/>
                </a:lnTo>
                <a:lnTo>
                  <a:pt x="94091" y="103901"/>
                </a:lnTo>
                <a:lnTo>
                  <a:pt x="120655" y="84099"/>
                </a:lnTo>
                <a:lnTo>
                  <a:pt x="153162" y="76835"/>
                </a:lnTo>
                <a:lnTo>
                  <a:pt x="200347" y="76835"/>
                </a:lnTo>
                <a:lnTo>
                  <a:pt x="191099" y="69937"/>
                </a:lnTo>
                <a:lnTo>
                  <a:pt x="153162" y="61468"/>
                </a:lnTo>
                <a:close/>
              </a:path>
              <a:path w="306704" h="338454">
                <a:moveTo>
                  <a:pt x="200347" y="76835"/>
                </a:moveTo>
                <a:lnTo>
                  <a:pt x="153162" y="76835"/>
                </a:lnTo>
                <a:lnTo>
                  <a:pt x="185668" y="84099"/>
                </a:lnTo>
                <a:lnTo>
                  <a:pt x="212232" y="103901"/>
                </a:lnTo>
                <a:lnTo>
                  <a:pt x="230153" y="133252"/>
                </a:lnTo>
                <a:lnTo>
                  <a:pt x="236727" y="169163"/>
                </a:lnTo>
                <a:lnTo>
                  <a:pt x="230153" y="205075"/>
                </a:lnTo>
                <a:lnTo>
                  <a:pt x="212232" y="234426"/>
                </a:lnTo>
                <a:lnTo>
                  <a:pt x="185668" y="254228"/>
                </a:lnTo>
                <a:lnTo>
                  <a:pt x="153162" y="261493"/>
                </a:lnTo>
                <a:lnTo>
                  <a:pt x="200347" y="261493"/>
                </a:lnTo>
                <a:lnTo>
                  <a:pt x="222059" y="245300"/>
                </a:lnTo>
                <a:lnTo>
                  <a:pt x="242923" y="211066"/>
                </a:lnTo>
                <a:lnTo>
                  <a:pt x="250571" y="169163"/>
                </a:lnTo>
                <a:lnTo>
                  <a:pt x="242923" y="127261"/>
                </a:lnTo>
                <a:lnTo>
                  <a:pt x="222059" y="93027"/>
                </a:lnTo>
                <a:lnTo>
                  <a:pt x="200347" y="76835"/>
                </a:lnTo>
                <a:close/>
              </a:path>
              <a:path w="306704" h="338454">
                <a:moveTo>
                  <a:pt x="153162" y="123062"/>
                </a:moveTo>
                <a:lnTo>
                  <a:pt x="136882" y="126676"/>
                </a:lnTo>
                <a:lnTo>
                  <a:pt x="123602" y="136540"/>
                </a:lnTo>
                <a:lnTo>
                  <a:pt x="114657" y="151191"/>
                </a:lnTo>
                <a:lnTo>
                  <a:pt x="111378" y="169163"/>
                </a:lnTo>
                <a:lnTo>
                  <a:pt x="114657" y="187136"/>
                </a:lnTo>
                <a:lnTo>
                  <a:pt x="123602" y="201787"/>
                </a:lnTo>
                <a:lnTo>
                  <a:pt x="136882" y="211651"/>
                </a:lnTo>
                <a:lnTo>
                  <a:pt x="153162" y="215264"/>
                </a:lnTo>
                <a:lnTo>
                  <a:pt x="169441" y="211651"/>
                </a:lnTo>
                <a:lnTo>
                  <a:pt x="182721" y="201787"/>
                </a:lnTo>
                <a:lnTo>
                  <a:pt x="183874" y="199898"/>
                </a:lnTo>
                <a:lnTo>
                  <a:pt x="153162" y="199898"/>
                </a:lnTo>
                <a:lnTo>
                  <a:pt x="142333" y="197488"/>
                </a:lnTo>
                <a:lnTo>
                  <a:pt x="133492" y="190912"/>
                </a:lnTo>
                <a:lnTo>
                  <a:pt x="127533" y="181145"/>
                </a:lnTo>
                <a:lnTo>
                  <a:pt x="125349" y="169163"/>
                </a:lnTo>
                <a:lnTo>
                  <a:pt x="127533" y="157182"/>
                </a:lnTo>
                <a:lnTo>
                  <a:pt x="133492" y="147415"/>
                </a:lnTo>
                <a:lnTo>
                  <a:pt x="142333" y="140839"/>
                </a:lnTo>
                <a:lnTo>
                  <a:pt x="153162" y="138430"/>
                </a:lnTo>
                <a:lnTo>
                  <a:pt x="183874" y="138430"/>
                </a:lnTo>
                <a:lnTo>
                  <a:pt x="182721" y="136540"/>
                </a:lnTo>
                <a:lnTo>
                  <a:pt x="169441" y="126676"/>
                </a:lnTo>
                <a:lnTo>
                  <a:pt x="153162" y="123062"/>
                </a:lnTo>
                <a:close/>
              </a:path>
              <a:path w="306704" h="338454">
                <a:moveTo>
                  <a:pt x="183874" y="138430"/>
                </a:moveTo>
                <a:lnTo>
                  <a:pt x="153162" y="138430"/>
                </a:lnTo>
                <a:lnTo>
                  <a:pt x="163990" y="140839"/>
                </a:lnTo>
                <a:lnTo>
                  <a:pt x="172831" y="147415"/>
                </a:lnTo>
                <a:lnTo>
                  <a:pt x="178790" y="157182"/>
                </a:lnTo>
                <a:lnTo>
                  <a:pt x="180975" y="169163"/>
                </a:lnTo>
                <a:lnTo>
                  <a:pt x="178790" y="181145"/>
                </a:lnTo>
                <a:lnTo>
                  <a:pt x="172831" y="190912"/>
                </a:lnTo>
                <a:lnTo>
                  <a:pt x="163990" y="197488"/>
                </a:lnTo>
                <a:lnTo>
                  <a:pt x="153162" y="199898"/>
                </a:lnTo>
                <a:lnTo>
                  <a:pt x="183874" y="199898"/>
                </a:lnTo>
                <a:lnTo>
                  <a:pt x="191666" y="187136"/>
                </a:lnTo>
                <a:lnTo>
                  <a:pt x="194945" y="169163"/>
                </a:lnTo>
                <a:lnTo>
                  <a:pt x="191666" y="151191"/>
                </a:lnTo>
                <a:lnTo>
                  <a:pt x="183874" y="13843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296147" y="3683000"/>
            <a:ext cx="3320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Boot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loaders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(like</a:t>
            </a:r>
            <a:r>
              <a:rPr sz="12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U-boot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UEFI),</a:t>
            </a:r>
            <a:r>
              <a:rPr sz="1200" spc="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OS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Porting</a:t>
            </a:r>
            <a:r>
              <a:rPr sz="1200" spc="-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(Any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OS </a:t>
            </a:r>
            <a:r>
              <a:rPr sz="1200" spc="-2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like</a:t>
            </a:r>
            <a:r>
              <a:rPr sz="12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Android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or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Linux</a:t>
            </a:r>
            <a:r>
              <a:rPr sz="1200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or</a:t>
            </a:r>
            <a:r>
              <a:rPr sz="12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any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other</a:t>
            </a:r>
            <a:r>
              <a:rPr sz="1200" spc="-15" dirty="0">
                <a:solidFill>
                  <a:srgbClr val="385622"/>
                </a:solidFill>
                <a:latin typeface="Calibri"/>
                <a:cs typeface="Calibri"/>
              </a:rPr>
              <a:t> RTOS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on ARM</a:t>
            </a:r>
            <a:r>
              <a:rPr sz="12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and </a:t>
            </a:r>
            <a:r>
              <a:rPr sz="1200" spc="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MIPS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architectures),device drivers, firmware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&amp;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Linux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Kernel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modifications</a:t>
            </a:r>
            <a:r>
              <a:rPr sz="1200" spc="-2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85622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85622"/>
                </a:solidFill>
                <a:latin typeface="Calibri"/>
                <a:cs typeface="Calibri"/>
              </a:rPr>
              <a:t>optimizations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746492" y="3842003"/>
            <a:ext cx="306705" cy="279400"/>
          </a:xfrm>
          <a:custGeom>
            <a:avLst/>
            <a:gdLst/>
            <a:ahLst/>
            <a:cxnLst/>
            <a:rect l="l" t="t" r="r" b="b"/>
            <a:pathLst>
              <a:path w="306704" h="279400">
                <a:moveTo>
                  <a:pt x="162813" y="276606"/>
                </a:moveTo>
                <a:lnTo>
                  <a:pt x="143509" y="276606"/>
                </a:lnTo>
                <a:lnTo>
                  <a:pt x="146430" y="278003"/>
                </a:lnTo>
                <a:lnTo>
                  <a:pt x="149605" y="278892"/>
                </a:lnTo>
                <a:lnTo>
                  <a:pt x="156717" y="278892"/>
                </a:lnTo>
                <a:lnTo>
                  <a:pt x="159892" y="278003"/>
                </a:lnTo>
                <a:lnTo>
                  <a:pt x="162813" y="276606"/>
                </a:lnTo>
                <a:close/>
              </a:path>
              <a:path w="306704" h="279400">
                <a:moveTo>
                  <a:pt x="143382" y="2159"/>
                </a:moveTo>
                <a:lnTo>
                  <a:pt x="11175" y="65532"/>
                </a:lnTo>
                <a:lnTo>
                  <a:pt x="4572" y="68834"/>
                </a:lnTo>
                <a:lnTo>
                  <a:pt x="0" y="75057"/>
                </a:lnTo>
                <a:lnTo>
                  <a:pt x="0" y="89662"/>
                </a:lnTo>
                <a:lnTo>
                  <a:pt x="4572" y="96012"/>
                </a:lnTo>
                <a:lnTo>
                  <a:pt x="35559" y="110871"/>
                </a:lnTo>
                <a:lnTo>
                  <a:pt x="4572" y="125857"/>
                </a:lnTo>
                <a:lnTo>
                  <a:pt x="0" y="132080"/>
                </a:lnTo>
                <a:lnTo>
                  <a:pt x="0" y="146812"/>
                </a:lnTo>
                <a:lnTo>
                  <a:pt x="4572" y="153035"/>
                </a:lnTo>
                <a:lnTo>
                  <a:pt x="35559" y="168021"/>
                </a:lnTo>
                <a:lnTo>
                  <a:pt x="4572" y="182880"/>
                </a:lnTo>
                <a:lnTo>
                  <a:pt x="0" y="189230"/>
                </a:lnTo>
                <a:lnTo>
                  <a:pt x="0" y="203835"/>
                </a:lnTo>
                <a:lnTo>
                  <a:pt x="4572" y="210058"/>
                </a:lnTo>
                <a:lnTo>
                  <a:pt x="11175" y="213233"/>
                </a:lnTo>
                <a:lnTo>
                  <a:pt x="143382" y="276733"/>
                </a:lnTo>
                <a:lnTo>
                  <a:pt x="163205" y="276606"/>
                </a:lnTo>
                <a:lnTo>
                  <a:pt x="184931" y="266192"/>
                </a:lnTo>
                <a:lnTo>
                  <a:pt x="152018" y="266192"/>
                </a:lnTo>
                <a:lnTo>
                  <a:pt x="150875" y="265938"/>
                </a:lnTo>
                <a:lnTo>
                  <a:pt x="149986" y="265430"/>
                </a:lnTo>
                <a:lnTo>
                  <a:pt x="17652" y="202057"/>
                </a:lnTo>
                <a:lnTo>
                  <a:pt x="15493" y="200914"/>
                </a:lnTo>
                <a:lnTo>
                  <a:pt x="13969" y="198882"/>
                </a:lnTo>
                <a:lnTo>
                  <a:pt x="13969" y="194056"/>
                </a:lnTo>
                <a:lnTo>
                  <a:pt x="15493" y="192024"/>
                </a:lnTo>
                <a:lnTo>
                  <a:pt x="17652" y="191008"/>
                </a:lnTo>
                <a:lnTo>
                  <a:pt x="50546" y="175133"/>
                </a:lnTo>
                <a:lnTo>
                  <a:pt x="80444" y="175133"/>
                </a:lnTo>
                <a:lnTo>
                  <a:pt x="17652" y="145034"/>
                </a:lnTo>
                <a:lnTo>
                  <a:pt x="15493" y="143891"/>
                </a:lnTo>
                <a:lnTo>
                  <a:pt x="13969" y="141859"/>
                </a:lnTo>
                <a:lnTo>
                  <a:pt x="13969" y="137033"/>
                </a:lnTo>
                <a:lnTo>
                  <a:pt x="15493" y="135001"/>
                </a:lnTo>
                <a:lnTo>
                  <a:pt x="17652" y="133858"/>
                </a:lnTo>
                <a:lnTo>
                  <a:pt x="50546" y="118110"/>
                </a:lnTo>
                <a:lnTo>
                  <a:pt x="80444" y="118110"/>
                </a:lnTo>
                <a:lnTo>
                  <a:pt x="17652" y="88011"/>
                </a:lnTo>
                <a:lnTo>
                  <a:pt x="15493" y="86868"/>
                </a:lnTo>
                <a:lnTo>
                  <a:pt x="13969" y="84836"/>
                </a:lnTo>
                <a:lnTo>
                  <a:pt x="13969" y="80010"/>
                </a:lnTo>
                <a:lnTo>
                  <a:pt x="15493" y="77978"/>
                </a:lnTo>
                <a:lnTo>
                  <a:pt x="17652" y="76835"/>
                </a:lnTo>
                <a:lnTo>
                  <a:pt x="149859" y="13462"/>
                </a:lnTo>
                <a:lnTo>
                  <a:pt x="150875" y="12954"/>
                </a:lnTo>
                <a:lnTo>
                  <a:pt x="152018" y="12700"/>
                </a:lnTo>
                <a:lnTo>
                  <a:pt x="184931" y="12700"/>
                </a:lnTo>
                <a:lnTo>
                  <a:pt x="163205" y="2286"/>
                </a:lnTo>
                <a:lnTo>
                  <a:pt x="143509" y="2286"/>
                </a:lnTo>
                <a:close/>
              </a:path>
              <a:path w="306704" h="279400">
                <a:moveTo>
                  <a:pt x="163205" y="276606"/>
                </a:moveTo>
                <a:lnTo>
                  <a:pt x="162813" y="276606"/>
                </a:lnTo>
                <a:lnTo>
                  <a:pt x="163205" y="276606"/>
                </a:lnTo>
                <a:close/>
              </a:path>
              <a:path w="306704" h="279400">
                <a:moveTo>
                  <a:pt x="285595" y="175133"/>
                </a:moveTo>
                <a:lnTo>
                  <a:pt x="255777" y="175133"/>
                </a:lnTo>
                <a:lnTo>
                  <a:pt x="288671" y="190881"/>
                </a:lnTo>
                <a:lnTo>
                  <a:pt x="290829" y="192024"/>
                </a:lnTo>
                <a:lnTo>
                  <a:pt x="292353" y="194056"/>
                </a:lnTo>
                <a:lnTo>
                  <a:pt x="292353" y="198882"/>
                </a:lnTo>
                <a:lnTo>
                  <a:pt x="290829" y="200914"/>
                </a:lnTo>
                <a:lnTo>
                  <a:pt x="288671" y="202057"/>
                </a:lnTo>
                <a:lnTo>
                  <a:pt x="156463" y="265430"/>
                </a:lnTo>
                <a:lnTo>
                  <a:pt x="155448" y="265938"/>
                </a:lnTo>
                <a:lnTo>
                  <a:pt x="154304" y="266192"/>
                </a:lnTo>
                <a:lnTo>
                  <a:pt x="184931" y="266192"/>
                </a:lnTo>
                <a:lnTo>
                  <a:pt x="295148" y="213360"/>
                </a:lnTo>
                <a:lnTo>
                  <a:pt x="301751" y="210058"/>
                </a:lnTo>
                <a:lnTo>
                  <a:pt x="306324" y="203835"/>
                </a:lnTo>
                <a:lnTo>
                  <a:pt x="306324" y="189230"/>
                </a:lnTo>
                <a:lnTo>
                  <a:pt x="301751" y="182880"/>
                </a:lnTo>
                <a:lnTo>
                  <a:pt x="285595" y="175133"/>
                </a:lnTo>
                <a:close/>
              </a:path>
              <a:path w="306704" h="279400">
                <a:moveTo>
                  <a:pt x="162813" y="219583"/>
                </a:moveTo>
                <a:lnTo>
                  <a:pt x="143509" y="219583"/>
                </a:lnTo>
                <a:lnTo>
                  <a:pt x="146430" y="220980"/>
                </a:lnTo>
                <a:lnTo>
                  <a:pt x="149605" y="221869"/>
                </a:lnTo>
                <a:lnTo>
                  <a:pt x="156717" y="221869"/>
                </a:lnTo>
                <a:lnTo>
                  <a:pt x="159892" y="220980"/>
                </a:lnTo>
                <a:lnTo>
                  <a:pt x="162813" y="219583"/>
                </a:lnTo>
                <a:close/>
              </a:path>
              <a:path w="306704" h="279400">
                <a:moveTo>
                  <a:pt x="80444" y="175133"/>
                </a:moveTo>
                <a:lnTo>
                  <a:pt x="50546" y="175133"/>
                </a:lnTo>
                <a:lnTo>
                  <a:pt x="143382" y="219710"/>
                </a:lnTo>
                <a:lnTo>
                  <a:pt x="163205" y="219583"/>
                </a:lnTo>
                <a:lnTo>
                  <a:pt x="184893" y="209169"/>
                </a:lnTo>
                <a:lnTo>
                  <a:pt x="152018" y="209169"/>
                </a:lnTo>
                <a:lnTo>
                  <a:pt x="150875" y="208788"/>
                </a:lnTo>
                <a:lnTo>
                  <a:pt x="149986" y="208407"/>
                </a:lnTo>
                <a:lnTo>
                  <a:pt x="80444" y="175133"/>
                </a:lnTo>
                <a:close/>
              </a:path>
              <a:path w="306704" h="279400">
                <a:moveTo>
                  <a:pt x="163205" y="219583"/>
                </a:moveTo>
                <a:lnTo>
                  <a:pt x="162813" y="219583"/>
                </a:lnTo>
                <a:lnTo>
                  <a:pt x="163205" y="219583"/>
                </a:lnTo>
                <a:close/>
              </a:path>
              <a:path w="306704" h="279400">
                <a:moveTo>
                  <a:pt x="285709" y="118110"/>
                </a:moveTo>
                <a:lnTo>
                  <a:pt x="255777" y="118110"/>
                </a:lnTo>
                <a:lnTo>
                  <a:pt x="288671" y="133858"/>
                </a:lnTo>
                <a:lnTo>
                  <a:pt x="290829" y="135001"/>
                </a:lnTo>
                <a:lnTo>
                  <a:pt x="292353" y="137033"/>
                </a:lnTo>
                <a:lnTo>
                  <a:pt x="292353" y="141859"/>
                </a:lnTo>
                <a:lnTo>
                  <a:pt x="290829" y="143891"/>
                </a:lnTo>
                <a:lnTo>
                  <a:pt x="288671" y="145034"/>
                </a:lnTo>
                <a:lnTo>
                  <a:pt x="156463" y="208407"/>
                </a:lnTo>
                <a:lnTo>
                  <a:pt x="155448" y="208788"/>
                </a:lnTo>
                <a:lnTo>
                  <a:pt x="154304" y="209169"/>
                </a:lnTo>
                <a:lnTo>
                  <a:pt x="184893" y="209169"/>
                </a:lnTo>
                <a:lnTo>
                  <a:pt x="255777" y="175133"/>
                </a:lnTo>
                <a:lnTo>
                  <a:pt x="285595" y="175133"/>
                </a:lnTo>
                <a:lnTo>
                  <a:pt x="270763" y="168021"/>
                </a:lnTo>
                <a:lnTo>
                  <a:pt x="301751" y="153035"/>
                </a:lnTo>
                <a:lnTo>
                  <a:pt x="306324" y="146812"/>
                </a:lnTo>
                <a:lnTo>
                  <a:pt x="306324" y="132080"/>
                </a:lnTo>
                <a:lnTo>
                  <a:pt x="301751" y="125857"/>
                </a:lnTo>
                <a:lnTo>
                  <a:pt x="285709" y="118110"/>
                </a:lnTo>
                <a:close/>
              </a:path>
              <a:path w="306704" h="279400">
                <a:moveTo>
                  <a:pt x="162813" y="162560"/>
                </a:moveTo>
                <a:lnTo>
                  <a:pt x="143509" y="162560"/>
                </a:lnTo>
                <a:lnTo>
                  <a:pt x="146430" y="163957"/>
                </a:lnTo>
                <a:lnTo>
                  <a:pt x="149605" y="164846"/>
                </a:lnTo>
                <a:lnTo>
                  <a:pt x="156717" y="164846"/>
                </a:lnTo>
                <a:lnTo>
                  <a:pt x="159892" y="163957"/>
                </a:lnTo>
                <a:lnTo>
                  <a:pt x="162813" y="162560"/>
                </a:lnTo>
                <a:close/>
              </a:path>
              <a:path w="306704" h="279400">
                <a:moveTo>
                  <a:pt x="80444" y="118110"/>
                </a:moveTo>
                <a:lnTo>
                  <a:pt x="50546" y="118110"/>
                </a:lnTo>
                <a:lnTo>
                  <a:pt x="143382" y="162560"/>
                </a:lnTo>
                <a:lnTo>
                  <a:pt x="162940" y="162560"/>
                </a:lnTo>
                <a:lnTo>
                  <a:pt x="184691" y="152146"/>
                </a:lnTo>
                <a:lnTo>
                  <a:pt x="152018" y="152146"/>
                </a:lnTo>
                <a:lnTo>
                  <a:pt x="150875" y="151765"/>
                </a:lnTo>
                <a:lnTo>
                  <a:pt x="149986" y="151384"/>
                </a:lnTo>
                <a:lnTo>
                  <a:pt x="80444" y="118110"/>
                </a:lnTo>
                <a:close/>
              </a:path>
              <a:path w="306704" h="279400">
                <a:moveTo>
                  <a:pt x="184931" y="12700"/>
                </a:moveTo>
                <a:lnTo>
                  <a:pt x="154304" y="12700"/>
                </a:lnTo>
                <a:lnTo>
                  <a:pt x="155448" y="12954"/>
                </a:lnTo>
                <a:lnTo>
                  <a:pt x="156336" y="13462"/>
                </a:lnTo>
                <a:lnTo>
                  <a:pt x="288671" y="76835"/>
                </a:lnTo>
                <a:lnTo>
                  <a:pt x="290829" y="77978"/>
                </a:lnTo>
                <a:lnTo>
                  <a:pt x="292353" y="80010"/>
                </a:lnTo>
                <a:lnTo>
                  <a:pt x="292353" y="84836"/>
                </a:lnTo>
                <a:lnTo>
                  <a:pt x="290829" y="86868"/>
                </a:lnTo>
                <a:lnTo>
                  <a:pt x="288671" y="87884"/>
                </a:lnTo>
                <a:lnTo>
                  <a:pt x="156463" y="151384"/>
                </a:lnTo>
                <a:lnTo>
                  <a:pt x="155448" y="151765"/>
                </a:lnTo>
                <a:lnTo>
                  <a:pt x="154304" y="152146"/>
                </a:lnTo>
                <a:lnTo>
                  <a:pt x="184691" y="152146"/>
                </a:lnTo>
                <a:lnTo>
                  <a:pt x="255777" y="118110"/>
                </a:lnTo>
                <a:lnTo>
                  <a:pt x="285709" y="118110"/>
                </a:lnTo>
                <a:lnTo>
                  <a:pt x="270763" y="110871"/>
                </a:lnTo>
                <a:lnTo>
                  <a:pt x="301751" y="96012"/>
                </a:lnTo>
                <a:lnTo>
                  <a:pt x="306324" y="89662"/>
                </a:lnTo>
                <a:lnTo>
                  <a:pt x="306324" y="75057"/>
                </a:lnTo>
                <a:lnTo>
                  <a:pt x="301751" y="68834"/>
                </a:lnTo>
                <a:lnTo>
                  <a:pt x="295148" y="65659"/>
                </a:lnTo>
                <a:lnTo>
                  <a:pt x="184931" y="12700"/>
                </a:lnTo>
                <a:close/>
              </a:path>
              <a:path w="306704" h="279400">
                <a:moveTo>
                  <a:pt x="156717" y="0"/>
                </a:moveTo>
                <a:lnTo>
                  <a:pt x="149605" y="0"/>
                </a:lnTo>
                <a:lnTo>
                  <a:pt x="146430" y="889"/>
                </a:lnTo>
                <a:lnTo>
                  <a:pt x="143509" y="2286"/>
                </a:lnTo>
                <a:lnTo>
                  <a:pt x="162813" y="2286"/>
                </a:lnTo>
                <a:lnTo>
                  <a:pt x="159892" y="889"/>
                </a:lnTo>
                <a:lnTo>
                  <a:pt x="156717" y="0"/>
                </a:lnTo>
                <a:close/>
              </a:path>
              <a:path w="306704" h="279400">
                <a:moveTo>
                  <a:pt x="162940" y="2159"/>
                </a:moveTo>
                <a:lnTo>
                  <a:pt x="163205" y="2286"/>
                </a:lnTo>
                <a:lnTo>
                  <a:pt x="162940" y="215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61276" y="1327403"/>
            <a:ext cx="0" cy="4637405"/>
          </a:xfrm>
          <a:custGeom>
            <a:avLst/>
            <a:gdLst/>
            <a:ahLst/>
            <a:cxnLst/>
            <a:rect l="l" t="t" r="r" b="b"/>
            <a:pathLst>
              <a:path h="4637405">
                <a:moveTo>
                  <a:pt x="0" y="0"/>
                </a:moveTo>
                <a:lnTo>
                  <a:pt x="0" y="463701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55335" y="4921199"/>
            <a:ext cx="1335023" cy="1043574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4534027" y="6449669"/>
            <a:ext cx="259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dirty="0">
                <a:latin typeface="Calibri"/>
                <a:cs typeface="Calibri"/>
              </a:rPr>
              <a:t> ©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08" y="374395"/>
            <a:ext cx="49060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  <a:latin typeface="Calibri"/>
                <a:cs typeface="Calibri"/>
              </a:rPr>
              <a:t>R&amp;D</a:t>
            </a:r>
            <a:r>
              <a:rPr sz="32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E79"/>
                </a:solidFill>
                <a:latin typeface="Calibri"/>
                <a:cs typeface="Calibri"/>
              </a:rPr>
              <a:t>ENGINEERING</a:t>
            </a:r>
            <a:r>
              <a:rPr sz="32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F4E79"/>
                </a:solidFill>
                <a:latin typeface="Calibri"/>
                <a:cs typeface="Calibri"/>
              </a:rPr>
              <a:t>SERVICES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545" y="1091691"/>
            <a:ext cx="5607304" cy="55881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99535" y="1823719"/>
            <a:ext cx="819785" cy="9486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270" algn="ctr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ompo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eeri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1300">
              <a:latin typeface="Calibri"/>
              <a:cs typeface="Calibri"/>
            </a:endParaRPr>
          </a:p>
          <a:p>
            <a:pPr marL="1905" algn="ctr">
              <a:lnSpc>
                <a:spcPts val="1335"/>
              </a:lnSpc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95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9682" y="3541903"/>
            <a:ext cx="1327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CAD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2664" y="4732096"/>
            <a:ext cx="772160" cy="4051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61925" marR="5080" indent="-149860">
              <a:lnSpc>
                <a:spcPts val="1430"/>
              </a:lnSpc>
              <a:spcBef>
                <a:spcPts val="254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PCB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Layout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6933" y="5690108"/>
            <a:ext cx="79375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2720" marR="5080" indent="-160020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al  Design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588" y="4552594"/>
            <a:ext cx="1022985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26899"/>
              </a:lnSpc>
              <a:spcBef>
                <a:spcPts val="100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Simulation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SI,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PI,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Thermal,</a:t>
            </a:r>
            <a:endParaRPr sz="1300">
              <a:latin typeface="Calibri"/>
              <a:cs typeface="Calibri"/>
            </a:endParaRPr>
          </a:p>
          <a:p>
            <a:pPr marL="224154">
              <a:lnSpc>
                <a:spcPts val="143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Derating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911" y="3541903"/>
            <a:ext cx="10515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Package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3926" y="1970023"/>
            <a:ext cx="1170305" cy="6559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12090" marR="205104" algn="ctr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Design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sion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Translation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8911" y="1218717"/>
            <a:ext cx="3285490" cy="9220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u="heavy" spc="6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50+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800" u="heavy" spc="-13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Board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designers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u="heavy" spc="6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40+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800" u="heavy" spc="-1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Librarians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737350" indent="-2286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6737350" algn="l"/>
              </a:tabLst>
            </a:pPr>
            <a:r>
              <a:rPr spc="-15" dirty="0"/>
              <a:t>1</a:t>
            </a:r>
            <a:r>
              <a:rPr spc="-10" dirty="0"/>
              <a:t>0</a:t>
            </a:r>
            <a:r>
              <a:rPr spc="-50" dirty="0"/>
              <a:t>K+</a:t>
            </a:r>
            <a:r>
              <a:rPr spc="25" dirty="0"/>
              <a:t> </a:t>
            </a:r>
            <a:r>
              <a:rPr spc="-5" dirty="0"/>
              <a:t>d</a:t>
            </a:r>
            <a:r>
              <a:rPr spc="-335" dirty="0"/>
              <a:t>e</a:t>
            </a:r>
            <a:r>
              <a:rPr spc="-295" dirty="0"/>
              <a:t>s</a:t>
            </a:r>
            <a:r>
              <a:rPr spc="-210" dirty="0"/>
              <a:t>ign</a:t>
            </a:r>
            <a:r>
              <a:rPr spc="-229" dirty="0"/>
              <a:t>s</a:t>
            </a:r>
            <a:r>
              <a:rPr spc="30" dirty="0"/>
              <a:t> </a:t>
            </a:r>
            <a:r>
              <a:rPr spc="-5" dirty="0"/>
              <a:t>d</a:t>
            </a:r>
            <a:r>
              <a:rPr spc="-90" dirty="0"/>
              <a:t>eli</a:t>
            </a:r>
            <a:r>
              <a:rPr spc="-190" dirty="0"/>
              <a:t>v</a:t>
            </a:r>
            <a:r>
              <a:rPr spc="-105" dirty="0"/>
              <a:t>e</a:t>
            </a:r>
            <a:r>
              <a:rPr spc="-60" dirty="0"/>
              <a:t>r</a:t>
            </a:r>
            <a:r>
              <a:rPr spc="-90" dirty="0"/>
              <a:t>ed</a:t>
            </a:r>
          </a:p>
          <a:p>
            <a:pPr marL="673735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6737350" algn="l"/>
              </a:tabLst>
            </a:pPr>
            <a:r>
              <a:rPr spc="-100" dirty="0"/>
              <a:t>8M</a:t>
            </a:r>
            <a:r>
              <a:rPr spc="20" dirty="0"/>
              <a:t> </a:t>
            </a:r>
            <a:r>
              <a:rPr spc="-90" dirty="0"/>
              <a:t>parts</a:t>
            </a:r>
            <a:r>
              <a:rPr spc="25" dirty="0"/>
              <a:t> </a:t>
            </a:r>
            <a:r>
              <a:rPr spc="-185" dirty="0"/>
              <a:t>in</a:t>
            </a:r>
            <a:r>
              <a:rPr spc="15" dirty="0"/>
              <a:t> </a:t>
            </a:r>
            <a:r>
              <a:rPr spc="-175" dirty="0"/>
              <a:t>the</a:t>
            </a:r>
            <a:r>
              <a:rPr spc="25" dirty="0"/>
              <a:t> </a:t>
            </a:r>
            <a:r>
              <a:rPr spc="-90" dirty="0"/>
              <a:t>database</a:t>
            </a:r>
          </a:p>
          <a:p>
            <a:pPr marL="6737350" indent="-228600">
              <a:lnSpc>
                <a:spcPct val="100000"/>
              </a:lnSpc>
              <a:spcBef>
                <a:spcPts val="155"/>
              </a:spcBef>
              <a:buFont typeface="Wingdings"/>
              <a:buChar char=""/>
              <a:tabLst>
                <a:tab pos="6737350" algn="l"/>
              </a:tabLst>
            </a:pPr>
            <a:r>
              <a:rPr spc="-80" dirty="0"/>
              <a:t>Library</a:t>
            </a:r>
            <a:r>
              <a:rPr spc="10" dirty="0"/>
              <a:t> </a:t>
            </a:r>
            <a:r>
              <a:rPr spc="-160" dirty="0"/>
              <a:t>development</a:t>
            </a:r>
            <a:r>
              <a:rPr spc="25" dirty="0"/>
              <a:t> </a:t>
            </a:r>
            <a:r>
              <a:rPr spc="-135" dirty="0"/>
              <a:t>with</a:t>
            </a:r>
            <a:r>
              <a:rPr spc="25" dirty="0"/>
              <a:t> </a:t>
            </a:r>
            <a:r>
              <a:rPr spc="-175" dirty="0"/>
              <a:t>3D</a:t>
            </a:r>
            <a:r>
              <a:rPr spc="15" dirty="0"/>
              <a:t> </a:t>
            </a:r>
            <a:r>
              <a:rPr spc="-285" dirty="0"/>
              <a:t>CAD</a:t>
            </a:r>
          </a:p>
          <a:p>
            <a:pPr marL="673735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6737350" algn="l"/>
              </a:tabLst>
            </a:pPr>
            <a:r>
              <a:rPr spc="-170" dirty="0"/>
              <a:t>Highspeed</a:t>
            </a:r>
            <a:r>
              <a:rPr spc="25" dirty="0"/>
              <a:t> </a:t>
            </a:r>
            <a:r>
              <a:rPr spc="620" dirty="0"/>
              <a:t>/</a:t>
            </a:r>
            <a:r>
              <a:rPr spc="30" dirty="0"/>
              <a:t> </a:t>
            </a:r>
            <a:r>
              <a:rPr spc="-180" dirty="0"/>
              <a:t>High</a:t>
            </a:r>
            <a:r>
              <a:rPr spc="20" dirty="0"/>
              <a:t> </a:t>
            </a:r>
            <a:r>
              <a:rPr spc="-130" dirty="0"/>
              <a:t>power</a:t>
            </a:r>
            <a:r>
              <a:rPr spc="25" dirty="0"/>
              <a:t> </a:t>
            </a:r>
            <a:r>
              <a:rPr spc="-215" dirty="0"/>
              <a:t>designs</a:t>
            </a:r>
          </a:p>
          <a:p>
            <a:pPr marL="673735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6737350" algn="l"/>
              </a:tabLst>
            </a:pPr>
            <a:r>
              <a:rPr spc="-75" dirty="0"/>
              <a:t>Rigid/Flex/HDI</a:t>
            </a:r>
            <a:r>
              <a:rPr spc="-15" dirty="0"/>
              <a:t> </a:t>
            </a:r>
            <a:r>
              <a:rPr spc="-215" dirty="0"/>
              <a:t>designs</a:t>
            </a:r>
          </a:p>
          <a:p>
            <a:pPr marL="6737350" indent="-228600">
              <a:lnSpc>
                <a:spcPct val="100000"/>
              </a:lnSpc>
              <a:spcBef>
                <a:spcPts val="155"/>
              </a:spcBef>
              <a:buFont typeface="Wingdings"/>
              <a:buChar char=""/>
              <a:tabLst>
                <a:tab pos="6737350" algn="l"/>
              </a:tabLst>
            </a:pPr>
            <a:r>
              <a:rPr spc="-315" dirty="0"/>
              <a:t>P</a:t>
            </a:r>
            <a:r>
              <a:rPr spc="-155" dirty="0"/>
              <a:t>re</a:t>
            </a:r>
            <a:r>
              <a:rPr spc="-5" dirty="0"/>
              <a:t>-</a:t>
            </a:r>
            <a:r>
              <a:rPr spc="-610" dirty="0"/>
              <a:t>P</a:t>
            </a:r>
            <a:r>
              <a:rPr spc="-335" dirty="0"/>
              <a:t>o</a:t>
            </a:r>
            <a:r>
              <a:rPr spc="-295" dirty="0"/>
              <a:t>s</a:t>
            </a:r>
            <a:r>
              <a:rPr spc="-25" dirty="0"/>
              <a:t>t</a:t>
            </a:r>
            <a:r>
              <a:rPr spc="25" dirty="0"/>
              <a:t> </a:t>
            </a:r>
            <a:r>
              <a:rPr spc="-480" dirty="0"/>
              <a:t>L</a:t>
            </a:r>
            <a:r>
              <a:rPr spc="-75" dirty="0"/>
              <a:t>a</a:t>
            </a:r>
            <a:r>
              <a:rPr spc="-85" dirty="0"/>
              <a:t>y</a:t>
            </a:r>
            <a:r>
              <a:rPr spc="-175" dirty="0"/>
              <a:t>out</a:t>
            </a:r>
            <a:r>
              <a:rPr spc="25" dirty="0"/>
              <a:t> </a:t>
            </a:r>
            <a:r>
              <a:rPr spc="-114" dirty="0"/>
              <a:t>Anal</a:t>
            </a:r>
            <a:r>
              <a:rPr spc="-105" dirty="0"/>
              <a:t>y</a:t>
            </a:r>
            <a:r>
              <a:rPr spc="-325" dirty="0"/>
              <a:t>sis</a:t>
            </a:r>
          </a:p>
          <a:p>
            <a:pPr marL="673735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6737350" algn="l"/>
              </a:tabLst>
            </a:pPr>
            <a:r>
              <a:rPr spc="-225" dirty="0"/>
              <a:t>BOM</a:t>
            </a:r>
            <a:r>
              <a:rPr spc="30" dirty="0"/>
              <a:t> </a:t>
            </a:r>
            <a:r>
              <a:rPr spc="-175" dirty="0"/>
              <a:t>A</a:t>
            </a:r>
            <a:r>
              <a:rPr spc="-165" dirty="0"/>
              <a:t>naly</a:t>
            </a:r>
            <a:r>
              <a:rPr spc="-175" dirty="0"/>
              <a:t>s</a:t>
            </a:r>
            <a:r>
              <a:rPr spc="-254" dirty="0"/>
              <a:t>is</a:t>
            </a:r>
          </a:p>
          <a:p>
            <a:pPr marL="673735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6737350" algn="l"/>
              </a:tabLst>
            </a:pPr>
            <a:r>
              <a:rPr spc="-175" dirty="0"/>
              <a:t>3D</a:t>
            </a:r>
            <a:r>
              <a:rPr spc="25" dirty="0"/>
              <a:t> </a:t>
            </a:r>
            <a:r>
              <a:rPr spc="-465" dirty="0"/>
              <a:t>P</a:t>
            </a:r>
            <a:r>
              <a:rPr spc="-165" dirty="0"/>
              <a:t>la</a:t>
            </a:r>
            <a:r>
              <a:rPr spc="-200" dirty="0"/>
              <a:t>s</a:t>
            </a:r>
            <a:r>
              <a:rPr spc="-125" dirty="0"/>
              <a:t>tic</a:t>
            </a:r>
            <a:r>
              <a:rPr spc="35" dirty="0"/>
              <a:t> </a:t>
            </a:r>
            <a:r>
              <a:rPr spc="-5" dirty="0"/>
              <a:t>&amp;</a:t>
            </a:r>
            <a:r>
              <a:rPr spc="25" dirty="0"/>
              <a:t> </a:t>
            </a:r>
            <a:r>
              <a:rPr spc="-465" dirty="0"/>
              <a:t>S</a:t>
            </a:r>
            <a:r>
              <a:rPr spc="-220" dirty="0"/>
              <a:t>he</a:t>
            </a:r>
            <a:r>
              <a:rPr spc="-215" dirty="0"/>
              <a:t>e</a:t>
            </a:r>
            <a:r>
              <a:rPr spc="-25" dirty="0"/>
              <a:t>t</a:t>
            </a:r>
            <a:r>
              <a:rPr spc="25" dirty="0"/>
              <a:t> </a:t>
            </a:r>
            <a:r>
              <a:rPr spc="-80" dirty="0"/>
              <a:t>Metal</a:t>
            </a:r>
            <a:r>
              <a:rPr spc="40" dirty="0"/>
              <a:t> </a:t>
            </a:r>
            <a:r>
              <a:rPr spc="-90" dirty="0"/>
              <a:t>d</a:t>
            </a:r>
            <a:r>
              <a:rPr spc="-85" dirty="0"/>
              <a:t>e</a:t>
            </a:r>
            <a:r>
              <a:rPr spc="-145" dirty="0"/>
              <a:t>si</a:t>
            </a:r>
            <a:r>
              <a:rPr spc="-220" dirty="0"/>
              <a:t>g</a:t>
            </a:r>
            <a:r>
              <a:rPr spc="-405" dirty="0"/>
              <a:t>ns</a:t>
            </a:r>
          </a:p>
        </p:txBody>
      </p:sp>
      <p:sp>
        <p:nvSpPr>
          <p:cNvPr id="13" name="object 13"/>
          <p:cNvSpPr/>
          <p:nvPr/>
        </p:nvSpPr>
        <p:spPr>
          <a:xfrm>
            <a:off x="3805428" y="6583680"/>
            <a:ext cx="4114800" cy="274320"/>
          </a:xfrm>
          <a:custGeom>
            <a:avLst/>
            <a:gdLst/>
            <a:ahLst/>
            <a:cxnLst/>
            <a:rect l="l" t="t" r="r" b="b"/>
            <a:pathLst>
              <a:path w="4114800" h="274320">
                <a:moveTo>
                  <a:pt x="4114800" y="0"/>
                </a:moveTo>
                <a:lnTo>
                  <a:pt x="0" y="0"/>
                </a:lnTo>
                <a:lnTo>
                  <a:pt x="0" y="274318"/>
                </a:lnTo>
                <a:lnTo>
                  <a:pt x="4114800" y="274318"/>
                </a:lnTo>
                <a:lnTo>
                  <a:pt x="411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62983" y="6609384"/>
            <a:ext cx="259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dirty="0">
                <a:latin typeface="Calibri"/>
                <a:cs typeface="Calibri"/>
              </a:rPr>
              <a:t> ©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156" y="1435545"/>
            <a:ext cx="2130235" cy="2256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308" y="419862"/>
            <a:ext cx="531368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1F4E79"/>
                </a:solidFill>
                <a:latin typeface="Calibri"/>
                <a:cs typeface="Calibri"/>
              </a:rPr>
              <a:t>EDS</a:t>
            </a:r>
            <a:r>
              <a:rPr sz="29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1F4E79"/>
                </a:solidFill>
                <a:latin typeface="Calibri"/>
                <a:cs typeface="Calibri"/>
              </a:rPr>
              <a:t>–Design</a:t>
            </a:r>
            <a:r>
              <a:rPr sz="29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sz="29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1F4E79"/>
                </a:solidFill>
                <a:latin typeface="Calibri"/>
                <a:cs typeface="Calibri"/>
              </a:rPr>
              <a:t>Analysis</a:t>
            </a:r>
            <a:r>
              <a:rPr sz="29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1F4E79"/>
                </a:solidFill>
                <a:latin typeface="Calibri"/>
                <a:cs typeface="Calibri"/>
              </a:rPr>
              <a:t>Platform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0624" y="1359420"/>
            <a:ext cx="3063875" cy="701040"/>
            <a:chOff x="2930624" y="1359420"/>
            <a:chExt cx="3063875" cy="701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0624" y="1370045"/>
              <a:ext cx="3063294" cy="6370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656" y="1359420"/>
              <a:ext cx="2375916" cy="7010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0944" y="1400556"/>
              <a:ext cx="2967228" cy="5334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16326" y="1429003"/>
            <a:ext cx="20320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PCB library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expert from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PCB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Libraries(IPC 7351)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9137" y="1388110"/>
            <a:ext cx="2367280" cy="544830"/>
            <a:chOff x="469137" y="1388110"/>
            <a:chExt cx="2367280" cy="544830"/>
          </a:xfrm>
        </p:grpSpPr>
        <p:sp>
          <p:nvSpPr>
            <p:cNvPr id="10" name="object 10"/>
            <p:cNvSpPr/>
            <p:nvPr/>
          </p:nvSpPr>
          <p:spPr>
            <a:xfrm>
              <a:off x="475487" y="1394460"/>
              <a:ext cx="2354580" cy="532130"/>
            </a:xfrm>
            <a:custGeom>
              <a:avLst/>
              <a:gdLst/>
              <a:ahLst/>
              <a:cxnLst/>
              <a:rect l="l" t="t" r="r" b="b"/>
              <a:pathLst>
                <a:path w="2354580" h="532130">
                  <a:moveTo>
                    <a:pt x="2265934" y="0"/>
                  </a:moveTo>
                  <a:lnTo>
                    <a:pt x="88646" y="0"/>
                  </a:lnTo>
                  <a:lnTo>
                    <a:pt x="54140" y="6975"/>
                  </a:lnTo>
                  <a:lnTo>
                    <a:pt x="25963" y="25987"/>
                  </a:lnTo>
                  <a:lnTo>
                    <a:pt x="6966" y="54167"/>
                  </a:lnTo>
                  <a:lnTo>
                    <a:pt x="0" y="88645"/>
                  </a:lnTo>
                  <a:lnTo>
                    <a:pt x="0" y="443229"/>
                  </a:lnTo>
                  <a:lnTo>
                    <a:pt x="6966" y="477708"/>
                  </a:lnTo>
                  <a:lnTo>
                    <a:pt x="25963" y="505888"/>
                  </a:lnTo>
                  <a:lnTo>
                    <a:pt x="54140" y="524900"/>
                  </a:lnTo>
                  <a:lnTo>
                    <a:pt x="88646" y="531876"/>
                  </a:lnTo>
                  <a:lnTo>
                    <a:pt x="2265934" y="531876"/>
                  </a:lnTo>
                  <a:lnTo>
                    <a:pt x="2300412" y="524900"/>
                  </a:lnTo>
                  <a:lnTo>
                    <a:pt x="2328592" y="505888"/>
                  </a:lnTo>
                  <a:lnTo>
                    <a:pt x="2347604" y="477708"/>
                  </a:lnTo>
                  <a:lnTo>
                    <a:pt x="2354580" y="443229"/>
                  </a:lnTo>
                  <a:lnTo>
                    <a:pt x="2354580" y="88645"/>
                  </a:lnTo>
                  <a:lnTo>
                    <a:pt x="2347604" y="54167"/>
                  </a:lnTo>
                  <a:lnTo>
                    <a:pt x="2328592" y="25987"/>
                  </a:lnTo>
                  <a:lnTo>
                    <a:pt x="2300412" y="6975"/>
                  </a:lnTo>
                  <a:lnTo>
                    <a:pt x="226593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487" y="1394460"/>
              <a:ext cx="2354580" cy="532130"/>
            </a:xfrm>
            <a:custGeom>
              <a:avLst/>
              <a:gdLst/>
              <a:ahLst/>
              <a:cxnLst/>
              <a:rect l="l" t="t" r="r" b="b"/>
              <a:pathLst>
                <a:path w="2354580" h="532130">
                  <a:moveTo>
                    <a:pt x="0" y="88645"/>
                  </a:moveTo>
                  <a:lnTo>
                    <a:pt x="6966" y="54167"/>
                  </a:lnTo>
                  <a:lnTo>
                    <a:pt x="25963" y="25987"/>
                  </a:lnTo>
                  <a:lnTo>
                    <a:pt x="54140" y="6975"/>
                  </a:lnTo>
                  <a:lnTo>
                    <a:pt x="88646" y="0"/>
                  </a:lnTo>
                  <a:lnTo>
                    <a:pt x="2265934" y="0"/>
                  </a:lnTo>
                  <a:lnTo>
                    <a:pt x="2300412" y="6975"/>
                  </a:lnTo>
                  <a:lnTo>
                    <a:pt x="2328592" y="25987"/>
                  </a:lnTo>
                  <a:lnTo>
                    <a:pt x="2347604" y="54167"/>
                  </a:lnTo>
                  <a:lnTo>
                    <a:pt x="2354580" y="88645"/>
                  </a:lnTo>
                  <a:lnTo>
                    <a:pt x="2354580" y="443229"/>
                  </a:lnTo>
                  <a:lnTo>
                    <a:pt x="2347604" y="477708"/>
                  </a:lnTo>
                  <a:lnTo>
                    <a:pt x="2328592" y="505888"/>
                  </a:lnTo>
                  <a:lnTo>
                    <a:pt x="2300412" y="524900"/>
                  </a:lnTo>
                  <a:lnTo>
                    <a:pt x="2265934" y="531876"/>
                  </a:lnTo>
                  <a:lnTo>
                    <a:pt x="88646" y="531876"/>
                  </a:lnTo>
                  <a:lnTo>
                    <a:pt x="54140" y="524900"/>
                  </a:lnTo>
                  <a:lnTo>
                    <a:pt x="25963" y="505888"/>
                  </a:lnTo>
                  <a:lnTo>
                    <a:pt x="6966" y="477708"/>
                  </a:lnTo>
                  <a:lnTo>
                    <a:pt x="0" y="443229"/>
                  </a:lnTo>
                  <a:lnTo>
                    <a:pt x="0" y="8864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6673" y="1522856"/>
            <a:ext cx="1771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220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Libra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21507" y="1955266"/>
            <a:ext cx="3915410" cy="1631314"/>
            <a:chOff x="2921507" y="1955266"/>
            <a:chExt cx="3915410" cy="1631314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1507" y="2029942"/>
              <a:ext cx="3485388" cy="7132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5703" y="1955266"/>
              <a:ext cx="3198875" cy="9144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0943" y="2069591"/>
              <a:ext cx="3371088" cy="6004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1507" y="2746273"/>
              <a:ext cx="3915155" cy="711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5703" y="2671546"/>
              <a:ext cx="3400044" cy="9144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0943" y="2785871"/>
              <a:ext cx="3800855" cy="5989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119754" y="2025142"/>
            <a:ext cx="3097530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447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Design Entry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HDL- OrCAD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Cadence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Dx designer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Mentor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Graphics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Altium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Designer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Altium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Allegro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Cadence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Xpedition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Pads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Mentor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Graphics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Altium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Designer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Altium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9137" y="2089150"/>
            <a:ext cx="2367280" cy="546100"/>
            <a:chOff x="469137" y="2089150"/>
            <a:chExt cx="2367280" cy="546100"/>
          </a:xfrm>
        </p:grpSpPr>
        <p:sp>
          <p:nvSpPr>
            <p:cNvPr id="22" name="object 22"/>
            <p:cNvSpPr/>
            <p:nvPr/>
          </p:nvSpPr>
          <p:spPr>
            <a:xfrm>
              <a:off x="475487" y="2095500"/>
              <a:ext cx="2354580" cy="533400"/>
            </a:xfrm>
            <a:custGeom>
              <a:avLst/>
              <a:gdLst/>
              <a:ahLst/>
              <a:cxnLst/>
              <a:rect l="l" t="t" r="r" b="b"/>
              <a:pathLst>
                <a:path w="2354580" h="533400">
                  <a:moveTo>
                    <a:pt x="2265680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2265680" y="533400"/>
                  </a:lnTo>
                  <a:lnTo>
                    <a:pt x="2300305" y="526420"/>
                  </a:lnTo>
                  <a:lnTo>
                    <a:pt x="2328560" y="507380"/>
                  </a:lnTo>
                  <a:lnTo>
                    <a:pt x="2347600" y="479125"/>
                  </a:lnTo>
                  <a:lnTo>
                    <a:pt x="2354580" y="444500"/>
                  </a:lnTo>
                  <a:lnTo>
                    <a:pt x="2354580" y="88900"/>
                  </a:lnTo>
                  <a:lnTo>
                    <a:pt x="2347600" y="54274"/>
                  </a:lnTo>
                  <a:lnTo>
                    <a:pt x="2328560" y="26019"/>
                  </a:lnTo>
                  <a:lnTo>
                    <a:pt x="2300305" y="6979"/>
                  </a:lnTo>
                  <a:lnTo>
                    <a:pt x="2265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5487" y="2095500"/>
              <a:ext cx="2354580" cy="533400"/>
            </a:xfrm>
            <a:custGeom>
              <a:avLst/>
              <a:gdLst/>
              <a:ahLst/>
              <a:cxnLst/>
              <a:rect l="l" t="t" r="r" b="b"/>
              <a:pathLst>
                <a:path w="2354580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2265680" y="0"/>
                  </a:lnTo>
                  <a:lnTo>
                    <a:pt x="2300305" y="6979"/>
                  </a:lnTo>
                  <a:lnTo>
                    <a:pt x="2328560" y="26019"/>
                  </a:lnTo>
                  <a:lnTo>
                    <a:pt x="2347600" y="54274"/>
                  </a:lnTo>
                  <a:lnTo>
                    <a:pt x="2354580" y="88900"/>
                  </a:lnTo>
                  <a:lnTo>
                    <a:pt x="2354580" y="444500"/>
                  </a:lnTo>
                  <a:lnTo>
                    <a:pt x="2347600" y="479125"/>
                  </a:lnTo>
                  <a:lnTo>
                    <a:pt x="2328560" y="507380"/>
                  </a:lnTo>
                  <a:lnTo>
                    <a:pt x="2300305" y="526420"/>
                  </a:lnTo>
                  <a:lnTo>
                    <a:pt x="2265680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32789" y="2225420"/>
            <a:ext cx="1438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matic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9137" y="2796285"/>
            <a:ext cx="2367280" cy="581660"/>
            <a:chOff x="469137" y="2796285"/>
            <a:chExt cx="2367280" cy="581660"/>
          </a:xfrm>
        </p:grpSpPr>
        <p:sp>
          <p:nvSpPr>
            <p:cNvPr id="26" name="object 26"/>
            <p:cNvSpPr/>
            <p:nvPr/>
          </p:nvSpPr>
          <p:spPr>
            <a:xfrm>
              <a:off x="475487" y="2802635"/>
              <a:ext cx="2354580" cy="568960"/>
            </a:xfrm>
            <a:custGeom>
              <a:avLst/>
              <a:gdLst/>
              <a:ahLst/>
              <a:cxnLst/>
              <a:rect l="l" t="t" r="r" b="b"/>
              <a:pathLst>
                <a:path w="2354580" h="568960">
                  <a:moveTo>
                    <a:pt x="2259838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1"/>
                  </a:lnTo>
                  <a:lnTo>
                    <a:pt x="0" y="473710"/>
                  </a:lnTo>
                  <a:lnTo>
                    <a:pt x="7445" y="510587"/>
                  </a:lnTo>
                  <a:lnTo>
                    <a:pt x="27749" y="540702"/>
                  </a:lnTo>
                  <a:lnTo>
                    <a:pt x="57864" y="561006"/>
                  </a:lnTo>
                  <a:lnTo>
                    <a:pt x="94742" y="568451"/>
                  </a:lnTo>
                  <a:lnTo>
                    <a:pt x="2259838" y="568451"/>
                  </a:lnTo>
                  <a:lnTo>
                    <a:pt x="2296715" y="561006"/>
                  </a:lnTo>
                  <a:lnTo>
                    <a:pt x="2326830" y="540702"/>
                  </a:lnTo>
                  <a:lnTo>
                    <a:pt x="2347134" y="510587"/>
                  </a:lnTo>
                  <a:lnTo>
                    <a:pt x="2354580" y="473710"/>
                  </a:lnTo>
                  <a:lnTo>
                    <a:pt x="2354580" y="94741"/>
                  </a:lnTo>
                  <a:lnTo>
                    <a:pt x="2347134" y="57864"/>
                  </a:lnTo>
                  <a:lnTo>
                    <a:pt x="2326830" y="27749"/>
                  </a:lnTo>
                  <a:lnTo>
                    <a:pt x="2296715" y="7445"/>
                  </a:lnTo>
                  <a:lnTo>
                    <a:pt x="22598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5487" y="2802635"/>
              <a:ext cx="2354580" cy="568960"/>
            </a:xfrm>
            <a:custGeom>
              <a:avLst/>
              <a:gdLst/>
              <a:ahLst/>
              <a:cxnLst/>
              <a:rect l="l" t="t" r="r" b="b"/>
              <a:pathLst>
                <a:path w="2354580" h="568960">
                  <a:moveTo>
                    <a:pt x="0" y="94741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2259838" y="0"/>
                  </a:lnTo>
                  <a:lnTo>
                    <a:pt x="2296715" y="7445"/>
                  </a:lnTo>
                  <a:lnTo>
                    <a:pt x="2326830" y="27749"/>
                  </a:lnTo>
                  <a:lnTo>
                    <a:pt x="2347134" y="57864"/>
                  </a:lnTo>
                  <a:lnTo>
                    <a:pt x="2354580" y="94741"/>
                  </a:lnTo>
                  <a:lnTo>
                    <a:pt x="2354580" y="473710"/>
                  </a:lnTo>
                  <a:lnTo>
                    <a:pt x="2347134" y="510587"/>
                  </a:lnTo>
                  <a:lnTo>
                    <a:pt x="2326830" y="540702"/>
                  </a:lnTo>
                  <a:lnTo>
                    <a:pt x="2296715" y="561006"/>
                  </a:lnTo>
                  <a:lnTo>
                    <a:pt x="2259838" y="568451"/>
                  </a:lnTo>
                  <a:lnTo>
                    <a:pt x="94742" y="568451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05713" y="2949701"/>
            <a:ext cx="18916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21507" y="3482365"/>
            <a:ext cx="4279900" cy="711835"/>
            <a:chOff x="2921507" y="3482365"/>
            <a:chExt cx="4279900" cy="711835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1507" y="3482365"/>
              <a:ext cx="4279392" cy="7116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65703" y="3621011"/>
              <a:ext cx="2385060" cy="4876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0943" y="3521963"/>
              <a:ext cx="4165091" cy="59893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119754" y="3690620"/>
            <a:ext cx="20821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Valor</a:t>
            </a:r>
            <a:r>
              <a:rPr sz="14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Mentor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Graphics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9137" y="3535426"/>
            <a:ext cx="2367280" cy="568960"/>
            <a:chOff x="469137" y="3535426"/>
            <a:chExt cx="2367280" cy="568960"/>
          </a:xfrm>
        </p:grpSpPr>
        <p:sp>
          <p:nvSpPr>
            <p:cNvPr id="35" name="object 35"/>
            <p:cNvSpPr/>
            <p:nvPr/>
          </p:nvSpPr>
          <p:spPr>
            <a:xfrm>
              <a:off x="475487" y="3541776"/>
              <a:ext cx="2354580" cy="556260"/>
            </a:xfrm>
            <a:custGeom>
              <a:avLst/>
              <a:gdLst/>
              <a:ahLst/>
              <a:cxnLst/>
              <a:rect l="l" t="t" r="r" b="b"/>
              <a:pathLst>
                <a:path w="2354580" h="556260">
                  <a:moveTo>
                    <a:pt x="2261870" y="0"/>
                  </a:moveTo>
                  <a:lnTo>
                    <a:pt x="92710" y="0"/>
                  </a:lnTo>
                  <a:lnTo>
                    <a:pt x="56621" y="7288"/>
                  </a:lnTo>
                  <a:lnTo>
                    <a:pt x="27152" y="27162"/>
                  </a:lnTo>
                  <a:lnTo>
                    <a:pt x="7285" y="56632"/>
                  </a:lnTo>
                  <a:lnTo>
                    <a:pt x="0" y="92710"/>
                  </a:lnTo>
                  <a:lnTo>
                    <a:pt x="0" y="463550"/>
                  </a:lnTo>
                  <a:lnTo>
                    <a:pt x="7285" y="499627"/>
                  </a:lnTo>
                  <a:lnTo>
                    <a:pt x="27152" y="529097"/>
                  </a:lnTo>
                  <a:lnTo>
                    <a:pt x="56621" y="548971"/>
                  </a:lnTo>
                  <a:lnTo>
                    <a:pt x="92710" y="556260"/>
                  </a:lnTo>
                  <a:lnTo>
                    <a:pt x="2261870" y="556260"/>
                  </a:lnTo>
                  <a:lnTo>
                    <a:pt x="2297947" y="548971"/>
                  </a:lnTo>
                  <a:lnTo>
                    <a:pt x="2327417" y="529097"/>
                  </a:lnTo>
                  <a:lnTo>
                    <a:pt x="2347291" y="499627"/>
                  </a:lnTo>
                  <a:lnTo>
                    <a:pt x="2354580" y="463550"/>
                  </a:lnTo>
                  <a:lnTo>
                    <a:pt x="2354580" y="92710"/>
                  </a:lnTo>
                  <a:lnTo>
                    <a:pt x="2347291" y="56632"/>
                  </a:lnTo>
                  <a:lnTo>
                    <a:pt x="2327417" y="27162"/>
                  </a:lnTo>
                  <a:lnTo>
                    <a:pt x="2297947" y="7288"/>
                  </a:lnTo>
                  <a:lnTo>
                    <a:pt x="22618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5487" y="3541776"/>
              <a:ext cx="2354580" cy="556260"/>
            </a:xfrm>
            <a:custGeom>
              <a:avLst/>
              <a:gdLst/>
              <a:ahLst/>
              <a:cxnLst/>
              <a:rect l="l" t="t" r="r" b="b"/>
              <a:pathLst>
                <a:path w="2354580" h="556260">
                  <a:moveTo>
                    <a:pt x="0" y="92710"/>
                  </a:moveTo>
                  <a:lnTo>
                    <a:pt x="7285" y="56632"/>
                  </a:lnTo>
                  <a:lnTo>
                    <a:pt x="27152" y="27162"/>
                  </a:lnTo>
                  <a:lnTo>
                    <a:pt x="56621" y="7288"/>
                  </a:lnTo>
                  <a:lnTo>
                    <a:pt x="92710" y="0"/>
                  </a:lnTo>
                  <a:lnTo>
                    <a:pt x="2261870" y="0"/>
                  </a:lnTo>
                  <a:lnTo>
                    <a:pt x="2297947" y="7288"/>
                  </a:lnTo>
                  <a:lnTo>
                    <a:pt x="2327417" y="27162"/>
                  </a:lnTo>
                  <a:lnTo>
                    <a:pt x="2347291" y="56632"/>
                  </a:lnTo>
                  <a:lnTo>
                    <a:pt x="2354580" y="92710"/>
                  </a:lnTo>
                  <a:lnTo>
                    <a:pt x="2354580" y="463550"/>
                  </a:lnTo>
                  <a:lnTo>
                    <a:pt x="2347291" y="499627"/>
                  </a:lnTo>
                  <a:lnTo>
                    <a:pt x="2327417" y="529097"/>
                  </a:lnTo>
                  <a:lnTo>
                    <a:pt x="2297947" y="548971"/>
                  </a:lnTo>
                  <a:lnTo>
                    <a:pt x="2261870" y="556260"/>
                  </a:lnTo>
                  <a:lnTo>
                    <a:pt x="92710" y="556260"/>
                  </a:lnTo>
                  <a:lnTo>
                    <a:pt x="56621" y="548971"/>
                  </a:lnTo>
                  <a:lnTo>
                    <a:pt x="27152" y="529097"/>
                  </a:lnTo>
                  <a:lnTo>
                    <a:pt x="7285" y="499627"/>
                  </a:lnTo>
                  <a:lnTo>
                    <a:pt x="0" y="463550"/>
                  </a:lnTo>
                  <a:lnTo>
                    <a:pt x="0" y="9271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21155" y="3683000"/>
            <a:ext cx="1064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aly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30637" y="4227434"/>
            <a:ext cx="4638040" cy="724535"/>
            <a:chOff x="2930637" y="4227434"/>
            <a:chExt cx="4638040" cy="72453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30637" y="4227434"/>
              <a:ext cx="4637561" cy="7042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65703" y="4250448"/>
              <a:ext cx="2901696" cy="70102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80943" y="4258055"/>
              <a:ext cx="4541520" cy="60045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119754" y="4320285"/>
            <a:ext cx="25577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Keysight-ADS,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Sigrity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Cadence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Hyper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Lynx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-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Mentor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Graphics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69137" y="4262373"/>
            <a:ext cx="2367280" cy="579755"/>
            <a:chOff x="469137" y="4262373"/>
            <a:chExt cx="2367280" cy="579755"/>
          </a:xfrm>
        </p:grpSpPr>
        <p:sp>
          <p:nvSpPr>
            <p:cNvPr id="44" name="object 44"/>
            <p:cNvSpPr/>
            <p:nvPr/>
          </p:nvSpPr>
          <p:spPr>
            <a:xfrm>
              <a:off x="475487" y="4268723"/>
              <a:ext cx="2354580" cy="567055"/>
            </a:xfrm>
            <a:custGeom>
              <a:avLst/>
              <a:gdLst/>
              <a:ahLst/>
              <a:cxnLst/>
              <a:rect l="l" t="t" r="r" b="b"/>
              <a:pathLst>
                <a:path w="2354580" h="567054">
                  <a:moveTo>
                    <a:pt x="2260092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4" y="539257"/>
                  </a:lnTo>
                  <a:lnTo>
                    <a:pt x="57708" y="559504"/>
                  </a:lnTo>
                  <a:lnTo>
                    <a:pt x="94488" y="566927"/>
                  </a:lnTo>
                  <a:lnTo>
                    <a:pt x="2260092" y="566927"/>
                  </a:lnTo>
                  <a:lnTo>
                    <a:pt x="2296876" y="559504"/>
                  </a:lnTo>
                  <a:lnTo>
                    <a:pt x="2326909" y="539257"/>
                  </a:lnTo>
                  <a:lnTo>
                    <a:pt x="2347156" y="509224"/>
                  </a:lnTo>
                  <a:lnTo>
                    <a:pt x="2354580" y="472439"/>
                  </a:lnTo>
                  <a:lnTo>
                    <a:pt x="2354580" y="94487"/>
                  </a:lnTo>
                  <a:lnTo>
                    <a:pt x="2347156" y="57703"/>
                  </a:lnTo>
                  <a:lnTo>
                    <a:pt x="2326909" y="27670"/>
                  </a:lnTo>
                  <a:lnTo>
                    <a:pt x="2296876" y="7423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5487" y="4268723"/>
              <a:ext cx="2354580" cy="567055"/>
            </a:xfrm>
            <a:custGeom>
              <a:avLst/>
              <a:gdLst/>
              <a:ahLst/>
              <a:cxnLst/>
              <a:rect l="l" t="t" r="r" b="b"/>
              <a:pathLst>
                <a:path w="2354580" h="567054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8" y="0"/>
                  </a:lnTo>
                  <a:lnTo>
                    <a:pt x="2260092" y="0"/>
                  </a:lnTo>
                  <a:lnTo>
                    <a:pt x="2296876" y="7423"/>
                  </a:lnTo>
                  <a:lnTo>
                    <a:pt x="2326909" y="27670"/>
                  </a:lnTo>
                  <a:lnTo>
                    <a:pt x="2347156" y="57703"/>
                  </a:lnTo>
                  <a:lnTo>
                    <a:pt x="2354580" y="94487"/>
                  </a:lnTo>
                  <a:lnTo>
                    <a:pt x="2354580" y="472439"/>
                  </a:lnTo>
                  <a:lnTo>
                    <a:pt x="2347156" y="509224"/>
                  </a:lnTo>
                  <a:lnTo>
                    <a:pt x="2326909" y="539257"/>
                  </a:lnTo>
                  <a:lnTo>
                    <a:pt x="2296876" y="559504"/>
                  </a:lnTo>
                  <a:lnTo>
                    <a:pt x="2260092" y="566927"/>
                  </a:lnTo>
                  <a:lnTo>
                    <a:pt x="94488" y="566927"/>
                  </a:lnTo>
                  <a:lnTo>
                    <a:pt x="57708" y="559504"/>
                  </a:lnTo>
                  <a:lnTo>
                    <a:pt x="27674" y="539257"/>
                  </a:lnTo>
                  <a:lnTo>
                    <a:pt x="7425" y="509224"/>
                  </a:lnTo>
                  <a:lnTo>
                    <a:pt x="0" y="472439"/>
                  </a:lnTo>
                  <a:lnTo>
                    <a:pt x="0" y="9448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51661" y="4415409"/>
            <a:ext cx="1203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/ </a:t>
            </a: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aly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921507" y="4933200"/>
            <a:ext cx="4982210" cy="646430"/>
            <a:chOff x="2921507" y="4933200"/>
            <a:chExt cx="4982210" cy="646430"/>
          </a:xfrm>
        </p:grpSpPr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21507" y="4933200"/>
              <a:ext cx="4981956" cy="6461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62655" y="5038331"/>
              <a:ext cx="2586227" cy="48769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80943" y="4972812"/>
              <a:ext cx="4867656" cy="53340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116326" y="5108828"/>
            <a:ext cx="2284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Icepack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Ansys,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Flowtherm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9137" y="4960365"/>
            <a:ext cx="2367280" cy="578485"/>
            <a:chOff x="469137" y="4960365"/>
            <a:chExt cx="2367280" cy="578485"/>
          </a:xfrm>
        </p:grpSpPr>
        <p:sp>
          <p:nvSpPr>
            <p:cNvPr id="53" name="object 53"/>
            <p:cNvSpPr/>
            <p:nvPr/>
          </p:nvSpPr>
          <p:spPr>
            <a:xfrm>
              <a:off x="475487" y="4966715"/>
              <a:ext cx="2354580" cy="565785"/>
            </a:xfrm>
            <a:custGeom>
              <a:avLst/>
              <a:gdLst/>
              <a:ahLst/>
              <a:cxnLst/>
              <a:rect l="l" t="t" r="r" b="b"/>
              <a:pathLst>
                <a:path w="2354580" h="565785">
                  <a:moveTo>
                    <a:pt x="2260346" y="0"/>
                  </a:moveTo>
                  <a:lnTo>
                    <a:pt x="94234" y="0"/>
                  </a:lnTo>
                  <a:lnTo>
                    <a:pt x="57553" y="7401"/>
                  </a:lnTo>
                  <a:lnTo>
                    <a:pt x="27600" y="27590"/>
                  </a:lnTo>
                  <a:lnTo>
                    <a:pt x="7405" y="57542"/>
                  </a:lnTo>
                  <a:lnTo>
                    <a:pt x="0" y="94233"/>
                  </a:lnTo>
                  <a:lnTo>
                    <a:pt x="0" y="471169"/>
                  </a:lnTo>
                  <a:lnTo>
                    <a:pt x="7405" y="507861"/>
                  </a:lnTo>
                  <a:lnTo>
                    <a:pt x="27600" y="537813"/>
                  </a:lnTo>
                  <a:lnTo>
                    <a:pt x="57553" y="558002"/>
                  </a:lnTo>
                  <a:lnTo>
                    <a:pt x="94234" y="565403"/>
                  </a:lnTo>
                  <a:lnTo>
                    <a:pt x="2260346" y="565403"/>
                  </a:lnTo>
                  <a:lnTo>
                    <a:pt x="2297037" y="558002"/>
                  </a:lnTo>
                  <a:lnTo>
                    <a:pt x="2326989" y="537813"/>
                  </a:lnTo>
                  <a:lnTo>
                    <a:pt x="2347178" y="507861"/>
                  </a:lnTo>
                  <a:lnTo>
                    <a:pt x="2354580" y="471169"/>
                  </a:lnTo>
                  <a:lnTo>
                    <a:pt x="2354580" y="94233"/>
                  </a:lnTo>
                  <a:lnTo>
                    <a:pt x="2347178" y="57542"/>
                  </a:lnTo>
                  <a:lnTo>
                    <a:pt x="2326989" y="27590"/>
                  </a:lnTo>
                  <a:lnTo>
                    <a:pt x="2297037" y="7401"/>
                  </a:lnTo>
                  <a:lnTo>
                    <a:pt x="22603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5487" y="4966715"/>
              <a:ext cx="2354580" cy="565785"/>
            </a:xfrm>
            <a:custGeom>
              <a:avLst/>
              <a:gdLst/>
              <a:ahLst/>
              <a:cxnLst/>
              <a:rect l="l" t="t" r="r" b="b"/>
              <a:pathLst>
                <a:path w="2354580" h="565785">
                  <a:moveTo>
                    <a:pt x="0" y="94233"/>
                  </a:moveTo>
                  <a:lnTo>
                    <a:pt x="7405" y="57542"/>
                  </a:lnTo>
                  <a:lnTo>
                    <a:pt x="27600" y="27590"/>
                  </a:lnTo>
                  <a:lnTo>
                    <a:pt x="57553" y="7401"/>
                  </a:lnTo>
                  <a:lnTo>
                    <a:pt x="94234" y="0"/>
                  </a:lnTo>
                  <a:lnTo>
                    <a:pt x="2260346" y="0"/>
                  </a:lnTo>
                  <a:lnTo>
                    <a:pt x="2297037" y="7401"/>
                  </a:lnTo>
                  <a:lnTo>
                    <a:pt x="2326989" y="27590"/>
                  </a:lnTo>
                  <a:lnTo>
                    <a:pt x="2347178" y="57542"/>
                  </a:lnTo>
                  <a:lnTo>
                    <a:pt x="2354580" y="94233"/>
                  </a:lnTo>
                  <a:lnTo>
                    <a:pt x="2354580" y="471169"/>
                  </a:lnTo>
                  <a:lnTo>
                    <a:pt x="2347178" y="507861"/>
                  </a:lnTo>
                  <a:lnTo>
                    <a:pt x="2326989" y="537813"/>
                  </a:lnTo>
                  <a:lnTo>
                    <a:pt x="2297037" y="558002"/>
                  </a:lnTo>
                  <a:lnTo>
                    <a:pt x="2260346" y="565403"/>
                  </a:lnTo>
                  <a:lnTo>
                    <a:pt x="94234" y="565403"/>
                  </a:lnTo>
                  <a:lnTo>
                    <a:pt x="57553" y="558002"/>
                  </a:lnTo>
                  <a:lnTo>
                    <a:pt x="27600" y="537813"/>
                  </a:lnTo>
                  <a:lnTo>
                    <a:pt x="7405" y="507861"/>
                  </a:lnTo>
                  <a:lnTo>
                    <a:pt x="0" y="471169"/>
                  </a:lnTo>
                  <a:lnTo>
                    <a:pt x="0" y="9423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54125" y="5112511"/>
            <a:ext cx="139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erma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aly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959599" y="5629612"/>
            <a:ext cx="5070475" cy="637540"/>
            <a:chOff x="2959599" y="5629612"/>
            <a:chExt cx="5070475" cy="637540"/>
          </a:xfrm>
        </p:grpSpPr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59599" y="5629612"/>
              <a:ext cx="5070364" cy="63706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91611" y="5725668"/>
              <a:ext cx="2183891" cy="48769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09899" y="5660136"/>
              <a:ext cx="4974335" cy="533399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3145027" y="5795873"/>
            <a:ext cx="1880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Solid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AutoCAD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69137" y="5653785"/>
            <a:ext cx="2367280" cy="546100"/>
            <a:chOff x="469137" y="5653785"/>
            <a:chExt cx="2367280" cy="546100"/>
          </a:xfrm>
        </p:grpSpPr>
        <p:sp>
          <p:nvSpPr>
            <p:cNvPr id="62" name="object 62"/>
            <p:cNvSpPr/>
            <p:nvPr/>
          </p:nvSpPr>
          <p:spPr>
            <a:xfrm>
              <a:off x="475487" y="5660135"/>
              <a:ext cx="2354580" cy="533400"/>
            </a:xfrm>
            <a:custGeom>
              <a:avLst/>
              <a:gdLst/>
              <a:ahLst/>
              <a:cxnLst/>
              <a:rect l="l" t="t" r="r" b="b"/>
              <a:pathLst>
                <a:path w="2354580" h="533400">
                  <a:moveTo>
                    <a:pt x="2265680" y="0"/>
                  </a:moveTo>
                  <a:lnTo>
                    <a:pt x="88900" y="0"/>
                  </a:lnTo>
                  <a:lnTo>
                    <a:pt x="54296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0" y="444499"/>
                  </a:lnTo>
                  <a:lnTo>
                    <a:pt x="6986" y="479103"/>
                  </a:lnTo>
                  <a:lnTo>
                    <a:pt x="26038" y="507361"/>
                  </a:lnTo>
                  <a:lnTo>
                    <a:pt x="54296" y="526413"/>
                  </a:lnTo>
                  <a:lnTo>
                    <a:pt x="88900" y="533399"/>
                  </a:lnTo>
                  <a:lnTo>
                    <a:pt x="2265680" y="533399"/>
                  </a:lnTo>
                  <a:lnTo>
                    <a:pt x="2300305" y="526413"/>
                  </a:lnTo>
                  <a:lnTo>
                    <a:pt x="2328560" y="507361"/>
                  </a:lnTo>
                  <a:lnTo>
                    <a:pt x="2347600" y="479103"/>
                  </a:lnTo>
                  <a:lnTo>
                    <a:pt x="2354580" y="444499"/>
                  </a:lnTo>
                  <a:lnTo>
                    <a:pt x="2354580" y="88900"/>
                  </a:lnTo>
                  <a:lnTo>
                    <a:pt x="2347600" y="54296"/>
                  </a:lnTo>
                  <a:lnTo>
                    <a:pt x="2328560" y="26038"/>
                  </a:lnTo>
                  <a:lnTo>
                    <a:pt x="2300305" y="6986"/>
                  </a:lnTo>
                  <a:lnTo>
                    <a:pt x="22656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5487" y="5660135"/>
              <a:ext cx="2354580" cy="533400"/>
            </a:xfrm>
            <a:custGeom>
              <a:avLst/>
              <a:gdLst/>
              <a:ahLst/>
              <a:cxnLst/>
              <a:rect l="l" t="t" r="r" b="b"/>
              <a:pathLst>
                <a:path w="2354580" h="533400">
                  <a:moveTo>
                    <a:pt x="0" y="88900"/>
                  </a:moveTo>
                  <a:lnTo>
                    <a:pt x="6986" y="54296"/>
                  </a:lnTo>
                  <a:lnTo>
                    <a:pt x="26038" y="26038"/>
                  </a:lnTo>
                  <a:lnTo>
                    <a:pt x="54296" y="6986"/>
                  </a:lnTo>
                  <a:lnTo>
                    <a:pt x="88900" y="0"/>
                  </a:lnTo>
                  <a:lnTo>
                    <a:pt x="2265680" y="0"/>
                  </a:lnTo>
                  <a:lnTo>
                    <a:pt x="2300305" y="6986"/>
                  </a:lnTo>
                  <a:lnTo>
                    <a:pt x="2328560" y="26038"/>
                  </a:lnTo>
                  <a:lnTo>
                    <a:pt x="2347600" y="54296"/>
                  </a:lnTo>
                  <a:lnTo>
                    <a:pt x="2354580" y="88900"/>
                  </a:lnTo>
                  <a:lnTo>
                    <a:pt x="2354580" y="444499"/>
                  </a:lnTo>
                  <a:lnTo>
                    <a:pt x="2347600" y="479103"/>
                  </a:lnTo>
                  <a:lnTo>
                    <a:pt x="2328560" y="507361"/>
                  </a:lnTo>
                  <a:lnTo>
                    <a:pt x="2300305" y="526413"/>
                  </a:lnTo>
                  <a:lnTo>
                    <a:pt x="2265680" y="533399"/>
                  </a:lnTo>
                  <a:lnTo>
                    <a:pt x="88900" y="533399"/>
                  </a:lnTo>
                  <a:lnTo>
                    <a:pt x="54296" y="526413"/>
                  </a:lnTo>
                  <a:lnTo>
                    <a:pt x="26038" y="507361"/>
                  </a:lnTo>
                  <a:lnTo>
                    <a:pt x="6986" y="479103"/>
                  </a:lnTo>
                  <a:lnTo>
                    <a:pt x="0" y="444499"/>
                  </a:lnTo>
                  <a:lnTo>
                    <a:pt x="0" y="889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191869" y="5789777"/>
            <a:ext cx="923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Mechanical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900094" y="4317263"/>
            <a:ext cx="1423034" cy="52600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21395" y="5695188"/>
            <a:ext cx="1546859" cy="54102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922764" y="5695188"/>
            <a:ext cx="1063919" cy="51809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063228" y="1996439"/>
            <a:ext cx="1266444" cy="53644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503407" y="2084114"/>
            <a:ext cx="1062227" cy="30748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663683" y="3572255"/>
            <a:ext cx="1895855" cy="495300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6411467" y="1293875"/>
            <a:ext cx="4282440" cy="4177665"/>
            <a:chOff x="6411467" y="1293875"/>
            <a:chExt cx="4282440" cy="4177665"/>
          </a:xfrm>
        </p:grpSpPr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27263" y="1984984"/>
              <a:ext cx="1063752" cy="52961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96911" y="3599687"/>
              <a:ext cx="1895855" cy="51663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97951" y="5044440"/>
              <a:ext cx="1860803" cy="4267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66915" y="2159495"/>
              <a:ext cx="1063752" cy="18900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27463" y="2791967"/>
              <a:ext cx="1266444" cy="53644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91500" y="2780474"/>
              <a:ext cx="1062227" cy="52812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31151" y="2955023"/>
              <a:ext cx="1063752" cy="18900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59223" y="4481080"/>
              <a:ext cx="1375447" cy="17421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411467" y="1293875"/>
              <a:ext cx="1709928" cy="431291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866119" y="2879373"/>
            <a:ext cx="1063752" cy="306592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4534027" y="6449669"/>
            <a:ext cx="259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dirty="0">
                <a:latin typeface="Calibri"/>
                <a:cs typeface="Calibri"/>
              </a:rPr>
              <a:t> ©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08" y="419862"/>
            <a:ext cx="464375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5" dirty="0">
                <a:solidFill>
                  <a:srgbClr val="1F4E79"/>
                </a:solidFill>
                <a:latin typeface="Calibri"/>
                <a:cs typeface="Calibri"/>
              </a:rPr>
              <a:t>System</a:t>
            </a:r>
            <a:r>
              <a:rPr sz="29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1F4E79"/>
                </a:solidFill>
                <a:latin typeface="Calibri"/>
                <a:cs typeface="Calibri"/>
              </a:rPr>
              <a:t>Manufacturing</a:t>
            </a:r>
            <a:r>
              <a:rPr sz="2900" spc="-9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1F4E79"/>
                </a:solidFill>
                <a:latin typeface="Calibri"/>
                <a:cs typeface="Calibri"/>
              </a:rPr>
              <a:t>Service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530" y="1152005"/>
            <a:ext cx="5917565" cy="14852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i="1" spc="-5" dirty="0">
                <a:latin typeface="Calibri"/>
                <a:cs typeface="Calibri"/>
              </a:rPr>
              <a:t>Low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volume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production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(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Prototype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15" dirty="0">
                <a:latin typeface="Calibri"/>
                <a:cs typeface="Calibri"/>
              </a:rPr>
              <a:t>to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5K per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Month)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i="1" dirty="0">
                <a:latin typeface="Calibri"/>
                <a:cs typeface="Calibri"/>
              </a:rPr>
              <a:t>Medium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volume </a:t>
            </a:r>
            <a:r>
              <a:rPr sz="2000" b="1" i="1" spc="-5" dirty="0">
                <a:latin typeface="Calibri"/>
                <a:cs typeface="Calibri"/>
              </a:rPr>
              <a:t>production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( 100K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per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Month)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Our</a:t>
            </a:r>
            <a:r>
              <a:rPr sz="2400" b="1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Manufacturing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process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covers: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2530" y="2858040"/>
            <a:ext cx="3536315" cy="33178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5" dirty="0">
                <a:latin typeface="Calibri"/>
                <a:cs typeface="Calibri"/>
              </a:rPr>
              <a:t>BOM/Supply</a:t>
            </a:r>
            <a:r>
              <a:rPr sz="2200" b="1" i="1" spc="1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chain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analysis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5" dirty="0">
                <a:latin typeface="Calibri"/>
                <a:cs typeface="Calibri"/>
              </a:rPr>
              <a:t>Component</a:t>
            </a:r>
            <a:r>
              <a:rPr sz="2200" b="1" i="1" spc="-4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sourcing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10" dirty="0">
                <a:latin typeface="Calibri"/>
                <a:cs typeface="Calibri"/>
              </a:rPr>
              <a:t>PCB</a:t>
            </a:r>
            <a:r>
              <a:rPr sz="2200" b="1" i="1" spc="-2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Fabrication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5" dirty="0">
                <a:latin typeface="Calibri"/>
                <a:cs typeface="Calibri"/>
              </a:rPr>
              <a:t>Enclosure</a:t>
            </a:r>
            <a:r>
              <a:rPr sz="2200" b="1" i="1" spc="-3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manufacturing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10" dirty="0">
                <a:latin typeface="Calibri"/>
                <a:cs typeface="Calibri"/>
              </a:rPr>
              <a:t>PCB</a:t>
            </a:r>
            <a:r>
              <a:rPr sz="2200" b="1" i="1" spc="-2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assembly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5" dirty="0">
                <a:latin typeface="Calibri"/>
                <a:cs typeface="Calibri"/>
              </a:rPr>
              <a:t>Cable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&amp;</a:t>
            </a:r>
            <a:r>
              <a:rPr sz="2200" b="1" i="1" spc="-3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harnessing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20" dirty="0">
                <a:latin typeface="Calibri"/>
                <a:cs typeface="Calibri"/>
              </a:rPr>
              <a:t>Box</a:t>
            </a:r>
            <a:r>
              <a:rPr sz="2200" b="1" i="1" spc="-3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build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5" dirty="0">
                <a:latin typeface="Calibri"/>
                <a:cs typeface="Calibri"/>
              </a:rPr>
              <a:t>Functional</a:t>
            </a:r>
            <a:r>
              <a:rPr sz="2200" b="1" i="1" spc="-25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testing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2530" y="6226555"/>
            <a:ext cx="1561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b="1" i="1" spc="-15" dirty="0">
                <a:latin typeface="Calibri"/>
                <a:cs typeface="Calibri"/>
              </a:rPr>
              <a:t>Packaging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819" y="1356334"/>
            <a:ext cx="3647694" cy="3558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4240" y="2016251"/>
            <a:ext cx="3743309" cy="18897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15859" y="4280661"/>
            <a:ext cx="4577080" cy="1955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5" dirty="0">
                <a:latin typeface="Arial"/>
                <a:cs typeface="Arial"/>
              </a:rPr>
              <a:t>Highly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complex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PCBA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185" dirty="0">
                <a:solidFill>
                  <a:srgbClr val="006FC0"/>
                </a:solidFill>
                <a:latin typeface="Arial"/>
                <a:cs typeface="Arial"/>
              </a:rPr>
              <a:t>0.</a:t>
            </a:r>
            <a:r>
              <a:rPr sz="1800" b="1" cap="small" spc="-265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006FC0"/>
                </a:solidFill>
                <a:latin typeface="Arial"/>
                <a:cs typeface="Arial"/>
              </a:rPr>
              <a:t>Pi</a:t>
            </a:r>
            <a:r>
              <a:rPr sz="1800" b="1" spc="-5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800" b="1" spc="-135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1800" b="1" spc="-14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1800" b="1" spc="-95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6FC0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60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1800" b="1" spc="-26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800" b="1" spc="-260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1800" b="1" spc="-265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1800" b="1" spc="-254" dirty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sz="18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pa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1800" b="1" spc="-195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b="1" spc="25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1800" b="1" spc="-90" dirty="0">
                <a:solidFill>
                  <a:srgbClr val="006FC0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60" dirty="0">
                <a:solidFill>
                  <a:srgbClr val="006FC0"/>
                </a:solidFill>
                <a:latin typeface="Arial"/>
                <a:cs typeface="Arial"/>
              </a:rPr>
              <a:t>POP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006FC0"/>
                </a:solidFill>
                <a:latin typeface="Arial"/>
                <a:cs typeface="Arial"/>
              </a:rPr>
              <a:t>Memory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20" dirty="0">
                <a:latin typeface="Arial"/>
                <a:cs typeface="Arial"/>
              </a:rPr>
              <a:t>Quick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turn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around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i="1" spc="-5" dirty="0">
                <a:latin typeface="Calibri"/>
                <a:cs typeface="Calibri"/>
              </a:rPr>
              <a:t>Quick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turn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around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i="1" dirty="0">
                <a:latin typeface="Calibri"/>
                <a:cs typeface="Calibri"/>
              </a:rPr>
              <a:t>IPC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Certified</a:t>
            </a:r>
            <a:r>
              <a:rPr sz="1800" b="1" i="1" spc="-5" dirty="0">
                <a:latin typeface="Calibri"/>
                <a:cs typeface="Calibri"/>
              </a:rPr>
              <a:t> Engineers</a:t>
            </a:r>
            <a:r>
              <a:rPr sz="1800" b="1" i="1" dirty="0">
                <a:latin typeface="Calibri"/>
                <a:cs typeface="Calibri"/>
              </a:rPr>
              <a:t> and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Technicians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i="1" dirty="0">
                <a:latin typeface="Calibri"/>
                <a:cs typeface="Calibri"/>
              </a:rPr>
              <a:t>IPC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610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-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Class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2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standard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manufacturing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2522" y="6472224"/>
            <a:ext cx="259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dirty="0">
                <a:latin typeface="Calibri"/>
                <a:cs typeface="Calibri"/>
              </a:rPr>
              <a:t> ©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08" y="392633"/>
            <a:ext cx="5426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F4E79"/>
                </a:solidFill>
                <a:latin typeface="Calibri"/>
                <a:cs typeface="Calibri"/>
              </a:rPr>
              <a:t>EMS-Supply</a:t>
            </a:r>
            <a:r>
              <a:rPr sz="32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E79"/>
                </a:solidFill>
                <a:latin typeface="Calibri"/>
                <a:cs typeface="Calibri"/>
              </a:rPr>
              <a:t>Chain</a:t>
            </a:r>
            <a:r>
              <a:rPr sz="32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6893" y="1596110"/>
            <a:ext cx="2059939" cy="334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44295">
              <a:lnSpc>
                <a:spcPct val="121100"/>
              </a:lnSpc>
              <a:spcBef>
                <a:spcPts val="95"/>
              </a:spcBef>
            </a:pPr>
            <a:r>
              <a:rPr sz="2000" spc="-175" dirty="0">
                <a:latin typeface="Arial MT"/>
                <a:cs typeface="Arial MT"/>
              </a:rPr>
              <a:t>Digikey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240" dirty="0">
                <a:latin typeface="Arial MT"/>
                <a:cs typeface="Arial MT"/>
              </a:rPr>
              <a:t>Mou</a:t>
            </a:r>
            <a:r>
              <a:rPr sz="2000" spc="-195" dirty="0">
                <a:latin typeface="Arial MT"/>
                <a:cs typeface="Arial MT"/>
              </a:rPr>
              <a:t>s</a:t>
            </a:r>
            <a:r>
              <a:rPr sz="2000" spc="-165" dirty="0">
                <a:latin typeface="Arial MT"/>
                <a:cs typeface="Arial MT"/>
              </a:rPr>
              <a:t>er</a:t>
            </a:r>
            <a:endParaRPr sz="2000">
              <a:latin typeface="Arial MT"/>
              <a:cs typeface="Arial MT"/>
            </a:endParaRPr>
          </a:p>
          <a:p>
            <a:pPr marL="12700" marR="417830">
              <a:lnSpc>
                <a:spcPts val="2900"/>
              </a:lnSpc>
              <a:spcBef>
                <a:spcPts val="175"/>
              </a:spcBef>
            </a:pPr>
            <a:r>
              <a:rPr sz="2000" spc="-190" dirty="0">
                <a:latin typeface="Arial MT"/>
                <a:cs typeface="Arial MT"/>
              </a:rPr>
              <a:t>Arrow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spc="-240" dirty="0">
                <a:latin typeface="Arial MT"/>
                <a:cs typeface="Arial MT"/>
              </a:rPr>
              <a:t>E</a:t>
            </a:r>
            <a:r>
              <a:rPr sz="2000" spc="-90" dirty="0">
                <a:latin typeface="Arial MT"/>
                <a:cs typeface="Arial MT"/>
              </a:rPr>
              <a:t>l</a:t>
            </a:r>
            <a:r>
              <a:rPr sz="2000" spc="-204" dirty="0">
                <a:latin typeface="Arial MT"/>
                <a:cs typeface="Arial MT"/>
              </a:rPr>
              <a:t>e</a:t>
            </a:r>
            <a:r>
              <a:rPr sz="2000" spc="-190" dirty="0">
                <a:latin typeface="Arial MT"/>
                <a:cs typeface="Arial MT"/>
              </a:rPr>
              <a:t>c</a:t>
            </a:r>
            <a:r>
              <a:rPr sz="2000" spc="-145" dirty="0">
                <a:latin typeface="Arial MT"/>
                <a:cs typeface="Arial MT"/>
              </a:rPr>
              <a:t>troni</a:t>
            </a:r>
            <a:r>
              <a:rPr sz="2000" spc="-195" dirty="0">
                <a:latin typeface="Arial MT"/>
                <a:cs typeface="Arial MT"/>
              </a:rPr>
              <a:t>c</a:t>
            </a:r>
            <a:r>
              <a:rPr sz="2000" spc="-130" dirty="0">
                <a:latin typeface="Arial MT"/>
                <a:cs typeface="Arial MT"/>
              </a:rPr>
              <a:t>s  </a:t>
            </a:r>
            <a:r>
              <a:rPr sz="2000" spc="-270" dirty="0">
                <a:latin typeface="Arial MT"/>
                <a:cs typeface="Arial MT"/>
              </a:rPr>
              <a:t>A</a:t>
            </a:r>
            <a:r>
              <a:rPr sz="2000" spc="-185" dirty="0">
                <a:latin typeface="Arial MT"/>
                <a:cs typeface="Arial MT"/>
              </a:rPr>
              <a:t>v</a:t>
            </a:r>
            <a:r>
              <a:rPr sz="2000" spc="-210" dirty="0">
                <a:latin typeface="Arial MT"/>
                <a:cs typeface="Arial MT"/>
              </a:rPr>
              <a:t>n</a:t>
            </a:r>
            <a:r>
              <a:rPr sz="2000" spc="-204" dirty="0">
                <a:latin typeface="Arial MT"/>
                <a:cs typeface="Arial MT"/>
              </a:rPr>
              <a:t>e</a:t>
            </a:r>
            <a:r>
              <a:rPr sz="2000" spc="-100" dirty="0">
                <a:latin typeface="Arial MT"/>
                <a:cs typeface="Arial MT"/>
              </a:rPr>
              <a:t>t</a:t>
            </a:r>
            <a:r>
              <a:rPr sz="2000" spc="-185" dirty="0">
                <a:latin typeface="Arial MT"/>
                <a:cs typeface="Arial MT"/>
              </a:rPr>
              <a:t> </a:t>
            </a:r>
            <a:r>
              <a:rPr sz="2000" spc="-240" dirty="0">
                <a:latin typeface="Arial MT"/>
                <a:cs typeface="Arial MT"/>
              </a:rPr>
              <a:t>A</a:t>
            </a:r>
            <a:r>
              <a:rPr sz="2000" spc="-190" dirty="0">
                <a:latin typeface="Arial MT"/>
                <a:cs typeface="Arial MT"/>
              </a:rPr>
              <a:t>s</a:t>
            </a:r>
            <a:r>
              <a:rPr sz="2000" spc="-125" dirty="0">
                <a:latin typeface="Arial MT"/>
                <a:cs typeface="Arial MT"/>
              </a:rPr>
              <a:t>ia  </a:t>
            </a:r>
            <a:r>
              <a:rPr sz="2000" spc="-240" dirty="0">
                <a:latin typeface="Arial MT"/>
                <a:cs typeface="Arial MT"/>
              </a:rPr>
              <a:t>E</a:t>
            </a:r>
            <a:r>
              <a:rPr sz="2000" spc="-90" dirty="0">
                <a:latin typeface="Arial MT"/>
                <a:cs typeface="Arial MT"/>
              </a:rPr>
              <a:t>l</a:t>
            </a:r>
            <a:r>
              <a:rPr sz="2000" spc="-240" dirty="0">
                <a:latin typeface="Arial MT"/>
                <a:cs typeface="Arial MT"/>
              </a:rPr>
              <a:t>eme</a:t>
            </a:r>
            <a:r>
              <a:rPr sz="2000" spc="-210" dirty="0">
                <a:latin typeface="Arial MT"/>
                <a:cs typeface="Arial MT"/>
              </a:rPr>
              <a:t>n</a:t>
            </a:r>
            <a:r>
              <a:rPr sz="2000" spc="-100" dirty="0">
                <a:latin typeface="Arial MT"/>
                <a:cs typeface="Arial MT"/>
              </a:rPr>
              <a:t>t </a:t>
            </a:r>
            <a:r>
              <a:rPr sz="2000" spc="-204" dirty="0">
                <a:latin typeface="Arial MT"/>
                <a:cs typeface="Arial MT"/>
              </a:rPr>
              <a:t>14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000" spc="-240" dirty="0">
                <a:latin typeface="Arial MT"/>
                <a:cs typeface="Arial MT"/>
              </a:rPr>
              <a:t>NF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270" dirty="0">
                <a:latin typeface="Arial MT"/>
                <a:cs typeface="Arial MT"/>
              </a:rPr>
              <a:t>Sm</a:t>
            </a:r>
            <a:r>
              <a:rPr sz="2000" spc="-90" dirty="0">
                <a:latin typeface="Arial MT"/>
                <a:cs typeface="Arial MT"/>
              </a:rPr>
              <a:t>i</a:t>
            </a:r>
            <a:r>
              <a:rPr sz="2000" spc="-155" dirty="0">
                <a:latin typeface="Arial MT"/>
                <a:cs typeface="Arial MT"/>
              </a:rPr>
              <a:t>th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21000"/>
              </a:lnSpc>
            </a:pPr>
            <a:r>
              <a:rPr sz="2000" spc="-229" dirty="0">
                <a:latin typeface="Arial MT"/>
                <a:cs typeface="Arial MT"/>
              </a:rPr>
              <a:t>Goo</a:t>
            </a:r>
            <a:r>
              <a:rPr sz="2000" spc="-200" dirty="0">
                <a:latin typeface="Arial MT"/>
                <a:cs typeface="Arial MT"/>
              </a:rPr>
              <a:t>d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95" dirty="0">
                <a:latin typeface="Arial MT"/>
                <a:cs typeface="Arial MT"/>
              </a:rPr>
              <a:t>ti</a:t>
            </a:r>
            <a:r>
              <a:rPr sz="2000" spc="-310" dirty="0">
                <a:latin typeface="Arial MT"/>
                <a:cs typeface="Arial MT"/>
              </a:rPr>
              <a:t>m</a:t>
            </a:r>
            <a:r>
              <a:rPr sz="2000" spc="-200" dirty="0">
                <a:latin typeface="Arial MT"/>
                <a:cs typeface="Arial MT"/>
              </a:rPr>
              <a:t>e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240" dirty="0">
                <a:latin typeface="Arial MT"/>
                <a:cs typeface="Arial MT"/>
              </a:rPr>
              <a:t>E</a:t>
            </a:r>
            <a:r>
              <a:rPr sz="2000" spc="-90" dirty="0">
                <a:latin typeface="Arial MT"/>
                <a:cs typeface="Arial MT"/>
              </a:rPr>
              <a:t>l</a:t>
            </a:r>
            <a:r>
              <a:rPr sz="2000" spc="-204" dirty="0">
                <a:latin typeface="Arial MT"/>
                <a:cs typeface="Arial MT"/>
              </a:rPr>
              <a:t>e</a:t>
            </a:r>
            <a:r>
              <a:rPr sz="2000" spc="-190" dirty="0">
                <a:latin typeface="Arial MT"/>
                <a:cs typeface="Arial MT"/>
              </a:rPr>
              <a:t>c</a:t>
            </a:r>
            <a:r>
              <a:rPr sz="2000" spc="-145" dirty="0">
                <a:latin typeface="Arial MT"/>
                <a:cs typeface="Arial MT"/>
              </a:rPr>
              <a:t>troni</a:t>
            </a:r>
            <a:r>
              <a:rPr sz="2000" spc="-195" dirty="0">
                <a:latin typeface="Arial MT"/>
                <a:cs typeface="Arial MT"/>
              </a:rPr>
              <a:t>c</a:t>
            </a:r>
            <a:r>
              <a:rPr sz="2000" spc="-130" dirty="0">
                <a:latin typeface="Arial MT"/>
                <a:cs typeface="Arial MT"/>
              </a:rPr>
              <a:t>s  </a:t>
            </a:r>
            <a:r>
              <a:rPr sz="2000" spc="-245" dirty="0">
                <a:latin typeface="Arial MT"/>
                <a:cs typeface="Arial MT"/>
              </a:rPr>
              <a:t>LCSC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spc="-360" dirty="0">
                <a:latin typeface="Arial MT"/>
                <a:cs typeface="Arial MT"/>
              </a:rPr>
              <a:t>W</a:t>
            </a:r>
            <a:r>
              <a:rPr sz="2000" spc="-185" dirty="0">
                <a:latin typeface="Arial MT"/>
                <a:cs typeface="Arial MT"/>
              </a:rPr>
              <a:t>y</a:t>
            </a:r>
            <a:r>
              <a:rPr sz="2000" spc="-210" dirty="0">
                <a:latin typeface="Arial MT"/>
                <a:cs typeface="Arial MT"/>
              </a:rPr>
              <a:t>n</a:t>
            </a:r>
            <a:r>
              <a:rPr sz="2000" spc="-200" dirty="0">
                <a:latin typeface="Arial MT"/>
                <a:cs typeface="Arial MT"/>
              </a:rPr>
              <a:t>n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240" dirty="0">
                <a:latin typeface="Arial MT"/>
                <a:cs typeface="Arial MT"/>
              </a:rPr>
              <a:t>E</a:t>
            </a:r>
            <a:r>
              <a:rPr sz="2000" spc="-90" dirty="0">
                <a:latin typeface="Arial MT"/>
                <a:cs typeface="Arial MT"/>
              </a:rPr>
              <a:t>l</a:t>
            </a:r>
            <a:r>
              <a:rPr sz="2000" spc="-204" dirty="0">
                <a:latin typeface="Arial MT"/>
                <a:cs typeface="Arial MT"/>
              </a:rPr>
              <a:t>e</a:t>
            </a:r>
            <a:r>
              <a:rPr sz="2000" spc="-190" dirty="0">
                <a:latin typeface="Arial MT"/>
                <a:cs typeface="Arial MT"/>
              </a:rPr>
              <a:t>c</a:t>
            </a:r>
            <a:r>
              <a:rPr sz="2000" spc="-145" dirty="0">
                <a:latin typeface="Arial MT"/>
                <a:cs typeface="Arial MT"/>
              </a:rPr>
              <a:t>troni</a:t>
            </a:r>
            <a:r>
              <a:rPr sz="2000" spc="-195" dirty="0">
                <a:latin typeface="Arial MT"/>
                <a:cs typeface="Arial MT"/>
              </a:rPr>
              <a:t>c</a:t>
            </a:r>
            <a:r>
              <a:rPr sz="2000" spc="-180" dirty="0">
                <a:latin typeface="Arial MT"/>
                <a:cs typeface="Arial MT"/>
              </a:rPr>
              <a:t>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308" y="5351779"/>
            <a:ext cx="1619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latin typeface="Arial"/>
                <a:cs typeface="Arial"/>
              </a:rPr>
              <a:t>Lo</a:t>
            </a:r>
            <a:r>
              <a:rPr sz="1800" b="1" spc="-210" dirty="0">
                <a:latin typeface="Arial"/>
                <a:cs typeface="Arial"/>
              </a:rPr>
              <a:t>g</a:t>
            </a:r>
            <a:r>
              <a:rPr sz="1800" b="1" spc="-90" dirty="0">
                <a:latin typeface="Arial"/>
                <a:cs typeface="Arial"/>
              </a:rPr>
              <a:t>i</a:t>
            </a:r>
            <a:r>
              <a:rPr sz="1800" b="1" spc="-190" dirty="0">
                <a:latin typeface="Arial"/>
                <a:cs typeface="Arial"/>
              </a:rPr>
              <a:t>s</a:t>
            </a:r>
            <a:r>
              <a:rPr sz="1800" b="1" spc="-100" dirty="0">
                <a:latin typeface="Arial"/>
                <a:cs typeface="Arial"/>
              </a:rPr>
              <a:t>ti</a:t>
            </a:r>
            <a:r>
              <a:rPr sz="1800" b="1" spc="-195" dirty="0">
                <a:latin typeface="Arial"/>
                <a:cs typeface="Arial"/>
              </a:rPr>
              <a:t>c</a:t>
            </a:r>
            <a:r>
              <a:rPr sz="1800" b="1" spc="-185" dirty="0">
                <a:latin typeface="Arial"/>
                <a:cs typeface="Arial"/>
              </a:rPr>
              <a:t>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Sup</a:t>
            </a:r>
            <a:r>
              <a:rPr sz="1800" b="1" spc="-210" dirty="0">
                <a:latin typeface="Arial"/>
                <a:cs typeface="Arial"/>
              </a:rPr>
              <a:t>p</a:t>
            </a:r>
            <a:r>
              <a:rPr sz="1800" b="1" spc="-145" dirty="0">
                <a:latin typeface="Arial"/>
                <a:cs typeface="Arial"/>
              </a:rPr>
              <a:t>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908" y="5624965"/>
            <a:ext cx="9801860" cy="10560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165" dirty="0">
                <a:latin typeface="Arial MT"/>
                <a:cs typeface="Arial MT"/>
              </a:rPr>
              <a:t>Tie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up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with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95" dirty="0">
                <a:latin typeface="Arial MT"/>
                <a:cs typeface="Arial MT"/>
              </a:rPr>
              <a:t>FedEx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220" dirty="0">
                <a:latin typeface="Arial MT"/>
                <a:cs typeface="Arial MT"/>
              </a:rPr>
              <a:t>&amp;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220" dirty="0">
                <a:latin typeface="Arial MT"/>
                <a:cs typeface="Arial MT"/>
              </a:rPr>
              <a:t>DHL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to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ensure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timely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delivery,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Get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parts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cleared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within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8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working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75" dirty="0">
                <a:latin typeface="Arial MT"/>
                <a:cs typeface="Arial MT"/>
              </a:rPr>
              <a:t>days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from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the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date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of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75" dirty="0">
                <a:latin typeface="Arial MT"/>
                <a:cs typeface="Arial MT"/>
              </a:rPr>
              <a:t>shipment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800" spc="-165" dirty="0">
                <a:latin typeface="Arial MT"/>
                <a:cs typeface="Arial MT"/>
              </a:rPr>
              <a:t>Tie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up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with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229" dirty="0">
                <a:latin typeface="Arial MT"/>
                <a:cs typeface="Arial MT"/>
              </a:rPr>
              <a:t>CHA</a:t>
            </a:r>
            <a:r>
              <a:rPr sz="1800" spc="-175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(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210" dirty="0">
                <a:latin typeface="Arial MT"/>
                <a:cs typeface="Arial MT"/>
              </a:rPr>
              <a:t>Movemax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,Adorn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Logistics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)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to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get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the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goods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clearance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from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customs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30" dirty="0">
                <a:latin typeface="Arial MT"/>
                <a:cs typeface="Arial MT"/>
              </a:rPr>
              <a:t>in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time</a:t>
            </a:r>
            <a:endParaRPr sz="1800">
              <a:latin typeface="Arial MT"/>
              <a:cs typeface="Arial MT"/>
            </a:endParaRPr>
          </a:p>
          <a:p>
            <a:pPr marL="4189729">
              <a:lnSpc>
                <a:spcPct val="100000"/>
              </a:lnSpc>
              <a:spcBef>
                <a:spcPts val="1345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©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1861" y="1023594"/>
            <a:ext cx="4366260" cy="1447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195" dirty="0">
                <a:latin typeface="Arial"/>
                <a:cs typeface="Arial"/>
              </a:rPr>
              <a:t>Gl</a:t>
            </a:r>
            <a:r>
              <a:rPr sz="2000" b="1" spc="-215" dirty="0">
                <a:latin typeface="Arial"/>
                <a:cs typeface="Arial"/>
              </a:rPr>
              <a:t>o</a:t>
            </a:r>
            <a:r>
              <a:rPr sz="2000" b="1" spc="-175" dirty="0">
                <a:latin typeface="Arial"/>
                <a:cs typeface="Arial"/>
              </a:rPr>
              <a:t>bal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-225" dirty="0">
                <a:latin typeface="Arial"/>
                <a:cs typeface="Arial"/>
              </a:rPr>
              <a:t>Sup</a:t>
            </a:r>
            <a:r>
              <a:rPr sz="2000" b="1" spc="-215" dirty="0">
                <a:latin typeface="Arial"/>
                <a:cs typeface="Arial"/>
              </a:rPr>
              <a:t>p</a:t>
            </a:r>
            <a:r>
              <a:rPr sz="2000" b="1" spc="-105" dirty="0">
                <a:latin typeface="Arial"/>
                <a:cs typeface="Arial"/>
              </a:rPr>
              <a:t>l</a:t>
            </a:r>
            <a:r>
              <a:rPr sz="2000" b="1" spc="-200" dirty="0">
                <a:latin typeface="Arial"/>
                <a:cs typeface="Arial"/>
              </a:rPr>
              <a:t>y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Chain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Net</a:t>
            </a:r>
            <a:r>
              <a:rPr sz="2000" b="1" spc="-275" dirty="0">
                <a:latin typeface="Arial"/>
                <a:cs typeface="Arial"/>
              </a:rPr>
              <a:t>w</a:t>
            </a:r>
            <a:r>
              <a:rPr sz="2000" b="1" spc="-190" dirty="0">
                <a:latin typeface="Arial"/>
                <a:cs typeface="Arial"/>
              </a:rPr>
              <a:t>ork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75" dirty="0">
                <a:latin typeface="Arial"/>
                <a:cs typeface="Arial"/>
              </a:rPr>
              <a:t>inclu</a:t>
            </a:r>
            <a:r>
              <a:rPr sz="2000" b="1" spc="-215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00"/>
              </a:spcBef>
            </a:pPr>
            <a:r>
              <a:rPr sz="2000" spc="-204" dirty="0">
                <a:latin typeface="Arial MT"/>
                <a:cs typeface="Arial MT"/>
              </a:rPr>
              <a:t>250</a:t>
            </a:r>
            <a:r>
              <a:rPr sz="2000" spc="-210" dirty="0">
                <a:latin typeface="Arial MT"/>
                <a:cs typeface="Arial MT"/>
              </a:rPr>
              <a:t>0</a:t>
            </a:r>
            <a:r>
              <a:rPr sz="2000" spc="-204" dirty="0">
                <a:latin typeface="Arial MT"/>
                <a:cs typeface="Arial MT"/>
              </a:rPr>
              <a:t>0</a:t>
            </a:r>
            <a:r>
              <a:rPr sz="2000" spc="-210" dirty="0">
                <a:latin typeface="Arial MT"/>
                <a:cs typeface="Arial MT"/>
              </a:rPr>
              <a:t>+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p</a:t>
            </a:r>
            <a:r>
              <a:rPr sz="2000" spc="-210" dirty="0">
                <a:latin typeface="Arial MT"/>
                <a:cs typeface="Arial MT"/>
              </a:rPr>
              <a:t>a</a:t>
            </a:r>
            <a:r>
              <a:rPr sz="2000" spc="-135" dirty="0">
                <a:latin typeface="Arial MT"/>
                <a:cs typeface="Arial MT"/>
              </a:rPr>
              <a:t>rts</a:t>
            </a:r>
            <a:endParaRPr sz="2000">
              <a:latin typeface="Arial MT"/>
              <a:cs typeface="Arial MT"/>
            </a:endParaRPr>
          </a:p>
          <a:p>
            <a:pPr marL="241300" marR="5080">
              <a:lnSpc>
                <a:spcPct val="120500"/>
              </a:lnSpc>
              <a:spcBef>
                <a:spcPts val="10"/>
              </a:spcBef>
            </a:pPr>
            <a:r>
              <a:rPr sz="2000" spc="-204" dirty="0">
                <a:latin typeface="Arial MT"/>
                <a:cs typeface="Arial MT"/>
              </a:rPr>
              <a:t>250</a:t>
            </a:r>
            <a:r>
              <a:rPr sz="2000" spc="-210" dirty="0">
                <a:latin typeface="Arial MT"/>
                <a:cs typeface="Arial MT"/>
              </a:rPr>
              <a:t>+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240" dirty="0">
                <a:latin typeface="Arial MT"/>
                <a:cs typeface="Arial MT"/>
              </a:rPr>
              <a:t>man</a:t>
            </a:r>
            <a:r>
              <a:rPr sz="2000" spc="-210" dirty="0">
                <a:latin typeface="Arial MT"/>
                <a:cs typeface="Arial MT"/>
              </a:rPr>
              <a:t>u</a:t>
            </a:r>
            <a:r>
              <a:rPr sz="2000" spc="-155" dirty="0">
                <a:latin typeface="Arial MT"/>
                <a:cs typeface="Arial MT"/>
              </a:rPr>
              <a:t>fa</a:t>
            </a:r>
            <a:r>
              <a:rPr sz="2000" spc="-190" dirty="0">
                <a:latin typeface="Arial MT"/>
                <a:cs typeface="Arial MT"/>
              </a:rPr>
              <a:t>c</a:t>
            </a:r>
            <a:r>
              <a:rPr sz="2000" spc="-145" dirty="0">
                <a:latin typeface="Arial MT"/>
                <a:cs typeface="Arial MT"/>
              </a:rPr>
              <a:t>turers  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155" dirty="0">
                <a:latin typeface="Arial MT"/>
                <a:cs typeface="Arial MT"/>
              </a:rPr>
              <a:t>200+</a:t>
            </a:r>
            <a:r>
              <a:rPr sz="1800" spc="-155" dirty="0">
                <a:latin typeface="Arial MT"/>
                <a:cs typeface="Arial MT"/>
              </a:rPr>
              <a:t>Suppliers,distributors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20" dirty="0">
                <a:latin typeface="Arial MT"/>
                <a:cs typeface="Arial MT"/>
              </a:rPr>
              <a:t>&amp;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authorized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stockiest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308" y="1000364"/>
            <a:ext cx="4192270" cy="386905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000" b="1" spc="-210" dirty="0">
                <a:latin typeface="Arial"/>
                <a:cs typeface="Arial"/>
              </a:rPr>
              <a:t>Ze</a:t>
            </a:r>
            <a:r>
              <a:rPr sz="2000" b="1" spc="-114" dirty="0">
                <a:latin typeface="Arial"/>
                <a:cs typeface="Arial"/>
              </a:rPr>
              <a:t>t</a:t>
            </a:r>
            <a:r>
              <a:rPr sz="2000" b="1" spc="-160" dirty="0">
                <a:latin typeface="Arial"/>
                <a:cs typeface="Arial"/>
              </a:rPr>
              <a:t>ta</a:t>
            </a:r>
            <a:r>
              <a:rPr sz="2000" b="1" spc="-215" dirty="0">
                <a:latin typeface="Arial"/>
                <a:cs typeface="Arial"/>
              </a:rPr>
              <a:t>o</a:t>
            </a:r>
            <a:r>
              <a:rPr sz="2000" b="1" spc="-210" dirty="0">
                <a:latin typeface="Arial"/>
                <a:cs typeface="Arial"/>
              </a:rPr>
              <a:t>ne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225" dirty="0">
                <a:latin typeface="Arial"/>
                <a:cs typeface="Arial"/>
              </a:rPr>
              <a:t>Sup</a:t>
            </a:r>
            <a:r>
              <a:rPr sz="2000" b="1" spc="-215" dirty="0">
                <a:latin typeface="Arial"/>
                <a:cs typeface="Arial"/>
              </a:rPr>
              <a:t>p</a:t>
            </a:r>
            <a:r>
              <a:rPr sz="2000" b="1" spc="-105" dirty="0">
                <a:latin typeface="Arial"/>
                <a:cs typeface="Arial"/>
              </a:rPr>
              <a:t>l</a:t>
            </a:r>
            <a:r>
              <a:rPr sz="2000" b="1" spc="-200" dirty="0">
                <a:latin typeface="Arial"/>
                <a:cs typeface="Arial"/>
              </a:rPr>
              <a:t>y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chai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210" dirty="0">
                <a:latin typeface="Arial"/>
                <a:cs typeface="Arial"/>
              </a:rPr>
              <a:t>team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760"/>
              </a:spcBef>
            </a:pPr>
            <a:r>
              <a:rPr sz="1800" spc="-220" dirty="0">
                <a:latin typeface="Arial MT"/>
                <a:cs typeface="Arial MT"/>
              </a:rPr>
              <a:t>P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20" dirty="0">
                <a:latin typeface="Arial MT"/>
                <a:cs typeface="Arial MT"/>
              </a:rPr>
              <a:t>rts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45" dirty="0">
                <a:latin typeface="Arial MT"/>
                <a:cs typeface="Arial MT"/>
              </a:rPr>
              <a:t>re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p</a:t>
            </a:r>
            <a:r>
              <a:rPr sz="1800" spc="-110" dirty="0">
                <a:latin typeface="Arial MT"/>
                <a:cs typeface="Arial MT"/>
              </a:rPr>
              <a:t>r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55" dirty="0">
                <a:latin typeface="Arial MT"/>
                <a:cs typeface="Arial MT"/>
              </a:rPr>
              <a:t>cur</a:t>
            </a:r>
            <a:r>
              <a:rPr sz="1800" spc="-190" dirty="0">
                <a:latin typeface="Arial MT"/>
                <a:cs typeface="Arial MT"/>
              </a:rPr>
              <a:t>e</a:t>
            </a:r>
            <a:r>
              <a:rPr sz="1800" spc="-180" dirty="0">
                <a:latin typeface="Arial MT"/>
                <a:cs typeface="Arial MT"/>
              </a:rPr>
              <a:t>d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fr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270" dirty="0">
                <a:latin typeface="Arial MT"/>
                <a:cs typeface="Arial MT"/>
              </a:rPr>
              <a:t>m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au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ho</a:t>
            </a:r>
            <a:r>
              <a:rPr sz="1800" spc="-140" dirty="0">
                <a:latin typeface="Arial MT"/>
                <a:cs typeface="Arial MT"/>
              </a:rPr>
              <a:t>rised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d</a:t>
            </a:r>
            <a:r>
              <a:rPr sz="1800" spc="-114" dirty="0">
                <a:latin typeface="Arial MT"/>
                <a:cs typeface="Arial MT"/>
              </a:rPr>
              <a:t>istr</a:t>
            </a:r>
            <a:r>
              <a:rPr sz="1800" spc="-155" dirty="0">
                <a:latin typeface="Arial MT"/>
                <a:cs typeface="Arial MT"/>
              </a:rPr>
              <a:t>ibu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35" dirty="0">
                <a:latin typeface="Arial MT"/>
                <a:cs typeface="Arial MT"/>
              </a:rPr>
              <a:t>rs</a:t>
            </a:r>
            <a:endParaRPr sz="1800">
              <a:latin typeface="Arial MT"/>
              <a:cs typeface="Arial MT"/>
            </a:endParaRPr>
          </a:p>
          <a:p>
            <a:pPr marL="299085" marR="448309">
              <a:lnSpc>
                <a:spcPct val="100000"/>
              </a:lnSpc>
              <a:spcBef>
                <a:spcPts val="490"/>
              </a:spcBef>
            </a:pPr>
            <a:r>
              <a:rPr sz="1800" spc="-160" dirty="0">
                <a:latin typeface="Arial MT"/>
                <a:cs typeface="Arial MT"/>
              </a:rPr>
              <a:t>Suppliers are </a:t>
            </a:r>
            <a:r>
              <a:rPr sz="1800" spc="-185" dirty="0">
                <a:latin typeface="Arial MT"/>
                <a:cs typeface="Arial MT"/>
              </a:rPr>
              <a:t>on</a:t>
            </a:r>
            <a:r>
              <a:rPr sz="1800" spc="-180" dirty="0">
                <a:latin typeface="Arial MT"/>
                <a:cs typeface="Arial MT"/>
              </a:rPr>
              <a:t> boarded</a:t>
            </a:r>
            <a:r>
              <a:rPr sz="1800" spc="-175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after </a:t>
            </a:r>
            <a:r>
              <a:rPr sz="1800" spc="-150" dirty="0">
                <a:latin typeface="Arial MT"/>
                <a:cs typeface="Arial MT"/>
              </a:rPr>
              <a:t>selection </a:t>
            </a:r>
            <a:r>
              <a:rPr sz="1800" spc="-90" dirty="0">
                <a:latin typeface="Arial MT"/>
                <a:cs typeface="Arial MT"/>
              </a:rPr>
              <a:t>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eva</a:t>
            </a:r>
            <a:r>
              <a:rPr sz="1800" spc="-85" dirty="0">
                <a:latin typeface="Arial MT"/>
                <a:cs typeface="Arial MT"/>
              </a:rPr>
              <a:t>l</a:t>
            </a:r>
            <a:r>
              <a:rPr sz="1800" spc="-190" dirty="0">
                <a:latin typeface="Arial MT"/>
                <a:cs typeface="Arial MT"/>
              </a:rPr>
              <a:t>u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85" dirty="0">
                <a:latin typeface="Arial MT"/>
                <a:cs typeface="Arial MT"/>
              </a:rPr>
              <a:t>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95" dirty="0">
                <a:latin typeface="Arial MT"/>
                <a:cs typeface="Arial MT"/>
              </a:rPr>
              <a:t>n</a:t>
            </a:r>
            <a:r>
              <a:rPr sz="1800" spc="-185" dirty="0">
                <a:latin typeface="Arial MT"/>
                <a:cs typeface="Arial MT"/>
              </a:rPr>
              <a:t>d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q</a:t>
            </a:r>
            <a:r>
              <a:rPr sz="1800" spc="-195" dirty="0">
                <a:latin typeface="Arial MT"/>
                <a:cs typeface="Arial MT"/>
              </a:rPr>
              <a:t>u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85" dirty="0">
                <a:latin typeface="Arial MT"/>
                <a:cs typeface="Arial MT"/>
              </a:rPr>
              <a:t>l</a:t>
            </a:r>
            <a:r>
              <a:rPr sz="1800" spc="-80" dirty="0">
                <a:latin typeface="Arial MT"/>
                <a:cs typeface="Arial MT"/>
              </a:rPr>
              <a:t>i</a:t>
            </a:r>
            <a:r>
              <a:rPr sz="1800" spc="-100" dirty="0">
                <a:latin typeface="Arial MT"/>
                <a:cs typeface="Arial MT"/>
              </a:rPr>
              <a:t>f</a:t>
            </a:r>
            <a:r>
              <a:rPr sz="1800" spc="-135" dirty="0">
                <a:latin typeface="Arial MT"/>
                <a:cs typeface="Arial MT"/>
              </a:rPr>
              <a:t>icat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180" dirty="0">
                <a:latin typeface="Arial MT"/>
                <a:cs typeface="Arial MT"/>
              </a:rPr>
              <a:t>o</a:t>
            </a:r>
            <a:r>
              <a:rPr sz="1800" spc="-185" dirty="0"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  <a:p>
            <a:pPr marL="299085" marR="132080">
              <a:lnSpc>
                <a:spcPct val="123300"/>
              </a:lnSpc>
            </a:pPr>
            <a:r>
              <a:rPr sz="1800" spc="-340" dirty="0">
                <a:latin typeface="Arial MT"/>
                <a:cs typeface="Arial MT"/>
              </a:rPr>
              <a:t>W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250" dirty="0">
                <a:latin typeface="Arial MT"/>
                <a:cs typeface="Arial MT"/>
              </a:rPr>
              <a:t>O</a:t>
            </a:r>
            <a:r>
              <a:rPr sz="1800" spc="-185" dirty="0">
                <a:latin typeface="Arial MT"/>
                <a:cs typeface="Arial MT"/>
              </a:rPr>
              <a:t>b</a:t>
            </a:r>
            <a:r>
              <a:rPr sz="1800" spc="-10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185" dirty="0">
                <a:latin typeface="Arial MT"/>
                <a:cs typeface="Arial MT"/>
              </a:rPr>
              <a:t>n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245" dirty="0">
                <a:latin typeface="Arial MT"/>
                <a:cs typeface="Arial MT"/>
              </a:rPr>
              <a:t>CO</a:t>
            </a:r>
            <a:r>
              <a:rPr sz="1800" spc="-235" dirty="0">
                <a:latin typeface="Arial MT"/>
                <a:cs typeface="Arial MT"/>
              </a:rPr>
              <a:t>C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f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10" dirty="0">
                <a:latin typeface="Arial MT"/>
                <a:cs typeface="Arial MT"/>
              </a:rPr>
              <a:t>r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h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85" dirty="0">
                <a:latin typeface="Arial MT"/>
                <a:cs typeface="Arial MT"/>
              </a:rPr>
              <a:t>l</a:t>
            </a:r>
            <a:r>
              <a:rPr sz="1800" spc="-75" dirty="0">
                <a:latin typeface="Arial MT"/>
                <a:cs typeface="Arial MT"/>
              </a:rPr>
              <a:t>l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h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p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120" dirty="0">
                <a:latin typeface="Arial MT"/>
                <a:cs typeface="Arial MT"/>
              </a:rPr>
              <a:t>rts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pr</a:t>
            </a:r>
            <a:r>
              <a:rPr sz="1800" spc="-195" dirty="0">
                <a:latin typeface="Arial MT"/>
                <a:cs typeface="Arial MT"/>
              </a:rPr>
              <a:t>o</a:t>
            </a:r>
            <a:r>
              <a:rPr sz="1800" spc="-165" dirty="0">
                <a:latin typeface="Arial MT"/>
                <a:cs typeface="Arial MT"/>
              </a:rPr>
              <a:t>c</a:t>
            </a:r>
            <a:r>
              <a:rPr sz="1800" spc="-150" dirty="0">
                <a:latin typeface="Arial MT"/>
                <a:cs typeface="Arial MT"/>
              </a:rPr>
              <a:t>ur</a:t>
            </a:r>
            <a:r>
              <a:rPr sz="1800" spc="-195" dirty="0">
                <a:latin typeface="Arial MT"/>
                <a:cs typeface="Arial MT"/>
              </a:rPr>
              <a:t>e</a:t>
            </a:r>
            <a:r>
              <a:rPr sz="1800" spc="-125" dirty="0">
                <a:latin typeface="Arial MT"/>
                <a:cs typeface="Arial MT"/>
              </a:rPr>
              <a:t>d  </a:t>
            </a:r>
            <a:r>
              <a:rPr sz="1800" spc="-160" dirty="0">
                <a:latin typeface="Arial MT"/>
                <a:cs typeface="Arial MT"/>
              </a:rPr>
              <a:t>Suppliers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are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rated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and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monitored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on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going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800" spc="-170" dirty="0">
                <a:latin typeface="Arial MT"/>
                <a:cs typeface="Arial MT"/>
              </a:rPr>
              <a:t>process</a:t>
            </a:r>
            <a:endParaRPr sz="1800">
              <a:latin typeface="Arial MT"/>
              <a:cs typeface="Arial MT"/>
            </a:endParaRPr>
          </a:p>
          <a:p>
            <a:pPr marL="299085" marR="199390">
              <a:lnSpc>
                <a:spcPct val="100000"/>
              </a:lnSpc>
              <a:spcBef>
                <a:spcPts val="495"/>
              </a:spcBef>
            </a:pPr>
            <a:r>
              <a:rPr sz="1800" spc="-260" dirty="0">
                <a:latin typeface="Arial MT"/>
                <a:cs typeface="Arial MT"/>
              </a:rPr>
              <a:t>We</a:t>
            </a:r>
            <a:r>
              <a:rPr sz="1800" spc="-254" dirty="0">
                <a:latin typeface="Arial MT"/>
                <a:cs typeface="Arial MT"/>
              </a:rPr>
              <a:t> </a:t>
            </a:r>
            <a:r>
              <a:rPr sz="1800" spc="-200" dirty="0">
                <a:latin typeface="Arial MT"/>
                <a:cs typeface="Arial MT"/>
              </a:rPr>
              <a:t>Work</a:t>
            </a:r>
            <a:r>
              <a:rPr sz="1800" spc="-195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closely </a:t>
            </a:r>
            <a:r>
              <a:rPr sz="1800" spc="-145" dirty="0">
                <a:latin typeface="Arial MT"/>
                <a:cs typeface="Arial MT"/>
              </a:rPr>
              <a:t>with </a:t>
            </a:r>
            <a:r>
              <a:rPr sz="1800" spc="-175" dirty="0">
                <a:latin typeface="Arial MT"/>
                <a:cs typeface="Arial MT"/>
              </a:rPr>
              <a:t>customers </a:t>
            </a:r>
            <a:r>
              <a:rPr sz="1800" spc="-220" dirty="0">
                <a:latin typeface="Arial MT"/>
                <a:cs typeface="Arial MT"/>
              </a:rPr>
              <a:t>&amp;</a:t>
            </a:r>
            <a:r>
              <a:rPr sz="1800" spc="-215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give </a:t>
            </a:r>
            <a:r>
              <a:rPr sz="1800" spc="-15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95" dirty="0">
                <a:latin typeface="Arial MT"/>
                <a:cs typeface="Arial MT"/>
              </a:rPr>
              <a:t>d</a:t>
            </a:r>
            <a:r>
              <a:rPr sz="1800" spc="-165" dirty="0">
                <a:latin typeface="Arial MT"/>
                <a:cs typeface="Arial MT"/>
              </a:rPr>
              <a:t>v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95" dirty="0">
                <a:latin typeface="Arial MT"/>
                <a:cs typeface="Arial MT"/>
              </a:rPr>
              <a:t>n</a:t>
            </a:r>
            <a:r>
              <a:rPr sz="1800" spc="-165" dirty="0">
                <a:latin typeface="Arial MT"/>
                <a:cs typeface="Arial MT"/>
              </a:rPr>
              <a:t>c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f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50" dirty="0">
                <a:latin typeface="Arial MT"/>
                <a:cs typeface="Arial MT"/>
              </a:rPr>
              <a:t>recast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to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s</a:t>
            </a:r>
            <a:r>
              <a:rPr sz="1800" spc="-190" dirty="0">
                <a:latin typeface="Arial MT"/>
                <a:cs typeface="Arial MT"/>
              </a:rPr>
              <a:t>u</a:t>
            </a:r>
            <a:r>
              <a:rPr sz="1800" spc="-195" dirty="0">
                <a:latin typeface="Arial MT"/>
                <a:cs typeface="Arial MT"/>
              </a:rPr>
              <a:t>p</a:t>
            </a:r>
            <a:r>
              <a:rPr sz="1800" spc="-190" dirty="0">
                <a:latin typeface="Arial MT"/>
                <a:cs typeface="Arial MT"/>
              </a:rPr>
              <a:t>p</a:t>
            </a:r>
            <a:r>
              <a:rPr sz="1800" spc="-85" dirty="0">
                <a:latin typeface="Arial MT"/>
                <a:cs typeface="Arial MT"/>
              </a:rPr>
              <a:t>l</a:t>
            </a:r>
            <a:r>
              <a:rPr sz="1800" spc="-80" dirty="0">
                <a:latin typeface="Arial MT"/>
                <a:cs typeface="Arial MT"/>
              </a:rPr>
              <a:t>i</a:t>
            </a:r>
            <a:r>
              <a:rPr sz="1800" spc="-195" dirty="0">
                <a:latin typeface="Arial MT"/>
                <a:cs typeface="Arial MT"/>
              </a:rPr>
              <a:t>e</a:t>
            </a:r>
            <a:r>
              <a:rPr sz="1800" spc="-135" dirty="0">
                <a:latin typeface="Arial MT"/>
                <a:cs typeface="Arial MT"/>
              </a:rPr>
              <a:t>rs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to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re</a:t>
            </a:r>
            <a:r>
              <a:rPr sz="1800" spc="-195" dirty="0">
                <a:latin typeface="Arial MT"/>
                <a:cs typeface="Arial MT"/>
              </a:rPr>
              <a:t>d</a:t>
            </a:r>
            <a:r>
              <a:rPr sz="1800" spc="-180" dirty="0">
                <a:latin typeface="Arial MT"/>
                <a:cs typeface="Arial MT"/>
              </a:rPr>
              <a:t>uc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80" dirty="0">
                <a:latin typeface="Arial MT"/>
                <a:cs typeface="Arial MT"/>
              </a:rPr>
              <a:t>l</a:t>
            </a:r>
            <a:r>
              <a:rPr sz="1800" spc="-195" dirty="0">
                <a:latin typeface="Arial MT"/>
                <a:cs typeface="Arial MT"/>
              </a:rPr>
              <a:t>e</a:t>
            </a:r>
            <a:r>
              <a:rPr sz="1800" spc="-145" dirty="0">
                <a:latin typeface="Arial MT"/>
                <a:cs typeface="Arial MT"/>
              </a:rPr>
              <a:t>ad  </a:t>
            </a:r>
            <a:r>
              <a:rPr sz="1800" spc="-165" dirty="0">
                <a:latin typeface="Arial MT"/>
                <a:cs typeface="Arial MT"/>
              </a:rPr>
              <a:t>times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505"/>
              </a:spcBef>
            </a:pPr>
            <a:r>
              <a:rPr sz="1800" spc="-340" dirty="0">
                <a:latin typeface="Arial MT"/>
                <a:cs typeface="Arial MT"/>
              </a:rPr>
              <a:t>W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95" dirty="0">
                <a:latin typeface="Arial MT"/>
                <a:cs typeface="Arial MT"/>
              </a:rPr>
              <a:t>Sup</a:t>
            </a:r>
            <a:r>
              <a:rPr sz="1800" spc="-200" dirty="0">
                <a:latin typeface="Arial MT"/>
                <a:cs typeface="Arial MT"/>
              </a:rPr>
              <a:t>p</a:t>
            </a:r>
            <a:r>
              <a:rPr sz="1800" spc="-150" dirty="0">
                <a:latin typeface="Arial MT"/>
                <a:cs typeface="Arial MT"/>
              </a:rPr>
              <a:t>or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85" dirty="0">
                <a:latin typeface="Arial MT"/>
                <a:cs typeface="Arial MT"/>
              </a:rPr>
              <a:t>n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85" dirty="0">
                <a:latin typeface="Arial MT"/>
                <a:cs typeface="Arial MT"/>
              </a:rPr>
              <a:t>l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e</a:t>
            </a:r>
            <a:r>
              <a:rPr sz="1800" spc="-145" dirty="0">
                <a:latin typeface="Arial MT"/>
                <a:cs typeface="Arial MT"/>
              </a:rPr>
              <a:t>rn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135" dirty="0">
                <a:latin typeface="Arial MT"/>
                <a:cs typeface="Arial MT"/>
              </a:rPr>
              <a:t>te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s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95" dirty="0">
                <a:latin typeface="Arial MT"/>
                <a:cs typeface="Arial MT"/>
              </a:rPr>
              <a:t>u</a:t>
            </a:r>
            <a:r>
              <a:rPr sz="1800" spc="-110" dirty="0">
                <a:latin typeface="Arial MT"/>
                <a:cs typeface="Arial MT"/>
              </a:rPr>
              <a:t>r</a:t>
            </a:r>
            <a:r>
              <a:rPr sz="1800" spc="-160" dirty="0">
                <a:latin typeface="Arial MT"/>
                <a:cs typeface="Arial MT"/>
              </a:rPr>
              <a:t>c</a:t>
            </a:r>
            <a:r>
              <a:rPr sz="1800" spc="-185" dirty="0">
                <a:latin typeface="Arial MT"/>
                <a:cs typeface="Arial MT"/>
              </a:rPr>
              <a:t>e</a:t>
            </a:r>
            <a:r>
              <a:rPr sz="1800" spc="-165" dirty="0">
                <a:latin typeface="Arial MT"/>
                <a:cs typeface="Arial MT"/>
              </a:rPr>
              <a:t>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to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re</a:t>
            </a:r>
            <a:r>
              <a:rPr sz="1800" spc="-195" dirty="0">
                <a:latin typeface="Arial MT"/>
                <a:cs typeface="Arial MT"/>
              </a:rPr>
              <a:t>d</a:t>
            </a:r>
            <a:r>
              <a:rPr sz="1800" spc="-180" dirty="0">
                <a:latin typeface="Arial MT"/>
                <a:cs typeface="Arial MT"/>
              </a:rPr>
              <a:t>uce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800" spc="-190" dirty="0">
                <a:latin typeface="Arial MT"/>
                <a:cs typeface="Arial MT"/>
              </a:rPr>
              <a:t>depend</a:t>
            </a:r>
            <a:r>
              <a:rPr sz="1800" spc="-180" dirty="0">
                <a:latin typeface="Arial MT"/>
                <a:cs typeface="Arial MT"/>
              </a:rPr>
              <a:t>a</a:t>
            </a:r>
            <a:r>
              <a:rPr sz="1800" spc="-190" dirty="0">
                <a:latin typeface="Arial MT"/>
                <a:cs typeface="Arial MT"/>
              </a:rPr>
              <a:t>b</a:t>
            </a:r>
            <a:r>
              <a:rPr sz="1800" spc="-80" dirty="0">
                <a:latin typeface="Arial MT"/>
                <a:cs typeface="Arial MT"/>
              </a:rPr>
              <a:t>i</a:t>
            </a:r>
            <a:r>
              <a:rPr sz="1800" spc="-85" dirty="0">
                <a:latin typeface="Arial MT"/>
                <a:cs typeface="Arial MT"/>
              </a:rPr>
              <a:t>l</a:t>
            </a:r>
            <a:r>
              <a:rPr sz="1800" spc="-70" dirty="0">
                <a:latin typeface="Arial MT"/>
                <a:cs typeface="Arial MT"/>
              </a:rPr>
              <a:t>i</a:t>
            </a:r>
            <a:r>
              <a:rPr sz="1800" spc="-95" dirty="0">
                <a:latin typeface="Arial MT"/>
                <a:cs typeface="Arial MT"/>
              </a:rPr>
              <a:t>t</a:t>
            </a:r>
            <a:r>
              <a:rPr sz="1800" spc="-165" dirty="0">
                <a:latin typeface="Arial MT"/>
                <a:cs typeface="Arial MT"/>
              </a:rPr>
              <a:t>y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o</a:t>
            </a:r>
            <a:r>
              <a:rPr sz="1800" spc="-180" dirty="0">
                <a:latin typeface="Arial MT"/>
                <a:cs typeface="Arial MT"/>
              </a:rPr>
              <a:t>n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sin</a:t>
            </a:r>
            <a:r>
              <a:rPr sz="1800" spc="-195" dirty="0">
                <a:latin typeface="Arial MT"/>
                <a:cs typeface="Arial MT"/>
              </a:rPr>
              <a:t>g</a:t>
            </a:r>
            <a:r>
              <a:rPr sz="1800" spc="-80" dirty="0">
                <a:latin typeface="Arial MT"/>
                <a:cs typeface="Arial MT"/>
              </a:rPr>
              <a:t>l</a:t>
            </a:r>
            <a:r>
              <a:rPr sz="1800" spc="-180" dirty="0">
                <a:latin typeface="Arial MT"/>
                <a:cs typeface="Arial MT"/>
              </a:rPr>
              <a:t>e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75" dirty="0">
                <a:latin typeface="Arial MT"/>
                <a:cs typeface="Arial MT"/>
              </a:rPr>
              <a:t>so</a:t>
            </a:r>
            <a:r>
              <a:rPr sz="1800" spc="-190" dirty="0">
                <a:latin typeface="Arial MT"/>
                <a:cs typeface="Arial MT"/>
              </a:rPr>
              <a:t>u</a:t>
            </a:r>
            <a:r>
              <a:rPr sz="1800" spc="-150" dirty="0">
                <a:latin typeface="Arial MT"/>
                <a:cs typeface="Arial MT"/>
              </a:rPr>
              <a:t>rce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/ </a:t>
            </a:r>
            <a:r>
              <a:rPr sz="1800" spc="-215" dirty="0">
                <a:latin typeface="Arial MT"/>
                <a:cs typeface="Arial MT"/>
              </a:rPr>
              <a:t>EOL</a:t>
            </a:r>
            <a:r>
              <a:rPr sz="1800" spc="-145" dirty="0">
                <a:latin typeface="Arial MT"/>
                <a:cs typeface="Arial MT"/>
              </a:rPr>
              <a:t> 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190" dirty="0">
                <a:latin typeface="Arial MT"/>
                <a:cs typeface="Arial MT"/>
              </a:rPr>
              <a:t>e</a:t>
            </a:r>
            <a:r>
              <a:rPr sz="1800" spc="-280" dirty="0">
                <a:latin typeface="Arial MT"/>
                <a:cs typeface="Arial MT"/>
              </a:rPr>
              <a:t>m</a:t>
            </a:r>
            <a:r>
              <a:rPr sz="1800" spc="-165" dirty="0">
                <a:latin typeface="Arial MT"/>
                <a:cs typeface="Arial MT"/>
              </a:rPr>
              <a:t>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019" y="3180588"/>
            <a:ext cx="1568196" cy="15681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89397" y="3001772"/>
            <a:ext cx="1591310" cy="1100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marR="5080" indent="-229235">
              <a:lnSpc>
                <a:spcPct val="99000"/>
              </a:lnSpc>
              <a:spcBef>
                <a:spcPts val="125"/>
              </a:spcBef>
            </a:pPr>
            <a:r>
              <a:rPr sz="1700" b="1" spc="-204" dirty="0">
                <a:latin typeface="Arial"/>
                <a:cs typeface="Arial"/>
              </a:rPr>
              <a:t>Cu</a:t>
            </a:r>
            <a:r>
              <a:rPr sz="1700" b="1" spc="-165" dirty="0">
                <a:latin typeface="Arial"/>
                <a:cs typeface="Arial"/>
              </a:rPr>
              <a:t>s</a:t>
            </a:r>
            <a:r>
              <a:rPr sz="1700" b="1" spc="-190" dirty="0">
                <a:latin typeface="Arial"/>
                <a:cs typeface="Arial"/>
              </a:rPr>
              <a:t>tom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-155" dirty="0">
                <a:latin typeface="Arial"/>
                <a:cs typeface="Arial"/>
              </a:rPr>
              <a:t>bui</a:t>
            </a:r>
            <a:r>
              <a:rPr sz="1700" b="1" spc="-95" dirty="0">
                <a:latin typeface="Arial"/>
                <a:cs typeface="Arial"/>
              </a:rPr>
              <a:t>l</a:t>
            </a:r>
            <a:r>
              <a:rPr sz="1700" b="1" spc="-105" dirty="0">
                <a:latin typeface="Arial"/>
                <a:cs typeface="Arial"/>
              </a:rPr>
              <a:t>t</a:t>
            </a:r>
            <a:r>
              <a:rPr sz="1700" b="1" spc="-85" dirty="0">
                <a:latin typeface="Arial"/>
                <a:cs typeface="Arial"/>
              </a:rPr>
              <a:t> </a:t>
            </a:r>
            <a:r>
              <a:rPr sz="1700" b="1" spc="-130" dirty="0">
                <a:latin typeface="Arial"/>
                <a:cs typeface="Arial"/>
              </a:rPr>
              <a:t>parts  </a:t>
            </a:r>
            <a:r>
              <a:rPr sz="1800" spc="-225" dirty="0">
                <a:latin typeface="Arial MT"/>
                <a:cs typeface="Arial MT"/>
              </a:rPr>
              <a:t>PCB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175" dirty="0">
                <a:latin typeface="Arial MT"/>
                <a:cs typeface="Arial MT"/>
              </a:rPr>
              <a:t>su</a:t>
            </a:r>
            <a:r>
              <a:rPr sz="1800" spc="-190" dirty="0">
                <a:latin typeface="Arial MT"/>
                <a:cs typeface="Arial MT"/>
              </a:rPr>
              <a:t>pp</a:t>
            </a:r>
            <a:r>
              <a:rPr sz="1800" spc="-80" dirty="0">
                <a:latin typeface="Arial MT"/>
                <a:cs typeface="Arial MT"/>
              </a:rPr>
              <a:t>l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190" dirty="0">
                <a:latin typeface="Arial MT"/>
                <a:cs typeface="Arial MT"/>
              </a:rPr>
              <a:t>e</a:t>
            </a:r>
            <a:r>
              <a:rPr sz="1800" spc="-114" dirty="0">
                <a:latin typeface="Arial MT"/>
                <a:cs typeface="Arial MT"/>
              </a:rPr>
              <a:t>rs  </a:t>
            </a:r>
            <a:r>
              <a:rPr sz="1800" spc="-90" dirty="0">
                <a:latin typeface="Arial MT"/>
                <a:cs typeface="Arial MT"/>
              </a:rPr>
              <a:t>I</a:t>
            </a:r>
            <a:r>
              <a:rPr sz="1800" spc="-190" dirty="0">
                <a:latin typeface="Arial MT"/>
                <a:cs typeface="Arial MT"/>
              </a:rPr>
              <a:t>nd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185" dirty="0">
                <a:latin typeface="Arial MT"/>
                <a:cs typeface="Arial MT"/>
              </a:rPr>
              <a:t>a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220" dirty="0">
                <a:latin typeface="Arial MT"/>
                <a:cs typeface="Arial MT"/>
              </a:rPr>
              <a:t>&amp;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95" dirty="0">
                <a:latin typeface="Arial MT"/>
                <a:cs typeface="Arial MT"/>
              </a:rPr>
              <a:t>b</a:t>
            </a:r>
            <a:r>
              <a:rPr sz="1800" spc="-145" dirty="0">
                <a:latin typeface="Arial MT"/>
                <a:cs typeface="Arial MT"/>
              </a:rPr>
              <a:t>ro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145" dirty="0">
                <a:latin typeface="Arial MT"/>
                <a:cs typeface="Arial MT"/>
              </a:rPr>
              <a:t>d  S</a:t>
            </a:r>
            <a:r>
              <a:rPr sz="1800" spc="-195" dirty="0">
                <a:latin typeface="Arial MT"/>
                <a:cs typeface="Arial MT"/>
              </a:rPr>
              <a:t>h</a:t>
            </a:r>
            <a:r>
              <a:rPr sz="1800" spc="-150" dirty="0">
                <a:latin typeface="Arial MT"/>
                <a:cs typeface="Arial MT"/>
              </a:rPr>
              <a:t>or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80" dirty="0">
                <a:latin typeface="Arial MT"/>
                <a:cs typeface="Arial MT"/>
              </a:rPr>
              <a:t>l</a:t>
            </a:r>
            <a:r>
              <a:rPr sz="1800" spc="-195" dirty="0">
                <a:latin typeface="Arial MT"/>
                <a:cs typeface="Arial MT"/>
              </a:rPr>
              <a:t>e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85" dirty="0">
                <a:latin typeface="Arial MT"/>
                <a:cs typeface="Arial MT"/>
              </a:rPr>
              <a:t>d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280" dirty="0">
                <a:latin typeface="Arial MT"/>
                <a:cs typeface="Arial MT"/>
              </a:rPr>
              <a:t>m</a:t>
            </a:r>
            <a:r>
              <a:rPr sz="1800" spc="-185" dirty="0"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3302" y="4415409"/>
            <a:ext cx="1671320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700" b="1" spc="-195" dirty="0">
                <a:latin typeface="Arial"/>
                <a:cs typeface="Arial"/>
              </a:rPr>
              <a:t>Box</a:t>
            </a:r>
            <a:r>
              <a:rPr sz="1700" b="1" spc="-100" dirty="0">
                <a:latin typeface="Arial"/>
                <a:cs typeface="Arial"/>
              </a:rPr>
              <a:t> </a:t>
            </a:r>
            <a:r>
              <a:rPr sz="1700" b="1" spc="-185" dirty="0">
                <a:latin typeface="Arial"/>
                <a:cs typeface="Arial"/>
              </a:rPr>
              <a:t>bu</a:t>
            </a:r>
            <a:r>
              <a:rPr sz="1700" b="1" spc="-95" dirty="0">
                <a:latin typeface="Arial"/>
                <a:cs typeface="Arial"/>
              </a:rPr>
              <a:t>i</a:t>
            </a:r>
            <a:r>
              <a:rPr sz="1700" b="1" spc="-135" dirty="0">
                <a:latin typeface="Arial"/>
                <a:cs typeface="Arial"/>
              </a:rPr>
              <a:t>ld</a:t>
            </a:r>
            <a:r>
              <a:rPr sz="1700" b="1" spc="-95" dirty="0">
                <a:latin typeface="Arial"/>
                <a:cs typeface="Arial"/>
              </a:rPr>
              <a:t> </a:t>
            </a:r>
            <a:r>
              <a:rPr sz="1700" b="1" spc="-185" dirty="0">
                <a:latin typeface="Arial"/>
                <a:cs typeface="Arial"/>
              </a:rPr>
              <a:t>sup</a:t>
            </a:r>
            <a:r>
              <a:rPr sz="1700" b="1" spc="-195" dirty="0">
                <a:latin typeface="Arial"/>
                <a:cs typeface="Arial"/>
              </a:rPr>
              <a:t>p</a:t>
            </a:r>
            <a:r>
              <a:rPr sz="1700" b="1" spc="-85" dirty="0">
                <a:latin typeface="Arial"/>
                <a:cs typeface="Arial"/>
              </a:rPr>
              <a:t>l</a:t>
            </a:r>
            <a:r>
              <a:rPr sz="1700" b="1" spc="-95" dirty="0">
                <a:latin typeface="Arial"/>
                <a:cs typeface="Arial"/>
              </a:rPr>
              <a:t>i</a:t>
            </a:r>
            <a:r>
              <a:rPr sz="1700" b="1" spc="-130" dirty="0">
                <a:latin typeface="Arial"/>
                <a:cs typeface="Arial"/>
              </a:rPr>
              <a:t>ers  </a:t>
            </a:r>
            <a:r>
              <a:rPr sz="1800" spc="-280" dirty="0">
                <a:latin typeface="Arial MT"/>
                <a:cs typeface="Arial MT"/>
              </a:rPr>
              <a:t>M</a:t>
            </a:r>
            <a:r>
              <a:rPr sz="1800" spc="-180" dirty="0">
                <a:latin typeface="Arial MT"/>
                <a:cs typeface="Arial MT"/>
              </a:rPr>
              <a:t>ech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190" dirty="0">
                <a:latin typeface="Arial MT"/>
                <a:cs typeface="Arial MT"/>
              </a:rPr>
              <a:t>n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165" dirty="0">
                <a:latin typeface="Arial MT"/>
                <a:cs typeface="Arial MT"/>
              </a:rPr>
              <a:t>c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75" dirty="0">
                <a:latin typeface="Arial MT"/>
                <a:cs typeface="Arial MT"/>
              </a:rPr>
              <a:t>l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p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rts  </a:t>
            </a:r>
            <a:r>
              <a:rPr sz="1800" spc="-370" dirty="0">
                <a:latin typeface="Arial MT"/>
                <a:cs typeface="Arial MT"/>
              </a:rPr>
              <a:t>T</a:t>
            </a:r>
            <a:r>
              <a:rPr sz="1800" spc="-180" dirty="0">
                <a:latin typeface="Arial MT"/>
                <a:cs typeface="Arial MT"/>
              </a:rPr>
              <a:t>es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f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-130" dirty="0">
                <a:latin typeface="Arial MT"/>
                <a:cs typeface="Arial MT"/>
              </a:rPr>
              <a:t>xt</a:t>
            </a:r>
            <a:r>
              <a:rPr sz="1800" spc="-190" dirty="0">
                <a:latin typeface="Arial MT"/>
                <a:cs typeface="Arial MT"/>
              </a:rPr>
              <a:t>u</a:t>
            </a:r>
            <a:r>
              <a:rPr sz="1800" spc="-130" dirty="0">
                <a:latin typeface="Arial MT"/>
                <a:cs typeface="Arial MT"/>
              </a:rPr>
              <a:t>res  </a:t>
            </a:r>
            <a:r>
              <a:rPr sz="1800" spc="-170" dirty="0">
                <a:latin typeface="Arial MT"/>
                <a:cs typeface="Arial MT"/>
              </a:rPr>
              <a:t>Pro</a:t>
            </a:r>
            <a:r>
              <a:rPr sz="1800" spc="-195" dirty="0">
                <a:latin typeface="Arial MT"/>
                <a:cs typeface="Arial MT"/>
              </a:rPr>
              <a:t>d</a:t>
            </a:r>
            <a:r>
              <a:rPr sz="1800" spc="-180" dirty="0">
                <a:latin typeface="Arial MT"/>
                <a:cs typeface="Arial MT"/>
              </a:rPr>
              <a:t>uc</a:t>
            </a:r>
            <a:r>
              <a:rPr sz="1800" spc="-90" dirty="0">
                <a:latin typeface="Arial MT"/>
                <a:cs typeface="Arial MT"/>
              </a:rPr>
              <a:t>t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p</a:t>
            </a:r>
            <a:r>
              <a:rPr sz="1800" spc="-195" dirty="0">
                <a:latin typeface="Arial MT"/>
                <a:cs typeface="Arial MT"/>
              </a:rPr>
              <a:t>a</a:t>
            </a:r>
            <a:r>
              <a:rPr sz="1800" spc="-165" dirty="0">
                <a:latin typeface="Arial MT"/>
                <a:cs typeface="Arial MT"/>
              </a:rPr>
              <a:t>ck</a:t>
            </a:r>
            <a:r>
              <a:rPr sz="1800" spc="-190" dirty="0">
                <a:latin typeface="Arial MT"/>
                <a:cs typeface="Arial MT"/>
              </a:rPr>
              <a:t>a</a:t>
            </a:r>
            <a:r>
              <a:rPr sz="1800" spc="-195" dirty="0">
                <a:latin typeface="Arial MT"/>
                <a:cs typeface="Arial MT"/>
              </a:rPr>
              <a:t>g</a:t>
            </a:r>
            <a:r>
              <a:rPr sz="1800" spc="-185" dirty="0"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19666" y="1073657"/>
            <a:ext cx="2002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85" dirty="0">
                <a:latin typeface="Arial"/>
                <a:cs typeface="Arial"/>
              </a:rPr>
              <a:t>O</a:t>
            </a:r>
            <a:r>
              <a:rPr sz="2000" b="1" spc="-215" dirty="0">
                <a:latin typeface="Arial"/>
                <a:cs typeface="Arial"/>
              </a:rPr>
              <a:t>u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Gl</a:t>
            </a:r>
            <a:r>
              <a:rPr sz="2000" b="1" spc="-215" dirty="0">
                <a:latin typeface="Arial"/>
                <a:cs typeface="Arial"/>
              </a:rPr>
              <a:t>o</a:t>
            </a:r>
            <a:r>
              <a:rPr sz="2000" b="1" spc="-175" dirty="0">
                <a:latin typeface="Arial"/>
                <a:cs typeface="Arial"/>
              </a:rPr>
              <a:t>bal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240" dirty="0">
                <a:latin typeface="Arial"/>
                <a:cs typeface="Arial"/>
              </a:rPr>
              <a:t>P</a:t>
            </a:r>
            <a:r>
              <a:rPr sz="2000" b="1" spc="-210" dirty="0">
                <a:latin typeface="Arial"/>
                <a:cs typeface="Arial"/>
              </a:rPr>
              <a:t>a</a:t>
            </a:r>
            <a:r>
              <a:rPr sz="2000" b="1" spc="-170" dirty="0">
                <a:latin typeface="Arial"/>
                <a:cs typeface="Arial"/>
              </a:rPr>
              <a:t>rtners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08" y="392633"/>
            <a:ext cx="4550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  <a:latin typeface="Calibri"/>
                <a:cs typeface="Calibri"/>
              </a:rPr>
              <a:t>EMS</a:t>
            </a:r>
            <a:r>
              <a:rPr sz="32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32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E79"/>
                </a:solidFill>
                <a:latin typeface="Calibri"/>
                <a:cs typeface="Calibri"/>
              </a:rPr>
              <a:t>Capability</a:t>
            </a:r>
            <a:r>
              <a:rPr sz="3200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E79"/>
                </a:solidFill>
                <a:latin typeface="Calibri"/>
                <a:cs typeface="Calibri"/>
              </a:rPr>
              <a:t>Overview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048" y="1005897"/>
            <a:ext cx="6652259" cy="57213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b="1" spc="-155" dirty="0">
                <a:latin typeface="Arial"/>
                <a:cs typeface="Arial"/>
              </a:rPr>
              <a:t>Facilities</a:t>
            </a:r>
            <a:endParaRPr sz="20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4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10" dirty="0">
                <a:latin typeface="Calibri"/>
                <a:cs typeface="Calibri"/>
              </a:rPr>
              <a:t>15000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Sqft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dust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free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workspace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Calibri"/>
                <a:cs typeface="Calibri"/>
              </a:rPr>
              <a:t>Automatic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Screen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Printer- </a:t>
            </a:r>
            <a:r>
              <a:rPr sz="1600" spc="-10" dirty="0">
                <a:latin typeface="Calibri"/>
                <a:cs typeface="Calibri"/>
              </a:rPr>
              <a:t>Dek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Calibri"/>
                <a:cs typeface="Calibri"/>
              </a:rPr>
              <a:t>3D-Solder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paste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Inspection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dirty="0">
                <a:latin typeface="Calibri"/>
                <a:cs typeface="Calibri"/>
              </a:rPr>
              <a:t>Pick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&amp; Place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data-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MYDATA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MY300LX-11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16000CPH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&amp;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YAMAHA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96000CPH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15" dirty="0">
                <a:latin typeface="Calibri"/>
                <a:cs typeface="Calibri"/>
              </a:rPr>
              <a:t>M/c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Capability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handling</a:t>
            </a:r>
            <a:endParaRPr sz="1600">
              <a:latin typeface="Calibri"/>
              <a:cs typeface="Calibri"/>
            </a:endParaRPr>
          </a:p>
          <a:p>
            <a:pPr marL="382905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latin typeface="Calibri"/>
                <a:cs typeface="Calibri"/>
              </a:rPr>
              <a:t>01005,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0201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60" dirty="0">
                <a:latin typeface="Calibri"/>
                <a:cs typeface="Calibri"/>
              </a:rPr>
              <a:t>QFP,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QFN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BGA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CSP's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(Upto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0.2mm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pitch)</a:t>
            </a:r>
            <a:endParaRPr sz="1600">
              <a:latin typeface="Calibri"/>
              <a:cs typeface="Calibri"/>
            </a:endParaRPr>
          </a:p>
          <a:p>
            <a:pPr marL="38290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BGA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0.35mm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Pitch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15" dirty="0">
                <a:latin typeface="Calibri"/>
                <a:cs typeface="Calibri"/>
              </a:rPr>
              <a:t>Reflow-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JT 10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Zone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+with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Nitrogen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ready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Pb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Oven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Calibri"/>
                <a:cs typeface="Calibri"/>
              </a:rPr>
              <a:t>3D </a:t>
            </a:r>
            <a:r>
              <a:rPr sz="1600" spc="-10" dirty="0">
                <a:latin typeface="Calibri"/>
                <a:cs typeface="Calibri"/>
              </a:rPr>
              <a:t>AOI</a:t>
            </a:r>
            <a:r>
              <a:rPr sz="1600" spc="-5" dirty="0">
                <a:latin typeface="Calibri"/>
                <a:cs typeface="Calibri"/>
              </a:rPr>
              <a:t> – </a:t>
            </a:r>
            <a:r>
              <a:rPr sz="1600" spc="-10" dirty="0">
                <a:latin typeface="Calibri"/>
                <a:cs typeface="Calibri"/>
              </a:rPr>
              <a:t>MIRTEC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MV-6e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-OMNI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10" dirty="0">
                <a:latin typeface="Calibri"/>
                <a:cs typeface="Calibri"/>
              </a:rPr>
              <a:t>X-Ray</a:t>
            </a:r>
            <a:r>
              <a:rPr sz="1600" spc="-20" dirty="0">
                <a:latin typeface="Calibri"/>
                <a:cs typeface="Calibri"/>
              </a:rPr>
              <a:t> –XAVIS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XSCAN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100A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2.5D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Calibri"/>
                <a:cs typeface="Calibri"/>
              </a:rPr>
              <a:t>Flying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Probe </a:t>
            </a:r>
            <a:r>
              <a:rPr sz="1600" spc="-30" dirty="0">
                <a:latin typeface="Calibri"/>
                <a:cs typeface="Calibri"/>
              </a:rPr>
              <a:t>Tester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10" dirty="0">
                <a:latin typeface="Calibri"/>
                <a:cs typeface="Calibri"/>
              </a:rPr>
              <a:t>Selective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soldering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machine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30" dirty="0">
                <a:latin typeface="Calibri"/>
                <a:cs typeface="Calibri"/>
              </a:rPr>
              <a:t>Temperature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shock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tester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10" dirty="0">
                <a:latin typeface="Calibri"/>
                <a:cs typeface="Calibri"/>
              </a:rPr>
              <a:t>7CH-Reflow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profiler-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KIC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Calibri"/>
                <a:cs typeface="Calibri"/>
              </a:rPr>
              <a:t>JBC-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Temperature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controlled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soldering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stations.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Calibri"/>
                <a:cs typeface="Calibri"/>
              </a:rPr>
              <a:t>BGA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Rework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Seamark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ZM,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JBC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Rework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Stations,</a:t>
            </a:r>
            <a:r>
              <a:rPr sz="1600" spc="-5" dirty="0">
                <a:latin typeface="Calibri"/>
                <a:cs typeface="Calibri"/>
              </a:rPr>
              <a:t> Baking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Oven</a:t>
            </a:r>
            <a:endParaRPr sz="1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Calibri"/>
                <a:cs typeface="Calibri"/>
              </a:rPr>
              <a:t>Dry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Cabinet-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Storage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Humidity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&amp; </a:t>
            </a:r>
            <a:r>
              <a:rPr sz="1600" spc="-15" dirty="0">
                <a:latin typeface="Calibri"/>
                <a:cs typeface="Calibri"/>
              </a:rPr>
              <a:t>temperature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  <a:p>
            <a:pPr marL="4067175">
              <a:lnSpc>
                <a:spcPct val="100000"/>
              </a:lnSpc>
              <a:spcBef>
                <a:spcPts val="850"/>
              </a:spcBef>
            </a:pPr>
            <a:r>
              <a:rPr sz="1200" b="1" spc="-5" dirty="0">
                <a:latin typeface="Calibri"/>
                <a:cs typeface="Calibri"/>
              </a:rPr>
              <a:t>Copyright</a:t>
            </a:r>
            <a:r>
              <a:rPr sz="1200" b="1" dirty="0">
                <a:latin typeface="Calibri"/>
                <a:cs typeface="Calibri"/>
              </a:rPr>
              <a:t> ©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2024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Zettaone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131" y="1114044"/>
            <a:ext cx="4751832" cy="541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973</Words>
  <Application>Microsoft Office PowerPoint</Application>
  <PresentationFormat>Widescreen</PresentationFormat>
  <Paragraphs>177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Microsoft Sans Serif</vt:lpstr>
      <vt:lpstr>Tahoma</vt:lpstr>
      <vt:lpstr>Wingdings</vt:lpstr>
      <vt:lpstr>Office Theme</vt:lpstr>
      <vt:lpstr>MANAGEMENT TEAM AND OUR PRESENCE</vt:lpstr>
      <vt:lpstr>ZETTAONE OFFERINGS</vt:lpstr>
      <vt:lpstr>EMBEDDED SYSTEM DESIGN</vt:lpstr>
      <vt:lpstr>HARDWARE &amp; FIRMWARE EXPERTISE</vt:lpstr>
      <vt:lpstr>R&amp;D ENGINEERING SERVICES</vt:lpstr>
      <vt:lpstr>EDS –Design and Analysis Platform</vt:lpstr>
      <vt:lpstr>System Manufacturing Service</vt:lpstr>
      <vt:lpstr>EMS-Supply Chain Management</vt:lpstr>
      <vt:lpstr>EMS – Capability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ZETTAONE TECHNOLOGIES</dc:title>
  <dc:creator>Harikrishnan G</dc:creator>
  <cp:lastModifiedBy>Sales MGT</cp:lastModifiedBy>
  <cp:revision>2</cp:revision>
  <dcterms:created xsi:type="dcterms:W3CDTF">2024-05-27T07:51:02Z</dcterms:created>
  <dcterms:modified xsi:type="dcterms:W3CDTF">2024-06-21T10:31:57Z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2024-05-27T00:00:00Z</vt:filetime>
  </property>
</Properties>
</file>