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22" r:id="rId1"/>
  </p:sldMasterIdLst>
  <p:notesMasterIdLst>
    <p:notesMasterId r:id="rId38"/>
  </p:notesMasterIdLst>
  <p:handoutMasterIdLst>
    <p:handoutMasterId r:id="rId39"/>
  </p:handoutMasterIdLst>
  <p:sldIdLst>
    <p:sldId id="350" r:id="rId2"/>
    <p:sldId id="351" r:id="rId3"/>
    <p:sldId id="415" r:id="rId4"/>
    <p:sldId id="416" r:id="rId5"/>
    <p:sldId id="417" r:id="rId6"/>
    <p:sldId id="357" r:id="rId7"/>
    <p:sldId id="418" r:id="rId8"/>
    <p:sldId id="419" r:id="rId9"/>
    <p:sldId id="372" r:id="rId10"/>
    <p:sldId id="420" r:id="rId11"/>
    <p:sldId id="407" r:id="rId12"/>
    <p:sldId id="421" r:id="rId13"/>
    <p:sldId id="422" r:id="rId14"/>
    <p:sldId id="423" r:id="rId15"/>
    <p:sldId id="424" r:id="rId16"/>
    <p:sldId id="402" r:id="rId17"/>
    <p:sldId id="425" r:id="rId18"/>
    <p:sldId id="388" r:id="rId19"/>
    <p:sldId id="389" r:id="rId20"/>
    <p:sldId id="390" r:id="rId21"/>
    <p:sldId id="391" r:id="rId22"/>
    <p:sldId id="392" r:id="rId23"/>
    <p:sldId id="393" r:id="rId24"/>
    <p:sldId id="394" r:id="rId25"/>
    <p:sldId id="395" r:id="rId26"/>
    <p:sldId id="426" r:id="rId27"/>
    <p:sldId id="427" r:id="rId28"/>
    <p:sldId id="428" r:id="rId29"/>
    <p:sldId id="429" r:id="rId30"/>
    <p:sldId id="413" r:id="rId31"/>
    <p:sldId id="398" r:id="rId32"/>
    <p:sldId id="414" r:id="rId33"/>
    <p:sldId id="430" r:id="rId34"/>
    <p:sldId id="432" r:id="rId35"/>
    <p:sldId id="431" r:id="rId36"/>
    <p:sldId id="330" r:id="rId37"/>
  </p:sldIdLst>
  <p:sldSz cx="9144000" cy="6858000" type="screen4x3"/>
  <p:notesSz cx="7315200" cy="9601200"/>
  <p:defaultTextStyle>
    <a:defPPr>
      <a:defRPr lang="en-US"/>
    </a:defPPr>
    <a:lvl1pPr algn="l" rtl="0" fontAlgn="base">
      <a:spcBef>
        <a:spcPct val="0"/>
      </a:spcBef>
      <a:spcAft>
        <a:spcPct val="0"/>
      </a:spcAft>
      <a:defRPr sz="1400"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sz="1400"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sz="1400"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sz="1400"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sz="14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14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14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14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1400"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62B"/>
    <a:srgbClr val="FF3300"/>
    <a:srgbClr val="3333FF"/>
    <a:srgbClr val="0066FF"/>
    <a:srgbClr val="000099"/>
    <a:srgbClr val="FFFF00"/>
    <a:srgbClr val="0000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45" autoAdjust="0"/>
  </p:normalViewPr>
  <p:slideViewPr>
    <p:cSldViewPr>
      <p:cViewPr varScale="1">
        <p:scale>
          <a:sx n="78" d="100"/>
          <a:sy n="78" d="100"/>
        </p:scale>
        <p:origin x="1594"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170238" cy="4714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5675">
              <a:defRPr sz="1300">
                <a:ea typeface="Times New Roman" charset="0"/>
                <a:cs typeface="Times New Roman" charset="0"/>
              </a:defRPr>
            </a:lvl1pPr>
          </a:lstStyle>
          <a:p>
            <a:pPr>
              <a:defRPr/>
            </a:pPr>
            <a:endParaRPr lang="en-US"/>
          </a:p>
        </p:txBody>
      </p:sp>
      <p:sp>
        <p:nvSpPr>
          <p:cNvPr id="154627" name="Rectangle 3"/>
          <p:cNvSpPr>
            <a:spLocks noGrp="1" noChangeArrowheads="1"/>
          </p:cNvSpPr>
          <p:nvPr>
            <p:ph type="dt" sz="quarter" idx="1"/>
          </p:nvPr>
        </p:nvSpPr>
        <p:spPr bwMode="auto">
          <a:xfrm>
            <a:off x="4144963" y="0"/>
            <a:ext cx="3170237" cy="4714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5675">
              <a:defRPr sz="1300">
                <a:ea typeface="Times New Roman" charset="0"/>
                <a:cs typeface="Times New Roman" charset="0"/>
              </a:defRPr>
            </a:lvl1pPr>
          </a:lstStyle>
          <a:p>
            <a:pPr>
              <a:defRPr/>
            </a:pPr>
            <a:endParaRPr lang="en-US"/>
          </a:p>
        </p:txBody>
      </p:sp>
      <p:sp>
        <p:nvSpPr>
          <p:cNvPr id="154628" name="Rectangle 4"/>
          <p:cNvSpPr>
            <a:spLocks noGrp="1" noChangeArrowheads="1"/>
          </p:cNvSpPr>
          <p:nvPr>
            <p:ph type="ftr" sz="quarter" idx="2"/>
          </p:nvPr>
        </p:nvSpPr>
        <p:spPr bwMode="auto">
          <a:xfrm>
            <a:off x="0" y="9129713"/>
            <a:ext cx="3170238" cy="471487"/>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5675">
              <a:defRPr sz="1300">
                <a:ea typeface="Times New Roman" charset="0"/>
                <a:cs typeface="Times New Roman" charset="0"/>
              </a:defRPr>
            </a:lvl1pPr>
          </a:lstStyle>
          <a:p>
            <a:pPr>
              <a:defRPr/>
            </a:pPr>
            <a:endParaRPr lang="en-US"/>
          </a:p>
        </p:txBody>
      </p:sp>
      <p:sp>
        <p:nvSpPr>
          <p:cNvPr id="154629" name="Rectangle 5"/>
          <p:cNvSpPr>
            <a:spLocks noGrp="1" noChangeArrowheads="1"/>
          </p:cNvSpPr>
          <p:nvPr>
            <p:ph type="sldNum" sz="quarter" idx="3"/>
          </p:nvPr>
        </p:nvSpPr>
        <p:spPr bwMode="auto">
          <a:xfrm>
            <a:off x="4144963" y="9129713"/>
            <a:ext cx="3170237" cy="471487"/>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5675">
              <a:defRPr sz="1300">
                <a:cs typeface="Times New Roman" charset="0"/>
              </a:defRPr>
            </a:lvl1pPr>
          </a:lstStyle>
          <a:p>
            <a:pPr>
              <a:defRPr/>
            </a:pPr>
            <a:fld id="{80116FDD-8D44-7843-A57E-D61434D1718D}" type="slidenum">
              <a:rPr lang="en-US"/>
              <a:pPr>
                <a:defRPr/>
              </a:pPr>
              <a:t>‹#›</a:t>
            </a:fld>
            <a:endParaRPr lang="en-US"/>
          </a:p>
        </p:txBody>
      </p:sp>
    </p:spTree>
    <p:extLst>
      <p:ext uri="{BB962C8B-B14F-4D97-AF65-F5344CB8AC3E}">
        <p14:creationId xmlns:p14="http://schemas.microsoft.com/office/powerpoint/2010/main" val="16288437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050"/>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5675">
              <a:defRPr sz="1300">
                <a:latin typeface="Times New Roman" charset="0"/>
                <a:ea typeface="굴림" charset="-127"/>
                <a:cs typeface="굴림" charset="-127"/>
              </a:defRPr>
            </a:lvl1pPr>
          </a:lstStyle>
          <a:p>
            <a:pPr>
              <a:defRPr/>
            </a:pPr>
            <a:endParaRPr lang="en-US" altLang="ko-KR"/>
          </a:p>
        </p:txBody>
      </p:sp>
      <p:sp>
        <p:nvSpPr>
          <p:cNvPr id="83971" name="Rectangle 2051"/>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5675">
              <a:defRPr sz="1300">
                <a:latin typeface="Times New Roman" charset="0"/>
                <a:ea typeface="굴림" charset="-127"/>
                <a:cs typeface="굴림" charset="-127"/>
              </a:defRPr>
            </a:lvl1pPr>
          </a:lstStyle>
          <a:p>
            <a:pPr>
              <a:defRPr/>
            </a:pPr>
            <a:endParaRPr lang="en-US" altLang="ko-KR"/>
          </a:p>
        </p:txBody>
      </p:sp>
      <p:sp>
        <p:nvSpPr>
          <p:cNvPr id="28676" name="Rectangle 2052"/>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3" name="Rectangle 2053"/>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altLang="ko-KR" noProof="0"/>
              <a:t>Click to edit Master text styles</a:t>
            </a:r>
          </a:p>
          <a:p>
            <a:pPr lvl="1"/>
            <a:r>
              <a:rPr lang="en-US" altLang="ko-KR" noProof="0"/>
              <a:t>Second level</a:t>
            </a:r>
          </a:p>
          <a:p>
            <a:pPr lvl="2"/>
            <a:r>
              <a:rPr lang="en-US" altLang="ko-KR" noProof="0"/>
              <a:t>Third level</a:t>
            </a:r>
          </a:p>
          <a:p>
            <a:pPr lvl="3"/>
            <a:r>
              <a:rPr lang="en-US" altLang="ko-KR" noProof="0"/>
              <a:t>Fourth level</a:t>
            </a:r>
          </a:p>
          <a:p>
            <a:pPr lvl="4"/>
            <a:r>
              <a:rPr lang="en-US" altLang="ko-KR" noProof="0"/>
              <a:t>Fifth level</a:t>
            </a:r>
          </a:p>
        </p:txBody>
      </p:sp>
      <p:sp>
        <p:nvSpPr>
          <p:cNvPr id="83974" name="Rectangle 2054"/>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5675">
              <a:defRPr sz="1300">
                <a:latin typeface="Times New Roman" charset="0"/>
                <a:ea typeface="굴림" charset="-127"/>
                <a:cs typeface="굴림" charset="-127"/>
              </a:defRPr>
            </a:lvl1pPr>
          </a:lstStyle>
          <a:p>
            <a:pPr>
              <a:defRPr/>
            </a:pPr>
            <a:endParaRPr lang="en-US" altLang="ko-KR"/>
          </a:p>
        </p:txBody>
      </p:sp>
      <p:sp>
        <p:nvSpPr>
          <p:cNvPr id="83975" name="Rectangle 2055"/>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5675">
              <a:defRPr sz="1300">
                <a:latin typeface="Times New Roman" charset="0"/>
                <a:ea typeface="굴림" charset="0"/>
                <a:cs typeface="굴림" charset="0"/>
              </a:defRPr>
            </a:lvl1pPr>
          </a:lstStyle>
          <a:p>
            <a:pPr>
              <a:defRPr/>
            </a:pPr>
            <a:fld id="{DEC69FF5-1AC6-4B4A-B41C-59AFA21F804F}" type="slidenum">
              <a:rPr lang="en-US" altLang="ko-KR"/>
              <a:pPr>
                <a:defRPr/>
              </a:pPr>
              <a:t>‹#›</a:t>
            </a:fld>
            <a:endParaRPr lang="en-US" altLang="ko-KR"/>
          </a:p>
        </p:txBody>
      </p:sp>
    </p:spTree>
    <p:extLst>
      <p:ext uri="{BB962C8B-B14F-4D97-AF65-F5344CB8AC3E}">
        <p14:creationId xmlns:p14="http://schemas.microsoft.com/office/powerpoint/2010/main" val="22998241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BD5D2BE-CC20-C34D-BBA3-12697B499B7D}" type="slidenum">
              <a:rPr lang="en-US" altLang="ko-KR" sz="1300">
                <a:latin typeface="Times New Roman" charset="0"/>
                <a:ea typeface="굴림" charset="0"/>
                <a:cs typeface="굴림" charset="0"/>
              </a:rPr>
              <a:pPr eaLnBrk="1" hangingPunct="1"/>
              <a:t>1</a:t>
            </a:fld>
            <a:endParaRPr lang="en-US" altLang="ko-KR" sz="1300">
              <a:latin typeface="Times New Roman" charset="0"/>
              <a:ea typeface="굴림" charset="0"/>
              <a:cs typeface="굴림" charset="0"/>
            </a:endParaRPr>
          </a:p>
        </p:txBody>
      </p:sp>
      <p:sp>
        <p:nvSpPr>
          <p:cNvPr id="30722" name="Rectangle 2"/>
          <p:cNvSpPr>
            <a:spLocks noGrp="1" noRot="1" noChangeAspect="1" noChangeArrowheads="1" noTextEdit="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9DD423A0-B76A-5D4E-898C-27FA8AA00F96}" type="slidenum">
              <a:rPr lang="en-US" altLang="ko-KR" sz="1300">
                <a:latin typeface="Times New Roman" charset="0"/>
                <a:ea typeface="굴림" charset="0"/>
                <a:cs typeface="굴림" charset="0"/>
              </a:rPr>
              <a:pPr eaLnBrk="1" hangingPunct="1"/>
              <a:t>10</a:t>
            </a:fld>
            <a:endParaRPr lang="en-US" altLang="ko-KR" sz="1300">
              <a:latin typeface="Times New Roman" charset="0"/>
              <a:ea typeface="굴림" charset="0"/>
              <a:cs typeface="굴림"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86284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E1E5C421-F907-A140-A807-E0AA7BA40CAB}" type="slidenum">
              <a:rPr lang="en-US" altLang="ko-KR" sz="1300">
                <a:latin typeface="Times New Roman" charset="0"/>
                <a:ea typeface="굴림" charset="0"/>
                <a:cs typeface="굴림" charset="0"/>
              </a:rPr>
              <a:pPr eaLnBrk="1" hangingPunct="1"/>
              <a:t>12</a:t>
            </a:fld>
            <a:endParaRPr lang="en-US" altLang="ko-KR" sz="1300">
              <a:latin typeface="Times New Roman" charset="0"/>
              <a:ea typeface="굴림" charset="0"/>
              <a:cs typeface="굴림" charset="0"/>
            </a:endParaRPr>
          </a:p>
        </p:txBody>
      </p:sp>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extLst>
      <p:ext uri="{BB962C8B-B14F-4D97-AF65-F5344CB8AC3E}">
        <p14:creationId xmlns:p14="http://schemas.microsoft.com/office/powerpoint/2010/main" val="166098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E1E5C421-F907-A140-A807-E0AA7BA40CAB}" type="slidenum">
              <a:rPr lang="en-US" altLang="ko-KR" sz="1300">
                <a:latin typeface="Times New Roman" charset="0"/>
                <a:ea typeface="굴림" charset="0"/>
                <a:cs typeface="굴림" charset="0"/>
              </a:rPr>
              <a:pPr eaLnBrk="1" hangingPunct="1"/>
              <a:t>13</a:t>
            </a:fld>
            <a:endParaRPr lang="en-US" altLang="ko-KR" sz="1300">
              <a:latin typeface="Times New Roman" charset="0"/>
              <a:ea typeface="굴림" charset="0"/>
              <a:cs typeface="굴림" charset="0"/>
            </a:endParaRPr>
          </a:p>
        </p:txBody>
      </p:sp>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extLst>
      <p:ext uri="{BB962C8B-B14F-4D97-AF65-F5344CB8AC3E}">
        <p14:creationId xmlns:p14="http://schemas.microsoft.com/office/powerpoint/2010/main" val="424270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E1E5C421-F907-A140-A807-E0AA7BA40CAB}" type="slidenum">
              <a:rPr lang="en-US" altLang="ko-KR" sz="1300">
                <a:latin typeface="Times New Roman" charset="0"/>
                <a:ea typeface="굴림" charset="0"/>
                <a:cs typeface="굴림" charset="0"/>
              </a:rPr>
              <a:pPr eaLnBrk="1" hangingPunct="1"/>
              <a:t>14</a:t>
            </a:fld>
            <a:endParaRPr lang="en-US" altLang="ko-KR" sz="1300">
              <a:latin typeface="Times New Roman" charset="0"/>
              <a:ea typeface="굴림" charset="0"/>
              <a:cs typeface="굴림" charset="0"/>
            </a:endParaRPr>
          </a:p>
        </p:txBody>
      </p:sp>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extLst>
      <p:ext uri="{BB962C8B-B14F-4D97-AF65-F5344CB8AC3E}">
        <p14:creationId xmlns:p14="http://schemas.microsoft.com/office/powerpoint/2010/main" val="350802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E1E5C421-F907-A140-A807-E0AA7BA40CAB}" type="slidenum">
              <a:rPr lang="en-US" altLang="ko-KR" sz="1300">
                <a:latin typeface="Times New Roman" charset="0"/>
                <a:ea typeface="굴림" charset="0"/>
                <a:cs typeface="굴림" charset="0"/>
              </a:rPr>
              <a:pPr eaLnBrk="1" hangingPunct="1"/>
              <a:t>15</a:t>
            </a:fld>
            <a:endParaRPr lang="en-US" altLang="ko-KR" sz="1300">
              <a:latin typeface="Times New Roman" charset="0"/>
              <a:ea typeface="굴림" charset="0"/>
              <a:cs typeface="굴림" charset="0"/>
            </a:endParaRPr>
          </a:p>
        </p:txBody>
      </p:sp>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extLst>
      <p:ext uri="{BB962C8B-B14F-4D97-AF65-F5344CB8AC3E}">
        <p14:creationId xmlns:p14="http://schemas.microsoft.com/office/powerpoint/2010/main" val="149817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9DD423A0-B76A-5D4E-898C-27FA8AA00F96}" type="slidenum">
              <a:rPr lang="en-US" altLang="ko-KR" sz="1300">
                <a:latin typeface="Times New Roman" charset="0"/>
                <a:ea typeface="굴림" charset="0"/>
                <a:cs typeface="굴림" charset="0"/>
              </a:rPr>
              <a:pPr eaLnBrk="1" hangingPunct="1"/>
              <a:t>17</a:t>
            </a:fld>
            <a:endParaRPr lang="en-US" altLang="ko-KR" sz="1300">
              <a:latin typeface="Times New Roman" charset="0"/>
              <a:ea typeface="굴림" charset="0"/>
              <a:cs typeface="굴림"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757793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DC1FB157-BCA0-174A-9BC9-8FD470CF79EF}" type="slidenum">
              <a:rPr lang="en-US" altLang="ko-KR" sz="1300">
                <a:latin typeface="Times New Roman" charset="0"/>
                <a:ea typeface="굴림" charset="0"/>
                <a:cs typeface="굴림" charset="0"/>
              </a:rPr>
              <a:pPr eaLnBrk="1" hangingPunct="1"/>
              <a:t>18</a:t>
            </a:fld>
            <a:endParaRPr lang="en-US" altLang="ko-KR" sz="1300">
              <a:latin typeface="Times New Roman" charset="0"/>
              <a:ea typeface="굴림" charset="0"/>
              <a:cs typeface="굴림"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7F2ACB2F-0874-DF42-B505-39E9634C9DE6}" type="slidenum">
              <a:rPr lang="en-US" altLang="ko-KR" sz="1300">
                <a:latin typeface="Times New Roman" charset="0"/>
                <a:ea typeface="굴림" charset="0"/>
                <a:cs typeface="굴림" charset="0"/>
              </a:rPr>
              <a:pPr eaLnBrk="1" hangingPunct="1"/>
              <a:t>19</a:t>
            </a:fld>
            <a:endParaRPr lang="en-US" altLang="ko-KR" sz="1300">
              <a:latin typeface="Times New Roman" charset="0"/>
              <a:ea typeface="굴림" charset="0"/>
              <a:cs typeface="굴림"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9CF30EE8-D66E-6441-B30C-8B78690BF9FA}" type="slidenum">
              <a:rPr lang="en-US" altLang="ko-KR" sz="1300">
                <a:latin typeface="Times New Roman" charset="0"/>
                <a:ea typeface="굴림" charset="0"/>
                <a:cs typeface="굴림" charset="0"/>
              </a:rPr>
              <a:pPr eaLnBrk="1" hangingPunct="1"/>
              <a:t>20</a:t>
            </a:fld>
            <a:endParaRPr lang="en-US" altLang="ko-KR" sz="1300">
              <a:latin typeface="Times New Roman" charset="0"/>
              <a:ea typeface="굴림" charset="0"/>
              <a:cs typeface="굴림"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F4793380-2496-0047-9DCD-6C408FA76626}" type="slidenum">
              <a:rPr lang="en-US" altLang="ko-KR" sz="1300">
                <a:latin typeface="Times New Roman" charset="0"/>
                <a:ea typeface="굴림" charset="0"/>
                <a:cs typeface="굴림" charset="0"/>
              </a:rPr>
              <a:pPr eaLnBrk="1" hangingPunct="1"/>
              <a:t>21</a:t>
            </a:fld>
            <a:endParaRPr lang="en-US" altLang="ko-KR" sz="1300">
              <a:latin typeface="Times New Roman" charset="0"/>
              <a:ea typeface="굴림" charset="0"/>
              <a:cs typeface="굴림"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E1E5C421-F907-A140-A807-E0AA7BA40CAB}" type="slidenum">
              <a:rPr lang="en-US" altLang="ko-KR" sz="1300">
                <a:latin typeface="Times New Roman" charset="0"/>
                <a:ea typeface="굴림" charset="0"/>
                <a:cs typeface="굴림" charset="0"/>
              </a:rPr>
              <a:pPr eaLnBrk="1" hangingPunct="1"/>
              <a:t>2</a:t>
            </a:fld>
            <a:endParaRPr lang="en-US" altLang="ko-KR" sz="1300">
              <a:latin typeface="Times New Roman" charset="0"/>
              <a:ea typeface="굴림" charset="0"/>
              <a:cs typeface="굴림" charset="0"/>
            </a:endParaRPr>
          </a:p>
        </p:txBody>
      </p:sp>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17620F7-72BA-CD41-AE58-EFCEEB9254C9}" type="slidenum">
              <a:rPr lang="en-US" altLang="ko-KR" sz="1300">
                <a:latin typeface="Times New Roman" charset="0"/>
                <a:ea typeface="굴림" charset="0"/>
                <a:cs typeface="굴림" charset="0"/>
              </a:rPr>
              <a:pPr eaLnBrk="1" hangingPunct="1"/>
              <a:t>22</a:t>
            </a:fld>
            <a:endParaRPr lang="en-US" altLang="ko-KR" sz="1300">
              <a:latin typeface="Times New Roman" charset="0"/>
              <a:ea typeface="굴림" charset="0"/>
              <a:cs typeface="굴림"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FABB55B2-66AD-2C45-85FC-8AEDF5B98A8F}" type="slidenum">
              <a:rPr lang="en-US" altLang="ko-KR" sz="1300">
                <a:latin typeface="Times New Roman" charset="0"/>
                <a:ea typeface="굴림" charset="0"/>
                <a:cs typeface="굴림" charset="0"/>
              </a:rPr>
              <a:pPr eaLnBrk="1" hangingPunct="1"/>
              <a:t>23</a:t>
            </a:fld>
            <a:endParaRPr lang="en-US" altLang="ko-KR" sz="1300">
              <a:latin typeface="Times New Roman" charset="0"/>
              <a:ea typeface="굴림" charset="0"/>
              <a:cs typeface="굴림"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F2B593C0-E1F6-4E47-A205-CC8B3779DC16}" type="slidenum">
              <a:rPr lang="en-US" altLang="ko-KR" sz="1300">
                <a:latin typeface="Times New Roman" charset="0"/>
                <a:ea typeface="굴림" charset="0"/>
                <a:cs typeface="굴림" charset="0"/>
              </a:rPr>
              <a:pPr eaLnBrk="1" hangingPunct="1"/>
              <a:t>24</a:t>
            </a:fld>
            <a:endParaRPr lang="en-US" altLang="ko-KR" sz="1300">
              <a:latin typeface="Times New Roman" charset="0"/>
              <a:ea typeface="굴림" charset="0"/>
              <a:cs typeface="굴림"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67BF344D-40B9-534E-987C-99021AA3AC62}" type="slidenum">
              <a:rPr lang="en-US" altLang="ko-KR" sz="1300">
                <a:latin typeface="Times New Roman" charset="0"/>
                <a:ea typeface="굴림" charset="0"/>
                <a:cs typeface="굴림" charset="0"/>
              </a:rPr>
              <a:pPr eaLnBrk="1" hangingPunct="1"/>
              <a:t>25</a:t>
            </a:fld>
            <a:endParaRPr lang="en-US" altLang="ko-KR" sz="1300">
              <a:latin typeface="Times New Roman" charset="0"/>
              <a:ea typeface="굴림" charset="0"/>
              <a:cs typeface="굴림"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67BF344D-40B9-534E-987C-99021AA3AC62}" type="slidenum">
              <a:rPr lang="en-US" altLang="ko-KR" sz="1300">
                <a:latin typeface="Times New Roman" charset="0"/>
                <a:ea typeface="굴림" charset="0"/>
                <a:cs typeface="굴림" charset="0"/>
              </a:rPr>
              <a:pPr eaLnBrk="1" hangingPunct="1"/>
              <a:t>26</a:t>
            </a:fld>
            <a:endParaRPr lang="en-US" altLang="ko-KR" sz="1300">
              <a:latin typeface="Times New Roman" charset="0"/>
              <a:ea typeface="굴림" charset="0"/>
              <a:cs typeface="굴림"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720920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67BF344D-40B9-534E-987C-99021AA3AC62}" type="slidenum">
              <a:rPr lang="en-US" altLang="ko-KR" sz="1300">
                <a:latin typeface="Times New Roman" charset="0"/>
                <a:ea typeface="굴림" charset="0"/>
                <a:cs typeface="굴림" charset="0"/>
              </a:rPr>
              <a:pPr eaLnBrk="1" hangingPunct="1"/>
              <a:t>27</a:t>
            </a:fld>
            <a:endParaRPr lang="en-US" altLang="ko-KR" sz="1300">
              <a:latin typeface="Times New Roman" charset="0"/>
              <a:ea typeface="굴림" charset="0"/>
              <a:cs typeface="굴림"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213668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67BF344D-40B9-534E-987C-99021AA3AC62}" type="slidenum">
              <a:rPr lang="en-US" altLang="ko-KR" sz="1300">
                <a:latin typeface="Times New Roman" charset="0"/>
                <a:ea typeface="굴림" charset="0"/>
                <a:cs typeface="굴림" charset="0"/>
              </a:rPr>
              <a:pPr eaLnBrk="1" hangingPunct="1"/>
              <a:t>28</a:t>
            </a:fld>
            <a:endParaRPr lang="en-US" altLang="ko-KR" sz="1300">
              <a:latin typeface="Times New Roman" charset="0"/>
              <a:ea typeface="굴림" charset="0"/>
              <a:cs typeface="굴림"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878786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67BF344D-40B9-534E-987C-99021AA3AC62}" type="slidenum">
              <a:rPr lang="en-US" altLang="ko-KR" sz="1300">
                <a:latin typeface="Times New Roman" charset="0"/>
                <a:ea typeface="굴림" charset="0"/>
                <a:cs typeface="굴림" charset="0"/>
              </a:rPr>
              <a:pPr eaLnBrk="1" hangingPunct="1"/>
              <a:t>29</a:t>
            </a:fld>
            <a:endParaRPr lang="en-US" altLang="ko-KR" sz="1300">
              <a:latin typeface="Times New Roman" charset="0"/>
              <a:ea typeface="굴림" charset="0"/>
              <a:cs typeface="굴림"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892419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6529FA56-0D8A-7E41-B597-54C900DE90B7}" type="slidenum">
              <a:rPr lang="en-US" altLang="ko-KR" sz="1300">
                <a:latin typeface="Times New Roman" charset="0"/>
                <a:ea typeface="굴림" charset="0"/>
                <a:cs typeface="굴림" charset="0"/>
              </a:rPr>
              <a:pPr eaLnBrk="1" hangingPunct="1"/>
              <a:t>30</a:t>
            </a:fld>
            <a:endParaRPr lang="en-US" altLang="ko-KR" sz="1300">
              <a:latin typeface="Times New Roman" charset="0"/>
              <a:ea typeface="굴림" charset="0"/>
              <a:cs typeface="굴림"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7DBE41F4-3E7D-AE40-B7E5-6945686A4492}" type="slidenum">
              <a:rPr lang="en-US" altLang="ko-KR" sz="1300">
                <a:latin typeface="Times New Roman" charset="0"/>
                <a:ea typeface="굴림" charset="0"/>
                <a:cs typeface="굴림" charset="0"/>
              </a:rPr>
              <a:pPr eaLnBrk="1" hangingPunct="1"/>
              <a:t>31</a:t>
            </a:fld>
            <a:endParaRPr lang="en-US" altLang="ko-KR" sz="1300">
              <a:latin typeface="Times New Roman" charset="0"/>
              <a:ea typeface="굴림" charset="0"/>
              <a:cs typeface="굴림"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E1E5C421-F907-A140-A807-E0AA7BA40CAB}" type="slidenum">
              <a:rPr lang="en-US" altLang="ko-KR" sz="1300">
                <a:latin typeface="Times New Roman" charset="0"/>
                <a:ea typeface="굴림" charset="0"/>
                <a:cs typeface="굴림" charset="0"/>
              </a:rPr>
              <a:pPr eaLnBrk="1" hangingPunct="1"/>
              <a:t>3</a:t>
            </a:fld>
            <a:endParaRPr lang="en-US" altLang="ko-KR" sz="1300">
              <a:latin typeface="Times New Roman" charset="0"/>
              <a:ea typeface="굴림" charset="0"/>
              <a:cs typeface="굴림" charset="0"/>
            </a:endParaRPr>
          </a:p>
        </p:txBody>
      </p:sp>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extLst>
      <p:ext uri="{BB962C8B-B14F-4D97-AF65-F5344CB8AC3E}">
        <p14:creationId xmlns:p14="http://schemas.microsoft.com/office/powerpoint/2010/main" val="573178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A4FB5D26-873C-AF42-9C51-16E4EC15BEEB}" type="slidenum">
              <a:rPr lang="en-US" altLang="ko-KR" sz="1300">
                <a:latin typeface="Times New Roman" charset="0"/>
                <a:ea typeface="굴림" charset="0"/>
                <a:cs typeface="굴림" charset="0"/>
              </a:rPr>
              <a:pPr eaLnBrk="1" hangingPunct="1"/>
              <a:t>33</a:t>
            </a:fld>
            <a:endParaRPr lang="en-US" altLang="ko-KR" sz="1300">
              <a:latin typeface="Times New Roman" charset="0"/>
              <a:ea typeface="굴림" charset="0"/>
              <a:cs typeface="굴림" charset="0"/>
            </a:endParaRPr>
          </a:p>
        </p:txBody>
      </p:sp>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extLst>
      <p:ext uri="{BB962C8B-B14F-4D97-AF65-F5344CB8AC3E}">
        <p14:creationId xmlns:p14="http://schemas.microsoft.com/office/powerpoint/2010/main" val="4292589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A4FB5D26-873C-AF42-9C51-16E4EC15BEEB}" type="slidenum">
              <a:rPr lang="en-US" altLang="ko-KR" sz="1300">
                <a:latin typeface="Times New Roman" charset="0"/>
                <a:ea typeface="굴림" charset="0"/>
                <a:cs typeface="굴림" charset="0"/>
              </a:rPr>
              <a:pPr eaLnBrk="1" hangingPunct="1"/>
              <a:t>34</a:t>
            </a:fld>
            <a:endParaRPr lang="en-US" altLang="ko-KR" sz="1300">
              <a:latin typeface="Times New Roman" charset="0"/>
              <a:ea typeface="굴림" charset="0"/>
              <a:cs typeface="굴림" charset="0"/>
            </a:endParaRPr>
          </a:p>
        </p:txBody>
      </p:sp>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extLst>
      <p:ext uri="{BB962C8B-B14F-4D97-AF65-F5344CB8AC3E}">
        <p14:creationId xmlns:p14="http://schemas.microsoft.com/office/powerpoint/2010/main" val="860742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A4FB5D26-873C-AF42-9C51-16E4EC15BEEB}" type="slidenum">
              <a:rPr lang="en-US" altLang="ko-KR" sz="1300">
                <a:latin typeface="Times New Roman" charset="0"/>
                <a:ea typeface="굴림" charset="0"/>
                <a:cs typeface="굴림" charset="0"/>
              </a:rPr>
              <a:pPr eaLnBrk="1" hangingPunct="1"/>
              <a:t>35</a:t>
            </a:fld>
            <a:endParaRPr lang="en-US" altLang="ko-KR" sz="1300">
              <a:latin typeface="Times New Roman" charset="0"/>
              <a:ea typeface="굴림" charset="0"/>
              <a:cs typeface="굴림" charset="0"/>
            </a:endParaRPr>
          </a:p>
        </p:txBody>
      </p:sp>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extLst>
      <p:ext uri="{BB962C8B-B14F-4D97-AF65-F5344CB8AC3E}">
        <p14:creationId xmlns:p14="http://schemas.microsoft.com/office/powerpoint/2010/main" val="4125149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BA2E205A-7366-DC46-8023-C446550CC179}" type="slidenum">
              <a:rPr lang="en-US" altLang="ko-KR" sz="1300">
                <a:latin typeface="Times New Roman" charset="0"/>
                <a:ea typeface="굴림" charset="0"/>
                <a:cs typeface="굴림" charset="0"/>
              </a:rPr>
              <a:pPr eaLnBrk="1" hangingPunct="1"/>
              <a:t>36</a:t>
            </a:fld>
            <a:endParaRPr lang="en-US" altLang="ko-KR" sz="1300">
              <a:latin typeface="Times New Roman" charset="0"/>
              <a:ea typeface="굴림" charset="0"/>
              <a:cs typeface="굴림"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E1E5C421-F907-A140-A807-E0AA7BA40CAB}" type="slidenum">
              <a:rPr lang="en-US" altLang="ko-KR" sz="1300">
                <a:latin typeface="Times New Roman" charset="0"/>
                <a:ea typeface="굴림" charset="0"/>
                <a:cs typeface="굴림" charset="0"/>
              </a:rPr>
              <a:pPr eaLnBrk="1" hangingPunct="1"/>
              <a:t>4</a:t>
            </a:fld>
            <a:endParaRPr lang="en-US" altLang="ko-KR" sz="1300">
              <a:latin typeface="Times New Roman" charset="0"/>
              <a:ea typeface="굴림" charset="0"/>
              <a:cs typeface="굴림" charset="0"/>
            </a:endParaRPr>
          </a:p>
        </p:txBody>
      </p:sp>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extLst>
      <p:ext uri="{BB962C8B-B14F-4D97-AF65-F5344CB8AC3E}">
        <p14:creationId xmlns:p14="http://schemas.microsoft.com/office/powerpoint/2010/main" val="81767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E1E5C421-F907-A140-A807-E0AA7BA40CAB}" type="slidenum">
              <a:rPr lang="en-US" altLang="ko-KR" sz="1300">
                <a:latin typeface="Times New Roman" charset="0"/>
                <a:ea typeface="굴림" charset="0"/>
                <a:cs typeface="굴림" charset="0"/>
              </a:rPr>
              <a:pPr eaLnBrk="1" hangingPunct="1"/>
              <a:t>5</a:t>
            </a:fld>
            <a:endParaRPr lang="en-US" altLang="ko-KR" sz="1300">
              <a:latin typeface="Times New Roman" charset="0"/>
              <a:ea typeface="굴림" charset="0"/>
              <a:cs typeface="굴림" charset="0"/>
            </a:endParaRPr>
          </a:p>
        </p:txBody>
      </p:sp>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extLst>
      <p:ext uri="{BB962C8B-B14F-4D97-AF65-F5344CB8AC3E}">
        <p14:creationId xmlns:p14="http://schemas.microsoft.com/office/powerpoint/2010/main" val="36725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A4FB5D26-873C-AF42-9C51-16E4EC15BEEB}" type="slidenum">
              <a:rPr lang="en-US" altLang="ko-KR" sz="1300">
                <a:latin typeface="Times New Roman" charset="0"/>
                <a:ea typeface="굴림" charset="0"/>
                <a:cs typeface="굴림" charset="0"/>
              </a:rPr>
              <a:pPr eaLnBrk="1" hangingPunct="1"/>
              <a:t>6</a:t>
            </a:fld>
            <a:endParaRPr lang="en-US" altLang="ko-KR" sz="1300">
              <a:latin typeface="Times New Roman" charset="0"/>
              <a:ea typeface="굴림" charset="0"/>
              <a:cs typeface="굴림" charset="0"/>
            </a:endParaRPr>
          </a:p>
        </p:txBody>
      </p:sp>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A4FB5D26-873C-AF42-9C51-16E4EC15BEEB}" type="slidenum">
              <a:rPr lang="en-US" altLang="ko-KR" sz="1300">
                <a:latin typeface="Times New Roman" charset="0"/>
                <a:ea typeface="굴림" charset="0"/>
                <a:cs typeface="굴림" charset="0"/>
              </a:rPr>
              <a:pPr eaLnBrk="1" hangingPunct="1"/>
              <a:t>7</a:t>
            </a:fld>
            <a:endParaRPr lang="en-US" altLang="ko-KR" sz="1300">
              <a:latin typeface="Times New Roman" charset="0"/>
              <a:ea typeface="굴림" charset="0"/>
              <a:cs typeface="굴림" charset="0"/>
            </a:endParaRPr>
          </a:p>
        </p:txBody>
      </p:sp>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extLst>
      <p:ext uri="{BB962C8B-B14F-4D97-AF65-F5344CB8AC3E}">
        <p14:creationId xmlns:p14="http://schemas.microsoft.com/office/powerpoint/2010/main" val="1343200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A4FB5D26-873C-AF42-9C51-16E4EC15BEEB}" type="slidenum">
              <a:rPr lang="en-US" altLang="ko-KR" sz="1300">
                <a:latin typeface="Times New Roman" charset="0"/>
                <a:ea typeface="굴림" charset="0"/>
                <a:cs typeface="굴림" charset="0"/>
              </a:rPr>
              <a:pPr eaLnBrk="1" hangingPunct="1"/>
              <a:t>8</a:t>
            </a:fld>
            <a:endParaRPr lang="en-US" altLang="ko-KR" sz="1300">
              <a:latin typeface="Times New Roman" charset="0"/>
              <a:ea typeface="굴림" charset="0"/>
              <a:cs typeface="굴림" charset="0"/>
            </a:endParaRPr>
          </a:p>
        </p:txBody>
      </p:sp>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tLang="ko-KR">
              <a:ea typeface="굴림" charset="0"/>
              <a:cs typeface="굴림" charset="0"/>
            </a:endParaRPr>
          </a:p>
        </p:txBody>
      </p:sp>
    </p:spTree>
    <p:extLst>
      <p:ext uri="{BB962C8B-B14F-4D97-AF65-F5344CB8AC3E}">
        <p14:creationId xmlns:p14="http://schemas.microsoft.com/office/powerpoint/2010/main" val="161719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05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5675" eaLnBrk="0" hangingPunct="0">
              <a:defRPr sz="1400">
                <a:solidFill>
                  <a:schemeClr val="tx1"/>
                </a:solidFill>
                <a:latin typeface="Tahoma" charset="0"/>
                <a:ea typeface="ＭＳ Ｐゴシック" charset="0"/>
                <a:cs typeface="ＭＳ Ｐゴシック" charset="0"/>
              </a:defRPr>
            </a:lvl1pPr>
            <a:lvl2pPr marL="742950" indent="-285750" defTabSz="955675" eaLnBrk="0" hangingPunct="0">
              <a:defRPr sz="1400">
                <a:solidFill>
                  <a:schemeClr val="tx1"/>
                </a:solidFill>
                <a:latin typeface="Tahoma" charset="0"/>
                <a:ea typeface="ＭＳ Ｐゴシック" charset="0"/>
              </a:defRPr>
            </a:lvl2pPr>
            <a:lvl3pPr marL="1143000" indent="-228600" defTabSz="955675" eaLnBrk="0" hangingPunct="0">
              <a:defRPr sz="1400">
                <a:solidFill>
                  <a:schemeClr val="tx1"/>
                </a:solidFill>
                <a:latin typeface="Tahoma" charset="0"/>
                <a:ea typeface="ＭＳ Ｐゴシック" charset="0"/>
              </a:defRPr>
            </a:lvl3pPr>
            <a:lvl4pPr marL="1600200" indent="-228600" defTabSz="955675" eaLnBrk="0" hangingPunct="0">
              <a:defRPr sz="1400">
                <a:solidFill>
                  <a:schemeClr val="tx1"/>
                </a:solidFill>
                <a:latin typeface="Tahoma" charset="0"/>
                <a:ea typeface="ＭＳ Ｐゴシック" charset="0"/>
              </a:defRPr>
            </a:lvl4pPr>
            <a:lvl5pPr marL="2057400" indent="-228600" defTabSz="955675" eaLnBrk="0" hangingPunct="0">
              <a:defRPr sz="1400">
                <a:solidFill>
                  <a:schemeClr val="tx1"/>
                </a:solidFill>
                <a:latin typeface="Tahoma" charset="0"/>
                <a:ea typeface="ＭＳ Ｐゴシック" charset="0"/>
              </a:defRPr>
            </a:lvl5pPr>
            <a:lvl6pPr marL="2514600" indent="-228600" defTabSz="955675" eaLnBrk="0" fontAlgn="base" hangingPunct="0">
              <a:spcBef>
                <a:spcPct val="0"/>
              </a:spcBef>
              <a:spcAft>
                <a:spcPct val="0"/>
              </a:spcAft>
              <a:defRPr sz="1400">
                <a:solidFill>
                  <a:schemeClr val="tx1"/>
                </a:solidFill>
                <a:latin typeface="Tahoma" charset="0"/>
                <a:ea typeface="ＭＳ Ｐゴシック" charset="0"/>
              </a:defRPr>
            </a:lvl6pPr>
            <a:lvl7pPr marL="2971800" indent="-228600" defTabSz="955675" eaLnBrk="0" fontAlgn="base" hangingPunct="0">
              <a:spcBef>
                <a:spcPct val="0"/>
              </a:spcBef>
              <a:spcAft>
                <a:spcPct val="0"/>
              </a:spcAft>
              <a:defRPr sz="1400">
                <a:solidFill>
                  <a:schemeClr val="tx1"/>
                </a:solidFill>
                <a:latin typeface="Tahoma" charset="0"/>
                <a:ea typeface="ＭＳ Ｐゴシック" charset="0"/>
              </a:defRPr>
            </a:lvl7pPr>
            <a:lvl8pPr marL="3429000" indent="-228600" defTabSz="955675" eaLnBrk="0" fontAlgn="base" hangingPunct="0">
              <a:spcBef>
                <a:spcPct val="0"/>
              </a:spcBef>
              <a:spcAft>
                <a:spcPct val="0"/>
              </a:spcAft>
              <a:defRPr sz="1400">
                <a:solidFill>
                  <a:schemeClr val="tx1"/>
                </a:solidFill>
                <a:latin typeface="Tahoma" charset="0"/>
                <a:ea typeface="ＭＳ Ｐゴシック" charset="0"/>
              </a:defRPr>
            </a:lvl8pPr>
            <a:lvl9pPr marL="3886200" indent="-228600" defTabSz="955675"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9DD423A0-B76A-5D4E-898C-27FA8AA00F96}" type="slidenum">
              <a:rPr lang="en-US" altLang="ko-KR" sz="1300">
                <a:latin typeface="Times New Roman" charset="0"/>
                <a:ea typeface="굴림" charset="0"/>
                <a:cs typeface="굴림" charset="0"/>
              </a:rPr>
              <a:pPr eaLnBrk="1" hangingPunct="1"/>
              <a:t>9</a:t>
            </a:fld>
            <a:endParaRPr lang="en-US" altLang="ko-KR" sz="1300">
              <a:latin typeface="Times New Roman" charset="0"/>
              <a:ea typeface="굴림" charset="0"/>
              <a:cs typeface="굴림"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26" name="Rectangle 6"/>
          <p:cNvSpPr>
            <a:spLocks noGrp="1" noChangeArrowheads="1"/>
          </p:cNvSpPr>
          <p:nvPr>
            <p:ph type="ctrTitle" sz="quarter"/>
          </p:nvPr>
        </p:nvSpPr>
        <p:spPr>
          <a:xfrm>
            <a:off x="323850" y="2130425"/>
            <a:ext cx="8496300" cy="1443038"/>
          </a:xfrm>
          <a:noFill/>
        </p:spPr>
        <p:txBody>
          <a:bodyPr wrap="square" lIns="72000" tIns="45720" rIns="72000" bIns="45720" anchor="b"/>
          <a:lstStyle>
            <a:lvl1pPr algn="ctr">
              <a:defRPr sz="3600"/>
            </a:lvl1pPr>
          </a:lstStyle>
          <a:p>
            <a:r>
              <a:rPr lang="en-US"/>
              <a:t>Click to edit Master title style</a:t>
            </a:r>
            <a:endParaRPr lang="en-GB"/>
          </a:p>
        </p:txBody>
      </p:sp>
      <p:sp>
        <p:nvSpPr>
          <p:cNvPr id="389127" name="Rectangle 7"/>
          <p:cNvSpPr>
            <a:spLocks noGrp="1" noChangeArrowheads="1"/>
          </p:cNvSpPr>
          <p:nvPr>
            <p:ph type="subTitle" sz="quarter" idx="1"/>
          </p:nvPr>
        </p:nvSpPr>
        <p:spPr>
          <a:xfrm>
            <a:off x="323850" y="3573463"/>
            <a:ext cx="8496300" cy="1223962"/>
          </a:xfrm>
        </p:spPr>
        <p:txBody>
          <a:bodyPr lIns="91440" rIns="91440"/>
          <a:lstStyle>
            <a:lvl1pPr marL="0" indent="0" algn="ctr">
              <a:buFontTx/>
              <a:buNone/>
              <a:defRPr b="1">
                <a:solidFill>
                  <a:schemeClr val="tx2"/>
                </a:solidFill>
              </a:defRPr>
            </a:lvl1pPr>
          </a:lstStyle>
          <a:p>
            <a:r>
              <a:rPr lang="en-US"/>
              <a:t>Click to edit Master subtitle style</a:t>
            </a:r>
            <a:endParaRPr lang="en-GB"/>
          </a:p>
        </p:txBody>
      </p:sp>
    </p:spTree>
    <p:extLst>
      <p:ext uri="{BB962C8B-B14F-4D97-AF65-F5344CB8AC3E}">
        <p14:creationId xmlns:p14="http://schemas.microsoft.com/office/powerpoint/2010/main" val="424155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20C58-6A7E-6DF1-9BED-7EB32BA08477}"/>
              </a:ext>
            </a:extLst>
          </p:cNvPr>
          <p:cNvSpPr>
            <a:spLocks noGrp="1"/>
          </p:cNvSpPr>
          <p:nvPr>
            <p:ph type="dt" sz="half" idx="10"/>
          </p:nvPr>
        </p:nvSpPr>
        <p:spPr>
          <a:xfrm>
            <a:off x="179388" y="6580188"/>
            <a:ext cx="7632700" cy="214312"/>
          </a:xfrm>
          <a:prstGeom prst="rect">
            <a:avLst/>
          </a:prstGeom>
        </p:spPr>
        <p:txBody>
          <a:bodyPr/>
          <a:lstStyle>
            <a:lvl1pPr>
              <a:defRPr/>
            </a:lvl1pPr>
          </a:lstStyle>
          <a:p>
            <a:pPr>
              <a:defRPr/>
            </a:pPr>
            <a:endParaRPr lang="en-US" altLang="ko-KR"/>
          </a:p>
        </p:txBody>
      </p:sp>
    </p:spTree>
    <p:extLst>
      <p:ext uri="{BB962C8B-B14F-4D97-AF65-F5344CB8AC3E}">
        <p14:creationId xmlns:p14="http://schemas.microsoft.com/office/powerpoint/2010/main" val="216391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0"/>
            <a:ext cx="2205037" cy="5661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462713" cy="5661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D7ED9-A6D6-6071-D6AA-7AFB9F1D010D}"/>
              </a:ext>
            </a:extLst>
          </p:cNvPr>
          <p:cNvSpPr>
            <a:spLocks noGrp="1"/>
          </p:cNvSpPr>
          <p:nvPr>
            <p:ph type="dt" sz="half" idx="10"/>
          </p:nvPr>
        </p:nvSpPr>
        <p:spPr>
          <a:xfrm>
            <a:off x="179388" y="6580188"/>
            <a:ext cx="7632700" cy="214312"/>
          </a:xfrm>
          <a:prstGeom prst="rect">
            <a:avLst/>
          </a:prstGeom>
        </p:spPr>
        <p:txBody>
          <a:bodyPr/>
          <a:lstStyle>
            <a:lvl1pPr>
              <a:defRPr/>
            </a:lvl1pPr>
          </a:lstStyle>
          <a:p>
            <a:pPr>
              <a:defRPr/>
            </a:pPr>
            <a:endParaRPr lang="en-US" altLang="ko-KR"/>
          </a:p>
        </p:txBody>
      </p:sp>
    </p:spTree>
    <p:extLst>
      <p:ext uri="{BB962C8B-B14F-4D97-AF65-F5344CB8AC3E}">
        <p14:creationId xmlns:p14="http://schemas.microsoft.com/office/powerpoint/2010/main" val="323329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FC7C4-DC75-3EC9-F6F8-7FF7914249CD}"/>
              </a:ext>
            </a:extLst>
          </p:cNvPr>
          <p:cNvSpPr>
            <a:spLocks noGrp="1"/>
          </p:cNvSpPr>
          <p:nvPr>
            <p:ph type="dt" sz="half" idx="10"/>
          </p:nvPr>
        </p:nvSpPr>
        <p:spPr>
          <a:xfrm>
            <a:off x="179388" y="6580188"/>
            <a:ext cx="7632700" cy="214312"/>
          </a:xfrm>
          <a:prstGeom prst="rect">
            <a:avLst/>
          </a:prstGeom>
        </p:spPr>
        <p:txBody>
          <a:bodyPr/>
          <a:lstStyle>
            <a:lvl1pPr>
              <a:defRPr/>
            </a:lvl1pPr>
          </a:lstStyle>
          <a:p>
            <a:pPr>
              <a:defRPr/>
            </a:pPr>
            <a:endParaRPr lang="en-US" altLang="ko-KR"/>
          </a:p>
        </p:txBody>
      </p:sp>
    </p:spTree>
    <p:extLst>
      <p:ext uri="{BB962C8B-B14F-4D97-AF65-F5344CB8AC3E}">
        <p14:creationId xmlns:p14="http://schemas.microsoft.com/office/powerpoint/2010/main" val="324449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0768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3850" y="1412875"/>
            <a:ext cx="417195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2875"/>
            <a:ext cx="417195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334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69FF96-28A9-04B1-178B-8F85B9ACE415}"/>
              </a:ext>
            </a:extLst>
          </p:cNvPr>
          <p:cNvSpPr>
            <a:spLocks noGrp="1"/>
          </p:cNvSpPr>
          <p:nvPr>
            <p:ph type="dt" sz="half" idx="10"/>
          </p:nvPr>
        </p:nvSpPr>
        <p:spPr>
          <a:xfrm>
            <a:off x="179388" y="6580188"/>
            <a:ext cx="7632700" cy="214312"/>
          </a:xfrm>
          <a:prstGeom prst="rect">
            <a:avLst/>
          </a:prstGeom>
        </p:spPr>
        <p:txBody>
          <a:bodyPr/>
          <a:lstStyle>
            <a:lvl1pPr>
              <a:defRPr/>
            </a:lvl1pPr>
          </a:lstStyle>
          <a:p>
            <a:pPr>
              <a:defRPr/>
            </a:pPr>
            <a:endParaRPr lang="en-US" altLang="ko-KR"/>
          </a:p>
        </p:txBody>
      </p:sp>
    </p:spTree>
    <p:extLst>
      <p:ext uri="{BB962C8B-B14F-4D97-AF65-F5344CB8AC3E}">
        <p14:creationId xmlns:p14="http://schemas.microsoft.com/office/powerpoint/2010/main" val="254970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336FBC-D53E-5E68-3C61-46C111859AF9}"/>
              </a:ext>
            </a:extLst>
          </p:cNvPr>
          <p:cNvSpPr>
            <a:spLocks noGrp="1"/>
          </p:cNvSpPr>
          <p:nvPr>
            <p:ph type="dt" sz="half" idx="10"/>
          </p:nvPr>
        </p:nvSpPr>
        <p:spPr>
          <a:xfrm>
            <a:off x="179388" y="6580188"/>
            <a:ext cx="7632700" cy="214312"/>
          </a:xfrm>
          <a:prstGeom prst="rect">
            <a:avLst/>
          </a:prstGeom>
        </p:spPr>
        <p:txBody>
          <a:bodyPr/>
          <a:lstStyle>
            <a:lvl1pPr>
              <a:defRPr/>
            </a:lvl1pPr>
          </a:lstStyle>
          <a:p>
            <a:pPr>
              <a:defRPr/>
            </a:pPr>
            <a:endParaRPr lang="en-US" altLang="ko-KR"/>
          </a:p>
        </p:txBody>
      </p:sp>
    </p:spTree>
    <p:extLst>
      <p:ext uri="{BB962C8B-B14F-4D97-AF65-F5344CB8AC3E}">
        <p14:creationId xmlns:p14="http://schemas.microsoft.com/office/powerpoint/2010/main" val="248733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A82BFD-B902-6E08-07AD-7127CCD1D857}"/>
              </a:ext>
            </a:extLst>
          </p:cNvPr>
          <p:cNvSpPr>
            <a:spLocks noGrp="1"/>
          </p:cNvSpPr>
          <p:nvPr>
            <p:ph type="dt" sz="half" idx="10"/>
          </p:nvPr>
        </p:nvSpPr>
        <p:spPr>
          <a:xfrm>
            <a:off x="179388" y="6580188"/>
            <a:ext cx="7632700" cy="214312"/>
          </a:xfrm>
          <a:prstGeom prst="rect">
            <a:avLst/>
          </a:prstGeom>
        </p:spPr>
        <p:txBody>
          <a:bodyPr/>
          <a:lstStyle>
            <a:lvl1pPr>
              <a:defRPr/>
            </a:lvl1pPr>
          </a:lstStyle>
          <a:p>
            <a:pPr>
              <a:defRPr/>
            </a:pPr>
            <a:endParaRPr lang="en-US" altLang="ko-KR"/>
          </a:p>
        </p:txBody>
      </p:sp>
    </p:spTree>
    <p:extLst>
      <p:ext uri="{BB962C8B-B14F-4D97-AF65-F5344CB8AC3E}">
        <p14:creationId xmlns:p14="http://schemas.microsoft.com/office/powerpoint/2010/main" val="21919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DFAFEB2-65EE-5479-AF90-717FCA705439}"/>
              </a:ext>
            </a:extLst>
          </p:cNvPr>
          <p:cNvSpPr>
            <a:spLocks noGrp="1"/>
          </p:cNvSpPr>
          <p:nvPr>
            <p:ph type="dt" sz="half" idx="10"/>
          </p:nvPr>
        </p:nvSpPr>
        <p:spPr>
          <a:xfrm>
            <a:off x="179388" y="6580188"/>
            <a:ext cx="7632700" cy="214312"/>
          </a:xfrm>
          <a:prstGeom prst="rect">
            <a:avLst/>
          </a:prstGeom>
        </p:spPr>
        <p:txBody>
          <a:bodyPr/>
          <a:lstStyle>
            <a:lvl1pPr>
              <a:defRPr/>
            </a:lvl1pPr>
          </a:lstStyle>
          <a:p>
            <a:pPr>
              <a:defRPr/>
            </a:pPr>
            <a:endParaRPr lang="en-US" altLang="ko-KR"/>
          </a:p>
        </p:txBody>
      </p:sp>
    </p:spTree>
    <p:extLst>
      <p:ext uri="{BB962C8B-B14F-4D97-AF65-F5344CB8AC3E}">
        <p14:creationId xmlns:p14="http://schemas.microsoft.com/office/powerpoint/2010/main" val="403354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B2E84CC-A6AE-5CEF-83A1-1C69DBC7A3ED}"/>
              </a:ext>
            </a:extLst>
          </p:cNvPr>
          <p:cNvSpPr>
            <a:spLocks noGrp="1"/>
          </p:cNvSpPr>
          <p:nvPr>
            <p:ph type="dt" sz="half" idx="10"/>
          </p:nvPr>
        </p:nvSpPr>
        <p:spPr>
          <a:xfrm>
            <a:off x="179388" y="6580188"/>
            <a:ext cx="7632700" cy="214312"/>
          </a:xfrm>
          <a:prstGeom prst="rect">
            <a:avLst/>
          </a:prstGeom>
        </p:spPr>
        <p:txBody>
          <a:bodyPr/>
          <a:lstStyle>
            <a:lvl1pPr>
              <a:defRPr/>
            </a:lvl1pPr>
          </a:lstStyle>
          <a:p>
            <a:pPr>
              <a:defRPr/>
            </a:pPr>
            <a:endParaRPr lang="en-US" altLang="ko-KR"/>
          </a:p>
        </p:txBody>
      </p:sp>
    </p:spTree>
    <p:extLst>
      <p:ext uri="{BB962C8B-B14F-4D97-AF65-F5344CB8AC3E}">
        <p14:creationId xmlns:p14="http://schemas.microsoft.com/office/powerpoint/2010/main" val="104921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5">
            <a:extLst>
              <a:ext uri="{FF2B5EF4-FFF2-40B4-BE49-F238E27FC236}">
                <a16:creationId xmlns:a16="http://schemas.microsoft.com/office/drawing/2014/main" id="{53AB7AFC-7F46-DAB9-440B-860BCDDDE64C}"/>
              </a:ext>
            </a:extLst>
          </p:cNvPr>
          <p:cNvSpPr>
            <a:spLocks noGrp="1" noChangeArrowheads="1"/>
          </p:cNvSpPr>
          <p:nvPr>
            <p:ph type="title"/>
          </p:nvPr>
        </p:nvSpPr>
        <p:spPr bwMode="auto">
          <a:xfrm>
            <a:off x="20782" y="0"/>
            <a:ext cx="4937125" cy="615950"/>
          </a:xfrm>
          <a:prstGeom prst="rect">
            <a:avLst/>
          </a:prstGeom>
          <a:solidFill>
            <a:srgbClr val="E9462B"/>
          </a:solidFill>
          <a:ln>
            <a:noFill/>
          </a:ln>
        </p:spPr>
        <p:txBody>
          <a:bodyPr vert="horz" wrap="none" lIns="360000" tIns="126000" rIns="360000" bIns="126000" numCol="1" anchor="t" anchorCtr="0" compatLnSpc="1">
            <a:prstTxWarp prst="textNoShape">
              <a:avLst/>
            </a:prstTxWarp>
            <a:spAutoFit/>
          </a:bodyPr>
          <a:lstStyle/>
          <a:p>
            <a:pPr lvl="0"/>
            <a:r>
              <a:rPr lang="en-US" altLang="en-US"/>
              <a:t>Click to edit Master title style</a:t>
            </a:r>
            <a:endParaRPr lang="en-GB" altLang="en-US"/>
          </a:p>
        </p:txBody>
      </p:sp>
      <p:sp>
        <p:nvSpPr>
          <p:cNvPr id="1029" name="Rectangle 7">
            <a:extLst>
              <a:ext uri="{FF2B5EF4-FFF2-40B4-BE49-F238E27FC236}">
                <a16:creationId xmlns:a16="http://schemas.microsoft.com/office/drawing/2014/main" id="{3FDC5754-AA96-002C-0FBA-9DCE5A887DF9}"/>
              </a:ext>
            </a:extLst>
          </p:cNvPr>
          <p:cNvSpPr>
            <a:spLocks noGrp="1" noChangeArrowheads="1"/>
          </p:cNvSpPr>
          <p:nvPr>
            <p:ph type="body" idx="1"/>
          </p:nvPr>
        </p:nvSpPr>
        <p:spPr bwMode="auto">
          <a:xfrm>
            <a:off x="323849" y="1239044"/>
            <a:ext cx="84963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7200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2290" name="Picture 2">
            <a:extLst>
              <a:ext uri="{FF2B5EF4-FFF2-40B4-BE49-F238E27FC236}">
                <a16:creationId xmlns:a16="http://schemas.microsoft.com/office/drawing/2014/main" id="{91BAD46D-A7DA-B93E-ED1F-14223FA5E09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715000" y="6119524"/>
            <a:ext cx="3343275"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224376"/>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marL="269875" indent="-269875" algn="l" rtl="0" eaLnBrk="1" fontAlgn="base" hangingPunct="1">
        <a:spcBef>
          <a:spcPct val="0"/>
        </a:spcBef>
        <a:spcAft>
          <a:spcPct val="20000"/>
        </a:spcAft>
        <a:buClr>
          <a:srgbClr val="4C4C4C"/>
        </a:buClr>
        <a:buChar char="•"/>
        <a:defRPr sz="2000">
          <a:solidFill>
            <a:schemeClr val="tx1"/>
          </a:solidFill>
          <a:latin typeface="+mn-lt"/>
          <a:ea typeface="+mn-ea"/>
          <a:cs typeface="+mn-cs"/>
        </a:defRPr>
      </a:lvl1pPr>
      <a:lvl2pPr marL="541338" indent="-269875" algn="l" rtl="0" eaLnBrk="1" fontAlgn="base" hangingPunct="1">
        <a:spcBef>
          <a:spcPct val="0"/>
        </a:spcBef>
        <a:spcAft>
          <a:spcPct val="20000"/>
        </a:spcAft>
        <a:buClr>
          <a:srgbClr val="4C4C4C"/>
        </a:buClr>
        <a:buFont typeface="Arial" panose="020B0604020202020204" pitchFamily="34" charset="0"/>
        <a:buChar char="–"/>
        <a:defRPr sz="2000">
          <a:solidFill>
            <a:schemeClr val="tx1"/>
          </a:solidFill>
          <a:latin typeface="+mn-lt"/>
          <a:cs typeface="+mn-cs"/>
        </a:defRPr>
      </a:lvl2pPr>
      <a:lvl3pPr marL="801688" indent="-258763" algn="l" rtl="0" eaLnBrk="1" fontAlgn="base" hangingPunct="1">
        <a:spcBef>
          <a:spcPct val="0"/>
        </a:spcBef>
        <a:spcAft>
          <a:spcPct val="20000"/>
        </a:spcAft>
        <a:buClr>
          <a:srgbClr val="4C4C4C"/>
        </a:buClr>
        <a:buChar char="•"/>
        <a:defRPr sz="2400">
          <a:solidFill>
            <a:schemeClr val="tx1"/>
          </a:solidFill>
          <a:latin typeface="+mn-lt"/>
          <a:cs typeface="+mn-cs"/>
        </a:defRPr>
      </a:lvl3pPr>
      <a:lvl4pPr marL="1071563" indent="-268288" algn="l" rtl="0" eaLnBrk="1" fontAlgn="base" hangingPunct="1">
        <a:spcBef>
          <a:spcPct val="0"/>
        </a:spcBef>
        <a:spcAft>
          <a:spcPct val="20000"/>
        </a:spcAft>
        <a:buClr>
          <a:srgbClr val="4C4C4C"/>
        </a:buClr>
        <a:buFont typeface="Arial" panose="020B0604020202020204" pitchFamily="34" charset="0"/>
        <a:buChar char="–"/>
        <a:defRPr sz="2000">
          <a:solidFill>
            <a:schemeClr val="tx1"/>
          </a:solidFill>
          <a:latin typeface="+mn-lt"/>
          <a:cs typeface="+mn-cs"/>
        </a:defRPr>
      </a:lvl4pPr>
      <a:lvl5pPr marL="1341438" indent="-268288" algn="l" rtl="0" eaLnBrk="1" fontAlgn="base" hangingPunct="1">
        <a:spcBef>
          <a:spcPct val="0"/>
        </a:spcBef>
        <a:spcAft>
          <a:spcPct val="20000"/>
        </a:spcAft>
        <a:buClr>
          <a:srgbClr val="4C4C4C"/>
        </a:buClr>
        <a:buChar char="•"/>
        <a:defRPr sz="1600">
          <a:solidFill>
            <a:schemeClr val="tx1"/>
          </a:solidFill>
          <a:latin typeface="+mn-lt"/>
          <a:cs typeface="+mn-cs"/>
        </a:defRPr>
      </a:lvl5pPr>
      <a:lvl6pPr marL="1798638" indent="-268288" algn="l" rtl="0" eaLnBrk="1" fontAlgn="base" hangingPunct="1">
        <a:spcBef>
          <a:spcPct val="0"/>
        </a:spcBef>
        <a:spcAft>
          <a:spcPct val="20000"/>
        </a:spcAft>
        <a:buClr>
          <a:srgbClr val="4C4C4C"/>
        </a:buClr>
        <a:buChar char="•"/>
        <a:defRPr sz="1600">
          <a:solidFill>
            <a:schemeClr val="tx1"/>
          </a:solidFill>
          <a:latin typeface="+mn-lt"/>
          <a:cs typeface="+mn-cs"/>
        </a:defRPr>
      </a:lvl6pPr>
      <a:lvl7pPr marL="2255838" indent="-268288" algn="l" rtl="0" eaLnBrk="1" fontAlgn="base" hangingPunct="1">
        <a:spcBef>
          <a:spcPct val="0"/>
        </a:spcBef>
        <a:spcAft>
          <a:spcPct val="20000"/>
        </a:spcAft>
        <a:buClr>
          <a:srgbClr val="4C4C4C"/>
        </a:buClr>
        <a:buChar char="•"/>
        <a:defRPr sz="1600">
          <a:solidFill>
            <a:schemeClr val="tx1"/>
          </a:solidFill>
          <a:latin typeface="+mn-lt"/>
          <a:cs typeface="+mn-cs"/>
        </a:defRPr>
      </a:lvl7pPr>
      <a:lvl8pPr marL="2713038" indent="-268288" algn="l" rtl="0" eaLnBrk="1" fontAlgn="base" hangingPunct="1">
        <a:spcBef>
          <a:spcPct val="0"/>
        </a:spcBef>
        <a:spcAft>
          <a:spcPct val="20000"/>
        </a:spcAft>
        <a:buClr>
          <a:srgbClr val="4C4C4C"/>
        </a:buClr>
        <a:buChar char="•"/>
        <a:defRPr sz="1600">
          <a:solidFill>
            <a:schemeClr val="tx1"/>
          </a:solidFill>
          <a:latin typeface="+mn-lt"/>
          <a:cs typeface="+mn-cs"/>
        </a:defRPr>
      </a:lvl8pPr>
      <a:lvl9pPr marL="3170238" indent="-268288" algn="l" rtl="0" eaLnBrk="1" fontAlgn="base" hangingPunct="1">
        <a:spcBef>
          <a:spcPct val="0"/>
        </a:spcBef>
        <a:spcAft>
          <a:spcPct val="20000"/>
        </a:spcAft>
        <a:buClr>
          <a:srgbClr val="4C4C4C"/>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jpeg"/><Relationship Id="rId39" Type="http://schemas.openxmlformats.org/officeDocument/2006/relationships/image" Target="../media/image43.jpeg"/><Relationship Id="rId3" Type="http://schemas.openxmlformats.org/officeDocument/2006/relationships/image" Target="../media/image7.jpeg"/><Relationship Id="rId21" Type="http://schemas.openxmlformats.org/officeDocument/2006/relationships/image" Target="../media/image25.jpe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jpeg"/><Relationship Id="rId50" Type="http://schemas.openxmlformats.org/officeDocument/2006/relationships/image" Target="../media/image54.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2" Type="http://schemas.openxmlformats.org/officeDocument/2006/relationships/image" Target="../media/image6.jpeg"/><Relationship Id="rId16" Type="http://schemas.openxmlformats.org/officeDocument/2006/relationships/image" Target="../media/image20.jpeg"/><Relationship Id="rId20" Type="http://schemas.openxmlformats.org/officeDocument/2006/relationships/image" Target="../media/image24.jpeg"/><Relationship Id="rId29" Type="http://schemas.openxmlformats.org/officeDocument/2006/relationships/image" Target="../media/image33.png"/><Relationship Id="rId41"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24" Type="http://schemas.openxmlformats.org/officeDocument/2006/relationships/image" Target="../media/image28.jpeg"/><Relationship Id="rId32" Type="http://schemas.openxmlformats.org/officeDocument/2006/relationships/image" Target="../media/image36.jpeg"/><Relationship Id="rId37" Type="http://schemas.openxmlformats.org/officeDocument/2006/relationships/image" Target="../media/image41.png"/><Relationship Id="rId40" Type="http://schemas.openxmlformats.org/officeDocument/2006/relationships/image" Target="../media/image44.jpeg"/><Relationship Id="rId45" Type="http://schemas.openxmlformats.org/officeDocument/2006/relationships/image" Target="../media/image49.pn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png"/><Relationship Id="rId28" Type="http://schemas.openxmlformats.org/officeDocument/2006/relationships/image" Target="../media/image32.jpeg"/><Relationship Id="rId36" Type="http://schemas.openxmlformats.org/officeDocument/2006/relationships/image" Target="../media/image40.png"/><Relationship Id="rId49" Type="http://schemas.openxmlformats.org/officeDocument/2006/relationships/image" Target="../media/image53.jpeg"/><Relationship Id="rId10" Type="http://schemas.openxmlformats.org/officeDocument/2006/relationships/image" Target="../media/image14.png"/><Relationship Id="rId19" Type="http://schemas.openxmlformats.org/officeDocument/2006/relationships/image" Target="../media/image23.jpeg"/><Relationship Id="rId31" Type="http://schemas.openxmlformats.org/officeDocument/2006/relationships/image" Target="../media/image35.png"/><Relationship Id="rId44" Type="http://schemas.openxmlformats.org/officeDocument/2006/relationships/image" Target="../media/image48.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jpeg"/><Relationship Id="rId22" Type="http://schemas.openxmlformats.org/officeDocument/2006/relationships/image" Target="../media/image26.jpeg"/><Relationship Id="rId27" Type="http://schemas.openxmlformats.org/officeDocument/2006/relationships/image" Target="../media/image31.jpeg"/><Relationship Id="rId30" Type="http://schemas.openxmlformats.org/officeDocument/2006/relationships/image" Target="../media/image34.jpe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png"/><Relationship Id="rId8"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10" Type="http://schemas.openxmlformats.org/officeDocument/2006/relationships/image" Target="../media/image84.jpeg"/><Relationship Id="rId4" Type="http://schemas.openxmlformats.org/officeDocument/2006/relationships/image" Target="../media/image78.jpeg"/><Relationship Id="rId9" Type="http://schemas.openxmlformats.org/officeDocument/2006/relationships/image" Target="../media/image83.jpeg"/></Relationships>
</file>

<file path=ppt/slides/_rels/slide2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2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2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92.jpeg"/></Relationships>
</file>

<file path=ppt/slides/_rels/slide3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722313" y="4406901"/>
            <a:ext cx="7888287" cy="850900"/>
          </a:xfrm>
        </p:spPr>
        <p:txBody>
          <a:bodyPr wrap="none" anchor="t">
            <a:normAutofit/>
          </a:bodyPr>
          <a:lstStyle/>
          <a:p>
            <a:pPr eaLnBrk="1" hangingPunct="1"/>
            <a:r>
              <a:rPr lang="en-US" altLang="ko-KR" sz="3600" dirty="0"/>
              <a:t>Silkee Electronics PVT. Ltd</a:t>
            </a:r>
          </a:p>
        </p:txBody>
      </p:sp>
      <p:sp>
        <p:nvSpPr>
          <p:cNvPr id="29698" name="Rectangle 3"/>
          <p:cNvSpPr>
            <a:spLocks noGrp="1" noChangeArrowheads="1"/>
          </p:cNvSpPr>
          <p:nvPr>
            <p:ph type="body" idx="1"/>
          </p:nvPr>
        </p:nvSpPr>
        <p:spPr>
          <a:xfrm>
            <a:off x="722313" y="2906713"/>
            <a:ext cx="7772400" cy="1500187"/>
          </a:xfrm>
        </p:spPr>
        <p:txBody>
          <a:bodyPr wrap="square" anchor="b">
            <a:normAutofit/>
          </a:bodyPr>
          <a:lstStyle/>
          <a:p>
            <a:pPr eaLnBrk="1" hangingPunct="1">
              <a:buFont typeface="Wingdings" charset="0"/>
              <a:buNone/>
            </a:pPr>
            <a:r>
              <a:rPr lang="en-US" altLang="ko-KR"/>
              <a:t>A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34282D7-9131-67C7-B897-A3B4F9995814}"/>
              </a:ext>
            </a:extLst>
          </p:cNvPr>
          <p:cNvSpPr txBox="1">
            <a:spLocks noChangeArrowheads="1"/>
          </p:cNvSpPr>
          <p:nvPr/>
        </p:nvSpPr>
        <p:spPr>
          <a:xfrm>
            <a:off x="685800" y="1905000"/>
            <a:ext cx="7543800" cy="2238294"/>
          </a:xfrm>
          <a:prstGeom prst="rect">
            <a:avLst/>
          </a:prstGeom>
          <a:solidFill>
            <a:schemeClr val="bg1"/>
          </a:solidFill>
        </p:spPr>
        <p:txBody>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en-US" sz="3600" dirty="0">
                <a:solidFill>
                  <a:srgbClr val="E9462B"/>
                </a:solidFill>
              </a:rPr>
              <a:t>Keypads For Remotes, Telephones and Electronic Gadgets </a:t>
            </a:r>
          </a:p>
        </p:txBody>
      </p:sp>
    </p:spTree>
    <p:extLst>
      <p:ext uri="{BB962C8B-B14F-4D97-AF65-F5344CB8AC3E}">
        <p14:creationId xmlns:p14="http://schemas.microsoft.com/office/powerpoint/2010/main" val="1701731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1" y="258891"/>
            <a:ext cx="695325"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867400"/>
            <a:ext cx="6477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4813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115888"/>
            <a:ext cx="685800"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88913"/>
            <a:ext cx="720725"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52400"/>
            <a:ext cx="720725"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8900" y="152400"/>
            <a:ext cx="723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188913"/>
            <a:ext cx="762000"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6"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850" y="115888"/>
            <a:ext cx="838200" cy="216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7763" y="188913"/>
            <a:ext cx="990600"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8"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228600"/>
            <a:ext cx="720725"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9"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5477" y="1236227"/>
            <a:ext cx="8651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8888" y="1196975"/>
            <a:ext cx="936625"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41"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95513" y="1196975"/>
            <a:ext cx="108108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712" y="1994617"/>
            <a:ext cx="757238"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29600" y="2246313"/>
            <a:ext cx="720725" cy="194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51725" y="2420938"/>
            <a:ext cx="649288"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45" name="Picture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24600" y="1641475"/>
            <a:ext cx="892175"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87450" y="1916113"/>
            <a:ext cx="10795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90600" y="5638800"/>
            <a:ext cx="5746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48" name="Picture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5867400"/>
            <a:ext cx="6477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49" name="Picture 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78409" y="1852510"/>
            <a:ext cx="936625"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50" name="Picture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48038" y="1196975"/>
            <a:ext cx="865187"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51" name="Picture 3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7950" y="5805488"/>
            <a:ext cx="7207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52" name="Picture 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280400" y="5410200"/>
            <a:ext cx="8636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53" name="Picture 3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9277" y="3081749"/>
            <a:ext cx="12192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3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28800" y="2873375"/>
            <a:ext cx="10795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3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81200" y="3848100"/>
            <a:ext cx="9366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3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48038" y="1844675"/>
            <a:ext cx="936625"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57" name="Picture 3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1925" y="3955333"/>
            <a:ext cx="16573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6237" y="4625258"/>
            <a:ext cx="216058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59" name="Picture 3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859338" y="260350"/>
            <a:ext cx="576262"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3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284663" y="2349500"/>
            <a:ext cx="100806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61" name="Picture 4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243888" y="4221163"/>
            <a:ext cx="719137"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62" name="Picture 4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168337" y="5710238"/>
            <a:ext cx="720725"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63" name="Picture 4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093474" y="5805488"/>
            <a:ext cx="1871663"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64" name="Picture 4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211638" y="260350"/>
            <a:ext cx="6477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4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334000" y="1524000"/>
            <a:ext cx="855663"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66" name="Picture 6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427538" y="1341438"/>
            <a:ext cx="719137"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6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048000" y="2895600"/>
            <a:ext cx="223361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68" name="Picture 6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382044" y="4580040"/>
            <a:ext cx="3810000" cy="104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69" name="Picture 6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059113" y="3573463"/>
            <a:ext cx="57626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70" name="Picture 6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708400" y="3573463"/>
            <a:ext cx="576263"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71" name="Picture 6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478487" y="3760890"/>
            <a:ext cx="5032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72" name="Picture 67"/>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940425" y="3716338"/>
            <a:ext cx="503238"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73" name="Picture 68"/>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356100" y="3573463"/>
            <a:ext cx="576263"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icture 69"/>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003800" y="3644900"/>
            <a:ext cx="5762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70"/>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8172450" y="4797425"/>
            <a:ext cx="792163"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7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324600" y="4572000"/>
            <a:ext cx="17526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77" name="Picture 72"/>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010400" y="4953000"/>
            <a:ext cx="381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0"/>
            <a:ext cx="4572000" cy="562238"/>
          </a:xfrm>
        </p:spPr>
        <p:txBody>
          <a:bodyPr/>
          <a:lstStyle/>
          <a:p>
            <a:r>
              <a:rPr lang="en-US" sz="2000" i="1" dirty="0">
                <a:solidFill>
                  <a:schemeClr val="tx1"/>
                </a:solidFill>
              </a:rPr>
              <a:t>Products – Automotive Sector</a:t>
            </a:r>
            <a:endParaRPr lang="en-US" sz="2000" dirty="0">
              <a:solidFill>
                <a:schemeClr val="tx1"/>
              </a:solidFill>
            </a:endParaRPr>
          </a:p>
        </p:txBody>
      </p:sp>
      <p:pic>
        <p:nvPicPr>
          <p:cNvPr id="2" name="Picture 1" descr="DSC04217.JPG">
            <a:extLst>
              <a:ext uri="{FF2B5EF4-FFF2-40B4-BE49-F238E27FC236}">
                <a16:creationId xmlns:a16="http://schemas.microsoft.com/office/drawing/2014/main" id="{4E631452-E976-F6EA-1712-91CF219BEF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79140"/>
            <a:ext cx="5199626" cy="3899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icture containing text, remote, black, control panel&#10;&#10;Description automatically generated">
            <a:extLst>
              <a:ext uri="{FF2B5EF4-FFF2-40B4-BE49-F238E27FC236}">
                <a16:creationId xmlns:a16="http://schemas.microsoft.com/office/drawing/2014/main" id="{30079E3F-F756-BCF0-927F-12D57DA1A9AB}"/>
              </a:ext>
            </a:extLst>
          </p:cNvPr>
          <p:cNvPicPr>
            <a:picLocks noChangeAspect="1"/>
          </p:cNvPicPr>
          <p:nvPr/>
        </p:nvPicPr>
        <p:blipFill>
          <a:blip r:embed="rId4"/>
          <a:stretch>
            <a:fillRect/>
          </a:stretch>
        </p:blipFill>
        <p:spPr>
          <a:xfrm rot="5104704">
            <a:off x="6651342" y="3034833"/>
            <a:ext cx="1099115" cy="3560456"/>
          </a:xfrm>
          <a:prstGeom prst="rect">
            <a:avLst/>
          </a:prstGeom>
        </p:spPr>
      </p:pic>
      <p:sp>
        <p:nvSpPr>
          <p:cNvPr id="4" name="TextBox 3">
            <a:extLst>
              <a:ext uri="{FF2B5EF4-FFF2-40B4-BE49-F238E27FC236}">
                <a16:creationId xmlns:a16="http://schemas.microsoft.com/office/drawing/2014/main" id="{08A35E54-B06D-F159-A289-E981081602C4}"/>
              </a:ext>
            </a:extLst>
          </p:cNvPr>
          <p:cNvSpPr txBox="1">
            <a:spLocks noChangeArrowheads="1"/>
          </p:cNvSpPr>
          <p:nvPr/>
        </p:nvSpPr>
        <p:spPr bwMode="auto">
          <a:xfrm>
            <a:off x="5638800" y="1479140"/>
            <a:ext cx="31242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r>
              <a:rPr lang="en-US" sz="2000" dirty="0">
                <a:latin typeface="+mn-lt"/>
                <a:ea typeface="+mn-ea"/>
                <a:cs typeface="+mn-cs"/>
              </a:rPr>
              <a:t>Keypads for Automotive sector with Close Tolerance, High Reliability, Very Low contact Resistance ( Including GOLD contacts)</a:t>
            </a:r>
          </a:p>
        </p:txBody>
      </p:sp>
    </p:spTree>
    <p:extLst>
      <p:ext uri="{BB962C8B-B14F-4D97-AF65-F5344CB8AC3E}">
        <p14:creationId xmlns:p14="http://schemas.microsoft.com/office/powerpoint/2010/main" val="132914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35E54-B06D-F159-A289-E981081602C4}"/>
              </a:ext>
            </a:extLst>
          </p:cNvPr>
          <p:cNvSpPr txBox="1">
            <a:spLocks noChangeArrowheads="1"/>
          </p:cNvSpPr>
          <p:nvPr/>
        </p:nvSpPr>
        <p:spPr bwMode="auto">
          <a:xfrm>
            <a:off x="5076401" y="1100496"/>
            <a:ext cx="3686599"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marL="342900" indent="-342900" eaLnBrk="1" hangingPunct="1">
              <a:buFont typeface="Wingdings" panose="05000000000000000000" pitchFamily="2" charset="2"/>
              <a:buChar char="v"/>
            </a:pPr>
            <a:r>
              <a:rPr lang="en-US" sz="2000" dirty="0" err="1">
                <a:latin typeface="+mn-lt"/>
                <a:ea typeface="+mn-ea"/>
                <a:cs typeface="+mn-cs"/>
              </a:rPr>
              <a:t>Moulded</a:t>
            </a:r>
            <a:r>
              <a:rPr lang="en-US" sz="2000" dirty="0">
                <a:latin typeface="+mn-lt"/>
                <a:ea typeface="+mn-ea"/>
                <a:cs typeface="+mn-cs"/>
              </a:rPr>
              <a:t>, Printed, Painted and Laser marked Dash board Switches for AUTOMOBILES</a:t>
            </a:r>
          </a:p>
        </p:txBody>
      </p:sp>
      <p:pic>
        <p:nvPicPr>
          <p:cNvPr id="5" name="Picture 1" descr="DSC_5485.JPG">
            <a:extLst>
              <a:ext uri="{FF2B5EF4-FFF2-40B4-BE49-F238E27FC236}">
                <a16:creationId xmlns:a16="http://schemas.microsoft.com/office/drawing/2014/main" id="{AAE5B599-1456-F3AC-165A-AA78B5557F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39" y="4132364"/>
            <a:ext cx="5049362" cy="270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DSC_5488.JPG">
            <a:extLst>
              <a:ext uri="{FF2B5EF4-FFF2-40B4-BE49-F238E27FC236}">
                <a16:creationId xmlns:a16="http://schemas.microsoft.com/office/drawing/2014/main" id="{C5BDB7A5-D8F4-593D-1631-36B1C49D90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45" y="934416"/>
            <a:ext cx="4800600" cy="3168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DSCN2600.JPG">
            <a:extLst>
              <a:ext uri="{FF2B5EF4-FFF2-40B4-BE49-F238E27FC236}">
                <a16:creationId xmlns:a16="http://schemas.microsoft.com/office/drawing/2014/main" id="{C160400E-24A4-4EBD-D8C7-2CA0340D64F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7968" y="4267200"/>
            <a:ext cx="3581400" cy="152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
            <a:extLst>
              <a:ext uri="{FF2B5EF4-FFF2-40B4-BE49-F238E27FC236}">
                <a16:creationId xmlns:a16="http://schemas.microsoft.com/office/drawing/2014/main" id="{506FCF84-04B3-53EA-33E8-C416EEAE6BE2}"/>
              </a:ext>
            </a:extLst>
          </p:cNvPr>
          <p:cNvSpPr txBox="1">
            <a:spLocks noChangeArrowheads="1"/>
          </p:cNvSpPr>
          <p:nvPr/>
        </p:nvSpPr>
        <p:spPr bwMode="auto">
          <a:xfrm>
            <a:off x="0" y="0"/>
            <a:ext cx="4572000" cy="562238"/>
          </a:xfrm>
          <a:prstGeom prst="rect">
            <a:avLst/>
          </a:prstGeom>
          <a:solidFill>
            <a:srgbClr val="E9462B"/>
          </a:solidFill>
          <a:ln>
            <a:noFill/>
          </a:ln>
        </p:spPr>
        <p:txBody>
          <a:bodyPr vert="horz" wrap="none" lIns="360000" tIns="126000" rIns="360000" bIns="12600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US" sz="2000" i="1" kern="0" dirty="0">
                <a:solidFill>
                  <a:schemeClr val="tx1"/>
                </a:solidFill>
              </a:rPr>
              <a:t>Products – Automotive Sector</a:t>
            </a:r>
            <a:endParaRPr lang="en-US" sz="2000" kern="0" dirty="0">
              <a:solidFill>
                <a:schemeClr val="tx1"/>
              </a:solidFill>
            </a:endParaRPr>
          </a:p>
        </p:txBody>
      </p:sp>
    </p:spTree>
    <p:extLst>
      <p:ext uri="{BB962C8B-B14F-4D97-AF65-F5344CB8AC3E}">
        <p14:creationId xmlns:p14="http://schemas.microsoft.com/office/powerpoint/2010/main" val="276474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35E54-B06D-F159-A289-E981081602C4}"/>
              </a:ext>
            </a:extLst>
          </p:cNvPr>
          <p:cNvSpPr txBox="1">
            <a:spLocks noChangeArrowheads="1"/>
          </p:cNvSpPr>
          <p:nvPr/>
        </p:nvSpPr>
        <p:spPr bwMode="auto">
          <a:xfrm>
            <a:off x="5228801" y="3962400"/>
            <a:ext cx="3686599"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marL="342900" indent="-342900" eaLnBrk="1" hangingPunct="1">
              <a:buFont typeface="Wingdings" panose="05000000000000000000" pitchFamily="2" charset="2"/>
              <a:buChar char="v"/>
            </a:pPr>
            <a:r>
              <a:rPr lang="en-US" sz="2000" dirty="0">
                <a:latin typeface="+mn-lt"/>
                <a:ea typeface="+mn-ea"/>
                <a:cs typeface="+mn-cs"/>
              </a:rPr>
              <a:t>Painted &amp; laser Marked Consoles for Back lighted Control panels of Health care &amp; Avionics Sector </a:t>
            </a:r>
          </a:p>
        </p:txBody>
      </p:sp>
      <p:sp>
        <p:nvSpPr>
          <p:cNvPr id="10" name="Rectangle 2">
            <a:extLst>
              <a:ext uri="{FF2B5EF4-FFF2-40B4-BE49-F238E27FC236}">
                <a16:creationId xmlns:a16="http://schemas.microsoft.com/office/drawing/2014/main" id="{506FCF84-04B3-53EA-33E8-C416EEAE6BE2}"/>
              </a:ext>
            </a:extLst>
          </p:cNvPr>
          <p:cNvSpPr txBox="1">
            <a:spLocks noChangeArrowheads="1"/>
          </p:cNvSpPr>
          <p:nvPr/>
        </p:nvSpPr>
        <p:spPr bwMode="auto">
          <a:xfrm>
            <a:off x="0" y="0"/>
            <a:ext cx="4230529" cy="562238"/>
          </a:xfrm>
          <a:prstGeom prst="rect">
            <a:avLst/>
          </a:prstGeom>
          <a:solidFill>
            <a:srgbClr val="E9462B"/>
          </a:solidFill>
          <a:ln>
            <a:noFill/>
          </a:ln>
        </p:spPr>
        <p:txBody>
          <a:bodyPr vert="horz" wrap="square" lIns="360000" tIns="126000" rIns="360000" bIns="12600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US" sz="2000" i="1" kern="0" dirty="0">
                <a:solidFill>
                  <a:schemeClr val="tx1"/>
                </a:solidFill>
              </a:rPr>
              <a:t>Products</a:t>
            </a:r>
            <a:endParaRPr lang="en-US" sz="2000" kern="0" dirty="0">
              <a:solidFill>
                <a:schemeClr val="tx1"/>
              </a:solidFill>
            </a:endParaRPr>
          </a:p>
        </p:txBody>
      </p:sp>
      <p:pic>
        <p:nvPicPr>
          <p:cNvPr id="2" name="Picture 5" descr="IMG_2270">
            <a:extLst>
              <a:ext uri="{FF2B5EF4-FFF2-40B4-BE49-F238E27FC236}">
                <a16:creationId xmlns:a16="http://schemas.microsoft.com/office/drawing/2014/main" id="{E9970FF4-8053-5102-4DE2-96C8EC4B7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529" y="604969"/>
            <a:ext cx="4719284" cy="29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4">
            <a:extLst>
              <a:ext uri="{FF2B5EF4-FFF2-40B4-BE49-F238E27FC236}">
                <a16:creationId xmlns:a16="http://schemas.microsoft.com/office/drawing/2014/main" id="{DA72220F-491C-2FCA-C743-614DB13D44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4528386" cy="4485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707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35E54-B06D-F159-A289-E981081602C4}"/>
              </a:ext>
            </a:extLst>
          </p:cNvPr>
          <p:cNvSpPr txBox="1">
            <a:spLocks noChangeArrowheads="1"/>
          </p:cNvSpPr>
          <p:nvPr/>
        </p:nvSpPr>
        <p:spPr bwMode="auto">
          <a:xfrm>
            <a:off x="533400" y="990600"/>
            <a:ext cx="7848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eaLnBrk="1" hangingPunct="1"/>
            <a:r>
              <a:rPr lang="en-US" sz="2000" dirty="0">
                <a:latin typeface="+mn-lt"/>
                <a:ea typeface="+mn-ea"/>
                <a:cs typeface="+mn-cs"/>
              </a:rPr>
              <a:t>Keypads for Mobile Phones</a:t>
            </a:r>
          </a:p>
        </p:txBody>
      </p:sp>
      <p:sp>
        <p:nvSpPr>
          <p:cNvPr id="10" name="Rectangle 2">
            <a:extLst>
              <a:ext uri="{FF2B5EF4-FFF2-40B4-BE49-F238E27FC236}">
                <a16:creationId xmlns:a16="http://schemas.microsoft.com/office/drawing/2014/main" id="{506FCF84-04B3-53EA-33E8-C416EEAE6BE2}"/>
              </a:ext>
            </a:extLst>
          </p:cNvPr>
          <p:cNvSpPr txBox="1">
            <a:spLocks noChangeArrowheads="1"/>
          </p:cNvSpPr>
          <p:nvPr/>
        </p:nvSpPr>
        <p:spPr bwMode="auto">
          <a:xfrm>
            <a:off x="0" y="0"/>
            <a:ext cx="4230529" cy="562238"/>
          </a:xfrm>
          <a:prstGeom prst="rect">
            <a:avLst/>
          </a:prstGeom>
          <a:solidFill>
            <a:srgbClr val="E9462B"/>
          </a:solidFill>
          <a:ln>
            <a:noFill/>
          </a:ln>
        </p:spPr>
        <p:txBody>
          <a:bodyPr vert="horz" wrap="square" lIns="360000" tIns="126000" rIns="360000" bIns="12600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US" sz="2000" i="1" kern="0" dirty="0">
                <a:solidFill>
                  <a:schemeClr val="tx1"/>
                </a:solidFill>
              </a:rPr>
              <a:t>Products</a:t>
            </a:r>
            <a:endParaRPr lang="en-US" sz="2000" kern="0" dirty="0">
              <a:solidFill>
                <a:schemeClr val="tx1"/>
              </a:solidFill>
            </a:endParaRPr>
          </a:p>
        </p:txBody>
      </p:sp>
      <p:pic>
        <p:nvPicPr>
          <p:cNvPr id="7" name="Picture 6" descr="A picture containing keyboard, electronics, calculator, computer&#10;&#10;Description automatically generated">
            <a:extLst>
              <a:ext uri="{FF2B5EF4-FFF2-40B4-BE49-F238E27FC236}">
                <a16:creationId xmlns:a16="http://schemas.microsoft.com/office/drawing/2014/main" id="{A856726C-EB61-6506-EEF0-541B2F03F9CE}"/>
              </a:ext>
            </a:extLst>
          </p:cNvPr>
          <p:cNvPicPr>
            <a:picLocks noChangeAspect="1"/>
          </p:cNvPicPr>
          <p:nvPr/>
        </p:nvPicPr>
        <p:blipFill>
          <a:blip r:embed="rId3"/>
          <a:stretch>
            <a:fillRect/>
          </a:stretch>
        </p:blipFill>
        <p:spPr>
          <a:xfrm rot="16200000">
            <a:off x="2654728" y="-521126"/>
            <a:ext cx="3962400" cy="8509853"/>
          </a:xfrm>
          <a:prstGeom prst="rect">
            <a:avLst/>
          </a:prstGeom>
        </p:spPr>
      </p:pic>
    </p:spTree>
    <p:extLst>
      <p:ext uri="{BB962C8B-B14F-4D97-AF65-F5344CB8AC3E}">
        <p14:creationId xmlns:p14="http://schemas.microsoft.com/office/powerpoint/2010/main" val="375137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DSCN259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10367"/>
            <a:ext cx="361131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6" name="TextBox 5"/>
          <p:cNvSpPr txBox="1">
            <a:spLocks noChangeArrowheads="1"/>
          </p:cNvSpPr>
          <p:nvPr/>
        </p:nvSpPr>
        <p:spPr bwMode="auto">
          <a:xfrm>
            <a:off x="457200" y="4921925"/>
            <a:ext cx="456723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r>
              <a:rPr lang="en-US" sz="2000" dirty="0">
                <a:latin typeface="+mn-lt"/>
                <a:ea typeface="+mn-ea"/>
                <a:cs typeface="+mn-cs"/>
              </a:rPr>
              <a:t>Laser Etched Rubber keypads for Cordless and mobile phones</a:t>
            </a:r>
          </a:p>
        </p:txBody>
      </p:sp>
      <p:sp>
        <p:nvSpPr>
          <p:cNvPr id="54277" name="TextBox 6"/>
          <p:cNvSpPr txBox="1">
            <a:spLocks noChangeArrowheads="1"/>
          </p:cNvSpPr>
          <p:nvPr/>
        </p:nvSpPr>
        <p:spPr bwMode="auto">
          <a:xfrm>
            <a:off x="5897315" y="4038600"/>
            <a:ext cx="2819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r>
              <a:rPr lang="en-US" sz="2000" dirty="0">
                <a:latin typeface="+mn-lt"/>
                <a:ea typeface="+mn-ea"/>
                <a:cs typeface="+mn-cs"/>
              </a:rPr>
              <a:t>EF type</a:t>
            </a:r>
            <a:r>
              <a:rPr lang="en-US" dirty="0"/>
              <a:t> </a:t>
            </a:r>
            <a:r>
              <a:rPr lang="en-US" sz="2000" dirty="0">
                <a:latin typeface="+mn-lt"/>
                <a:ea typeface="+mn-ea"/>
                <a:cs typeface="+mn-cs"/>
              </a:rPr>
              <a:t>keypads</a:t>
            </a:r>
          </a:p>
        </p:txBody>
      </p:sp>
      <p:sp>
        <p:nvSpPr>
          <p:cNvPr id="2" name="Rectangle 2">
            <a:extLst>
              <a:ext uri="{FF2B5EF4-FFF2-40B4-BE49-F238E27FC236}">
                <a16:creationId xmlns:a16="http://schemas.microsoft.com/office/drawing/2014/main" id="{9B6B5359-A49E-2A29-1E6B-F1DA7AC6EDF8}"/>
              </a:ext>
            </a:extLst>
          </p:cNvPr>
          <p:cNvSpPr txBox="1">
            <a:spLocks noChangeArrowheads="1"/>
          </p:cNvSpPr>
          <p:nvPr/>
        </p:nvSpPr>
        <p:spPr bwMode="auto">
          <a:xfrm>
            <a:off x="0" y="0"/>
            <a:ext cx="4230529" cy="562238"/>
          </a:xfrm>
          <a:prstGeom prst="rect">
            <a:avLst/>
          </a:prstGeom>
          <a:solidFill>
            <a:srgbClr val="E9462B"/>
          </a:solidFill>
          <a:ln>
            <a:noFill/>
          </a:ln>
        </p:spPr>
        <p:txBody>
          <a:bodyPr vert="horz" wrap="square" lIns="360000" tIns="126000" rIns="360000" bIns="12600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US" sz="2000" i="1" kern="0" dirty="0">
                <a:solidFill>
                  <a:schemeClr val="tx1"/>
                </a:solidFill>
              </a:rPr>
              <a:t>Products</a:t>
            </a:r>
            <a:endParaRPr lang="en-US" sz="2000" kern="0" dirty="0">
              <a:solidFill>
                <a:schemeClr val="tx1"/>
              </a:solidFill>
            </a:endParaRPr>
          </a:p>
        </p:txBody>
      </p:sp>
      <p:pic>
        <p:nvPicPr>
          <p:cNvPr id="4" name="Picture 3" descr="A close up of a calculator&#10;&#10;Description automatically generated with medium confidence">
            <a:extLst>
              <a:ext uri="{FF2B5EF4-FFF2-40B4-BE49-F238E27FC236}">
                <a16:creationId xmlns:a16="http://schemas.microsoft.com/office/drawing/2014/main" id="{070DC5F5-94FF-2B7A-C582-6268E7A6F3E8}"/>
              </a:ext>
            </a:extLst>
          </p:cNvPr>
          <p:cNvPicPr>
            <a:picLocks noChangeAspect="1"/>
          </p:cNvPicPr>
          <p:nvPr/>
        </p:nvPicPr>
        <p:blipFill>
          <a:blip r:embed="rId3"/>
          <a:stretch>
            <a:fillRect/>
          </a:stretch>
        </p:blipFill>
        <p:spPr>
          <a:xfrm>
            <a:off x="228600" y="1019767"/>
            <a:ext cx="2100263" cy="3733800"/>
          </a:xfrm>
          <a:prstGeom prst="rect">
            <a:avLst/>
          </a:prstGeom>
        </p:spPr>
      </p:pic>
      <p:pic>
        <p:nvPicPr>
          <p:cNvPr id="6" name="Picture 5" descr="A close up of a calculator&#10;&#10;Description automatically generated with medium confidence">
            <a:extLst>
              <a:ext uri="{FF2B5EF4-FFF2-40B4-BE49-F238E27FC236}">
                <a16:creationId xmlns:a16="http://schemas.microsoft.com/office/drawing/2014/main" id="{9C801E62-ADC6-1983-8ED5-464479D09748}"/>
              </a:ext>
            </a:extLst>
          </p:cNvPr>
          <p:cNvPicPr>
            <a:picLocks noChangeAspect="1"/>
          </p:cNvPicPr>
          <p:nvPr/>
        </p:nvPicPr>
        <p:blipFill>
          <a:blip r:embed="rId4"/>
          <a:stretch>
            <a:fillRect/>
          </a:stretch>
        </p:blipFill>
        <p:spPr>
          <a:xfrm>
            <a:off x="2563808" y="1040027"/>
            <a:ext cx="2113904" cy="375805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34282D7-9131-67C7-B897-A3B4F9995814}"/>
              </a:ext>
            </a:extLst>
          </p:cNvPr>
          <p:cNvSpPr txBox="1">
            <a:spLocks noChangeArrowheads="1"/>
          </p:cNvSpPr>
          <p:nvPr/>
        </p:nvSpPr>
        <p:spPr>
          <a:xfrm>
            <a:off x="990600" y="1981200"/>
            <a:ext cx="7543800" cy="1905000"/>
          </a:xfrm>
          <a:prstGeom prst="rect">
            <a:avLst/>
          </a:prstGeom>
          <a:solidFill>
            <a:schemeClr val="bg1"/>
          </a:solidFill>
        </p:spPr>
        <p:txBody>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en-US" sz="3600" u="sng" dirty="0">
                <a:solidFill>
                  <a:srgbClr val="E9462B"/>
                </a:solidFill>
              </a:rPr>
              <a:t>PLANT &amp; MACHINERY</a:t>
            </a:r>
          </a:p>
          <a:p>
            <a:pPr algn="ctr"/>
            <a:endParaRPr lang="en-US" sz="3600" dirty="0">
              <a:solidFill>
                <a:srgbClr val="E9462B"/>
              </a:solidFill>
            </a:endParaRPr>
          </a:p>
          <a:p>
            <a:pPr algn="ctr" eaLnBrk="1" hangingPunct="1">
              <a:buFont typeface="Wingdings" charset="0"/>
              <a:buNone/>
            </a:pPr>
            <a:r>
              <a:rPr lang="en-US" sz="2000" dirty="0">
                <a:solidFill>
                  <a:schemeClr val="tx1"/>
                </a:solidFill>
              </a:rPr>
              <a:t>SIL-KEE MANUFACTURING AND TESTING FACILITIES WITH CAPACITIES.</a:t>
            </a:r>
          </a:p>
        </p:txBody>
      </p:sp>
    </p:spTree>
    <p:extLst>
      <p:ext uri="{BB962C8B-B14F-4D97-AF65-F5344CB8AC3E}">
        <p14:creationId xmlns:p14="http://schemas.microsoft.com/office/powerpoint/2010/main" val="129588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dirty="0">
                <a:latin typeface="Tahoma" charset="0"/>
                <a:ea typeface="ＭＳ Ｐゴシック" charset="0"/>
                <a:cs typeface="ＭＳ Ｐゴシック" charset="0"/>
              </a:rPr>
              <a:t>TOOL ROOM</a:t>
            </a:r>
          </a:p>
        </p:txBody>
      </p:sp>
      <p:sp>
        <p:nvSpPr>
          <p:cNvPr id="57346" name="Rectangle 3"/>
          <p:cNvSpPr>
            <a:spLocks noGrp="1" noChangeArrowheads="1"/>
          </p:cNvSpPr>
          <p:nvPr>
            <p:ph idx="1"/>
          </p:nvPr>
        </p:nvSpPr>
        <p:spPr>
          <a:xfrm>
            <a:off x="467032" y="1219200"/>
            <a:ext cx="4409768" cy="4953000"/>
          </a:xfrm>
        </p:spPr>
        <p:txBody>
          <a:bodyPr/>
          <a:lstStyle/>
          <a:p>
            <a:pPr eaLnBrk="1" hangingPunct="1">
              <a:lnSpc>
                <a:spcPct val="150000"/>
              </a:lnSpc>
              <a:buFont typeface="Wingdings" panose="05000000000000000000" pitchFamily="2" charset="2"/>
              <a:buChar char="v"/>
            </a:pPr>
            <a:r>
              <a:rPr lang="en-US" dirty="0">
                <a:ea typeface="ＭＳ Ｐゴシック" charset="0"/>
                <a:cs typeface="ＭＳ Ｐゴシック" charset="0"/>
              </a:rPr>
              <a:t>CNC Tool Milling m/cs MAHO-DECKAL - 3 </a:t>
            </a:r>
            <a:r>
              <a:rPr lang="en-US" dirty="0" err="1">
                <a:ea typeface="ＭＳ Ｐゴシック" charset="0"/>
                <a:cs typeface="ＭＳ Ｐゴシック" charset="0"/>
              </a:rPr>
              <a:t>nos</a:t>
            </a:r>
            <a:endParaRPr lang="en-US" dirty="0">
              <a:ea typeface="ＭＳ Ｐゴシック" charset="0"/>
              <a:cs typeface="ＭＳ Ｐゴシック" charset="0"/>
            </a:endParaRPr>
          </a:p>
          <a:p>
            <a:pPr eaLnBrk="1" hangingPunct="1">
              <a:lnSpc>
                <a:spcPct val="150000"/>
              </a:lnSpc>
              <a:buFont typeface="Wingdings" panose="05000000000000000000" pitchFamily="2" charset="2"/>
              <a:buChar char="v"/>
            </a:pPr>
            <a:r>
              <a:rPr lang="en-US" dirty="0">
                <a:ea typeface="ＭＳ Ｐゴシック" charset="0"/>
                <a:cs typeface="ＭＳ Ｐゴシック" charset="0"/>
              </a:rPr>
              <a:t>CAD-CAM Software – </a:t>
            </a:r>
            <a:r>
              <a:rPr lang="en-US" dirty="0" err="1">
                <a:ea typeface="ＭＳ Ｐゴシック" charset="0"/>
                <a:cs typeface="ＭＳ Ｐゴシック" charset="0"/>
              </a:rPr>
              <a:t>ProE</a:t>
            </a:r>
            <a:r>
              <a:rPr lang="en-US" dirty="0">
                <a:ea typeface="ＭＳ Ｐゴシック" charset="0"/>
                <a:cs typeface="ＭＳ Ｐゴシック" charset="0"/>
              </a:rPr>
              <a:t> &amp; Smart cam</a:t>
            </a:r>
          </a:p>
          <a:p>
            <a:pPr eaLnBrk="1" hangingPunct="1">
              <a:lnSpc>
                <a:spcPct val="150000"/>
              </a:lnSpc>
              <a:buFont typeface="Wingdings" panose="05000000000000000000" pitchFamily="2" charset="2"/>
              <a:buChar char="v"/>
            </a:pPr>
            <a:r>
              <a:rPr lang="en-US" dirty="0">
                <a:ea typeface="ＭＳ Ｐゴシック" charset="0"/>
                <a:cs typeface="ＭＳ Ｐゴシック" charset="0"/>
              </a:rPr>
              <a:t>CNC EDM – MOLD MASTER- 600X500mm</a:t>
            </a:r>
          </a:p>
          <a:p>
            <a:pPr eaLnBrk="1" hangingPunct="1">
              <a:lnSpc>
                <a:spcPct val="150000"/>
              </a:lnSpc>
              <a:buFont typeface="Wingdings" panose="05000000000000000000" pitchFamily="2" charset="2"/>
              <a:buChar char="v"/>
            </a:pPr>
            <a:r>
              <a:rPr lang="en-US" dirty="0">
                <a:ea typeface="ＭＳ Ｐゴシック" charset="0"/>
                <a:cs typeface="ＭＳ Ｐゴシック" charset="0"/>
              </a:rPr>
              <a:t>EDM – 550X500</a:t>
            </a:r>
          </a:p>
          <a:p>
            <a:pPr eaLnBrk="1" hangingPunct="1">
              <a:lnSpc>
                <a:spcPct val="150000"/>
              </a:lnSpc>
              <a:buFont typeface="Wingdings" panose="05000000000000000000" pitchFamily="2" charset="2"/>
              <a:buChar char="v"/>
            </a:pPr>
            <a:r>
              <a:rPr lang="en-US" dirty="0">
                <a:ea typeface="ＭＳ Ｐゴシック" charset="0"/>
                <a:cs typeface="ＭＳ Ｐゴシック" charset="0"/>
              </a:rPr>
              <a:t>Large precision surface grinder 600X500</a:t>
            </a:r>
          </a:p>
          <a:p>
            <a:pPr eaLnBrk="1" hangingPunct="1">
              <a:lnSpc>
                <a:spcPct val="150000"/>
              </a:lnSpc>
              <a:buFont typeface="Wingdings" panose="05000000000000000000" pitchFamily="2" charset="2"/>
              <a:buChar char="v"/>
            </a:pPr>
            <a:r>
              <a:rPr lang="en-US" dirty="0">
                <a:ea typeface="ＭＳ Ｐゴシック" charset="0"/>
                <a:cs typeface="ＭＳ Ｐゴシック" charset="0"/>
              </a:rPr>
              <a:t>Milling m/c with DRO</a:t>
            </a:r>
          </a:p>
          <a:p>
            <a:pPr eaLnBrk="1" hangingPunct="1"/>
            <a:endParaRPr lang="en-US" sz="2400" dirty="0">
              <a:latin typeface="Tahoma" charset="0"/>
              <a:ea typeface="ＭＳ Ｐゴシック" charset="0"/>
              <a:cs typeface="ＭＳ Ｐゴシック" charset="0"/>
            </a:endParaRPr>
          </a:p>
          <a:p>
            <a:pPr eaLnBrk="1" hangingPunct="1">
              <a:buFont typeface="Wingdings" charset="0"/>
              <a:buNone/>
            </a:pPr>
            <a:endParaRPr lang="en-US" sz="2400" dirty="0">
              <a:latin typeface="Tahoma" charset="0"/>
              <a:ea typeface="ＭＳ Ｐゴシック" charset="0"/>
              <a:cs typeface="ＭＳ Ｐゴシック" charset="0"/>
            </a:endParaRPr>
          </a:p>
        </p:txBody>
      </p:sp>
      <p:pic>
        <p:nvPicPr>
          <p:cNvPr id="57347" name="Picture 4" descr="C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907" y="990600"/>
            <a:ext cx="3957573" cy="3211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8" name="Text Box 5"/>
          <p:cNvSpPr txBox="1">
            <a:spLocks noChangeArrowheads="1"/>
          </p:cNvSpPr>
          <p:nvPr/>
        </p:nvSpPr>
        <p:spPr bwMode="auto">
          <a:xfrm>
            <a:off x="5369830" y="4343400"/>
            <a:ext cx="313372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2000" u="sng" dirty="0">
                <a:latin typeface="+mn-lt"/>
              </a:rPr>
              <a:t>CAPACITY</a:t>
            </a:r>
          </a:p>
          <a:p>
            <a:pPr eaLnBrk="1" hangingPunct="1">
              <a:spcBef>
                <a:spcPct val="50000"/>
              </a:spcBef>
            </a:pPr>
            <a:r>
              <a:rPr lang="en-US" sz="2000" dirty="0">
                <a:latin typeface="+mn-lt"/>
              </a:rPr>
              <a:t>6 Rubber molding Tools/month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Rubber molding</a:t>
            </a:r>
          </a:p>
        </p:txBody>
      </p:sp>
      <p:sp>
        <p:nvSpPr>
          <p:cNvPr id="59394" name="Rectangle 3"/>
          <p:cNvSpPr>
            <a:spLocks noGrp="1" noChangeArrowheads="1"/>
          </p:cNvSpPr>
          <p:nvPr>
            <p:ph idx="1"/>
          </p:nvPr>
        </p:nvSpPr>
        <p:spPr>
          <a:xfrm>
            <a:off x="204019" y="1066800"/>
            <a:ext cx="4729307" cy="4267200"/>
          </a:xfrm>
        </p:spPr>
        <p:txBody>
          <a:bodyPr/>
          <a:lstStyle/>
          <a:p>
            <a:pPr>
              <a:lnSpc>
                <a:spcPct val="150000"/>
              </a:lnSpc>
              <a:buFont typeface="Wingdings" panose="05000000000000000000" pitchFamily="2" charset="2"/>
              <a:buChar char="v"/>
            </a:pPr>
            <a:r>
              <a:rPr lang="en-US" dirty="0">
                <a:ea typeface="ＭＳ Ｐゴシック" charset="0"/>
              </a:rPr>
              <a:t>Kneader 25Kg &amp; 40Kg – 2 set</a:t>
            </a:r>
          </a:p>
          <a:p>
            <a:pPr>
              <a:lnSpc>
                <a:spcPct val="150000"/>
              </a:lnSpc>
              <a:buFont typeface="Wingdings" panose="05000000000000000000" pitchFamily="2" charset="2"/>
              <a:buChar char="v"/>
            </a:pPr>
            <a:r>
              <a:rPr lang="en-US" dirty="0">
                <a:ea typeface="ＭＳ Ｐゴシック" charset="0"/>
              </a:rPr>
              <a:t>2 Roll Mill 12</a:t>
            </a:r>
            <a:r>
              <a:rPr lang="ja-JP" altLang="en-US" dirty="0">
                <a:ea typeface="ＭＳ Ｐゴシック" charset="0"/>
              </a:rPr>
              <a:t>”</a:t>
            </a:r>
            <a:r>
              <a:rPr lang="en-US" altLang="ja-JP" dirty="0" err="1">
                <a:ea typeface="ＭＳ Ｐゴシック" charset="0"/>
              </a:rPr>
              <a:t>dia</a:t>
            </a:r>
            <a:r>
              <a:rPr lang="en-US" altLang="ja-JP" dirty="0">
                <a:ea typeface="ＭＳ Ｐゴシック" charset="0"/>
              </a:rPr>
              <a:t>  - 3 </a:t>
            </a:r>
            <a:r>
              <a:rPr lang="en-US" altLang="ja-JP" dirty="0" err="1">
                <a:ea typeface="ＭＳ Ｐゴシック" charset="0"/>
              </a:rPr>
              <a:t>nos</a:t>
            </a:r>
            <a:endParaRPr lang="en-US" altLang="ja-JP" dirty="0">
              <a:ea typeface="ＭＳ Ｐゴシック" charset="0"/>
            </a:endParaRPr>
          </a:p>
          <a:p>
            <a:pPr>
              <a:lnSpc>
                <a:spcPct val="150000"/>
              </a:lnSpc>
              <a:buFont typeface="Wingdings" panose="05000000000000000000" pitchFamily="2" charset="2"/>
              <a:buChar char="v"/>
            </a:pPr>
            <a:r>
              <a:rPr lang="en-US" dirty="0">
                <a:ea typeface="ＭＳ Ｐゴシック" charset="0"/>
              </a:rPr>
              <a:t>Pre Former 9</a:t>
            </a:r>
            <a:r>
              <a:rPr lang="ja-JP" altLang="en-US" dirty="0">
                <a:ea typeface="ＭＳ Ｐゴシック" charset="0"/>
              </a:rPr>
              <a:t>”</a:t>
            </a:r>
            <a:r>
              <a:rPr lang="en-US" altLang="ja-JP" dirty="0">
                <a:ea typeface="ＭＳ Ｐゴシック" charset="0"/>
              </a:rPr>
              <a:t> </a:t>
            </a:r>
            <a:r>
              <a:rPr lang="en-US" altLang="ja-JP" dirty="0" err="1">
                <a:ea typeface="ＭＳ Ｐゴシック" charset="0"/>
              </a:rPr>
              <a:t>dia</a:t>
            </a:r>
            <a:r>
              <a:rPr lang="en-US" altLang="ja-JP" dirty="0">
                <a:ea typeface="ＭＳ Ｐゴシック" charset="0"/>
              </a:rPr>
              <a:t> - 3 </a:t>
            </a:r>
            <a:r>
              <a:rPr lang="en-US" altLang="ja-JP" dirty="0" err="1">
                <a:ea typeface="ＭＳ Ｐゴシック" charset="0"/>
              </a:rPr>
              <a:t>nos</a:t>
            </a:r>
            <a:endParaRPr lang="en-US" altLang="ja-JP" dirty="0">
              <a:ea typeface="ＭＳ Ｐゴシック" charset="0"/>
            </a:endParaRPr>
          </a:p>
          <a:p>
            <a:pPr>
              <a:lnSpc>
                <a:spcPct val="150000"/>
              </a:lnSpc>
              <a:buFont typeface="Wingdings" panose="05000000000000000000" pitchFamily="2" charset="2"/>
              <a:buChar char="v"/>
            </a:pPr>
            <a:r>
              <a:rPr lang="en-US" dirty="0">
                <a:ea typeface="ＭＳ Ｐゴシック" charset="0"/>
              </a:rPr>
              <a:t>200 Ton Automatic –PLC controlled Rubber molding Press HSIN-CHI, Taiwan – 10 Sets</a:t>
            </a:r>
          </a:p>
          <a:p>
            <a:pPr>
              <a:lnSpc>
                <a:spcPct val="150000"/>
              </a:lnSpc>
              <a:buFont typeface="Wingdings" panose="05000000000000000000" pitchFamily="2" charset="2"/>
              <a:buChar char="v"/>
            </a:pPr>
            <a:r>
              <a:rPr lang="en-US" dirty="0">
                <a:ea typeface="ＭＳ Ｐゴシック" charset="0"/>
              </a:rPr>
              <a:t>200/250 Ton Press with Vacuum HSIN-CHI, Taiwan - 12 Sets</a:t>
            </a:r>
          </a:p>
        </p:txBody>
      </p:sp>
      <p:sp>
        <p:nvSpPr>
          <p:cNvPr id="59395" name="Text Box 4"/>
          <p:cNvSpPr txBox="1">
            <a:spLocks noChangeArrowheads="1"/>
          </p:cNvSpPr>
          <p:nvPr/>
        </p:nvSpPr>
        <p:spPr bwMode="auto">
          <a:xfrm>
            <a:off x="4957907" y="3733800"/>
            <a:ext cx="31242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2000" u="sng" dirty="0">
                <a:latin typeface="+mn-lt"/>
              </a:rPr>
              <a:t>Capacity</a:t>
            </a:r>
          </a:p>
          <a:p>
            <a:pPr eaLnBrk="1" hangingPunct="1">
              <a:spcBef>
                <a:spcPct val="50000"/>
              </a:spcBef>
            </a:pPr>
            <a:r>
              <a:rPr lang="en-US" sz="2000" u="sng" dirty="0">
                <a:latin typeface="+mn-lt"/>
              </a:rPr>
              <a:t>2 Million/month</a:t>
            </a:r>
          </a:p>
        </p:txBody>
      </p:sp>
      <p:pic>
        <p:nvPicPr>
          <p:cNvPr id="59396" name="Picture 5" descr="molding 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907" y="1066800"/>
            <a:ext cx="4078778"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7375" y="0"/>
            <a:ext cx="4564626" cy="615950"/>
          </a:xfrm>
        </p:spPr>
        <p:txBody>
          <a:bodyPr/>
          <a:lstStyle/>
          <a:p>
            <a:pPr eaLnBrk="1" hangingPunct="1"/>
            <a:r>
              <a:rPr lang="en-US" altLang="ko-KR" b="1">
                <a:latin typeface="Times New Roman" charset="0"/>
                <a:ea typeface="굴림" charset="0"/>
                <a:cs typeface="굴림" charset="0"/>
              </a:rPr>
              <a:t>The Background</a:t>
            </a:r>
          </a:p>
        </p:txBody>
      </p:sp>
      <p:sp>
        <p:nvSpPr>
          <p:cNvPr id="31746" name="Rectangle 3"/>
          <p:cNvSpPr>
            <a:spLocks noGrp="1" noChangeArrowheads="1"/>
          </p:cNvSpPr>
          <p:nvPr>
            <p:ph idx="1"/>
          </p:nvPr>
        </p:nvSpPr>
        <p:spPr>
          <a:xfrm>
            <a:off x="533400" y="1371600"/>
            <a:ext cx="7772400" cy="4495800"/>
          </a:xfrm>
        </p:spPr>
        <p:txBody>
          <a:bodyPr/>
          <a:lstStyle/>
          <a:p>
            <a:pPr eaLnBrk="0" hangingPunct="0">
              <a:lnSpc>
                <a:spcPct val="150000"/>
              </a:lnSpc>
              <a:buSzTx/>
              <a:buFont typeface="Wingdings" panose="05000000000000000000" pitchFamily="2" charset="2"/>
              <a:buChar char="v"/>
            </a:pPr>
            <a:r>
              <a:rPr lang="en-US" altLang="ko-KR" dirty="0"/>
              <a:t>Global Mobile handset makers, Auto Ancillaries and EMS companies have started Manufacturing Products in India and “Make In India” initiative of Govt. has given impetus to it.</a:t>
            </a:r>
          </a:p>
          <a:p>
            <a:pPr eaLnBrk="0" hangingPunct="0">
              <a:lnSpc>
                <a:spcPct val="150000"/>
              </a:lnSpc>
              <a:buSzTx/>
              <a:buFont typeface="Wingdings" panose="05000000000000000000" pitchFamily="2" charset="2"/>
              <a:buChar char="v"/>
            </a:pPr>
            <a:r>
              <a:rPr lang="en-US" altLang="ko-KR" dirty="0"/>
              <a:t>To complete the entire electronics manufacturing ecosystem, there is a need for component suppliers.</a:t>
            </a:r>
          </a:p>
          <a:p>
            <a:pPr eaLnBrk="0" hangingPunct="0">
              <a:lnSpc>
                <a:spcPct val="150000"/>
              </a:lnSpc>
              <a:buSzTx/>
              <a:buFont typeface="Wingdings" panose="05000000000000000000" pitchFamily="2" charset="2"/>
              <a:buChar char="v"/>
            </a:pPr>
            <a:r>
              <a:rPr lang="en-US" altLang="ko-KR" dirty="0"/>
              <a:t>SILKEE has added a state of the art facility to its 18 year old keypads facility in association with a leading company in Korea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Rubber-Printing &amp; Spraying</a:t>
            </a:r>
          </a:p>
        </p:txBody>
      </p:sp>
      <p:sp>
        <p:nvSpPr>
          <p:cNvPr id="61442" name="Rectangle 3"/>
          <p:cNvSpPr>
            <a:spLocks noGrp="1" noChangeArrowheads="1"/>
          </p:cNvSpPr>
          <p:nvPr>
            <p:ph idx="1"/>
          </p:nvPr>
        </p:nvSpPr>
        <p:spPr>
          <a:xfrm>
            <a:off x="122899" y="773266"/>
            <a:ext cx="4449101" cy="4103534"/>
          </a:xfrm>
        </p:spPr>
        <p:txBody>
          <a:bodyPr/>
          <a:lstStyle/>
          <a:p>
            <a:pPr>
              <a:lnSpc>
                <a:spcPct val="150000"/>
              </a:lnSpc>
              <a:buFont typeface="Wingdings" panose="05000000000000000000" pitchFamily="2" charset="2"/>
              <a:buChar char="v"/>
            </a:pPr>
            <a:r>
              <a:rPr lang="en-US" dirty="0">
                <a:ea typeface="ＭＳ Ｐゴシック" charset="0"/>
              </a:rPr>
              <a:t>Auto Printing m/c  Table Size 750X500 HANKY-TAIWAN – 15 </a:t>
            </a:r>
            <a:r>
              <a:rPr lang="en-US" dirty="0" err="1">
                <a:ea typeface="ＭＳ Ｐゴシック" charset="0"/>
              </a:rPr>
              <a:t>nos</a:t>
            </a:r>
            <a:endParaRPr lang="en-US" dirty="0">
              <a:ea typeface="ＭＳ Ｐゴシック" charset="0"/>
            </a:endParaRPr>
          </a:p>
          <a:p>
            <a:pPr>
              <a:lnSpc>
                <a:spcPct val="150000"/>
              </a:lnSpc>
              <a:buFont typeface="Wingdings" panose="05000000000000000000" pitchFamily="2" charset="2"/>
              <a:buChar char="v"/>
            </a:pPr>
            <a:r>
              <a:rPr lang="en-US" dirty="0">
                <a:ea typeface="ＭＳ Ｐゴシック" charset="0"/>
              </a:rPr>
              <a:t>Manual Printing station -15 </a:t>
            </a:r>
            <a:r>
              <a:rPr lang="en-US" dirty="0" err="1">
                <a:ea typeface="ＭＳ Ｐゴシック" charset="0"/>
              </a:rPr>
              <a:t>nos</a:t>
            </a:r>
            <a:r>
              <a:rPr lang="en-US" dirty="0">
                <a:ea typeface="ＭＳ Ｐゴシック" charset="0"/>
              </a:rPr>
              <a:t> </a:t>
            </a:r>
          </a:p>
          <a:p>
            <a:pPr>
              <a:lnSpc>
                <a:spcPct val="150000"/>
              </a:lnSpc>
              <a:buFont typeface="Wingdings" panose="05000000000000000000" pitchFamily="2" charset="2"/>
              <a:buChar char="v"/>
            </a:pPr>
            <a:r>
              <a:rPr lang="en-US" dirty="0">
                <a:ea typeface="ＭＳ Ｐゴシック" charset="0"/>
              </a:rPr>
              <a:t>Manual spray station - 2 </a:t>
            </a:r>
            <a:r>
              <a:rPr lang="en-US" dirty="0" err="1">
                <a:ea typeface="ＭＳ Ｐゴシック" charset="0"/>
              </a:rPr>
              <a:t>nos</a:t>
            </a:r>
            <a:endParaRPr lang="en-US" dirty="0">
              <a:ea typeface="ＭＳ Ｐゴシック" charset="0"/>
            </a:endParaRPr>
          </a:p>
          <a:p>
            <a:pPr eaLnBrk="1" hangingPunct="1">
              <a:lnSpc>
                <a:spcPct val="150000"/>
              </a:lnSpc>
              <a:buFont typeface="Wingdings" panose="05000000000000000000" pitchFamily="2" charset="2"/>
              <a:buChar char="v"/>
            </a:pPr>
            <a:r>
              <a:rPr lang="en-US" dirty="0">
                <a:ea typeface="ＭＳ Ｐゴシック" charset="0"/>
                <a:cs typeface="ＭＳ Ｐゴシック" charset="0"/>
              </a:rPr>
              <a:t>3 booth Paint Spray line </a:t>
            </a:r>
            <a:r>
              <a:rPr lang="en-US" dirty="0" err="1">
                <a:ea typeface="ＭＳ Ｐゴシック" charset="0"/>
                <a:cs typeface="ＭＳ Ｐゴシック" charset="0"/>
              </a:rPr>
              <a:t>Leesack</a:t>
            </a:r>
            <a:r>
              <a:rPr lang="en-US" dirty="0">
                <a:ea typeface="ＭＳ Ｐゴシック" charset="0"/>
                <a:cs typeface="ＭＳ Ｐゴシック" charset="0"/>
              </a:rPr>
              <a:t>, Korea - 1no.</a:t>
            </a:r>
          </a:p>
          <a:p>
            <a:pPr eaLnBrk="1" hangingPunct="1">
              <a:lnSpc>
                <a:spcPct val="150000"/>
              </a:lnSpc>
              <a:buFont typeface="Wingdings" panose="05000000000000000000" pitchFamily="2" charset="2"/>
              <a:buChar char="v"/>
            </a:pPr>
            <a:r>
              <a:rPr lang="en-US" dirty="0">
                <a:ea typeface="ＭＳ Ｐゴシック" charset="0"/>
                <a:cs typeface="ＭＳ Ｐゴシック" charset="0"/>
              </a:rPr>
              <a:t>2 Booth UV Clear coat line </a:t>
            </a:r>
            <a:r>
              <a:rPr lang="en-US" dirty="0" err="1">
                <a:ea typeface="ＭＳ Ｐゴシック" charset="0"/>
                <a:cs typeface="ＭＳ Ｐゴシック" charset="0"/>
              </a:rPr>
              <a:t>Leesack</a:t>
            </a:r>
            <a:r>
              <a:rPr lang="en-US" dirty="0">
                <a:ea typeface="ＭＳ Ｐゴシック" charset="0"/>
                <a:cs typeface="ＭＳ Ｐゴシック" charset="0"/>
              </a:rPr>
              <a:t>, Korea - 1no.</a:t>
            </a:r>
          </a:p>
          <a:p>
            <a:pPr>
              <a:lnSpc>
                <a:spcPct val="150000"/>
              </a:lnSpc>
              <a:buFont typeface="Wingdings" panose="05000000000000000000" pitchFamily="2" charset="2"/>
              <a:buChar char="v"/>
            </a:pPr>
            <a:endParaRPr lang="en-US" dirty="0">
              <a:ea typeface="ＭＳ Ｐゴシック" charset="0"/>
            </a:endParaRPr>
          </a:p>
          <a:p>
            <a:pPr eaLnBrk="1" hangingPunct="1">
              <a:buFont typeface="Wingdings" charset="0"/>
              <a:buNone/>
            </a:pPr>
            <a:endParaRPr lang="en-US" sz="2400" dirty="0">
              <a:latin typeface="Tahoma" charset="0"/>
              <a:ea typeface="ＭＳ Ｐゴシック" charset="0"/>
              <a:cs typeface="ＭＳ Ｐゴシック" charset="0"/>
            </a:endParaRPr>
          </a:p>
          <a:p>
            <a:pPr eaLnBrk="1" hangingPunct="1">
              <a:buFont typeface="Wingdings" charset="0"/>
              <a:buNone/>
            </a:pPr>
            <a:r>
              <a:rPr lang="en-US" sz="2400" dirty="0">
                <a:latin typeface="Tahoma" charset="0"/>
                <a:ea typeface="ＭＳ Ｐゴシック" charset="0"/>
                <a:cs typeface="ＭＳ Ｐゴシック" charset="0"/>
              </a:rPr>
              <a:t> </a:t>
            </a:r>
          </a:p>
          <a:p>
            <a:pPr eaLnBrk="1" hangingPunct="1">
              <a:buFont typeface="Wingdings" charset="0"/>
              <a:buNone/>
            </a:pPr>
            <a:endParaRPr lang="en-US" sz="2400" dirty="0">
              <a:latin typeface="Tahoma" charset="0"/>
              <a:ea typeface="ＭＳ Ｐゴシック" charset="0"/>
              <a:cs typeface="ＭＳ Ｐゴシック" charset="0"/>
            </a:endParaRPr>
          </a:p>
        </p:txBody>
      </p:sp>
      <p:sp>
        <p:nvSpPr>
          <p:cNvPr id="61444" name="Text Box 5"/>
          <p:cNvSpPr txBox="1">
            <a:spLocks noChangeArrowheads="1"/>
          </p:cNvSpPr>
          <p:nvPr/>
        </p:nvSpPr>
        <p:spPr bwMode="auto">
          <a:xfrm>
            <a:off x="381000" y="5410200"/>
            <a:ext cx="36576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2000" u="sng" dirty="0">
                <a:latin typeface="+mn-lt"/>
              </a:rPr>
              <a:t>Capacity</a:t>
            </a:r>
          </a:p>
          <a:p>
            <a:pPr eaLnBrk="1" hangingPunct="1">
              <a:spcBef>
                <a:spcPct val="50000"/>
              </a:spcBef>
            </a:pPr>
            <a:r>
              <a:rPr lang="en-US" sz="2000" dirty="0">
                <a:latin typeface="+mn-lt"/>
              </a:rPr>
              <a:t>1.5 million/month</a:t>
            </a:r>
          </a:p>
        </p:txBody>
      </p:sp>
      <p:pic>
        <p:nvPicPr>
          <p:cNvPr id="61445" name="Picture 6" descr="Printe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665403" y="663184"/>
            <a:ext cx="4038603" cy="2818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5" descr="UV Line">
            <a:extLst>
              <a:ext uri="{FF2B5EF4-FFF2-40B4-BE49-F238E27FC236}">
                <a16:creationId xmlns:a16="http://schemas.microsoft.com/office/drawing/2014/main" id="{837862AC-BC0A-E647-EE3D-73EF0A2A1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464" y="3639108"/>
            <a:ext cx="4572000" cy="2474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Plastic Molding</a:t>
            </a:r>
          </a:p>
        </p:txBody>
      </p:sp>
      <p:sp>
        <p:nvSpPr>
          <p:cNvPr id="63490" name="Rectangle 3"/>
          <p:cNvSpPr>
            <a:spLocks noGrp="1" noChangeArrowheads="1"/>
          </p:cNvSpPr>
          <p:nvPr>
            <p:ph idx="1"/>
          </p:nvPr>
        </p:nvSpPr>
        <p:spPr>
          <a:xfrm>
            <a:off x="457200" y="990600"/>
            <a:ext cx="8382000" cy="990600"/>
          </a:xfrm>
        </p:spPr>
        <p:txBody>
          <a:bodyPr/>
          <a:lstStyle/>
          <a:p>
            <a:pPr marL="0" indent="0" eaLnBrk="1" hangingPunct="1">
              <a:buNone/>
            </a:pPr>
            <a:r>
              <a:rPr lang="en-US" dirty="0">
                <a:ea typeface="ＭＳ Ｐゴシック" charset="0"/>
                <a:cs typeface="ＭＳ Ｐゴシック" charset="0"/>
              </a:rPr>
              <a:t>120 Ton Injection molding m/c’s – </a:t>
            </a:r>
            <a:r>
              <a:rPr lang="en-US" b="1" dirty="0">
                <a:ea typeface="ＭＳ Ｐゴシック" charset="0"/>
                <a:cs typeface="ＭＳ Ｐゴシック" charset="0"/>
              </a:rPr>
              <a:t>3 Nos </a:t>
            </a:r>
            <a:r>
              <a:rPr lang="en-US" dirty="0">
                <a:ea typeface="ＭＳ Ｐゴシック" charset="0"/>
                <a:cs typeface="ＭＳ Ｐゴシック" charset="0"/>
              </a:rPr>
              <a:t>with Robot arm, PLC control, mold temp. control &amp; </a:t>
            </a:r>
            <a:r>
              <a:rPr lang="en-US" dirty="0" err="1">
                <a:ea typeface="ＭＳ Ｐゴシック" charset="0"/>
                <a:cs typeface="ＭＳ Ｐゴシック" charset="0"/>
              </a:rPr>
              <a:t>Matl</a:t>
            </a:r>
            <a:r>
              <a:rPr lang="en-US" dirty="0">
                <a:ea typeface="ＭＳ Ｐゴシック" charset="0"/>
                <a:cs typeface="ＭＳ Ｐゴシック" charset="0"/>
              </a:rPr>
              <a:t>. Preheating chamber</a:t>
            </a:r>
            <a:r>
              <a:rPr lang="en-US" sz="2400" dirty="0">
                <a:latin typeface="Tahoma" charset="0"/>
                <a:ea typeface="ＭＳ Ｐゴシック" charset="0"/>
                <a:cs typeface="ＭＳ Ｐゴシック" charset="0"/>
              </a:rPr>
              <a:t>				</a:t>
            </a:r>
          </a:p>
        </p:txBody>
      </p:sp>
      <p:sp>
        <p:nvSpPr>
          <p:cNvPr id="63492" name="Text Box 5"/>
          <p:cNvSpPr txBox="1">
            <a:spLocks noChangeArrowheads="1"/>
          </p:cNvSpPr>
          <p:nvPr/>
        </p:nvSpPr>
        <p:spPr bwMode="auto">
          <a:xfrm>
            <a:off x="6248400" y="2667000"/>
            <a:ext cx="21336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2000" dirty="0"/>
              <a:t>Capacity/month</a:t>
            </a:r>
          </a:p>
          <a:p>
            <a:pPr eaLnBrk="1" hangingPunct="1">
              <a:spcBef>
                <a:spcPct val="50000"/>
              </a:spcBef>
            </a:pPr>
            <a:r>
              <a:rPr lang="en-US" sz="2000" dirty="0"/>
              <a:t>0.3 Million</a:t>
            </a:r>
          </a:p>
          <a:p>
            <a:pPr eaLnBrk="1" hangingPunct="1">
              <a:spcBef>
                <a:spcPct val="50000"/>
              </a:spcBef>
            </a:pPr>
            <a:endParaRPr lang="en-US" sz="2000" dirty="0"/>
          </a:p>
          <a:p>
            <a:pPr eaLnBrk="1" hangingPunct="1">
              <a:spcBef>
                <a:spcPct val="50000"/>
              </a:spcBef>
            </a:pPr>
            <a:endParaRPr lang="en-US" sz="2000" dirty="0"/>
          </a:p>
        </p:txBody>
      </p:sp>
      <p:pic>
        <p:nvPicPr>
          <p:cNvPr id="63493" name="Picture 6" descr="Injection Mou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8574"/>
            <a:ext cx="5871377" cy="374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20782" y="0"/>
            <a:ext cx="4362642" cy="623793"/>
          </a:xfrm>
        </p:spPr>
        <p:txBody>
          <a:bodyPr/>
          <a:lstStyle/>
          <a:p>
            <a:pPr eaLnBrk="1" hangingPunct="1"/>
            <a:r>
              <a:rPr lang="en-US" dirty="0">
                <a:latin typeface="Tahoma" charset="0"/>
                <a:ea typeface="ＭＳ Ｐゴシック" charset="0"/>
                <a:cs typeface="ＭＳ Ｐゴシック" charset="0"/>
              </a:rPr>
              <a:t>Plastic Paint Spray line </a:t>
            </a:r>
          </a:p>
        </p:txBody>
      </p:sp>
      <p:sp>
        <p:nvSpPr>
          <p:cNvPr id="65538" name="Rectangle 3"/>
          <p:cNvSpPr>
            <a:spLocks noGrp="1" noChangeArrowheads="1"/>
          </p:cNvSpPr>
          <p:nvPr>
            <p:ph idx="1"/>
          </p:nvPr>
        </p:nvSpPr>
        <p:spPr>
          <a:xfrm>
            <a:off x="20782" y="564162"/>
            <a:ext cx="4876800" cy="3093439"/>
          </a:xfrm>
        </p:spPr>
        <p:txBody>
          <a:bodyPr/>
          <a:lstStyle/>
          <a:p>
            <a:pPr eaLnBrk="1" hangingPunct="1">
              <a:lnSpc>
                <a:spcPct val="150000"/>
              </a:lnSpc>
              <a:buFont typeface="Wingdings" panose="05000000000000000000" pitchFamily="2" charset="2"/>
              <a:buChar char="v"/>
            </a:pPr>
            <a:r>
              <a:rPr lang="en-US" dirty="0">
                <a:ea typeface="ＭＳ Ｐゴシック" charset="0"/>
                <a:cs typeface="ＭＳ Ｐゴシック" charset="0"/>
              </a:rPr>
              <a:t>Ultra water purifier for DM/DI water -1no.</a:t>
            </a:r>
          </a:p>
          <a:p>
            <a:pPr eaLnBrk="1" hangingPunct="1">
              <a:lnSpc>
                <a:spcPct val="150000"/>
              </a:lnSpc>
              <a:buFont typeface="Wingdings" panose="05000000000000000000" pitchFamily="2" charset="2"/>
              <a:buChar char="v"/>
            </a:pPr>
            <a:r>
              <a:rPr lang="en-US" dirty="0">
                <a:ea typeface="ＭＳ Ｐゴシック" charset="0"/>
                <a:cs typeface="ＭＳ Ｐゴシック" charset="0"/>
              </a:rPr>
              <a:t>6 Bath Washing line with Ultrasonic cleaning - 1no.</a:t>
            </a:r>
          </a:p>
          <a:p>
            <a:pPr>
              <a:lnSpc>
                <a:spcPct val="150000"/>
              </a:lnSpc>
              <a:buFont typeface="Wingdings" panose="05000000000000000000" pitchFamily="2" charset="2"/>
              <a:buChar char="v"/>
            </a:pPr>
            <a:r>
              <a:rPr lang="en-US" dirty="0">
                <a:ea typeface="ＭＳ Ｐゴシック" charset="0"/>
              </a:rPr>
              <a:t>Auto Spray coating with Robot – </a:t>
            </a:r>
            <a:r>
              <a:rPr lang="en-US" dirty="0" err="1">
                <a:ea typeface="ＭＳ Ｐゴシック" charset="0"/>
              </a:rPr>
              <a:t>Leesack</a:t>
            </a:r>
            <a:r>
              <a:rPr lang="en-US" dirty="0">
                <a:ea typeface="ＭＳ Ｐゴシック" charset="0"/>
              </a:rPr>
              <a:t>, Korea – 1 no.</a:t>
            </a:r>
          </a:p>
        </p:txBody>
      </p:sp>
      <p:pic>
        <p:nvPicPr>
          <p:cNvPr id="65539" name="Picture 4" descr="Washing 02"/>
          <p:cNvPicPr>
            <a:picLocks noChangeAspect="1" noChangeArrowheads="1"/>
          </p:cNvPicPr>
          <p:nvPr/>
        </p:nvPicPr>
        <p:blipFill rotWithShape="1">
          <a:blip r:embed="rId3">
            <a:extLst>
              <a:ext uri="{28A0092B-C50C-407E-A947-70E740481C1C}">
                <a14:useLocalDpi xmlns:a14="http://schemas.microsoft.com/office/drawing/2010/main" val="0"/>
              </a:ext>
            </a:extLst>
          </a:blip>
          <a:srcRect r="5439"/>
          <a:stretch/>
        </p:blipFill>
        <p:spPr bwMode="auto">
          <a:xfrm>
            <a:off x="4712110" y="761999"/>
            <a:ext cx="4310818" cy="2438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4" descr="Spray line">
            <a:extLst>
              <a:ext uri="{FF2B5EF4-FFF2-40B4-BE49-F238E27FC236}">
                <a16:creationId xmlns:a16="http://schemas.microsoft.com/office/drawing/2014/main" id="{F1216E99-9C29-9B12-F2B1-965C441CF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81400"/>
            <a:ext cx="4607628" cy="294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20783" y="0"/>
            <a:ext cx="4551218" cy="615950"/>
          </a:xfrm>
        </p:spPr>
        <p:txBody>
          <a:bodyPr/>
          <a:lstStyle/>
          <a:p>
            <a:pPr eaLnBrk="1" hangingPunct="1"/>
            <a:r>
              <a:rPr lang="en-US">
                <a:latin typeface="Tahoma" charset="0"/>
                <a:ea typeface="ＭＳ Ｐゴシック" charset="0"/>
                <a:cs typeface="ＭＳ Ｐゴシック" charset="0"/>
              </a:rPr>
              <a:t>LASER MARKER</a:t>
            </a:r>
          </a:p>
        </p:txBody>
      </p:sp>
      <p:sp>
        <p:nvSpPr>
          <p:cNvPr id="67586" name="Rectangle 3"/>
          <p:cNvSpPr>
            <a:spLocks noGrp="1" noChangeArrowheads="1"/>
          </p:cNvSpPr>
          <p:nvPr>
            <p:ph idx="1"/>
          </p:nvPr>
        </p:nvSpPr>
        <p:spPr>
          <a:xfrm>
            <a:off x="4267200" y="1524000"/>
            <a:ext cx="4551218" cy="1600200"/>
          </a:xfrm>
        </p:spPr>
        <p:txBody>
          <a:bodyPr/>
          <a:lstStyle/>
          <a:p>
            <a:pPr eaLnBrk="1" hangingPunct="1">
              <a:buFont typeface="Wingdings" panose="05000000000000000000" pitchFamily="2" charset="2"/>
              <a:buChar char="v"/>
            </a:pPr>
            <a:r>
              <a:rPr lang="en-US" dirty="0">
                <a:ea typeface="ＭＳ Ｐゴシック" charset="0"/>
                <a:cs typeface="ＭＳ Ｐゴシック" charset="0"/>
              </a:rPr>
              <a:t>Laser marker SY3000 Twin Head Nd. YAG Laser from EO Technics, Korea	</a:t>
            </a:r>
          </a:p>
          <a:p>
            <a:pPr eaLnBrk="1" hangingPunct="1">
              <a:buFont typeface="Wingdings" panose="05000000000000000000" pitchFamily="2" charset="2"/>
              <a:buChar char="v"/>
            </a:pPr>
            <a:r>
              <a:rPr lang="en-US" dirty="0">
                <a:ea typeface="ＭＳ Ｐゴシック" charset="0"/>
                <a:cs typeface="ＭＳ Ｐゴシック" charset="0"/>
              </a:rPr>
              <a:t>Installed – 11 m/c’s</a:t>
            </a:r>
          </a:p>
          <a:p>
            <a:pPr eaLnBrk="1" hangingPunct="1">
              <a:buFont typeface="Wingdings" charset="0"/>
              <a:buNone/>
            </a:pPr>
            <a:r>
              <a:rPr lang="en-US" sz="2800" dirty="0">
                <a:latin typeface="Tahoma" charset="0"/>
                <a:ea typeface="ＭＳ Ｐゴシック" charset="0"/>
                <a:cs typeface="ＭＳ Ｐゴシック" charset="0"/>
              </a:rPr>
              <a:t>   </a:t>
            </a:r>
          </a:p>
        </p:txBody>
      </p:sp>
      <p:sp>
        <p:nvSpPr>
          <p:cNvPr id="67587" name="Text Box 4"/>
          <p:cNvSpPr txBox="1">
            <a:spLocks noChangeArrowheads="1"/>
          </p:cNvSpPr>
          <p:nvPr/>
        </p:nvSpPr>
        <p:spPr bwMode="auto">
          <a:xfrm>
            <a:off x="4419600" y="4980057"/>
            <a:ext cx="2590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lnSpc>
                <a:spcPct val="90000"/>
              </a:lnSpc>
              <a:spcBef>
                <a:spcPct val="20000"/>
              </a:spcBef>
            </a:pPr>
            <a:r>
              <a:rPr lang="en-US" sz="2000" dirty="0">
                <a:latin typeface="+mn-lt"/>
              </a:rPr>
              <a:t>Capacity /Month</a:t>
            </a:r>
          </a:p>
          <a:p>
            <a:pPr eaLnBrk="1" hangingPunct="1">
              <a:lnSpc>
                <a:spcPct val="90000"/>
              </a:lnSpc>
              <a:spcBef>
                <a:spcPct val="20000"/>
              </a:spcBef>
            </a:pPr>
            <a:r>
              <a:rPr lang="en-US" sz="2000" dirty="0">
                <a:latin typeface="+mn-lt"/>
              </a:rPr>
              <a:t>1.0 million</a:t>
            </a:r>
          </a:p>
        </p:txBody>
      </p:sp>
      <p:pic>
        <p:nvPicPr>
          <p:cNvPr id="3" name="Picture 2" descr="A picture containing text, indoor, working, preparing&#10;&#10;Description automatically generated">
            <a:extLst>
              <a:ext uri="{FF2B5EF4-FFF2-40B4-BE49-F238E27FC236}">
                <a16:creationId xmlns:a16="http://schemas.microsoft.com/office/drawing/2014/main" id="{0C1B6B98-5255-B26D-2FF5-14D1EE1CBB90}"/>
              </a:ext>
            </a:extLst>
          </p:cNvPr>
          <p:cNvPicPr>
            <a:picLocks noChangeAspect="1"/>
          </p:cNvPicPr>
          <p:nvPr/>
        </p:nvPicPr>
        <p:blipFill>
          <a:blip r:embed="rId3"/>
          <a:stretch>
            <a:fillRect/>
          </a:stretch>
        </p:blipFill>
        <p:spPr>
          <a:xfrm>
            <a:off x="457200" y="914400"/>
            <a:ext cx="3505200" cy="568299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20783" y="0"/>
            <a:ext cx="4551218" cy="615950"/>
          </a:xfrm>
        </p:spPr>
        <p:txBody>
          <a:bodyPr/>
          <a:lstStyle/>
          <a:p>
            <a:pPr eaLnBrk="1" hangingPunct="1"/>
            <a:r>
              <a:rPr lang="en-US">
                <a:latin typeface="Tahoma" charset="0"/>
                <a:ea typeface="ＭＳ Ｐゴシック" charset="0"/>
                <a:cs typeface="ＭＳ Ｐゴシック" charset="0"/>
              </a:rPr>
              <a:t>FILM LINE</a:t>
            </a:r>
          </a:p>
        </p:txBody>
      </p:sp>
      <p:sp>
        <p:nvSpPr>
          <p:cNvPr id="69634" name="Rectangle 3"/>
          <p:cNvSpPr>
            <a:spLocks noGrp="1" noChangeArrowheads="1"/>
          </p:cNvSpPr>
          <p:nvPr>
            <p:ph idx="1"/>
          </p:nvPr>
        </p:nvSpPr>
        <p:spPr>
          <a:xfrm>
            <a:off x="152400" y="1066800"/>
            <a:ext cx="5410200" cy="4114800"/>
          </a:xfrm>
        </p:spPr>
        <p:txBody>
          <a:bodyPr/>
          <a:lstStyle/>
          <a:p>
            <a:pPr eaLnBrk="1" hangingPunct="1"/>
            <a:r>
              <a:rPr lang="en-US" sz="2000" dirty="0">
                <a:ea typeface="ＭＳ Ｐゴシック" charset="0"/>
                <a:cs typeface="ＭＳ Ｐゴシック" charset="0"/>
              </a:rPr>
              <a:t>Auto Screen Printer SP Tech , Korea Table size 900x900  - 2 </a:t>
            </a:r>
            <a:r>
              <a:rPr lang="en-US" sz="2000" dirty="0" err="1">
                <a:ea typeface="ＭＳ Ｐゴシック" charset="0"/>
                <a:cs typeface="ＭＳ Ｐゴシック" charset="0"/>
              </a:rPr>
              <a:t>nos</a:t>
            </a:r>
            <a:endParaRPr lang="en-US" sz="2000" dirty="0">
              <a:ea typeface="ＭＳ Ｐゴシック" charset="0"/>
              <a:cs typeface="ＭＳ Ｐゴシック" charset="0"/>
            </a:endParaRPr>
          </a:p>
          <a:p>
            <a:pPr eaLnBrk="1" hangingPunct="1"/>
            <a:r>
              <a:rPr lang="en-US" sz="2000" dirty="0">
                <a:ea typeface="ＭＳ Ｐゴシック" charset="0"/>
                <a:cs typeface="ＭＳ Ｐゴシック" charset="0"/>
              </a:rPr>
              <a:t>Screen Preparation set up with exposure, stretcher and High pr. Washing</a:t>
            </a:r>
          </a:p>
          <a:p>
            <a:pPr eaLnBrk="1" hangingPunct="1"/>
            <a:r>
              <a:rPr lang="en-US" sz="2000" dirty="0" err="1">
                <a:ea typeface="ＭＳ Ｐゴシック" charset="0"/>
                <a:cs typeface="ＭＳ Ｐゴシック" charset="0"/>
              </a:rPr>
              <a:t>Laminater</a:t>
            </a:r>
            <a:endParaRPr lang="en-US" sz="2000" dirty="0">
              <a:ea typeface="ＭＳ Ｐゴシック" charset="0"/>
              <a:cs typeface="ＭＳ Ｐゴシック" charset="0"/>
            </a:endParaRPr>
          </a:p>
          <a:p>
            <a:pPr eaLnBrk="1" hangingPunct="1"/>
            <a:r>
              <a:rPr lang="en-US" sz="2000" dirty="0">
                <a:ea typeface="ＭＳ Ｐゴシック" charset="0"/>
                <a:cs typeface="ＭＳ Ｐゴシック" charset="0"/>
              </a:rPr>
              <a:t>Anti static Film Cleaner/ wiper</a:t>
            </a:r>
          </a:p>
          <a:p>
            <a:pPr eaLnBrk="1" hangingPunct="1"/>
            <a:r>
              <a:rPr lang="en-US" sz="2000" dirty="0">
                <a:ea typeface="ＭＳ Ｐゴシック" charset="0"/>
                <a:cs typeface="ＭＳ Ｐゴシック" charset="0"/>
              </a:rPr>
              <a:t>Auto Punching with Camera Control</a:t>
            </a:r>
          </a:p>
          <a:p>
            <a:pPr eaLnBrk="1" hangingPunct="1"/>
            <a:r>
              <a:rPr lang="en-US" sz="2000" dirty="0">
                <a:ea typeface="ＭＳ Ｐゴシック" charset="0"/>
                <a:cs typeface="ＭＳ Ｐゴシック" charset="0"/>
              </a:rPr>
              <a:t>Hyd. Hot forming</a:t>
            </a:r>
          </a:p>
          <a:p>
            <a:pPr eaLnBrk="1" hangingPunct="1"/>
            <a:r>
              <a:rPr lang="en-US" sz="2000" dirty="0">
                <a:ea typeface="ＭＳ Ｐゴシック" charset="0"/>
                <a:cs typeface="ＭＳ Ｐゴシック" charset="0"/>
              </a:rPr>
              <a:t>Hyd. Cutting Press</a:t>
            </a:r>
          </a:p>
          <a:p>
            <a:pPr eaLnBrk="1" hangingPunct="1"/>
            <a:r>
              <a:rPr lang="en-US" sz="2000" dirty="0">
                <a:ea typeface="ＭＳ Ｐゴシック" charset="0"/>
                <a:cs typeface="ＭＳ Ｐゴシック" charset="0"/>
              </a:rPr>
              <a:t>LSR Dispenser</a:t>
            </a:r>
          </a:p>
          <a:p>
            <a:pPr eaLnBrk="1" hangingPunct="1"/>
            <a:r>
              <a:rPr lang="en-US" sz="2000" dirty="0">
                <a:ea typeface="ＭＳ Ｐゴシック" charset="0"/>
                <a:cs typeface="ＭＳ Ｐゴシック" charset="0"/>
              </a:rPr>
              <a:t>Compression molding Press</a:t>
            </a:r>
          </a:p>
        </p:txBody>
      </p:sp>
      <p:pic>
        <p:nvPicPr>
          <p:cNvPr id="69635" name="Picture 4" descr="Liquid Dispenser 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85800"/>
            <a:ext cx="2511425" cy="256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6" name="Picture 5" descr="Pun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429000"/>
            <a:ext cx="2432050" cy="254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7" name="Text Box 6"/>
          <p:cNvSpPr txBox="1">
            <a:spLocks noChangeArrowheads="1"/>
          </p:cNvSpPr>
          <p:nvPr/>
        </p:nvSpPr>
        <p:spPr bwMode="auto">
          <a:xfrm>
            <a:off x="685800" y="5403850"/>
            <a:ext cx="487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2400" u="sng" dirty="0"/>
              <a:t>Capacity/month</a:t>
            </a:r>
            <a:r>
              <a:rPr lang="en-US" sz="2400" dirty="0"/>
              <a:t> 	0.2million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20782" y="0"/>
            <a:ext cx="4551218" cy="623793"/>
          </a:xfrm>
        </p:spPr>
        <p:txBody>
          <a:bodyPr/>
          <a:lstStyle/>
          <a:p>
            <a:pPr eaLnBrk="1" hangingPunct="1"/>
            <a:r>
              <a:rPr lang="en-US" dirty="0" err="1">
                <a:latin typeface="Tahoma" charset="0"/>
                <a:ea typeface="ＭＳ Ｐゴシック" charset="0"/>
                <a:cs typeface="ＭＳ Ｐゴシック" charset="0"/>
              </a:rPr>
              <a:t>KeyPad</a:t>
            </a:r>
            <a:r>
              <a:rPr lang="en-US" dirty="0">
                <a:latin typeface="Tahoma" charset="0"/>
                <a:ea typeface="ＭＳ Ｐゴシック" charset="0"/>
                <a:cs typeface="ＭＳ Ｐゴシック" charset="0"/>
              </a:rPr>
              <a:t> Assembly</a:t>
            </a:r>
          </a:p>
        </p:txBody>
      </p:sp>
      <p:sp>
        <p:nvSpPr>
          <p:cNvPr id="71682" name="Rectangle 3"/>
          <p:cNvSpPr>
            <a:spLocks noGrp="1" noChangeArrowheads="1"/>
          </p:cNvSpPr>
          <p:nvPr>
            <p:ph idx="1"/>
          </p:nvPr>
        </p:nvSpPr>
        <p:spPr>
          <a:xfrm>
            <a:off x="381000" y="838200"/>
            <a:ext cx="5334000" cy="1981200"/>
          </a:xfrm>
        </p:spPr>
        <p:txBody>
          <a:bodyPr/>
          <a:lstStyle/>
          <a:p>
            <a:pPr eaLnBrk="1" hangingPunct="1"/>
            <a:r>
              <a:rPr lang="en-US" dirty="0" err="1">
                <a:latin typeface="Tahoma" charset="0"/>
                <a:ea typeface="ＭＳ Ｐゴシック" charset="0"/>
                <a:cs typeface="ＭＳ Ｐゴシック" charset="0"/>
              </a:rPr>
              <a:t>KeyPad</a:t>
            </a:r>
            <a:r>
              <a:rPr lang="en-US" dirty="0">
                <a:latin typeface="Tahoma" charset="0"/>
                <a:ea typeface="ＭＳ Ｐゴシック" charset="0"/>
                <a:cs typeface="ＭＳ Ｐゴシック" charset="0"/>
              </a:rPr>
              <a:t> assembly Line with X-Y Robot for Instant glue dispensing - STS Co., Korea</a:t>
            </a: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err="1">
                <a:latin typeface="Tahoma" charset="0"/>
                <a:ea typeface="ＭＳ Ｐゴシック" charset="0"/>
                <a:cs typeface="ＭＳ Ｐゴシック" charset="0"/>
              </a:rPr>
              <a:t>KeyPad</a:t>
            </a:r>
            <a:r>
              <a:rPr lang="en-US" dirty="0">
                <a:latin typeface="Tahoma" charset="0"/>
                <a:ea typeface="ＭＳ Ｐゴシック" charset="0"/>
                <a:cs typeface="ＭＳ Ｐゴシック" charset="0"/>
              </a:rPr>
              <a:t> assembly line for UV curing adhesives</a:t>
            </a:r>
          </a:p>
        </p:txBody>
      </p:sp>
      <p:pic>
        <p:nvPicPr>
          <p:cNvPr id="71683" name="Picture 4" descr="Assembly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87" y="2690019"/>
            <a:ext cx="5242482" cy="378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4" name="Text Box 5"/>
          <p:cNvSpPr txBox="1">
            <a:spLocks noChangeArrowheads="1"/>
          </p:cNvSpPr>
          <p:nvPr/>
        </p:nvSpPr>
        <p:spPr bwMode="auto">
          <a:xfrm>
            <a:off x="6019800" y="3200400"/>
            <a:ext cx="3124200" cy="10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2400" u="sng" dirty="0"/>
              <a:t>Capacity/month</a:t>
            </a:r>
          </a:p>
          <a:p>
            <a:pPr eaLnBrk="1" hangingPunct="1">
              <a:spcBef>
                <a:spcPct val="50000"/>
              </a:spcBef>
            </a:pPr>
            <a:r>
              <a:rPr lang="en-US" sz="2400" dirty="0"/>
              <a:t>0.5 million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20782" y="0"/>
            <a:ext cx="4551218" cy="623793"/>
          </a:xfrm>
        </p:spPr>
        <p:txBody>
          <a:bodyPr/>
          <a:lstStyle/>
          <a:p>
            <a:pPr eaLnBrk="1" hangingPunct="1"/>
            <a:r>
              <a:rPr lang="en-US" dirty="0">
                <a:latin typeface="Tahoma" charset="0"/>
                <a:ea typeface="ＭＳ Ｐゴシック" charset="0"/>
                <a:cs typeface="ＭＳ Ｐゴシック" charset="0"/>
              </a:rPr>
              <a:t>Facility at a Glance</a:t>
            </a:r>
          </a:p>
        </p:txBody>
      </p:sp>
      <p:pic>
        <p:nvPicPr>
          <p:cNvPr id="3" name="Picture 2" descr="CNC">
            <a:extLst>
              <a:ext uri="{FF2B5EF4-FFF2-40B4-BE49-F238E27FC236}">
                <a16:creationId xmlns:a16="http://schemas.microsoft.com/office/drawing/2014/main" id="{35CBDA40-884F-6D1D-DBAE-1953D330D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77" y="1087343"/>
            <a:ext cx="1981200"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3">
            <a:extLst>
              <a:ext uri="{FF2B5EF4-FFF2-40B4-BE49-F238E27FC236}">
                <a16:creationId xmlns:a16="http://schemas.microsoft.com/office/drawing/2014/main" id="{BD2BBAF5-309E-0A53-E4B1-A6D133DD27A8}"/>
              </a:ext>
            </a:extLst>
          </p:cNvPr>
          <p:cNvSpPr txBox="1">
            <a:spLocks noChangeArrowheads="1"/>
          </p:cNvSpPr>
          <p:nvPr/>
        </p:nvSpPr>
        <p:spPr bwMode="auto">
          <a:xfrm>
            <a:off x="776748" y="2484343"/>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1800" dirty="0">
                <a:latin typeface="Times New Roman" charset="0"/>
              </a:rPr>
              <a:t>CNC Tooling</a:t>
            </a:r>
          </a:p>
        </p:txBody>
      </p:sp>
      <p:pic>
        <p:nvPicPr>
          <p:cNvPr id="5" name="Picture 4" descr="Injection Moulding">
            <a:extLst>
              <a:ext uri="{FF2B5EF4-FFF2-40B4-BE49-F238E27FC236}">
                <a16:creationId xmlns:a16="http://schemas.microsoft.com/office/drawing/2014/main" id="{0BCAAC03-AE6C-FD84-91C3-32606235D5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1087343"/>
            <a:ext cx="1905000"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a:extLst>
              <a:ext uri="{FF2B5EF4-FFF2-40B4-BE49-F238E27FC236}">
                <a16:creationId xmlns:a16="http://schemas.microsoft.com/office/drawing/2014/main" id="{EFC923D4-13E2-4F35-33FC-2F44A478491D}"/>
              </a:ext>
            </a:extLst>
          </p:cNvPr>
          <p:cNvSpPr txBox="1">
            <a:spLocks noChangeArrowheads="1"/>
          </p:cNvSpPr>
          <p:nvPr/>
        </p:nvSpPr>
        <p:spPr bwMode="auto">
          <a:xfrm>
            <a:off x="3245874" y="2528339"/>
            <a:ext cx="2057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1800" dirty="0">
                <a:latin typeface="Times New Roman" charset="0"/>
              </a:rPr>
              <a:t>Injection </a:t>
            </a:r>
            <a:r>
              <a:rPr lang="en-US" sz="1800" dirty="0" err="1">
                <a:latin typeface="Times New Roman" charset="0"/>
              </a:rPr>
              <a:t>Moulding</a:t>
            </a:r>
            <a:endParaRPr lang="en-US" sz="1800" dirty="0">
              <a:latin typeface="Times New Roman" charset="0"/>
            </a:endParaRPr>
          </a:p>
        </p:txBody>
      </p:sp>
      <p:pic>
        <p:nvPicPr>
          <p:cNvPr id="7" name="Picture 6" descr="Spray line">
            <a:extLst>
              <a:ext uri="{FF2B5EF4-FFF2-40B4-BE49-F238E27FC236}">
                <a16:creationId xmlns:a16="http://schemas.microsoft.com/office/drawing/2014/main" id="{B543CB7A-1ABA-96D2-9CF3-B03D097ABB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077" y="3080548"/>
            <a:ext cx="19812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7">
            <a:extLst>
              <a:ext uri="{FF2B5EF4-FFF2-40B4-BE49-F238E27FC236}">
                <a16:creationId xmlns:a16="http://schemas.microsoft.com/office/drawing/2014/main" id="{DC912496-A824-D5D6-362A-65384C116563}"/>
              </a:ext>
            </a:extLst>
          </p:cNvPr>
          <p:cNvSpPr txBox="1">
            <a:spLocks noChangeArrowheads="1"/>
          </p:cNvSpPr>
          <p:nvPr/>
        </p:nvSpPr>
        <p:spPr bwMode="auto">
          <a:xfrm>
            <a:off x="597924" y="4442571"/>
            <a:ext cx="154735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1800" dirty="0">
                <a:latin typeface="Times New Roman" charset="0"/>
              </a:rPr>
              <a:t>Spray painting</a:t>
            </a:r>
          </a:p>
        </p:txBody>
      </p:sp>
      <p:pic>
        <p:nvPicPr>
          <p:cNvPr id="9" name="Picture 8" descr="Laser Cutting">
            <a:extLst>
              <a:ext uri="{FF2B5EF4-FFF2-40B4-BE49-F238E27FC236}">
                <a16:creationId xmlns:a16="http://schemas.microsoft.com/office/drawing/2014/main" id="{98B5622C-C737-7080-FCE6-D819CD4CB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499" y="3076575"/>
            <a:ext cx="1981200"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9">
            <a:extLst>
              <a:ext uri="{FF2B5EF4-FFF2-40B4-BE49-F238E27FC236}">
                <a16:creationId xmlns:a16="http://schemas.microsoft.com/office/drawing/2014/main" id="{A3AF6646-6F16-E3D4-5B9A-1B6E6FB2F4A2}"/>
              </a:ext>
            </a:extLst>
          </p:cNvPr>
          <p:cNvSpPr txBox="1">
            <a:spLocks noChangeArrowheads="1"/>
          </p:cNvSpPr>
          <p:nvPr/>
        </p:nvSpPr>
        <p:spPr bwMode="auto">
          <a:xfrm>
            <a:off x="3428999" y="4423192"/>
            <a:ext cx="1600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1800" dirty="0">
                <a:latin typeface="Times New Roman" charset="0"/>
              </a:rPr>
              <a:t>Laser Etching</a:t>
            </a:r>
          </a:p>
        </p:txBody>
      </p:sp>
      <p:pic>
        <p:nvPicPr>
          <p:cNvPr id="11" name="Picture 10" descr="Screen Printing">
            <a:extLst>
              <a:ext uri="{FF2B5EF4-FFF2-40B4-BE49-F238E27FC236}">
                <a16:creationId xmlns:a16="http://schemas.microsoft.com/office/drawing/2014/main" id="{17786561-BF40-58BE-EDF6-3A3327674F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961" y="4878797"/>
            <a:ext cx="2043677" cy="1364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Assembly line">
            <a:extLst>
              <a:ext uri="{FF2B5EF4-FFF2-40B4-BE49-F238E27FC236}">
                <a16:creationId xmlns:a16="http://schemas.microsoft.com/office/drawing/2014/main" id="{243BBF64-E025-1792-D3FF-A7D96DD94B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093" y="4876252"/>
            <a:ext cx="2013618" cy="1364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2">
            <a:extLst>
              <a:ext uri="{FF2B5EF4-FFF2-40B4-BE49-F238E27FC236}">
                <a16:creationId xmlns:a16="http://schemas.microsoft.com/office/drawing/2014/main" id="{DEC56F12-F626-8638-A761-114500391BB9}"/>
              </a:ext>
            </a:extLst>
          </p:cNvPr>
          <p:cNvSpPr txBox="1">
            <a:spLocks noChangeArrowheads="1"/>
          </p:cNvSpPr>
          <p:nvPr/>
        </p:nvSpPr>
        <p:spPr bwMode="auto">
          <a:xfrm>
            <a:off x="933706" y="6281737"/>
            <a:ext cx="117715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1800" dirty="0">
                <a:latin typeface="Times New Roman" charset="0"/>
              </a:rPr>
              <a:t>Printing</a:t>
            </a:r>
          </a:p>
        </p:txBody>
      </p:sp>
      <p:sp>
        <p:nvSpPr>
          <p:cNvPr id="14" name="Text Box 13">
            <a:extLst>
              <a:ext uri="{FF2B5EF4-FFF2-40B4-BE49-F238E27FC236}">
                <a16:creationId xmlns:a16="http://schemas.microsoft.com/office/drawing/2014/main" id="{BA496A35-5FB2-FDE0-CBF4-182CC72DC2D7}"/>
              </a:ext>
            </a:extLst>
          </p:cNvPr>
          <p:cNvSpPr txBox="1">
            <a:spLocks noChangeArrowheads="1"/>
          </p:cNvSpPr>
          <p:nvPr/>
        </p:nvSpPr>
        <p:spPr bwMode="auto">
          <a:xfrm>
            <a:off x="3465870" y="6281737"/>
            <a:ext cx="1563329"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1800" dirty="0">
                <a:latin typeface="Times New Roman" charset="0"/>
              </a:rPr>
              <a:t>Assembly line</a:t>
            </a:r>
          </a:p>
        </p:txBody>
      </p:sp>
      <p:pic>
        <p:nvPicPr>
          <p:cNvPr id="15" name="Picture 15" descr="Compression Mc">
            <a:extLst>
              <a:ext uri="{FF2B5EF4-FFF2-40B4-BE49-F238E27FC236}">
                <a16:creationId xmlns:a16="http://schemas.microsoft.com/office/drawing/2014/main" id="{BBE837EA-9C09-15F4-8AA6-BBCC26CA88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6226" y="1087343"/>
            <a:ext cx="2743200"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6" descr="Forming Mc">
            <a:extLst>
              <a:ext uri="{FF2B5EF4-FFF2-40B4-BE49-F238E27FC236}">
                <a16:creationId xmlns:a16="http://schemas.microsoft.com/office/drawing/2014/main" id="{B55ED48C-2150-5E90-BCEB-B14A992190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6560" y="3428999"/>
            <a:ext cx="1561105" cy="234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7">
            <a:extLst>
              <a:ext uri="{FF2B5EF4-FFF2-40B4-BE49-F238E27FC236}">
                <a16:creationId xmlns:a16="http://schemas.microsoft.com/office/drawing/2014/main" id="{488BE6F4-04C2-7B86-0BBA-C8B46CAFA4CA}"/>
              </a:ext>
            </a:extLst>
          </p:cNvPr>
          <p:cNvSpPr txBox="1">
            <a:spLocks noChangeArrowheads="1"/>
          </p:cNvSpPr>
          <p:nvPr/>
        </p:nvSpPr>
        <p:spPr bwMode="auto">
          <a:xfrm>
            <a:off x="7641126" y="4423192"/>
            <a:ext cx="14478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b="1" dirty="0"/>
              <a:t>Hot Forming M/c</a:t>
            </a:r>
          </a:p>
        </p:txBody>
      </p:sp>
      <p:sp>
        <p:nvSpPr>
          <p:cNvPr id="18" name="Text Box 18">
            <a:extLst>
              <a:ext uri="{FF2B5EF4-FFF2-40B4-BE49-F238E27FC236}">
                <a16:creationId xmlns:a16="http://schemas.microsoft.com/office/drawing/2014/main" id="{F00E0621-7F18-E860-8444-B89074120AC3}"/>
              </a:ext>
            </a:extLst>
          </p:cNvPr>
          <p:cNvSpPr txBox="1">
            <a:spLocks noChangeArrowheads="1"/>
          </p:cNvSpPr>
          <p:nvPr/>
        </p:nvSpPr>
        <p:spPr bwMode="auto">
          <a:xfrm>
            <a:off x="6248400" y="2971800"/>
            <a:ext cx="2667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b="1" dirty="0"/>
              <a:t>Rubber Molding Press</a:t>
            </a:r>
          </a:p>
        </p:txBody>
      </p:sp>
    </p:spTree>
    <p:extLst>
      <p:ext uri="{BB962C8B-B14F-4D97-AF65-F5344CB8AC3E}">
        <p14:creationId xmlns:p14="http://schemas.microsoft.com/office/powerpoint/2010/main" val="72922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20782" y="0"/>
            <a:ext cx="4551218" cy="623793"/>
          </a:xfrm>
        </p:spPr>
        <p:txBody>
          <a:bodyPr/>
          <a:lstStyle/>
          <a:p>
            <a:pPr eaLnBrk="1" hangingPunct="1"/>
            <a:r>
              <a:rPr lang="en-US" dirty="0">
                <a:latin typeface="Tahoma" charset="0"/>
                <a:ea typeface="ＭＳ Ｐゴシック" charset="0"/>
                <a:cs typeface="ＭＳ Ｐゴシック" charset="0"/>
              </a:rPr>
              <a:t>Testing Facility</a:t>
            </a:r>
          </a:p>
        </p:txBody>
      </p:sp>
      <p:pic>
        <p:nvPicPr>
          <p:cNvPr id="3" name="Picture 2" descr="Abrasion resistance tester">
            <a:extLst>
              <a:ext uri="{FF2B5EF4-FFF2-40B4-BE49-F238E27FC236}">
                <a16:creationId xmlns:a16="http://schemas.microsoft.com/office/drawing/2014/main" id="{7E5BC160-AEBD-3D95-A99C-78B6E8E4E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792" y="1032943"/>
            <a:ext cx="4114799" cy="3086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RCA tester">
            <a:extLst>
              <a:ext uri="{FF2B5EF4-FFF2-40B4-BE49-F238E27FC236}">
                <a16:creationId xmlns:a16="http://schemas.microsoft.com/office/drawing/2014/main" id="{2FC8FA00-B23C-DBC2-25F6-44A706F76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90" y="1032941"/>
            <a:ext cx="4114801" cy="3086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4">
            <a:extLst>
              <a:ext uri="{FF2B5EF4-FFF2-40B4-BE49-F238E27FC236}">
                <a16:creationId xmlns:a16="http://schemas.microsoft.com/office/drawing/2014/main" id="{48EAFDBE-2FD1-3622-C3B6-4FA79A34A7C8}"/>
              </a:ext>
            </a:extLst>
          </p:cNvPr>
          <p:cNvSpPr txBox="1">
            <a:spLocks noChangeArrowheads="1"/>
          </p:cNvSpPr>
          <p:nvPr/>
        </p:nvSpPr>
        <p:spPr bwMode="auto">
          <a:xfrm>
            <a:off x="886690" y="4267200"/>
            <a:ext cx="2819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2000" dirty="0"/>
              <a:t>Norman RCA Tester</a:t>
            </a:r>
          </a:p>
        </p:txBody>
      </p:sp>
      <p:sp>
        <p:nvSpPr>
          <p:cNvPr id="6" name="Text Box 5">
            <a:extLst>
              <a:ext uri="{FF2B5EF4-FFF2-40B4-BE49-F238E27FC236}">
                <a16:creationId xmlns:a16="http://schemas.microsoft.com/office/drawing/2014/main" id="{9AABDD7C-3F40-6E2C-66C9-6A7F13C9B87F}"/>
              </a:ext>
            </a:extLst>
          </p:cNvPr>
          <p:cNvSpPr txBox="1">
            <a:spLocks noChangeArrowheads="1"/>
          </p:cNvSpPr>
          <p:nvPr/>
        </p:nvSpPr>
        <p:spPr bwMode="auto">
          <a:xfrm>
            <a:off x="5257800" y="4272482"/>
            <a:ext cx="35052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2000" dirty="0"/>
              <a:t>Multi purpose Abrasion tester with facility to feed Liquid mediums like Alcohol, MEK etc.</a:t>
            </a:r>
          </a:p>
        </p:txBody>
      </p:sp>
    </p:spTree>
    <p:extLst>
      <p:ext uri="{BB962C8B-B14F-4D97-AF65-F5344CB8AC3E}">
        <p14:creationId xmlns:p14="http://schemas.microsoft.com/office/powerpoint/2010/main" val="1563729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20782" y="0"/>
            <a:ext cx="4551218" cy="623793"/>
          </a:xfrm>
        </p:spPr>
        <p:txBody>
          <a:bodyPr/>
          <a:lstStyle/>
          <a:p>
            <a:pPr eaLnBrk="1" hangingPunct="1"/>
            <a:r>
              <a:rPr lang="en-US" dirty="0">
                <a:latin typeface="Tahoma" charset="0"/>
                <a:ea typeface="ＭＳ Ｐゴシック" charset="0"/>
                <a:cs typeface="ＭＳ Ｐゴシック" charset="0"/>
              </a:rPr>
              <a:t>Testing Facility</a:t>
            </a:r>
          </a:p>
        </p:txBody>
      </p:sp>
      <p:pic>
        <p:nvPicPr>
          <p:cNvPr id="2" name="Picture 2" descr="Boiling water, pencil hardness and acid resistance test setup">
            <a:extLst>
              <a:ext uri="{FF2B5EF4-FFF2-40B4-BE49-F238E27FC236}">
                <a16:creationId xmlns:a16="http://schemas.microsoft.com/office/drawing/2014/main" id="{78DE7D90-496B-7277-A777-77DD7CA27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1027932"/>
            <a:ext cx="4225413" cy="3169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Push pull gauge">
            <a:extLst>
              <a:ext uri="{FF2B5EF4-FFF2-40B4-BE49-F238E27FC236}">
                <a16:creationId xmlns:a16="http://schemas.microsoft.com/office/drawing/2014/main" id="{9FBDFBCF-7786-430D-833E-537A60558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27932"/>
            <a:ext cx="4225413" cy="3169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4">
            <a:extLst>
              <a:ext uri="{FF2B5EF4-FFF2-40B4-BE49-F238E27FC236}">
                <a16:creationId xmlns:a16="http://schemas.microsoft.com/office/drawing/2014/main" id="{D6BD8DC5-B735-3A7E-52E6-248944A87116}"/>
              </a:ext>
            </a:extLst>
          </p:cNvPr>
          <p:cNvSpPr txBox="1">
            <a:spLocks noChangeArrowheads="1"/>
          </p:cNvSpPr>
          <p:nvPr/>
        </p:nvSpPr>
        <p:spPr bwMode="auto">
          <a:xfrm>
            <a:off x="4807155" y="4606047"/>
            <a:ext cx="41148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2000" dirty="0" err="1">
                <a:latin typeface="+mn-lt"/>
              </a:rPr>
              <a:t>Equipments</a:t>
            </a:r>
            <a:r>
              <a:rPr lang="en-US" sz="2000" dirty="0">
                <a:latin typeface="+mn-lt"/>
              </a:rPr>
              <a:t> for Boiling water test, Pencil hardness test, Scotch Tape peeling test and cosmetic test and acid test</a:t>
            </a:r>
          </a:p>
        </p:txBody>
      </p:sp>
      <p:sp>
        <p:nvSpPr>
          <p:cNvPr id="9" name="Text Box 5">
            <a:extLst>
              <a:ext uri="{FF2B5EF4-FFF2-40B4-BE49-F238E27FC236}">
                <a16:creationId xmlns:a16="http://schemas.microsoft.com/office/drawing/2014/main" id="{D581A328-43A3-500A-15B7-6682575F95D7}"/>
              </a:ext>
            </a:extLst>
          </p:cNvPr>
          <p:cNvSpPr txBox="1">
            <a:spLocks noChangeArrowheads="1"/>
          </p:cNvSpPr>
          <p:nvPr/>
        </p:nvSpPr>
        <p:spPr bwMode="auto">
          <a:xfrm>
            <a:off x="304800" y="4601131"/>
            <a:ext cx="3429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spcBef>
                <a:spcPct val="50000"/>
              </a:spcBef>
            </a:pPr>
            <a:r>
              <a:rPr lang="en-US" sz="2000" dirty="0">
                <a:latin typeface="+mn-lt"/>
              </a:rPr>
              <a:t>Push Pull gauge to test the adhesion strength of Keys – range 0-5Kgs</a:t>
            </a:r>
          </a:p>
        </p:txBody>
      </p:sp>
    </p:spTree>
    <p:extLst>
      <p:ext uri="{BB962C8B-B14F-4D97-AF65-F5344CB8AC3E}">
        <p14:creationId xmlns:p14="http://schemas.microsoft.com/office/powerpoint/2010/main" val="4235602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20782" y="0"/>
            <a:ext cx="4551218" cy="623793"/>
          </a:xfrm>
        </p:spPr>
        <p:txBody>
          <a:bodyPr/>
          <a:lstStyle/>
          <a:p>
            <a:pPr eaLnBrk="1" hangingPunct="1"/>
            <a:r>
              <a:rPr lang="en-US" dirty="0">
                <a:latin typeface="Tahoma" charset="0"/>
                <a:ea typeface="ＭＳ Ｐゴシック" charset="0"/>
                <a:cs typeface="ＭＳ Ｐゴシック" charset="0"/>
              </a:rPr>
              <a:t>Testing Facility</a:t>
            </a:r>
          </a:p>
        </p:txBody>
      </p:sp>
      <p:sp>
        <p:nvSpPr>
          <p:cNvPr id="8" name="Text Box 4">
            <a:extLst>
              <a:ext uri="{FF2B5EF4-FFF2-40B4-BE49-F238E27FC236}">
                <a16:creationId xmlns:a16="http://schemas.microsoft.com/office/drawing/2014/main" id="{D6BD8DC5-B735-3A7E-52E6-248944A87116}"/>
              </a:ext>
            </a:extLst>
          </p:cNvPr>
          <p:cNvSpPr txBox="1">
            <a:spLocks noChangeArrowheads="1"/>
          </p:cNvSpPr>
          <p:nvPr/>
        </p:nvSpPr>
        <p:spPr bwMode="auto">
          <a:xfrm>
            <a:off x="4572000" y="4648200"/>
            <a:ext cx="4114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eaLnBrk="1" hangingPunct="1"/>
            <a:r>
              <a:rPr lang="en-US" sz="2000" dirty="0"/>
              <a:t>COMPUTERISED VISUAL INSPECTION</a:t>
            </a:r>
          </a:p>
          <a:p>
            <a:pPr algn="ctr" eaLnBrk="1" hangingPunct="1"/>
            <a:r>
              <a:rPr lang="en-US" sz="2000" dirty="0"/>
              <a:t>SYSTEM</a:t>
            </a:r>
          </a:p>
        </p:txBody>
      </p:sp>
      <p:sp>
        <p:nvSpPr>
          <p:cNvPr id="9" name="Text Box 5">
            <a:extLst>
              <a:ext uri="{FF2B5EF4-FFF2-40B4-BE49-F238E27FC236}">
                <a16:creationId xmlns:a16="http://schemas.microsoft.com/office/drawing/2014/main" id="{D581A328-43A3-500A-15B7-6682575F95D7}"/>
              </a:ext>
            </a:extLst>
          </p:cNvPr>
          <p:cNvSpPr txBox="1">
            <a:spLocks noChangeArrowheads="1"/>
          </p:cNvSpPr>
          <p:nvPr/>
        </p:nvSpPr>
        <p:spPr bwMode="auto">
          <a:xfrm>
            <a:off x="609599" y="5821057"/>
            <a:ext cx="3429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eaLnBrk="1" hangingPunct="1"/>
            <a:r>
              <a:rPr lang="en-US" sz="2000" dirty="0">
                <a:latin typeface="+mn-lt"/>
              </a:rPr>
              <a:t>FORCE-TRAVEL GRAPH</a:t>
            </a:r>
          </a:p>
          <a:p>
            <a:pPr algn="ctr" eaLnBrk="1" hangingPunct="1"/>
            <a:r>
              <a:rPr lang="en-US" sz="2000" dirty="0">
                <a:latin typeface="+mn-lt"/>
              </a:rPr>
              <a:t>TESTER</a:t>
            </a:r>
          </a:p>
        </p:txBody>
      </p:sp>
      <p:pic>
        <p:nvPicPr>
          <p:cNvPr id="3" name="Picture 2" descr="IMG_0771.JPG">
            <a:extLst>
              <a:ext uri="{FF2B5EF4-FFF2-40B4-BE49-F238E27FC236}">
                <a16:creationId xmlns:a16="http://schemas.microsoft.com/office/drawing/2014/main" id="{174D06F7-B3C3-C261-20FF-AB017BBB73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094" y="1546367"/>
            <a:ext cx="4476043" cy="3357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IMG_0773.JPG">
            <a:extLst>
              <a:ext uri="{FF2B5EF4-FFF2-40B4-BE49-F238E27FC236}">
                <a16:creationId xmlns:a16="http://schemas.microsoft.com/office/drawing/2014/main" id="{513C2F22-7CD3-1C98-2CBA-13A625E304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86861"/>
            <a:ext cx="46736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291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0"/>
            <a:ext cx="4572000" cy="623793"/>
          </a:xfrm>
        </p:spPr>
        <p:txBody>
          <a:bodyPr/>
          <a:lstStyle/>
          <a:p>
            <a:pPr eaLnBrk="1" hangingPunct="1"/>
            <a:r>
              <a:rPr lang="en-US" altLang="ko-KR" b="1" dirty="0">
                <a:latin typeface="Times New Roman" charset="0"/>
                <a:ea typeface="굴림" charset="0"/>
                <a:cs typeface="굴림" charset="0"/>
              </a:rPr>
              <a:t>Highlights</a:t>
            </a:r>
          </a:p>
        </p:txBody>
      </p:sp>
      <p:sp>
        <p:nvSpPr>
          <p:cNvPr id="31746" name="Rectangle 3"/>
          <p:cNvSpPr>
            <a:spLocks noGrp="1" noChangeArrowheads="1"/>
          </p:cNvSpPr>
          <p:nvPr>
            <p:ph idx="1"/>
          </p:nvPr>
        </p:nvSpPr>
        <p:spPr>
          <a:xfrm>
            <a:off x="609600" y="1524000"/>
            <a:ext cx="7772400" cy="4495800"/>
          </a:xfrm>
        </p:spPr>
        <p:txBody>
          <a:bodyPr/>
          <a:lstStyle/>
          <a:p>
            <a:pPr marL="269875" indent="-269875" eaLnBrk="0" hangingPunct="0">
              <a:lnSpc>
                <a:spcPct val="150000"/>
              </a:lnSpc>
              <a:spcAft>
                <a:spcPct val="20000"/>
              </a:spcAft>
              <a:buClr>
                <a:srgbClr val="4C4C4C"/>
              </a:buClr>
              <a:buFont typeface="Wingdings" panose="05000000000000000000" pitchFamily="2" charset="2"/>
              <a:buChar char="v"/>
            </a:pPr>
            <a:r>
              <a:rPr lang="en-US" altLang="ko-KR" sz="2000" dirty="0">
                <a:latin typeface="+mn-lt"/>
                <a:ea typeface="+mn-ea"/>
                <a:cs typeface="+mn-cs"/>
              </a:rPr>
              <a:t>A leader in Rubber </a:t>
            </a:r>
            <a:r>
              <a:rPr lang="en-US" altLang="ko-KR" sz="2000" dirty="0" err="1">
                <a:latin typeface="+mn-lt"/>
                <a:ea typeface="+mn-ea"/>
                <a:cs typeface="+mn-cs"/>
              </a:rPr>
              <a:t>KeyPads</a:t>
            </a:r>
            <a:r>
              <a:rPr lang="en-US" altLang="ko-KR" sz="2000" dirty="0">
                <a:latin typeface="+mn-lt"/>
                <a:ea typeface="+mn-ea"/>
                <a:cs typeface="+mn-cs"/>
              </a:rPr>
              <a:t> for 30 years</a:t>
            </a:r>
          </a:p>
          <a:p>
            <a:pPr marL="269875" indent="-269875" eaLnBrk="0" hangingPunct="0">
              <a:lnSpc>
                <a:spcPct val="150000"/>
              </a:lnSpc>
              <a:spcAft>
                <a:spcPct val="20000"/>
              </a:spcAft>
              <a:buClr>
                <a:srgbClr val="4C4C4C"/>
              </a:buClr>
              <a:buFont typeface="Wingdings" panose="05000000000000000000" pitchFamily="2" charset="2"/>
              <a:buChar char="v"/>
            </a:pPr>
            <a:r>
              <a:rPr lang="en-US" altLang="ko-KR" sz="2000" dirty="0">
                <a:latin typeface="+mn-lt"/>
                <a:ea typeface="+mn-ea"/>
                <a:cs typeface="+mn-cs"/>
              </a:rPr>
              <a:t> Enjoys  90 percent market share for conventional keypads in India</a:t>
            </a:r>
          </a:p>
          <a:p>
            <a:pPr marL="269875" indent="-269875" eaLnBrk="0" hangingPunct="0">
              <a:lnSpc>
                <a:spcPct val="150000"/>
              </a:lnSpc>
              <a:spcAft>
                <a:spcPct val="20000"/>
              </a:spcAft>
              <a:buClr>
                <a:srgbClr val="4C4C4C"/>
              </a:buClr>
              <a:buFont typeface="Wingdings" panose="05000000000000000000" pitchFamily="2" charset="2"/>
              <a:buChar char="v"/>
            </a:pPr>
            <a:r>
              <a:rPr lang="en-US" altLang="ko-KR" sz="2000" dirty="0">
                <a:latin typeface="+mn-lt"/>
                <a:ea typeface="+mn-ea"/>
                <a:cs typeface="+mn-cs"/>
              </a:rPr>
              <a:t>Single source supplier for leading manufacturers</a:t>
            </a:r>
          </a:p>
          <a:p>
            <a:pPr marL="269875" indent="-269875" eaLnBrk="0" hangingPunct="0">
              <a:lnSpc>
                <a:spcPct val="150000"/>
              </a:lnSpc>
              <a:spcAft>
                <a:spcPct val="20000"/>
              </a:spcAft>
              <a:buClr>
                <a:srgbClr val="4C4C4C"/>
              </a:buClr>
              <a:buFont typeface="Wingdings" panose="05000000000000000000" pitchFamily="2" charset="2"/>
              <a:buChar char="v"/>
            </a:pPr>
            <a:r>
              <a:rPr lang="en-US" altLang="ko-KR" sz="2000" dirty="0">
                <a:latin typeface="+mn-lt"/>
                <a:ea typeface="+mn-ea"/>
                <a:cs typeface="+mn-cs"/>
              </a:rPr>
              <a:t>IATF 16949 Certified Company</a:t>
            </a:r>
          </a:p>
          <a:p>
            <a:pPr marL="269875" indent="-269875" eaLnBrk="0" hangingPunct="0">
              <a:lnSpc>
                <a:spcPct val="150000"/>
              </a:lnSpc>
              <a:spcAft>
                <a:spcPct val="20000"/>
              </a:spcAft>
              <a:buClr>
                <a:srgbClr val="4C4C4C"/>
              </a:buClr>
              <a:buFont typeface="Wingdings" panose="05000000000000000000" pitchFamily="2" charset="2"/>
              <a:buChar char="v"/>
            </a:pPr>
            <a:r>
              <a:rPr lang="en-US" altLang="ko-KR" sz="2000" dirty="0">
                <a:latin typeface="+mn-lt"/>
                <a:ea typeface="+mn-ea"/>
                <a:cs typeface="+mn-cs"/>
              </a:rPr>
              <a:t>3 Factories all in NH7 National Highway</a:t>
            </a:r>
          </a:p>
          <a:p>
            <a:pPr marL="269875" indent="-269875" eaLnBrk="0" hangingPunct="0">
              <a:lnSpc>
                <a:spcPct val="150000"/>
              </a:lnSpc>
              <a:spcAft>
                <a:spcPct val="20000"/>
              </a:spcAft>
              <a:buClr>
                <a:srgbClr val="4C4C4C"/>
              </a:buClr>
              <a:buFont typeface="Wingdings" panose="05000000000000000000" pitchFamily="2" charset="2"/>
              <a:buChar char="v"/>
            </a:pPr>
            <a:r>
              <a:rPr lang="en-US" altLang="ko-KR" sz="2000" dirty="0">
                <a:latin typeface="+mn-lt"/>
                <a:ea typeface="+mn-ea"/>
                <a:cs typeface="+mn-cs"/>
              </a:rPr>
              <a:t>Number of Employees: 350</a:t>
            </a:r>
          </a:p>
          <a:p>
            <a:pPr marL="269875" indent="-269875" eaLnBrk="0" hangingPunct="0">
              <a:lnSpc>
                <a:spcPct val="150000"/>
              </a:lnSpc>
              <a:spcAft>
                <a:spcPct val="20000"/>
              </a:spcAft>
              <a:buClr>
                <a:srgbClr val="4C4C4C"/>
              </a:buClr>
              <a:buFont typeface="Wingdings" panose="05000000000000000000" pitchFamily="2" charset="2"/>
              <a:buChar char="v"/>
            </a:pPr>
            <a:r>
              <a:rPr lang="en-US" altLang="ko-KR" sz="2000" dirty="0">
                <a:latin typeface="+mn-lt"/>
                <a:ea typeface="+mn-ea"/>
                <a:cs typeface="+mn-cs"/>
              </a:rPr>
              <a:t>Sales turnover:  Rs.160 million</a:t>
            </a:r>
          </a:p>
        </p:txBody>
      </p:sp>
    </p:spTree>
    <p:extLst>
      <p:ext uri="{BB962C8B-B14F-4D97-AF65-F5344CB8AC3E}">
        <p14:creationId xmlns:p14="http://schemas.microsoft.com/office/powerpoint/2010/main" val="1867700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0782" y="1"/>
            <a:ext cx="4551218" cy="609600"/>
          </a:xfrm>
        </p:spPr>
        <p:txBody>
          <a:bodyPr/>
          <a:lstStyle/>
          <a:p>
            <a:pPr eaLnBrk="1" hangingPunct="1"/>
            <a:r>
              <a:rPr lang="en-US" dirty="0">
                <a:solidFill>
                  <a:schemeClr val="tx1"/>
                </a:solidFill>
                <a:latin typeface="Tahoma" charset="0"/>
                <a:ea typeface="ＭＳ Ｐゴシック" charset="0"/>
                <a:cs typeface="Times New Roman" charset="0"/>
              </a:rPr>
              <a:t>Testing Facility</a:t>
            </a:r>
            <a:br>
              <a:rPr lang="en-US" dirty="0">
                <a:solidFill>
                  <a:srgbClr val="003399"/>
                </a:solidFill>
                <a:latin typeface="Tahoma" charset="0"/>
                <a:ea typeface="ＭＳ Ｐゴシック" charset="0"/>
                <a:cs typeface="Times New Roman" charset="0"/>
              </a:rPr>
            </a:br>
            <a:br>
              <a:rPr lang="en-US" sz="1400" dirty="0">
                <a:solidFill>
                  <a:schemeClr val="tx1"/>
                </a:solidFill>
                <a:latin typeface="Tahoma" charset="0"/>
                <a:ea typeface="ＭＳ Ｐゴシック" charset="0"/>
                <a:cs typeface="Times New Roman" charset="0"/>
              </a:rPr>
            </a:br>
            <a:endParaRPr lang="en-US" sz="1400" dirty="0">
              <a:solidFill>
                <a:schemeClr val="tx1"/>
              </a:solidFill>
              <a:latin typeface="Tahoma" charset="0"/>
              <a:ea typeface="ＭＳ Ｐゴシック" charset="0"/>
              <a:cs typeface="Times New Roman" charset="0"/>
            </a:endParaRPr>
          </a:p>
        </p:txBody>
      </p:sp>
      <p:pic>
        <p:nvPicPr>
          <p:cNvPr id="66562" name="Picture 3" descr="Insp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71600"/>
            <a:ext cx="4645025" cy="272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3" name="TextBox 1"/>
          <p:cNvSpPr txBox="1">
            <a:spLocks noChangeArrowheads="1"/>
          </p:cNvSpPr>
          <p:nvPr/>
        </p:nvSpPr>
        <p:spPr bwMode="auto">
          <a:xfrm>
            <a:off x="233517" y="4572000"/>
            <a:ext cx="4495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eaLnBrk="1" hangingPunct="1"/>
            <a:r>
              <a:rPr lang="en-US" sz="2000" dirty="0">
                <a:latin typeface="+mn-lt"/>
              </a:rPr>
              <a:t>Profile Projector, Rubber Curing Tester</a:t>
            </a:r>
          </a:p>
          <a:p>
            <a:pPr algn="ctr" eaLnBrk="1" hangingPunct="1"/>
            <a:r>
              <a:rPr lang="en-US" sz="2000" dirty="0">
                <a:latin typeface="+mn-lt"/>
              </a:rPr>
              <a:t>&amp; Life cycle Tester</a:t>
            </a:r>
          </a:p>
        </p:txBody>
      </p:sp>
      <p:pic>
        <p:nvPicPr>
          <p:cNvPr id="66564" name="Picture 2" descr="IMG_201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6574" y="1354394"/>
            <a:ext cx="3854244" cy="2890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5" name="TextBox 3"/>
          <p:cNvSpPr txBox="1">
            <a:spLocks noChangeArrowheads="1"/>
          </p:cNvSpPr>
          <p:nvPr/>
        </p:nvSpPr>
        <p:spPr bwMode="auto">
          <a:xfrm>
            <a:off x="5172996" y="4572000"/>
            <a:ext cx="3581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eaLnBrk="1" hangingPunct="1"/>
            <a:r>
              <a:rPr lang="en-US" sz="2000" dirty="0">
                <a:latin typeface="+mn-lt"/>
              </a:rPr>
              <a:t>VMS - </a:t>
            </a:r>
          </a:p>
          <a:p>
            <a:pPr algn="ctr" eaLnBrk="1" hangingPunct="1"/>
            <a:r>
              <a:rPr lang="en-US" sz="2000" dirty="0">
                <a:latin typeface="+mn-lt"/>
              </a:rPr>
              <a:t>Visual Measuring System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20782" y="0"/>
            <a:ext cx="4551218" cy="685800"/>
          </a:xfrm>
        </p:spPr>
        <p:txBody>
          <a:bodyPr/>
          <a:lstStyle/>
          <a:p>
            <a:pPr eaLnBrk="1" hangingPunct="1"/>
            <a:r>
              <a:rPr lang="en-US" dirty="0">
                <a:solidFill>
                  <a:schemeClr val="tx1"/>
                </a:solidFill>
                <a:latin typeface="Tahoma" charset="0"/>
                <a:ea typeface="ＭＳ Ｐゴシック" charset="0"/>
                <a:cs typeface="Times New Roman" charset="0"/>
              </a:rPr>
              <a:t>Testing Facility- Contd.</a:t>
            </a:r>
            <a:br>
              <a:rPr lang="en-US" dirty="0">
                <a:solidFill>
                  <a:srgbClr val="003399"/>
                </a:solidFill>
                <a:latin typeface="Tahoma" charset="0"/>
                <a:ea typeface="ＭＳ Ｐゴシック" charset="0"/>
                <a:cs typeface="Times New Roman" charset="0"/>
              </a:rPr>
            </a:br>
            <a:br>
              <a:rPr lang="en-US" sz="1400" dirty="0">
                <a:solidFill>
                  <a:schemeClr val="tx1"/>
                </a:solidFill>
                <a:latin typeface="Tahoma" charset="0"/>
                <a:ea typeface="ＭＳ Ｐゴシック" charset="0"/>
                <a:cs typeface="Times New Roman" charset="0"/>
              </a:rPr>
            </a:br>
            <a:endParaRPr lang="en-US" sz="1400" dirty="0">
              <a:solidFill>
                <a:schemeClr val="tx1"/>
              </a:solidFill>
              <a:latin typeface="Tahoma" charset="0"/>
              <a:ea typeface="ＭＳ Ｐゴシック" charset="0"/>
              <a:cs typeface="Times New Roman" charset="0"/>
            </a:endParaRPr>
          </a:p>
        </p:txBody>
      </p:sp>
      <p:sp>
        <p:nvSpPr>
          <p:cNvPr id="79875" name="Rectangle 4"/>
          <p:cNvSpPr>
            <a:spLocks noGrp="1" noChangeArrowheads="1"/>
          </p:cNvSpPr>
          <p:nvPr>
            <p:ph sz="half" idx="2"/>
          </p:nvPr>
        </p:nvSpPr>
        <p:spPr>
          <a:xfrm>
            <a:off x="5334000" y="2209800"/>
            <a:ext cx="3200400" cy="1905000"/>
          </a:xfrm>
        </p:spPr>
        <p:txBody>
          <a:bodyPr/>
          <a:lstStyle/>
          <a:p>
            <a:pPr eaLnBrk="1" hangingPunct="1"/>
            <a:r>
              <a:rPr lang="en-US" sz="2400" dirty="0">
                <a:ea typeface="ＭＳ Ｐゴシック" charset="0"/>
                <a:cs typeface="ＭＳ Ｐゴシック" charset="0"/>
              </a:rPr>
              <a:t>Salt Spray Tester</a:t>
            </a:r>
          </a:p>
          <a:p>
            <a:pPr eaLnBrk="1" hangingPunct="1"/>
            <a:r>
              <a:rPr lang="en-US" sz="2400" dirty="0">
                <a:ea typeface="ＭＳ Ｐゴシック" charset="0"/>
                <a:cs typeface="ＭＳ Ｐゴシック" charset="0"/>
              </a:rPr>
              <a:t>5% </a:t>
            </a:r>
            <a:r>
              <a:rPr lang="en-US" sz="2400" dirty="0" err="1">
                <a:ea typeface="ＭＳ Ｐゴシック" charset="0"/>
                <a:cs typeface="ＭＳ Ｐゴシック" charset="0"/>
              </a:rPr>
              <a:t>Nacl</a:t>
            </a:r>
            <a:r>
              <a:rPr lang="en-US" sz="2400" dirty="0">
                <a:ea typeface="ＭＳ Ｐゴシック" charset="0"/>
                <a:cs typeface="ＭＳ Ｐゴシック" charset="0"/>
              </a:rPr>
              <a:t> @ 35</a:t>
            </a:r>
            <a:r>
              <a:rPr lang="en-US" sz="2400" dirty="0">
                <a:ea typeface="ＭＳ Ｐゴシック" charset="0"/>
                <a:cs typeface="Tahoma" charset="0"/>
              </a:rPr>
              <a:t>ºC, 48 </a:t>
            </a:r>
            <a:r>
              <a:rPr lang="en-US" sz="2400" dirty="0" err="1">
                <a:ea typeface="ＭＳ Ｐゴシック" charset="0"/>
                <a:cs typeface="Tahoma" charset="0"/>
              </a:rPr>
              <a:t>Hrs</a:t>
            </a:r>
            <a:endParaRPr lang="en-US" sz="2400" dirty="0">
              <a:ea typeface="ＭＳ Ｐゴシック" charset="0"/>
              <a:cs typeface="Tahoma" charset="0"/>
            </a:endParaRPr>
          </a:p>
          <a:p>
            <a:pPr eaLnBrk="1" hangingPunct="1"/>
            <a:endParaRPr lang="en-US" dirty="0">
              <a:latin typeface="Tahoma" charset="0"/>
              <a:ea typeface="ＭＳ Ｐゴシック" charset="0"/>
              <a:cs typeface="ＭＳ Ｐゴシック" charset="0"/>
            </a:endParaRPr>
          </a:p>
        </p:txBody>
      </p:sp>
      <p:pic>
        <p:nvPicPr>
          <p:cNvPr id="79876" name="Picture 5" descr="Salt Spray Te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219200"/>
            <a:ext cx="4741333"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1938997" y="304800"/>
            <a:ext cx="5266006" cy="623793"/>
          </a:xfrm>
        </p:spPr>
        <p:txBody>
          <a:bodyPr/>
          <a:lstStyle/>
          <a:p>
            <a:pPr algn="ctr"/>
            <a:r>
              <a:rPr lang="en-US" dirty="0">
                <a:latin typeface="Tahoma" charset="0"/>
                <a:ea typeface="ＭＳ Ｐゴシック" charset="0"/>
                <a:cs typeface="ＭＳ Ｐゴシック" charset="0"/>
              </a:rPr>
              <a:t>Test Certificate</a:t>
            </a:r>
          </a:p>
        </p:txBody>
      </p:sp>
      <p:pic>
        <p:nvPicPr>
          <p:cNvPr id="9" name="Picture 8">
            <a:extLst>
              <a:ext uri="{FF2B5EF4-FFF2-40B4-BE49-F238E27FC236}">
                <a16:creationId xmlns:a16="http://schemas.microsoft.com/office/drawing/2014/main" id="{A13D73D9-F96F-A19A-0D93-01B319C1A653}"/>
              </a:ext>
            </a:extLst>
          </p:cNvPr>
          <p:cNvPicPr>
            <a:picLocks noChangeAspect="1"/>
          </p:cNvPicPr>
          <p:nvPr/>
        </p:nvPicPr>
        <p:blipFill>
          <a:blip r:embed="rId2"/>
          <a:stretch>
            <a:fillRect/>
          </a:stretch>
        </p:blipFill>
        <p:spPr>
          <a:xfrm>
            <a:off x="762000" y="1118913"/>
            <a:ext cx="3537898" cy="5053288"/>
          </a:xfrm>
          <a:prstGeom prst="rect">
            <a:avLst/>
          </a:prstGeom>
        </p:spPr>
      </p:pic>
      <p:pic>
        <p:nvPicPr>
          <p:cNvPr id="11" name="Picture 10">
            <a:extLst>
              <a:ext uri="{FF2B5EF4-FFF2-40B4-BE49-F238E27FC236}">
                <a16:creationId xmlns:a16="http://schemas.microsoft.com/office/drawing/2014/main" id="{601BC94E-97C8-42EE-1D5B-A373C9C9447C}"/>
              </a:ext>
            </a:extLst>
          </p:cNvPr>
          <p:cNvPicPr>
            <a:picLocks noChangeAspect="1"/>
          </p:cNvPicPr>
          <p:nvPr/>
        </p:nvPicPr>
        <p:blipFill>
          <a:blip r:embed="rId3"/>
          <a:stretch>
            <a:fillRect/>
          </a:stretch>
        </p:blipFill>
        <p:spPr>
          <a:xfrm>
            <a:off x="4572000" y="1118914"/>
            <a:ext cx="3398204" cy="505328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965028" y="0"/>
            <a:ext cx="5061552" cy="808459"/>
          </a:xfrm>
          <a:solidFill>
            <a:srgbClr val="E9462B"/>
          </a:solidFill>
        </p:spPr>
        <p:txBody>
          <a:bodyPr/>
          <a:lstStyle/>
          <a:p>
            <a:pPr algn="ctr" eaLnBrk="1" hangingPunct="1"/>
            <a:r>
              <a:rPr lang="en-US" altLang="ko-KR" sz="3600" b="1" dirty="0">
                <a:latin typeface="Times New Roman" charset="0"/>
                <a:ea typeface="굴림" charset="0"/>
                <a:cs typeface="굴림" charset="0"/>
              </a:rPr>
              <a:t>Customers - Domestic</a:t>
            </a:r>
          </a:p>
        </p:txBody>
      </p:sp>
      <p:graphicFrame>
        <p:nvGraphicFramePr>
          <p:cNvPr id="4" name="Table 3">
            <a:extLst>
              <a:ext uri="{FF2B5EF4-FFF2-40B4-BE49-F238E27FC236}">
                <a16:creationId xmlns:a16="http://schemas.microsoft.com/office/drawing/2014/main" id="{A96C5821-39FA-5D20-EF2E-1FBE01C9EA23}"/>
              </a:ext>
            </a:extLst>
          </p:cNvPr>
          <p:cNvGraphicFramePr>
            <a:graphicFrameLocks noGrp="1"/>
          </p:cNvGraphicFramePr>
          <p:nvPr>
            <p:extLst>
              <p:ext uri="{D42A27DB-BD31-4B8C-83A1-F6EECF244321}">
                <p14:modId xmlns:p14="http://schemas.microsoft.com/office/powerpoint/2010/main" val="3447989338"/>
              </p:ext>
            </p:extLst>
          </p:nvPr>
        </p:nvGraphicFramePr>
        <p:xfrm>
          <a:off x="381000" y="990600"/>
          <a:ext cx="8534400" cy="5029199"/>
        </p:xfrm>
        <a:graphic>
          <a:graphicData uri="http://schemas.openxmlformats.org/drawingml/2006/table">
            <a:tbl>
              <a:tblPr/>
              <a:tblGrid>
                <a:gridCol w="775855">
                  <a:extLst>
                    <a:ext uri="{9D8B030D-6E8A-4147-A177-3AD203B41FA5}">
                      <a16:colId xmlns:a16="http://schemas.microsoft.com/office/drawing/2014/main" val="20000"/>
                    </a:ext>
                  </a:extLst>
                </a:gridCol>
                <a:gridCol w="3567545">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971800">
                  <a:extLst>
                    <a:ext uri="{9D8B030D-6E8A-4147-A177-3AD203B41FA5}">
                      <a16:colId xmlns:a16="http://schemas.microsoft.com/office/drawing/2014/main" val="20003"/>
                    </a:ext>
                  </a:extLst>
                </a:gridCol>
              </a:tblGrid>
              <a:tr h="352696">
                <a:tc>
                  <a:txBody>
                    <a:bodyPr/>
                    <a:lstStyle/>
                    <a:p>
                      <a:pPr algn="ctr" fontAlgn="ctr"/>
                      <a:r>
                        <a:rPr lang="en-US" sz="1200" b="1" i="0" u="none" strike="noStrike" dirty="0">
                          <a:solidFill>
                            <a:schemeClr val="tx1"/>
                          </a:solidFill>
                          <a:effectLst/>
                          <a:latin typeface="Arial"/>
                        </a:rPr>
                        <a:t>Sl.No.</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400" b="1" i="0" u="none" strike="noStrike" dirty="0">
                          <a:solidFill>
                            <a:schemeClr val="tx1"/>
                          </a:solidFill>
                          <a:effectLst/>
                          <a:latin typeface="Arial"/>
                        </a:rPr>
                        <a:t>Domestic Customers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a:solidFill>
                            <a:schemeClr val="tx1"/>
                          </a:solidFill>
                          <a:effectLst/>
                          <a:latin typeface="Arial"/>
                        </a:rPr>
                        <a:t>Locality</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chemeClr val="tx1"/>
                          </a:solidFill>
                          <a:effectLst/>
                          <a:latin typeface="Arial"/>
                        </a:rPr>
                        <a:t>Parts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7401">
                <a:tc>
                  <a:txBody>
                    <a:bodyPr/>
                    <a:lstStyle/>
                    <a:p>
                      <a:pPr algn="ctr" fontAlgn="ctr"/>
                      <a:r>
                        <a:rPr lang="en-US" sz="1200" b="0" i="0" u="none" strike="noStrike" dirty="0">
                          <a:solidFill>
                            <a:srgbClr val="000099"/>
                          </a:solidFill>
                          <a:effectLst/>
                          <a:latin typeface="+mn-lt"/>
                        </a:rPr>
                        <a:t>1</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err="1">
                          <a:solidFill>
                            <a:srgbClr val="000099"/>
                          </a:solidFill>
                          <a:effectLst/>
                          <a:latin typeface="+mn-lt"/>
                        </a:rPr>
                        <a:t>Beetel</a:t>
                      </a:r>
                      <a:r>
                        <a:rPr lang="en-US" sz="1200" b="0" i="0" u="none" strike="noStrike" dirty="0">
                          <a:solidFill>
                            <a:srgbClr val="000099"/>
                          </a:solidFill>
                          <a:effectLst/>
                          <a:latin typeface="+mn-lt"/>
                        </a:rPr>
                        <a:t> Teletech Ltd.</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Ludhiana</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Telephone keypads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7401">
                <a:tc>
                  <a:txBody>
                    <a:bodyPr/>
                    <a:lstStyle/>
                    <a:p>
                      <a:pPr algn="ctr" fontAlgn="ctr"/>
                      <a:r>
                        <a:rPr lang="en-US" sz="1200" b="0" i="0" u="none" strike="noStrike" dirty="0">
                          <a:solidFill>
                            <a:srgbClr val="000099"/>
                          </a:solidFill>
                          <a:effectLst/>
                          <a:latin typeface="+mn-lt"/>
                        </a:rPr>
                        <a:t>2</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Videocon Industries Limited</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Aurangabad</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TV Remote Keypads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7401">
                <a:tc>
                  <a:txBody>
                    <a:bodyPr/>
                    <a:lstStyle/>
                    <a:p>
                      <a:pPr algn="ctr" fontAlgn="ctr"/>
                      <a:r>
                        <a:rPr lang="en-US" sz="1200" b="0" i="0" u="none" strike="noStrike">
                          <a:solidFill>
                            <a:srgbClr val="000099"/>
                          </a:solidFill>
                          <a:effectLst/>
                          <a:latin typeface="+mn-lt"/>
                        </a:rPr>
                        <a:t>3</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American Power Conversion (I) </a:t>
                      </a:r>
                      <a:r>
                        <a:rPr lang="en-US" sz="1200" b="0" i="0" u="none" strike="noStrike" dirty="0" err="1">
                          <a:solidFill>
                            <a:srgbClr val="000099"/>
                          </a:solidFill>
                          <a:effectLst/>
                          <a:latin typeface="+mn-lt"/>
                        </a:rPr>
                        <a:t>P.Ltd</a:t>
                      </a:r>
                      <a:endParaRPr lang="en-US" sz="1200" b="0" i="0" u="none" strike="noStrike" dirty="0">
                        <a:solidFill>
                          <a:srgbClr val="000099"/>
                        </a:solidFill>
                        <a:effectLst/>
                        <a:latin typeface="+mn-lt"/>
                      </a:endParaRP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Philipines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General Keypads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7401">
                <a:tc>
                  <a:txBody>
                    <a:bodyPr/>
                    <a:lstStyle/>
                    <a:p>
                      <a:pPr algn="ctr" fontAlgn="ctr"/>
                      <a:r>
                        <a:rPr lang="en-US" sz="1200" b="0" i="0" u="none" strike="noStrike">
                          <a:solidFill>
                            <a:srgbClr val="000099"/>
                          </a:solidFill>
                          <a:effectLst/>
                          <a:latin typeface="+mn-lt"/>
                        </a:rPr>
                        <a:t>4</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Bharat Electronics Limited</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All over India</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General Keypads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7401">
                <a:tc>
                  <a:txBody>
                    <a:bodyPr/>
                    <a:lstStyle/>
                    <a:p>
                      <a:pPr algn="ctr" fontAlgn="ctr"/>
                      <a:r>
                        <a:rPr lang="en-US" sz="1200" b="0" i="0" u="none" strike="noStrike">
                          <a:solidFill>
                            <a:srgbClr val="000099"/>
                          </a:solidFill>
                          <a:effectLst/>
                          <a:latin typeface="+mn-lt"/>
                        </a:rPr>
                        <a:t>5</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Hitachi Home &amp; Life Solutions (I) Limited</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Noida</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AC Remote Keypads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7401">
                <a:tc>
                  <a:txBody>
                    <a:bodyPr/>
                    <a:lstStyle/>
                    <a:p>
                      <a:pPr algn="ctr" fontAlgn="ctr"/>
                      <a:r>
                        <a:rPr lang="en-US" sz="1200" b="0" i="0" u="none" strike="noStrike">
                          <a:solidFill>
                            <a:srgbClr val="000099"/>
                          </a:solidFill>
                          <a:effectLst/>
                          <a:latin typeface="+mn-lt"/>
                        </a:rPr>
                        <a:t>6</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Larsen &amp; Toubro Limited</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Mysore</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General Keypads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7401">
                <a:tc>
                  <a:txBody>
                    <a:bodyPr/>
                    <a:lstStyle/>
                    <a:p>
                      <a:pPr algn="ctr" fontAlgn="ctr"/>
                      <a:r>
                        <a:rPr lang="en-US" sz="1200" b="0" i="0" u="none" strike="noStrike">
                          <a:solidFill>
                            <a:srgbClr val="000099"/>
                          </a:solidFill>
                          <a:effectLst/>
                          <a:latin typeface="+mn-lt"/>
                        </a:rPr>
                        <a:t>7</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err="1">
                          <a:solidFill>
                            <a:srgbClr val="000099"/>
                          </a:solidFill>
                          <a:effectLst/>
                          <a:latin typeface="+mn-lt"/>
                        </a:rPr>
                        <a:t>Minda</a:t>
                      </a:r>
                      <a:r>
                        <a:rPr lang="en-US" sz="1200" b="0" i="0" u="none" strike="noStrike" dirty="0">
                          <a:solidFill>
                            <a:srgbClr val="000099"/>
                          </a:solidFill>
                          <a:effectLst/>
                          <a:latin typeface="+mn-lt"/>
                        </a:rPr>
                        <a:t> Corporation Limited</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All over India</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Keypads for Automobile Parts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7401">
                <a:tc>
                  <a:txBody>
                    <a:bodyPr/>
                    <a:lstStyle/>
                    <a:p>
                      <a:pPr algn="ctr" fontAlgn="ctr"/>
                      <a:r>
                        <a:rPr lang="en-US" sz="1200" b="0" i="0" u="none" strike="noStrike">
                          <a:solidFill>
                            <a:srgbClr val="000099"/>
                          </a:solidFill>
                          <a:effectLst/>
                          <a:latin typeface="+mn-lt"/>
                        </a:rPr>
                        <a:t>8</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Pramod Telecom Private Limited</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Lucknow</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Telephone keypads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6483">
                <a:tc>
                  <a:txBody>
                    <a:bodyPr/>
                    <a:lstStyle/>
                    <a:p>
                      <a:pPr algn="ctr" fontAlgn="ctr"/>
                      <a:r>
                        <a:rPr lang="en-US" sz="1200" b="0" i="0" u="none" strike="noStrike">
                          <a:solidFill>
                            <a:srgbClr val="000099"/>
                          </a:solidFill>
                          <a:effectLst/>
                          <a:latin typeface="+mn-lt"/>
                        </a:rPr>
                        <a:t>9</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SFO Technologies Private Limited</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99"/>
                          </a:solidFill>
                          <a:effectLst/>
                          <a:latin typeface="+mn-lt"/>
                        </a:rPr>
                        <a:t>Cochin</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Keypads &amp; Consoles for Medical equipments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6503">
                <a:tc>
                  <a:txBody>
                    <a:bodyPr/>
                    <a:lstStyle/>
                    <a:p>
                      <a:pPr algn="ctr" fontAlgn="ctr"/>
                      <a:r>
                        <a:rPr lang="en-US" sz="1200" b="0" i="0" u="none" strike="noStrike">
                          <a:solidFill>
                            <a:srgbClr val="000099"/>
                          </a:solidFill>
                          <a:effectLst/>
                          <a:latin typeface="+mn-lt"/>
                        </a:rPr>
                        <a:t>10</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kern="1200" dirty="0">
                          <a:solidFill>
                            <a:srgbClr val="000099"/>
                          </a:solidFill>
                          <a:effectLst/>
                          <a:latin typeface="+mn-lt"/>
                          <a:ea typeface="+mn-ea"/>
                          <a:cs typeface="+mn-cs"/>
                        </a:rPr>
                        <a:t>KOSTAL India Private Limited</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kern="1200" dirty="0">
                          <a:solidFill>
                            <a:srgbClr val="000099"/>
                          </a:solidFill>
                          <a:effectLst/>
                          <a:latin typeface="+mn-lt"/>
                          <a:ea typeface="+mn-ea"/>
                          <a:cs typeface="+mn-cs"/>
                        </a:rPr>
                        <a:t>Vellore</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kern="1200" dirty="0">
                          <a:solidFill>
                            <a:srgbClr val="000099"/>
                          </a:solidFill>
                          <a:effectLst/>
                          <a:latin typeface="+mn-lt"/>
                          <a:ea typeface="+mn-ea"/>
                          <a:cs typeface="+mn-cs"/>
                        </a:rPr>
                        <a:t>Keypads &amp; Switches for Automobile </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396503">
                <a:tc>
                  <a:txBody>
                    <a:bodyPr/>
                    <a:lstStyle/>
                    <a:p>
                      <a:pPr algn="ctr" fontAlgn="ctr"/>
                      <a:r>
                        <a:rPr lang="en-US" sz="1200" b="0" i="0" u="none" strike="noStrike" dirty="0">
                          <a:solidFill>
                            <a:srgbClr val="000099"/>
                          </a:solidFill>
                          <a:effectLst/>
                          <a:latin typeface="+mn-lt"/>
                        </a:rPr>
                        <a:t>11</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kern="1200" dirty="0">
                          <a:solidFill>
                            <a:srgbClr val="000099"/>
                          </a:solidFill>
                          <a:effectLst/>
                          <a:latin typeface="+mn-lt"/>
                          <a:ea typeface="+mn-ea"/>
                          <a:cs typeface="+mn-cs"/>
                        </a:rPr>
                        <a:t>Visteon Automotive Systems India Private Ltd.</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kern="1200" dirty="0">
                          <a:solidFill>
                            <a:srgbClr val="000099"/>
                          </a:solidFill>
                          <a:effectLst/>
                          <a:latin typeface="+mn-lt"/>
                          <a:ea typeface="+mn-ea"/>
                          <a:cs typeface="+mn-cs"/>
                        </a:rPr>
                        <a:t>Chennai</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kern="1200" dirty="0">
                          <a:solidFill>
                            <a:srgbClr val="000099"/>
                          </a:solidFill>
                          <a:effectLst/>
                          <a:latin typeface="+mn-lt"/>
                          <a:ea typeface="+mn-ea"/>
                          <a:cs typeface="+mn-cs"/>
                        </a:rPr>
                        <a:t>Keypads &amp; Switches for Automobile </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7401">
                <a:tc>
                  <a:txBody>
                    <a:bodyPr/>
                    <a:lstStyle/>
                    <a:p>
                      <a:pPr algn="ctr" fontAlgn="ctr"/>
                      <a:r>
                        <a:rPr lang="en-US" sz="1200" b="0" i="0" u="none" strike="noStrike">
                          <a:solidFill>
                            <a:srgbClr val="000099"/>
                          </a:solidFill>
                          <a:effectLst/>
                          <a:latin typeface="+mn-lt"/>
                        </a:rPr>
                        <a:t>12</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Tata Consultancy Services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mn-lt"/>
                        </a:rPr>
                        <a:t>Goa</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General Keypads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96503">
                <a:tc>
                  <a:txBody>
                    <a:bodyPr/>
                    <a:lstStyle/>
                    <a:p>
                      <a:pPr algn="ctr" fontAlgn="ctr"/>
                      <a:r>
                        <a:rPr lang="en-US" sz="1200" b="0" i="0" u="none" strike="noStrike" dirty="0">
                          <a:solidFill>
                            <a:srgbClr val="000099"/>
                          </a:solidFill>
                          <a:effectLst/>
                          <a:latin typeface="+mn-lt"/>
                        </a:rPr>
                        <a:t>13</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1200" b="0" i="0" u="none" strike="noStrike" kern="1200" dirty="0">
                          <a:solidFill>
                            <a:srgbClr val="000099"/>
                          </a:solidFill>
                          <a:effectLst/>
                          <a:latin typeface="+mn-lt"/>
                          <a:ea typeface="+mn-ea"/>
                          <a:cs typeface="+mn-cs"/>
                        </a:rPr>
                        <a:t>Behr-</a:t>
                      </a:r>
                      <a:r>
                        <a:rPr lang="en-US" sz="1200" b="0" i="0" u="none" strike="noStrike" kern="1200" dirty="0" err="1">
                          <a:solidFill>
                            <a:srgbClr val="000099"/>
                          </a:solidFill>
                          <a:effectLst/>
                          <a:latin typeface="+mn-lt"/>
                          <a:ea typeface="+mn-ea"/>
                          <a:cs typeface="+mn-cs"/>
                        </a:rPr>
                        <a:t>Hella</a:t>
                      </a:r>
                      <a:r>
                        <a:rPr lang="en-US" sz="1200" b="0" i="0" u="none" strike="noStrike" kern="1200" dirty="0">
                          <a:solidFill>
                            <a:srgbClr val="000099"/>
                          </a:solidFill>
                          <a:effectLst/>
                          <a:latin typeface="+mn-lt"/>
                          <a:ea typeface="+mn-ea"/>
                          <a:cs typeface="+mn-cs"/>
                        </a:rPr>
                        <a:t> </a:t>
                      </a:r>
                      <a:r>
                        <a:rPr lang="en-US" sz="1200" b="0" i="0" u="none" strike="noStrike" kern="1200" dirty="0" err="1">
                          <a:solidFill>
                            <a:srgbClr val="000099"/>
                          </a:solidFill>
                          <a:effectLst/>
                          <a:latin typeface="+mn-lt"/>
                          <a:ea typeface="+mn-ea"/>
                          <a:cs typeface="+mn-cs"/>
                        </a:rPr>
                        <a:t>Thermocontrol</a:t>
                      </a:r>
                      <a:r>
                        <a:rPr lang="en-US" sz="1200" b="0" i="0" u="none" strike="noStrike" kern="1200" dirty="0">
                          <a:solidFill>
                            <a:srgbClr val="000099"/>
                          </a:solidFill>
                          <a:effectLst/>
                          <a:latin typeface="+mn-lt"/>
                          <a:ea typeface="+mn-ea"/>
                          <a:cs typeface="+mn-cs"/>
                        </a:rPr>
                        <a:t> India (P) Ltd.,</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1200" b="0" i="0" u="none" strike="noStrike" kern="1200" dirty="0">
                          <a:solidFill>
                            <a:srgbClr val="000099"/>
                          </a:solidFill>
                          <a:effectLst/>
                          <a:latin typeface="+mn-lt"/>
                          <a:ea typeface="+mn-ea"/>
                          <a:cs typeface="+mn-cs"/>
                        </a:rPr>
                        <a:t>Pune</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1200" b="0" i="0" u="none" strike="noStrike" kern="1200" dirty="0">
                          <a:solidFill>
                            <a:srgbClr val="000099"/>
                          </a:solidFill>
                          <a:effectLst/>
                          <a:latin typeface="+mn-lt"/>
                          <a:ea typeface="+mn-ea"/>
                          <a:cs typeface="+mn-cs"/>
                        </a:rPr>
                        <a:t>Keypads &amp; Switches for Automobile </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277401">
                <a:tc>
                  <a:txBody>
                    <a:bodyPr/>
                    <a:lstStyle/>
                    <a:p>
                      <a:pPr algn="ctr" fontAlgn="ctr"/>
                      <a:r>
                        <a:rPr lang="en-US" sz="1200" b="0" i="0" u="none" strike="noStrike">
                          <a:solidFill>
                            <a:srgbClr val="000099"/>
                          </a:solidFill>
                          <a:effectLst/>
                          <a:latin typeface="+mn-lt"/>
                        </a:rPr>
                        <a:t>14</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Samsung -</a:t>
                      </a:r>
                      <a:r>
                        <a:rPr lang="en-US" sz="1200" b="0" i="0" u="none" strike="noStrike" dirty="0" err="1">
                          <a:solidFill>
                            <a:srgbClr val="000099"/>
                          </a:solidFill>
                          <a:effectLst/>
                          <a:latin typeface="+mn-lt"/>
                        </a:rPr>
                        <a:t>Indai</a:t>
                      </a:r>
                      <a:endParaRPr lang="en-US" sz="1200" b="0" i="0" u="none" strike="noStrike" dirty="0">
                        <a:solidFill>
                          <a:srgbClr val="000099"/>
                        </a:solidFill>
                        <a:effectLst/>
                        <a:latin typeface="+mn-lt"/>
                      </a:endParaRP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Noida</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Mobile Phone keypads ( Not now)</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16501">
                <a:tc>
                  <a:txBody>
                    <a:bodyPr/>
                    <a:lstStyle/>
                    <a:p>
                      <a:pPr algn="ctr" fontAlgn="ctr"/>
                      <a:r>
                        <a:rPr lang="en-US" sz="1200" b="0" i="0" u="none" strike="noStrike" dirty="0">
                          <a:solidFill>
                            <a:srgbClr val="000099"/>
                          </a:solidFill>
                          <a:effectLst/>
                          <a:latin typeface="+mn-lt"/>
                        </a:rPr>
                        <a:t>15</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FOXCONN- INDIA</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Chennai</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mn-lt"/>
                        </a:rPr>
                        <a:t>Mobile phone Keypads for NOKIA </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166623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965028" y="0"/>
            <a:ext cx="5061552" cy="808459"/>
          </a:xfrm>
          <a:solidFill>
            <a:srgbClr val="E9462B"/>
          </a:solidFill>
        </p:spPr>
        <p:txBody>
          <a:bodyPr/>
          <a:lstStyle/>
          <a:p>
            <a:pPr algn="ctr" eaLnBrk="1" hangingPunct="1"/>
            <a:r>
              <a:rPr lang="en-US" altLang="ko-KR" sz="3600" b="1" dirty="0">
                <a:latin typeface="Times New Roman" charset="0"/>
                <a:ea typeface="굴림" charset="0"/>
                <a:cs typeface="굴림" charset="0"/>
              </a:rPr>
              <a:t>Customers - Domestic</a:t>
            </a:r>
          </a:p>
        </p:txBody>
      </p:sp>
      <p:graphicFrame>
        <p:nvGraphicFramePr>
          <p:cNvPr id="4" name="Table 3">
            <a:extLst>
              <a:ext uri="{FF2B5EF4-FFF2-40B4-BE49-F238E27FC236}">
                <a16:creationId xmlns:a16="http://schemas.microsoft.com/office/drawing/2014/main" id="{A96C5821-39FA-5D20-EF2E-1FBE01C9EA23}"/>
              </a:ext>
            </a:extLst>
          </p:cNvPr>
          <p:cNvGraphicFramePr>
            <a:graphicFrameLocks noGrp="1"/>
          </p:cNvGraphicFramePr>
          <p:nvPr>
            <p:extLst>
              <p:ext uri="{D42A27DB-BD31-4B8C-83A1-F6EECF244321}">
                <p14:modId xmlns:p14="http://schemas.microsoft.com/office/powerpoint/2010/main" val="1518361358"/>
              </p:ext>
            </p:extLst>
          </p:nvPr>
        </p:nvGraphicFramePr>
        <p:xfrm>
          <a:off x="609600" y="1676400"/>
          <a:ext cx="8077200" cy="2209800"/>
        </p:xfrm>
        <a:graphic>
          <a:graphicData uri="http://schemas.openxmlformats.org/drawingml/2006/table">
            <a:tbl>
              <a:tblPr/>
              <a:tblGrid>
                <a:gridCol w="734291">
                  <a:extLst>
                    <a:ext uri="{9D8B030D-6E8A-4147-A177-3AD203B41FA5}">
                      <a16:colId xmlns:a16="http://schemas.microsoft.com/office/drawing/2014/main" val="20000"/>
                    </a:ext>
                  </a:extLst>
                </a:gridCol>
                <a:gridCol w="3920837">
                  <a:extLst>
                    <a:ext uri="{9D8B030D-6E8A-4147-A177-3AD203B41FA5}">
                      <a16:colId xmlns:a16="http://schemas.microsoft.com/office/drawing/2014/main" val="20001"/>
                    </a:ext>
                  </a:extLst>
                </a:gridCol>
                <a:gridCol w="1052945">
                  <a:extLst>
                    <a:ext uri="{9D8B030D-6E8A-4147-A177-3AD203B41FA5}">
                      <a16:colId xmlns:a16="http://schemas.microsoft.com/office/drawing/2014/main" val="20002"/>
                    </a:ext>
                  </a:extLst>
                </a:gridCol>
                <a:gridCol w="2369127">
                  <a:extLst>
                    <a:ext uri="{9D8B030D-6E8A-4147-A177-3AD203B41FA5}">
                      <a16:colId xmlns:a16="http://schemas.microsoft.com/office/drawing/2014/main" val="20003"/>
                    </a:ext>
                  </a:extLst>
                </a:gridCol>
              </a:tblGrid>
              <a:tr h="400900">
                <a:tc>
                  <a:txBody>
                    <a:bodyPr/>
                    <a:lstStyle/>
                    <a:p>
                      <a:pPr algn="ctr" fontAlgn="ctr"/>
                      <a:r>
                        <a:rPr lang="en-US" sz="1200" b="1" i="0" u="none" strike="noStrike" dirty="0">
                          <a:solidFill>
                            <a:schemeClr val="tx1"/>
                          </a:solidFill>
                          <a:effectLst/>
                          <a:latin typeface="Arial"/>
                        </a:rPr>
                        <a:t>Sl.No.</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400" b="1" i="0" u="none" strike="noStrike" dirty="0">
                          <a:solidFill>
                            <a:schemeClr val="tx1"/>
                          </a:solidFill>
                          <a:effectLst/>
                          <a:latin typeface="Arial"/>
                        </a:rPr>
                        <a:t>Domestic Customers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a:solidFill>
                            <a:schemeClr val="tx1"/>
                          </a:solidFill>
                          <a:effectLst/>
                          <a:latin typeface="Arial"/>
                        </a:rPr>
                        <a:t>Locality</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chemeClr val="tx1"/>
                          </a:solidFill>
                          <a:effectLst/>
                          <a:latin typeface="Arial"/>
                        </a:rPr>
                        <a:t>Parts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50672">
                <a:tc>
                  <a:txBody>
                    <a:bodyPr/>
                    <a:lstStyle/>
                    <a:p>
                      <a:pPr algn="ctr" fontAlgn="ctr"/>
                      <a:r>
                        <a:rPr lang="en-US" sz="1200" b="1" i="0" u="none" strike="noStrike" dirty="0">
                          <a:solidFill>
                            <a:srgbClr val="000099"/>
                          </a:solidFill>
                          <a:effectLst/>
                          <a:latin typeface="Arial"/>
                        </a:rPr>
                        <a:t>16</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IN" sz="1200" b="0" i="0" u="none" strike="noStrike" kern="1200" dirty="0">
                          <a:solidFill>
                            <a:srgbClr val="000099"/>
                          </a:solidFill>
                          <a:effectLst/>
                          <a:latin typeface="Arial"/>
                          <a:ea typeface="+mn-ea"/>
                          <a:cs typeface="+mn-cs"/>
                        </a:rPr>
                        <a:t>Marquardt India </a:t>
                      </a:r>
                      <a:r>
                        <a:rPr lang="en-IN" sz="1200" b="0" i="0" u="none" strike="noStrike" kern="1200" dirty="0" err="1">
                          <a:solidFill>
                            <a:srgbClr val="000099"/>
                          </a:solidFill>
                          <a:effectLst/>
                          <a:latin typeface="Arial"/>
                          <a:ea typeface="+mn-ea"/>
                          <a:cs typeface="+mn-cs"/>
                        </a:rPr>
                        <a:t>Pvt.</a:t>
                      </a:r>
                      <a:r>
                        <a:rPr lang="en-IN" sz="1200" b="0" i="0" u="none" strike="noStrike" kern="1200" dirty="0">
                          <a:solidFill>
                            <a:srgbClr val="000099"/>
                          </a:solidFill>
                          <a:effectLst/>
                          <a:latin typeface="Arial"/>
                          <a:ea typeface="+mn-ea"/>
                          <a:cs typeface="+mn-cs"/>
                        </a:rPr>
                        <a:t> Ltd.</a:t>
                      </a:r>
                      <a:endParaRPr lang="en-US" sz="1200" b="0" i="0" u="none" strike="noStrike" kern="1200" dirty="0">
                        <a:solidFill>
                          <a:srgbClr val="000099"/>
                        </a:solidFill>
                        <a:effectLst/>
                        <a:latin typeface="Arial"/>
                        <a:ea typeface="+mn-ea"/>
                        <a:cs typeface="+mn-cs"/>
                      </a:endParaRP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kern="1200" dirty="0">
                          <a:solidFill>
                            <a:srgbClr val="000099"/>
                          </a:solidFill>
                          <a:effectLst/>
                          <a:latin typeface="Arial"/>
                          <a:ea typeface="+mn-ea"/>
                          <a:cs typeface="+mn-cs"/>
                        </a:rPr>
                        <a:t>Pune</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kern="1200" dirty="0">
                          <a:solidFill>
                            <a:srgbClr val="000099"/>
                          </a:solidFill>
                          <a:effectLst/>
                          <a:latin typeface="Arial"/>
                          <a:ea typeface="+mn-ea"/>
                          <a:cs typeface="+mn-cs"/>
                        </a:rPr>
                        <a:t>Keypads &amp; Switches for Automobile </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3828">
                <a:tc>
                  <a:txBody>
                    <a:bodyPr/>
                    <a:lstStyle/>
                    <a:p>
                      <a:pPr algn="ctr" fontAlgn="ctr"/>
                      <a:r>
                        <a:rPr lang="en-US" sz="1200" b="1" i="0" u="none" strike="noStrike" dirty="0">
                          <a:solidFill>
                            <a:srgbClr val="000099"/>
                          </a:solidFill>
                          <a:effectLst/>
                          <a:latin typeface="Arial"/>
                        </a:rPr>
                        <a:t>17</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IN" sz="1200" b="0" i="0" u="none" strike="noStrike" kern="1200" dirty="0">
                          <a:solidFill>
                            <a:srgbClr val="000099"/>
                          </a:solidFill>
                          <a:effectLst/>
                          <a:latin typeface="Arial"/>
                          <a:ea typeface="+mn-ea"/>
                          <a:cs typeface="+mn-cs"/>
                        </a:rPr>
                        <a:t>Lava International Ltd.</a:t>
                      </a:r>
                      <a:endParaRPr lang="en-US" sz="1200" b="0" i="0" u="none" strike="noStrike" kern="1200" dirty="0">
                        <a:solidFill>
                          <a:srgbClr val="000099"/>
                        </a:solidFill>
                        <a:effectLst/>
                        <a:latin typeface="Arial"/>
                        <a:ea typeface="+mn-ea"/>
                        <a:cs typeface="+mn-cs"/>
                      </a:endParaRP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kern="1200" dirty="0">
                          <a:solidFill>
                            <a:srgbClr val="000099"/>
                          </a:solidFill>
                          <a:effectLst/>
                          <a:latin typeface="Arial"/>
                          <a:ea typeface="+mn-ea"/>
                          <a:cs typeface="+mn-cs"/>
                        </a:rPr>
                        <a:t>Noida</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kern="1200" dirty="0">
                          <a:solidFill>
                            <a:srgbClr val="000099"/>
                          </a:solidFill>
                          <a:effectLst/>
                          <a:latin typeface="Arial"/>
                          <a:ea typeface="+mn-ea"/>
                          <a:cs typeface="+mn-cs"/>
                        </a:rPr>
                        <a:t>Mobile Phone Keypads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algn="ctr" fontAlgn="ctr"/>
                      <a:r>
                        <a:rPr lang="en-US" sz="1200" b="1" i="0" u="none" strike="noStrike" dirty="0">
                          <a:solidFill>
                            <a:srgbClr val="000099"/>
                          </a:solidFill>
                          <a:effectLst/>
                          <a:latin typeface="Arial"/>
                        </a:rPr>
                        <a:t>18</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IN" sz="1200" b="0" i="0" u="none" strike="noStrike" kern="1200" dirty="0">
                          <a:solidFill>
                            <a:srgbClr val="000099"/>
                          </a:solidFill>
                          <a:effectLst/>
                          <a:latin typeface="Arial"/>
                          <a:ea typeface="+mn-ea"/>
                          <a:cs typeface="+mn-cs"/>
                        </a:rPr>
                        <a:t>Flextronics Tech (I) Pvt Ltd.</a:t>
                      </a:r>
                      <a:endParaRPr lang="en-US" sz="1200" b="0" i="0" u="none" strike="noStrike" kern="1200" dirty="0">
                        <a:solidFill>
                          <a:srgbClr val="000099"/>
                        </a:solidFill>
                        <a:effectLst/>
                        <a:latin typeface="Arial"/>
                        <a:ea typeface="+mn-ea"/>
                        <a:cs typeface="+mn-cs"/>
                      </a:endParaRP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kern="1200" dirty="0">
                          <a:solidFill>
                            <a:srgbClr val="000099"/>
                          </a:solidFill>
                          <a:effectLst/>
                          <a:latin typeface="Arial"/>
                          <a:ea typeface="+mn-ea"/>
                          <a:cs typeface="+mn-cs"/>
                        </a:rPr>
                        <a:t>Chennai</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kern="1200" dirty="0">
                          <a:solidFill>
                            <a:srgbClr val="000099"/>
                          </a:solidFill>
                          <a:effectLst/>
                          <a:latin typeface="Arial"/>
                          <a:ea typeface="+mn-ea"/>
                          <a:cs typeface="+mn-cs"/>
                        </a:rPr>
                        <a:t>Mobile Phone Keypads</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algn="ctr" fontAlgn="ctr"/>
                      <a:r>
                        <a:rPr lang="en-US" sz="1200" b="1" i="0" u="none" strike="noStrike" dirty="0">
                          <a:solidFill>
                            <a:srgbClr val="000099"/>
                          </a:solidFill>
                          <a:effectLst/>
                          <a:latin typeface="Arial"/>
                        </a:rPr>
                        <a:t>19</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200" b="0" i="0" u="none" strike="noStrike" kern="1200" dirty="0" err="1">
                          <a:solidFill>
                            <a:srgbClr val="000099"/>
                          </a:solidFill>
                          <a:effectLst/>
                          <a:latin typeface="Arial"/>
                          <a:ea typeface="+mn-ea"/>
                          <a:cs typeface="+mn-cs"/>
                        </a:rPr>
                        <a:t>Napino</a:t>
                      </a:r>
                      <a:r>
                        <a:rPr lang="en-US" sz="1200" b="0" i="0" u="none" strike="noStrike" kern="1200" dirty="0">
                          <a:solidFill>
                            <a:srgbClr val="000099"/>
                          </a:solidFill>
                          <a:effectLst/>
                          <a:latin typeface="Arial"/>
                          <a:ea typeface="+mn-ea"/>
                          <a:cs typeface="+mn-cs"/>
                        </a:rPr>
                        <a:t> Auto &amp; Electronics Ltd</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kern="1200" dirty="0" err="1">
                          <a:solidFill>
                            <a:srgbClr val="000099"/>
                          </a:solidFill>
                          <a:effectLst/>
                          <a:latin typeface="Arial"/>
                          <a:ea typeface="+mn-ea"/>
                          <a:cs typeface="+mn-cs"/>
                        </a:rPr>
                        <a:t>Rajastan</a:t>
                      </a:r>
                      <a:endParaRPr lang="en-US" sz="1200" b="0" i="0" u="none" strike="noStrike" kern="1200" dirty="0">
                        <a:solidFill>
                          <a:srgbClr val="000099"/>
                        </a:solidFill>
                        <a:effectLst/>
                        <a:latin typeface="Arial"/>
                        <a:ea typeface="+mn-ea"/>
                        <a:cs typeface="+mn-cs"/>
                      </a:endParaRP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99"/>
                          </a:solidFill>
                          <a:effectLst/>
                          <a:latin typeface="+mn-lt"/>
                          <a:ea typeface="+mn-ea"/>
                          <a:cs typeface="+mn-cs"/>
                        </a:rPr>
                        <a:t>Keypads &amp; Switches for Automobile </a:t>
                      </a:r>
                    </a:p>
                  </a:txBody>
                  <a:tcPr marL="12700" marR="12700" marT="12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81390"/>
                  </a:ext>
                </a:extLst>
              </a:tr>
            </a:tbl>
          </a:graphicData>
        </a:graphic>
      </p:graphicFrame>
    </p:spTree>
    <p:extLst>
      <p:ext uri="{BB962C8B-B14F-4D97-AF65-F5344CB8AC3E}">
        <p14:creationId xmlns:p14="http://schemas.microsoft.com/office/powerpoint/2010/main" val="3692552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567488" y="0"/>
            <a:ext cx="5856642" cy="808459"/>
          </a:xfrm>
          <a:solidFill>
            <a:srgbClr val="E9462B"/>
          </a:solidFill>
        </p:spPr>
        <p:txBody>
          <a:bodyPr/>
          <a:lstStyle/>
          <a:p>
            <a:pPr algn="ctr" eaLnBrk="1" hangingPunct="1"/>
            <a:r>
              <a:rPr lang="en-US" altLang="ko-KR" sz="3600" b="1" dirty="0">
                <a:latin typeface="Times New Roman" charset="0"/>
                <a:ea typeface="굴림" charset="0"/>
                <a:cs typeface="굴림" charset="0"/>
              </a:rPr>
              <a:t>Customers - International</a:t>
            </a:r>
          </a:p>
        </p:txBody>
      </p:sp>
      <p:graphicFrame>
        <p:nvGraphicFramePr>
          <p:cNvPr id="2" name="Table 1">
            <a:extLst>
              <a:ext uri="{FF2B5EF4-FFF2-40B4-BE49-F238E27FC236}">
                <a16:creationId xmlns:a16="http://schemas.microsoft.com/office/drawing/2014/main" id="{854793EE-9163-FE7A-5BC3-534E86CE5FCB}"/>
              </a:ext>
            </a:extLst>
          </p:cNvPr>
          <p:cNvGraphicFramePr>
            <a:graphicFrameLocks noGrp="1"/>
          </p:cNvGraphicFramePr>
          <p:nvPr>
            <p:extLst>
              <p:ext uri="{D42A27DB-BD31-4B8C-83A1-F6EECF244321}">
                <p14:modId xmlns:p14="http://schemas.microsoft.com/office/powerpoint/2010/main" val="4271405855"/>
              </p:ext>
            </p:extLst>
          </p:nvPr>
        </p:nvGraphicFramePr>
        <p:xfrm>
          <a:off x="457200" y="1163637"/>
          <a:ext cx="8497888" cy="3693688"/>
        </p:xfrm>
        <a:graphic>
          <a:graphicData uri="http://schemas.openxmlformats.org/drawingml/2006/table">
            <a:tbl>
              <a:tblPr/>
              <a:tblGrid>
                <a:gridCol w="734727">
                  <a:extLst>
                    <a:ext uri="{9D8B030D-6E8A-4147-A177-3AD203B41FA5}">
                      <a16:colId xmlns:a16="http://schemas.microsoft.com/office/drawing/2014/main" val="20000"/>
                    </a:ext>
                  </a:extLst>
                </a:gridCol>
                <a:gridCol w="3923169">
                  <a:extLst>
                    <a:ext uri="{9D8B030D-6E8A-4147-A177-3AD203B41FA5}">
                      <a16:colId xmlns:a16="http://schemas.microsoft.com/office/drawing/2014/main" val="20001"/>
                    </a:ext>
                  </a:extLst>
                </a:gridCol>
                <a:gridCol w="1289239">
                  <a:extLst>
                    <a:ext uri="{9D8B030D-6E8A-4147-A177-3AD203B41FA5}">
                      <a16:colId xmlns:a16="http://schemas.microsoft.com/office/drawing/2014/main" val="20002"/>
                    </a:ext>
                  </a:extLst>
                </a:gridCol>
                <a:gridCol w="2550753">
                  <a:extLst>
                    <a:ext uri="{9D8B030D-6E8A-4147-A177-3AD203B41FA5}">
                      <a16:colId xmlns:a16="http://schemas.microsoft.com/office/drawing/2014/main" val="20003"/>
                    </a:ext>
                  </a:extLst>
                </a:gridCol>
              </a:tblGrid>
              <a:tr h="336602">
                <a:tc>
                  <a:txBody>
                    <a:bodyPr/>
                    <a:lstStyle/>
                    <a:p>
                      <a:pPr algn="ctr" fontAlgn="ctr"/>
                      <a:r>
                        <a:rPr lang="en-US" sz="1200" b="1" i="0" u="none" strike="noStrike">
                          <a:solidFill>
                            <a:schemeClr val="tx1"/>
                          </a:solidFill>
                          <a:effectLst/>
                          <a:latin typeface="Arial"/>
                        </a:rPr>
                        <a:t>Sl.No.</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a:solidFill>
                            <a:schemeClr val="tx1"/>
                          </a:solidFill>
                          <a:effectLst/>
                          <a:latin typeface="Arial"/>
                        </a:rPr>
                        <a:t>International Customers</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a:solidFill>
                            <a:schemeClr val="tx1"/>
                          </a:solidFill>
                          <a:effectLst/>
                          <a:latin typeface="Arial"/>
                        </a:rPr>
                        <a:t>Locality</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chemeClr val="tx1"/>
                          </a:solidFill>
                          <a:effectLst/>
                          <a:latin typeface="Arial"/>
                        </a:rPr>
                        <a:t>Parts</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36602">
                <a:tc>
                  <a:txBody>
                    <a:bodyPr/>
                    <a:lstStyle/>
                    <a:p>
                      <a:pPr algn="ctr" fontAlgn="ctr"/>
                      <a:r>
                        <a:rPr lang="en-US" sz="1200" b="0" i="0" u="none" strike="noStrike">
                          <a:solidFill>
                            <a:srgbClr val="000099"/>
                          </a:solidFill>
                          <a:effectLst/>
                          <a:latin typeface="Arial"/>
                        </a:rPr>
                        <a:t>1</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Arial"/>
                        </a:rPr>
                        <a:t>American Power Conversion (I) </a:t>
                      </a:r>
                      <a:r>
                        <a:rPr lang="en-US" sz="1200" b="0" i="0" u="none" strike="noStrike" dirty="0" err="1">
                          <a:solidFill>
                            <a:srgbClr val="000099"/>
                          </a:solidFill>
                          <a:effectLst/>
                          <a:latin typeface="Arial"/>
                        </a:rPr>
                        <a:t>P.Ltd</a:t>
                      </a:r>
                      <a:endParaRPr lang="en-US" sz="1200" b="0" i="0" u="none" strike="noStrike" dirty="0">
                        <a:solidFill>
                          <a:srgbClr val="000099"/>
                        </a:solidFill>
                        <a:effectLst/>
                        <a:latin typeface="Arial"/>
                      </a:endParaRP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Philipines</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Arial"/>
                        </a:rPr>
                        <a:t>General Keypads</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6602">
                <a:tc>
                  <a:txBody>
                    <a:bodyPr/>
                    <a:lstStyle/>
                    <a:p>
                      <a:pPr algn="ctr" fontAlgn="ctr"/>
                      <a:r>
                        <a:rPr lang="en-US" sz="1200" b="0" i="0" u="none" strike="noStrike">
                          <a:solidFill>
                            <a:srgbClr val="000099"/>
                          </a:solidFill>
                          <a:effectLst/>
                          <a:latin typeface="Arial"/>
                        </a:rPr>
                        <a:t>2</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BARCO NV</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Belgium</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General Keypads</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0436">
                <a:tc>
                  <a:txBody>
                    <a:bodyPr/>
                    <a:lstStyle/>
                    <a:p>
                      <a:pPr algn="ctr" fontAlgn="ctr"/>
                      <a:r>
                        <a:rPr lang="en-US" sz="1200" b="0" i="0" u="none" strike="noStrike">
                          <a:solidFill>
                            <a:srgbClr val="000099"/>
                          </a:solidFill>
                          <a:effectLst/>
                          <a:latin typeface="Arial"/>
                        </a:rPr>
                        <a:t>3</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Fisher &amp; Paykel Healthcare Limited</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Arial"/>
                        </a:rPr>
                        <a:t>New </a:t>
                      </a:r>
                      <a:r>
                        <a:rPr lang="en-US" sz="1200" b="0" i="0" u="none" strike="noStrike" dirty="0" err="1">
                          <a:solidFill>
                            <a:srgbClr val="000099"/>
                          </a:solidFill>
                          <a:effectLst/>
                          <a:latin typeface="Arial"/>
                        </a:rPr>
                        <a:t>ZeaLand</a:t>
                      </a:r>
                      <a:endParaRPr lang="en-US" sz="1200" b="0" i="0" u="none" strike="noStrike" dirty="0">
                        <a:solidFill>
                          <a:srgbClr val="000099"/>
                        </a:solidFill>
                        <a:effectLst/>
                        <a:latin typeface="Arial"/>
                      </a:endParaRP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General Keypads</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6602">
                <a:tc>
                  <a:txBody>
                    <a:bodyPr/>
                    <a:lstStyle/>
                    <a:p>
                      <a:pPr algn="ctr" fontAlgn="ctr"/>
                      <a:r>
                        <a:rPr lang="en-US" sz="1200" b="0" i="0" u="none" strike="noStrike">
                          <a:solidFill>
                            <a:srgbClr val="000099"/>
                          </a:solidFill>
                          <a:effectLst/>
                          <a:latin typeface="Arial"/>
                        </a:rPr>
                        <a:t>4</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Xiamen Nord Trading Co. Ltd.,</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China</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General Keypads</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6602">
                <a:tc>
                  <a:txBody>
                    <a:bodyPr/>
                    <a:lstStyle/>
                    <a:p>
                      <a:pPr algn="ctr" fontAlgn="ctr"/>
                      <a:r>
                        <a:rPr lang="en-US" sz="1200" b="0" i="0" u="none" strike="noStrike">
                          <a:solidFill>
                            <a:srgbClr val="000099"/>
                          </a:solidFill>
                          <a:effectLst/>
                          <a:latin typeface="Arial"/>
                        </a:rPr>
                        <a:t>5</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Baird Investment Advisor Co., Ltd.</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China</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General Keypads</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6602">
                <a:tc>
                  <a:txBody>
                    <a:bodyPr/>
                    <a:lstStyle/>
                    <a:p>
                      <a:pPr algn="ctr" fontAlgn="ctr"/>
                      <a:r>
                        <a:rPr lang="en-US" sz="1200" b="0" i="0" u="none" strike="noStrike">
                          <a:solidFill>
                            <a:srgbClr val="000099"/>
                          </a:solidFill>
                          <a:effectLst/>
                          <a:latin typeface="Arial"/>
                        </a:rPr>
                        <a:t>6</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Arial"/>
                        </a:rPr>
                        <a:t>BORNICO Electronic Manufacturer</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Poland</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General Keypads</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6602">
                <a:tc>
                  <a:txBody>
                    <a:bodyPr/>
                    <a:lstStyle/>
                    <a:p>
                      <a:pPr algn="ctr" fontAlgn="ctr"/>
                      <a:r>
                        <a:rPr lang="en-US" sz="1200" b="0" i="0" u="none" strike="noStrike">
                          <a:solidFill>
                            <a:srgbClr val="000099"/>
                          </a:solidFill>
                          <a:effectLst/>
                          <a:latin typeface="Arial"/>
                        </a:rPr>
                        <a:t>7</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OAK Holland Trading</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Netherlands</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General Keypads</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6602">
                <a:tc>
                  <a:txBody>
                    <a:bodyPr/>
                    <a:lstStyle/>
                    <a:p>
                      <a:pPr algn="ctr" fontAlgn="ctr"/>
                      <a:r>
                        <a:rPr lang="en-US" sz="1200" b="0" i="0" u="none" strike="noStrike">
                          <a:solidFill>
                            <a:srgbClr val="000099"/>
                          </a:solidFill>
                          <a:effectLst/>
                          <a:latin typeface="Arial"/>
                        </a:rPr>
                        <a:t>8</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SPICA NV</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KORTRIJK</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General Keypads</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0436">
                <a:tc>
                  <a:txBody>
                    <a:bodyPr/>
                    <a:lstStyle/>
                    <a:p>
                      <a:pPr algn="ctr" fontAlgn="ctr"/>
                      <a:r>
                        <a:rPr lang="en-US" sz="1200" b="0" i="0" u="none" strike="noStrike">
                          <a:solidFill>
                            <a:srgbClr val="000099"/>
                          </a:solidFill>
                          <a:effectLst/>
                          <a:latin typeface="Arial"/>
                        </a:rPr>
                        <a:t>9</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GIGASET COMMUNICATIONS GmbH </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99"/>
                          </a:solidFill>
                          <a:effectLst/>
                          <a:latin typeface="Arial"/>
                        </a:rPr>
                        <a:t>Germany</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99"/>
                          </a:solidFill>
                          <a:effectLst/>
                          <a:latin typeface="Arial"/>
                        </a:rPr>
                        <a:t> Keypads for Cordless Phone</a:t>
                      </a:r>
                    </a:p>
                  </a:txBody>
                  <a:tcPr marL="12679" marR="12679" marT="12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86754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2362200" y="2667000"/>
            <a:ext cx="5791200" cy="990600"/>
          </a:xfrm>
        </p:spPr>
        <p:txBody>
          <a:bodyPr/>
          <a:lstStyle/>
          <a:p>
            <a:pPr eaLnBrk="1" hangingPunct="1"/>
            <a:r>
              <a:rPr lang="en-US" altLang="ko-KR" b="1">
                <a:latin typeface="Times New Roman" charset="0"/>
                <a:ea typeface="굴림" charset="0"/>
                <a:cs typeface="굴림" charset="0"/>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0"/>
            <a:ext cx="4572000" cy="623793"/>
          </a:xfrm>
        </p:spPr>
        <p:txBody>
          <a:bodyPr/>
          <a:lstStyle/>
          <a:p>
            <a:pPr eaLnBrk="1" hangingPunct="1"/>
            <a:r>
              <a:rPr lang="en-US" altLang="ko-KR" b="1" dirty="0">
                <a:latin typeface="Times New Roman" charset="0"/>
                <a:ea typeface="굴림" charset="0"/>
                <a:cs typeface="굴림" charset="0"/>
              </a:rPr>
              <a:t>Milestones</a:t>
            </a:r>
          </a:p>
        </p:txBody>
      </p:sp>
      <p:sp>
        <p:nvSpPr>
          <p:cNvPr id="31746" name="Rectangle 3"/>
          <p:cNvSpPr>
            <a:spLocks noGrp="1" noChangeArrowheads="1"/>
          </p:cNvSpPr>
          <p:nvPr>
            <p:ph idx="1"/>
          </p:nvPr>
        </p:nvSpPr>
        <p:spPr>
          <a:xfrm>
            <a:off x="609600" y="1066800"/>
            <a:ext cx="7772400" cy="5181600"/>
          </a:xfrm>
        </p:spPr>
        <p:txBody>
          <a:bodyPr/>
          <a:lstStyle/>
          <a:p>
            <a:pPr eaLnBrk="1" hangingPunct="1">
              <a:spcBef>
                <a:spcPct val="50000"/>
              </a:spcBef>
              <a:buFont typeface="Wingdings" panose="05000000000000000000" pitchFamily="2" charset="2"/>
              <a:buChar char="v"/>
            </a:pPr>
            <a:r>
              <a:rPr lang="en-US" dirty="0"/>
              <a:t>1990–Rubber Keypads manufacturing started in association with 	YOU EAL KOREA</a:t>
            </a:r>
          </a:p>
          <a:p>
            <a:pPr>
              <a:spcBef>
                <a:spcPct val="50000"/>
              </a:spcBef>
              <a:buFont typeface="Wingdings" panose="05000000000000000000" pitchFamily="2" charset="2"/>
              <a:buChar char="v"/>
            </a:pPr>
            <a:r>
              <a:rPr lang="en-US" dirty="0"/>
              <a:t>1993 – Established second unit at HOSUR</a:t>
            </a:r>
          </a:p>
          <a:p>
            <a:pPr>
              <a:spcBef>
                <a:spcPct val="50000"/>
              </a:spcBef>
              <a:buFont typeface="Wingdings" panose="05000000000000000000" pitchFamily="2" charset="2"/>
              <a:buChar char="v"/>
            </a:pPr>
            <a:r>
              <a:rPr lang="en-US" dirty="0"/>
              <a:t>1994 – Exported to ALCATEL, Mexico</a:t>
            </a:r>
          </a:p>
          <a:p>
            <a:pPr>
              <a:spcBef>
                <a:spcPct val="50000"/>
              </a:spcBef>
              <a:buFont typeface="Wingdings" panose="05000000000000000000" pitchFamily="2" charset="2"/>
              <a:buChar char="v"/>
            </a:pPr>
            <a:r>
              <a:rPr lang="en-US" dirty="0"/>
              <a:t>1995 – ISO 9002 CERTIFIED</a:t>
            </a:r>
          </a:p>
          <a:p>
            <a:pPr>
              <a:spcBef>
                <a:spcPct val="50000"/>
              </a:spcBef>
              <a:buFont typeface="Wingdings" panose="05000000000000000000" pitchFamily="2" charset="2"/>
              <a:buChar char="v"/>
            </a:pPr>
            <a:r>
              <a:rPr lang="en-US" dirty="0"/>
              <a:t>1996 – Laser Etched Keypads - Developed</a:t>
            </a:r>
          </a:p>
          <a:p>
            <a:pPr>
              <a:spcBef>
                <a:spcPct val="50000"/>
              </a:spcBef>
              <a:buFont typeface="Wingdings" panose="05000000000000000000" pitchFamily="2" charset="2"/>
              <a:buChar char="v"/>
            </a:pPr>
            <a:r>
              <a:rPr lang="en-US" dirty="0"/>
              <a:t>1998 – Developed Pager keypads for Motorola, 	               </a:t>
            </a:r>
          </a:p>
          <a:p>
            <a:pPr>
              <a:spcBef>
                <a:spcPct val="50000"/>
              </a:spcBef>
              <a:buFont typeface="Wingdings" panose="05000000000000000000" pitchFamily="2" charset="2"/>
              <a:buChar char="v"/>
            </a:pPr>
            <a:r>
              <a:rPr lang="en-US" dirty="0"/>
              <a:t> 2007–A New Plant for Mobile phone Keypads with 		KOREA</a:t>
            </a:r>
          </a:p>
          <a:p>
            <a:pPr>
              <a:spcBef>
                <a:spcPct val="50000"/>
              </a:spcBef>
              <a:buFont typeface="Wingdings" panose="05000000000000000000" pitchFamily="2" charset="2"/>
              <a:buChar char="v"/>
            </a:pPr>
            <a:r>
              <a:rPr lang="en-US" dirty="0"/>
              <a:t> 2010 – Developed Back lighted Dash board Knobs &amp; buttons with </a:t>
            </a:r>
            <a:r>
              <a:rPr lang="en-US" dirty="0" err="1"/>
              <a:t>Inj.Moulding</a:t>
            </a:r>
            <a:r>
              <a:rPr lang="en-US" dirty="0"/>
              <a:t>, Painting &amp; Laser marking for Auto Ancillaries like  VISTEON, KOSTAL &amp; BHTC</a:t>
            </a:r>
          </a:p>
        </p:txBody>
      </p:sp>
    </p:spTree>
    <p:extLst>
      <p:ext uri="{BB962C8B-B14F-4D97-AF65-F5344CB8AC3E}">
        <p14:creationId xmlns:p14="http://schemas.microsoft.com/office/powerpoint/2010/main" val="51492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0"/>
            <a:ext cx="4572000" cy="623793"/>
          </a:xfrm>
        </p:spPr>
        <p:txBody>
          <a:bodyPr/>
          <a:lstStyle/>
          <a:p>
            <a:pPr eaLnBrk="1" hangingPunct="1"/>
            <a:r>
              <a:rPr lang="en-US" altLang="ko-KR" b="1" dirty="0">
                <a:latin typeface="Times New Roman" charset="0"/>
                <a:ea typeface="굴림" charset="0"/>
                <a:cs typeface="굴림" charset="0"/>
              </a:rPr>
              <a:t>Production Facilities</a:t>
            </a:r>
          </a:p>
        </p:txBody>
      </p:sp>
      <p:sp>
        <p:nvSpPr>
          <p:cNvPr id="31746" name="Rectangle 3"/>
          <p:cNvSpPr>
            <a:spLocks noGrp="1" noChangeArrowheads="1"/>
          </p:cNvSpPr>
          <p:nvPr>
            <p:ph idx="1"/>
          </p:nvPr>
        </p:nvSpPr>
        <p:spPr>
          <a:xfrm>
            <a:off x="609600" y="1066800"/>
            <a:ext cx="5410200" cy="2186702"/>
          </a:xfrm>
        </p:spPr>
        <p:txBody>
          <a:bodyPr/>
          <a:lstStyle/>
          <a:p>
            <a:pPr marL="0" indent="0">
              <a:spcBef>
                <a:spcPct val="50000"/>
              </a:spcBef>
              <a:buNone/>
            </a:pPr>
            <a:r>
              <a:rPr lang="en-US" u="sng" dirty="0"/>
              <a:t>Rubber </a:t>
            </a:r>
            <a:r>
              <a:rPr lang="en-US" u="sng" dirty="0" err="1"/>
              <a:t>KeyPad</a:t>
            </a:r>
            <a:r>
              <a:rPr lang="en-US" u="sng" dirty="0"/>
              <a:t> production</a:t>
            </a:r>
          </a:p>
          <a:p>
            <a:pPr marL="0" indent="0">
              <a:lnSpc>
                <a:spcPct val="50000"/>
              </a:lnSpc>
              <a:spcBef>
                <a:spcPct val="50000"/>
              </a:spcBef>
              <a:buNone/>
            </a:pPr>
            <a:r>
              <a:rPr lang="en-US" dirty="0"/>
              <a:t>69B, Electronics city, Bangalore –15,000 </a:t>
            </a:r>
            <a:r>
              <a:rPr lang="en-US" dirty="0" err="1"/>
              <a:t>sq,ft</a:t>
            </a:r>
            <a:endParaRPr lang="en-US" dirty="0"/>
          </a:p>
          <a:p>
            <a:pPr marL="0" indent="0">
              <a:lnSpc>
                <a:spcPct val="50000"/>
              </a:lnSpc>
              <a:spcBef>
                <a:spcPct val="50000"/>
              </a:spcBef>
              <a:buNone/>
            </a:pPr>
            <a:r>
              <a:rPr lang="en-US" dirty="0"/>
              <a:t>                      &amp;</a:t>
            </a:r>
          </a:p>
          <a:p>
            <a:pPr marL="0" indent="0">
              <a:lnSpc>
                <a:spcPct val="50000"/>
              </a:lnSpc>
              <a:spcBef>
                <a:spcPct val="50000"/>
              </a:spcBef>
              <a:buNone/>
            </a:pPr>
            <a:r>
              <a:rPr lang="en-US" dirty="0"/>
              <a:t>75AII, SIPCOT, Hosur – 10,000 sq. ft</a:t>
            </a:r>
          </a:p>
        </p:txBody>
      </p:sp>
      <p:pic>
        <p:nvPicPr>
          <p:cNvPr id="2" name="Picture 8" descr="DSCN0807">
            <a:extLst>
              <a:ext uri="{FF2B5EF4-FFF2-40B4-BE49-F238E27FC236}">
                <a16:creationId xmlns:a16="http://schemas.microsoft.com/office/drawing/2014/main" id="{AA24DD85-2097-8A60-84F6-91720C4B7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052" y="4307995"/>
            <a:ext cx="2395654" cy="1635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6" descr="DSCN0048">
            <a:extLst>
              <a:ext uri="{FF2B5EF4-FFF2-40B4-BE49-F238E27FC236}">
                <a16:creationId xmlns:a16="http://schemas.microsoft.com/office/drawing/2014/main" id="{C215183D-A388-E67D-5354-9CC882DB66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482307"/>
            <a:ext cx="2362200" cy="151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descr="DSCN0065">
            <a:extLst>
              <a:ext uri="{FF2B5EF4-FFF2-40B4-BE49-F238E27FC236}">
                <a16:creationId xmlns:a16="http://schemas.microsoft.com/office/drawing/2014/main" id="{38E3B25C-546E-9372-93B1-0A8CA161D4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650269"/>
            <a:ext cx="2362200" cy="151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107A35C1-0792-F140-6C3E-36F68341356D}"/>
              </a:ext>
            </a:extLst>
          </p:cNvPr>
          <p:cNvSpPr txBox="1"/>
          <p:nvPr/>
        </p:nvSpPr>
        <p:spPr>
          <a:xfrm>
            <a:off x="609600" y="3604498"/>
            <a:ext cx="5029200" cy="2339102"/>
          </a:xfrm>
          <a:prstGeom prst="rect">
            <a:avLst/>
          </a:prstGeom>
          <a:noFill/>
        </p:spPr>
        <p:txBody>
          <a:bodyPr wrap="square" rtlCol="0">
            <a:spAutoFit/>
          </a:bodyPr>
          <a:lstStyle/>
          <a:p>
            <a:pPr marL="0" indent="0">
              <a:spcBef>
                <a:spcPct val="50000"/>
              </a:spcBef>
              <a:spcAft>
                <a:spcPct val="20000"/>
              </a:spcAft>
              <a:buClr>
                <a:srgbClr val="4C4C4C"/>
              </a:buClr>
              <a:buNone/>
            </a:pPr>
            <a:r>
              <a:rPr lang="en-US" sz="2000" u="sng" dirty="0">
                <a:latin typeface="+mn-lt"/>
                <a:ea typeface="+mn-ea"/>
                <a:cs typeface="+mn-cs"/>
              </a:rPr>
              <a:t>Mobile </a:t>
            </a:r>
            <a:r>
              <a:rPr lang="en-US" sz="2000" u="sng" dirty="0" err="1">
                <a:latin typeface="+mn-lt"/>
                <a:ea typeface="+mn-ea"/>
                <a:cs typeface="+mn-cs"/>
              </a:rPr>
              <a:t>KeyPad</a:t>
            </a:r>
            <a:r>
              <a:rPr lang="en-US" sz="2000" u="sng" dirty="0">
                <a:latin typeface="+mn-lt"/>
                <a:ea typeface="+mn-ea"/>
                <a:cs typeface="+mn-cs"/>
              </a:rPr>
              <a:t> , Painted &amp; Laser Marked Push buttons &amp; Consoles  </a:t>
            </a:r>
          </a:p>
          <a:p>
            <a:pPr>
              <a:spcBef>
                <a:spcPct val="50000"/>
              </a:spcBef>
              <a:spcAft>
                <a:spcPct val="20000"/>
              </a:spcAft>
              <a:buClr>
                <a:srgbClr val="4C4C4C"/>
              </a:buClr>
            </a:pPr>
            <a:r>
              <a:rPr lang="en-US" sz="2000" dirty="0">
                <a:latin typeface="+mn-lt"/>
                <a:ea typeface="+mn-ea"/>
                <a:cs typeface="+mn-cs"/>
              </a:rPr>
              <a:t>235&amp;236 KIADB Industrial Area—20,000 sq. ft</a:t>
            </a:r>
          </a:p>
          <a:p>
            <a:pPr>
              <a:spcBef>
                <a:spcPct val="50000"/>
              </a:spcBef>
              <a:spcAft>
                <a:spcPct val="20000"/>
              </a:spcAft>
              <a:buClr>
                <a:srgbClr val="4C4C4C"/>
              </a:buClr>
            </a:pPr>
            <a:r>
              <a:rPr lang="en-US" sz="2000" dirty="0" err="1">
                <a:latin typeface="+mn-lt"/>
                <a:ea typeface="+mn-ea"/>
                <a:cs typeface="+mn-cs"/>
              </a:rPr>
              <a:t>Jigani</a:t>
            </a:r>
            <a:r>
              <a:rPr lang="en-US" sz="2000" dirty="0">
                <a:latin typeface="+mn-lt"/>
                <a:ea typeface="+mn-ea"/>
                <a:cs typeface="+mn-cs"/>
              </a:rPr>
              <a:t> Link Road, Bangalore -99</a:t>
            </a:r>
          </a:p>
          <a:p>
            <a:endParaRPr lang="en-IN" dirty="0"/>
          </a:p>
        </p:txBody>
      </p:sp>
    </p:spTree>
    <p:extLst>
      <p:ext uri="{BB962C8B-B14F-4D97-AF65-F5344CB8AC3E}">
        <p14:creationId xmlns:p14="http://schemas.microsoft.com/office/powerpoint/2010/main" val="304578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866900" y="0"/>
            <a:ext cx="5257800" cy="808459"/>
          </a:xfrm>
          <a:solidFill>
            <a:srgbClr val="E9462B"/>
          </a:solidFill>
        </p:spPr>
        <p:txBody>
          <a:bodyPr/>
          <a:lstStyle/>
          <a:p>
            <a:pPr algn="ctr" eaLnBrk="1" hangingPunct="1"/>
            <a:r>
              <a:rPr lang="en-US" altLang="ko-KR" sz="3600" b="1" dirty="0">
                <a:latin typeface="Times New Roman" charset="0"/>
                <a:ea typeface="굴림" charset="0"/>
                <a:cs typeface="굴림" charset="0"/>
              </a:rPr>
              <a:t>People</a:t>
            </a:r>
          </a:p>
        </p:txBody>
      </p:sp>
      <p:sp>
        <p:nvSpPr>
          <p:cNvPr id="39938" name="Rectangle 3"/>
          <p:cNvSpPr>
            <a:spLocks noGrp="1" noChangeArrowheads="1"/>
          </p:cNvSpPr>
          <p:nvPr>
            <p:ph idx="1"/>
          </p:nvPr>
        </p:nvSpPr>
        <p:spPr>
          <a:xfrm>
            <a:off x="304800" y="1143000"/>
            <a:ext cx="8382000" cy="4953000"/>
          </a:xfrm>
        </p:spPr>
        <p:txBody>
          <a:bodyPr/>
          <a:lstStyle/>
          <a:p>
            <a:pPr marL="0" indent="0" algn="just" eaLnBrk="1" hangingPunct="1">
              <a:lnSpc>
                <a:spcPct val="90000"/>
              </a:lnSpc>
              <a:spcBef>
                <a:spcPct val="50000"/>
              </a:spcBef>
              <a:buClr>
                <a:srgbClr val="D42C00"/>
              </a:buClr>
              <a:buSzPct val="80000"/>
              <a:buNone/>
            </a:pPr>
            <a:r>
              <a:rPr lang="en-US" altLang="ko-KR" b="1" u="sng" dirty="0">
                <a:solidFill>
                  <a:schemeClr val="tx1">
                    <a:lumMod val="95000"/>
                    <a:lumOff val="5000"/>
                  </a:schemeClr>
                </a:solidFill>
                <a:ea typeface="굴림" charset="0"/>
                <a:cs typeface="굴림" charset="0"/>
              </a:rPr>
              <a:t>Managing Team</a:t>
            </a:r>
            <a:r>
              <a:rPr lang="en-US" altLang="ko-KR" b="1" dirty="0">
                <a:solidFill>
                  <a:schemeClr val="tx1">
                    <a:lumMod val="95000"/>
                    <a:lumOff val="5000"/>
                  </a:schemeClr>
                </a:solidFill>
                <a:ea typeface="굴림" charset="0"/>
                <a:cs typeface="굴림" charset="0"/>
              </a:rPr>
              <a:t> </a:t>
            </a:r>
          </a:p>
          <a:p>
            <a:pPr algn="just" eaLnBrk="1" hangingPunct="1">
              <a:lnSpc>
                <a:spcPct val="90000"/>
              </a:lnSpc>
              <a:spcBef>
                <a:spcPct val="50000"/>
              </a:spcBef>
              <a:buClr>
                <a:srgbClr val="D42C00"/>
              </a:buClr>
              <a:buSzPct val="80000"/>
              <a:buFont typeface="Wingdings" panose="05000000000000000000" pitchFamily="2" charset="2"/>
              <a:buChar char="v"/>
            </a:pPr>
            <a:r>
              <a:rPr lang="en-US" altLang="ko-KR" dirty="0">
                <a:solidFill>
                  <a:schemeClr val="tx1">
                    <a:lumMod val="95000"/>
                    <a:lumOff val="5000"/>
                  </a:schemeClr>
                </a:solidFill>
                <a:ea typeface="굴림" charset="0"/>
                <a:cs typeface="굴림" charset="0"/>
              </a:rPr>
              <a:t>Master’s in production engineering and a graduate in electronics with experience in space research, Polymers, tooling and product innovation.</a:t>
            </a:r>
          </a:p>
          <a:p>
            <a:pPr marL="0" indent="0" algn="just" eaLnBrk="1" hangingPunct="1">
              <a:lnSpc>
                <a:spcPct val="90000"/>
              </a:lnSpc>
              <a:spcBef>
                <a:spcPct val="50000"/>
              </a:spcBef>
              <a:buClr>
                <a:srgbClr val="D42C00"/>
              </a:buClr>
              <a:buSzPct val="80000"/>
              <a:buNone/>
            </a:pPr>
            <a:r>
              <a:rPr lang="en-US" altLang="ko-KR" b="1" u="sng" dirty="0">
                <a:solidFill>
                  <a:schemeClr val="tx1">
                    <a:lumMod val="95000"/>
                    <a:lumOff val="5000"/>
                  </a:schemeClr>
                </a:solidFill>
                <a:ea typeface="굴림" charset="0"/>
                <a:cs typeface="굴림" charset="0"/>
              </a:rPr>
              <a:t>R &amp; D Team</a:t>
            </a:r>
          </a:p>
          <a:p>
            <a:pPr algn="just" eaLnBrk="1" hangingPunct="1">
              <a:lnSpc>
                <a:spcPct val="90000"/>
              </a:lnSpc>
              <a:spcBef>
                <a:spcPct val="50000"/>
              </a:spcBef>
              <a:buClr>
                <a:srgbClr val="D42C00"/>
              </a:buClr>
              <a:buSzPct val="80000"/>
              <a:buFont typeface="Wingdings" panose="05000000000000000000" pitchFamily="2" charset="2"/>
              <a:buChar char="v"/>
            </a:pPr>
            <a:r>
              <a:rPr lang="en-US" altLang="ko-KR" dirty="0">
                <a:solidFill>
                  <a:schemeClr val="tx1">
                    <a:lumMod val="95000"/>
                    <a:lumOff val="5000"/>
                  </a:schemeClr>
                </a:solidFill>
                <a:ea typeface="굴림" charset="0"/>
                <a:cs typeface="굴림" charset="0"/>
              </a:rPr>
              <a:t>Innovators in tooling&amp; Polymer science with wide experience in electronics manufacturing.</a:t>
            </a:r>
          </a:p>
          <a:p>
            <a:pPr marL="0" indent="0" algn="just" eaLnBrk="1" hangingPunct="1">
              <a:lnSpc>
                <a:spcPct val="90000"/>
              </a:lnSpc>
              <a:spcBef>
                <a:spcPct val="50000"/>
              </a:spcBef>
              <a:buClr>
                <a:srgbClr val="D42C00"/>
              </a:buClr>
              <a:buSzPct val="80000"/>
              <a:buNone/>
            </a:pPr>
            <a:r>
              <a:rPr lang="en-US" altLang="ko-KR" b="1" u="sng" dirty="0">
                <a:solidFill>
                  <a:schemeClr val="tx1">
                    <a:lumMod val="95000"/>
                    <a:lumOff val="5000"/>
                  </a:schemeClr>
                </a:solidFill>
                <a:ea typeface="굴림" charset="0"/>
                <a:cs typeface="굴림" charset="0"/>
              </a:rPr>
              <a:t>Quality Assurance</a:t>
            </a:r>
          </a:p>
          <a:p>
            <a:pPr algn="just" eaLnBrk="1" hangingPunct="1">
              <a:lnSpc>
                <a:spcPct val="90000"/>
              </a:lnSpc>
              <a:spcBef>
                <a:spcPct val="50000"/>
              </a:spcBef>
              <a:buClr>
                <a:srgbClr val="D42C00"/>
              </a:buClr>
              <a:buSzPct val="80000"/>
              <a:buFont typeface="Wingdings" panose="05000000000000000000" pitchFamily="2" charset="2"/>
              <a:buChar char="v"/>
            </a:pPr>
            <a:r>
              <a:rPr lang="en-US" altLang="ko-KR" dirty="0">
                <a:solidFill>
                  <a:schemeClr val="tx1">
                    <a:lumMod val="95000"/>
                    <a:lumOff val="5000"/>
                  </a:schemeClr>
                </a:solidFill>
                <a:ea typeface="굴림" charset="0"/>
                <a:cs typeface="굴림" charset="0"/>
              </a:rPr>
              <a:t>Motivated to excel with periodic training. Silkee products are ROHS certified. </a:t>
            </a:r>
          </a:p>
          <a:p>
            <a:pPr marL="0" indent="0" algn="just" eaLnBrk="1" hangingPunct="1">
              <a:lnSpc>
                <a:spcPct val="90000"/>
              </a:lnSpc>
              <a:spcBef>
                <a:spcPct val="50000"/>
              </a:spcBef>
              <a:buClr>
                <a:srgbClr val="D42C00"/>
              </a:buClr>
              <a:buSzPct val="80000"/>
              <a:buNone/>
            </a:pPr>
            <a:r>
              <a:rPr lang="en-US" altLang="ko-KR" b="1" u="sng" dirty="0">
                <a:solidFill>
                  <a:schemeClr val="tx1">
                    <a:lumMod val="95000"/>
                    <a:lumOff val="5000"/>
                  </a:schemeClr>
                </a:solidFill>
                <a:ea typeface="굴림" charset="0"/>
                <a:cs typeface="굴림" charset="0"/>
              </a:rPr>
              <a:t>Production Team</a:t>
            </a:r>
            <a:r>
              <a:rPr lang="en-US" altLang="ko-KR" dirty="0">
                <a:solidFill>
                  <a:schemeClr val="tx1">
                    <a:lumMod val="95000"/>
                    <a:lumOff val="5000"/>
                  </a:schemeClr>
                </a:solidFill>
                <a:ea typeface="굴림" charset="0"/>
                <a:cs typeface="굴림" charset="0"/>
              </a:rPr>
              <a:t> </a:t>
            </a:r>
          </a:p>
          <a:p>
            <a:pPr algn="just" eaLnBrk="1" hangingPunct="1">
              <a:lnSpc>
                <a:spcPct val="90000"/>
              </a:lnSpc>
              <a:spcBef>
                <a:spcPct val="50000"/>
              </a:spcBef>
              <a:buClr>
                <a:srgbClr val="D42C00"/>
              </a:buClr>
              <a:buSzPct val="80000"/>
              <a:buFont typeface="Wingdings" panose="05000000000000000000" pitchFamily="2" charset="2"/>
              <a:buChar char="v"/>
            </a:pPr>
            <a:r>
              <a:rPr lang="en-US" altLang="ko-KR" dirty="0">
                <a:solidFill>
                  <a:schemeClr val="tx1">
                    <a:lumMod val="95000"/>
                    <a:lumOff val="5000"/>
                  </a:schemeClr>
                </a:solidFill>
                <a:ea typeface="굴림" charset="0"/>
                <a:cs typeface="굴림" charset="0"/>
              </a:rPr>
              <a:t>Young productive team with high enthusiasm.</a:t>
            </a:r>
            <a:endParaRPr lang="en-US" altLang="ko-KR" b="1" dirty="0">
              <a:solidFill>
                <a:schemeClr val="tx1">
                  <a:lumMod val="95000"/>
                  <a:lumOff val="5000"/>
                </a:schemeClr>
              </a:solidFill>
              <a:ea typeface="굴림" charset="0"/>
              <a:cs typeface="굴림"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176349" y="1"/>
            <a:ext cx="4535767" cy="808459"/>
          </a:xfrm>
          <a:solidFill>
            <a:srgbClr val="E9462B"/>
          </a:solidFill>
        </p:spPr>
        <p:txBody>
          <a:bodyPr/>
          <a:lstStyle/>
          <a:p>
            <a:pPr algn="ctr" eaLnBrk="1" hangingPunct="1"/>
            <a:r>
              <a:rPr lang="en-US" altLang="ko-KR" sz="3600" b="1" dirty="0">
                <a:latin typeface="Times New Roman" charset="0"/>
                <a:ea typeface="굴림" charset="0"/>
                <a:cs typeface="굴림" charset="0"/>
              </a:rPr>
              <a:t>Design Capabilities</a:t>
            </a:r>
          </a:p>
        </p:txBody>
      </p:sp>
      <p:sp>
        <p:nvSpPr>
          <p:cNvPr id="39938" name="Rectangle 3"/>
          <p:cNvSpPr>
            <a:spLocks noGrp="1" noChangeArrowheads="1"/>
          </p:cNvSpPr>
          <p:nvPr>
            <p:ph idx="1"/>
          </p:nvPr>
        </p:nvSpPr>
        <p:spPr>
          <a:xfrm>
            <a:off x="304800" y="1143000"/>
            <a:ext cx="8382000" cy="4953000"/>
          </a:xfrm>
        </p:spPr>
        <p:txBody>
          <a:bodyPr/>
          <a:lstStyle/>
          <a:p>
            <a:pPr marL="269875" indent="-269875" algn="just" eaLnBrk="1" hangingPunct="1">
              <a:lnSpc>
                <a:spcPct val="150000"/>
              </a:lnSpc>
              <a:spcBef>
                <a:spcPct val="50000"/>
              </a:spcBef>
              <a:spcAft>
                <a:spcPct val="20000"/>
              </a:spcAft>
              <a:buClr>
                <a:srgbClr val="D42C00"/>
              </a:buClr>
              <a:buSzPct val="80000"/>
              <a:buFont typeface="Wingdings" panose="05000000000000000000" pitchFamily="2" charset="2"/>
              <a:buChar char="v"/>
            </a:pPr>
            <a:r>
              <a:rPr lang="en-US" altLang="ko-KR" sz="2000" b="1" dirty="0">
                <a:solidFill>
                  <a:schemeClr val="tx1">
                    <a:lumMod val="95000"/>
                    <a:lumOff val="5000"/>
                  </a:schemeClr>
                </a:solidFill>
                <a:latin typeface="+mn-lt"/>
                <a:ea typeface="굴림" charset="0"/>
              </a:rPr>
              <a:t>Rubber Keypads</a:t>
            </a:r>
          </a:p>
          <a:p>
            <a:pPr algn="just" eaLnBrk="1" hangingPunct="1">
              <a:lnSpc>
                <a:spcPct val="150000"/>
              </a:lnSpc>
              <a:spcBef>
                <a:spcPct val="50000"/>
              </a:spcBef>
              <a:spcAft>
                <a:spcPct val="20000"/>
              </a:spcAft>
              <a:buClr>
                <a:srgbClr val="D42C00"/>
              </a:buClr>
              <a:buSzPct val="80000"/>
            </a:pPr>
            <a:r>
              <a:rPr lang="en-US" altLang="ko-KR" sz="2000" dirty="0">
                <a:solidFill>
                  <a:schemeClr val="tx1">
                    <a:lumMod val="95000"/>
                    <a:lumOff val="5000"/>
                  </a:schemeClr>
                </a:solidFill>
                <a:latin typeface="+mn-lt"/>
                <a:ea typeface="굴림" charset="0"/>
              </a:rPr>
              <a:t>Silkee will offer suitable design for applications like telephones, Remotes, Medical </a:t>
            </a:r>
            <a:r>
              <a:rPr lang="en-US" altLang="ko-KR" sz="2000" dirty="0" err="1">
                <a:solidFill>
                  <a:schemeClr val="tx1">
                    <a:lumMod val="95000"/>
                    <a:lumOff val="5000"/>
                  </a:schemeClr>
                </a:solidFill>
                <a:latin typeface="+mn-lt"/>
                <a:ea typeface="굴림" charset="0"/>
              </a:rPr>
              <a:t>equipments</a:t>
            </a:r>
            <a:r>
              <a:rPr lang="en-US" altLang="ko-KR" sz="2000" dirty="0">
                <a:solidFill>
                  <a:schemeClr val="tx1">
                    <a:lumMod val="95000"/>
                    <a:lumOff val="5000"/>
                  </a:schemeClr>
                </a:solidFill>
                <a:latin typeface="+mn-lt"/>
                <a:ea typeface="굴림" charset="0"/>
              </a:rPr>
              <a:t>, Hand held instruments and gadgets and even to critical applications like </a:t>
            </a:r>
            <a:r>
              <a:rPr lang="en-US" altLang="ko-KR" sz="2000" dirty="0" err="1">
                <a:solidFill>
                  <a:schemeClr val="tx1">
                    <a:lumMod val="95000"/>
                    <a:lumOff val="5000"/>
                  </a:schemeClr>
                </a:solidFill>
                <a:latin typeface="+mn-lt"/>
                <a:ea typeface="굴림" charset="0"/>
              </a:rPr>
              <a:t>Defence</a:t>
            </a:r>
            <a:r>
              <a:rPr lang="en-US" altLang="ko-KR" sz="2000" dirty="0">
                <a:solidFill>
                  <a:schemeClr val="tx1">
                    <a:lumMod val="95000"/>
                    <a:lumOff val="5000"/>
                  </a:schemeClr>
                </a:solidFill>
                <a:latin typeface="+mn-lt"/>
                <a:ea typeface="굴림" charset="0"/>
              </a:rPr>
              <a:t> and Aero Space</a:t>
            </a:r>
          </a:p>
          <a:p>
            <a:pPr marL="269875" indent="-269875" algn="just" eaLnBrk="1" hangingPunct="1">
              <a:lnSpc>
                <a:spcPct val="150000"/>
              </a:lnSpc>
              <a:spcBef>
                <a:spcPct val="50000"/>
              </a:spcBef>
              <a:spcAft>
                <a:spcPct val="20000"/>
              </a:spcAft>
              <a:buClr>
                <a:srgbClr val="D42C00"/>
              </a:buClr>
              <a:buSzPct val="80000"/>
              <a:buFont typeface="Wingdings" panose="05000000000000000000" pitchFamily="2" charset="2"/>
              <a:buChar char="v"/>
            </a:pPr>
            <a:r>
              <a:rPr lang="en-US" altLang="ko-KR" sz="2000" b="1" dirty="0">
                <a:solidFill>
                  <a:schemeClr val="tx1">
                    <a:lumMod val="95000"/>
                    <a:lumOff val="5000"/>
                  </a:schemeClr>
                </a:solidFill>
                <a:latin typeface="+mn-lt"/>
                <a:ea typeface="굴림" charset="0"/>
              </a:rPr>
              <a:t>Keypads for mobile phones</a:t>
            </a:r>
          </a:p>
          <a:p>
            <a:pPr algn="just" eaLnBrk="1" hangingPunct="1">
              <a:lnSpc>
                <a:spcPct val="150000"/>
              </a:lnSpc>
              <a:spcBef>
                <a:spcPct val="50000"/>
              </a:spcBef>
              <a:spcAft>
                <a:spcPct val="20000"/>
              </a:spcAft>
              <a:buClr>
                <a:srgbClr val="D42C00"/>
              </a:buClr>
              <a:buSzPct val="80000"/>
            </a:pPr>
            <a:r>
              <a:rPr lang="en-US" altLang="ko-KR" sz="2000" dirty="0">
                <a:solidFill>
                  <a:schemeClr val="tx1">
                    <a:lumMod val="95000"/>
                    <a:lumOff val="5000"/>
                  </a:schemeClr>
                </a:solidFill>
                <a:latin typeface="+mn-lt"/>
                <a:ea typeface="굴림" charset="0"/>
              </a:rPr>
              <a:t>In association with its Korean partner M Solver, it can offer from 1st. to 8th. generation Keypads for mobile phones, from full rubber pads to slim type with EL and other light guiding features to meet the cost and functional needs of the customer.</a:t>
            </a:r>
          </a:p>
        </p:txBody>
      </p:sp>
    </p:spTree>
    <p:extLst>
      <p:ext uri="{BB962C8B-B14F-4D97-AF65-F5344CB8AC3E}">
        <p14:creationId xmlns:p14="http://schemas.microsoft.com/office/powerpoint/2010/main" val="280305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099406" y="1"/>
            <a:ext cx="4689654" cy="808459"/>
          </a:xfrm>
          <a:solidFill>
            <a:srgbClr val="E9462B"/>
          </a:solidFill>
        </p:spPr>
        <p:txBody>
          <a:bodyPr/>
          <a:lstStyle/>
          <a:p>
            <a:pPr algn="ctr" eaLnBrk="1" hangingPunct="1"/>
            <a:r>
              <a:rPr lang="en-US" altLang="ko-KR" sz="3600" b="1" dirty="0">
                <a:latin typeface="Times New Roman" charset="0"/>
                <a:ea typeface="굴림" charset="0"/>
                <a:cs typeface="굴림" charset="0"/>
              </a:rPr>
              <a:t>Process Capabilities</a:t>
            </a:r>
          </a:p>
        </p:txBody>
      </p:sp>
      <p:sp>
        <p:nvSpPr>
          <p:cNvPr id="39938" name="Rectangle 3"/>
          <p:cNvSpPr>
            <a:spLocks noGrp="1" noChangeArrowheads="1"/>
          </p:cNvSpPr>
          <p:nvPr>
            <p:ph idx="1"/>
          </p:nvPr>
        </p:nvSpPr>
        <p:spPr>
          <a:xfrm>
            <a:off x="304800" y="1143000"/>
            <a:ext cx="8382000" cy="4953000"/>
          </a:xfrm>
        </p:spPr>
        <p:txBody>
          <a:bodyPr/>
          <a:lstStyle/>
          <a:p>
            <a:pPr marL="269875" indent="-269875" algn="just">
              <a:spcBef>
                <a:spcPct val="50000"/>
              </a:spcBef>
              <a:spcAft>
                <a:spcPct val="20000"/>
              </a:spcAft>
              <a:buClr>
                <a:srgbClr val="D42C00"/>
              </a:buClr>
              <a:buSzPct val="80000"/>
              <a:buFont typeface="Wingdings" panose="05000000000000000000" pitchFamily="2" charset="2"/>
              <a:buChar char="v"/>
            </a:pPr>
            <a:r>
              <a:rPr lang="en-US" altLang="ko-KR" sz="2000" dirty="0">
                <a:solidFill>
                  <a:schemeClr val="tx1">
                    <a:lumMod val="95000"/>
                    <a:lumOff val="5000"/>
                  </a:schemeClr>
                </a:solidFill>
                <a:latin typeface="+mn-lt"/>
                <a:ea typeface="굴림" charset="0"/>
                <a:cs typeface="+mn-cs"/>
              </a:rPr>
              <a:t>Silicon rubber compounding &amp;  Precision </a:t>
            </a:r>
            <a:r>
              <a:rPr lang="en-US" altLang="ko-KR" sz="2000" dirty="0" err="1">
                <a:solidFill>
                  <a:schemeClr val="tx1">
                    <a:lumMod val="95000"/>
                    <a:lumOff val="5000"/>
                  </a:schemeClr>
                </a:solidFill>
                <a:latin typeface="+mn-lt"/>
                <a:ea typeface="굴림" charset="0"/>
                <a:cs typeface="+mn-cs"/>
              </a:rPr>
              <a:t>moulding</a:t>
            </a:r>
            <a:r>
              <a:rPr lang="en-US" altLang="ko-KR" sz="2000" dirty="0">
                <a:solidFill>
                  <a:schemeClr val="tx1">
                    <a:lumMod val="95000"/>
                    <a:lumOff val="5000"/>
                  </a:schemeClr>
                </a:solidFill>
                <a:latin typeface="+mn-lt"/>
                <a:ea typeface="굴림" charset="0"/>
                <a:cs typeface="+mn-cs"/>
              </a:rPr>
              <a:t> </a:t>
            </a:r>
          </a:p>
          <a:p>
            <a:pPr marL="269875" indent="-269875" algn="just">
              <a:spcBef>
                <a:spcPct val="50000"/>
              </a:spcBef>
              <a:spcAft>
                <a:spcPct val="20000"/>
              </a:spcAft>
              <a:buClr>
                <a:srgbClr val="D42C00"/>
              </a:buClr>
              <a:buSzPct val="80000"/>
              <a:buFont typeface="Wingdings" panose="05000000000000000000" pitchFamily="2" charset="2"/>
              <a:buChar char="v"/>
            </a:pPr>
            <a:r>
              <a:rPr lang="en-US" altLang="ko-KR" sz="2000" dirty="0">
                <a:solidFill>
                  <a:schemeClr val="tx1">
                    <a:lumMod val="95000"/>
                    <a:lumOff val="5000"/>
                  </a:schemeClr>
                </a:solidFill>
                <a:latin typeface="+mn-lt"/>
                <a:ea typeface="굴림" charset="0"/>
                <a:cs typeface="+mn-cs"/>
              </a:rPr>
              <a:t> Design &amp; mfr. Of Precision tools for Rubber &amp; Plastic </a:t>
            </a:r>
          </a:p>
          <a:p>
            <a:pPr marL="269875" indent="-269875" algn="just">
              <a:spcBef>
                <a:spcPct val="50000"/>
              </a:spcBef>
              <a:spcAft>
                <a:spcPct val="20000"/>
              </a:spcAft>
              <a:buClr>
                <a:srgbClr val="D42C00"/>
              </a:buClr>
              <a:buSzPct val="80000"/>
              <a:buFont typeface="Wingdings" panose="05000000000000000000" pitchFamily="2" charset="2"/>
              <a:buChar char="v"/>
            </a:pPr>
            <a:r>
              <a:rPr lang="en-US" altLang="ko-KR" sz="2000" dirty="0">
                <a:solidFill>
                  <a:schemeClr val="tx1">
                    <a:lumMod val="95000"/>
                    <a:lumOff val="5000"/>
                  </a:schemeClr>
                </a:solidFill>
                <a:latin typeface="+mn-lt"/>
                <a:ea typeface="굴림" charset="0"/>
                <a:cs typeface="+mn-cs"/>
              </a:rPr>
              <a:t> Injection </a:t>
            </a:r>
            <a:r>
              <a:rPr lang="en-US" altLang="ko-KR" sz="2000" dirty="0" err="1">
                <a:solidFill>
                  <a:schemeClr val="tx1">
                    <a:lumMod val="95000"/>
                    <a:lumOff val="5000"/>
                  </a:schemeClr>
                </a:solidFill>
                <a:latin typeface="+mn-lt"/>
                <a:ea typeface="굴림" charset="0"/>
                <a:cs typeface="+mn-cs"/>
              </a:rPr>
              <a:t>moulding</a:t>
            </a:r>
            <a:r>
              <a:rPr lang="en-US" altLang="ko-KR" sz="2000" dirty="0">
                <a:solidFill>
                  <a:schemeClr val="tx1">
                    <a:lumMod val="95000"/>
                    <a:lumOff val="5000"/>
                  </a:schemeClr>
                </a:solidFill>
                <a:latin typeface="+mn-lt"/>
                <a:ea typeface="굴림" charset="0"/>
                <a:cs typeface="+mn-cs"/>
              </a:rPr>
              <a:t>, Precision Plastic parts</a:t>
            </a:r>
          </a:p>
          <a:p>
            <a:pPr marL="269875" indent="-269875" algn="just">
              <a:spcBef>
                <a:spcPct val="50000"/>
              </a:spcBef>
              <a:spcAft>
                <a:spcPct val="20000"/>
              </a:spcAft>
              <a:buClr>
                <a:srgbClr val="D42C00"/>
              </a:buClr>
              <a:buSzPct val="80000"/>
              <a:buFont typeface="Wingdings" panose="05000000000000000000" pitchFamily="2" charset="2"/>
              <a:buChar char="v"/>
            </a:pPr>
            <a:r>
              <a:rPr lang="en-US" altLang="ko-KR" sz="2000" dirty="0">
                <a:solidFill>
                  <a:schemeClr val="tx1">
                    <a:lumMod val="95000"/>
                    <a:lumOff val="5000"/>
                  </a:schemeClr>
                </a:solidFill>
                <a:latin typeface="+mn-lt"/>
                <a:ea typeface="굴림" charset="0"/>
                <a:cs typeface="+mn-cs"/>
              </a:rPr>
              <a:t> Robot Spray coating on key-tops in clean atmosphere.</a:t>
            </a:r>
          </a:p>
          <a:p>
            <a:pPr marL="269875" indent="-269875" algn="just">
              <a:spcBef>
                <a:spcPct val="50000"/>
              </a:spcBef>
              <a:spcAft>
                <a:spcPct val="20000"/>
              </a:spcAft>
              <a:buClr>
                <a:srgbClr val="D42C00"/>
              </a:buClr>
              <a:buSzPct val="80000"/>
              <a:buFont typeface="Wingdings" panose="05000000000000000000" pitchFamily="2" charset="2"/>
              <a:buChar char="v"/>
            </a:pPr>
            <a:r>
              <a:rPr lang="en-US" altLang="ko-KR" sz="2000" dirty="0">
                <a:solidFill>
                  <a:schemeClr val="tx1">
                    <a:lumMod val="95000"/>
                    <a:lumOff val="5000"/>
                  </a:schemeClr>
                </a:solidFill>
                <a:latin typeface="+mn-lt"/>
                <a:ea typeface="굴림" charset="0"/>
                <a:cs typeface="+mn-cs"/>
              </a:rPr>
              <a:t> Laser etching on keypads for back lighted keypads, Push buttons &amp; consoles for Automotive &amp; Health care Sector</a:t>
            </a:r>
          </a:p>
          <a:p>
            <a:pPr marL="269875" indent="-269875" algn="just">
              <a:spcBef>
                <a:spcPct val="50000"/>
              </a:spcBef>
              <a:spcAft>
                <a:spcPct val="20000"/>
              </a:spcAft>
              <a:buClr>
                <a:srgbClr val="D42C00"/>
              </a:buClr>
              <a:buSzPct val="80000"/>
              <a:buFont typeface="Wingdings" panose="05000000000000000000" pitchFamily="2" charset="2"/>
              <a:buChar char="v"/>
            </a:pPr>
            <a:r>
              <a:rPr lang="en-US" altLang="ko-KR" sz="2000" dirty="0">
                <a:solidFill>
                  <a:schemeClr val="tx1">
                    <a:lumMod val="95000"/>
                    <a:lumOff val="5000"/>
                  </a:schemeClr>
                </a:solidFill>
                <a:latin typeface="+mn-lt"/>
                <a:ea typeface="굴림" charset="0"/>
                <a:cs typeface="+mn-cs"/>
              </a:rPr>
              <a:t> Screen Printing, Pad printing epoxy clear PU coating</a:t>
            </a:r>
          </a:p>
          <a:p>
            <a:pPr marL="269875" indent="-269875" algn="just">
              <a:spcBef>
                <a:spcPct val="50000"/>
              </a:spcBef>
              <a:spcAft>
                <a:spcPct val="20000"/>
              </a:spcAft>
              <a:buClr>
                <a:srgbClr val="D42C00"/>
              </a:buClr>
              <a:buSzPct val="80000"/>
              <a:buFont typeface="Wingdings" panose="05000000000000000000" pitchFamily="2" charset="2"/>
              <a:buChar char="v"/>
            </a:pPr>
            <a:r>
              <a:rPr lang="en-US" altLang="ko-KR" sz="2000" dirty="0">
                <a:solidFill>
                  <a:schemeClr val="tx1">
                    <a:lumMod val="95000"/>
                    <a:lumOff val="5000"/>
                  </a:schemeClr>
                </a:solidFill>
                <a:latin typeface="+mn-lt"/>
                <a:ea typeface="굴림" charset="0"/>
                <a:cs typeface="+mn-cs"/>
              </a:rPr>
              <a:t> Assembly of Mobile phone Keypads with XY robots with press cure or UV curing adhesive with special bonding strength.</a:t>
            </a:r>
          </a:p>
          <a:p>
            <a:pPr marL="269875" indent="-269875" algn="just">
              <a:spcBef>
                <a:spcPct val="50000"/>
              </a:spcBef>
              <a:spcAft>
                <a:spcPct val="20000"/>
              </a:spcAft>
              <a:buClr>
                <a:srgbClr val="D42C00"/>
              </a:buClr>
              <a:buSzPct val="80000"/>
              <a:buFont typeface="Wingdings" panose="05000000000000000000" pitchFamily="2" charset="2"/>
              <a:buChar char="v"/>
            </a:pPr>
            <a:r>
              <a:rPr lang="en-US" altLang="ko-KR" sz="2000" dirty="0">
                <a:solidFill>
                  <a:schemeClr val="tx1">
                    <a:lumMod val="95000"/>
                    <a:lumOff val="5000"/>
                  </a:schemeClr>
                </a:solidFill>
                <a:latin typeface="+mn-lt"/>
                <a:ea typeface="굴림" charset="0"/>
                <a:cs typeface="+mn-cs"/>
              </a:rPr>
              <a:t> Quality management system in all the above processes for continuous and sustained improvement in cost control and quality.</a:t>
            </a:r>
            <a:endParaRPr lang="en-US" altLang="ko-KR" sz="2000" dirty="0">
              <a:solidFill>
                <a:schemeClr val="tx1">
                  <a:lumMod val="95000"/>
                  <a:lumOff val="5000"/>
                </a:schemeClr>
              </a:solidFill>
              <a:latin typeface="+mn-lt"/>
              <a:ea typeface="굴림" charset="0"/>
            </a:endParaRPr>
          </a:p>
        </p:txBody>
      </p:sp>
    </p:spTree>
    <p:extLst>
      <p:ext uri="{BB962C8B-B14F-4D97-AF65-F5344CB8AC3E}">
        <p14:creationId xmlns:p14="http://schemas.microsoft.com/office/powerpoint/2010/main" val="110700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451100" y="930792"/>
            <a:ext cx="1954213" cy="1946275"/>
            <a:chOff x="552" y="704"/>
            <a:chExt cx="1231" cy="1226"/>
          </a:xfrm>
        </p:grpSpPr>
        <p:sp>
          <p:nvSpPr>
            <p:cNvPr id="46105" name="Freeform 5"/>
            <p:cNvSpPr>
              <a:spLocks/>
            </p:cNvSpPr>
            <p:nvPr/>
          </p:nvSpPr>
          <p:spPr bwMode="auto">
            <a:xfrm>
              <a:off x="552" y="704"/>
              <a:ext cx="1231" cy="1226"/>
            </a:xfrm>
            <a:custGeom>
              <a:avLst/>
              <a:gdLst>
                <a:gd name="T0" fmla="*/ 0 w 1199"/>
                <a:gd name="T1" fmla="*/ 1427 h 1195"/>
                <a:gd name="T2" fmla="*/ 12 w 1199"/>
                <a:gd name="T3" fmla="*/ 1390 h 1195"/>
                <a:gd name="T4" fmla="*/ 39 w 1199"/>
                <a:gd name="T5" fmla="*/ 1358 h 1195"/>
                <a:gd name="T6" fmla="*/ 50 w 1199"/>
                <a:gd name="T7" fmla="*/ 1328 h 1195"/>
                <a:gd name="T8" fmla="*/ 65 w 1199"/>
                <a:gd name="T9" fmla="*/ 1297 h 1195"/>
                <a:gd name="T10" fmla="*/ 89 w 1199"/>
                <a:gd name="T11" fmla="*/ 1264 h 1195"/>
                <a:gd name="T12" fmla="*/ 107 w 1199"/>
                <a:gd name="T13" fmla="*/ 1232 h 1195"/>
                <a:gd name="T14" fmla="*/ 125 w 1199"/>
                <a:gd name="T15" fmla="*/ 1202 h 1195"/>
                <a:gd name="T16" fmla="*/ 146 w 1199"/>
                <a:gd name="T17" fmla="*/ 1169 h 1195"/>
                <a:gd name="T18" fmla="*/ 169 w 1199"/>
                <a:gd name="T19" fmla="*/ 1131 h 1195"/>
                <a:gd name="T20" fmla="*/ 200 w 1199"/>
                <a:gd name="T21" fmla="*/ 1095 h 1195"/>
                <a:gd name="T22" fmla="*/ 221 w 1199"/>
                <a:gd name="T23" fmla="*/ 1064 h 1195"/>
                <a:gd name="T24" fmla="*/ 246 w 1199"/>
                <a:gd name="T25" fmla="*/ 1035 h 1195"/>
                <a:gd name="T26" fmla="*/ 273 w 1199"/>
                <a:gd name="T27" fmla="*/ 1000 h 1195"/>
                <a:gd name="T28" fmla="*/ 300 w 1199"/>
                <a:gd name="T29" fmla="*/ 962 h 1195"/>
                <a:gd name="T30" fmla="*/ 329 w 1199"/>
                <a:gd name="T31" fmla="*/ 930 h 1195"/>
                <a:gd name="T32" fmla="*/ 359 w 1199"/>
                <a:gd name="T33" fmla="*/ 894 h 1195"/>
                <a:gd name="T34" fmla="*/ 388 w 1199"/>
                <a:gd name="T35" fmla="*/ 867 h 1195"/>
                <a:gd name="T36" fmla="*/ 423 w 1199"/>
                <a:gd name="T37" fmla="*/ 826 h 1195"/>
                <a:gd name="T38" fmla="*/ 455 w 1199"/>
                <a:gd name="T39" fmla="*/ 796 h 1195"/>
                <a:gd name="T40" fmla="*/ 484 w 1199"/>
                <a:gd name="T41" fmla="*/ 767 h 1195"/>
                <a:gd name="T42" fmla="*/ 520 w 1199"/>
                <a:gd name="T43" fmla="*/ 736 h 1195"/>
                <a:gd name="T44" fmla="*/ 546 w 1199"/>
                <a:gd name="T45" fmla="*/ 712 h 1195"/>
                <a:gd name="T46" fmla="*/ 578 w 1199"/>
                <a:gd name="T47" fmla="*/ 683 h 1195"/>
                <a:gd name="T48" fmla="*/ 613 w 1199"/>
                <a:gd name="T49" fmla="*/ 657 h 1195"/>
                <a:gd name="T50" fmla="*/ 650 w 1199"/>
                <a:gd name="T51" fmla="*/ 626 h 1195"/>
                <a:gd name="T52" fmla="*/ 684 w 1199"/>
                <a:gd name="T53" fmla="*/ 599 h 1195"/>
                <a:gd name="T54" fmla="*/ 722 w 1199"/>
                <a:gd name="T55" fmla="*/ 569 h 1195"/>
                <a:gd name="T56" fmla="*/ 766 w 1199"/>
                <a:gd name="T57" fmla="*/ 540 h 1195"/>
                <a:gd name="T58" fmla="*/ 805 w 1199"/>
                <a:gd name="T59" fmla="*/ 509 h 1195"/>
                <a:gd name="T60" fmla="*/ 851 w 1199"/>
                <a:gd name="T61" fmla="*/ 478 h 1195"/>
                <a:gd name="T62" fmla="*/ 896 w 1199"/>
                <a:gd name="T63" fmla="*/ 451 h 1195"/>
                <a:gd name="T64" fmla="*/ 943 w 1199"/>
                <a:gd name="T65" fmla="*/ 427 h 1195"/>
                <a:gd name="T66" fmla="*/ 991 w 1199"/>
                <a:gd name="T67" fmla="*/ 398 h 1195"/>
                <a:gd name="T68" fmla="*/ 1036 w 1199"/>
                <a:gd name="T69" fmla="*/ 380 h 1195"/>
                <a:gd name="T70" fmla="*/ 1073 w 1199"/>
                <a:gd name="T71" fmla="*/ 355 h 1195"/>
                <a:gd name="T72" fmla="*/ 1122 w 1199"/>
                <a:gd name="T73" fmla="*/ 337 h 1195"/>
                <a:gd name="T74" fmla="*/ 1154 w 1199"/>
                <a:gd name="T75" fmla="*/ 325 h 1195"/>
                <a:gd name="T76" fmla="*/ 1013 w 1199"/>
                <a:gd name="T77" fmla="*/ 0 h 1195"/>
                <a:gd name="T78" fmla="*/ 1832 w 1199"/>
                <a:gd name="T79" fmla="*/ 461 h 1195"/>
                <a:gd name="T80" fmla="*/ 1616 w 1199"/>
                <a:gd name="T81" fmla="*/ 1414 h 1195"/>
                <a:gd name="T82" fmla="*/ 1486 w 1199"/>
                <a:gd name="T83" fmla="*/ 1131 h 1195"/>
                <a:gd name="T84" fmla="*/ 1429 w 1199"/>
                <a:gd name="T85" fmla="*/ 1157 h 1195"/>
                <a:gd name="T86" fmla="*/ 1378 w 1199"/>
                <a:gd name="T87" fmla="*/ 1184 h 1195"/>
                <a:gd name="T88" fmla="*/ 1321 w 1199"/>
                <a:gd name="T89" fmla="*/ 1221 h 1195"/>
                <a:gd name="T90" fmla="*/ 1262 w 1199"/>
                <a:gd name="T91" fmla="*/ 1259 h 1195"/>
                <a:gd name="T92" fmla="*/ 1214 w 1199"/>
                <a:gd name="T93" fmla="*/ 1294 h 1195"/>
                <a:gd name="T94" fmla="*/ 1167 w 1199"/>
                <a:gd name="T95" fmla="*/ 1333 h 1195"/>
                <a:gd name="T96" fmla="*/ 1120 w 1199"/>
                <a:gd name="T97" fmla="*/ 1373 h 1195"/>
                <a:gd name="T98" fmla="*/ 1079 w 1199"/>
                <a:gd name="T99" fmla="*/ 1411 h 1195"/>
                <a:gd name="T100" fmla="*/ 1042 w 1199"/>
                <a:gd name="T101" fmla="*/ 1452 h 1195"/>
                <a:gd name="T102" fmla="*/ 999 w 1199"/>
                <a:gd name="T103" fmla="*/ 1496 h 1195"/>
                <a:gd name="T104" fmla="*/ 964 w 1199"/>
                <a:gd name="T105" fmla="*/ 1541 h 1195"/>
                <a:gd name="T106" fmla="*/ 930 w 1199"/>
                <a:gd name="T107" fmla="*/ 1583 h 1195"/>
                <a:gd name="T108" fmla="*/ 897 w 1199"/>
                <a:gd name="T109" fmla="*/ 1623 h 1195"/>
                <a:gd name="T110" fmla="*/ 865 w 1199"/>
                <a:gd name="T111" fmla="*/ 1676 h 1195"/>
                <a:gd name="T112" fmla="*/ 837 w 1199"/>
                <a:gd name="T113" fmla="*/ 1727 h 1195"/>
                <a:gd name="T114" fmla="*/ 819 w 1199"/>
                <a:gd name="T115" fmla="*/ 1762 h 1195"/>
                <a:gd name="T116" fmla="*/ 798 w 1199"/>
                <a:gd name="T117" fmla="*/ 1798 h 1195"/>
                <a:gd name="T118" fmla="*/ 0 w 1199"/>
                <a:gd name="T119" fmla="*/ 1427 h 11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99"/>
                <a:gd name="T181" fmla="*/ 0 h 1195"/>
                <a:gd name="T182" fmla="*/ 1199 w 1199"/>
                <a:gd name="T183" fmla="*/ 1195 h 11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99" h="1195">
                  <a:moveTo>
                    <a:pt x="0" y="947"/>
                  </a:moveTo>
                  <a:lnTo>
                    <a:pt x="12" y="922"/>
                  </a:lnTo>
                  <a:lnTo>
                    <a:pt x="23" y="902"/>
                  </a:lnTo>
                  <a:lnTo>
                    <a:pt x="34" y="881"/>
                  </a:lnTo>
                  <a:lnTo>
                    <a:pt x="45" y="861"/>
                  </a:lnTo>
                  <a:lnTo>
                    <a:pt x="57" y="839"/>
                  </a:lnTo>
                  <a:lnTo>
                    <a:pt x="71" y="818"/>
                  </a:lnTo>
                  <a:lnTo>
                    <a:pt x="83" y="798"/>
                  </a:lnTo>
                  <a:lnTo>
                    <a:pt x="95" y="776"/>
                  </a:lnTo>
                  <a:lnTo>
                    <a:pt x="112" y="751"/>
                  </a:lnTo>
                  <a:lnTo>
                    <a:pt x="131" y="727"/>
                  </a:lnTo>
                  <a:lnTo>
                    <a:pt x="145" y="707"/>
                  </a:lnTo>
                  <a:lnTo>
                    <a:pt x="162" y="687"/>
                  </a:lnTo>
                  <a:lnTo>
                    <a:pt x="179" y="663"/>
                  </a:lnTo>
                  <a:lnTo>
                    <a:pt x="197" y="639"/>
                  </a:lnTo>
                  <a:lnTo>
                    <a:pt x="216" y="617"/>
                  </a:lnTo>
                  <a:lnTo>
                    <a:pt x="236" y="594"/>
                  </a:lnTo>
                  <a:lnTo>
                    <a:pt x="254" y="576"/>
                  </a:lnTo>
                  <a:lnTo>
                    <a:pt x="278" y="549"/>
                  </a:lnTo>
                  <a:lnTo>
                    <a:pt x="298" y="528"/>
                  </a:lnTo>
                  <a:lnTo>
                    <a:pt x="318" y="509"/>
                  </a:lnTo>
                  <a:lnTo>
                    <a:pt x="341" y="488"/>
                  </a:lnTo>
                  <a:lnTo>
                    <a:pt x="358" y="472"/>
                  </a:lnTo>
                  <a:lnTo>
                    <a:pt x="379" y="454"/>
                  </a:lnTo>
                  <a:lnTo>
                    <a:pt x="401" y="435"/>
                  </a:lnTo>
                  <a:lnTo>
                    <a:pt x="427" y="415"/>
                  </a:lnTo>
                  <a:lnTo>
                    <a:pt x="449" y="398"/>
                  </a:lnTo>
                  <a:lnTo>
                    <a:pt x="474" y="378"/>
                  </a:lnTo>
                  <a:lnTo>
                    <a:pt x="503" y="358"/>
                  </a:lnTo>
                  <a:lnTo>
                    <a:pt x="529" y="338"/>
                  </a:lnTo>
                  <a:lnTo>
                    <a:pt x="559" y="318"/>
                  </a:lnTo>
                  <a:lnTo>
                    <a:pt x="588" y="299"/>
                  </a:lnTo>
                  <a:lnTo>
                    <a:pt x="619" y="283"/>
                  </a:lnTo>
                  <a:lnTo>
                    <a:pt x="651" y="264"/>
                  </a:lnTo>
                  <a:lnTo>
                    <a:pt x="679" y="252"/>
                  </a:lnTo>
                  <a:lnTo>
                    <a:pt x="705" y="236"/>
                  </a:lnTo>
                  <a:lnTo>
                    <a:pt x="736" y="224"/>
                  </a:lnTo>
                  <a:lnTo>
                    <a:pt x="758" y="215"/>
                  </a:lnTo>
                  <a:lnTo>
                    <a:pt x="665" y="0"/>
                  </a:lnTo>
                  <a:lnTo>
                    <a:pt x="1199" y="306"/>
                  </a:lnTo>
                  <a:lnTo>
                    <a:pt x="1060" y="939"/>
                  </a:lnTo>
                  <a:lnTo>
                    <a:pt x="974" y="751"/>
                  </a:lnTo>
                  <a:lnTo>
                    <a:pt x="938" y="768"/>
                  </a:lnTo>
                  <a:lnTo>
                    <a:pt x="904" y="787"/>
                  </a:lnTo>
                  <a:lnTo>
                    <a:pt x="867" y="810"/>
                  </a:lnTo>
                  <a:lnTo>
                    <a:pt x="827" y="836"/>
                  </a:lnTo>
                  <a:lnTo>
                    <a:pt x="796" y="859"/>
                  </a:lnTo>
                  <a:lnTo>
                    <a:pt x="765" y="885"/>
                  </a:lnTo>
                  <a:lnTo>
                    <a:pt x="734" y="910"/>
                  </a:lnTo>
                  <a:lnTo>
                    <a:pt x="708" y="936"/>
                  </a:lnTo>
                  <a:lnTo>
                    <a:pt x="684" y="964"/>
                  </a:lnTo>
                  <a:lnTo>
                    <a:pt x="656" y="993"/>
                  </a:lnTo>
                  <a:lnTo>
                    <a:pt x="633" y="1023"/>
                  </a:lnTo>
                  <a:lnTo>
                    <a:pt x="609" y="1052"/>
                  </a:lnTo>
                  <a:lnTo>
                    <a:pt x="589" y="1078"/>
                  </a:lnTo>
                  <a:lnTo>
                    <a:pt x="568" y="1114"/>
                  </a:lnTo>
                  <a:lnTo>
                    <a:pt x="548" y="1146"/>
                  </a:lnTo>
                  <a:lnTo>
                    <a:pt x="537" y="1171"/>
                  </a:lnTo>
                  <a:lnTo>
                    <a:pt x="523" y="1195"/>
                  </a:lnTo>
                  <a:lnTo>
                    <a:pt x="0" y="947"/>
                  </a:lnTo>
                  <a:close/>
                </a:path>
              </a:pathLst>
            </a:custGeom>
            <a:solidFill>
              <a:srgbClr val="00FFFF"/>
            </a:solidFill>
            <a:ln w="19050">
              <a:solidFill>
                <a:srgbClr val="000000"/>
              </a:solidFill>
              <a:round/>
              <a:headEnd/>
              <a:tailEnd/>
            </a:ln>
          </p:spPr>
          <p:txBody>
            <a:bodyPr/>
            <a:lstStyle/>
            <a:p>
              <a:endParaRPr lang="en-US"/>
            </a:p>
          </p:txBody>
        </p:sp>
        <p:sp>
          <p:nvSpPr>
            <p:cNvPr id="46106" name="Text Box 6"/>
            <p:cNvSpPr txBox="1">
              <a:spLocks noChangeArrowheads="1"/>
            </p:cNvSpPr>
            <p:nvPr/>
          </p:nvSpPr>
          <p:spPr bwMode="auto">
            <a:xfrm>
              <a:off x="919" y="1161"/>
              <a:ext cx="70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eaLnBrk="1" hangingPunct="1"/>
              <a:r>
                <a:rPr kumimoji="1" lang="en-US" altLang="zh-CN" sz="1800" b="1">
                  <a:latin typeface="Times New Roman" charset="0"/>
                </a:rPr>
                <a:t>Assembly</a:t>
              </a:r>
            </a:p>
          </p:txBody>
        </p:sp>
      </p:grpSp>
      <p:grpSp>
        <p:nvGrpSpPr>
          <p:cNvPr id="3" name="Group 7"/>
          <p:cNvGrpSpPr>
            <a:grpSpLocks/>
          </p:cNvGrpSpPr>
          <p:nvPr/>
        </p:nvGrpSpPr>
        <p:grpSpPr bwMode="auto">
          <a:xfrm>
            <a:off x="1966913" y="2302392"/>
            <a:ext cx="1720850" cy="2168525"/>
            <a:chOff x="247" y="1568"/>
            <a:chExt cx="1084" cy="1366"/>
          </a:xfrm>
        </p:grpSpPr>
        <p:sp>
          <p:nvSpPr>
            <p:cNvPr id="46103" name="Freeform 8"/>
            <p:cNvSpPr>
              <a:spLocks/>
            </p:cNvSpPr>
            <p:nvPr/>
          </p:nvSpPr>
          <p:spPr bwMode="auto">
            <a:xfrm>
              <a:off x="247" y="1568"/>
              <a:ext cx="1084" cy="1366"/>
            </a:xfrm>
            <a:custGeom>
              <a:avLst/>
              <a:gdLst>
                <a:gd name="T0" fmla="*/ 1604 w 1056"/>
                <a:gd name="T1" fmla="*/ 833 h 1331"/>
                <a:gd name="T2" fmla="*/ 1197 w 1056"/>
                <a:gd name="T3" fmla="*/ 669 h 1331"/>
                <a:gd name="T4" fmla="*/ 1180 w 1056"/>
                <a:gd name="T5" fmla="*/ 706 h 1331"/>
                <a:gd name="T6" fmla="*/ 1173 w 1056"/>
                <a:gd name="T7" fmla="*/ 744 h 1331"/>
                <a:gd name="T8" fmla="*/ 1159 w 1056"/>
                <a:gd name="T9" fmla="*/ 784 h 1331"/>
                <a:gd name="T10" fmla="*/ 1150 w 1056"/>
                <a:gd name="T11" fmla="*/ 826 h 1331"/>
                <a:gd name="T12" fmla="*/ 1137 w 1056"/>
                <a:gd name="T13" fmla="*/ 877 h 1331"/>
                <a:gd name="T14" fmla="*/ 1130 w 1056"/>
                <a:gd name="T15" fmla="*/ 922 h 1331"/>
                <a:gd name="T16" fmla="*/ 1126 w 1056"/>
                <a:gd name="T17" fmla="*/ 972 h 1331"/>
                <a:gd name="T18" fmla="*/ 1120 w 1056"/>
                <a:gd name="T19" fmla="*/ 1025 h 1331"/>
                <a:gd name="T20" fmla="*/ 1115 w 1056"/>
                <a:gd name="T21" fmla="*/ 1082 h 1331"/>
                <a:gd name="T22" fmla="*/ 1115 w 1056"/>
                <a:gd name="T23" fmla="*/ 1184 h 1331"/>
                <a:gd name="T24" fmla="*/ 1117 w 1056"/>
                <a:gd name="T25" fmla="*/ 1233 h 1331"/>
                <a:gd name="T26" fmla="*/ 1120 w 1056"/>
                <a:gd name="T27" fmla="*/ 1282 h 1331"/>
                <a:gd name="T28" fmla="*/ 1127 w 1056"/>
                <a:gd name="T29" fmla="*/ 1331 h 1331"/>
                <a:gd name="T30" fmla="*/ 1135 w 1056"/>
                <a:gd name="T31" fmla="*/ 1383 h 1331"/>
                <a:gd name="T32" fmla="*/ 1147 w 1056"/>
                <a:gd name="T33" fmla="*/ 1427 h 1331"/>
                <a:gd name="T34" fmla="*/ 1157 w 1056"/>
                <a:gd name="T35" fmla="*/ 1483 h 1331"/>
                <a:gd name="T36" fmla="*/ 1174 w 1056"/>
                <a:gd name="T37" fmla="*/ 1534 h 1331"/>
                <a:gd name="T38" fmla="*/ 404 w 1056"/>
                <a:gd name="T39" fmla="*/ 2017 h 1331"/>
                <a:gd name="T40" fmla="*/ 391 w 1056"/>
                <a:gd name="T41" fmla="*/ 1967 h 1331"/>
                <a:gd name="T42" fmla="*/ 374 w 1056"/>
                <a:gd name="T43" fmla="*/ 1923 h 1331"/>
                <a:gd name="T44" fmla="*/ 360 w 1056"/>
                <a:gd name="T45" fmla="*/ 1885 h 1331"/>
                <a:gd name="T46" fmla="*/ 344 w 1056"/>
                <a:gd name="T47" fmla="*/ 1839 h 1331"/>
                <a:gd name="T48" fmla="*/ 334 w 1056"/>
                <a:gd name="T49" fmla="*/ 1807 h 1331"/>
                <a:gd name="T50" fmla="*/ 320 w 1056"/>
                <a:gd name="T51" fmla="*/ 1764 h 1331"/>
                <a:gd name="T52" fmla="*/ 310 w 1056"/>
                <a:gd name="T53" fmla="*/ 1724 h 1331"/>
                <a:gd name="T54" fmla="*/ 301 w 1056"/>
                <a:gd name="T55" fmla="*/ 1684 h 1331"/>
                <a:gd name="T56" fmla="*/ 291 w 1056"/>
                <a:gd name="T57" fmla="*/ 1645 h 1331"/>
                <a:gd name="T58" fmla="*/ 279 w 1056"/>
                <a:gd name="T59" fmla="*/ 1598 h 1331"/>
                <a:gd name="T60" fmla="*/ 272 w 1056"/>
                <a:gd name="T61" fmla="*/ 1551 h 1331"/>
                <a:gd name="T62" fmla="*/ 264 w 1056"/>
                <a:gd name="T63" fmla="*/ 1507 h 1331"/>
                <a:gd name="T64" fmla="*/ 254 w 1056"/>
                <a:gd name="T65" fmla="*/ 1460 h 1331"/>
                <a:gd name="T66" fmla="*/ 248 w 1056"/>
                <a:gd name="T67" fmla="*/ 1408 h 1331"/>
                <a:gd name="T68" fmla="*/ 244 w 1056"/>
                <a:gd name="T69" fmla="*/ 1361 h 1331"/>
                <a:gd name="T70" fmla="*/ 240 w 1056"/>
                <a:gd name="T71" fmla="*/ 1304 h 1331"/>
                <a:gd name="T72" fmla="*/ 235 w 1056"/>
                <a:gd name="T73" fmla="*/ 1249 h 1331"/>
                <a:gd name="T74" fmla="*/ 235 w 1056"/>
                <a:gd name="T75" fmla="*/ 1197 h 1331"/>
                <a:gd name="T76" fmla="*/ 235 w 1056"/>
                <a:gd name="T77" fmla="*/ 1140 h 1331"/>
                <a:gd name="T78" fmla="*/ 235 w 1056"/>
                <a:gd name="T79" fmla="*/ 1072 h 1331"/>
                <a:gd name="T80" fmla="*/ 236 w 1056"/>
                <a:gd name="T81" fmla="*/ 1005 h 1331"/>
                <a:gd name="T82" fmla="*/ 240 w 1056"/>
                <a:gd name="T83" fmla="*/ 967 h 1331"/>
                <a:gd name="T84" fmla="*/ 244 w 1056"/>
                <a:gd name="T85" fmla="*/ 915 h 1331"/>
                <a:gd name="T86" fmla="*/ 248 w 1056"/>
                <a:gd name="T87" fmla="*/ 864 h 1331"/>
                <a:gd name="T88" fmla="*/ 257 w 1056"/>
                <a:gd name="T89" fmla="*/ 807 h 1331"/>
                <a:gd name="T90" fmla="*/ 267 w 1056"/>
                <a:gd name="T91" fmla="*/ 754 h 1331"/>
                <a:gd name="T92" fmla="*/ 275 w 1056"/>
                <a:gd name="T93" fmla="*/ 709 h 1331"/>
                <a:gd name="T94" fmla="*/ 286 w 1056"/>
                <a:gd name="T95" fmla="*/ 651 h 1331"/>
                <a:gd name="T96" fmla="*/ 297 w 1056"/>
                <a:gd name="T97" fmla="*/ 603 h 1331"/>
                <a:gd name="T98" fmla="*/ 310 w 1056"/>
                <a:gd name="T99" fmla="*/ 547 h 1331"/>
                <a:gd name="T100" fmla="*/ 324 w 1056"/>
                <a:gd name="T101" fmla="*/ 500 h 1331"/>
                <a:gd name="T102" fmla="*/ 341 w 1056"/>
                <a:gd name="T103" fmla="*/ 448 h 1331"/>
                <a:gd name="T104" fmla="*/ 357 w 1056"/>
                <a:gd name="T105" fmla="*/ 396 h 1331"/>
                <a:gd name="T106" fmla="*/ 381 w 1056"/>
                <a:gd name="T107" fmla="*/ 335 h 1331"/>
                <a:gd name="T108" fmla="*/ 0 w 1056"/>
                <a:gd name="T109" fmla="*/ 174 h 1331"/>
                <a:gd name="T110" fmla="*/ 998 w 1056"/>
                <a:gd name="T111" fmla="*/ 0 h 1331"/>
                <a:gd name="T112" fmla="*/ 1604 w 1056"/>
                <a:gd name="T113" fmla="*/ 833 h 13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6"/>
                <a:gd name="T172" fmla="*/ 0 h 1331"/>
                <a:gd name="T173" fmla="*/ 1056 w 1056"/>
                <a:gd name="T174" fmla="*/ 1331 h 13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6" h="1331">
                  <a:moveTo>
                    <a:pt x="1056" y="551"/>
                  </a:moveTo>
                  <a:lnTo>
                    <a:pt x="788" y="441"/>
                  </a:lnTo>
                  <a:lnTo>
                    <a:pt x="777" y="466"/>
                  </a:lnTo>
                  <a:lnTo>
                    <a:pt x="771" y="491"/>
                  </a:lnTo>
                  <a:lnTo>
                    <a:pt x="763" y="517"/>
                  </a:lnTo>
                  <a:lnTo>
                    <a:pt x="757" y="545"/>
                  </a:lnTo>
                  <a:lnTo>
                    <a:pt x="749" y="580"/>
                  </a:lnTo>
                  <a:lnTo>
                    <a:pt x="744" y="609"/>
                  </a:lnTo>
                  <a:lnTo>
                    <a:pt x="740" y="642"/>
                  </a:lnTo>
                  <a:lnTo>
                    <a:pt x="737" y="677"/>
                  </a:lnTo>
                  <a:lnTo>
                    <a:pt x="734" y="714"/>
                  </a:lnTo>
                  <a:lnTo>
                    <a:pt x="734" y="781"/>
                  </a:lnTo>
                  <a:lnTo>
                    <a:pt x="735" y="814"/>
                  </a:lnTo>
                  <a:lnTo>
                    <a:pt x="737" y="847"/>
                  </a:lnTo>
                  <a:lnTo>
                    <a:pt x="741" y="879"/>
                  </a:lnTo>
                  <a:lnTo>
                    <a:pt x="747" y="912"/>
                  </a:lnTo>
                  <a:lnTo>
                    <a:pt x="754" y="942"/>
                  </a:lnTo>
                  <a:lnTo>
                    <a:pt x="761" y="979"/>
                  </a:lnTo>
                  <a:lnTo>
                    <a:pt x="772" y="1013"/>
                  </a:lnTo>
                  <a:lnTo>
                    <a:pt x="267" y="1331"/>
                  </a:lnTo>
                  <a:lnTo>
                    <a:pt x="257" y="1299"/>
                  </a:lnTo>
                  <a:lnTo>
                    <a:pt x="246" y="1271"/>
                  </a:lnTo>
                  <a:lnTo>
                    <a:pt x="237" y="1245"/>
                  </a:lnTo>
                  <a:lnTo>
                    <a:pt x="227" y="1215"/>
                  </a:lnTo>
                  <a:lnTo>
                    <a:pt x="220" y="1191"/>
                  </a:lnTo>
                  <a:lnTo>
                    <a:pt x="210" y="1163"/>
                  </a:lnTo>
                  <a:lnTo>
                    <a:pt x="204" y="1137"/>
                  </a:lnTo>
                  <a:lnTo>
                    <a:pt x="198" y="1112"/>
                  </a:lnTo>
                  <a:lnTo>
                    <a:pt x="192" y="1086"/>
                  </a:lnTo>
                  <a:lnTo>
                    <a:pt x="184" y="1055"/>
                  </a:lnTo>
                  <a:lnTo>
                    <a:pt x="179" y="1023"/>
                  </a:lnTo>
                  <a:lnTo>
                    <a:pt x="173" y="993"/>
                  </a:lnTo>
                  <a:lnTo>
                    <a:pt x="167" y="964"/>
                  </a:lnTo>
                  <a:lnTo>
                    <a:pt x="164" y="930"/>
                  </a:lnTo>
                  <a:lnTo>
                    <a:pt x="161" y="898"/>
                  </a:lnTo>
                  <a:lnTo>
                    <a:pt x="158" y="861"/>
                  </a:lnTo>
                  <a:lnTo>
                    <a:pt x="155" y="825"/>
                  </a:lnTo>
                  <a:lnTo>
                    <a:pt x="155" y="790"/>
                  </a:lnTo>
                  <a:lnTo>
                    <a:pt x="155" y="753"/>
                  </a:lnTo>
                  <a:lnTo>
                    <a:pt x="155" y="707"/>
                  </a:lnTo>
                  <a:lnTo>
                    <a:pt x="156" y="665"/>
                  </a:lnTo>
                  <a:lnTo>
                    <a:pt x="158" y="637"/>
                  </a:lnTo>
                  <a:lnTo>
                    <a:pt x="161" y="603"/>
                  </a:lnTo>
                  <a:lnTo>
                    <a:pt x="164" y="571"/>
                  </a:lnTo>
                  <a:lnTo>
                    <a:pt x="169" y="532"/>
                  </a:lnTo>
                  <a:lnTo>
                    <a:pt x="175" y="498"/>
                  </a:lnTo>
                  <a:lnTo>
                    <a:pt x="181" y="468"/>
                  </a:lnTo>
                  <a:lnTo>
                    <a:pt x="189" y="429"/>
                  </a:lnTo>
                  <a:lnTo>
                    <a:pt x="196" y="398"/>
                  </a:lnTo>
                  <a:lnTo>
                    <a:pt x="204" y="361"/>
                  </a:lnTo>
                  <a:lnTo>
                    <a:pt x="213" y="330"/>
                  </a:lnTo>
                  <a:lnTo>
                    <a:pt x="224" y="296"/>
                  </a:lnTo>
                  <a:lnTo>
                    <a:pt x="235" y="262"/>
                  </a:lnTo>
                  <a:lnTo>
                    <a:pt x="250" y="221"/>
                  </a:lnTo>
                  <a:lnTo>
                    <a:pt x="0" y="116"/>
                  </a:lnTo>
                  <a:lnTo>
                    <a:pt x="658" y="0"/>
                  </a:lnTo>
                  <a:lnTo>
                    <a:pt x="1056" y="551"/>
                  </a:lnTo>
                  <a:close/>
                </a:path>
              </a:pathLst>
            </a:custGeom>
            <a:solidFill>
              <a:srgbClr val="008000"/>
            </a:solidFill>
            <a:ln w="19050">
              <a:solidFill>
                <a:srgbClr val="000000"/>
              </a:solidFill>
              <a:round/>
              <a:headEnd/>
              <a:tailEnd/>
            </a:ln>
          </p:spPr>
          <p:txBody>
            <a:bodyPr/>
            <a:lstStyle/>
            <a:p>
              <a:endParaRPr lang="en-US"/>
            </a:p>
          </p:txBody>
        </p:sp>
        <p:sp>
          <p:nvSpPr>
            <p:cNvPr id="46104" name="Text Box 9"/>
            <p:cNvSpPr txBox="1">
              <a:spLocks noChangeArrowheads="1"/>
            </p:cNvSpPr>
            <p:nvPr/>
          </p:nvSpPr>
          <p:spPr bwMode="auto">
            <a:xfrm>
              <a:off x="300" y="1967"/>
              <a:ext cx="87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eaLnBrk="1" hangingPunct="1"/>
              <a:r>
                <a:rPr kumimoji="1" lang="en-US" altLang="zh-CN" sz="1800" b="1">
                  <a:latin typeface="Times New Roman" charset="0"/>
                </a:rPr>
                <a:t>PK-Printing</a:t>
              </a:r>
            </a:p>
          </p:txBody>
        </p:sp>
      </p:grpSp>
      <p:grpSp>
        <p:nvGrpSpPr>
          <p:cNvPr id="4" name="Group 10"/>
          <p:cNvGrpSpPr>
            <a:grpSpLocks/>
          </p:cNvGrpSpPr>
          <p:nvPr/>
        </p:nvGrpSpPr>
        <p:grpSpPr bwMode="auto">
          <a:xfrm>
            <a:off x="2032000" y="3851792"/>
            <a:ext cx="1955800" cy="1857375"/>
            <a:chOff x="296" y="2555"/>
            <a:chExt cx="1232" cy="1170"/>
          </a:xfrm>
        </p:grpSpPr>
        <p:sp>
          <p:nvSpPr>
            <p:cNvPr id="46101" name="Freeform 11"/>
            <p:cNvSpPr>
              <a:spLocks/>
            </p:cNvSpPr>
            <p:nvPr/>
          </p:nvSpPr>
          <p:spPr bwMode="auto">
            <a:xfrm>
              <a:off x="296" y="2555"/>
              <a:ext cx="1232" cy="1170"/>
            </a:xfrm>
            <a:custGeom>
              <a:avLst/>
              <a:gdLst>
                <a:gd name="T0" fmla="*/ 1452 w 1200"/>
                <a:gd name="T1" fmla="*/ 1727 h 1140"/>
                <a:gd name="T2" fmla="*/ 1414 w 1200"/>
                <a:gd name="T3" fmla="*/ 1713 h 1140"/>
                <a:gd name="T4" fmla="*/ 1384 w 1200"/>
                <a:gd name="T5" fmla="*/ 1690 h 1140"/>
                <a:gd name="T6" fmla="*/ 1350 w 1200"/>
                <a:gd name="T7" fmla="*/ 1677 h 1140"/>
                <a:gd name="T8" fmla="*/ 1320 w 1200"/>
                <a:gd name="T9" fmla="*/ 1659 h 1140"/>
                <a:gd name="T10" fmla="*/ 1288 w 1200"/>
                <a:gd name="T11" fmla="*/ 1641 h 1140"/>
                <a:gd name="T12" fmla="*/ 1255 w 1200"/>
                <a:gd name="T13" fmla="*/ 1626 h 1140"/>
                <a:gd name="T14" fmla="*/ 1223 w 1200"/>
                <a:gd name="T15" fmla="*/ 1602 h 1140"/>
                <a:gd name="T16" fmla="*/ 1190 w 1200"/>
                <a:gd name="T17" fmla="*/ 1584 h 1140"/>
                <a:gd name="T18" fmla="*/ 1154 w 1200"/>
                <a:gd name="T19" fmla="*/ 1556 h 1140"/>
                <a:gd name="T20" fmla="*/ 1115 w 1200"/>
                <a:gd name="T21" fmla="*/ 1531 h 1140"/>
                <a:gd name="T22" fmla="*/ 1084 w 1200"/>
                <a:gd name="T23" fmla="*/ 1509 h 1140"/>
                <a:gd name="T24" fmla="*/ 1053 w 1200"/>
                <a:gd name="T25" fmla="*/ 1482 h 1140"/>
                <a:gd name="T26" fmla="*/ 1018 w 1200"/>
                <a:gd name="T27" fmla="*/ 1456 h 1140"/>
                <a:gd name="T28" fmla="*/ 983 w 1200"/>
                <a:gd name="T29" fmla="*/ 1430 h 1140"/>
                <a:gd name="T30" fmla="*/ 947 w 1200"/>
                <a:gd name="T31" fmla="*/ 1400 h 1140"/>
                <a:gd name="T32" fmla="*/ 912 w 1200"/>
                <a:gd name="T33" fmla="*/ 1370 h 1140"/>
                <a:gd name="T34" fmla="*/ 885 w 1200"/>
                <a:gd name="T35" fmla="*/ 1346 h 1140"/>
                <a:gd name="T36" fmla="*/ 844 w 1200"/>
                <a:gd name="T37" fmla="*/ 1308 h 1140"/>
                <a:gd name="T38" fmla="*/ 814 w 1200"/>
                <a:gd name="T39" fmla="*/ 1277 h 1140"/>
                <a:gd name="T40" fmla="*/ 782 w 1200"/>
                <a:gd name="T41" fmla="*/ 1246 h 1140"/>
                <a:gd name="T42" fmla="*/ 752 w 1200"/>
                <a:gd name="T43" fmla="*/ 1212 h 1140"/>
                <a:gd name="T44" fmla="*/ 727 w 1200"/>
                <a:gd name="T45" fmla="*/ 1185 h 1140"/>
                <a:gd name="T46" fmla="*/ 700 w 1200"/>
                <a:gd name="T47" fmla="*/ 1154 h 1140"/>
                <a:gd name="T48" fmla="*/ 670 w 1200"/>
                <a:gd name="T49" fmla="*/ 1120 h 1140"/>
                <a:gd name="T50" fmla="*/ 639 w 1200"/>
                <a:gd name="T51" fmla="*/ 1081 h 1140"/>
                <a:gd name="T52" fmla="*/ 614 w 1200"/>
                <a:gd name="T53" fmla="*/ 1048 h 1140"/>
                <a:gd name="T54" fmla="*/ 583 w 1200"/>
                <a:gd name="T55" fmla="*/ 1013 h 1140"/>
                <a:gd name="T56" fmla="*/ 551 w 1200"/>
                <a:gd name="T57" fmla="*/ 967 h 1140"/>
                <a:gd name="T58" fmla="*/ 523 w 1200"/>
                <a:gd name="T59" fmla="*/ 926 h 1140"/>
                <a:gd name="T60" fmla="*/ 493 w 1200"/>
                <a:gd name="T61" fmla="*/ 881 h 1140"/>
                <a:gd name="T62" fmla="*/ 463 w 1200"/>
                <a:gd name="T63" fmla="*/ 837 h 1140"/>
                <a:gd name="T64" fmla="*/ 438 w 1200"/>
                <a:gd name="T65" fmla="*/ 790 h 1140"/>
                <a:gd name="T66" fmla="*/ 410 w 1200"/>
                <a:gd name="T67" fmla="*/ 742 h 1140"/>
                <a:gd name="T68" fmla="*/ 390 w 1200"/>
                <a:gd name="T69" fmla="*/ 699 h 1140"/>
                <a:gd name="T70" fmla="*/ 368 w 1200"/>
                <a:gd name="T71" fmla="*/ 658 h 1140"/>
                <a:gd name="T72" fmla="*/ 349 w 1200"/>
                <a:gd name="T73" fmla="*/ 617 h 1140"/>
                <a:gd name="T74" fmla="*/ 0 w 1200"/>
                <a:gd name="T75" fmla="*/ 781 h 1140"/>
                <a:gd name="T76" fmla="*/ 574 w 1200"/>
                <a:gd name="T77" fmla="*/ 0 h 1140"/>
                <a:gd name="T78" fmla="*/ 1545 w 1200"/>
                <a:gd name="T79" fmla="*/ 87 h 1140"/>
                <a:gd name="T80" fmla="*/ 1154 w 1200"/>
                <a:gd name="T81" fmla="*/ 258 h 1140"/>
                <a:gd name="T82" fmla="*/ 1180 w 1200"/>
                <a:gd name="T83" fmla="*/ 306 h 1140"/>
                <a:gd name="T84" fmla="*/ 1206 w 1200"/>
                <a:gd name="T85" fmla="*/ 357 h 1140"/>
                <a:gd name="T86" fmla="*/ 1242 w 1200"/>
                <a:gd name="T87" fmla="*/ 414 h 1140"/>
                <a:gd name="T88" fmla="*/ 1281 w 1200"/>
                <a:gd name="T89" fmla="*/ 475 h 1140"/>
                <a:gd name="T90" fmla="*/ 1317 w 1200"/>
                <a:gd name="T91" fmla="*/ 521 h 1140"/>
                <a:gd name="T92" fmla="*/ 1357 w 1200"/>
                <a:gd name="T93" fmla="*/ 568 h 1140"/>
                <a:gd name="T94" fmla="*/ 1394 w 1200"/>
                <a:gd name="T95" fmla="*/ 617 h 1140"/>
                <a:gd name="T96" fmla="*/ 1434 w 1200"/>
                <a:gd name="T97" fmla="*/ 655 h 1140"/>
                <a:gd name="T98" fmla="*/ 1479 w 1200"/>
                <a:gd name="T99" fmla="*/ 692 h 1140"/>
                <a:gd name="T100" fmla="*/ 1525 w 1200"/>
                <a:gd name="T101" fmla="*/ 735 h 1140"/>
                <a:gd name="T102" fmla="*/ 1568 w 1200"/>
                <a:gd name="T103" fmla="*/ 769 h 1140"/>
                <a:gd name="T104" fmla="*/ 1611 w 1200"/>
                <a:gd name="T105" fmla="*/ 806 h 1140"/>
                <a:gd name="T106" fmla="*/ 1654 w 1200"/>
                <a:gd name="T107" fmla="*/ 835 h 1140"/>
                <a:gd name="T108" fmla="*/ 1704 w 1200"/>
                <a:gd name="T109" fmla="*/ 869 h 1140"/>
                <a:gd name="T110" fmla="*/ 1755 w 1200"/>
                <a:gd name="T111" fmla="*/ 898 h 1140"/>
                <a:gd name="T112" fmla="*/ 1793 w 1200"/>
                <a:gd name="T113" fmla="*/ 915 h 1140"/>
                <a:gd name="T114" fmla="*/ 1833 w 1200"/>
                <a:gd name="T115" fmla="*/ 933 h 1140"/>
                <a:gd name="T116" fmla="*/ 1452 w 1200"/>
                <a:gd name="T117" fmla="*/ 1727 h 11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0"/>
                <a:gd name="T178" fmla="*/ 0 h 1140"/>
                <a:gd name="T179" fmla="*/ 1200 w 1200"/>
                <a:gd name="T180" fmla="*/ 1140 h 11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0" h="1140">
                  <a:moveTo>
                    <a:pt x="953" y="1140"/>
                  </a:moveTo>
                  <a:lnTo>
                    <a:pt x="928" y="1128"/>
                  </a:lnTo>
                  <a:lnTo>
                    <a:pt x="908" y="1117"/>
                  </a:lnTo>
                  <a:lnTo>
                    <a:pt x="886" y="1106"/>
                  </a:lnTo>
                  <a:lnTo>
                    <a:pt x="866" y="1095"/>
                  </a:lnTo>
                  <a:lnTo>
                    <a:pt x="845" y="1083"/>
                  </a:lnTo>
                  <a:lnTo>
                    <a:pt x="823" y="1071"/>
                  </a:lnTo>
                  <a:lnTo>
                    <a:pt x="803" y="1057"/>
                  </a:lnTo>
                  <a:lnTo>
                    <a:pt x="781" y="1044"/>
                  </a:lnTo>
                  <a:lnTo>
                    <a:pt x="758" y="1027"/>
                  </a:lnTo>
                  <a:lnTo>
                    <a:pt x="732" y="1010"/>
                  </a:lnTo>
                  <a:lnTo>
                    <a:pt x="712" y="995"/>
                  </a:lnTo>
                  <a:lnTo>
                    <a:pt x="692" y="978"/>
                  </a:lnTo>
                  <a:lnTo>
                    <a:pt x="669" y="961"/>
                  </a:lnTo>
                  <a:lnTo>
                    <a:pt x="644" y="943"/>
                  </a:lnTo>
                  <a:lnTo>
                    <a:pt x="622" y="924"/>
                  </a:lnTo>
                  <a:lnTo>
                    <a:pt x="599" y="904"/>
                  </a:lnTo>
                  <a:lnTo>
                    <a:pt x="581" y="887"/>
                  </a:lnTo>
                  <a:lnTo>
                    <a:pt x="554" y="862"/>
                  </a:lnTo>
                  <a:lnTo>
                    <a:pt x="533" y="842"/>
                  </a:lnTo>
                  <a:lnTo>
                    <a:pt x="514" y="822"/>
                  </a:lnTo>
                  <a:lnTo>
                    <a:pt x="493" y="799"/>
                  </a:lnTo>
                  <a:lnTo>
                    <a:pt x="477" y="782"/>
                  </a:lnTo>
                  <a:lnTo>
                    <a:pt x="459" y="761"/>
                  </a:lnTo>
                  <a:lnTo>
                    <a:pt x="440" y="739"/>
                  </a:lnTo>
                  <a:lnTo>
                    <a:pt x="420" y="713"/>
                  </a:lnTo>
                  <a:lnTo>
                    <a:pt x="402" y="691"/>
                  </a:lnTo>
                  <a:lnTo>
                    <a:pt x="383" y="667"/>
                  </a:lnTo>
                  <a:lnTo>
                    <a:pt x="361" y="637"/>
                  </a:lnTo>
                  <a:lnTo>
                    <a:pt x="343" y="611"/>
                  </a:lnTo>
                  <a:lnTo>
                    <a:pt x="323" y="582"/>
                  </a:lnTo>
                  <a:lnTo>
                    <a:pt x="304" y="553"/>
                  </a:lnTo>
                  <a:lnTo>
                    <a:pt x="287" y="522"/>
                  </a:lnTo>
                  <a:lnTo>
                    <a:pt x="269" y="489"/>
                  </a:lnTo>
                  <a:lnTo>
                    <a:pt x="256" y="462"/>
                  </a:lnTo>
                  <a:lnTo>
                    <a:pt x="241" y="435"/>
                  </a:lnTo>
                  <a:lnTo>
                    <a:pt x="229" y="406"/>
                  </a:lnTo>
                  <a:lnTo>
                    <a:pt x="0" y="514"/>
                  </a:lnTo>
                  <a:lnTo>
                    <a:pt x="377" y="0"/>
                  </a:lnTo>
                  <a:lnTo>
                    <a:pt x="1014" y="56"/>
                  </a:lnTo>
                  <a:lnTo>
                    <a:pt x="758" y="170"/>
                  </a:lnTo>
                  <a:lnTo>
                    <a:pt x="774" y="202"/>
                  </a:lnTo>
                  <a:lnTo>
                    <a:pt x="792" y="236"/>
                  </a:lnTo>
                  <a:lnTo>
                    <a:pt x="815" y="273"/>
                  </a:lnTo>
                  <a:lnTo>
                    <a:pt x="841" y="314"/>
                  </a:lnTo>
                  <a:lnTo>
                    <a:pt x="865" y="344"/>
                  </a:lnTo>
                  <a:lnTo>
                    <a:pt x="891" y="375"/>
                  </a:lnTo>
                  <a:lnTo>
                    <a:pt x="916" y="406"/>
                  </a:lnTo>
                  <a:lnTo>
                    <a:pt x="942" y="432"/>
                  </a:lnTo>
                  <a:lnTo>
                    <a:pt x="970" y="457"/>
                  </a:lnTo>
                  <a:lnTo>
                    <a:pt x="999" y="485"/>
                  </a:lnTo>
                  <a:lnTo>
                    <a:pt x="1028" y="508"/>
                  </a:lnTo>
                  <a:lnTo>
                    <a:pt x="1056" y="531"/>
                  </a:lnTo>
                  <a:lnTo>
                    <a:pt x="1084" y="551"/>
                  </a:lnTo>
                  <a:lnTo>
                    <a:pt x="1118" y="573"/>
                  </a:lnTo>
                  <a:lnTo>
                    <a:pt x="1152" y="593"/>
                  </a:lnTo>
                  <a:lnTo>
                    <a:pt x="1176" y="603"/>
                  </a:lnTo>
                  <a:lnTo>
                    <a:pt x="1200" y="616"/>
                  </a:lnTo>
                  <a:lnTo>
                    <a:pt x="953" y="1140"/>
                  </a:lnTo>
                  <a:close/>
                </a:path>
              </a:pathLst>
            </a:custGeom>
            <a:solidFill>
              <a:srgbClr val="FF00FF"/>
            </a:solidFill>
            <a:ln w="19050">
              <a:solidFill>
                <a:srgbClr val="000000"/>
              </a:solidFill>
              <a:round/>
              <a:headEnd/>
              <a:tailEnd/>
            </a:ln>
          </p:spPr>
          <p:txBody>
            <a:bodyPr/>
            <a:lstStyle/>
            <a:p>
              <a:endParaRPr lang="en-US"/>
            </a:p>
          </p:txBody>
        </p:sp>
        <p:sp>
          <p:nvSpPr>
            <p:cNvPr id="46102" name="Text Box 12"/>
            <p:cNvSpPr txBox="1">
              <a:spLocks noChangeArrowheads="1"/>
            </p:cNvSpPr>
            <p:nvPr/>
          </p:nvSpPr>
          <p:spPr bwMode="auto">
            <a:xfrm>
              <a:off x="631" y="2860"/>
              <a:ext cx="588"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eaLnBrk="1" hangingPunct="1"/>
              <a:r>
                <a:rPr kumimoji="1" lang="en-US" altLang="zh-CN" sz="1800" b="1">
                  <a:solidFill>
                    <a:srgbClr val="FFCC00"/>
                  </a:solidFill>
                  <a:latin typeface="Times New Roman" charset="0"/>
                </a:rPr>
                <a:t>Rubber</a:t>
              </a:r>
              <a:br>
                <a:rPr kumimoji="1" lang="en-US" altLang="zh-CN" sz="1800" b="1">
                  <a:solidFill>
                    <a:srgbClr val="FFCC00"/>
                  </a:solidFill>
                  <a:latin typeface="Times New Roman" charset="0"/>
                </a:rPr>
              </a:br>
              <a:r>
                <a:rPr kumimoji="1" lang="en-US" altLang="zh-CN" sz="1800" b="1">
                  <a:solidFill>
                    <a:srgbClr val="FFCC00"/>
                  </a:solidFill>
                  <a:latin typeface="Times New Roman" charset="0"/>
                </a:rPr>
                <a:t>Process</a:t>
              </a:r>
            </a:p>
          </p:txBody>
        </p:sp>
      </p:grpSp>
      <p:grpSp>
        <p:nvGrpSpPr>
          <p:cNvPr id="5" name="Group 13"/>
          <p:cNvGrpSpPr>
            <a:grpSpLocks/>
          </p:cNvGrpSpPr>
          <p:nvPr/>
        </p:nvGrpSpPr>
        <p:grpSpPr bwMode="auto">
          <a:xfrm>
            <a:off x="3514725" y="4518542"/>
            <a:ext cx="2125663" cy="1695450"/>
            <a:chOff x="1222" y="2964"/>
            <a:chExt cx="1339" cy="1068"/>
          </a:xfrm>
        </p:grpSpPr>
        <p:sp>
          <p:nvSpPr>
            <p:cNvPr id="46099" name="Freeform 14"/>
            <p:cNvSpPr>
              <a:spLocks/>
            </p:cNvSpPr>
            <p:nvPr/>
          </p:nvSpPr>
          <p:spPr bwMode="auto">
            <a:xfrm>
              <a:off x="1222" y="2964"/>
              <a:ext cx="1339" cy="1068"/>
            </a:xfrm>
            <a:custGeom>
              <a:avLst/>
              <a:gdLst>
                <a:gd name="T0" fmla="*/ 807 w 1303"/>
                <a:gd name="T1" fmla="*/ 0 h 1041"/>
                <a:gd name="T2" fmla="*/ 639 w 1303"/>
                <a:gd name="T3" fmla="*/ 405 h 1041"/>
                <a:gd name="T4" fmla="*/ 678 w 1303"/>
                <a:gd name="T5" fmla="*/ 420 h 1041"/>
                <a:gd name="T6" fmla="*/ 714 w 1303"/>
                <a:gd name="T7" fmla="*/ 431 h 1041"/>
                <a:gd name="T8" fmla="*/ 754 w 1303"/>
                <a:gd name="T9" fmla="*/ 442 h 1041"/>
                <a:gd name="T10" fmla="*/ 798 w 1303"/>
                <a:gd name="T11" fmla="*/ 453 h 1041"/>
                <a:gd name="T12" fmla="*/ 852 w 1303"/>
                <a:gd name="T13" fmla="*/ 463 h 1041"/>
                <a:gd name="T14" fmla="*/ 900 w 1303"/>
                <a:gd name="T15" fmla="*/ 470 h 1041"/>
                <a:gd name="T16" fmla="*/ 946 w 1303"/>
                <a:gd name="T17" fmla="*/ 476 h 1041"/>
                <a:gd name="T18" fmla="*/ 1003 w 1303"/>
                <a:gd name="T19" fmla="*/ 483 h 1041"/>
                <a:gd name="T20" fmla="*/ 1061 w 1303"/>
                <a:gd name="T21" fmla="*/ 488 h 1041"/>
                <a:gd name="T22" fmla="*/ 1163 w 1303"/>
                <a:gd name="T23" fmla="*/ 488 h 1041"/>
                <a:gd name="T24" fmla="*/ 1218 w 1303"/>
                <a:gd name="T25" fmla="*/ 487 h 1041"/>
                <a:gd name="T26" fmla="*/ 1266 w 1303"/>
                <a:gd name="T27" fmla="*/ 482 h 1041"/>
                <a:gd name="T28" fmla="*/ 1317 w 1303"/>
                <a:gd name="T29" fmla="*/ 475 h 1041"/>
                <a:gd name="T30" fmla="*/ 1369 w 1303"/>
                <a:gd name="T31" fmla="*/ 465 h 1041"/>
                <a:gd name="T32" fmla="*/ 1413 w 1303"/>
                <a:gd name="T33" fmla="*/ 458 h 1041"/>
                <a:gd name="T34" fmla="*/ 1473 w 1303"/>
                <a:gd name="T35" fmla="*/ 444 h 1041"/>
                <a:gd name="T36" fmla="*/ 1525 w 1303"/>
                <a:gd name="T37" fmla="*/ 429 h 1041"/>
                <a:gd name="T38" fmla="*/ 2015 w 1303"/>
                <a:gd name="T39" fmla="*/ 1184 h 1041"/>
                <a:gd name="T40" fmla="*/ 1965 w 1303"/>
                <a:gd name="T41" fmla="*/ 1203 h 1041"/>
                <a:gd name="T42" fmla="*/ 1920 w 1303"/>
                <a:gd name="T43" fmla="*/ 1221 h 1041"/>
                <a:gd name="T44" fmla="*/ 1883 w 1303"/>
                <a:gd name="T45" fmla="*/ 1233 h 1041"/>
                <a:gd name="T46" fmla="*/ 1842 w 1303"/>
                <a:gd name="T47" fmla="*/ 1247 h 1041"/>
                <a:gd name="T48" fmla="*/ 1798 w 1303"/>
                <a:gd name="T49" fmla="*/ 1259 h 1041"/>
                <a:gd name="T50" fmla="*/ 1754 w 1303"/>
                <a:gd name="T51" fmla="*/ 1273 h 1041"/>
                <a:gd name="T52" fmla="*/ 1715 w 1303"/>
                <a:gd name="T53" fmla="*/ 1282 h 1041"/>
                <a:gd name="T54" fmla="*/ 1675 w 1303"/>
                <a:gd name="T55" fmla="*/ 1292 h 1041"/>
                <a:gd name="T56" fmla="*/ 1633 w 1303"/>
                <a:gd name="T57" fmla="*/ 1300 h 1041"/>
                <a:gd name="T58" fmla="*/ 1588 w 1303"/>
                <a:gd name="T59" fmla="*/ 1313 h 1041"/>
                <a:gd name="T60" fmla="*/ 1535 w 1303"/>
                <a:gd name="T61" fmla="*/ 1321 h 1041"/>
                <a:gd name="T62" fmla="*/ 1493 w 1303"/>
                <a:gd name="T63" fmla="*/ 1329 h 1041"/>
                <a:gd name="T64" fmla="*/ 1448 w 1303"/>
                <a:gd name="T65" fmla="*/ 1340 h 1041"/>
                <a:gd name="T66" fmla="*/ 1399 w 1303"/>
                <a:gd name="T67" fmla="*/ 1344 h 1041"/>
                <a:gd name="T68" fmla="*/ 1344 w 1303"/>
                <a:gd name="T69" fmla="*/ 1349 h 1041"/>
                <a:gd name="T70" fmla="*/ 1288 w 1303"/>
                <a:gd name="T71" fmla="*/ 1352 h 1041"/>
                <a:gd name="T72" fmla="*/ 1233 w 1303"/>
                <a:gd name="T73" fmla="*/ 1357 h 1041"/>
                <a:gd name="T74" fmla="*/ 1181 w 1303"/>
                <a:gd name="T75" fmla="*/ 1357 h 1041"/>
                <a:gd name="T76" fmla="*/ 1123 w 1303"/>
                <a:gd name="T77" fmla="*/ 1357 h 1041"/>
                <a:gd name="T78" fmla="*/ 1049 w 1303"/>
                <a:gd name="T79" fmla="*/ 1357 h 1041"/>
                <a:gd name="T80" fmla="*/ 988 w 1303"/>
                <a:gd name="T81" fmla="*/ 1355 h 1041"/>
                <a:gd name="T82" fmla="*/ 940 w 1303"/>
                <a:gd name="T83" fmla="*/ 1352 h 1041"/>
                <a:gd name="T84" fmla="*/ 890 w 1303"/>
                <a:gd name="T85" fmla="*/ 1349 h 1041"/>
                <a:gd name="T86" fmla="*/ 839 w 1303"/>
                <a:gd name="T87" fmla="*/ 1344 h 1041"/>
                <a:gd name="T88" fmla="*/ 777 w 1303"/>
                <a:gd name="T89" fmla="*/ 1337 h 1041"/>
                <a:gd name="T90" fmla="*/ 730 w 1303"/>
                <a:gd name="T91" fmla="*/ 1328 h 1041"/>
                <a:gd name="T92" fmla="*/ 678 w 1303"/>
                <a:gd name="T93" fmla="*/ 1321 h 1041"/>
                <a:gd name="T94" fmla="*/ 619 w 1303"/>
                <a:gd name="T95" fmla="*/ 1306 h 1041"/>
                <a:gd name="T96" fmla="*/ 573 w 1303"/>
                <a:gd name="T97" fmla="*/ 1294 h 1041"/>
                <a:gd name="T98" fmla="*/ 515 w 1303"/>
                <a:gd name="T99" fmla="*/ 1282 h 1041"/>
                <a:gd name="T100" fmla="*/ 467 w 1303"/>
                <a:gd name="T101" fmla="*/ 1267 h 1041"/>
                <a:gd name="T102" fmla="*/ 417 w 1303"/>
                <a:gd name="T103" fmla="*/ 1256 h 1041"/>
                <a:gd name="T104" fmla="*/ 364 w 1303"/>
                <a:gd name="T105" fmla="*/ 1235 h 1041"/>
                <a:gd name="T106" fmla="*/ 298 w 1303"/>
                <a:gd name="T107" fmla="*/ 1213 h 1041"/>
                <a:gd name="T108" fmla="*/ 147 w 1303"/>
                <a:gd name="T109" fmla="*/ 1569 h 1041"/>
                <a:gd name="T110" fmla="*/ 0 w 1303"/>
                <a:gd name="T111" fmla="*/ 563 h 1041"/>
                <a:gd name="T112" fmla="*/ 807 w 1303"/>
                <a:gd name="T113" fmla="*/ 0 h 10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3"/>
                <a:gd name="T172" fmla="*/ 0 h 1041"/>
                <a:gd name="T173" fmla="*/ 1303 w 1303"/>
                <a:gd name="T174" fmla="*/ 1041 h 10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3" h="1041">
                  <a:moveTo>
                    <a:pt x="522" y="0"/>
                  </a:moveTo>
                  <a:lnTo>
                    <a:pt x="414" y="269"/>
                  </a:lnTo>
                  <a:lnTo>
                    <a:pt x="439" y="279"/>
                  </a:lnTo>
                  <a:lnTo>
                    <a:pt x="462" y="286"/>
                  </a:lnTo>
                  <a:lnTo>
                    <a:pt x="488" y="293"/>
                  </a:lnTo>
                  <a:lnTo>
                    <a:pt x="517" y="301"/>
                  </a:lnTo>
                  <a:lnTo>
                    <a:pt x="551" y="307"/>
                  </a:lnTo>
                  <a:lnTo>
                    <a:pt x="582" y="312"/>
                  </a:lnTo>
                  <a:lnTo>
                    <a:pt x="613" y="316"/>
                  </a:lnTo>
                  <a:lnTo>
                    <a:pt x="648" y="321"/>
                  </a:lnTo>
                  <a:lnTo>
                    <a:pt x="685" y="324"/>
                  </a:lnTo>
                  <a:lnTo>
                    <a:pt x="752" y="324"/>
                  </a:lnTo>
                  <a:lnTo>
                    <a:pt x="787" y="323"/>
                  </a:lnTo>
                  <a:lnTo>
                    <a:pt x="818" y="320"/>
                  </a:lnTo>
                  <a:lnTo>
                    <a:pt x="851" y="315"/>
                  </a:lnTo>
                  <a:lnTo>
                    <a:pt x="885" y="309"/>
                  </a:lnTo>
                  <a:lnTo>
                    <a:pt x="914" y="304"/>
                  </a:lnTo>
                  <a:lnTo>
                    <a:pt x="951" y="295"/>
                  </a:lnTo>
                  <a:lnTo>
                    <a:pt x="985" y="284"/>
                  </a:lnTo>
                  <a:lnTo>
                    <a:pt x="1303" y="787"/>
                  </a:lnTo>
                  <a:lnTo>
                    <a:pt x="1272" y="799"/>
                  </a:lnTo>
                  <a:lnTo>
                    <a:pt x="1243" y="810"/>
                  </a:lnTo>
                  <a:lnTo>
                    <a:pt x="1216" y="819"/>
                  </a:lnTo>
                  <a:lnTo>
                    <a:pt x="1189" y="828"/>
                  </a:lnTo>
                  <a:lnTo>
                    <a:pt x="1162" y="836"/>
                  </a:lnTo>
                  <a:lnTo>
                    <a:pt x="1135" y="845"/>
                  </a:lnTo>
                  <a:lnTo>
                    <a:pt x="1110" y="851"/>
                  </a:lnTo>
                  <a:lnTo>
                    <a:pt x="1084" y="858"/>
                  </a:lnTo>
                  <a:lnTo>
                    <a:pt x="1057" y="864"/>
                  </a:lnTo>
                  <a:lnTo>
                    <a:pt x="1028" y="872"/>
                  </a:lnTo>
                  <a:lnTo>
                    <a:pt x="994" y="876"/>
                  </a:lnTo>
                  <a:lnTo>
                    <a:pt x="966" y="882"/>
                  </a:lnTo>
                  <a:lnTo>
                    <a:pt x="936" y="889"/>
                  </a:lnTo>
                  <a:lnTo>
                    <a:pt x="903" y="893"/>
                  </a:lnTo>
                  <a:lnTo>
                    <a:pt x="869" y="896"/>
                  </a:lnTo>
                  <a:lnTo>
                    <a:pt x="832" y="898"/>
                  </a:lnTo>
                  <a:lnTo>
                    <a:pt x="797" y="901"/>
                  </a:lnTo>
                  <a:lnTo>
                    <a:pt x="763" y="901"/>
                  </a:lnTo>
                  <a:lnTo>
                    <a:pt x="726" y="901"/>
                  </a:lnTo>
                  <a:lnTo>
                    <a:pt x="679" y="901"/>
                  </a:lnTo>
                  <a:lnTo>
                    <a:pt x="638" y="899"/>
                  </a:lnTo>
                  <a:lnTo>
                    <a:pt x="608" y="898"/>
                  </a:lnTo>
                  <a:lnTo>
                    <a:pt x="576" y="896"/>
                  </a:lnTo>
                  <a:lnTo>
                    <a:pt x="542" y="893"/>
                  </a:lnTo>
                  <a:lnTo>
                    <a:pt x="503" y="887"/>
                  </a:lnTo>
                  <a:lnTo>
                    <a:pt x="471" y="881"/>
                  </a:lnTo>
                  <a:lnTo>
                    <a:pt x="439" y="876"/>
                  </a:lnTo>
                  <a:lnTo>
                    <a:pt x="400" y="867"/>
                  </a:lnTo>
                  <a:lnTo>
                    <a:pt x="371" y="859"/>
                  </a:lnTo>
                  <a:lnTo>
                    <a:pt x="334" y="851"/>
                  </a:lnTo>
                  <a:lnTo>
                    <a:pt x="301" y="842"/>
                  </a:lnTo>
                  <a:lnTo>
                    <a:pt x="269" y="833"/>
                  </a:lnTo>
                  <a:lnTo>
                    <a:pt x="235" y="821"/>
                  </a:lnTo>
                  <a:lnTo>
                    <a:pt x="193" y="805"/>
                  </a:lnTo>
                  <a:lnTo>
                    <a:pt x="94" y="1041"/>
                  </a:lnTo>
                  <a:lnTo>
                    <a:pt x="0" y="373"/>
                  </a:lnTo>
                  <a:lnTo>
                    <a:pt x="522" y="0"/>
                  </a:lnTo>
                  <a:close/>
                </a:path>
              </a:pathLst>
            </a:custGeom>
            <a:solidFill>
              <a:srgbClr val="FFFF00"/>
            </a:solidFill>
            <a:ln w="19050">
              <a:solidFill>
                <a:srgbClr val="000000"/>
              </a:solidFill>
              <a:round/>
              <a:headEnd/>
              <a:tailEnd/>
            </a:ln>
          </p:spPr>
          <p:txBody>
            <a:bodyPr/>
            <a:lstStyle/>
            <a:p>
              <a:endParaRPr lang="en-US"/>
            </a:p>
          </p:txBody>
        </p:sp>
        <p:sp>
          <p:nvSpPr>
            <p:cNvPr id="46100" name="Text Box 15"/>
            <p:cNvSpPr txBox="1">
              <a:spLocks noChangeArrowheads="1"/>
            </p:cNvSpPr>
            <p:nvPr/>
          </p:nvSpPr>
          <p:spPr bwMode="auto">
            <a:xfrm>
              <a:off x="1231" y="3340"/>
              <a:ext cx="1171"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eaLnBrk="1" hangingPunct="1"/>
              <a:r>
                <a:rPr kumimoji="1" lang="en-US" altLang="zh-CN" sz="1800" b="1">
                  <a:latin typeface="Times New Roman" charset="0"/>
                </a:rPr>
                <a:t>Film Process</a:t>
              </a:r>
            </a:p>
            <a:p>
              <a:pPr algn="ctr" eaLnBrk="1" hangingPunct="1"/>
              <a:r>
                <a:rPr kumimoji="1" lang="en-US" altLang="zh-CN" sz="1600" b="1">
                  <a:latin typeface="Times New Roman" charset="0"/>
                </a:rPr>
                <a:t>(Printing/Forming)</a:t>
              </a:r>
            </a:p>
          </p:txBody>
        </p:sp>
      </p:grpSp>
      <p:grpSp>
        <p:nvGrpSpPr>
          <p:cNvPr id="6" name="Group 16"/>
          <p:cNvGrpSpPr>
            <a:grpSpLocks/>
          </p:cNvGrpSpPr>
          <p:nvPr/>
        </p:nvGrpSpPr>
        <p:grpSpPr bwMode="auto">
          <a:xfrm>
            <a:off x="5072063" y="4153417"/>
            <a:ext cx="1843087" cy="1839913"/>
            <a:chOff x="2203" y="2734"/>
            <a:chExt cx="1161" cy="1159"/>
          </a:xfrm>
        </p:grpSpPr>
        <p:sp>
          <p:nvSpPr>
            <p:cNvPr id="46097" name="Freeform 17"/>
            <p:cNvSpPr>
              <a:spLocks/>
            </p:cNvSpPr>
            <p:nvPr/>
          </p:nvSpPr>
          <p:spPr bwMode="auto">
            <a:xfrm>
              <a:off x="2203" y="2734"/>
              <a:ext cx="1161" cy="1159"/>
            </a:xfrm>
            <a:custGeom>
              <a:avLst/>
              <a:gdLst>
                <a:gd name="T0" fmla="*/ 1696 w 1132"/>
                <a:gd name="T1" fmla="*/ 372 h 1130"/>
                <a:gd name="T2" fmla="*/ 1677 w 1132"/>
                <a:gd name="T3" fmla="*/ 409 h 1130"/>
                <a:gd name="T4" fmla="*/ 1660 w 1132"/>
                <a:gd name="T5" fmla="*/ 440 h 1130"/>
                <a:gd name="T6" fmla="*/ 1643 w 1132"/>
                <a:gd name="T7" fmla="*/ 470 h 1130"/>
                <a:gd name="T8" fmla="*/ 1631 w 1132"/>
                <a:gd name="T9" fmla="*/ 501 h 1130"/>
                <a:gd name="T10" fmla="*/ 1609 w 1132"/>
                <a:gd name="T11" fmla="*/ 533 h 1130"/>
                <a:gd name="T12" fmla="*/ 1591 w 1132"/>
                <a:gd name="T13" fmla="*/ 566 h 1130"/>
                <a:gd name="T14" fmla="*/ 1570 w 1132"/>
                <a:gd name="T15" fmla="*/ 596 h 1130"/>
                <a:gd name="T16" fmla="*/ 1550 w 1132"/>
                <a:gd name="T17" fmla="*/ 630 h 1130"/>
                <a:gd name="T18" fmla="*/ 1524 w 1132"/>
                <a:gd name="T19" fmla="*/ 664 h 1130"/>
                <a:gd name="T20" fmla="*/ 1500 w 1132"/>
                <a:gd name="T21" fmla="*/ 701 h 1130"/>
                <a:gd name="T22" fmla="*/ 1478 w 1132"/>
                <a:gd name="T23" fmla="*/ 730 h 1130"/>
                <a:gd name="T24" fmla="*/ 1451 w 1132"/>
                <a:gd name="T25" fmla="*/ 761 h 1130"/>
                <a:gd name="T26" fmla="*/ 1426 w 1132"/>
                <a:gd name="T27" fmla="*/ 800 h 1130"/>
                <a:gd name="T28" fmla="*/ 1396 w 1132"/>
                <a:gd name="T29" fmla="*/ 833 h 1130"/>
                <a:gd name="T30" fmla="*/ 1370 w 1132"/>
                <a:gd name="T31" fmla="*/ 868 h 1130"/>
                <a:gd name="T32" fmla="*/ 1339 w 1132"/>
                <a:gd name="T33" fmla="*/ 901 h 1130"/>
                <a:gd name="T34" fmla="*/ 1313 w 1132"/>
                <a:gd name="T35" fmla="*/ 932 h 1130"/>
                <a:gd name="T36" fmla="*/ 1277 w 1132"/>
                <a:gd name="T37" fmla="*/ 968 h 1130"/>
                <a:gd name="T38" fmla="*/ 1246 w 1132"/>
                <a:gd name="T39" fmla="*/ 999 h 1130"/>
                <a:gd name="T40" fmla="*/ 1216 w 1132"/>
                <a:gd name="T41" fmla="*/ 1032 h 1130"/>
                <a:gd name="T42" fmla="*/ 1183 w 1132"/>
                <a:gd name="T43" fmla="*/ 1063 h 1130"/>
                <a:gd name="T44" fmla="*/ 1156 w 1132"/>
                <a:gd name="T45" fmla="*/ 1087 h 1130"/>
                <a:gd name="T46" fmla="*/ 1124 w 1132"/>
                <a:gd name="T47" fmla="*/ 1113 h 1130"/>
                <a:gd name="T48" fmla="*/ 1093 w 1132"/>
                <a:gd name="T49" fmla="*/ 1142 h 1130"/>
                <a:gd name="T50" fmla="*/ 1053 w 1132"/>
                <a:gd name="T51" fmla="*/ 1171 h 1130"/>
                <a:gd name="T52" fmla="*/ 1020 w 1132"/>
                <a:gd name="T53" fmla="*/ 1195 h 1130"/>
                <a:gd name="T54" fmla="*/ 987 w 1132"/>
                <a:gd name="T55" fmla="*/ 1223 h 1130"/>
                <a:gd name="T56" fmla="*/ 939 w 1132"/>
                <a:gd name="T57" fmla="*/ 1255 h 1130"/>
                <a:gd name="T58" fmla="*/ 899 w 1132"/>
                <a:gd name="T59" fmla="*/ 1285 h 1130"/>
                <a:gd name="T60" fmla="*/ 858 w 1132"/>
                <a:gd name="T61" fmla="*/ 1314 h 1130"/>
                <a:gd name="T62" fmla="*/ 813 w 1132"/>
                <a:gd name="T63" fmla="*/ 1344 h 1130"/>
                <a:gd name="T64" fmla="*/ 768 w 1132"/>
                <a:gd name="T65" fmla="*/ 1369 h 1130"/>
                <a:gd name="T66" fmla="*/ 1000 w 1132"/>
                <a:gd name="T67" fmla="*/ 1694 h 1130"/>
                <a:gd name="T68" fmla="*/ 65 w 1132"/>
                <a:gd name="T69" fmla="*/ 1276 h 1130"/>
                <a:gd name="T70" fmla="*/ 0 w 1132"/>
                <a:gd name="T71" fmla="*/ 448 h 1130"/>
                <a:gd name="T72" fmla="*/ 194 w 1132"/>
                <a:gd name="T73" fmla="*/ 683 h 1130"/>
                <a:gd name="T74" fmla="*/ 237 w 1132"/>
                <a:gd name="T75" fmla="*/ 663 h 1130"/>
                <a:gd name="T76" fmla="*/ 282 w 1132"/>
                <a:gd name="T77" fmla="*/ 637 h 1130"/>
                <a:gd name="T78" fmla="*/ 339 w 1132"/>
                <a:gd name="T79" fmla="*/ 610 h 1130"/>
                <a:gd name="T80" fmla="*/ 395 w 1132"/>
                <a:gd name="T81" fmla="*/ 576 h 1130"/>
                <a:gd name="T82" fmla="*/ 455 w 1132"/>
                <a:gd name="T83" fmla="*/ 537 h 1130"/>
                <a:gd name="T84" fmla="*/ 504 w 1132"/>
                <a:gd name="T85" fmla="*/ 505 h 1130"/>
                <a:gd name="T86" fmla="*/ 548 w 1132"/>
                <a:gd name="T87" fmla="*/ 464 h 1130"/>
                <a:gd name="T88" fmla="*/ 594 w 1132"/>
                <a:gd name="T89" fmla="*/ 424 h 1130"/>
                <a:gd name="T90" fmla="*/ 633 w 1132"/>
                <a:gd name="T91" fmla="*/ 389 h 1130"/>
                <a:gd name="T92" fmla="*/ 671 w 1132"/>
                <a:gd name="T93" fmla="*/ 346 h 1130"/>
                <a:gd name="T94" fmla="*/ 715 w 1132"/>
                <a:gd name="T95" fmla="*/ 299 h 1130"/>
                <a:gd name="T96" fmla="*/ 748 w 1132"/>
                <a:gd name="T97" fmla="*/ 258 h 1130"/>
                <a:gd name="T98" fmla="*/ 783 w 1132"/>
                <a:gd name="T99" fmla="*/ 214 h 1130"/>
                <a:gd name="T100" fmla="*/ 812 w 1132"/>
                <a:gd name="T101" fmla="*/ 174 h 1130"/>
                <a:gd name="T102" fmla="*/ 846 w 1132"/>
                <a:gd name="T103" fmla="*/ 120 h 1130"/>
                <a:gd name="T104" fmla="*/ 875 w 1132"/>
                <a:gd name="T105" fmla="*/ 71 h 1130"/>
                <a:gd name="T106" fmla="*/ 891 w 1132"/>
                <a:gd name="T107" fmla="*/ 40 h 1130"/>
                <a:gd name="T108" fmla="*/ 905 w 1132"/>
                <a:gd name="T109" fmla="*/ 0 h 1130"/>
                <a:gd name="T110" fmla="*/ 1696 w 1132"/>
                <a:gd name="T111" fmla="*/ 372 h 11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32"/>
                <a:gd name="T169" fmla="*/ 0 h 1130"/>
                <a:gd name="T170" fmla="*/ 1132 w 1132"/>
                <a:gd name="T171" fmla="*/ 1130 h 11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32" h="1130">
                  <a:moveTo>
                    <a:pt x="1132" y="248"/>
                  </a:moveTo>
                  <a:lnTo>
                    <a:pt x="1118" y="273"/>
                  </a:lnTo>
                  <a:lnTo>
                    <a:pt x="1108" y="293"/>
                  </a:lnTo>
                  <a:lnTo>
                    <a:pt x="1096" y="314"/>
                  </a:lnTo>
                  <a:lnTo>
                    <a:pt x="1087" y="334"/>
                  </a:lnTo>
                  <a:lnTo>
                    <a:pt x="1074" y="356"/>
                  </a:lnTo>
                  <a:lnTo>
                    <a:pt x="1061" y="378"/>
                  </a:lnTo>
                  <a:lnTo>
                    <a:pt x="1048" y="398"/>
                  </a:lnTo>
                  <a:lnTo>
                    <a:pt x="1034" y="419"/>
                  </a:lnTo>
                  <a:lnTo>
                    <a:pt x="1017" y="442"/>
                  </a:lnTo>
                  <a:lnTo>
                    <a:pt x="1000" y="467"/>
                  </a:lnTo>
                  <a:lnTo>
                    <a:pt x="986" y="487"/>
                  </a:lnTo>
                  <a:lnTo>
                    <a:pt x="969" y="507"/>
                  </a:lnTo>
                  <a:lnTo>
                    <a:pt x="951" y="532"/>
                  </a:lnTo>
                  <a:lnTo>
                    <a:pt x="932" y="556"/>
                  </a:lnTo>
                  <a:lnTo>
                    <a:pt x="914" y="578"/>
                  </a:lnTo>
                  <a:lnTo>
                    <a:pt x="894" y="601"/>
                  </a:lnTo>
                  <a:lnTo>
                    <a:pt x="877" y="620"/>
                  </a:lnTo>
                  <a:lnTo>
                    <a:pt x="852" y="646"/>
                  </a:lnTo>
                  <a:lnTo>
                    <a:pt x="832" y="667"/>
                  </a:lnTo>
                  <a:lnTo>
                    <a:pt x="812" y="686"/>
                  </a:lnTo>
                  <a:lnTo>
                    <a:pt x="789" y="708"/>
                  </a:lnTo>
                  <a:lnTo>
                    <a:pt x="772" y="723"/>
                  </a:lnTo>
                  <a:lnTo>
                    <a:pt x="750" y="741"/>
                  </a:lnTo>
                  <a:lnTo>
                    <a:pt x="729" y="760"/>
                  </a:lnTo>
                  <a:lnTo>
                    <a:pt x="704" y="780"/>
                  </a:lnTo>
                  <a:lnTo>
                    <a:pt x="682" y="797"/>
                  </a:lnTo>
                  <a:lnTo>
                    <a:pt x="658" y="815"/>
                  </a:lnTo>
                  <a:lnTo>
                    <a:pt x="627" y="837"/>
                  </a:lnTo>
                  <a:lnTo>
                    <a:pt x="601" y="856"/>
                  </a:lnTo>
                  <a:lnTo>
                    <a:pt x="573" y="876"/>
                  </a:lnTo>
                  <a:lnTo>
                    <a:pt x="543" y="896"/>
                  </a:lnTo>
                  <a:lnTo>
                    <a:pt x="513" y="913"/>
                  </a:lnTo>
                  <a:lnTo>
                    <a:pt x="668" y="1130"/>
                  </a:lnTo>
                  <a:lnTo>
                    <a:pt x="46" y="851"/>
                  </a:lnTo>
                  <a:lnTo>
                    <a:pt x="0" y="299"/>
                  </a:lnTo>
                  <a:lnTo>
                    <a:pt x="130" y="455"/>
                  </a:lnTo>
                  <a:lnTo>
                    <a:pt x="159" y="441"/>
                  </a:lnTo>
                  <a:lnTo>
                    <a:pt x="188" y="425"/>
                  </a:lnTo>
                  <a:lnTo>
                    <a:pt x="227" y="407"/>
                  </a:lnTo>
                  <a:lnTo>
                    <a:pt x="264" y="385"/>
                  </a:lnTo>
                  <a:lnTo>
                    <a:pt x="303" y="359"/>
                  </a:lnTo>
                  <a:lnTo>
                    <a:pt x="335" y="336"/>
                  </a:lnTo>
                  <a:lnTo>
                    <a:pt x="366" y="310"/>
                  </a:lnTo>
                  <a:lnTo>
                    <a:pt x="397" y="283"/>
                  </a:lnTo>
                  <a:lnTo>
                    <a:pt x="422" y="259"/>
                  </a:lnTo>
                  <a:lnTo>
                    <a:pt x="448" y="231"/>
                  </a:lnTo>
                  <a:lnTo>
                    <a:pt x="476" y="200"/>
                  </a:lnTo>
                  <a:lnTo>
                    <a:pt x="499" y="172"/>
                  </a:lnTo>
                  <a:lnTo>
                    <a:pt x="522" y="143"/>
                  </a:lnTo>
                  <a:lnTo>
                    <a:pt x="542" y="117"/>
                  </a:lnTo>
                  <a:lnTo>
                    <a:pt x="564" y="81"/>
                  </a:lnTo>
                  <a:lnTo>
                    <a:pt x="584" y="49"/>
                  </a:lnTo>
                  <a:lnTo>
                    <a:pt x="594" y="24"/>
                  </a:lnTo>
                  <a:lnTo>
                    <a:pt x="605" y="0"/>
                  </a:lnTo>
                  <a:lnTo>
                    <a:pt x="1132" y="248"/>
                  </a:lnTo>
                  <a:close/>
                </a:path>
              </a:pathLst>
            </a:custGeom>
            <a:solidFill>
              <a:srgbClr val="008080"/>
            </a:solidFill>
            <a:ln w="19050">
              <a:solidFill>
                <a:srgbClr val="000000"/>
              </a:solidFill>
              <a:round/>
              <a:headEnd/>
              <a:tailEnd/>
            </a:ln>
          </p:spPr>
          <p:txBody>
            <a:bodyPr/>
            <a:lstStyle/>
            <a:p>
              <a:endParaRPr lang="en-US"/>
            </a:p>
          </p:txBody>
        </p:sp>
        <p:sp>
          <p:nvSpPr>
            <p:cNvPr id="46098" name="Text Box 18"/>
            <p:cNvSpPr txBox="1">
              <a:spLocks noChangeArrowheads="1"/>
            </p:cNvSpPr>
            <p:nvPr/>
          </p:nvSpPr>
          <p:spPr bwMode="auto">
            <a:xfrm>
              <a:off x="2285" y="3040"/>
              <a:ext cx="84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eaLnBrk="1" hangingPunct="1"/>
              <a:r>
                <a:rPr kumimoji="1" lang="en-US" altLang="zh-CN" sz="1800" b="1">
                  <a:solidFill>
                    <a:srgbClr val="CCFFFF"/>
                  </a:solidFill>
                  <a:latin typeface="Times New Roman" charset="0"/>
                </a:rPr>
                <a:t>Spray</a:t>
              </a:r>
            </a:p>
            <a:p>
              <a:pPr algn="ctr" eaLnBrk="1" hangingPunct="1"/>
              <a:r>
                <a:rPr kumimoji="1" lang="en-US" altLang="zh-CN" sz="1800" b="1">
                  <a:solidFill>
                    <a:srgbClr val="CCFFFF"/>
                  </a:solidFill>
                  <a:latin typeface="Times New Roman" charset="0"/>
                </a:rPr>
                <a:t>(Color, UV)</a:t>
              </a:r>
            </a:p>
          </p:txBody>
        </p:sp>
      </p:grpSp>
      <p:grpSp>
        <p:nvGrpSpPr>
          <p:cNvPr id="7" name="Group 19"/>
          <p:cNvGrpSpPr>
            <a:grpSpLocks/>
          </p:cNvGrpSpPr>
          <p:nvPr/>
        </p:nvGrpSpPr>
        <p:grpSpPr bwMode="auto">
          <a:xfrm>
            <a:off x="5664200" y="2542105"/>
            <a:ext cx="1701800" cy="2141537"/>
            <a:chOff x="2576" y="1719"/>
            <a:chExt cx="1072" cy="1349"/>
          </a:xfrm>
        </p:grpSpPr>
        <p:sp>
          <p:nvSpPr>
            <p:cNvPr id="46095" name="Freeform 20"/>
            <p:cNvSpPr>
              <a:spLocks/>
            </p:cNvSpPr>
            <p:nvPr/>
          </p:nvSpPr>
          <p:spPr bwMode="auto">
            <a:xfrm>
              <a:off x="2576" y="1719"/>
              <a:ext cx="1072" cy="1349"/>
            </a:xfrm>
            <a:custGeom>
              <a:avLst/>
              <a:gdLst>
                <a:gd name="T0" fmla="*/ 0 w 1044"/>
                <a:gd name="T1" fmla="*/ 1259 h 1315"/>
                <a:gd name="T2" fmla="*/ 397 w 1044"/>
                <a:gd name="T3" fmla="*/ 1403 h 1315"/>
                <a:gd name="T4" fmla="*/ 418 w 1044"/>
                <a:gd name="T5" fmla="*/ 1353 h 1315"/>
                <a:gd name="T6" fmla="*/ 433 w 1044"/>
                <a:gd name="T7" fmla="*/ 1308 h 1315"/>
                <a:gd name="T8" fmla="*/ 445 w 1044"/>
                <a:gd name="T9" fmla="*/ 1264 h 1315"/>
                <a:gd name="T10" fmla="*/ 457 w 1044"/>
                <a:gd name="T11" fmla="*/ 1226 h 1315"/>
                <a:gd name="T12" fmla="*/ 468 w 1044"/>
                <a:gd name="T13" fmla="*/ 1181 h 1315"/>
                <a:gd name="T14" fmla="*/ 480 w 1044"/>
                <a:gd name="T15" fmla="*/ 1128 h 1315"/>
                <a:gd name="T16" fmla="*/ 486 w 1044"/>
                <a:gd name="T17" fmla="*/ 1084 h 1315"/>
                <a:gd name="T18" fmla="*/ 494 w 1044"/>
                <a:gd name="T19" fmla="*/ 1036 h 1315"/>
                <a:gd name="T20" fmla="*/ 501 w 1044"/>
                <a:gd name="T21" fmla="*/ 984 h 1315"/>
                <a:gd name="T22" fmla="*/ 503 w 1044"/>
                <a:gd name="T23" fmla="*/ 929 h 1315"/>
                <a:gd name="T24" fmla="*/ 503 w 1044"/>
                <a:gd name="T25" fmla="*/ 827 h 1315"/>
                <a:gd name="T26" fmla="*/ 501 w 1044"/>
                <a:gd name="T27" fmla="*/ 776 h 1315"/>
                <a:gd name="T28" fmla="*/ 498 w 1044"/>
                <a:gd name="T29" fmla="*/ 729 h 1315"/>
                <a:gd name="T30" fmla="*/ 491 w 1044"/>
                <a:gd name="T31" fmla="*/ 680 h 1315"/>
                <a:gd name="T32" fmla="*/ 481 w 1044"/>
                <a:gd name="T33" fmla="*/ 629 h 1315"/>
                <a:gd name="T34" fmla="*/ 472 w 1044"/>
                <a:gd name="T35" fmla="*/ 584 h 1315"/>
                <a:gd name="T36" fmla="*/ 460 w 1044"/>
                <a:gd name="T37" fmla="*/ 528 h 1315"/>
                <a:gd name="T38" fmla="*/ 443 w 1044"/>
                <a:gd name="T39" fmla="*/ 476 h 1315"/>
                <a:gd name="T40" fmla="*/ 1212 w 1044"/>
                <a:gd name="T41" fmla="*/ 0 h 1315"/>
                <a:gd name="T42" fmla="*/ 1230 w 1044"/>
                <a:gd name="T43" fmla="*/ 47 h 1315"/>
                <a:gd name="T44" fmla="*/ 1249 w 1044"/>
                <a:gd name="T45" fmla="*/ 92 h 1315"/>
                <a:gd name="T46" fmla="*/ 1261 w 1044"/>
                <a:gd name="T47" fmla="*/ 128 h 1315"/>
                <a:gd name="T48" fmla="*/ 1275 w 1044"/>
                <a:gd name="T49" fmla="*/ 170 h 1315"/>
                <a:gd name="T50" fmla="*/ 1287 w 1044"/>
                <a:gd name="T51" fmla="*/ 211 h 1315"/>
                <a:gd name="T52" fmla="*/ 1300 w 1044"/>
                <a:gd name="T53" fmla="*/ 252 h 1315"/>
                <a:gd name="T54" fmla="*/ 1310 w 1044"/>
                <a:gd name="T55" fmla="*/ 290 h 1315"/>
                <a:gd name="T56" fmla="*/ 1320 w 1044"/>
                <a:gd name="T57" fmla="*/ 329 h 1315"/>
                <a:gd name="T58" fmla="*/ 1330 w 1044"/>
                <a:gd name="T59" fmla="*/ 368 h 1315"/>
                <a:gd name="T60" fmla="*/ 1343 w 1044"/>
                <a:gd name="T61" fmla="*/ 411 h 1315"/>
                <a:gd name="T62" fmla="*/ 1349 w 1044"/>
                <a:gd name="T63" fmla="*/ 464 h 1315"/>
                <a:gd name="T64" fmla="*/ 1357 w 1044"/>
                <a:gd name="T65" fmla="*/ 506 h 1315"/>
                <a:gd name="T66" fmla="*/ 1368 w 1044"/>
                <a:gd name="T67" fmla="*/ 552 h 1315"/>
                <a:gd name="T68" fmla="*/ 1374 w 1044"/>
                <a:gd name="T69" fmla="*/ 600 h 1315"/>
                <a:gd name="T70" fmla="*/ 1378 w 1044"/>
                <a:gd name="T71" fmla="*/ 650 h 1315"/>
                <a:gd name="T72" fmla="*/ 1381 w 1044"/>
                <a:gd name="T73" fmla="*/ 706 h 1315"/>
                <a:gd name="T74" fmla="*/ 1386 w 1044"/>
                <a:gd name="T75" fmla="*/ 760 h 1315"/>
                <a:gd name="T76" fmla="*/ 1386 w 1044"/>
                <a:gd name="T77" fmla="*/ 810 h 1315"/>
                <a:gd name="T78" fmla="*/ 1386 w 1044"/>
                <a:gd name="T79" fmla="*/ 866 h 1315"/>
                <a:gd name="T80" fmla="*/ 1386 w 1044"/>
                <a:gd name="T81" fmla="*/ 937 h 1315"/>
                <a:gd name="T82" fmla="*/ 1383 w 1044"/>
                <a:gd name="T83" fmla="*/ 1001 h 1315"/>
                <a:gd name="T84" fmla="*/ 1381 w 1044"/>
                <a:gd name="T85" fmla="*/ 1043 h 1315"/>
                <a:gd name="T86" fmla="*/ 1378 w 1044"/>
                <a:gd name="T87" fmla="*/ 1092 h 1315"/>
                <a:gd name="T88" fmla="*/ 1374 w 1044"/>
                <a:gd name="T89" fmla="*/ 1144 h 1315"/>
                <a:gd name="T90" fmla="*/ 1366 w 1044"/>
                <a:gd name="T91" fmla="*/ 1202 h 1315"/>
                <a:gd name="T92" fmla="*/ 1355 w 1044"/>
                <a:gd name="T93" fmla="*/ 1249 h 1315"/>
                <a:gd name="T94" fmla="*/ 1347 w 1044"/>
                <a:gd name="T95" fmla="*/ 1298 h 1315"/>
                <a:gd name="T96" fmla="*/ 1334 w 1044"/>
                <a:gd name="T97" fmla="*/ 1358 h 1315"/>
                <a:gd name="T98" fmla="*/ 1322 w 1044"/>
                <a:gd name="T99" fmla="*/ 1401 h 1315"/>
                <a:gd name="T100" fmla="*/ 1310 w 1044"/>
                <a:gd name="T101" fmla="*/ 1456 h 1315"/>
                <a:gd name="T102" fmla="*/ 1296 w 1044"/>
                <a:gd name="T103" fmla="*/ 1506 h 1315"/>
                <a:gd name="T104" fmla="*/ 1280 w 1044"/>
                <a:gd name="T105" fmla="*/ 1553 h 1315"/>
                <a:gd name="T106" fmla="*/ 1263 w 1044"/>
                <a:gd name="T107" fmla="*/ 1606 h 1315"/>
                <a:gd name="T108" fmla="*/ 1243 w 1044"/>
                <a:gd name="T109" fmla="*/ 1667 h 1315"/>
                <a:gd name="T110" fmla="*/ 1218 w 1044"/>
                <a:gd name="T111" fmla="*/ 1731 h 1315"/>
                <a:gd name="T112" fmla="*/ 1599 w 1044"/>
                <a:gd name="T113" fmla="*/ 1882 h 1315"/>
                <a:gd name="T114" fmla="*/ 653 w 1044"/>
                <a:gd name="T115" fmla="*/ 1981 h 1315"/>
                <a:gd name="T116" fmla="*/ 0 w 1044"/>
                <a:gd name="T117" fmla="*/ 1259 h 13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4"/>
                <a:gd name="T178" fmla="*/ 0 h 1315"/>
                <a:gd name="T179" fmla="*/ 1044 w 1044"/>
                <a:gd name="T180" fmla="*/ 1315 h 13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4" h="1315">
                  <a:moveTo>
                    <a:pt x="0" y="836"/>
                  </a:moveTo>
                  <a:lnTo>
                    <a:pt x="260" y="933"/>
                  </a:lnTo>
                  <a:lnTo>
                    <a:pt x="273" y="900"/>
                  </a:lnTo>
                  <a:lnTo>
                    <a:pt x="284" y="869"/>
                  </a:lnTo>
                  <a:lnTo>
                    <a:pt x="292" y="840"/>
                  </a:lnTo>
                  <a:lnTo>
                    <a:pt x="300" y="814"/>
                  </a:lnTo>
                  <a:lnTo>
                    <a:pt x="307" y="785"/>
                  </a:lnTo>
                  <a:lnTo>
                    <a:pt x="314" y="751"/>
                  </a:lnTo>
                  <a:lnTo>
                    <a:pt x="318" y="720"/>
                  </a:lnTo>
                  <a:lnTo>
                    <a:pt x="323" y="689"/>
                  </a:lnTo>
                  <a:lnTo>
                    <a:pt x="328" y="654"/>
                  </a:lnTo>
                  <a:lnTo>
                    <a:pt x="329" y="617"/>
                  </a:lnTo>
                  <a:lnTo>
                    <a:pt x="329" y="550"/>
                  </a:lnTo>
                  <a:lnTo>
                    <a:pt x="328" y="515"/>
                  </a:lnTo>
                  <a:lnTo>
                    <a:pt x="326" y="484"/>
                  </a:lnTo>
                  <a:lnTo>
                    <a:pt x="321" y="452"/>
                  </a:lnTo>
                  <a:lnTo>
                    <a:pt x="315" y="418"/>
                  </a:lnTo>
                  <a:lnTo>
                    <a:pt x="309" y="388"/>
                  </a:lnTo>
                  <a:lnTo>
                    <a:pt x="301" y="351"/>
                  </a:lnTo>
                  <a:lnTo>
                    <a:pt x="290" y="316"/>
                  </a:lnTo>
                  <a:lnTo>
                    <a:pt x="794" y="0"/>
                  </a:lnTo>
                  <a:lnTo>
                    <a:pt x="806" y="31"/>
                  </a:lnTo>
                  <a:lnTo>
                    <a:pt x="817" y="60"/>
                  </a:lnTo>
                  <a:lnTo>
                    <a:pt x="826" y="86"/>
                  </a:lnTo>
                  <a:lnTo>
                    <a:pt x="835" y="114"/>
                  </a:lnTo>
                  <a:lnTo>
                    <a:pt x="843" y="140"/>
                  </a:lnTo>
                  <a:lnTo>
                    <a:pt x="852" y="168"/>
                  </a:lnTo>
                  <a:lnTo>
                    <a:pt x="858" y="193"/>
                  </a:lnTo>
                  <a:lnTo>
                    <a:pt x="865" y="219"/>
                  </a:lnTo>
                  <a:lnTo>
                    <a:pt x="871" y="245"/>
                  </a:lnTo>
                  <a:lnTo>
                    <a:pt x="879" y="274"/>
                  </a:lnTo>
                  <a:lnTo>
                    <a:pt x="883" y="308"/>
                  </a:lnTo>
                  <a:lnTo>
                    <a:pt x="889" y="336"/>
                  </a:lnTo>
                  <a:lnTo>
                    <a:pt x="896" y="367"/>
                  </a:lnTo>
                  <a:lnTo>
                    <a:pt x="900" y="399"/>
                  </a:lnTo>
                  <a:lnTo>
                    <a:pt x="902" y="433"/>
                  </a:lnTo>
                  <a:lnTo>
                    <a:pt x="905" y="470"/>
                  </a:lnTo>
                  <a:lnTo>
                    <a:pt x="908" y="506"/>
                  </a:lnTo>
                  <a:lnTo>
                    <a:pt x="908" y="539"/>
                  </a:lnTo>
                  <a:lnTo>
                    <a:pt x="908" y="576"/>
                  </a:lnTo>
                  <a:lnTo>
                    <a:pt x="908" y="623"/>
                  </a:lnTo>
                  <a:lnTo>
                    <a:pt x="906" y="664"/>
                  </a:lnTo>
                  <a:lnTo>
                    <a:pt x="905" y="694"/>
                  </a:lnTo>
                  <a:lnTo>
                    <a:pt x="902" y="726"/>
                  </a:lnTo>
                  <a:lnTo>
                    <a:pt x="900" y="760"/>
                  </a:lnTo>
                  <a:lnTo>
                    <a:pt x="894" y="799"/>
                  </a:lnTo>
                  <a:lnTo>
                    <a:pt x="888" y="831"/>
                  </a:lnTo>
                  <a:lnTo>
                    <a:pt x="882" y="863"/>
                  </a:lnTo>
                  <a:lnTo>
                    <a:pt x="874" y="902"/>
                  </a:lnTo>
                  <a:lnTo>
                    <a:pt x="866" y="931"/>
                  </a:lnTo>
                  <a:lnTo>
                    <a:pt x="858" y="968"/>
                  </a:lnTo>
                  <a:lnTo>
                    <a:pt x="849" y="1001"/>
                  </a:lnTo>
                  <a:lnTo>
                    <a:pt x="838" y="1033"/>
                  </a:lnTo>
                  <a:lnTo>
                    <a:pt x="828" y="1067"/>
                  </a:lnTo>
                  <a:lnTo>
                    <a:pt x="814" y="1108"/>
                  </a:lnTo>
                  <a:lnTo>
                    <a:pt x="798" y="1150"/>
                  </a:lnTo>
                  <a:lnTo>
                    <a:pt x="1044" y="1250"/>
                  </a:lnTo>
                  <a:lnTo>
                    <a:pt x="428" y="1315"/>
                  </a:lnTo>
                  <a:lnTo>
                    <a:pt x="0" y="836"/>
                  </a:lnTo>
                  <a:close/>
                </a:path>
              </a:pathLst>
            </a:custGeom>
            <a:solidFill>
              <a:srgbClr val="0000FF"/>
            </a:solidFill>
            <a:ln w="19050">
              <a:solidFill>
                <a:srgbClr val="000000"/>
              </a:solidFill>
              <a:round/>
              <a:headEnd/>
              <a:tailEnd/>
            </a:ln>
          </p:spPr>
          <p:txBody>
            <a:bodyPr/>
            <a:lstStyle/>
            <a:p>
              <a:endParaRPr lang="en-US"/>
            </a:p>
          </p:txBody>
        </p:sp>
        <p:sp>
          <p:nvSpPr>
            <p:cNvPr id="46096" name="Text Box 21"/>
            <p:cNvSpPr txBox="1">
              <a:spLocks noChangeArrowheads="1"/>
            </p:cNvSpPr>
            <p:nvPr/>
          </p:nvSpPr>
          <p:spPr bwMode="auto">
            <a:xfrm>
              <a:off x="2858" y="2408"/>
              <a:ext cx="66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eaLnBrk="1" hangingPunct="1"/>
              <a:r>
                <a:rPr kumimoji="1" lang="en-US" altLang="zh-CN" sz="1800" b="1">
                  <a:solidFill>
                    <a:srgbClr val="FFFF00"/>
                  </a:solidFill>
                  <a:latin typeface="Times New Roman" charset="0"/>
                </a:rPr>
                <a:t>Injection</a:t>
              </a:r>
            </a:p>
          </p:txBody>
        </p:sp>
      </p:grpSp>
      <p:grpSp>
        <p:nvGrpSpPr>
          <p:cNvPr id="8" name="Group 22"/>
          <p:cNvGrpSpPr>
            <a:grpSpLocks/>
          </p:cNvGrpSpPr>
          <p:nvPr/>
        </p:nvGrpSpPr>
        <p:grpSpPr bwMode="auto">
          <a:xfrm>
            <a:off x="5311775" y="1284805"/>
            <a:ext cx="1989138" cy="1892300"/>
            <a:chOff x="2354" y="927"/>
            <a:chExt cx="1253" cy="1192"/>
          </a:xfrm>
        </p:grpSpPr>
        <p:sp>
          <p:nvSpPr>
            <p:cNvPr id="46093" name="Freeform 23"/>
            <p:cNvSpPr>
              <a:spLocks/>
            </p:cNvSpPr>
            <p:nvPr/>
          </p:nvSpPr>
          <p:spPr bwMode="auto">
            <a:xfrm>
              <a:off x="2354" y="927"/>
              <a:ext cx="1253" cy="1192"/>
            </a:xfrm>
            <a:custGeom>
              <a:avLst/>
              <a:gdLst>
                <a:gd name="T0" fmla="*/ 375 w 1221"/>
                <a:gd name="T1" fmla="*/ 0 h 1162"/>
                <a:gd name="T2" fmla="*/ 414 w 1221"/>
                <a:gd name="T3" fmla="*/ 13 h 1162"/>
                <a:gd name="T4" fmla="*/ 443 w 1221"/>
                <a:gd name="T5" fmla="*/ 40 h 1162"/>
                <a:gd name="T6" fmla="*/ 476 w 1221"/>
                <a:gd name="T7" fmla="*/ 50 h 1162"/>
                <a:gd name="T8" fmla="*/ 507 w 1221"/>
                <a:gd name="T9" fmla="*/ 63 h 1162"/>
                <a:gd name="T10" fmla="*/ 538 w 1221"/>
                <a:gd name="T11" fmla="*/ 89 h 1162"/>
                <a:gd name="T12" fmla="*/ 570 w 1221"/>
                <a:gd name="T13" fmla="*/ 106 h 1162"/>
                <a:gd name="T14" fmla="*/ 600 w 1221"/>
                <a:gd name="T15" fmla="*/ 125 h 1162"/>
                <a:gd name="T16" fmla="*/ 631 w 1221"/>
                <a:gd name="T17" fmla="*/ 145 h 1162"/>
                <a:gd name="T18" fmla="*/ 669 w 1221"/>
                <a:gd name="T19" fmla="*/ 169 h 1162"/>
                <a:gd name="T20" fmla="*/ 708 w 1221"/>
                <a:gd name="T21" fmla="*/ 198 h 1162"/>
                <a:gd name="T22" fmla="*/ 738 w 1221"/>
                <a:gd name="T23" fmla="*/ 217 h 1162"/>
                <a:gd name="T24" fmla="*/ 769 w 1221"/>
                <a:gd name="T25" fmla="*/ 242 h 1162"/>
                <a:gd name="T26" fmla="*/ 806 w 1221"/>
                <a:gd name="T27" fmla="*/ 270 h 1162"/>
                <a:gd name="T28" fmla="*/ 843 w 1221"/>
                <a:gd name="T29" fmla="*/ 296 h 1162"/>
                <a:gd name="T30" fmla="*/ 876 w 1221"/>
                <a:gd name="T31" fmla="*/ 326 h 1162"/>
                <a:gd name="T32" fmla="*/ 907 w 1221"/>
                <a:gd name="T33" fmla="*/ 354 h 1162"/>
                <a:gd name="T34" fmla="*/ 939 w 1221"/>
                <a:gd name="T35" fmla="*/ 383 h 1162"/>
                <a:gd name="T36" fmla="*/ 975 w 1221"/>
                <a:gd name="T37" fmla="*/ 419 h 1162"/>
                <a:gd name="T38" fmla="*/ 1007 w 1221"/>
                <a:gd name="T39" fmla="*/ 448 h 1162"/>
                <a:gd name="T40" fmla="*/ 1034 w 1221"/>
                <a:gd name="T41" fmla="*/ 478 h 1162"/>
                <a:gd name="T42" fmla="*/ 1071 w 1221"/>
                <a:gd name="T43" fmla="*/ 514 h 1162"/>
                <a:gd name="T44" fmla="*/ 1095 w 1221"/>
                <a:gd name="T45" fmla="*/ 538 h 1162"/>
                <a:gd name="T46" fmla="*/ 1123 w 1221"/>
                <a:gd name="T47" fmla="*/ 571 h 1162"/>
                <a:gd name="T48" fmla="*/ 1152 w 1221"/>
                <a:gd name="T49" fmla="*/ 602 h 1162"/>
                <a:gd name="T50" fmla="*/ 1182 w 1221"/>
                <a:gd name="T51" fmla="*/ 644 h 1162"/>
                <a:gd name="T52" fmla="*/ 1207 w 1221"/>
                <a:gd name="T53" fmla="*/ 677 h 1162"/>
                <a:gd name="T54" fmla="*/ 1235 w 1221"/>
                <a:gd name="T55" fmla="*/ 714 h 1162"/>
                <a:gd name="T56" fmla="*/ 1268 w 1221"/>
                <a:gd name="T57" fmla="*/ 757 h 1162"/>
                <a:gd name="T58" fmla="*/ 1296 w 1221"/>
                <a:gd name="T59" fmla="*/ 797 h 1162"/>
                <a:gd name="T60" fmla="*/ 1328 w 1221"/>
                <a:gd name="T61" fmla="*/ 841 h 1162"/>
                <a:gd name="T62" fmla="*/ 1354 w 1221"/>
                <a:gd name="T63" fmla="*/ 885 h 1162"/>
                <a:gd name="T64" fmla="*/ 1380 w 1221"/>
                <a:gd name="T65" fmla="*/ 931 h 1162"/>
                <a:gd name="T66" fmla="*/ 1407 w 1221"/>
                <a:gd name="T67" fmla="*/ 980 h 1162"/>
                <a:gd name="T68" fmla="*/ 1430 w 1221"/>
                <a:gd name="T69" fmla="*/ 1020 h 1162"/>
                <a:gd name="T70" fmla="*/ 1449 w 1221"/>
                <a:gd name="T71" fmla="*/ 1060 h 1162"/>
                <a:gd name="T72" fmla="*/ 1469 w 1221"/>
                <a:gd name="T73" fmla="*/ 1106 h 1162"/>
                <a:gd name="T74" fmla="*/ 1480 w 1221"/>
                <a:gd name="T75" fmla="*/ 1141 h 1162"/>
                <a:gd name="T76" fmla="*/ 1847 w 1221"/>
                <a:gd name="T77" fmla="*/ 994 h 1162"/>
                <a:gd name="T78" fmla="*/ 1278 w 1221"/>
                <a:gd name="T79" fmla="*/ 1749 h 1162"/>
                <a:gd name="T80" fmla="*/ 268 w 1221"/>
                <a:gd name="T81" fmla="*/ 1625 h 1162"/>
                <a:gd name="T82" fmla="*/ 669 w 1221"/>
                <a:gd name="T83" fmla="*/ 1463 h 1162"/>
                <a:gd name="T84" fmla="*/ 641 w 1221"/>
                <a:gd name="T85" fmla="*/ 1409 h 1162"/>
                <a:gd name="T86" fmla="*/ 616 w 1221"/>
                <a:gd name="T87" fmla="*/ 1360 h 1162"/>
                <a:gd name="T88" fmla="*/ 580 w 1221"/>
                <a:gd name="T89" fmla="*/ 1303 h 1162"/>
                <a:gd name="T90" fmla="*/ 541 w 1221"/>
                <a:gd name="T91" fmla="*/ 1247 h 1162"/>
                <a:gd name="T92" fmla="*/ 507 w 1221"/>
                <a:gd name="T93" fmla="*/ 1198 h 1162"/>
                <a:gd name="T94" fmla="*/ 469 w 1221"/>
                <a:gd name="T95" fmla="*/ 1149 h 1162"/>
                <a:gd name="T96" fmla="*/ 429 w 1221"/>
                <a:gd name="T97" fmla="*/ 1103 h 1162"/>
                <a:gd name="T98" fmla="*/ 390 w 1221"/>
                <a:gd name="T99" fmla="*/ 1064 h 1162"/>
                <a:gd name="T100" fmla="*/ 349 w 1221"/>
                <a:gd name="T101" fmla="*/ 1030 h 1162"/>
                <a:gd name="T102" fmla="*/ 304 w 1221"/>
                <a:gd name="T103" fmla="*/ 986 h 1162"/>
                <a:gd name="T104" fmla="*/ 259 w 1221"/>
                <a:gd name="T105" fmla="*/ 953 h 1162"/>
                <a:gd name="T106" fmla="*/ 216 w 1221"/>
                <a:gd name="T107" fmla="*/ 916 h 1162"/>
                <a:gd name="T108" fmla="*/ 174 w 1221"/>
                <a:gd name="T109" fmla="*/ 887 h 1162"/>
                <a:gd name="T110" fmla="*/ 123 w 1221"/>
                <a:gd name="T111" fmla="*/ 853 h 1162"/>
                <a:gd name="T112" fmla="*/ 70 w 1221"/>
                <a:gd name="T113" fmla="*/ 824 h 1162"/>
                <a:gd name="T114" fmla="*/ 41 w 1221"/>
                <a:gd name="T115" fmla="*/ 807 h 1162"/>
                <a:gd name="T116" fmla="*/ 0 w 1221"/>
                <a:gd name="T117" fmla="*/ 787 h 1162"/>
                <a:gd name="T118" fmla="*/ 375 w 1221"/>
                <a:gd name="T119" fmla="*/ 0 h 11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21"/>
                <a:gd name="T181" fmla="*/ 0 h 1162"/>
                <a:gd name="T182" fmla="*/ 1221 w 1221"/>
                <a:gd name="T183" fmla="*/ 1162 h 11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21" h="1162">
                  <a:moveTo>
                    <a:pt x="248" y="0"/>
                  </a:moveTo>
                  <a:lnTo>
                    <a:pt x="273" y="13"/>
                  </a:lnTo>
                  <a:lnTo>
                    <a:pt x="293" y="24"/>
                  </a:lnTo>
                  <a:lnTo>
                    <a:pt x="315" y="34"/>
                  </a:lnTo>
                  <a:lnTo>
                    <a:pt x="335" y="45"/>
                  </a:lnTo>
                  <a:lnTo>
                    <a:pt x="356" y="58"/>
                  </a:lnTo>
                  <a:lnTo>
                    <a:pt x="377" y="71"/>
                  </a:lnTo>
                  <a:lnTo>
                    <a:pt x="397" y="84"/>
                  </a:lnTo>
                  <a:lnTo>
                    <a:pt x="417" y="96"/>
                  </a:lnTo>
                  <a:lnTo>
                    <a:pt x="441" y="113"/>
                  </a:lnTo>
                  <a:lnTo>
                    <a:pt x="468" y="132"/>
                  </a:lnTo>
                  <a:lnTo>
                    <a:pt x="488" y="145"/>
                  </a:lnTo>
                  <a:lnTo>
                    <a:pt x="508" y="162"/>
                  </a:lnTo>
                  <a:lnTo>
                    <a:pt x="532" y="179"/>
                  </a:lnTo>
                  <a:lnTo>
                    <a:pt x="557" y="198"/>
                  </a:lnTo>
                  <a:lnTo>
                    <a:pt x="579" y="216"/>
                  </a:lnTo>
                  <a:lnTo>
                    <a:pt x="600" y="236"/>
                  </a:lnTo>
                  <a:lnTo>
                    <a:pt x="620" y="255"/>
                  </a:lnTo>
                  <a:lnTo>
                    <a:pt x="645" y="278"/>
                  </a:lnTo>
                  <a:lnTo>
                    <a:pt x="667" y="298"/>
                  </a:lnTo>
                  <a:lnTo>
                    <a:pt x="685" y="318"/>
                  </a:lnTo>
                  <a:lnTo>
                    <a:pt x="707" y="341"/>
                  </a:lnTo>
                  <a:lnTo>
                    <a:pt x="724" y="358"/>
                  </a:lnTo>
                  <a:lnTo>
                    <a:pt x="742" y="380"/>
                  </a:lnTo>
                  <a:lnTo>
                    <a:pt x="761" y="401"/>
                  </a:lnTo>
                  <a:lnTo>
                    <a:pt x="781" y="428"/>
                  </a:lnTo>
                  <a:lnTo>
                    <a:pt x="798" y="449"/>
                  </a:lnTo>
                  <a:lnTo>
                    <a:pt x="816" y="474"/>
                  </a:lnTo>
                  <a:lnTo>
                    <a:pt x="838" y="503"/>
                  </a:lnTo>
                  <a:lnTo>
                    <a:pt x="857" y="529"/>
                  </a:lnTo>
                  <a:lnTo>
                    <a:pt x="877" y="559"/>
                  </a:lnTo>
                  <a:lnTo>
                    <a:pt x="895" y="588"/>
                  </a:lnTo>
                  <a:lnTo>
                    <a:pt x="912" y="619"/>
                  </a:lnTo>
                  <a:lnTo>
                    <a:pt x="931" y="651"/>
                  </a:lnTo>
                  <a:lnTo>
                    <a:pt x="945" y="679"/>
                  </a:lnTo>
                  <a:lnTo>
                    <a:pt x="958" y="705"/>
                  </a:lnTo>
                  <a:lnTo>
                    <a:pt x="971" y="736"/>
                  </a:lnTo>
                  <a:lnTo>
                    <a:pt x="978" y="758"/>
                  </a:lnTo>
                  <a:lnTo>
                    <a:pt x="1221" y="662"/>
                  </a:lnTo>
                  <a:lnTo>
                    <a:pt x="844" y="1162"/>
                  </a:lnTo>
                  <a:lnTo>
                    <a:pt x="177" y="1080"/>
                  </a:lnTo>
                  <a:lnTo>
                    <a:pt x="441" y="973"/>
                  </a:lnTo>
                  <a:lnTo>
                    <a:pt x="424" y="938"/>
                  </a:lnTo>
                  <a:lnTo>
                    <a:pt x="407" y="904"/>
                  </a:lnTo>
                  <a:lnTo>
                    <a:pt x="384" y="867"/>
                  </a:lnTo>
                  <a:lnTo>
                    <a:pt x="358" y="829"/>
                  </a:lnTo>
                  <a:lnTo>
                    <a:pt x="335" y="796"/>
                  </a:lnTo>
                  <a:lnTo>
                    <a:pt x="310" y="765"/>
                  </a:lnTo>
                  <a:lnTo>
                    <a:pt x="284" y="734"/>
                  </a:lnTo>
                  <a:lnTo>
                    <a:pt x="258" y="708"/>
                  </a:lnTo>
                  <a:lnTo>
                    <a:pt x="231" y="684"/>
                  </a:lnTo>
                  <a:lnTo>
                    <a:pt x="201" y="656"/>
                  </a:lnTo>
                  <a:lnTo>
                    <a:pt x="171" y="633"/>
                  </a:lnTo>
                  <a:lnTo>
                    <a:pt x="143" y="610"/>
                  </a:lnTo>
                  <a:lnTo>
                    <a:pt x="116" y="590"/>
                  </a:lnTo>
                  <a:lnTo>
                    <a:pt x="82" y="568"/>
                  </a:lnTo>
                  <a:lnTo>
                    <a:pt x="48" y="548"/>
                  </a:lnTo>
                  <a:lnTo>
                    <a:pt x="25" y="537"/>
                  </a:lnTo>
                  <a:lnTo>
                    <a:pt x="0" y="523"/>
                  </a:lnTo>
                  <a:lnTo>
                    <a:pt x="248" y="0"/>
                  </a:lnTo>
                  <a:close/>
                </a:path>
              </a:pathLst>
            </a:custGeom>
            <a:solidFill>
              <a:srgbClr val="00FF00"/>
            </a:solidFill>
            <a:ln w="19050">
              <a:solidFill>
                <a:srgbClr val="000000"/>
              </a:solidFill>
              <a:round/>
              <a:headEnd/>
              <a:tailEnd/>
            </a:ln>
          </p:spPr>
          <p:txBody>
            <a:bodyPr/>
            <a:lstStyle/>
            <a:p>
              <a:endParaRPr lang="en-US"/>
            </a:p>
          </p:txBody>
        </p:sp>
        <p:sp>
          <p:nvSpPr>
            <p:cNvPr id="46094" name="Text Box 24"/>
            <p:cNvSpPr txBox="1">
              <a:spLocks noChangeArrowheads="1"/>
            </p:cNvSpPr>
            <p:nvPr/>
          </p:nvSpPr>
          <p:spPr bwMode="auto">
            <a:xfrm>
              <a:off x="2683" y="1401"/>
              <a:ext cx="4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eaLnBrk="1" hangingPunct="1"/>
              <a:r>
                <a:rPr kumimoji="1" lang="en-US" altLang="zh-CN" sz="1800" b="1">
                  <a:latin typeface="Times New Roman" charset="0"/>
                </a:rPr>
                <a:t>Mold</a:t>
              </a:r>
            </a:p>
          </p:txBody>
        </p:sp>
      </p:grpSp>
      <p:grpSp>
        <p:nvGrpSpPr>
          <p:cNvPr id="9" name="Group 25"/>
          <p:cNvGrpSpPr>
            <a:grpSpLocks/>
          </p:cNvGrpSpPr>
          <p:nvPr/>
        </p:nvGrpSpPr>
        <p:grpSpPr bwMode="auto">
          <a:xfrm>
            <a:off x="3962400" y="814905"/>
            <a:ext cx="1930400" cy="1550987"/>
            <a:chOff x="1504" y="631"/>
            <a:chExt cx="1216" cy="977"/>
          </a:xfrm>
        </p:grpSpPr>
        <p:sp>
          <p:nvSpPr>
            <p:cNvPr id="46091" name="Freeform 26"/>
            <p:cNvSpPr>
              <a:spLocks/>
            </p:cNvSpPr>
            <p:nvPr/>
          </p:nvSpPr>
          <p:spPr bwMode="auto">
            <a:xfrm>
              <a:off x="1504" y="631"/>
              <a:ext cx="1216" cy="977"/>
            </a:xfrm>
            <a:custGeom>
              <a:avLst/>
              <a:gdLst>
                <a:gd name="T0" fmla="*/ 1006 w 1181"/>
                <a:gd name="T1" fmla="*/ 1441 h 952"/>
                <a:gd name="T2" fmla="*/ 1130 w 1181"/>
                <a:gd name="T3" fmla="*/ 1161 h 952"/>
                <a:gd name="T4" fmla="*/ 1088 w 1181"/>
                <a:gd name="T5" fmla="*/ 1150 h 952"/>
                <a:gd name="T6" fmla="*/ 1043 w 1181"/>
                <a:gd name="T7" fmla="*/ 1140 h 952"/>
                <a:gd name="T8" fmla="*/ 987 w 1181"/>
                <a:gd name="T9" fmla="*/ 1128 h 952"/>
                <a:gd name="T10" fmla="*/ 938 w 1181"/>
                <a:gd name="T11" fmla="*/ 1122 h 952"/>
                <a:gd name="T12" fmla="*/ 892 w 1181"/>
                <a:gd name="T13" fmla="*/ 1113 h 952"/>
                <a:gd name="T14" fmla="*/ 832 w 1181"/>
                <a:gd name="T15" fmla="*/ 1109 h 952"/>
                <a:gd name="T16" fmla="*/ 773 w 1181"/>
                <a:gd name="T17" fmla="*/ 1105 h 952"/>
                <a:gd name="T18" fmla="*/ 668 w 1181"/>
                <a:gd name="T19" fmla="*/ 1105 h 952"/>
                <a:gd name="T20" fmla="*/ 613 w 1181"/>
                <a:gd name="T21" fmla="*/ 1107 h 952"/>
                <a:gd name="T22" fmla="*/ 561 w 1181"/>
                <a:gd name="T23" fmla="*/ 1111 h 952"/>
                <a:gd name="T24" fmla="*/ 509 w 1181"/>
                <a:gd name="T25" fmla="*/ 1115 h 952"/>
                <a:gd name="T26" fmla="*/ 458 w 1181"/>
                <a:gd name="T27" fmla="*/ 1127 h 952"/>
                <a:gd name="T28" fmla="*/ 409 w 1181"/>
                <a:gd name="T29" fmla="*/ 1136 h 952"/>
                <a:gd name="T30" fmla="*/ 348 w 1181"/>
                <a:gd name="T31" fmla="*/ 1148 h 952"/>
                <a:gd name="T32" fmla="*/ 299 w 1181"/>
                <a:gd name="T33" fmla="*/ 1163 h 952"/>
                <a:gd name="T34" fmla="*/ 432 w 1181"/>
                <a:gd name="T35" fmla="*/ 570 h 952"/>
                <a:gd name="T36" fmla="*/ 0 w 1181"/>
                <a:gd name="T37" fmla="*/ 335 h 952"/>
                <a:gd name="T38" fmla="*/ 14 w 1181"/>
                <a:gd name="T39" fmla="*/ 327 h 952"/>
                <a:gd name="T40" fmla="*/ 65 w 1181"/>
                <a:gd name="T41" fmla="*/ 314 h 952"/>
                <a:gd name="T42" fmla="*/ 100 w 1181"/>
                <a:gd name="T43" fmla="*/ 304 h 952"/>
                <a:gd name="T44" fmla="*/ 141 w 1181"/>
                <a:gd name="T45" fmla="*/ 291 h 952"/>
                <a:gd name="T46" fmla="*/ 187 w 1181"/>
                <a:gd name="T47" fmla="*/ 283 h 952"/>
                <a:gd name="T48" fmla="*/ 225 w 1181"/>
                <a:gd name="T49" fmla="*/ 274 h 952"/>
                <a:gd name="T50" fmla="*/ 276 w 1181"/>
                <a:gd name="T51" fmla="*/ 263 h 952"/>
                <a:gd name="T52" fmla="*/ 323 w 1181"/>
                <a:gd name="T53" fmla="*/ 255 h 952"/>
                <a:gd name="T54" fmla="*/ 374 w 1181"/>
                <a:gd name="T55" fmla="*/ 248 h 952"/>
                <a:gd name="T56" fmla="*/ 427 w 1181"/>
                <a:gd name="T57" fmla="*/ 240 h 952"/>
                <a:gd name="T58" fmla="*/ 480 w 1181"/>
                <a:gd name="T59" fmla="*/ 236 h 952"/>
                <a:gd name="T60" fmla="*/ 540 w 1181"/>
                <a:gd name="T61" fmla="*/ 234 h 952"/>
                <a:gd name="T62" fmla="*/ 595 w 1181"/>
                <a:gd name="T63" fmla="*/ 230 h 952"/>
                <a:gd name="T64" fmla="*/ 652 w 1181"/>
                <a:gd name="T65" fmla="*/ 230 h 952"/>
                <a:gd name="T66" fmla="*/ 711 w 1181"/>
                <a:gd name="T67" fmla="*/ 230 h 952"/>
                <a:gd name="T68" fmla="*/ 785 w 1181"/>
                <a:gd name="T69" fmla="*/ 230 h 952"/>
                <a:gd name="T70" fmla="*/ 852 w 1181"/>
                <a:gd name="T71" fmla="*/ 231 h 952"/>
                <a:gd name="T72" fmla="*/ 897 w 1181"/>
                <a:gd name="T73" fmla="*/ 234 h 952"/>
                <a:gd name="T74" fmla="*/ 951 w 1181"/>
                <a:gd name="T75" fmla="*/ 238 h 952"/>
                <a:gd name="T76" fmla="*/ 1003 w 1181"/>
                <a:gd name="T77" fmla="*/ 243 h 952"/>
                <a:gd name="T78" fmla="*/ 1065 w 1181"/>
                <a:gd name="T79" fmla="*/ 249 h 952"/>
                <a:gd name="T80" fmla="*/ 1115 w 1181"/>
                <a:gd name="T81" fmla="*/ 262 h 952"/>
                <a:gd name="T82" fmla="*/ 1167 w 1181"/>
                <a:gd name="T83" fmla="*/ 270 h 952"/>
                <a:gd name="T84" fmla="*/ 1229 w 1181"/>
                <a:gd name="T85" fmla="*/ 280 h 952"/>
                <a:gd name="T86" fmla="*/ 1279 w 1181"/>
                <a:gd name="T87" fmla="*/ 291 h 952"/>
                <a:gd name="T88" fmla="*/ 1335 w 1181"/>
                <a:gd name="T89" fmla="*/ 306 h 952"/>
                <a:gd name="T90" fmla="*/ 1391 w 1181"/>
                <a:gd name="T91" fmla="*/ 319 h 952"/>
                <a:gd name="T92" fmla="*/ 1441 w 1181"/>
                <a:gd name="T93" fmla="*/ 335 h 952"/>
                <a:gd name="T94" fmla="*/ 1494 w 1181"/>
                <a:gd name="T95" fmla="*/ 351 h 952"/>
                <a:gd name="T96" fmla="*/ 1658 w 1181"/>
                <a:gd name="T97" fmla="*/ 0 h 952"/>
                <a:gd name="T98" fmla="*/ 1883 w 1181"/>
                <a:gd name="T99" fmla="*/ 976 h 952"/>
                <a:gd name="T100" fmla="*/ 1006 w 1181"/>
                <a:gd name="T101" fmla="*/ 1441 h 9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81"/>
                <a:gd name="T154" fmla="*/ 0 h 952"/>
                <a:gd name="T155" fmla="*/ 1181 w 1181"/>
                <a:gd name="T156" fmla="*/ 952 h 9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81" h="952">
                  <a:moveTo>
                    <a:pt x="630" y="952"/>
                  </a:moveTo>
                  <a:lnTo>
                    <a:pt x="707" y="767"/>
                  </a:lnTo>
                  <a:lnTo>
                    <a:pt x="682" y="759"/>
                  </a:lnTo>
                  <a:lnTo>
                    <a:pt x="654" y="753"/>
                  </a:lnTo>
                  <a:lnTo>
                    <a:pt x="619" y="745"/>
                  </a:lnTo>
                  <a:lnTo>
                    <a:pt x="589" y="741"/>
                  </a:lnTo>
                  <a:lnTo>
                    <a:pt x="557" y="736"/>
                  </a:lnTo>
                  <a:lnTo>
                    <a:pt x="522" y="733"/>
                  </a:lnTo>
                  <a:lnTo>
                    <a:pt x="484" y="730"/>
                  </a:lnTo>
                  <a:lnTo>
                    <a:pt x="418" y="730"/>
                  </a:lnTo>
                  <a:lnTo>
                    <a:pt x="384" y="731"/>
                  </a:lnTo>
                  <a:lnTo>
                    <a:pt x="352" y="734"/>
                  </a:lnTo>
                  <a:lnTo>
                    <a:pt x="319" y="737"/>
                  </a:lnTo>
                  <a:lnTo>
                    <a:pt x="287" y="744"/>
                  </a:lnTo>
                  <a:lnTo>
                    <a:pt x="256" y="750"/>
                  </a:lnTo>
                  <a:lnTo>
                    <a:pt x="219" y="758"/>
                  </a:lnTo>
                  <a:lnTo>
                    <a:pt x="187" y="768"/>
                  </a:lnTo>
                  <a:lnTo>
                    <a:pt x="271" y="377"/>
                  </a:lnTo>
                  <a:lnTo>
                    <a:pt x="0" y="221"/>
                  </a:lnTo>
                  <a:lnTo>
                    <a:pt x="14" y="216"/>
                  </a:lnTo>
                  <a:lnTo>
                    <a:pt x="42" y="207"/>
                  </a:lnTo>
                  <a:lnTo>
                    <a:pt x="63" y="201"/>
                  </a:lnTo>
                  <a:lnTo>
                    <a:pt x="88" y="193"/>
                  </a:lnTo>
                  <a:lnTo>
                    <a:pt x="117" y="187"/>
                  </a:lnTo>
                  <a:lnTo>
                    <a:pt x="142" y="181"/>
                  </a:lnTo>
                  <a:lnTo>
                    <a:pt x="174" y="173"/>
                  </a:lnTo>
                  <a:lnTo>
                    <a:pt x="202" y="168"/>
                  </a:lnTo>
                  <a:lnTo>
                    <a:pt x="234" y="164"/>
                  </a:lnTo>
                  <a:lnTo>
                    <a:pt x="268" y="159"/>
                  </a:lnTo>
                  <a:lnTo>
                    <a:pt x="301" y="156"/>
                  </a:lnTo>
                  <a:lnTo>
                    <a:pt x="338" y="155"/>
                  </a:lnTo>
                  <a:lnTo>
                    <a:pt x="373" y="152"/>
                  </a:lnTo>
                  <a:lnTo>
                    <a:pt x="409" y="152"/>
                  </a:lnTo>
                  <a:lnTo>
                    <a:pt x="446" y="152"/>
                  </a:lnTo>
                  <a:lnTo>
                    <a:pt x="492" y="152"/>
                  </a:lnTo>
                  <a:lnTo>
                    <a:pt x="534" y="153"/>
                  </a:lnTo>
                  <a:lnTo>
                    <a:pt x="562" y="155"/>
                  </a:lnTo>
                  <a:lnTo>
                    <a:pt x="596" y="158"/>
                  </a:lnTo>
                  <a:lnTo>
                    <a:pt x="628" y="161"/>
                  </a:lnTo>
                  <a:lnTo>
                    <a:pt x="667" y="165"/>
                  </a:lnTo>
                  <a:lnTo>
                    <a:pt x="699" y="172"/>
                  </a:lnTo>
                  <a:lnTo>
                    <a:pt x="730" y="178"/>
                  </a:lnTo>
                  <a:lnTo>
                    <a:pt x="770" y="185"/>
                  </a:lnTo>
                  <a:lnTo>
                    <a:pt x="801" y="193"/>
                  </a:lnTo>
                  <a:lnTo>
                    <a:pt x="838" y="202"/>
                  </a:lnTo>
                  <a:lnTo>
                    <a:pt x="869" y="210"/>
                  </a:lnTo>
                  <a:lnTo>
                    <a:pt x="903" y="221"/>
                  </a:lnTo>
                  <a:lnTo>
                    <a:pt x="937" y="232"/>
                  </a:lnTo>
                  <a:lnTo>
                    <a:pt x="1037" y="0"/>
                  </a:lnTo>
                  <a:lnTo>
                    <a:pt x="1181" y="645"/>
                  </a:lnTo>
                  <a:lnTo>
                    <a:pt x="630" y="952"/>
                  </a:lnTo>
                  <a:close/>
                </a:path>
              </a:pathLst>
            </a:custGeom>
            <a:solidFill>
              <a:srgbClr val="FF0000"/>
            </a:solidFill>
            <a:ln w="19050">
              <a:solidFill>
                <a:srgbClr val="000000"/>
              </a:solidFill>
              <a:round/>
              <a:headEnd/>
              <a:tailEnd/>
            </a:ln>
          </p:spPr>
          <p:txBody>
            <a:bodyPr/>
            <a:lstStyle/>
            <a:p>
              <a:endParaRPr lang="en-US"/>
            </a:p>
          </p:txBody>
        </p:sp>
        <p:sp>
          <p:nvSpPr>
            <p:cNvPr id="46092" name="Text Box 27"/>
            <p:cNvSpPr txBox="1">
              <a:spLocks noChangeArrowheads="1"/>
            </p:cNvSpPr>
            <p:nvPr/>
          </p:nvSpPr>
          <p:spPr bwMode="auto">
            <a:xfrm>
              <a:off x="1917" y="862"/>
              <a:ext cx="532"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eaLnBrk="1" hangingPunct="1"/>
              <a:r>
                <a:rPr kumimoji="1" lang="en-US" altLang="zh-CN" sz="1800" b="1">
                  <a:solidFill>
                    <a:srgbClr val="FFFF00"/>
                  </a:solidFill>
                  <a:latin typeface="Times New Roman" charset="0"/>
                </a:rPr>
                <a:t>Design</a:t>
              </a:r>
            </a:p>
            <a:p>
              <a:pPr algn="ctr" eaLnBrk="1" hangingPunct="1"/>
              <a:r>
                <a:rPr kumimoji="1" lang="en-US" altLang="zh-CN" sz="1800" b="1">
                  <a:solidFill>
                    <a:srgbClr val="FFFF00"/>
                  </a:solidFill>
                  <a:latin typeface="Times New Roman" charset="0"/>
                </a:rPr>
                <a:t>R&amp;D</a:t>
              </a:r>
            </a:p>
          </p:txBody>
        </p:sp>
      </p:grpSp>
      <p:pic>
        <p:nvPicPr>
          <p:cNvPr id="46090" name="Picture 28"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708792"/>
            <a:ext cx="2133600" cy="15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
            <a:extLst>
              <a:ext uri="{FF2B5EF4-FFF2-40B4-BE49-F238E27FC236}">
                <a16:creationId xmlns:a16="http://schemas.microsoft.com/office/drawing/2014/main" id="{034282D7-9131-67C7-B897-A3B4F9995814}"/>
              </a:ext>
            </a:extLst>
          </p:cNvPr>
          <p:cNvSpPr txBox="1">
            <a:spLocks noChangeArrowheads="1"/>
          </p:cNvSpPr>
          <p:nvPr/>
        </p:nvSpPr>
        <p:spPr>
          <a:xfrm>
            <a:off x="777036" y="-28494"/>
            <a:ext cx="7589927" cy="808459"/>
          </a:xfrm>
          <a:prstGeom prst="rect">
            <a:avLst/>
          </a:prstGeom>
          <a:solidFill>
            <a:srgbClr val="E9462B"/>
          </a:solidFill>
        </p:spPr>
        <p:txBody>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en-US" altLang="ko-KR" sz="3600" kern="0" dirty="0">
                <a:latin typeface="Times New Roman" charset="0"/>
                <a:ea typeface="굴림" charset="0"/>
                <a:cs typeface="굴림" charset="0"/>
              </a:rPr>
              <a:t>All keypad Process in one Factory</a:t>
            </a:r>
          </a:p>
        </p:txBody>
      </p:sp>
    </p:spTree>
  </p:cSld>
  <p:clrMapOvr>
    <a:masterClrMapping/>
  </p:clrMapOvr>
</p:sld>
</file>

<file path=ppt/theme/theme1.xml><?xml version="1.0" encoding="utf-8"?>
<a:theme xmlns:a="http://schemas.openxmlformats.org/drawingml/2006/main" name="Wärtsilä Corporate">
  <a:themeElements>
    <a:clrScheme name="Wärtsilä Corporate 1">
      <a:dk1>
        <a:srgbClr val="000000"/>
      </a:dk1>
      <a:lt1>
        <a:srgbClr val="FFFFFF"/>
      </a:lt1>
      <a:dk2>
        <a:srgbClr val="000000"/>
      </a:dk2>
      <a:lt2>
        <a:srgbClr val="D9D9D9"/>
      </a:lt2>
      <a:accent1>
        <a:srgbClr val="FF7300"/>
      </a:accent1>
      <a:accent2>
        <a:srgbClr val="383838"/>
      </a:accent2>
      <a:accent3>
        <a:srgbClr val="FFFFFF"/>
      </a:accent3>
      <a:accent4>
        <a:srgbClr val="000000"/>
      </a:accent4>
      <a:accent5>
        <a:srgbClr val="FFBCAA"/>
      </a:accent5>
      <a:accent6>
        <a:srgbClr val="323232"/>
      </a:accent6>
      <a:hlink>
        <a:srgbClr val="737373"/>
      </a:hlink>
      <a:folHlink>
        <a:srgbClr val="FF9D4C"/>
      </a:folHlink>
    </a:clrScheme>
    <a:fontScheme name="Wärtsilä Corpor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Wärtsilä Corporate 1">
        <a:dk1>
          <a:srgbClr val="000000"/>
        </a:dk1>
        <a:lt1>
          <a:srgbClr val="FFFFFF"/>
        </a:lt1>
        <a:dk2>
          <a:srgbClr val="000000"/>
        </a:dk2>
        <a:lt2>
          <a:srgbClr val="D9D9D9"/>
        </a:lt2>
        <a:accent1>
          <a:srgbClr val="FF7300"/>
        </a:accent1>
        <a:accent2>
          <a:srgbClr val="383838"/>
        </a:accent2>
        <a:accent3>
          <a:srgbClr val="FFFFFF"/>
        </a:accent3>
        <a:accent4>
          <a:srgbClr val="000000"/>
        </a:accent4>
        <a:accent5>
          <a:srgbClr val="FFBCAA"/>
        </a:accent5>
        <a:accent6>
          <a:srgbClr val="323232"/>
        </a:accent6>
        <a:hlink>
          <a:srgbClr val="737373"/>
        </a:hlink>
        <a:folHlink>
          <a:srgbClr val="FF9D4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7649</TotalTime>
  <Words>1495</Words>
  <Application>Microsoft Office PowerPoint</Application>
  <PresentationFormat>On-screen Show (4:3)</PresentationFormat>
  <Paragraphs>330</Paragraphs>
  <Slides>36</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Tahoma</vt:lpstr>
      <vt:lpstr>Times New Roman</vt:lpstr>
      <vt:lpstr>Wingdings</vt:lpstr>
      <vt:lpstr>Wärtsilä Corporate</vt:lpstr>
      <vt:lpstr>Silkee Electronics PVT. Ltd</vt:lpstr>
      <vt:lpstr>The Background</vt:lpstr>
      <vt:lpstr>Highlights</vt:lpstr>
      <vt:lpstr>Milestones</vt:lpstr>
      <vt:lpstr>Production Facilities</vt:lpstr>
      <vt:lpstr>People</vt:lpstr>
      <vt:lpstr>Design Capabilities</vt:lpstr>
      <vt:lpstr>Process Capabilities</vt:lpstr>
      <vt:lpstr>PowerPoint Presentation</vt:lpstr>
      <vt:lpstr>PowerPoint Presentation</vt:lpstr>
      <vt:lpstr>PowerPoint Presentation</vt:lpstr>
      <vt:lpstr>Products – Automotive Sector</vt:lpstr>
      <vt:lpstr>PowerPoint Presentation</vt:lpstr>
      <vt:lpstr>PowerPoint Presentation</vt:lpstr>
      <vt:lpstr>PowerPoint Presentation</vt:lpstr>
      <vt:lpstr>PowerPoint Presentation</vt:lpstr>
      <vt:lpstr>PowerPoint Presentation</vt:lpstr>
      <vt:lpstr>TOOL ROOM</vt:lpstr>
      <vt:lpstr>Rubber molding</vt:lpstr>
      <vt:lpstr>Rubber-Printing &amp; Spraying</vt:lpstr>
      <vt:lpstr>Plastic Molding</vt:lpstr>
      <vt:lpstr>Plastic Paint Spray line </vt:lpstr>
      <vt:lpstr>LASER MARKER</vt:lpstr>
      <vt:lpstr>FILM LINE</vt:lpstr>
      <vt:lpstr>KeyPad Assembly</vt:lpstr>
      <vt:lpstr>Facility at a Glance</vt:lpstr>
      <vt:lpstr>Testing Facility</vt:lpstr>
      <vt:lpstr>Testing Facility</vt:lpstr>
      <vt:lpstr>Testing Facility</vt:lpstr>
      <vt:lpstr>Testing Facility  </vt:lpstr>
      <vt:lpstr>Testing Facility- Contd.  </vt:lpstr>
      <vt:lpstr>Test Certificate</vt:lpstr>
      <vt:lpstr>Customers - Domestic</vt:lpstr>
      <vt:lpstr>Customers - Domestic</vt:lpstr>
      <vt:lpstr>Customers - International</vt:lpstr>
      <vt:lpstr>THANK YOU</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aks</dc:creator>
  <cp:lastModifiedBy>Silkee Unit-2</cp:lastModifiedBy>
  <cp:revision>338</cp:revision>
  <dcterms:created xsi:type="dcterms:W3CDTF">2005-04-10T03:15:38Z</dcterms:created>
  <dcterms:modified xsi:type="dcterms:W3CDTF">2022-11-18T07:35:08Z</dcterms:modified>
</cp:coreProperties>
</file>