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alluriarun@fbetter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anna.xie@fbetter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6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 rot="21600000">
            <a:off x="0" y="210311"/>
            <a:ext cx="1212341" cy="1366139"/>
            <a:chOff x="0" y="0"/>
            <a:chExt cx="1212341" cy="1366139"/>
          </a:xfrm>
        </p:grpSpPr>
        <p:pic>
          <p:nvPicPr>
            <p:cNvPr id="4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600000">
              <a:off x="0" y="0"/>
              <a:ext cx="1212341" cy="1366139"/>
            </a:xfrm>
            <a:prstGeom prst="rect">
              <a:avLst/>
            </a:prstGeom>
          </p:spPr>
        </p:pic>
        <p:pic>
          <p:nvPicPr>
            <p:cNvPr id="5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1600000">
              <a:off x="236219" y="251459"/>
              <a:ext cx="838961" cy="705612"/>
            </a:xfrm>
            <a:prstGeom prst="rect">
              <a:avLst/>
            </a:prstGeom>
          </p:spPr>
        </p:pic>
        <p:sp>
          <p:nvSpPr>
            <p:cNvPr id="6" name="textbox 4"/>
            <p:cNvSpPr/>
            <p:nvPr/>
          </p:nvSpPr>
          <p:spPr>
            <a:xfrm>
              <a:off x="371094" y="496957"/>
              <a:ext cx="591184" cy="281940"/>
            </a:xfrm>
            <a:prstGeom prst="rect">
              <a:avLst/>
            </a:prstGeom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00000"/>
                </a:lnSpc>
              </a:pPr>
              <a:endParaRPr lang="en-US" altLang="en-US" sz="100" dirty="0"/>
            </a:p>
            <a:p>
              <a:pPr marL="12700" algn="l" rtl="0" eaLnBrk="0">
                <a:lnSpc>
                  <a:spcPct val="96000"/>
                </a:lnSpc>
                <a:spcBef>
                  <a:spcPts val="0"/>
                </a:spcBef>
              </a:pPr>
              <a:r>
                <a:rPr sz="1400" spc="-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Fbette</a:t>
              </a:r>
              <a:r>
                <a:rPr sz="1400" spc="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r</a:t>
              </a:r>
              <a:endParaRPr lang="en-US" altLang="en-US" sz="1400" dirty="0"/>
            </a:p>
          </p:txBody>
        </p:sp>
      </p:grpSp>
      <p:sp>
        <p:nvSpPr>
          <p:cNvPr id="7" name="textbox 5"/>
          <p:cNvSpPr/>
          <p:nvPr/>
        </p:nvSpPr>
        <p:spPr>
          <a:xfrm>
            <a:off x="3046919" y="2415652"/>
            <a:ext cx="2917825" cy="67881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1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1000"/>
              </a:lnSpc>
            </a:pPr>
            <a:r>
              <a:rPr sz="4400" b="1" spc="0" dirty="0">
                <a:solidFill>
                  <a:srgbClr val="006FB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Line</a:t>
            </a:r>
            <a:r>
              <a:rPr sz="4400" spc="2480" dirty="0">
                <a:solidFill>
                  <a:srgbClr val="006FB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4400" b="1" spc="0" dirty="0">
                <a:solidFill>
                  <a:srgbClr val="006FB4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Card</a:t>
            </a:r>
            <a:endParaRPr lang="en-US" altLang="en-US" sz="4400" dirty="0"/>
          </a:p>
        </p:txBody>
      </p:sp>
      <p:sp>
        <p:nvSpPr>
          <p:cNvPr id="8" name="textbox 6"/>
          <p:cNvSpPr/>
          <p:nvPr/>
        </p:nvSpPr>
        <p:spPr>
          <a:xfrm>
            <a:off x="1227607" y="655370"/>
            <a:ext cx="3857625" cy="2844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1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4000"/>
              </a:lnSpc>
            </a:pPr>
            <a:r>
              <a:rPr sz="1800" spc="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Fbetter</a:t>
            </a:r>
            <a:r>
              <a:rPr sz="1800" spc="280" dirty="0"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spc="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International</a:t>
            </a:r>
            <a:r>
              <a:rPr sz="1800" spc="28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sz="1800" spc="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HK</a:t>
            </a:r>
            <a:r>
              <a:rPr sz="1800" spc="28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r>
              <a:rPr sz="1800" spc="280" dirty="0"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spc="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</a:t>
            </a:r>
            <a:r>
              <a:rPr sz="1800" spc="28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1800" spc="25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sz="1800" spc="0" dirty="0">
                <a:ln w="3175" cap="flat" cmpd="sng">
                  <a:solidFill>
                    <a:srgbClr val="080808">
                      <a:alpha val="100000"/>
                    </a:srgbClr>
                  </a:solidFill>
                  <a:prstDash val="solid"/>
                  <a:miter lim="0"/>
                </a:ln>
                <a:solidFill>
                  <a:srgbClr val="080808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LTD</a:t>
            </a:r>
            <a:endParaRPr lang="en-US" alt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graphicFrame>
        <p:nvGraphicFramePr>
          <p:cNvPr id="67" name="table 67"/>
          <p:cNvGraphicFramePr>
            <a:graphicFrameLocks noGrp="1"/>
          </p:cNvGraphicFramePr>
          <p:nvPr/>
        </p:nvGraphicFramePr>
        <p:xfrm>
          <a:off x="623315" y="1066827"/>
          <a:ext cx="7159623" cy="3660717"/>
        </p:xfrm>
        <a:graphic>
          <a:graphicData uri="http://schemas.openxmlformats.org/drawingml/2006/table">
            <a:tbl>
              <a:tblPr/>
              <a:tblGrid>
                <a:gridCol w="996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5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2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6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688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156845" algn="l" rtl="0" eaLnBrk="0">
                        <a:lnSpc>
                          <a:spcPct val="99000"/>
                        </a:lnSpc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Metech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r>
                        <a:rPr sz="1000" b="1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0" dirty="0"/>
                    </a:p>
                    <a:p>
                      <a:pPr marL="1010920" algn="l" rtl="0" eaLnBrk="0">
                        <a:lnSpc>
                          <a:spcPct val="99000"/>
                        </a:lnSpc>
                        <a:spcBef>
                          <a:spcPts val="5"/>
                        </a:spcBef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Electrical</a:t>
                      </a:r>
                      <a:r>
                        <a:rPr sz="10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Char</a:t>
                      </a:r>
                      <a:r>
                        <a:rPr sz="1000" b="1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lang="en-US" altLang="en-US" sz="100" dirty="0"/>
                    </a:p>
                    <a:p>
                      <a:pPr marL="1267460" algn="l" rtl="0" eaLnBrk="0">
                        <a:lnSpc>
                          <a:spcPct val="84000"/>
                        </a:lnSpc>
                      </a:pPr>
                      <a:r>
                        <a:rPr sz="1000" b="1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Compet</a:t>
                      </a: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tor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500" dirty="0"/>
                    </a:p>
                    <a:p>
                      <a:pPr marL="522605" algn="l" rtl="0" eaLnBrk="0">
                        <a:lnSpc>
                          <a:spcPct val="8300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VRWM</a:t>
                      </a:r>
                      <a:r>
                        <a:rPr sz="10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10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500" dirty="0"/>
                    </a:p>
                    <a:p>
                      <a:pPr marL="146685" algn="l" rtl="0" eaLnBrk="0">
                        <a:lnSpc>
                          <a:spcPct val="8300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Pppm</a:t>
                      </a: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(10/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000us)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17780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Litt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elfuse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500" dirty="0"/>
                    </a:p>
                    <a:p>
                      <a:pPr marL="158750" algn="l" rtl="0" eaLnBrk="0">
                        <a:lnSpc>
                          <a:spcPct val="83000"/>
                        </a:lnSpc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Amaz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ng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12890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Semtec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600" dirty="0"/>
                    </a:p>
                    <a:p>
                      <a:pPr marL="19558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Bo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urns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4000"/>
                        </a:lnSpc>
                      </a:pP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540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5~188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984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3K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6352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3K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540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5~250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31242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5K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9845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5K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63525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5K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6.</a:t>
                      </a: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409575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96240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400" dirty="0"/>
                    </a:p>
                    <a:p>
                      <a:pPr marL="3556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9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17~280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23545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1500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4511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15KP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26695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15KP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400" dirty="0"/>
                    </a:p>
                    <a:p>
                      <a:pPr marL="2603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</a:t>
                      </a: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4130" algn="l" rtl="0" eaLnBrk="0">
                        <a:lnSpc>
                          <a:spcPct val="81000"/>
                        </a:lnSpc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~300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41338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23431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20KPA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21653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20KPA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KP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413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28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~288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1465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3622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0KPA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1780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0KPA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9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300" dirty="0"/>
                    </a:p>
                    <a:p>
                      <a:pPr marL="3048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Uni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Directional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10~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3000"/>
                        </a:lnSpc>
                      </a:pPr>
                      <a:endParaRPr lang="en-US" altLang="en-US" sz="300" dirty="0"/>
                    </a:p>
                    <a:p>
                      <a:pPr marL="223520" algn="l" rtl="0" eaLnBrk="0">
                        <a:lnSpc>
                          <a:spcPct val="82000"/>
                        </a:lnSpc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</a:t>
                      </a: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9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29845" algn="l" rtl="0" eaLnBrk="0">
                        <a:lnSpc>
                          <a:spcPct val="8100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Bi</a:t>
                      </a:r>
                      <a:r>
                        <a:rPr sz="10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Directional</a:t>
                      </a:r>
                      <a:r>
                        <a:rPr sz="10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10~4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2000"/>
                        </a:lnSpc>
                      </a:pPr>
                      <a:endParaRPr lang="en-US" altLang="en-US" sz="300" dirty="0"/>
                    </a:p>
                    <a:p>
                      <a:pPr marL="22352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</a:t>
                      </a: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9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44704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409575" algn="l" rtl="0" eaLnBrk="0">
                        <a:lnSpc>
                          <a:spcPts val="71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96240" algn="l" rtl="0" eaLnBrk="0">
                        <a:lnSpc>
                          <a:spcPts val="71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60680" algn="l" rtl="0" eaLnBrk="0">
                        <a:lnSpc>
                          <a:spcPts val="71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74015" algn="l" rtl="0" eaLnBrk="0">
                        <a:lnSpc>
                          <a:spcPts val="710"/>
                        </a:lnSpc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94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300" dirty="0"/>
                    </a:p>
                    <a:p>
                      <a:pPr marL="3048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Uni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Directional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20~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400" dirty="0"/>
                    </a:p>
                    <a:p>
                      <a:pPr marL="2794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300" dirty="0"/>
                    </a:p>
                    <a:p>
                      <a:pPr marL="29845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Bi</a:t>
                      </a:r>
                      <a:r>
                        <a:rPr sz="10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Directional</a:t>
                      </a:r>
                      <a:r>
                        <a:rPr sz="10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133~</a:t>
                      </a: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400" dirty="0"/>
                    </a:p>
                    <a:p>
                      <a:pPr marL="3175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9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P5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4704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4000"/>
                        </a:lnSpc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6.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SMDJ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43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0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409575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96240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marL="374015" algn="l" rtl="0" eaLnBrk="0">
                        <a:lnSpc>
                          <a:spcPts val="715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6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273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5.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SMDJ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3429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11~170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400" dirty="0"/>
                    </a:p>
                    <a:p>
                      <a:pPr marL="45085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000W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1822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5.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SMDJ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16827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5.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SMDJ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lang="en-US" altLang="en-US" sz="700" dirty="0"/>
                    </a:p>
                    <a:p>
                      <a:pPr marL="360680" algn="l" rtl="0" eaLnBrk="0">
                        <a:lnSpc>
                          <a:spcPts val="73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400" dirty="0"/>
                    </a:p>
                    <a:p>
                      <a:pPr marL="14668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5.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SMDJ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pic>
        <p:nvPicPr>
          <p:cNvPr id="68" name="picture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7824216" y="1143000"/>
            <a:ext cx="839723" cy="3432047"/>
          </a:xfrm>
          <a:prstGeom prst="rect">
            <a:avLst/>
          </a:prstGeom>
        </p:spPr>
      </p:pic>
      <p:pic>
        <p:nvPicPr>
          <p:cNvPr id="69" name="picture 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70" name="textbox 70"/>
          <p:cNvSpPr/>
          <p:nvPr/>
        </p:nvSpPr>
        <p:spPr>
          <a:xfrm>
            <a:off x="1165414" y="378344"/>
            <a:ext cx="1589405" cy="3225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1000"/>
              </a:lnSpc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TV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Features</a:t>
            </a:r>
            <a:endParaRPr lang="en-US" altLang="en-US" sz="2000" dirty="0"/>
          </a:p>
        </p:txBody>
      </p:sp>
      <p:sp>
        <p:nvSpPr>
          <p:cNvPr id="71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72" name="picture 7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74" name="textbox 74"/>
          <p:cNvSpPr/>
          <p:nvPr/>
        </p:nvSpPr>
        <p:spPr>
          <a:xfrm>
            <a:off x="1108124" y="948355"/>
            <a:ext cx="4290059" cy="314134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Brand</a:t>
            </a:r>
            <a:r>
              <a:rPr sz="1500" spc="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TA</a:t>
            </a:r>
            <a:r>
              <a:rPr sz="1500" spc="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</a:t>
            </a:r>
            <a:endParaRPr lang="en-US" altLang="en-US" sz="1500" dirty="0"/>
          </a:p>
          <a:p>
            <a:pPr marL="12700" algn="l" rtl="0" eaLnBrk="0">
              <a:lnSpc>
                <a:spcPct val="94000"/>
              </a:lnSpc>
              <a:spcBef>
                <a:spcPts val="1190"/>
              </a:spcBef>
            </a:pPr>
            <a:r>
              <a:rPr sz="1500" spc="10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Compliance</a:t>
            </a:r>
            <a:r>
              <a:rPr sz="1500" spc="1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AEC</a:t>
            </a:r>
            <a:r>
              <a:rPr sz="1500" spc="1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Q</a:t>
            </a:r>
            <a:r>
              <a:rPr sz="1500" spc="1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200</a:t>
            </a:r>
            <a:r>
              <a:rPr sz="1500" spc="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;</a:t>
            </a:r>
            <a:endParaRPr lang="en-US" altLang="en-US" sz="1500" dirty="0"/>
          </a:p>
          <a:p>
            <a:pPr algn="l" rtl="0" eaLnBrk="0">
              <a:lnSpc>
                <a:spcPct val="103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7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Application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55"/>
              </a:spcBef>
            </a:pPr>
            <a:r>
              <a:rPr sz="1500" spc="1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PV</a:t>
            </a:r>
            <a:r>
              <a:rPr sz="1500" spc="1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/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New</a:t>
            </a:r>
            <a:r>
              <a:rPr sz="1500" spc="1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Energy</a:t>
            </a:r>
            <a:r>
              <a:rPr sz="1500" spc="1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/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Energy</a:t>
            </a:r>
            <a:r>
              <a:rPr sz="1500" spc="1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Storage</a:t>
            </a:r>
            <a:r>
              <a:rPr sz="1500" spc="1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/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Inverter</a:t>
            </a:r>
            <a:endParaRPr lang="en-US" altLang="en-US" sz="1500" dirty="0"/>
          </a:p>
          <a:p>
            <a:pPr marL="355600" algn="l" rtl="0" eaLnBrk="0">
              <a:lnSpc>
                <a:spcPts val="1840"/>
              </a:lnSpc>
              <a:spcBef>
                <a:spcPts val="38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Automotive</a:t>
            </a:r>
            <a:endParaRPr lang="en-US" altLang="en-US" sz="1500" dirty="0"/>
          </a:p>
          <a:p>
            <a:pPr marL="355600" algn="l" rtl="0" eaLnBrk="0">
              <a:lnSpc>
                <a:spcPts val="1840"/>
              </a:lnSpc>
              <a:spcBef>
                <a:spcPts val="80"/>
              </a:spcBef>
            </a:pPr>
            <a:r>
              <a:rPr sz="1500" spc="1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Server</a:t>
            </a:r>
            <a:r>
              <a:rPr sz="1500" spc="1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/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Base</a:t>
            </a:r>
            <a:r>
              <a:rPr sz="1500" spc="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station</a:t>
            </a:r>
            <a:endParaRPr lang="en-US" altLang="en-US" sz="1500" dirty="0"/>
          </a:p>
          <a:p>
            <a:pPr marL="12700" algn="l" rtl="0" eaLnBrk="0">
              <a:lnSpc>
                <a:spcPct val="87000"/>
              </a:lnSpc>
              <a:spcBef>
                <a:spcPts val="1505"/>
              </a:spcBef>
            </a:pP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Competitiveness</a:t>
            </a: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KOA</a:t>
            </a:r>
            <a:r>
              <a:rPr sz="1500" spc="8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13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Advantages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57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Cost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saving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20%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average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410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Leadtime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(6-</a:t>
            </a: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8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wks)</a:t>
            </a:r>
            <a:endParaRPr lang="en-US" altLang="en-US" sz="1500" dirty="0"/>
          </a:p>
        </p:txBody>
      </p:sp>
      <p:pic>
        <p:nvPicPr>
          <p:cNvPr id="75" name="picture 7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883907" y="1036320"/>
            <a:ext cx="1463040" cy="2983991"/>
          </a:xfrm>
          <a:prstGeom prst="rect">
            <a:avLst/>
          </a:prstGeom>
        </p:spPr>
      </p:pic>
      <p:sp>
        <p:nvSpPr>
          <p:cNvPr id="76" name="textbox 76"/>
          <p:cNvSpPr/>
          <p:nvPr/>
        </p:nvSpPr>
        <p:spPr>
          <a:xfrm>
            <a:off x="1108124" y="4295001"/>
            <a:ext cx="6957694" cy="47815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Focus</a:t>
            </a:r>
            <a:endParaRPr lang="en-US" altLang="en-US" sz="1500" dirty="0"/>
          </a:p>
          <a:p>
            <a:pPr marL="355600" algn="l" rtl="0" eaLnBrk="0">
              <a:lnSpc>
                <a:spcPct val="91000"/>
              </a:lnSpc>
              <a:spcBef>
                <a:spcPts val="85"/>
              </a:spcBef>
            </a:pP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Anti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Sulfurated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Resistors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Automotive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Grade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Current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Sense</a:t>
            </a: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Resistors</a:t>
            </a:r>
            <a:endParaRPr lang="en-US" altLang="en-US" sz="1500" dirty="0"/>
          </a:p>
        </p:txBody>
      </p:sp>
      <p:pic>
        <p:nvPicPr>
          <p:cNvPr id="77" name="picture 7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78" name="textbox 78"/>
          <p:cNvSpPr/>
          <p:nvPr/>
        </p:nvSpPr>
        <p:spPr>
          <a:xfrm>
            <a:off x="1179666" y="378344"/>
            <a:ext cx="944244" cy="3225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98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0000"/>
              </a:lnSpc>
            </a:pP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Resis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or</a:t>
            </a:r>
            <a:endParaRPr lang="en-US" altLang="en-US" sz="2000" dirty="0"/>
          </a:p>
        </p:txBody>
      </p:sp>
      <p:sp>
        <p:nvSpPr>
          <p:cNvPr id="79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80" name="picture 8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picture 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graphicFrame>
        <p:nvGraphicFramePr>
          <p:cNvPr id="82" name="table 82"/>
          <p:cNvGraphicFramePr>
            <a:graphicFrameLocks noGrp="1"/>
          </p:cNvGraphicFramePr>
          <p:nvPr/>
        </p:nvGraphicFramePr>
        <p:xfrm>
          <a:off x="778763" y="909844"/>
          <a:ext cx="7769223" cy="4116640"/>
        </p:xfrm>
        <a:graphic>
          <a:graphicData uri="http://schemas.openxmlformats.org/drawingml/2006/table">
            <a:tbl>
              <a:tblPr/>
              <a:tblGrid>
                <a:gridCol w="1393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8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1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65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14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52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600" dirty="0"/>
                    </a:p>
                    <a:p>
                      <a:pPr marL="35560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1000" b="1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Categor</a:t>
                      </a:r>
                      <a:r>
                        <a:rPr sz="1000" b="1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y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600" dirty="0"/>
                    </a:p>
                    <a:p>
                      <a:pPr marL="3683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000" b="1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Bran</a:t>
                      </a:r>
                      <a:r>
                        <a:rPr sz="1000" b="1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600" dirty="0"/>
                    </a:p>
                    <a:p>
                      <a:pPr marL="3746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000" b="1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Featur</a:t>
                      </a:r>
                      <a:r>
                        <a:rPr sz="1000" b="1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600" dirty="0"/>
                    </a:p>
                    <a:p>
                      <a:pPr marL="3302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000" b="1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Competito</a:t>
                      </a:r>
                      <a:r>
                        <a:rPr sz="1000" b="1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lang="en-US" altLang="en-US" sz="600" dirty="0"/>
                    </a:p>
                    <a:p>
                      <a:pPr marL="26035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1000" b="1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Applicatio</a:t>
                      </a:r>
                      <a:r>
                        <a:rPr sz="1000" b="1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4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marL="3365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9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MC</a:t>
                      </a:r>
                      <a:r>
                        <a:rPr sz="9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marL="317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Natio</a:t>
                      </a: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000" dirty="0"/>
                    </a:p>
                    <a:p>
                      <a:pPr marL="2095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ARM</a:t>
                      </a:r>
                      <a:r>
                        <a:rPr sz="9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</a:t>
                      </a:r>
                      <a:r>
                        <a:rPr sz="9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0,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</a:t>
                      </a:r>
                      <a:r>
                        <a:rPr sz="900" spc="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27305" algn="l" rtl="0" eaLnBrk="0">
                        <a:lnSpc>
                          <a:spcPct val="88000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ST</a:t>
                      </a:r>
                      <a:r>
                        <a:rPr sz="900" spc="4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NXP</a:t>
                      </a:r>
                      <a:r>
                        <a:rPr sz="900" spc="4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</a:t>
                      </a:r>
                      <a:r>
                        <a:rPr sz="900" spc="3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Microchip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300" dirty="0"/>
                    </a:p>
                    <a:p>
                      <a:pPr marL="31750" indent="0" algn="l" rtl="0" eaLnBrk="0">
                        <a:lnSpc>
                          <a:spcPct val="111000"/>
                        </a:lnSpc>
                        <a:spcBef>
                          <a:spcPts val="0"/>
                        </a:spcBef>
                      </a:pP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BMS</a:t>
                      </a:r>
                      <a:r>
                        <a:rPr sz="900" u="sng" spc="2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;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Energy</a:t>
                      </a:r>
                      <a:r>
                        <a:rPr sz="900" u="sng" spc="110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Storage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Motor</a:t>
                      </a:r>
                      <a:r>
                        <a:rPr sz="900" u="sng" spc="98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Control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Industrial</a:t>
                      </a:r>
                      <a:r>
                        <a:rPr sz="900" u="sng" spc="130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Control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1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marL="3429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90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DCD</a:t>
                      </a:r>
                      <a:r>
                        <a:rPr sz="9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marL="2730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Silico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lang="en-US" altLang="en-US" sz="100" dirty="0"/>
                    </a:p>
                    <a:p>
                      <a:pPr marL="28575" indent="3810" algn="l" rtl="0" eaLnBrk="0">
                        <a:lnSpc>
                          <a:spcPct val="120000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High</a:t>
                      </a:r>
                      <a:r>
                        <a:rPr sz="900" spc="7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Voltage</a:t>
                      </a:r>
                      <a:r>
                        <a:rPr sz="900" spc="7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Buck</a:t>
                      </a:r>
                      <a:r>
                        <a:rPr sz="900" spc="7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Converter            Gate</a:t>
                      </a:r>
                      <a:r>
                        <a:rPr sz="900" spc="8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Driver</a:t>
                      </a:r>
                      <a:endParaRPr lang="en-US" altLang="en-US" sz="900" dirty="0"/>
                    </a:p>
                    <a:p>
                      <a:pPr marL="34290" algn="l" rtl="0" eaLnBrk="0">
                        <a:lnSpc>
                          <a:spcPts val="1115"/>
                        </a:lnSpc>
                        <a:spcBef>
                          <a:spcPts val="9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Ideal</a:t>
                      </a:r>
                      <a:r>
                        <a:rPr sz="900" spc="8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Diodes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1000" dirty="0"/>
                    </a:p>
                    <a:p>
                      <a:pPr marL="2413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TI</a:t>
                      </a:r>
                      <a:r>
                        <a:rPr sz="900" spc="5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MPS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5000"/>
                        </a:lnSpc>
                      </a:pPr>
                      <a:endParaRPr lang="en-US" altLang="en-US" sz="500" dirty="0"/>
                    </a:p>
                    <a:p>
                      <a:pPr marL="27940" indent="4445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</a:t>
                      </a:r>
                      <a:r>
                        <a:rPr sz="900" u="sng" spc="72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Inverter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Energy</a:t>
                      </a:r>
                      <a:r>
                        <a:rPr sz="900" u="sng" spc="113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Storage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</a:t>
                      </a:r>
                      <a:r>
                        <a:rPr sz="900" u="sng" spc="7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Invert</a:t>
                      </a:r>
                      <a:r>
                        <a:rPr sz="900" u="sng" spc="6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Server</a:t>
                      </a:r>
                      <a:r>
                        <a:rPr sz="900" u="sng" spc="76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Base</a:t>
                      </a:r>
                      <a:r>
                        <a:rPr sz="900" u="sng" spc="75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Station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01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7000"/>
                        </a:lnSpc>
                      </a:pPr>
                      <a:endParaRPr lang="en-US" altLang="en-US" sz="1000" dirty="0"/>
                    </a:p>
                    <a:p>
                      <a:pPr marL="3619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IGB</a:t>
                      </a: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3000"/>
                        </a:lnSpc>
                      </a:pPr>
                      <a:endParaRPr lang="en-US" altLang="en-US" sz="1000" dirty="0"/>
                    </a:p>
                    <a:p>
                      <a:pPr marL="21590" algn="l" rtl="0" eaLnBrk="0">
                        <a:lnSpc>
                          <a:spcPct val="66000"/>
                        </a:lnSpc>
                        <a:spcBef>
                          <a:spcPts val="5"/>
                        </a:spcBef>
                      </a:pPr>
                      <a:r>
                        <a:rPr sz="90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APE</a:t>
                      </a:r>
                      <a:r>
                        <a:rPr sz="9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</a:t>
                      </a:r>
                      <a:endParaRPr lang="en-US" altLang="en-US" sz="900" dirty="0"/>
                    </a:p>
                    <a:p>
                      <a:pPr marL="21590" algn="l" rtl="0" eaLnBrk="0">
                        <a:lnSpc>
                          <a:spcPts val="1400"/>
                        </a:lnSpc>
                      </a:pPr>
                      <a:r>
                        <a:rPr sz="9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Vergig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900" dirty="0"/>
                    </a:p>
                    <a:p>
                      <a:pPr marL="99060" indent="-64770" algn="l" rtl="0" eaLnBrk="0">
                        <a:lnSpc>
                          <a:spcPct val="117000"/>
                        </a:lnSpc>
                        <a:spcBef>
                          <a:spcPts val="0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IGB</a:t>
                      </a:r>
                      <a:r>
                        <a:rPr sz="9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</a:t>
                      </a:r>
                      <a:r>
                        <a:rPr sz="9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400- 130</a:t>
                      </a: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 NPT</a:t>
                      </a:r>
                      <a:r>
                        <a:rPr sz="900" spc="9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&amp;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Field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000" dirty="0"/>
                    </a:p>
                    <a:p>
                      <a:pPr marL="2095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9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sto</a:t>
                      </a:r>
                      <a:r>
                        <a:rPr sz="9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900" dirty="0"/>
                    </a:p>
                  </a:txBody>
                  <a:tcPr marL="0" marR="0" marT="0" marB="0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33655" algn="l" rtl="0" eaLnBrk="0">
                        <a:lnSpc>
                          <a:spcPct val="93000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Infineon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On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semi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AOS</a:t>
                      </a:r>
                      <a:r>
                        <a:rPr sz="900" spc="2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IR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800" dirty="0"/>
                    </a:p>
                    <a:p>
                      <a:pPr marL="2159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900" u="sng" spc="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Automotiv</a:t>
                      </a:r>
                      <a:r>
                        <a:rPr sz="900" u="sng" spc="6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900" dirty="0"/>
                    </a:p>
                    <a:p>
                      <a:pPr marL="32385" algn="l" rtl="0" eaLnBrk="0">
                        <a:lnSpc>
                          <a:spcPct val="110000"/>
                        </a:lnSpc>
                        <a:spcBef>
                          <a:spcPts val="15"/>
                        </a:spcBef>
                      </a:pPr>
                      <a:r>
                        <a:rPr sz="900" u="sng" spc="8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Electronic</a:t>
                      </a:r>
                      <a:r>
                        <a:rPr sz="900" u="sng" spc="6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900" dirty="0"/>
                    </a:p>
                    <a:p>
                      <a:pPr marL="31750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New</a:t>
                      </a:r>
                      <a:r>
                        <a:rPr sz="900" u="sng" spc="8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Energy</a:t>
                      </a:r>
                      <a:endParaRPr lang="en-US" altLang="en-US" sz="900" dirty="0"/>
                    </a:p>
                    <a:p>
                      <a:pPr marL="32385" algn="l" rtl="0" eaLnBrk="0">
                        <a:lnSpc>
                          <a:spcPct val="112000"/>
                        </a:lnSpc>
                        <a:spcBef>
                          <a:spcPts val="5"/>
                        </a:spcBef>
                      </a:pP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UPS</a:t>
                      </a:r>
                      <a:r>
                        <a:rPr sz="900" u="sng" spc="85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Invertor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140"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1000" dirty="0"/>
                    </a:p>
                    <a:p>
                      <a:pPr marL="3365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Mosfe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1000" dirty="0"/>
                    </a:p>
                    <a:p>
                      <a:pPr marL="21590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9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Vergig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900" dirty="0"/>
                    </a:p>
                    <a:p>
                      <a:pPr marL="31750" algn="l" rtl="0" eaLnBrk="0">
                        <a:lnSpc>
                          <a:spcPts val="1205"/>
                        </a:lnSpc>
                        <a:spcBef>
                          <a:spcPts val="10"/>
                        </a:spcBef>
                      </a:pPr>
                      <a:r>
                        <a:rPr sz="9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Metec</a:t>
                      </a:r>
                      <a:r>
                        <a:rPr sz="9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200" dirty="0"/>
                    </a:p>
                    <a:p>
                      <a:pPr marL="31115" algn="l" rtl="0" eaLnBrk="0">
                        <a:lnSpc>
                          <a:spcPct val="86000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LV</a:t>
                      </a:r>
                      <a:r>
                        <a:rPr sz="900" spc="9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MOSFET</a:t>
                      </a:r>
                      <a:endParaRPr lang="en-US" altLang="en-US" sz="900" dirty="0"/>
                    </a:p>
                    <a:p>
                      <a:pPr marL="107315" algn="l" rtl="0" eaLnBrk="0">
                        <a:lnSpc>
                          <a:spcPct val="92000"/>
                        </a:lnSpc>
                        <a:spcBef>
                          <a:spcPts val="28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Lv</a:t>
                      </a:r>
                      <a:r>
                        <a:rPr sz="9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:12-45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9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;</a:t>
                      </a:r>
                      <a:endParaRPr lang="en-US" altLang="en-US" sz="900" dirty="0"/>
                    </a:p>
                    <a:p>
                      <a:pPr marL="100330" algn="l" rtl="0" eaLnBrk="0">
                        <a:lnSpc>
                          <a:spcPct val="85000"/>
                        </a:lnSpc>
                        <a:spcBef>
                          <a:spcPts val="21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Trench</a:t>
                      </a:r>
                      <a:r>
                        <a:rPr sz="900" spc="8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&amp;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Double</a:t>
                      </a:r>
                      <a:r>
                        <a:rPr sz="900" spc="8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Gate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marL="33655" algn="l" rtl="0" eaLnBrk="0">
                        <a:lnSpc>
                          <a:spcPct val="93000"/>
                        </a:lnSpc>
                        <a:spcBef>
                          <a:spcPts val="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Infineon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On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semi</a:t>
                      </a:r>
                      <a:r>
                        <a:rPr sz="9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AOS</a:t>
                      </a:r>
                      <a:r>
                        <a:rPr sz="900" spc="2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,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IR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marL="21590" indent="6350" algn="l" rtl="0" eaLnBrk="0">
                        <a:lnSpc>
                          <a:spcPct val="111000"/>
                        </a:lnSpc>
                        <a:spcBef>
                          <a:spcPts val="5"/>
                        </a:spcBef>
                      </a:pPr>
                      <a:r>
                        <a:rPr sz="900" u="sng" spc="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Switchin</a:t>
                      </a:r>
                      <a:r>
                        <a:rPr sz="900" u="sng" spc="4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   </a:t>
                      </a:r>
                      <a:r>
                        <a:rPr sz="900" u="sng" spc="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Automotiv</a:t>
                      </a:r>
                      <a:r>
                        <a:rPr sz="900" u="sng" spc="6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New</a:t>
                      </a:r>
                      <a:r>
                        <a:rPr sz="900" u="sng" spc="98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Energy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Industrial</a:t>
                      </a:r>
                      <a:r>
                        <a:rPr sz="900" u="sng" spc="138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u="sng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Control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</a:t>
                      </a:r>
                      <a:r>
                        <a:rPr sz="900" u="sng" spc="12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Consume</a:t>
                      </a:r>
                      <a:r>
                        <a:rPr sz="900" u="sng" spc="5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r>
                        <a:rPr sz="900" spc="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            </a:t>
                      </a:r>
                      <a:r>
                        <a:rPr sz="900" u="sng" spc="9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Electronic</a:t>
                      </a:r>
                      <a:r>
                        <a:rPr sz="900" u="sng" spc="50" dirty="0">
                          <a:solidFill>
                            <a:srgbClr val="0000FF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1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1000"/>
                        </a:lnSpc>
                      </a:pPr>
                      <a:endParaRPr lang="en-US" altLang="en-US" sz="200" dirty="0"/>
                    </a:p>
                    <a:p>
                      <a:pPr marL="31115" algn="l" rtl="0" eaLnBrk="0">
                        <a:lnSpc>
                          <a:spcPct val="66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MV</a:t>
                      </a:r>
                      <a:r>
                        <a:rPr sz="900" spc="9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MOSFET</a:t>
                      </a:r>
                      <a:endParaRPr lang="en-US" altLang="en-US" sz="900" dirty="0"/>
                    </a:p>
                    <a:p>
                      <a:pPr marL="107315" algn="l" rtl="0" eaLnBrk="0">
                        <a:lnSpc>
                          <a:spcPts val="1205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MV</a:t>
                      </a:r>
                      <a:r>
                        <a:rPr sz="90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:50-25</a:t>
                      </a:r>
                      <a:r>
                        <a:rPr sz="9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endParaRPr lang="en-US" altLang="en-US" sz="900" dirty="0"/>
                    </a:p>
                    <a:p>
                      <a:pPr marL="100330" algn="l" rtl="0" eaLnBrk="0">
                        <a:lnSpc>
                          <a:spcPts val="1210"/>
                        </a:lnSpc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Trench</a:t>
                      </a:r>
                      <a:r>
                        <a:rPr sz="900" spc="8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&amp;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Double</a:t>
                      </a:r>
                      <a:r>
                        <a:rPr sz="900" spc="8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Gate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10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lang="en-US" altLang="en-US" sz="200" dirty="0"/>
                    </a:p>
                    <a:p>
                      <a:pPr marL="3238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900" spc="9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MOSFET</a:t>
                      </a:r>
                      <a:endParaRPr lang="en-US" altLang="en-US" sz="900" dirty="0"/>
                    </a:p>
                    <a:p>
                      <a:pPr marL="107950" algn="l" rtl="0" eaLnBrk="0">
                        <a:lnSpc>
                          <a:spcPct val="85000"/>
                        </a:lnSpc>
                        <a:spcBef>
                          <a:spcPts val="275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90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:400-90</a:t>
                      </a:r>
                      <a:r>
                        <a:rPr sz="9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endParaRPr lang="en-US" altLang="en-US" sz="900" dirty="0"/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200" dirty="0"/>
                    </a:p>
                    <a:p>
                      <a:pPr marL="10795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Planar</a:t>
                      </a:r>
                      <a:r>
                        <a:rPr sz="900" spc="9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&amp;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Super</a:t>
                      </a:r>
                      <a:r>
                        <a:rPr sz="900" spc="8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9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Junction</a:t>
                      </a:r>
                      <a:endParaRPr lang="en-US" altLang="en-US" sz="9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3" name="picture 8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84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5" name="textbox 85"/>
          <p:cNvSpPr/>
          <p:nvPr/>
        </p:nvSpPr>
        <p:spPr>
          <a:xfrm>
            <a:off x="1171777" y="378089"/>
            <a:ext cx="777240" cy="2717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1000"/>
              </a:lnSpc>
            </a:pP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Othe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rs</a:t>
            </a:r>
            <a:endParaRPr lang="en-US" altLang="en-US" sz="2000" dirty="0"/>
          </a:p>
        </p:txBody>
      </p:sp>
      <p:pic>
        <p:nvPicPr>
          <p:cNvPr id="86" name="picture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picture 8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88" name="textbox 88"/>
          <p:cNvSpPr/>
          <p:nvPr/>
        </p:nvSpPr>
        <p:spPr>
          <a:xfrm>
            <a:off x="2952978" y="2202611"/>
            <a:ext cx="3226435" cy="81343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12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7000"/>
              </a:lnSpc>
              <a:spcBef>
                <a:spcPts val="0"/>
              </a:spcBef>
            </a:pPr>
            <a:r>
              <a:rPr sz="4800" spc="-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Thank Yo</a:t>
            </a:r>
            <a:r>
              <a:rPr sz="4800" spc="-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</a:t>
            </a:r>
            <a:r>
              <a:rPr sz="4800" spc="-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!</a:t>
            </a:r>
            <a:endParaRPr lang="en-US" altLang="en-US" sz="4800" dirty="0"/>
          </a:p>
        </p:txBody>
      </p:sp>
      <p:sp>
        <p:nvSpPr>
          <p:cNvPr id="89" name="textbox 89"/>
          <p:cNvSpPr/>
          <p:nvPr/>
        </p:nvSpPr>
        <p:spPr>
          <a:xfrm>
            <a:off x="3063848" y="3322060"/>
            <a:ext cx="4342791" cy="133376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lang="en-US" altLang="en-US" sz="100" dirty="0"/>
          </a:p>
          <a:p>
            <a:pPr marL="12700" algn="l" rtl="0" eaLnBrk="0">
              <a:lnSpc>
                <a:spcPct val="100000"/>
              </a:lnSpc>
            </a:pP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Conta</a:t>
            </a:r>
            <a:r>
              <a:rPr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ct</a:t>
            </a: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us</a:t>
            </a: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lang="en-US" sz="1400" spc="-10" dirty="0">
              <a:solidFill>
                <a:srgbClr val="333333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1590" algn="l" rtl="0" eaLnBrk="0">
              <a:lnSpc>
                <a:spcPct val="88000"/>
              </a:lnSpc>
              <a:spcBef>
                <a:spcPts val="5"/>
              </a:spcBef>
            </a:pPr>
            <a:r>
              <a:rPr lang="en-US"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Mail India: </a:t>
            </a:r>
            <a:r>
              <a:rPr lang="en-IN" altLang="en-US" sz="14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hlinkClick r:id="rId3"/>
              </a:rPr>
              <a:t>talluriarun@fbetter.com</a:t>
            </a:r>
            <a:r>
              <a:rPr lang="en-IN" altLang="en-US" sz="14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</a:p>
          <a:p>
            <a:pPr marL="21590" algn="l" rtl="0" eaLnBrk="0">
              <a:lnSpc>
                <a:spcPct val="88000"/>
              </a:lnSpc>
              <a:spcBef>
                <a:spcPts val="5"/>
              </a:spcBef>
            </a:pPr>
            <a:r>
              <a:rPr lang="en-IN" altLang="en-US" sz="14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Phone &amp;WhatsApp:+917259027127</a:t>
            </a:r>
            <a:endParaRPr lang="en-US" altLang="en-US" sz="1400" dirty="0"/>
          </a:p>
          <a:p>
            <a:pPr marL="21590" algn="l" rtl="0" eaLnBrk="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Mail China: </a:t>
            </a:r>
            <a:r>
              <a:rPr sz="1400" u="sng" spc="-10" dirty="0">
                <a:solidFill>
                  <a:srgbClr val="6B9F2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4"/>
              </a:rPr>
              <a:t>canna.xie@fbet</a:t>
            </a:r>
            <a:r>
              <a:rPr sz="1400" u="sng" spc="0" dirty="0">
                <a:solidFill>
                  <a:srgbClr val="6B9F2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4"/>
              </a:rPr>
              <a:t>ter</a:t>
            </a:r>
            <a:r>
              <a:rPr sz="1400" u="sng" spc="-10" dirty="0">
                <a:solidFill>
                  <a:srgbClr val="6B9F2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4"/>
              </a:rPr>
              <a:t>.</a:t>
            </a:r>
            <a:r>
              <a:rPr sz="1400" u="sng" spc="0" dirty="0">
                <a:solidFill>
                  <a:srgbClr val="6B9F2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hlinkClick r:id="rId4"/>
              </a:rPr>
              <a:t>com</a:t>
            </a:r>
            <a:r>
              <a:rPr lang="en-US" sz="1400" u="sng" spc="0" dirty="0">
                <a:solidFill>
                  <a:srgbClr val="6B9F2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; </a:t>
            </a:r>
            <a:endParaRPr lang="en-US" altLang="en-US" sz="1400" dirty="0"/>
          </a:p>
          <a:p>
            <a:pPr marL="21590" algn="l" rtl="0" eaLnBrk="0">
              <a:lnSpc>
                <a:spcPct val="88000"/>
              </a:lnSpc>
              <a:spcBef>
                <a:spcPts val="5"/>
              </a:spcBef>
            </a:pPr>
            <a:r>
              <a:rPr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Phone</a:t>
            </a: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&amp; </a:t>
            </a:r>
            <a:r>
              <a:rPr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WhatsApp</a:t>
            </a:r>
            <a:r>
              <a:rPr sz="1400" spc="-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+8</a:t>
            </a:r>
            <a:r>
              <a:rPr sz="14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6 13724214348</a:t>
            </a:r>
            <a:endParaRPr lang="en-US" sz="1400" spc="0" dirty="0">
              <a:solidFill>
                <a:srgbClr val="333333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8" name="textbox 8"/>
          <p:cNvSpPr/>
          <p:nvPr/>
        </p:nvSpPr>
        <p:spPr>
          <a:xfrm>
            <a:off x="1657424" y="1244868"/>
            <a:ext cx="5083175" cy="315595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Established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in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200</a:t>
            </a:r>
            <a:r>
              <a:rPr sz="15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6</a:t>
            </a:r>
            <a:endParaRPr lang="en-US" altLang="en-US" sz="1500" dirty="0"/>
          </a:p>
          <a:p>
            <a:pPr algn="l" rtl="0" eaLnBrk="0">
              <a:lnSpc>
                <a:spcPct val="128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60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Employees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100+ (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FAE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23;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Sales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32;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PM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15)</a:t>
            </a:r>
            <a:endParaRPr lang="en-US" altLang="en-US" sz="1500" dirty="0"/>
          </a:p>
          <a:p>
            <a:pPr algn="l" rtl="0" eaLnBrk="0">
              <a:lnSpc>
                <a:spcPct val="153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HQ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in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Shenzhen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Branch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office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in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Shanghai</a:t>
            </a: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&amp;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HK</a:t>
            </a:r>
            <a:endParaRPr lang="en-US" altLang="en-US" sz="1500" dirty="0"/>
          </a:p>
          <a:p>
            <a:pPr algn="l" rtl="0" eaLnBrk="0">
              <a:lnSpc>
                <a:spcPct val="141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4000"/>
              </a:lnSpc>
              <a:spcBef>
                <a:spcPts val="460"/>
              </a:spcBef>
            </a:pP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Professional</a:t>
            </a:r>
            <a:r>
              <a:rPr sz="1500" spc="2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Elec</a:t>
            </a:r>
            <a:r>
              <a:rPr sz="1500" spc="2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Component</a:t>
            </a:r>
            <a:r>
              <a:rPr sz="1500" spc="1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Distributor</a:t>
            </a:r>
            <a:endParaRPr lang="en-US" altLang="en-US" sz="1500" dirty="0"/>
          </a:p>
          <a:p>
            <a:pPr algn="l" rtl="0" eaLnBrk="0">
              <a:lnSpc>
                <a:spcPct val="141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3000"/>
              </a:lnSpc>
              <a:spcBef>
                <a:spcPts val="455"/>
              </a:spcBef>
            </a:pP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Independent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Design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House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wireless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Wifi</a:t>
            </a:r>
            <a:r>
              <a:rPr sz="1500" spc="1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&amp;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BT</a:t>
            </a: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</a:t>
            </a:r>
            <a:endParaRPr lang="en-US" altLang="en-US" sz="1500" dirty="0"/>
          </a:p>
          <a:p>
            <a:pPr algn="l" rtl="0" eaLnBrk="0">
              <a:lnSpc>
                <a:spcPct val="142000"/>
              </a:lnSpc>
            </a:pPr>
            <a:endParaRPr lang="en-US" altLang="en-US" sz="1000" dirty="0"/>
          </a:p>
          <a:p>
            <a:pPr marL="12700" algn="l" rtl="0" eaLnBrk="0">
              <a:lnSpc>
                <a:spcPts val="1850"/>
              </a:lnSpc>
              <a:spcBef>
                <a:spcPts val="460"/>
              </a:spcBef>
            </a:pPr>
            <a:r>
              <a:rPr sz="1500" spc="8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ISO</a:t>
            </a:r>
            <a:r>
              <a:rPr sz="1500" spc="8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:9001 2016,</a:t>
            </a:r>
            <a:r>
              <a:rPr sz="1500" spc="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Certificated</a:t>
            </a:r>
            <a:endParaRPr lang="en-US" altLang="en-US" sz="1500" dirty="0"/>
          </a:p>
          <a:p>
            <a:pPr algn="l" rtl="0" eaLnBrk="0">
              <a:lnSpc>
                <a:spcPct val="129000"/>
              </a:lnSpc>
            </a:pPr>
            <a:endParaRPr lang="en-US" altLang="en-US" sz="1000" dirty="0"/>
          </a:p>
          <a:p>
            <a:pPr algn="l" rtl="0" eaLnBrk="0">
              <a:lnSpc>
                <a:spcPct val="125000"/>
              </a:lnSpc>
            </a:pPr>
            <a:endParaRPr lang="en-US" altLang="en-US" sz="300" dirty="0"/>
          </a:p>
          <a:p>
            <a:pPr marL="12700" algn="l" rtl="0" eaLnBrk="0">
              <a:lnSpc>
                <a:spcPct val="97000"/>
              </a:lnSpc>
              <a:spcBef>
                <a:spcPts val="0"/>
              </a:spcBef>
            </a:pPr>
            <a:r>
              <a:rPr sz="1500" spc="18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National</a:t>
            </a:r>
            <a:r>
              <a:rPr sz="1500" spc="18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High</a:t>
            </a:r>
            <a:r>
              <a:rPr sz="1500" spc="18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tech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Enterprises</a:t>
            </a:r>
            <a:endParaRPr lang="en-US" altLang="en-US" sz="1500" dirty="0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10" name="textbox 10"/>
          <p:cNvSpPr/>
          <p:nvPr/>
        </p:nvSpPr>
        <p:spPr>
          <a:xfrm>
            <a:off x="714248" y="423164"/>
            <a:ext cx="2258060" cy="28003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31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1000"/>
              </a:lnSpc>
              <a:spcBef>
                <a:spcPts val="0"/>
              </a:spcBef>
              <a:tabLst>
                <a:tab pos="380365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Company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Profile</a:t>
            </a:r>
            <a:endParaRPr lang="en-US" altLang="en-US" sz="2000" dirty="0"/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sp>
        <p:nvSpPr>
          <p:cNvPr id="12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14" name="textbox 14"/>
          <p:cNvSpPr/>
          <p:nvPr/>
        </p:nvSpPr>
        <p:spPr>
          <a:xfrm>
            <a:off x="1671648" y="1295160"/>
            <a:ext cx="2244089" cy="270382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Fuse</a:t>
            </a:r>
            <a:endParaRPr lang="en-US" altLang="en-US" sz="1500" dirty="0"/>
          </a:p>
          <a:p>
            <a:pPr algn="l" rtl="0" eaLnBrk="0">
              <a:lnSpc>
                <a:spcPct val="129000"/>
              </a:lnSpc>
            </a:pPr>
            <a:endParaRPr lang="en-US" altLang="en-US" sz="1000" dirty="0"/>
          </a:p>
          <a:p>
            <a:pPr marL="12700" algn="l" rtl="0" eaLnBrk="0">
              <a:lnSpc>
                <a:spcPts val="1840"/>
              </a:lnSpc>
              <a:spcBef>
                <a:spcPts val="450"/>
              </a:spcBef>
            </a:pP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Self</a:t>
            </a: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Control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Protector</a:t>
            </a:r>
            <a:endParaRPr lang="en-US" altLang="en-US" sz="1500" dirty="0"/>
          </a:p>
          <a:p>
            <a:pPr algn="l" rtl="0" eaLnBrk="0">
              <a:lnSpc>
                <a:spcPct val="129000"/>
              </a:lnSpc>
            </a:pPr>
            <a:endParaRPr lang="en-US" altLang="en-US" sz="1000" dirty="0"/>
          </a:p>
          <a:p>
            <a:pPr marL="12700" algn="l" rtl="0" eaLnBrk="0">
              <a:lnSpc>
                <a:spcPts val="1840"/>
              </a:lnSpc>
              <a:spcBef>
                <a:spcPts val="455"/>
              </a:spcBef>
            </a:pP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PPTC</a:t>
            </a:r>
            <a:endParaRPr lang="en-US" altLang="en-US" sz="1500" dirty="0"/>
          </a:p>
          <a:p>
            <a:pPr algn="l" rtl="0" eaLnBrk="0">
              <a:lnSpc>
                <a:spcPct val="129000"/>
              </a:lnSpc>
            </a:pPr>
            <a:endParaRPr lang="en-US" altLang="en-US" sz="1000" dirty="0"/>
          </a:p>
          <a:p>
            <a:pPr marL="12700" algn="l" rtl="0" eaLnBrk="0">
              <a:lnSpc>
                <a:spcPts val="1840"/>
              </a:lnSpc>
              <a:spcBef>
                <a:spcPts val="450"/>
              </a:spcBef>
            </a:pP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TVS</a:t>
            </a: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Diodes</a:t>
            </a:r>
            <a:endParaRPr lang="en-US" altLang="en-US" sz="1500" dirty="0"/>
          </a:p>
          <a:p>
            <a:pPr algn="l" rtl="0" eaLnBrk="0">
              <a:lnSpc>
                <a:spcPct val="128000"/>
              </a:lnSpc>
            </a:pPr>
            <a:endParaRPr lang="en-US" altLang="en-US" sz="1000" dirty="0"/>
          </a:p>
          <a:p>
            <a:pPr marL="12700" algn="l" rtl="0" eaLnBrk="0">
              <a:lnSpc>
                <a:spcPts val="1840"/>
              </a:lnSpc>
              <a:spcBef>
                <a:spcPts val="455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Resistor</a:t>
            </a:r>
            <a:endParaRPr lang="en-US" altLang="en-US" sz="1500" dirty="0"/>
          </a:p>
          <a:p>
            <a:pPr algn="l" rtl="0" eaLnBrk="0">
              <a:lnSpc>
                <a:spcPct val="118000"/>
              </a:lnSpc>
            </a:pPr>
            <a:endParaRPr lang="en-US" altLang="en-US" sz="1000" dirty="0"/>
          </a:p>
          <a:p>
            <a:pPr algn="l" rtl="0" eaLnBrk="0">
              <a:lnSpc>
                <a:spcPct val="127000"/>
              </a:lnSpc>
            </a:pPr>
            <a:endParaRPr lang="en-US" altLang="en-US" sz="300" dirty="0"/>
          </a:p>
          <a:p>
            <a:pPr marL="12700" algn="l" rtl="0" eaLnBrk="0">
              <a:lnSpc>
                <a:spcPts val="1955"/>
              </a:lnSpc>
            </a:pPr>
            <a:r>
              <a:rPr sz="1500" spc="6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5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Others</a:t>
            </a:r>
            <a:endParaRPr lang="en-US" altLang="en-US" sz="1500" dirty="0"/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16" name="textbox 16"/>
          <p:cNvSpPr/>
          <p:nvPr/>
        </p:nvSpPr>
        <p:spPr>
          <a:xfrm>
            <a:off x="714248" y="423164"/>
            <a:ext cx="3616325" cy="28320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31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2000"/>
              </a:lnSpc>
              <a:tabLst>
                <a:tab pos="380365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Compone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nts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Recommended</a:t>
            </a:r>
            <a:endParaRPr lang="en-US" altLang="en-US" sz="2000" dirty="0"/>
          </a:p>
        </p:txBody>
      </p:sp>
      <p:pic>
        <p:nvPicPr>
          <p:cNvPr id="17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sp>
        <p:nvSpPr>
          <p:cNvPr id="18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20" name="textbox 20"/>
          <p:cNvSpPr/>
          <p:nvPr/>
        </p:nvSpPr>
        <p:spPr>
          <a:xfrm>
            <a:off x="1493086" y="1051320"/>
            <a:ext cx="6236334" cy="372745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Brand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</a:t>
            </a:r>
            <a:r>
              <a:rPr sz="150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ASTM</a:t>
            </a:r>
            <a:endParaRPr lang="en-US" altLang="en-US" sz="1500" dirty="0"/>
          </a:p>
          <a:p>
            <a:pPr algn="l" rtl="0" eaLnBrk="0">
              <a:lnSpc>
                <a:spcPct val="117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3000"/>
              </a:lnSpc>
              <a:spcBef>
                <a:spcPts val="455"/>
              </a:spcBef>
            </a:pP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Certificated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by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UL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CSA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TUV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VDE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PSE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CCC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54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7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Application</a:t>
            </a:r>
            <a:endParaRPr lang="en-US" altLang="en-US" sz="1500" dirty="0"/>
          </a:p>
          <a:p>
            <a:pPr marL="354330" algn="l" rtl="0" eaLnBrk="0">
              <a:lnSpc>
                <a:spcPct val="81000"/>
              </a:lnSpc>
              <a:spcBef>
                <a:spcPts val="295"/>
              </a:spcBef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Industrial</a:t>
            </a: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Power Supply</a:t>
            </a:r>
            <a:endParaRPr lang="en-US" altLang="en-US" sz="1400" dirty="0"/>
          </a:p>
          <a:p>
            <a:pPr marL="354330" algn="l" rtl="0" eaLnBrk="0">
              <a:lnSpc>
                <a:spcPct val="97000"/>
              </a:lnSpc>
              <a:spcBef>
                <a:spcPts val="330"/>
              </a:spcBef>
            </a:pPr>
            <a:r>
              <a:rPr sz="14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Telecom Power</a:t>
            </a:r>
            <a:endParaRPr lang="en-US" altLang="en-US" sz="1400" dirty="0"/>
          </a:p>
          <a:p>
            <a:pPr marL="354330" algn="l" rtl="0" eaLnBrk="0">
              <a:lnSpc>
                <a:spcPct val="81000"/>
              </a:lnSpc>
              <a:spcBef>
                <a:spcPts val="40"/>
              </a:spcBef>
            </a:pPr>
            <a:r>
              <a:rPr sz="1400" spc="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PV System</a:t>
            </a:r>
            <a:endParaRPr lang="en-US" altLang="en-US" sz="1400" dirty="0"/>
          </a:p>
          <a:p>
            <a:pPr marL="354330" algn="l" rtl="0" eaLnBrk="0">
              <a:lnSpc>
                <a:spcPct val="97000"/>
              </a:lnSpc>
              <a:spcBef>
                <a:spcPts val="330"/>
              </a:spcBef>
            </a:pPr>
            <a:r>
              <a:rPr sz="14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40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ESS</a:t>
            </a:r>
            <a:endParaRPr lang="en-US" altLang="en-US" sz="1400" dirty="0"/>
          </a:p>
          <a:p>
            <a:pPr marL="354330" algn="l" rtl="0" eaLnBrk="0">
              <a:lnSpc>
                <a:spcPct val="97000"/>
              </a:lnSpc>
              <a:spcBef>
                <a:spcPts val="50"/>
              </a:spcBef>
            </a:pPr>
            <a:r>
              <a:rPr sz="14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4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EV/HEV Vehicle</a:t>
            </a:r>
            <a:endParaRPr lang="en-US" altLang="en-US" sz="1400" dirty="0"/>
          </a:p>
          <a:p>
            <a:pPr algn="l" rtl="0" eaLnBrk="0">
              <a:lnSpc>
                <a:spcPct val="119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8000"/>
              </a:lnSpc>
              <a:spcBef>
                <a:spcPts val="450"/>
              </a:spcBef>
            </a:pP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Competitiveness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Littelfuse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Bussmann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SIBA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Schurter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PEC</a:t>
            </a:r>
            <a:r>
              <a:rPr sz="1500" spc="1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47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Advantages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Cost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saving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30%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average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Leadtime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(4-</a:t>
            </a: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6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wks)</a:t>
            </a:r>
            <a:endParaRPr lang="en-US" altLang="en-US" sz="1500" dirty="0"/>
          </a:p>
        </p:txBody>
      </p:sp>
      <p:pic>
        <p:nvPicPr>
          <p:cNvPr id="21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22" name="textbox 22"/>
          <p:cNvSpPr/>
          <p:nvPr/>
        </p:nvSpPr>
        <p:spPr>
          <a:xfrm>
            <a:off x="714248" y="423164"/>
            <a:ext cx="947419" cy="3302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50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0000"/>
              </a:lnSpc>
              <a:spcBef>
                <a:spcPts val="0"/>
              </a:spcBef>
              <a:tabLst>
                <a:tab pos="388620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Fus</a:t>
            </a:r>
            <a:r>
              <a:rPr sz="2000" spc="-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</a:t>
            </a:r>
            <a:endParaRPr lang="en-US" altLang="en-US" sz="2000" dirty="0"/>
          </a:p>
        </p:txBody>
      </p:sp>
      <p:pic>
        <p:nvPicPr>
          <p:cNvPr id="23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sp>
        <p:nvSpPr>
          <p:cNvPr id="24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graphicFrame>
        <p:nvGraphicFramePr>
          <p:cNvPr id="26" name="table 26"/>
          <p:cNvGraphicFramePr>
            <a:graphicFrameLocks noGrp="1"/>
          </p:cNvGraphicFramePr>
          <p:nvPr/>
        </p:nvGraphicFramePr>
        <p:xfrm>
          <a:off x="726947" y="894753"/>
          <a:ext cx="6717027" cy="4258440"/>
        </p:xfrm>
        <a:graphic>
          <a:graphicData uri="http://schemas.openxmlformats.org/drawingml/2006/table">
            <a:tbl>
              <a:tblPr/>
              <a:tblGrid>
                <a:gridCol w="88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9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6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9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9539">
                <a:tc rowSpan="6"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14000"/>
                        </a:lnSpc>
                      </a:pPr>
                      <a:endParaRPr lang="en-US" altLang="en-US" sz="1000" dirty="0"/>
                    </a:p>
                    <a:p>
                      <a:pPr marL="2559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</a:t>
                      </a:r>
                      <a:r>
                        <a:rPr sz="700" spc="2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Fuse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600" dirty="0"/>
                    </a:p>
                    <a:p>
                      <a:pPr marL="19685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ASTM</a:t>
                      </a:r>
                      <a:r>
                        <a:rPr sz="700" spc="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r>
                        <a:rPr sz="7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78000"/>
                        </a:lnSpc>
                      </a:pPr>
                      <a:endParaRPr lang="en-US" altLang="en-US" sz="100" dirty="0"/>
                    </a:p>
                    <a:p>
                      <a:pPr marL="561340" algn="l" rtl="0" eaLnBrk="0">
                        <a:lnSpc>
                          <a:spcPct val="96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Electrical</a:t>
                      </a:r>
                      <a:r>
                        <a:rPr sz="700" spc="3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Char</a:t>
                      </a:r>
                      <a:r>
                        <a:rPr sz="7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83000"/>
                        </a:lnSpc>
                      </a:pPr>
                      <a:endParaRPr lang="en-US" altLang="en-US" sz="100" dirty="0"/>
                    </a:p>
                    <a:p>
                      <a:pPr marL="133604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Competito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</a:pPr>
                      <a:endParaRPr lang="en-US" altLang="en-US" sz="100" dirty="0"/>
                    </a:p>
                    <a:p>
                      <a:pPr marL="34353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24790" algn="l" rtl="0" eaLnBrk="0">
                        <a:lnSpc>
                          <a:spcPct val="89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Curren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9685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Bussma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18669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Littelfu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76860" algn="l" rtl="0" eaLnBrk="0">
                        <a:lnSpc>
                          <a:spcPct val="89000"/>
                        </a:lnSpc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SIB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194310" algn="l" rtl="0" eaLnBrk="0">
                        <a:lnSpc>
                          <a:spcPct val="89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Schurte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127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110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27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100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527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1~3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0447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PVxxA</a:t>
                      </a:r>
                      <a:r>
                        <a:rPr sz="70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8892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SP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676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50 215 2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7622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AS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O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0000"/>
                        </a:lnSpc>
                      </a:pPr>
                      <a:endParaRPr lang="en-US" altLang="en-US" sz="100" dirty="0"/>
                    </a:p>
                    <a:p>
                      <a:pPr marL="253365" algn="l" rtl="0" eaLnBrk="0">
                        <a:lnSpc>
                          <a:spcPct val="92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gPV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27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100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228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10~2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414655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8892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SP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</a:pPr>
                      <a:endParaRPr lang="en-US" altLang="en-US" sz="100" dirty="0"/>
                    </a:p>
                    <a:p>
                      <a:pPr marL="18923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2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LgPV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27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150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158750" algn="l" rtl="0" eaLnBrk="0">
                        <a:lnSpc>
                          <a:spcPct val="90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2.5/3.5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xxA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LF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7368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SPX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</a:pPr>
                      <a:endParaRPr lang="en-US" altLang="en-US" sz="100" dirty="0"/>
                    </a:p>
                    <a:p>
                      <a:pPr marL="15557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2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XLgPV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27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150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451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2~1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736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PV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xxA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LF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73685" algn="l" rtl="0" eaLnBrk="0">
                        <a:lnSpc>
                          <a:spcPct val="89000"/>
                        </a:lnSpc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SPX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7635"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7635">
                <a:tc rowSpan="10"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31000"/>
                        </a:lnSpc>
                      </a:pPr>
                      <a:endParaRPr lang="en-US" altLang="en-US" sz="1000" dirty="0"/>
                    </a:p>
                    <a:p>
                      <a:pPr marL="10668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Cartridge</a:t>
                      </a:r>
                      <a:r>
                        <a:rPr sz="700" spc="6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Fuse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lang="en-US" altLang="en-US" sz="500" dirty="0"/>
                    </a:p>
                    <a:p>
                      <a:pPr marL="196850" algn="l" rtl="0" eaLnBrk="0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ASTM</a:t>
                      </a:r>
                      <a:r>
                        <a:rPr sz="700" spc="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r>
                        <a:rPr sz="7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9000"/>
                        </a:lnSpc>
                      </a:pPr>
                      <a:endParaRPr lang="en-US" altLang="en-US" sz="100" dirty="0"/>
                    </a:p>
                    <a:p>
                      <a:pPr marL="56134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Electrical</a:t>
                      </a:r>
                      <a:r>
                        <a:rPr sz="700" spc="3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Char</a:t>
                      </a:r>
                      <a:r>
                        <a:rPr sz="7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72000"/>
                        </a:lnSpc>
                      </a:pPr>
                      <a:endParaRPr lang="en-US" altLang="en-US" sz="100" dirty="0"/>
                    </a:p>
                    <a:p>
                      <a:pPr marL="1336040" algn="l" rtl="0" eaLnBrk="0">
                        <a:lnSpc>
                          <a:spcPct val="92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Competito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</a:pPr>
                      <a:endParaRPr lang="en-US" altLang="en-US" sz="100" dirty="0"/>
                    </a:p>
                    <a:p>
                      <a:pPr marL="34353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2479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Curren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9685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Bussma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186690" algn="l" rtl="0" eaLnBrk="0">
                        <a:lnSpc>
                          <a:spcPct val="89000"/>
                        </a:lnSpc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Littelfu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7686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SIB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19431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Schurte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52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14859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/40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012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0.5~2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8067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0035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47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832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62 72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36258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463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5~6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7432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TCP</a:t>
                      </a:r>
                      <a:r>
                        <a:rPr sz="70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</a:t>
                      </a:r>
                      <a:r>
                        <a:rPr sz="700" spc="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028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68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7876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TG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200" dirty="0"/>
                    </a:p>
                    <a:p>
                      <a:pPr marL="283210" algn="l" rtl="0" eaLnBrk="0">
                        <a:lnSpc>
                          <a:spcPct val="88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63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13208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250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/150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146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20~5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414655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200" dirty="0"/>
                    </a:p>
                    <a:p>
                      <a:pPr marL="303530" algn="l" rtl="0" eaLnBrk="0">
                        <a:lnSpc>
                          <a:spcPct val="88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31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3558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SUT</a:t>
                      </a:r>
                      <a:r>
                        <a:rPr sz="700" spc="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66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6479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228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10~3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416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FWH</a:t>
                      </a:r>
                      <a:r>
                        <a:rPr sz="700" spc="2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XXA</a:t>
                      </a:r>
                      <a:r>
                        <a:rPr sz="700" spc="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035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682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70 125 4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958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FA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50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68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6479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228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10~3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14986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GBH</a:t>
                      </a:r>
                      <a:r>
                        <a:rPr sz="7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XXA</a:t>
                      </a:r>
                      <a:r>
                        <a:rPr sz="700" spc="2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022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23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311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18902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8448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SH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61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6416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012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0.2~1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414655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0205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9812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700946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958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FA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66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413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200" dirty="0"/>
                    </a:p>
                    <a:p>
                      <a:pPr marL="16002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0.2~3. 1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414655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035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9812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701724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11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24130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ac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7462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0.44~1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6098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DMM</a:t>
                      </a:r>
                      <a:r>
                        <a:rPr sz="700" spc="3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591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FL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U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50 1999 0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6957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7635"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ts val="1005"/>
                        </a:lnSpc>
                      </a:pPr>
                      <a:endParaRPr lang="en-US" altLang="en-US" sz="8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7635">
                <a:tc rowSpan="6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marL="13906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2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HEV</a:t>
                      </a:r>
                      <a:r>
                        <a:rPr sz="700" spc="2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Fuse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lang="en-US" altLang="en-US" sz="500" dirty="0"/>
                    </a:p>
                    <a:p>
                      <a:pPr marL="19685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ASTM</a:t>
                      </a:r>
                      <a:r>
                        <a:rPr sz="700" spc="2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r>
                        <a:rPr sz="700" spc="2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65000"/>
                        </a:lnSpc>
                      </a:pPr>
                      <a:endParaRPr lang="en-US" altLang="en-US" sz="100" dirty="0"/>
                    </a:p>
                    <a:p>
                      <a:pPr marL="56134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Electrical</a:t>
                      </a:r>
                      <a:r>
                        <a:rPr sz="700" spc="3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Char</a:t>
                      </a:r>
                      <a:r>
                        <a:rPr sz="700" spc="3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71000"/>
                        </a:lnSpc>
                      </a:pPr>
                      <a:endParaRPr lang="en-US" altLang="en-US" sz="100" dirty="0"/>
                    </a:p>
                    <a:p>
                      <a:pPr marL="1336040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Competito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8000"/>
                        </a:lnSpc>
                      </a:pPr>
                      <a:endParaRPr lang="en-US" altLang="en-US" sz="100" dirty="0"/>
                    </a:p>
                    <a:p>
                      <a:pPr marL="34353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Voltag</a:t>
                      </a:r>
                      <a:r>
                        <a:rPr sz="7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</a:pPr>
                      <a:endParaRPr lang="en-US" altLang="en-US" sz="100" dirty="0"/>
                    </a:p>
                    <a:p>
                      <a:pPr marL="224790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Curren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196850" algn="l" rtl="0" eaLnBrk="0">
                        <a:lnSpc>
                          <a:spcPct val="88000"/>
                        </a:lnSpc>
                      </a:pP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Bussma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186690" algn="l" rtl="0" eaLnBrk="0">
                        <a:lnSpc>
                          <a:spcPct val="89000"/>
                        </a:lnSpc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Littelfu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27330" algn="l" rtl="0" eaLnBrk="0">
                        <a:lnSpc>
                          <a:spcPct val="88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Merse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2000"/>
                        </a:lnSpc>
                      </a:pPr>
                      <a:endParaRPr lang="en-US" altLang="en-US" sz="100" dirty="0"/>
                    </a:p>
                    <a:p>
                      <a:pPr marL="28765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PE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7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88900" algn="l" rtl="0" eaLnBrk="0">
                        <a:lnSpc>
                          <a:spcPct val="89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HV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150/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3000"/>
                        </a:lnSpc>
                      </a:pPr>
                      <a:endParaRPr lang="en-US" altLang="en-US" sz="100" dirty="0"/>
                    </a:p>
                    <a:p>
                      <a:pPr marL="33210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120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~5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3136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5844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2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HEV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400" dirty="0"/>
                    </a:p>
                    <a:p>
                      <a:pPr marL="377190" algn="l" rtl="0" eaLnBrk="0">
                        <a:lnSpc>
                          <a:spcPts val="435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94000"/>
                        </a:lnSpc>
                      </a:pPr>
                      <a:endParaRPr lang="en-US" altLang="en-US" sz="100" dirty="0"/>
                    </a:p>
                    <a:p>
                      <a:pPr marL="254000" algn="l" rtl="0" eaLnBrk="0">
                        <a:lnSpc>
                          <a:spcPct val="89000"/>
                        </a:lnSpc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EVF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G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510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700" dirty="0"/>
                    </a:p>
                    <a:p>
                      <a:pPr marL="287020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220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700" dirty="0"/>
                    </a:p>
                    <a:p>
                      <a:pPr marL="245745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37210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endParaRPr lang="en-US" altLang="en-US" sz="700" dirty="0"/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200" dirty="0"/>
                    </a:p>
                    <a:p>
                      <a:pPr marL="2305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37280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000" dirty="0"/>
                    </a:p>
                    <a:p>
                      <a:pPr marL="332105" algn="l" rtl="0" eaLnBrk="0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1562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~50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000" dirty="0"/>
                    </a:p>
                    <a:p>
                      <a:pPr marL="85090" algn="l" rtl="0" eaLnBrk="0">
                        <a:lnSpc>
                          <a:spcPct val="69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  <a:p>
                      <a:pPr marL="85090" algn="l" rtl="0" eaLnBrk="0">
                        <a:lnSpc>
                          <a:spcPts val="1005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700" dirty="0"/>
                    </a:p>
                    <a:p>
                      <a:pPr marL="108585" algn="l" rtl="0" eaLnBrk="0">
                        <a:lnSpc>
                          <a:spcPct val="126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EV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>
                      <a:noFill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3028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68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19748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MEV</a:t>
                      </a:r>
                      <a:r>
                        <a:rPr sz="700" spc="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000" dirty="0"/>
                    </a:p>
                    <a:p>
                      <a:pPr marL="47625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EVFC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EVFP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5105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  <a:p>
                      <a:pPr marL="291465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</a:t>
                      </a:r>
                      <a:endParaRPr lang="en-US" altLang="en-US" sz="700" dirty="0"/>
                    </a:p>
                    <a:p>
                      <a:pPr marL="287020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220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endParaRPr lang="en-US" altLang="en-US" sz="700" dirty="0"/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200" dirty="0"/>
                    </a:p>
                    <a:p>
                      <a:pPr marL="23050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37210</a:t>
                      </a:r>
                      <a:r>
                        <a:rPr sz="70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000" dirty="0"/>
                    </a:p>
                    <a:p>
                      <a:pPr marL="332105" algn="l" rtl="0" eaLnBrk="0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1822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~40</a:t>
                      </a:r>
                      <a:r>
                        <a:rPr sz="7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41465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37020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700" dirty="0"/>
                    </a:p>
                    <a:p>
                      <a:pPr marL="203200" indent="27940" algn="l" rtl="0" eaLnBrk="0">
                        <a:lnSpc>
                          <a:spcPct val="12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MEV</a:t>
                      </a:r>
                      <a:r>
                        <a:rPr sz="70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7</a:t>
                      </a:r>
                      <a:r>
                        <a:rPr sz="70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      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(700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369570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5118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200" dirty="0"/>
                    </a:p>
                    <a:p>
                      <a:pPr marL="264795" algn="l" rtl="0" eaLnBrk="0">
                        <a:lnSpc>
                          <a:spcPct val="88000"/>
                        </a:lnSpc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101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  <a:p>
                      <a:pPr marL="264795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EV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141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  <a:p>
                      <a:pPr marL="290830" algn="l" rtl="0" eaLnBrk="0">
                        <a:lnSpc>
                          <a:spcPct val="88000"/>
                        </a:lnSpc>
                        <a:spcBef>
                          <a:spcPts val="26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221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200" dirty="0"/>
                    </a:p>
                    <a:p>
                      <a:pPr marL="29083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430</a:t>
                      </a:r>
                      <a:r>
                        <a:rPr sz="7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000" dirty="0"/>
                    </a:p>
                    <a:p>
                      <a:pPr marL="313055" algn="l" rtl="0" eaLnBrk="0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1000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dc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1631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r>
                        <a:rPr sz="70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~50</a:t>
                      </a:r>
                      <a:r>
                        <a:rPr sz="7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A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41465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370205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3000"/>
                        </a:lnSpc>
                      </a:pPr>
                      <a:endParaRPr lang="en-US" altLang="en-US" sz="1000" dirty="0"/>
                    </a:p>
                    <a:p>
                      <a:pPr marL="20447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MEV</a:t>
                      </a:r>
                      <a:r>
                        <a:rPr sz="7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10</a:t>
                      </a:r>
                      <a:r>
                        <a:rPr sz="70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70000"/>
                        </a:lnSpc>
                      </a:pPr>
                      <a:endParaRPr lang="en-US" altLang="en-US" sz="1000" dirty="0"/>
                    </a:p>
                    <a:p>
                      <a:pPr marL="369570" algn="l" rtl="0" eaLnBrk="0">
                        <a:lnSpc>
                          <a:spcPct val="67000"/>
                        </a:lnSpc>
                        <a:spcBef>
                          <a:spcPts val="5"/>
                        </a:spcBef>
                      </a:pPr>
                      <a:r>
                        <a:rPr sz="7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-</a:t>
                      </a:r>
                      <a:endParaRPr lang="en-US" altLang="en-US" sz="7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pic>
        <p:nvPicPr>
          <p:cNvPr id="27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670292" y="4116323"/>
            <a:ext cx="1066990" cy="1027174"/>
          </a:xfrm>
          <a:prstGeom prst="rect">
            <a:avLst/>
          </a:prstGeom>
        </p:spPr>
      </p:pic>
      <p:sp>
        <p:nvSpPr>
          <p:cNvPr id="29" name="textbox 29"/>
          <p:cNvSpPr/>
          <p:nvPr/>
        </p:nvSpPr>
        <p:spPr>
          <a:xfrm>
            <a:off x="714248" y="423164"/>
            <a:ext cx="2020570" cy="3302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50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0000"/>
              </a:lnSpc>
              <a:spcBef>
                <a:spcPts val="0"/>
              </a:spcBef>
              <a:tabLst>
                <a:tab pos="388620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Fuse Fe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tures</a:t>
            </a:r>
            <a:endParaRPr lang="en-US" altLang="en-US" sz="2000" dirty="0"/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pic>
        <p:nvPicPr>
          <p:cNvPr id="31" name="pictur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7859267" y="2392679"/>
            <a:ext cx="877823" cy="489204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7751064" y="3576828"/>
            <a:ext cx="876300" cy="457200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7600188" y="1208532"/>
            <a:ext cx="1181100" cy="288035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7705344" y="3044952"/>
            <a:ext cx="1031747" cy="320039"/>
          </a:xfrm>
          <a:prstGeom prst="rect">
            <a:avLst/>
          </a:prstGeom>
        </p:spPr>
      </p:pic>
      <p:pic>
        <p:nvPicPr>
          <p:cNvPr id="35" name="picture 3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600000">
            <a:off x="7968996" y="1601723"/>
            <a:ext cx="544068" cy="560832"/>
          </a:xfrm>
          <a:prstGeom prst="rect">
            <a:avLst/>
          </a:prstGeom>
        </p:spPr>
      </p:pic>
      <p:sp>
        <p:nvSpPr>
          <p:cNvPr id="36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38" name="textbox 38"/>
          <p:cNvSpPr/>
          <p:nvPr/>
        </p:nvSpPr>
        <p:spPr>
          <a:xfrm>
            <a:off x="1500071" y="988836"/>
            <a:ext cx="4918075" cy="4124325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Brand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PTTC</a:t>
            </a:r>
            <a:endParaRPr lang="en-US" altLang="en-US" sz="1500" dirty="0"/>
          </a:p>
          <a:p>
            <a:pPr algn="l" rtl="0" eaLnBrk="0">
              <a:lnSpc>
                <a:spcPct val="117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3000"/>
              </a:lnSpc>
              <a:spcBef>
                <a:spcPts val="455"/>
              </a:spcBef>
            </a:pP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Certificated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by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UL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CSA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TUV</a:t>
            </a:r>
            <a:r>
              <a:rPr sz="1500" spc="12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18000"/>
              </a:lnSpc>
            </a:pPr>
            <a:endParaRPr lang="en-US" altLang="en-US" sz="1000" dirty="0"/>
          </a:p>
          <a:p>
            <a:pPr algn="l" rtl="0" eaLnBrk="0">
              <a:lnSpc>
                <a:spcPct val="118000"/>
              </a:lnSpc>
            </a:pPr>
            <a:endParaRPr lang="en-US" altLang="en-US" sz="1000" dirty="0"/>
          </a:p>
          <a:p>
            <a:pPr algn="l" rtl="0" eaLnBrk="0">
              <a:lnSpc>
                <a:spcPct val="119000"/>
              </a:lnSpc>
            </a:pPr>
            <a:endParaRPr lang="en-US" altLang="en-US" sz="1000" dirty="0"/>
          </a:p>
          <a:p>
            <a:pPr algn="l" rtl="0" eaLnBrk="0">
              <a:lnSpc>
                <a:spcPct val="119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7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Application   </a:t>
            </a:r>
            <a:endParaRPr lang="en-US" altLang="en-US" sz="1500" dirty="0"/>
          </a:p>
          <a:p>
            <a:pPr algn="l" rtl="0" eaLnBrk="0">
              <a:lnSpc>
                <a:spcPct val="111000"/>
              </a:lnSpc>
            </a:pPr>
            <a:endParaRPr lang="en-US" altLang="en-US" sz="1000" dirty="0"/>
          </a:p>
          <a:p>
            <a:pPr algn="l" rtl="0" eaLnBrk="0">
              <a:lnSpc>
                <a:spcPct val="111000"/>
              </a:lnSpc>
            </a:pPr>
            <a:endParaRPr lang="en-US" altLang="en-US" sz="1000" dirty="0"/>
          </a:p>
          <a:p>
            <a:pPr algn="l" rtl="0" eaLnBrk="0">
              <a:lnSpc>
                <a:spcPct val="111000"/>
              </a:lnSpc>
            </a:pPr>
            <a:endParaRPr lang="en-US" altLang="en-US" sz="1000" dirty="0"/>
          </a:p>
          <a:p>
            <a:pPr algn="l" rtl="0" eaLnBrk="0">
              <a:lnSpc>
                <a:spcPct val="111000"/>
              </a:lnSpc>
            </a:pPr>
            <a:endParaRPr lang="en-US" altLang="en-US" sz="1000" dirty="0"/>
          </a:p>
          <a:p>
            <a:pPr algn="l" rtl="0" eaLnBrk="0">
              <a:lnSpc>
                <a:spcPct val="112000"/>
              </a:lnSpc>
            </a:pPr>
            <a:endParaRPr lang="en-US" altLang="en-US" sz="1000" dirty="0"/>
          </a:p>
          <a:p>
            <a:pPr algn="l" rtl="0" eaLnBrk="0">
              <a:lnSpc>
                <a:spcPct val="112000"/>
              </a:lnSpc>
            </a:pPr>
            <a:endParaRPr lang="en-US" altLang="en-US" sz="1000" dirty="0"/>
          </a:p>
          <a:p>
            <a:pPr algn="l" rtl="0" eaLnBrk="0">
              <a:lnSpc>
                <a:spcPct val="112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8000"/>
              </a:lnSpc>
              <a:spcBef>
                <a:spcPts val="460"/>
              </a:spcBef>
            </a:pP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Competitiveness</a:t>
            </a: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Dexerials</a:t>
            </a: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NEC</a:t>
            </a: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Schott</a:t>
            </a:r>
            <a:r>
              <a:rPr sz="1500" spc="1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RN</a:t>
            </a:r>
            <a:r>
              <a:rPr sz="1500" spc="1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6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47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Advantages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Cost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saving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20%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average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5"/>
              </a:spcBef>
            </a:pP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Leadtime</a:t>
            </a: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(8- </a:t>
            </a:r>
            <a:r>
              <a:rPr sz="1500" spc="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1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0wks)</a:t>
            </a:r>
            <a:endParaRPr lang="en-US" altLang="en-US" sz="1500" dirty="0"/>
          </a:p>
        </p:txBody>
      </p:sp>
      <p:pic>
        <p:nvPicPr>
          <p:cNvPr id="39" name="pictur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992994" y="1775460"/>
            <a:ext cx="3343656" cy="2037587"/>
          </a:xfrm>
          <a:prstGeom prst="rect">
            <a:avLst/>
          </a:prstGeom>
        </p:spPr>
      </p:pic>
      <p:pic>
        <p:nvPicPr>
          <p:cNvPr id="40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41" name="textbox 41"/>
          <p:cNvSpPr/>
          <p:nvPr/>
        </p:nvSpPr>
        <p:spPr>
          <a:xfrm>
            <a:off x="714248" y="423164"/>
            <a:ext cx="2814320" cy="3124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29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1000"/>
              </a:lnSpc>
              <a:spcBef>
                <a:spcPts val="0"/>
              </a:spcBef>
              <a:tabLst>
                <a:tab pos="379095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lf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Control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Protector</a:t>
            </a:r>
            <a:endParaRPr lang="en-US" altLang="en-US" sz="2000" dirty="0"/>
          </a:p>
        </p:txBody>
      </p:sp>
      <p:pic>
        <p:nvPicPr>
          <p:cNvPr id="42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sp>
        <p:nvSpPr>
          <p:cNvPr id="43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graphicFrame>
        <p:nvGraphicFramePr>
          <p:cNvPr id="45" name="table 45"/>
          <p:cNvGraphicFramePr>
            <a:graphicFrameLocks noGrp="1"/>
          </p:cNvGraphicFramePr>
          <p:nvPr/>
        </p:nvGraphicFramePr>
        <p:xfrm>
          <a:off x="726947" y="1255771"/>
          <a:ext cx="7231376" cy="2975608"/>
        </p:xfrm>
        <a:graphic>
          <a:graphicData uri="http://schemas.openxmlformats.org/drawingml/2006/table">
            <a:tbl>
              <a:tblPr/>
              <a:tblGrid>
                <a:gridCol w="1814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6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1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8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25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9559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58000"/>
                        </a:lnSpc>
                      </a:pPr>
                      <a:endParaRPr lang="en-US" altLang="en-US" sz="1000" dirty="0"/>
                    </a:p>
                    <a:p>
                      <a:pPr marL="5524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Physical</a:t>
                      </a:r>
                      <a:r>
                        <a:rPr sz="10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Dimensions</a:t>
                      </a:r>
                      <a:r>
                        <a:rPr sz="1000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</a:t>
                      </a:r>
                      <a:r>
                        <a:rPr sz="1000" b="1" spc="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mm</a:t>
                      </a:r>
                      <a:r>
                        <a:rPr sz="1000" b="1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25095" algn="l" rtl="0" eaLnBrk="0">
                        <a:lnSpc>
                          <a:spcPct val="82000"/>
                        </a:lnSpc>
                      </a:pP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Ira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ted</a:t>
                      </a:r>
                      <a:endParaRPr lang="en-US" altLang="en-US" sz="1000" dirty="0"/>
                    </a:p>
                    <a:p>
                      <a:pPr algn="l" rtl="0" eaLnBrk="0">
                        <a:lnSpc>
                          <a:spcPct val="138000"/>
                        </a:lnSpc>
                      </a:pPr>
                      <a:endParaRPr lang="en-US" altLang="en-US" sz="200" dirty="0"/>
                    </a:p>
                    <a:p>
                      <a:pPr marL="214630" algn="l" rtl="0" eaLnBrk="0">
                        <a:lnSpc>
                          <a:spcPct val="84000"/>
                        </a:lnSpc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(A)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lang="en-US" altLang="en-US" sz="100" dirty="0"/>
                    </a:p>
                    <a:p>
                      <a:pPr marL="156210" indent="-42545" algn="l" rtl="0" eaLnBrk="0">
                        <a:lnSpc>
                          <a:spcPct val="119000"/>
                        </a:lnSpc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Cells</a:t>
                      </a:r>
                      <a:r>
                        <a:rPr sz="100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in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</a:t>
                      </a:r>
                      <a:r>
                        <a:rPr sz="1000" b="1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ser</a:t>
                      </a: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es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7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18110" indent="-15875" algn="l" rtl="0" eaLnBrk="0">
                        <a:lnSpc>
                          <a:spcPct val="110000"/>
                        </a:lnSpc>
                      </a:pPr>
                      <a:r>
                        <a:rPr sz="1000" b="1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Vma</a:t>
                      </a: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x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  </a:t>
                      </a:r>
                      <a:r>
                        <a:rPr sz="1000" b="1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Vdc</a:t>
                      </a:r>
                      <a:r>
                        <a:rPr sz="1000" b="1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134620" algn="l" rtl="0" eaLnBrk="0">
                        <a:lnSpc>
                          <a:spcPct val="82000"/>
                        </a:lnSpc>
                      </a:pP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Ibr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eak</a:t>
                      </a:r>
                      <a:endParaRPr lang="en-US" altLang="en-US" sz="1000" dirty="0"/>
                    </a:p>
                    <a:p>
                      <a:pPr algn="l" rtl="0" eaLnBrk="0">
                        <a:lnSpc>
                          <a:spcPct val="138000"/>
                        </a:lnSpc>
                      </a:pPr>
                      <a:endParaRPr lang="en-US" altLang="en-US" sz="200" dirty="0"/>
                    </a:p>
                    <a:p>
                      <a:pPr marL="237490" algn="l" rtl="0" eaLnBrk="0">
                        <a:lnSpc>
                          <a:spcPct val="84000"/>
                        </a:lnSpc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(A)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lang="en-US" altLang="en-US" sz="100" dirty="0"/>
                    </a:p>
                    <a:p>
                      <a:pPr marL="354330" algn="l" rtl="0" eaLnBrk="0">
                        <a:lnSpc>
                          <a:spcPct val="82000"/>
                        </a:lnSpc>
                      </a:pPr>
                      <a:r>
                        <a:rPr sz="1000" b="1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Vo</a:t>
                      </a: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p</a:t>
                      </a:r>
                      <a:endParaRPr lang="en-US" altLang="en-US" sz="1000" dirty="0"/>
                    </a:p>
                    <a:p>
                      <a:pPr marL="397510" algn="l" rtl="0" eaLnBrk="0">
                        <a:lnSpc>
                          <a:spcPts val="1330"/>
                        </a:lnSpc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(V)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lang="en-US" altLang="en-US" sz="600" dirty="0"/>
                    </a:p>
                    <a:p>
                      <a:pPr marL="64706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b="1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Resista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nce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600" dirty="0"/>
                    </a:p>
                    <a:p>
                      <a:pPr marL="1352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Rheater</a:t>
                      </a:r>
                      <a:r>
                        <a:rPr sz="100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(Ω</a:t>
                      </a:r>
                      <a:r>
                        <a:rPr sz="1000" b="1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600" dirty="0"/>
                    </a:p>
                    <a:p>
                      <a:pPr marL="14414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Rfuse</a:t>
                      </a:r>
                      <a:r>
                        <a:rPr sz="100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</a:t>
                      </a:r>
                      <a:r>
                        <a:rPr sz="1000" b="1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(</a:t>
                      </a:r>
                      <a:r>
                        <a:rPr sz="1000" b="1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m</a:t>
                      </a:r>
                      <a:r>
                        <a:rPr sz="1000" b="1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Ω</a:t>
                      </a:r>
                      <a:r>
                        <a:rPr sz="1000" b="1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)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586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4.0*3.0*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0.9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4003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4955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1~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1272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540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91135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3.0 ~ 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19.6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lang="en-US" altLang="en-US" sz="100" dirty="0"/>
                    </a:p>
                    <a:p>
                      <a:pPr marL="200025" algn="l" rtl="0" eaLnBrk="0">
                        <a:lnSpc>
                          <a:spcPts val="1205"/>
                        </a:lnSpc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0.6 ~ 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20.0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5400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1.5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~ 3.5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79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586105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4.0*3.0*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0.9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4003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4955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1~</a:t>
                      </a: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1272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540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0891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3.0~ 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3.5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72085" algn="l" rtl="0" eaLnBrk="0">
                        <a:lnSpc>
                          <a:spcPts val="1205"/>
                        </a:lnSpc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11.2 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29.1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54000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1.0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~ 3.0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4765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5.4*3.2*1.8/9.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*5.0*2.0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3114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0447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10287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540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91135" algn="l" rtl="0" eaLnBrk="0">
                        <a:lnSpc>
                          <a:spcPts val="1205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9.9 ~ 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59385" algn="l" rtl="0" eaLnBrk="0">
                        <a:lnSpc>
                          <a:spcPts val="1205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4.5 ~ 12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.6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45110" algn="l" rtl="0" eaLnBrk="0">
                        <a:lnSpc>
                          <a:spcPts val="1205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0.5 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2.5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42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58991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9.5*5.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*2.0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2733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4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5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0447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1209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2669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12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91135" algn="l" rtl="0" eaLnBrk="0">
                        <a:lnSpc>
                          <a:spcPts val="1205"/>
                        </a:lnSpc>
                        <a:spcBef>
                          <a:spcPts val="0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9.8 ~ 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2669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1.9~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68.0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245110" algn="l" rtl="0" eaLnBrk="0">
                        <a:lnSpc>
                          <a:spcPts val="1205"/>
                        </a:lnSpc>
                        <a:spcBef>
                          <a:spcPts val="0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0.4 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13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589915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9.5*5.</a:t>
                      </a: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*2.0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3050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0447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3~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14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1272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80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000" dirty="0"/>
                    </a:p>
                    <a:p>
                      <a:pPr marL="22669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00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16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lang="en-US" altLang="en-US" sz="100" dirty="0"/>
                    </a:p>
                    <a:p>
                      <a:pPr marL="191135" algn="l" rtl="0" eaLnBrk="0">
                        <a:lnSpc>
                          <a:spcPts val="1205"/>
                        </a:lnSpc>
                      </a:pPr>
                      <a:r>
                        <a:rPr sz="100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9.6 ~ 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62.0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lang="en-US" altLang="en-US" sz="1000" dirty="0"/>
                    </a:p>
                    <a:p>
                      <a:pPr marL="172085" algn="l" rtl="0" eaLnBrk="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1.83 ~</a:t>
                      </a:r>
                      <a:r>
                        <a:rPr sz="100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 57.7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lang="en-US" altLang="en-US" sz="1000" dirty="0"/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lang="en-US" altLang="en-US" sz="100" dirty="0"/>
                    </a:p>
                    <a:p>
                      <a:pPr marL="345440" algn="l" rtl="0" eaLnBrk="0">
                        <a:lnSpc>
                          <a:spcPts val="1270"/>
                        </a:lnSpc>
                      </a:pPr>
                      <a:r>
                        <a:rPr sz="1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≦ </a:t>
                      </a:r>
                      <a:r>
                        <a:rPr sz="100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2.</a:t>
                      </a:r>
                      <a:r>
                        <a:rPr sz="100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Arial" panose="020B0604020202020204"/>
                          <a:ea typeface="Arial" panose="020B0604020202020204"/>
                          <a:cs typeface="Arial" panose="020B0604020202020204"/>
                        </a:rPr>
                        <a:t>0</a:t>
                      </a:r>
                      <a:endParaRPr lang="en-US" altLang="en-US" sz="1000" dirty="0"/>
                    </a:p>
                  </a:txBody>
                  <a:tcPr marL="0" marR="0" marT="0" marB="0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6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47" name="textbox 47"/>
          <p:cNvSpPr/>
          <p:nvPr/>
        </p:nvSpPr>
        <p:spPr>
          <a:xfrm>
            <a:off x="714248" y="423164"/>
            <a:ext cx="3881754" cy="33020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29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1000"/>
              </a:lnSpc>
              <a:spcBef>
                <a:spcPts val="0"/>
              </a:spcBef>
              <a:tabLst>
                <a:tab pos="379095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Self Co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ntrol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Protector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Features</a:t>
            </a:r>
            <a:endParaRPr lang="en-US" altLang="en-US" sz="2000" dirty="0"/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pic>
        <p:nvPicPr>
          <p:cNvPr id="49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8033004" y="2570988"/>
            <a:ext cx="772668" cy="638555"/>
          </a:xfrm>
          <a:prstGeom prst="rect">
            <a:avLst/>
          </a:prstGeom>
        </p:spPr>
      </p:pic>
      <p:pic>
        <p:nvPicPr>
          <p:cNvPr id="50" name="picture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8010144" y="1624583"/>
            <a:ext cx="795528" cy="557784"/>
          </a:xfrm>
          <a:prstGeom prst="rect">
            <a:avLst/>
          </a:prstGeom>
        </p:spPr>
      </p:pic>
      <p:sp>
        <p:nvSpPr>
          <p:cNvPr id="51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53" name="textbox 53"/>
          <p:cNvSpPr/>
          <p:nvPr/>
        </p:nvSpPr>
        <p:spPr>
          <a:xfrm>
            <a:off x="1467813" y="3471805"/>
            <a:ext cx="4610734" cy="121538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93000"/>
              </a:lnSpc>
            </a:pP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Competitiveness</a:t>
            </a:r>
            <a:r>
              <a:rPr sz="1500" spc="1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Bourns</a:t>
            </a:r>
            <a:r>
              <a:rPr sz="1500" spc="14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Littelfuse</a:t>
            </a:r>
            <a:r>
              <a:rPr sz="1500" spc="14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Tyco</a:t>
            </a:r>
            <a:r>
              <a:rPr sz="1500" spc="14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54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spc="1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Advantages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Cost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saving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20%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average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Leadtime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(6-</a:t>
            </a: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8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wks)</a:t>
            </a:r>
            <a:endParaRPr lang="en-US" altLang="en-US" sz="1500" dirty="0"/>
          </a:p>
        </p:txBody>
      </p:sp>
      <p:sp>
        <p:nvSpPr>
          <p:cNvPr id="54" name="textbox 54"/>
          <p:cNvSpPr/>
          <p:nvPr/>
        </p:nvSpPr>
        <p:spPr>
          <a:xfrm>
            <a:off x="1467813" y="1051320"/>
            <a:ext cx="2990850" cy="1199514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Brand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</a:t>
            </a:r>
            <a:r>
              <a:rPr sz="1500" spc="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PTTC</a:t>
            </a:r>
            <a:endParaRPr lang="en-US" altLang="en-US" sz="1500" dirty="0"/>
          </a:p>
          <a:p>
            <a:pPr algn="l" rtl="0" eaLnBrk="0">
              <a:lnSpc>
                <a:spcPct val="117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3000"/>
              </a:lnSpc>
              <a:spcBef>
                <a:spcPts val="455"/>
              </a:spcBef>
            </a:pP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Certificated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by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UL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TUV</a:t>
            </a:r>
            <a:r>
              <a:rPr sz="1500" spc="11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1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54000"/>
              </a:lnSpc>
            </a:pPr>
            <a:endParaRPr lang="en-US" altLang="en-US" sz="1000" dirty="0"/>
          </a:p>
          <a:p>
            <a:pPr algn="l" rtl="0" eaLnBrk="0">
              <a:lnSpc>
                <a:spcPct val="126000"/>
              </a:lnSpc>
            </a:pPr>
            <a:endParaRPr lang="en-US" altLang="en-US" sz="300" dirty="0"/>
          </a:p>
          <a:p>
            <a:pPr marL="12700" algn="l" rtl="0" eaLnBrk="0">
              <a:lnSpc>
                <a:spcPct val="87000"/>
              </a:lnSpc>
              <a:spcBef>
                <a:spcPts val="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Application</a:t>
            </a:r>
            <a:endParaRPr lang="en-US" altLang="en-US" sz="1500" dirty="0"/>
          </a:p>
        </p:txBody>
      </p:sp>
      <p:pic>
        <p:nvPicPr>
          <p:cNvPr id="55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894332" y="2356116"/>
            <a:ext cx="3280029" cy="937374"/>
          </a:xfrm>
          <a:prstGeom prst="rect">
            <a:avLst/>
          </a:prstGeom>
        </p:spPr>
      </p:pic>
      <p:pic>
        <p:nvPicPr>
          <p:cNvPr id="56" name="picture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57" name="textbox 57"/>
          <p:cNvSpPr/>
          <p:nvPr/>
        </p:nvSpPr>
        <p:spPr>
          <a:xfrm>
            <a:off x="714248" y="423164"/>
            <a:ext cx="1058544" cy="31242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129000"/>
              </a:lnSpc>
            </a:pPr>
            <a:endParaRPr lang="en-US" altLang="en-US" sz="100" dirty="0"/>
          </a:p>
          <a:p>
            <a:pPr marL="127000" algn="l" rtl="0" eaLnBrk="0">
              <a:lnSpc>
                <a:spcPct val="81000"/>
              </a:lnSpc>
              <a:spcBef>
                <a:spcPts val="0"/>
              </a:spcBef>
              <a:tabLst>
                <a:tab pos="387350" algn="l"/>
              </a:tabLst>
            </a:pP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	</a:t>
            </a:r>
            <a:r>
              <a:rPr sz="2000" spc="-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PPTC</a:t>
            </a:r>
            <a:endParaRPr lang="en-US" altLang="en-US" sz="2000" dirty="0"/>
          </a:p>
        </p:txBody>
      </p:sp>
      <p:pic>
        <p:nvPicPr>
          <p:cNvPr id="58" name="picture 5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  <p:sp>
        <p:nvSpPr>
          <p:cNvPr id="59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9144000" cy="5143498"/>
          </a:xfrm>
          <a:prstGeom prst="rect">
            <a:avLst/>
          </a:prstGeom>
        </p:spPr>
      </p:pic>
      <p:sp>
        <p:nvSpPr>
          <p:cNvPr id="61" name="textbox 61"/>
          <p:cNvSpPr/>
          <p:nvPr/>
        </p:nvSpPr>
        <p:spPr>
          <a:xfrm>
            <a:off x="1493086" y="1051320"/>
            <a:ext cx="6784340" cy="3178810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lang="en-US" altLang="en-US" sz="100" dirty="0"/>
          </a:p>
          <a:p>
            <a:pPr marL="12700" algn="l" rtl="0" eaLnBrk="0">
              <a:lnSpc>
                <a:spcPts val="1840"/>
              </a:lnSpc>
            </a:pP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Brand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Metech</a:t>
            </a:r>
            <a:endParaRPr lang="en-US" altLang="en-US" sz="1500" dirty="0"/>
          </a:p>
          <a:p>
            <a:pPr algn="l" rtl="0" eaLnBrk="0">
              <a:lnSpc>
                <a:spcPct val="116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4000"/>
              </a:lnSpc>
              <a:spcBef>
                <a:spcPts val="460"/>
              </a:spcBef>
            </a:pP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Compliance</a:t>
            </a: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IEC</a:t>
            </a: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61000-4-2 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IEC</a:t>
            </a:r>
            <a:r>
              <a:rPr sz="1500" spc="7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61000-4-5</a:t>
            </a:r>
            <a:r>
              <a:rPr sz="1500" spc="5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;</a:t>
            </a:r>
            <a:endParaRPr lang="en-US" altLang="en-US" sz="1500" dirty="0"/>
          </a:p>
          <a:p>
            <a:pPr algn="l" rtl="0" eaLnBrk="0">
              <a:lnSpc>
                <a:spcPct val="153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7000"/>
              </a:lnSpc>
              <a:spcBef>
                <a:spcPts val="46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7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Application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55"/>
              </a:spcBef>
            </a:pP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Surge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protection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Anti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thunderstrike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Peak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pulse</a:t>
            </a:r>
            <a:r>
              <a:rPr sz="1500" spc="16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power</a:t>
            </a:r>
            <a:r>
              <a:rPr sz="1500" spc="1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;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370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ESD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protection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RS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485, 232,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Can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/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Lin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Bus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I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2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HDMI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Type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etc</a:t>
            </a:r>
            <a:r>
              <a:rPr sz="1500" spc="4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42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93000"/>
              </a:lnSpc>
              <a:spcBef>
                <a:spcPts val="455"/>
              </a:spcBef>
            </a:pPr>
            <a:r>
              <a:rPr sz="1500" spc="2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Competitiveness</a:t>
            </a:r>
            <a:r>
              <a:rPr sz="1500" spc="2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Littelfuse</a:t>
            </a:r>
            <a:r>
              <a:rPr sz="1500" spc="2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,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Bourns</a:t>
            </a:r>
            <a:r>
              <a:rPr sz="1500" spc="2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Semtech</a:t>
            </a:r>
            <a:r>
              <a:rPr sz="1500" spc="2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Nexperia</a:t>
            </a:r>
            <a:r>
              <a:rPr sz="1500" spc="2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Amazing</a:t>
            </a:r>
            <a:r>
              <a:rPr sz="1500" spc="20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50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etc</a:t>
            </a:r>
            <a:r>
              <a:rPr sz="1500" spc="4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endParaRPr lang="en-US" altLang="en-US" sz="1500" dirty="0"/>
          </a:p>
          <a:p>
            <a:pPr algn="l" rtl="0" eaLnBrk="0">
              <a:lnSpc>
                <a:spcPct val="154000"/>
              </a:lnSpc>
            </a:pPr>
            <a:endParaRPr lang="en-US" altLang="en-US" sz="1000" dirty="0"/>
          </a:p>
          <a:p>
            <a:pPr marL="12700" algn="l" rtl="0" eaLnBrk="0">
              <a:lnSpc>
                <a:spcPct val="86000"/>
              </a:lnSpc>
              <a:spcBef>
                <a:spcPts val="45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</a:t>
            </a:r>
            <a:r>
              <a:rPr sz="1500" spc="9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Advantages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575"/>
              </a:spcBef>
            </a:pP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Cost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saving</a:t>
            </a:r>
            <a:r>
              <a:rPr sz="1500" spc="10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: 30%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average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.</a:t>
            </a:r>
            <a:endParaRPr lang="en-US" altLang="en-US" sz="1500" dirty="0"/>
          </a:p>
          <a:p>
            <a:pPr marL="355600" algn="l" rtl="0" eaLnBrk="0">
              <a:lnSpc>
                <a:spcPct val="86000"/>
              </a:lnSpc>
              <a:spcBef>
                <a:spcPts val="410"/>
              </a:spcBef>
            </a:pP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•    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Leadtime</a:t>
            </a:r>
            <a:r>
              <a:rPr sz="1500" spc="8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 (4-</a:t>
            </a:r>
            <a:r>
              <a:rPr sz="1500" spc="5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6</a:t>
            </a:r>
            <a:r>
              <a:rPr sz="15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wks)</a:t>
            </a:r>
            <a:endParaRPr lang="en-US" altLang="en-US" sz="1500" dirty="0"/>
          </a:p>
        </p:txBody>
      </p:sp>
      <p:pic>
        <p:nvPicPr>
          <p:cNvPr id="62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697980" y="172211"/>
            <a:ext cx="2221991" cy="539496"/>
          </a:xfrm>
          <a:prstGeom prst="rect">
            <a:avLst/>
          </a:prstGeom>
        </p:spPr>
      </p:pic>
      <p:sp>
        <p:nvSpPr>
          <p:cNvPr id="63" name="textbox 63"/>
          <p:cNvSpPr/>
          <p:nvPr/>
        </p:nvSpPr>
        <p:spPr>
          <a:xfrm>
            <a:off x="1165414" y="378344"/>
            <a:ext cx="1391919" cy="322579"/>
          </a:xfrm>
          <a:prstGeom prst="rect">
            <a:avLst/>
          </a:prstGeom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lang="en-US" altLang="en-US" sz="100" dirty="0"/>
          </a:p>
          <a:p>
            <a:pPr marL="12700" algn="l" rtl="0" eaLnBrk="0">
              <a:lnSpc>
                <a:spcPct val="81000"/>
              </a:lnSpc>
            </a:pP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TV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</a:t>
            </a:r>
            <a:r>
              <a:rPr sz="200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-</a:t>
            </a:r>
            <a:r>
              <a:rPr sz="2000" spc="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Diodes</a:t>
            </a:r>
            <a:endParaRPr lang="en-US" altLang="en-US" sz="2000" dirty="0"/>
          </a:p>
        </p:txBody>
      </p:sp>
      <p:sp>
        <p:nvSpPr>
          <p:cNvPr id="64" name="path"/>
          <p:cNvSpPr/>
          <p:nvPr/>
        </p:nvSpPr>
        <p:spPr>
          <a:xfrm>
            <a:off x="716274" y="806069"/>
            <a:ext cx="7797048" cy="20320"/>
          </a:xfrm>
          <a:custGeom>
            <a:avLst/>
            <a:gdLst/>
            <a:ahLst/>
            <a:cxnLst/>
            <a:rect l="0" t="0" r="0" b="0"/>
            <a:pathLst>
              <a:path w="12278" h="32">
                <a:moveTo>
                  <a:pt x="0" y="27"/>
                </a:moveTo>
                <a:lnTo>
                  <a:pt x="12278" y="5"/>
                </a:lnTo>
              </a:path>
            </a:pathLst>
          </a:custGeom>
          <a:noFill/>
          <a:ln w="6350" cap="flat">
            <a:solidFill>
              <a:srgbClr val="BFBFBF">
                <a:alpha val="100000"/>
              </a:srgbClr>
            </a:solidFill>
            <a:prstDash val="solid"/>
            <a:miter lim="100000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pic>
        <p:nvPicPr>
          <p:cNvPr id="65" name="picture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726948" y="435864"/>
            <a:ext cx="114299" cy="2286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4d7f761d-0227-49fe-8a4f-a7af028ba891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999</Words>
  <Application>Microsoft Office PowerPoint</Application>
  <PresentationFormat>On-screen Show (16:9)</PresentationFormat>
  <Paragraphs>881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微软雅黑</vt:lpstr>
      <vt:lpstr>宋体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Arun Talluri</cp:lastModifiedBy>
  <cp:revision>2</cp:revision>
  <dcterms:created xsi:type="dcterms:W3CDTF">2023-01-31T13:55:40Z</dcterms:created>
  <dcterms:modified xsi:type="dcterms:W3CDTF">2023-08-31T05:16:37Z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wqlLaW5nc29mdCBQREYgdG8gV1BTIDgw</vt:lpwstr>
  </property>
  <property fmtid="{D5CDD505-2E9C-101B-9397-08002B2CF9AE}" pid="3" name="Created">
    <vt:filetime>2023-01-31T21:55:25Z</vt:filetime>
  </property>
  <property fmtid="{D5CDD505-2E9C-101B-9397-08002B2CF9AE}" pid="4" name="ICV">
    <vt:lpwstr>09CCDF6FDC114B549449C80D3BFFFC09</vt:lpwstr>
  </property>
  <property fmtid="{D5CDD505-2E9C-101B-9397-08002B2CF9AE}" pid="5" name="KSOProductBuildVer">
    <vt:lpwstr>2052-11.1.0.13703</vt:lpwstr>
  </property>
</Properties>
</file>