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0" r:id="rId2"/>
    <p:sldId id="412" r:id="rId3"/>
  </p:sldIdLst>
  <p:sldSz cx="6858000" cy="12192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3E3D55B-2C0C-4D0B-A4C2-7163F2C0524A}">
          <p14:sldIdLst>
            <p14:sldId id="340"/>
            <p14:sldId id="412"/>
          </p14:sldIdLst>
        </p14:section>
        <p14:section name="无标题节" id="{56810126-D770-4F8B-9E83-BA66531AE9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878" userDrawn="1">
          <p15:clr>
            <a:srgbClr val="A4A3A4"/>
          </p15:clr>
        </p15:guide>
        <p15:guide id="2" pos="2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16A"/>
    <a:srgbClr val="132D8E"/>
    <a:srgbClr val="143197"/>
    <a:srgbClr val="133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876" y="-1808"/>
      </p:cViewPr>
      <p:guideLst>
        <p:guide orient="horz" pos="3878"/>
        <p:guide pos="2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CC8A2-FC88-412B-9B42-D24CC3AC21B7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1120" y="1143000"/>
            <a:ext cx="1735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C1756-7218-4602-89A6-7CA9B55F8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C1756-7218-4602-89A6-7CA9B55F8EA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815286" y="784655"/>
            <a:ext cx="2707392" cy="1600158"/>
          </a:xfrm>
          <a:custGeom>
            <a:avLst/>
            <a:gdLst>
              <a:gd name="connsiteX0" fmla="*/ 0 w 4813142"/>
              <a:gd name="connsiteY0" fmla="*/ 0 h 900000"/>
              <a:gd name="connsiteX1" fmla="*/ 4813142 w 4813142"/>
              <a:gd name="connsiteY1" fmla="*/ 0 h 900000"/>
              <a:gd name="connsiteX2" fmla="*/ 4293527 w 4813142"/>
              <a:gd name="connsiteY2" fmla="*/ 900000 h 900000"/>
              <a:gd name="connsiteX3" fmla="*/ 0 w 4813142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142" h="900000">
                <a:moveTo>
                  <a:pt x="0" y="0"/>
                </a:moveTo>
                <a:lnTo>
                  <a:pt x="4813142" y="0"/>
                </a:lnTo>
                <a:lnTo>
                  <a:pt x="4293527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zh-CN" altLang="en-US" sz="1015" kern="0" dirty="0">
              <a:solidFill>
                <a:prstClr val="white">
                  <a:alpha val="80000"/>
                </a:prstClr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391120" y="1115354"/>
            <a:ext cx="297000" cy="938759"/>
            <a:chOff x="406574" y="236732"/>
            <a:chExt cx="612048" cy="593261"/>
          </a:xfrm>
        </p:grpSpPr>
        <p:sp>
          <p:nvSpPr>
            <p:cNvPr id="5" name="矩形 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3370692" y="784655"/>
            <a:ext cx="3096188" cy="1600158"/>
            <a:chOff x="5992341" y="441325"/>
            <a:chExt cx="5504334" cy="900000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任意多边形 7"/>
            <p:cNvSpPr/>
            <p:nvPr/>
          </p:nvSpPr>
          <p:spPr>
            <a:xfrm>
              <a:off x="5992341" y="441325"/>
              <a:ext cx="5504333" cy="900000"/>
            </a:xfrm>
            <a:custGeom>
              <a:avLst/>
              <a:gdLst>
                <a:gd name="connsiteX0" fmla="*/ 519615 w 5504333"/>
                <a:gd name="connsiteY0" fmla="*/ 0 h 900000"/>
                <a:gd name="connsiteX1" fmla="*/ 5504333 w 5504333"/>
                <a:gd name="connsiteY1" fmla="*/ 0 h 900000"/>
                <a:gd name="connsiteX2" fmla="*/ 5504333 w 5504333"/>
                <a:gd name="connsiteY2" fmla="*/ 900000 h 900000"/>
                <a:gd name="connsiteX3" fmla="*/ 0 w 5504333"/>
                <a:gd name="connsiteY3" fmla="*/ 90000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333" h="900000">
                  <a:moveTo>
                    <a:pt x="519615" y="0"/>
                  </a:moveTo>
                  <a:lnTo>
                    <a:pt x="5504333" y="0"/>
                  </a:lnTo>
                  <a:lnTo>
                    <a:pt x="5504333" y="900000"/>
                  </a:lnTo>
                  <a:lnTo>
                    <a:pt x="0" y="9000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992342" y="1268988"/>
              <a:ext cx="5504333" cy="72337"/>
            </a:xfrm>
            <a:custGeom>
              <a:avLst/>
              <a:gdLst>
                <a:gd name="connsiteX0" fmla="*/ 41763 w 5504333"/>
                <a:gd name="connsiteY0" fmla="*/ 0 h 72337"/>
                <a:gd name="connsiteX1" fmla="*/ 5504333 w 5504333"/>
                <a:gd name="connsiteY1" fmla="*/ 0 h 72337"/>
                <a:gd name="connsiteX2" fmla="*/ 5504333 w 5504333"/>
                <a:gd name="connsiteY2" fmla="*/ 72337 h 72337"/>
                <a:gd name="connsiteX3" fmla="*/ 0 w 5504333"/>
                <a:gd name="connsiteY3" fmla="*/ 72337 h 7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333" h="72337">
                  <a:moveTo>
                    <a:pt x="41763" y="0"/>
                  </a:moveTo>
                  <a:lnTo>
                    <a:pt x="5504333" y="0"/>
                  </a:lnTo>
                  <a:lnTo>
                    <a:pt x="5504333" y="72337"/>
                  </a:lnTo>
                  <a:lnTo>
                    <a:pt x="0" y="723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827890" y="1133283"/>
            <a:ext cx="969496" cy="90290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>
              <a:buNone/>
              <a:defRPr kumimoji="0" lang="zh-CN" altLang="en-US" sz="22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16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43581" y="1385964"/>
            <a:ext cx="1547020" cy="55815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>
              <a:buNone/>
              <a:defRPr kumimoji="0" lang="zh-CN" altLang="en-US" sz="1200" b="0" i="0" u="none" strike="noStrike" kern="1200" cap="none" spc="0" normalizeH="0" baseline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添加说明文本</a:t>
            </a:r>
          </a:p>
        </p:txBody>
      </p:sp>
      <p:grpSp>
        <p:nvGrpSpPr>
          <p:cNvPr id="17" name="PA_组合 80"/>
          <p:cNvGrpSpPr/>
          <p:nvPr userDrawn="1">
            <p:custDataLst>
              <p:tags r:id="rId1"/>
            </p:custDataLst>
          </p:nvPr>
        </p:nvGrpSpPr>
        <p:grpSpPr>
          <a:xfrm>
            <a:off x="5162268" y="1089853"/>
            <a:ext cx="1102307" cy="674339"/>
            <a:chOff x="2884255" y="393762"/>
            <a:chExt cx="2160101" cy="560082"/>
          </a:xfrm>
        </p:grpSpPr>
        <p:sp>
          <p:nvSpPr>
            <p:cNvPr id="18" name="TextBox 81"/>
            <p:cNvSpPr txBox="1"/>
            <p:nvPr/>
          </p:nvSpPr>
          <p:spPr>
            <a:xfrm>
              <a:off x="3717568" y="500833"/>
              <a:ext cx="1325774" cy="24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5" b="1" spc="13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/>
                  <a:ea typeface="微软雅黑" panose="020B0503020204020204" pitchFamily="34" charset="-122"/>
                </a:rPr>
                <a:t>您的公司名称</a:t>
              </a:r>
            </a:p>
          </p:txBody>
        </p:sp>
        <p:sp>
          <p:nvSpPr>
            <p:cNvPr id="19" name="TextBox 82"/>
            <p:cNvSpPr txBox="1"/>
            <p:nvPr/>
          </p:nvSpPr>
          <p:spPr>
            <a:xfrm>
              <a:off x="3718580" y="776107"/>
              <a:ext cx="1325776" cy="17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5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CONPANY NAME</a:t>
              </a:r>
              <a:endParaRPr lang="zh-CN" altLang="en-US" sz="39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Box 83"/>
            <p:cNvSpPr txBox="1"/>
            <p:nvPr/>
          </p:nvSpPr>
          <p:spPr>
            <a:xfrm>
              <a:off x="2884255" y="393762"/>
              <a:ext cx="966585" cy="47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75" spc="-150" dirty="0">
                  <a:solidFill>
                    <a:srgbClr val="0563C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lang="zh-CN" altLang="en-US" sz="1575" spc="-150" dirty="0">
                <a:solidFill>
                  <a:srgbClr val="0563C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WebSiteName"/>
          <p:cNvSpPr txBox="1"/>
          <p:nvPr userDrawn="1"/>
        </p:nvSpPr>
        <p:spPr>
          <a:xfrm>
            <a:off x="2957195" y="11561734"/>
            <a:ext cx="943610" cy="169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-US" sz="505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websitename</a:t>
            </a:r>
            <a:r>
              <a:rPr lang="en-US" sz="50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.com</a:t>
            </a:r>
          </a:p>
        </p:txBody>
      </p:sp>
      <p:sp>
        <p:nvSpPr>
          <p:cNvPr id="22" name="Page Number"/>
          <p:cNvSpPr txBox="1"/>
          <p:nvPr userDrawn="1"/>
        </p:nvSpPr>
        <p:spPr>
          <a:xfrm>
            <a:off x="6376805" y="11561734"/>
            <a:ext cx="215900" cy="169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9F9B322-0B91-4BE5-8745-9ABB25135DE1}" type="slidenum">
              <a:rPr lang="zh-CN" altLang="en-US" sz="505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sz="505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1"/>
          <p:cNvSpPr/>
          <p:nvPr userDrawn="1"/>
        </p:nvSpPr>
        <p:spPr>
          <a:xfrm>
            <a:off x="6450615" y="11977378"/>
            <a:ext cx="68281" cy="215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193464" y="11562125"/>
            <a:ext cx="704215" cy="169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05" b="1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1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1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815286" y="784655"/>
            <a:ext cx="2707392" cy="1600158"/>
          </a:xfrm>
          <a:custGeom>
            <a:avLst/>
            <a:gdLst>
              <a:gd name="connsiteX0" fmla="*/ 0 w 4813142"/>
              <a:gd name="connsiteY0" fmla="*/ 0 h 900000"/>
              <a:gd name="connsiteX1" fmla="*/ 4813142 w 4813142"/>
              <a:gd name="connsiteY1" fmla="*/ 0 h 900000"/>
              <a:gd name="connsiteX2" fmla="*/ 4293527 w 4813142"/>
              <a:gd name="connsiteY2" fmla="*/ 900000 h 900000"/>
              <a:gd name="connsiteX3" fmla="*/ 0 w 4813142"/>
              <a:gd name="connsiteY3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142" h="900000">
                <a:moveTo>
                  <a:pt x="0" y="0"/>
                </a:moveTo>
                <a:lnTo>
                  <a:pt x="4813142" y="0"/>
                </a:lnTo>
                <a:lnTo>
                  <a:pt x="4293527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zh-CN" altLang="en-US" sz="1015" kern="0" dirty="0">
              <a:solidFill>
                <a:prstClr val="white">
                  <a:alpha val="80000"/>
                </a:prstClr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391120" y="1115354"/>
            <a:ext cx="297000" cy="938759"/>
            <a:chOff x="406574" y="236732"/>
            <a:chExt cx="612048" cy="593261"/>
          </a:xfrm>
        </p:grpSpPr>
        <p:sp>
          <p:nvSpPr>
            <p:cNvPr id="5" name="矩形 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3370692" y="784655"/>
            <a:ext cx="3096188" cy="1600158"/>
            <a:chOff x="5992341" y="441325"/>
            <a:chExt cx="5504334" cy="900000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任意多边形 7"/>
            <p:cNvSpPr/>
            <p:nvPr/>
          </p:nvSpPr>
          <p:spPr>
            <a:xfrm>
              <a:off x="5992341" y="441325"/>
              <a:ext cx="5504333" cy="900000"/>
            </a:xfrm>
            <a:custGeom>
              <a:avLst/>
              <a:gdLst>
                <a:gd name="connsiteX0" fmla="*/ 519615 w 5504333"/>
                <a:gd name="connsiteY0" fmla="*/ 0 h 900000"/>
                <a:gd name="connsiteX1" fmla="*/ 5504333 w 5504333"/>
                <a:gd name="connsiteY1" fmla="*/ 0 h 900000"/>
                <a:gd name="connsiteX2" fmla="*/ 5504333 w 5504333"/>
                <a:gd name="connsiteY2" fmla="*/ 900000 h 900000"/>
                <a:gd name="connsiteX3" fmla="*/ 0 w 5504333"/>
                <a:gd name="connsiteY3" fmla="*/ 90000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333" h="900000">
                  <a:moveTo>
                    <a:pt x="519615" y="0"/>
                  </a:moveTo>
                  <a:lnTo>
                    <a:pt x="5504333" y="0"/>
                  </a:lnTo>
                  <a:lnTo>
                    <a:pt x="5504333" y="900000"/>
                  </a:lnTo>
                  <a:lnTo>
                    <a:pt x="0" y="9000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992342" y="1268988"/>
              <a:ext cx="5504333" cy="72337"/>
            </a:xfrm>
            <a:custGeom>
              <a:avLst/>
              <a:gdLst>
                <a:gd name="connsiteX0" fmla="*/ 41763 w 5504333"/>
                <a:gd name="connsiteY0" fmla="*/ 0 h 72337"/>
                <a:gd name="connsiteX1" fmla="*/ 5504333 w 5504333"/>
                <a:gd name="connsiteY1" fmla="*/ 0 h 72337"/>
                <a:gd name="connsiteX2" fmla="*/ 5504333 w 5504333"/>
                <a:gd name="connsiteY2" fmla="*/ 72337 h 72337"/>
                <a:gd name="connsiteX3" fmla="*/ 0 w 5504333"/>
                <a:gd name="connsiteY3" fmla="*/ 72337 h 7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333" h="72337">
                  <a:moveTo>
                    <a:pt x="41763" y="0"/>
                  </a:moveTo>
                  <a:lnTo>
                    <a:pt x="5504333" y="0"/>
                  </a:lnTo>
                  <a:lnTo>
                    <a:pt x="5504333" y="72337"/>
                  </a:lnTo>
                  <a:lnTo>
                    <a:pt x="0" y="723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827890" y="1133283"/>
            <a:ext cx="969496" cy="90290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>
              <a:buNone/>
              <a:defRPr kumimoji="0" lang="zh-CN" altLang="en-US" sz="22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11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43581" y="1385964"/>
            <a:ext cx="1447514" cy="55815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>
              <a:buNone/>
              <a:defRPr kumimoji="0" lang="zh-CN" altLang="en-US" sz="1200" b="0" i="0" u="none" strike="noStrike" kern="1200" cap="none" spc="0" normalizeH="0" baseline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添加说明文本</a:t>
            </a:r>
          </a:p>
        </p:txBody>
      </p:sp>
      <p:grpSp>
        <p:nvGrpSpPr>
          <p:cNvPr id="12" name="PA_组合 80"/>
          <p:cNvGrpSpPr/>
          <p:nvPr userDrawn="1">
            <p:custDataLst>
              <p:tags r:id="rId1"/>
            </p:custDataLst>
          </p:nvPr>
        </p:nvGrpSpPr>
        <p:grpSpPr>
          <a:xfrm>
            <a:off x="5162268" y="1089853"/>
            <a:ext cx="1102307" cy="674339"/>
            <a:chOff x="2884255" y="393762"/>
            <a:chExt cx="2160101" cy="560082"/>
          </a:xfrm>
        </p:grpSpPr>
        <p:sp>
          <p:nvSpPr>
            <p:cNvPr id="13" name="TextBox 81"/>
            <p:cNvSpPr txBox="1"/>
            <p:nvPr/>
          </p:nvSpPr>
          <p:spPr>
            <a:xfrm>
              <a:off x="3717568" y="500833"/>
              <a:ext cx="1325774" cy="24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5" b="1" spc="13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/>
                  <a:ea typeface="微软雅黑" panose="020B0503020204020204" pitchFamily="34" charset="-122"/>
                </a:rPr>
                <a:t>您的公司名称</a:t>
              </a:r>
            </a:p>
          </p:txBody>
        </p:sp>
        <p:sp>
          <p:nvSpPr>
            <p:cNvPr id="14" name="TextBox 82"/>
            <p:cNvSpPr txBox="1"/>
            <p:nvPr/>
          </p:nvSpPr>
          <p:spPr>
            <a:xfrm>
              <a:off x="3718580" y="776107"/>
              <a:ext cx="1325776" cy="17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5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CONPANY NAME</a:t>
              </a:r>
              <a:endParaRPr lang="zh-CN" altLang="en-US" sz="39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TextBox 83"/>
            <p:cNvSpPr txBox="1"/>
            <p:nvPr/>
          </p:nvSpPr>
          <p:spPr>
            <a:xfrm>
              <a:off x="2884255" y="393762"/>
              <a:ext cx="966585" cy="47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75" spc="-150" dirty="0">
                  <a:solidFill>
                    <a:srgbClr val="0563C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lang="zh-CN" altLang="en-US" sz="1575" spc="-150" dirty="0">
                <a:solidFill>
                  <a:srgbClr val="0563C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10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1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10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1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ebSiteName"/>
          <p:cNvSpPr txBox="1"/>
          <p:nvPr userDrawn="1"/>
        </p:nvSpPr>
        <p:spPr>
          <a:xfrm>
            <a:off x="2957195" y="11561734"/>
            <a:ext cx="943610" cy="169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-US" sz="505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websitename</a:t>
            </a:r>
            <a:r>
              <a:rPr lang="en-US" sz="50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.com</a:t>
            </a:r>
          </a:p>
        </p:txBody>
      </p:sp>
      <p:sp>
        <p:nvSpPr>
          <p:cNvPr id="22" name="Page Number"/>
          <p:cNvSpPr txBox="1"/>
          <p:nvPr userDrawn="1"/>
        </p:nvSpPr>
        <p:spPr>
          <a:xfrm>
            <a:off x="6376805" y="11561734"/>
            <a:ext cx="215900" cy="169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9F9B322-0B91-4BE5-8745-9ABB25135DE1}" type="slidenum">
              <a:rPr lang="zh-CN" altLang="en-US" sz="505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sz="505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1"/>
          <p:cNvSpPr/>
          <p:nvPr userDrawn="1"/>
        </p:nvSpPr>
        <p:spPr>
          <a:xfrm>
            <a:off x="6450615" y="11977378"/>
            <a:ext cx="68281" cy="215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193464" y="11562125"/>
            <a:ext cx="704215" cy="169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05" b="1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93"/>
            <a:ext cx="6858000" cy="12190407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6858000" cy="12193201"/>
          </a:xfrm>
          <a:prstGeom prst="rect">
            <a:avLst/>
          </a:prstGeom>
          <a:solidFill>
            <a:srgbClr val="E8EDF4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4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tags" Target="../tags/tag70.xml"/><Relationship Id="rId47" Type="http://schemas.openxmlformats.org/officeDocument/2006/relationships/image" Target="../media/image9.png"/><Relationship Id="rId50" Type="http://schemas.openxmlformats.org/officeDocument/2006/relationships/image" Target="../media/image12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notesSlide" Target="../notesSlides/notesSlide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49" Type="http://schemas.openxmlformats.org/officeDocument/2006/relationships/image" Target="../media/image11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slideLayout" Target="../slideLayouts/slideLayout1.xml"/><Relationship Id="rId52" Type="http://schemas.openxmlformats.org/officeDocument/2006/relationships/image" Target="../media/image14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tags" Target="../tags/tag71.xml"/><Relationship Id="rId48" Type="http://schemas.openxmlformats.org/officeDocument/2006/relationships/image" Target="../media/image10.png"/><Relationship Id="rId8" Type="http://schemas.openxmlformats.org/officeDocument/2006/relationships/tags" Target="../tags/tag36.xml"/><Relationship Id="rId51" Type="http://schemas.openxmlformats.org/officeDocument/2006/relationships/image" Target="../media/image13.png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openxmlformats.org/officeDocument/2006/relationships/image" Target="../media/image8.png"/><Relationship Id="rId20" Type="http://schemas.openxmlformats.org/officeDocument/2006/relationships/tags" Target="../tags/tag48.xml"/><Relationship Id="rId41" Type="http://schemas.openxmlformats.org/officeDocument/2006/relationships/tags" Target="../tags/tag69.xml"/><Relationship Id="rId1" Type="http://schemas.openxmlformats.org/officeDocument/2006/relationships/tags" Target="../tags/tag29.xml"/><Relationship Id="rId6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>
            <a:fillRect/>
          </a:stretch>
        </p:blipFill>
        <p:spPr>
          <a:xfrm>
            <a:off x="0" y="133985"/>
            <a:ext cx="6731635" cy="32173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>
            <a:fillRect/>
          </a:stretch>
        </p:blipFill>
        <p:spPr>
          <a:xfrm>
            <a:off x="0" y="134268"/>
            <a:ext cx="6858000" cy="3226875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729"/>
            <a:ext cx="6858000" cy="3855742"/>
          </a:xfrm>
          <a:prstGeom prst="rect">
            <a:avLst/>
          </a:prstGeom>
        </p:spPr>
      </p:pic>
      <p:sp>
        <p:nvSpPr>
          <p:cNvPr id="8" name="平行四边形 7"/>
          <p:cNvSpPr/>
          <p:nvPr/>
        </p:nvSpPr>
        <p:spPr>
          <a:xfrm flipH="1">
            <a:off x="12013" y="519431"/>
            <a:ext cx="3990340" cy="2831420"/>
          </a:xfrm>
          <a:prstGeom prst="parallelogram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7" name="任意多边形 16"/>
          <p:cNvSpPr/>
          <p:nvPr/>
        </p:nvSpPr>
        <p:spPr>
          <a:xfrm flipH="1">
            <a:off x="3193321" y="302406"/>
            <a:ext cx="1072311" cy="2966638"/>
          </a:xfrm>
          <a:custGeom>
            <a:avLst/>
            <a:gdLst>
              <a:gd name="connsiteX0" fmla="*/ 1906331 w 1906331"/>
              <a:gd name="connsiteY0" fmla="*/ 0 h 5274023"/>
              <a:gd name="connsiteX1" fmla="*/ 1318506 w 1906331"/>
              <a:gd name="connsiteY1" fmla="*/ 0 h 5274023"/>
              <a:gd name="connsiteX2" fmla="*/ 0 w 1906331"/>
              <a:gd name="connsiteY2" fmla="*/ 5274023 h 5274023"/>
              <a:gd name="connsiteX3" fmla="*/ 587825 w 1906331"/>
              <a:gd name="connsiteY3" fmla="*/ 5274023 h 527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331" h="5274023">
                <a:moveTo>
                  <a:pt x="1906331" y="0"/>
                </a:moveTo>
                <a:lnTo>
                  <a:pt x="1318506" y="0"/>
                </a:lnTo>
                <a:lnTo>
                  <a:pt x="0" y="5274023"/>
                </a:lnTo>
                <a:lnTo>
                  <a:pt x="587825" y="5274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0" name="任意多边形 19"/>
          <p:cNvSpPr/>
          <p:nvPr/>
        </p:nvSpPr>
        <p:spPr>
          <a:xfrm flipH="1">
            <a:off x="2907957" y="303970"/>
            <a:ext cx="797547" cy="2250192"/>
          </a:xfrm>
          <a:custGeom>
            <a:avLst/>
            <a:gdLst>
              <a:gd name="connsiteX0" fmla="*/ 1417862 w 1417862"/>
              <a:gd name="connsiteY0" fmla="*/ 0 h 4000342"/>
              <a:gd name="connsiteX1" fmla="*/ 1000085 w 1417862"/>
              <a:gd name="connsiteY1" fmla="*/ 0 h 4000342"/>
              <a:gd name="connsiteX2" fmla="*/ 0 w 1417862"/>
              <a:gd name="connsiteY2" fmla="*/ 4000342 h 4000342"/>
              <a:gd name="connsiteX3" fmla="*/ 417776 w 1417862"/>
              <a:gd name="connsiteY3" fmla="*/ 4000342 h 400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862" h="4000342">
                <a:moveTo>
                  <a:pt x="1417862" y="0"/>
                </a:moveTo>
                <a:lnTo>
                  <a:pt x="1000085" y="0"/>
                </a:lnTo>
                <a:lnTo>
                  <a:pt x="0" y="4000342"/>
                </a:lnTo>
                <a:lnTo>
                  <a:pt x="417776" y="40003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408733" y="1182118"/>
            <a:ext cx="2593975" cy="15240"/>
          </a:xfrm>
          <a:prstGeom prst="line">
            <a:avLst/>
          </a:prstGeom>
          <a:ln w="12700" cap="rnd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_文本框 57"/>
          <p:cNvSpPr txBox="1"/>
          <p:nvPr>
            <p:custDataLst>
              <p:tags r:id="rId1"/>
            </p:custDataLst>
          </p:nvPr>
        </p:nvSpPr>
        <p:spPr>
          <a:xfrm>
            <a:off x="441988" y="1307510"/>
            <a:ext cx="2846070" cy="1609725"/>
          </a:xfrm>
          <a:prstGeom prst="rect">
            <a:avLst/>
          </a:prstGeom>
          <a:noFill/>
        </p:spPr>
        <p:txBody>
          <a:bodyPr wrap="square" lIns="38571" tIns="19285" rIns="38571" bIns="19285" rtlCol="0">
            <a:no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Address: UNIT1 16/F, TAK LEE IND CTR BLK B, TSING YEUNG CIRCUIT 8, TUEN MUN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HONG KONG                                                            </a:t>
            </a: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Tel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：+91 72590 27127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Website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www.fbetter.com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Email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talluriarun@fbetter.com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Email: canna.xie@fbetter.com</a:t>
            </a:r>
          </a:p>
        </p:txBody>
      </p:sp>
      <p:sp>
        <p:nvSpPr>
          <p:cNvPr id="32" name="TextBox 2"/>
          <p:cNvSpPr txBox="1"/>
          <p:nvPr>
            <p:custDataLst>
              <p:tags r:id="rId2"/>
            </p:custDataLst>
          </p:nvPr>
        </p:nvSpPr>
        <p:spPr>
          <a:xfrm>
            <a:off x="3134930" y="4814608"/>
            <a:ext cx="2786380" cy="314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rgbClr val="0563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Established in 2006</a:t>
            </a:r>
          </a:p>
        </p:txBody>
      </p:sp>
      <p:cxnSp>
        <p:nvCxnSpPr>
          <p:cNvPr id="24" name="MH_Other_3"/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248602" y="4654441"/>
            <a:ext cx="2605309" cy="2907595"/>
          </a:xfrm>
          <a:prstGeom prst="line">
            <a:avLst/>
          </a:prstGeom>
          <a:ln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Text_1"/>
          <p:cNvSpPr/>
          <p:nvPr>
            <p:custDataLst>
              <p:tags r:id="rId4"/>
            </p:custDataLst>
          </p:nvPr>
        </p:nvSpPr>
        <p:spPr>
          <a:xfrm flipH="1">
            <a:off x="999457" y="5149200"/>
            <a:ext cx="5743661" cy="2273163"/>
          </a:xfrm>
          <a:custGeom>
            <a:avLst/>
            <a:gdLst>
              <a:gd name="connsiteX0" fmla="*/ 0 w 7143750"/>
              <a:gd name="connsiteY0" fmla="*/ 0 h 2333625"/>
              <a:gd name="connsiteX1" fmla="*/ 4810125 w 7143750"/>
              <a:gd name="connsiteY1" fmla="*/ 0 h 2333625"/>
              <a:gd name="connsiteX2" fmla="*/ 7143750 w 7143750"/>
              <a:gd name="connsiteY2" fmla="*/ 2333625 h 2333625"/>
              <a:gd name="connsiteX3" fmla="*/ 0 w 7143750"/>
              <a:gd name="connsiteY3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2333625">
                <a:moveTo>
                  <a:pt x="0" y="0"/>
                </a:moveTo>
                <a:lnTo>
                  <a:pt x="4810125" y="0"/>
                </a:lnTo>
                <a:lnTo>
                  <a:pt x="7143750" y="2333625"/>
                </a:lnTo>
                <a:lnTo>
                  <a:pt x="0" y="2333625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1"/>
          </a:gra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cxnSp>
        <p:nvCxnSpPr>
          <p:cNvPr id="11" name="MH_Other_2"/>
          <p:cNvCxnSpPr>
            <a:cxnSpLocks/>
          </p:cNvCxnSpPr>
          <p:nvPr>
            <p:custDataLst>
              <p:tags r:id="rId5"/>
            </p:custDataLst>
          </p:nvPr>
        </p:nvCxnSpPr>
        <p:spPr>
          <a:xfrm flipV="1">
            <a:off x="250519" y="7561049"/>
            <a:ext cx="3454706" cy="1974"/>
          </a:xfrm>
          <a:prstGeom prst="line">
            <a:avLst/>
          </a:prstGeom>
          <a:ln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4"/>
          <p:cNvCxnSpPr/>
          <p:nvPr>
            <p:custDataLst>
              <p:tags r:id="rId6"/>
            </p:custDataLst>
          </p:nvPr>
        </p:nvCxnSpPr>
        <p:spPr>
          <a:xfrm>
            <a:off x="2853905" y="4681893"/>
            <a:ext cx="3532505" cy="29845"/>
          </a:xfrm>
          <a:prstGeom prst="line">
            <a:avLst/>
          </a:prstGeom>
          <a:ln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H_Text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83342" y="5373785"/>
            <a:ext cx="4059779" cy="18802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281" tIns="38139" rIns="76281" bIns="38139" anchor="ctr" anchorCtr="0">
            <a:noAutofit/>
          </a:bodyPr>
          <a:lstStyle/>
          <a:p>
            <a:pPr algn="just"/>
            <a:r>
              <a:rPr lang="en-US" altLang="zh-CN" sz="1200" kern="100" dirty="0" err="1">
                <a:solidFill>
                  <a:schemeClr val="bg1"/>
                </a:solidFill>
                <a:effectLst/>
                <a:latin typeface="Times New Roman" panose="02020603050405020304" charset="0"/>
                <a:ea typeface="等线" panose="02010600030101010101" pitchFamily="2" charset="-122"/>
                <a:cs typeface="Times New Roman" panose="02020603050405020304" charset="0"/>
                <a:sym typeface="+mn-ea"/>
              </a:rPr>
              <a:t>Fbetter</a:t>
            </a:r>
            <a:r>
              <a:rPr lang="en-US" altLang="zh-CN" sz="1200" kern="100" dirty="0">
                <a:solidFill>
                  <a:schemeClr val="bg1"/>
                </a:solidFill>
                <a:effectLst/>
                <a:latin typeface="Times New Roman" panose="02020603050405020304" charset="0"/>
                <a:ea typeface="等线" panose="02010600030101010101" pitchFamily="2" charset="-122"/>
                <a:cs typeface="Times New Roman" panose="02020603050405020304" charset="0"/>
                <a:sym typeface="+mn-ea"/>
              </a:rPr>
              <a:t> founded in 2006, is a dedicated Authorized Electronic Component Distributor and Solutions provider. </a:t>
            </a:r>
          </a:p>
          <a:p>
            <a:pPr algn="just"/>
            <a:r>
              <a:rPr lang="en-US" altLang="zh-CN" sz="1200" kern="100" dirty="0">
                <a:solidFill>
                  <a:schemeClr val="bg1"/>
                </a:solidFill>
                <a:effectLst/>
                <a:latin typeface="Times New Roman" panose="02020603050405020304" charset="0"/>
                <a:ea typeface="等线" panose="02010600030101010101" pitchFamily="2" charset="-122"/>
                <a:cs typeface="Times New Roman" panose="02020603050405020304" charset="0"/>
                <a:sym typeface="+mn-ea"/>
              </a:rPr>
              <a:t>The company has set up sales offices in Shenzhen, Shanghai, Hong Kong, India and R&amp;D center in Shenzhen, providing innovative technology and total-solutions for more than 800 companies.</a:t>
            </a:r>
          </a:p>
          <a:p>
            <a:pPr algn="just"/>
            <a:r>
              <a:rPr lang="zh-CN" alt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We have</a:t>
            </a: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over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1500</a:t>
            </a:r>
            <a:r>
              <a:rPr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㎡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warehouse which</a:t>
            </a: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are 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located in Hong Kong and Shenzhen，</a:t>
            </a:r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it can store over 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100KK+ components, in </a:t>
            </a:r>
            <a:r>
              <a:rPr lang="zh-CN" altLang="en-US" sz="11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order to provide the best and effective service for our clients.</a:t>
            </a:r>
          </a:p>
        </p:txBody>
      </p:sp>
      <p:sp>
        <p:nvSpPr>
          <p:cNvPr id="22" name="任意多边形 21"/>
          <p:cNvSpPr/>
          <p:nvPr>
            <p:custDataLst>
              <p:tags r:id="rId8"/>
            </p:custDataLst>
          </p:nvPr>
        </p:nvSpPr>
        <p:spPr>
          <a:xfrm>
            <a:off x="248602" y="3530497"/>
            <a:ext cx="3990975" cy="1082040"/>
          </a:xfrm>
          <a:custGeom>
            <a:avLst/>
            <a:gdLst>
              <a:gd name="connsiteX0" fmla="*/ 0 w 8924579"/>
              <a:gd name="connsiteY0" fmla="*/ 0 h 2928873"/>
              <a:gd name="connsiteX1" fmla="*/ 8924579 w 8924579"/>
              <a:gd name="connsiteY1" fmla="*/ 0 h 2928873"/>
              <a:gd name="connsiteX2" fmla="*/ 7233594 w 8924579"/>
              <a:gd name="connsiteY2" fmla="*/ 2928873 h 2928873"/>
              <a:gd name="connsiteX3" fmla="*/ 0 w 8924579"/>
              <a:gd name="connsiteY3" fmla="*/ 2928873 h 29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4579" h="2928873">
                <a:moveTo>
                  <a:pt x="0" y="0"/>
                </a:moveTo>
                <a:lnTo>
                  <a:pt x="8924579" y="0"/>
                </a:lnTo>
                <a:lnTo>
                  <a:pt x="7233594" y="2928873"/>
                </a:lnTo>
                <a:lnTo>
                  <a:pt x="0" y="292887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1"/>
          </a:gra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TextBox 11"/>
          <p:cNvSpPr txBox="1"/>
          <p:nvPr>
            <p:custDataLst>
              <p:tags r:id="rId9"/>
            </p:custDataLst>
          </p:nvPr>
        </p:nvSpPr>
        <p:spPr>
          <a:xfrm>
            <a:off x="407035" y="3938486"/>
            <a:ext cx="3298190" cy="64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/>
            <a:r>
              <a:rPr lang="en-US" altLang="zh-CN" sz="2700" b="1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Company Profile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1922554" y="9826430"/>
            <a:ext cx="4238625" cy="241935"/>
            <a:chOff x="8115484" y="2374468"/>
            <a:chExt cx="4749616" cy="723931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9" name="矩形 58"/>
            <p:cNvSpPr/>
            <p:nvPr>
              <p:custDataLst>
                <p:tags r:id="rId24"/>
              </p:custDataLst>
            </p:nvPr>
          </p:nvSpPr>
          <p:spPr>
            <a:xfrm>
              <a:off x="8115484" y="2374468"/>
              <a:ext cx="883633" cy="723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dirty="0">
                  <a:solidFill>
                    <a:prstClr val="white"/>
                  </a:solidFill>
                  <a:latin typeface="Impact" panose="020B0806030902050204" pitchFamily="34" charset="0"/>
                </a:rPr>
                <a:t>2012</a:t>
              </a:r>
              <a:endParaRPr lang="zh-CN" altLang="en-US" sz="157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4" name="矩形 63"/>
            <p:cNvSpPr/>
            <p:nvPr>
              <p:custDataLst>
                <p:tags r:id="rId25"/>
              </p:custDataLst>
            </p:nvPr>
          </p:nvSpPr>
          <p:spPr>
            <a:xfrm>
              <a:off x="8998255" y="2374468"/>
              <a:ext cx="3866845" cy="723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79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B</a:t>
              </a:r>
              <a:r>
                <a:rPr lang="zh-CN" altLang="en-US" sz="79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uilt Bluetooth design-house，do business with Notebook-Lenovo</a:t>
              </a:r>
              <a:r>
                <a:rPr lang="en-US" altLang="zh-CN" sz="79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.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603149" y="10295507"/>
            <a:ext cx="4558030" cy="260985"/>
            <a:chOff x="7052856" y="3314399"/>
            <a:chExt cx="5812244" cy="723902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6" name="矩形 55"/>
            <p:cNvSpPr/>
            <p:nvPr>
              <p:custDataLst>
                <p:tags r:id="rId22"/>
              </p:custDataLst>
            </p:nvPr>
          </p:nvSpPr>
          <p:spPr>
            <a:xfrm>
              <a:off x="7052856" y="3314400"/>
              <a:ext cx="1062628" cy="7239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dirty="0">
                  <a:solidFill>
                    <a:prstClr val="white"/>
                  </a:solidFill>
                  <a:latin typeface="Impact" panose="020B0806030902050204" pitchFamily="34" charset="0"/>
                </a:rPr>
                <a:t>2010</a:t>
              </a:r>
              <a:endParaRPr lang="zh-CN" altLang="en-US" sz="157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3" name="矩形 62"/>
            <p:cNvSpPr/>
            <p:nvPr>
              <p:custDataLst>
                <p:tags r:id="rId23"/>
              </p:custDataLst>
            </p:nvPr>
          </p:nvSpPr>
          <p:spPr>
            <a:xfrm>
              <a:off x="8115484" y="3314399"/>
              <a:ext cx="4749616" cy="723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790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S</a:t>
              </a:r>
              <a:r>
                <a:rPr lang="zh-CN" altLang="en-US" sz="790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tart business with Car Faurecia，Skypine, and other local car</a:t>
              </a:r>
              <a:r>
                <a:rPr lang="en-US" altLang="zh-CN" sz="790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s</a:t>
              </a:r>
              <a:r>
                <a:rPr lang="en-US" altLang="zh-CN" sz="79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204369" y="10720957"/>
            <a:ext cx="4957445" cy="273685"/>
            <a:chOff x="5990228" y="4546415"/>
            <a:chExt cx="6818950" cy="724208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5" name="矩形 54"/>
            <p:cNvSpPr/>
            <p:nvPr>
              <p:custDataLst>
                <p:tags r:id="rId20"/>
              </p:custDataLst>
            </p:nvPr>
          </p:nvSpPr>
          <p:spPr>
            <a:xfrm>
              <a:off x="5990228" y="4546706"/>
              <a:ext cx="908727" cy="7239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dirty="0">
                  <a:solidFill>
                    <a:prstClr val="white"/>
                  </a:solidFill>
                  <a:latin typeface="Impact" panose="020B0806030902050204" pitchFamily="34" charset="0"/>
                </a:rPr>
                <a:t>2008</a:t>
              </a:r>
              <a:endParaRPr lang="zh-CN" altLang="en-US" sz="157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2" name="矩形 61"/>
            <p:cNvSpPr/>
            <p:nvPr>
              <p:custDataLst>
                <p:tags r:id="rId21"/>
              </p:custDataLst>
            </p:nvPr>
          </p:nvSpPr>
          <p:spPr>
            <a:xfrm>
              <a:off x="6898955" y="4546415"/>
              <a:ext cx="5910223" cy="72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79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D</a:t>
              </a:r>
              <a:r>
                <a:rPr lang="zh-CN" altLang="en-US" sz="79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esign-win TV/blue-ray DVD customer: TCL, Skyworth, MTC, KTC</a:t>
              </a:r>
              <a:r>
                <a:rPr lang="en-US" altLang="zh-CN" sz="79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.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92584" y="11116750"/>
            <a:ext cx="5268595" cy="299085"/>
            <a:chOff x="4927600" y="5194192"/>
            <a:chExt cx="7937500" cy="723909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0" name="矩形 49"/>
            <p:cNvSpPr/>
            <p:nvPr>
              <p:custDataLst>
                <p:tags r:id="rId18"/>
              </p:custDataLst>
            </p:nvPr>
          </p:nvSpPr>
          <p:spPr>
            <a:xfrm>
              <a:off x="4927600" y="5194200"/>
              <a:ext cx="1062628" cy="7239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dirty="0">
                  <a:solidFill>
                    <a:prstClr val="white"/>
                  </a:solidFill>
                  <a:latin typeface="Impact" panose="020B0806030902050204" pitchFamily="34" charset="0"/>
                </a:rPr>
                <a:t>2006</a:t>
              </a:r>
              <a:endParaRPr lang="zh-CN" altLang="en-US" sz="157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9"/>
              </p:custDataLst>
            </p:nvPr>
          </p:nvSpPr>
          <p:spPr>
            <a:xfrm>
              <a:off x="5990228" y="5194192"/>
              <a:ext cx="6874872" cy="723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790" kern="100" dirty="0" err="1">
                  <a:solidFill>
                    <a:schemeClr val="tx1"/>
                  </a:solidFill>
                  <a:effectLst/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  <a:sym typeface="+mn-ea"/>
                </a:rPr>
                <a:t>Fbetter</a:t>
              </a:r>
              <a:r>
                <a:rPr lang="en-US" altLang="zh-CN" sz="790" kern="1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等线" panose="02010600030101010101" pitchFamily="2" charset="-122"/>
                  <a:cs typeface="Times New Roman" panose="02020603050405020304" charset="0"/>
                  <a:sym typeface="+mn-ea"/>
                </a:rPr>
                <a:t> founded in 2006,  is a dedicated Authorized Electronic Component Distributor and a solutions provider. 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screen"/>
          <a:stretch>
            <a:fillRect/>
          </a:stretch>
        </p:blipFill>
        <p:spPr>
          <a:xfrm>
            <a:off x="387124" y="8859137"/>
            <a:ext cx="1581785" cy="1581785"/>
          </a:xfrm>
          <a:prstGeom prst="rect">
            <a:avLst/>
          </a:prstGeom>
          <a:effectLst>
            <a:outerShdw blurRad="254000" dist="381000" dir="48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222909" y="9404155"/>
            <a:ext cx="3938905" cy="223520"/>
            <a:chOff x="7052856" y="3314399"/>
            <a:chExt cx="5812244" cy="723902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矩形 2"/>
            <p:cNvSpPr/>
            <p:nvPr>
              <p:custDataLst>
                <p:tags r:id="rId16"/>
              </p:custDataLst>
            </p:nvPr>
          </p:nvSpPr>
          <p:spPr>
            <a:xfrm>
              <a:off x="7052856" y="3314400"/>
              <a:ext cx="1062628" cy="7239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dirty="0">
                  <a:solidFill>
                    <a:prstClr val="white"/>
                  </a:solidFill>
                  <a:latin typeface="Impact" panose="020B0806030902050204" pitchFamily="34" charset="0"/>
                </a:rPr>
                <a:t>2015</a:t>
              </a:r>
              <a:endParaRPr lang="zh-CN" altLang="en-US" sz="157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>
              <a:off x="8115484" y="3314399"/>
              <a:ext cx="4749616" cy="723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9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The main supplier and agent of </a:t>
              </a:r>
              <a:r>
                <a:rPr sz="79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audio customers in the market</a:t>
              </a:r>
              <a:r>
                <a:rPr lang="en-US" sz="79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82624" y="8980610"/>
            <a:ext cx="3678555" cy="241935"/>
            <a:chOff x="8115484" y="2374468"/>
            <a:chExt cx="4749616" cy="723931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矩形 9"/>
            <p:cNvSpPr/>
            <p:nvPr>
              <p:custDataLst>
                <p:tags r:id="rId14"/>
              </p:custDataLst>
            </p:nvPr>
          </p:nvSpPr>
          <p:spPr>
            <a:xfrm>
              <a:off x="8115484" y="2374468"/>
              <a:ext cx="883633" cy="723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dirty="0">
                  <a:solidFill>
                    <a:prstClr val="white"/>
                  </a:solidFill>
                  <a:latin typeface="Impact" panose="020B0806030902050204" pitchFamily="34" charset="0"/>
                </a:rPr>
                <a:t>2020</a:t>
              </a:r>
              <a:endParaRPr lang="zh-CN" altLang="en-US" sz="157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5"/>
              </p:custDataLst>
            </p:nvPr>
          </p:nvSpPr>
          <p:spPr>
            <a:xfrm>
              <a:off x="8998255" y="2374468"/>
              <a:ext cx="3866845" cy="723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90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Developed the new area and supply electronic parts for Power Tools TTI.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11224" y="8591167"/>
            <a:ext cx="3450590" cy="252730"/>
            <a:chOff x="7052856" y="3314399"/>
            <a:chExt cx="5812244" cy="723902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" name="矩形 15"/>
            <p:cNvSpPr/>
            <p:nvPr>
              <p:custDataLst>
                <p:tags r:id="rId12"/>
              </p:custDataLst>
            </p:nvPr>
          </p:nvSpPr>
          <p:spPr>
            <a:xfrm>
              <a:off x="7052856" y="3314400"/>
              <a:ext cx="1062628" cy="7239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dirty="0">
                  <a:solidFill>
                    <a:prstClr val="white"/>
                  </a:solidFill>
                  <a:latin typeface="Impact" panose="020B0806030902050204" pitchFamily="34" charset="0"/>
                </a:rPr>
                <a:t>2022</a:t>
              </a:r>
              <a:endParaRPr lang="zh-CN" altLang="en-US" sz="157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3"/>
              </p:custDataLst>
            </p:nvPr>
          </p:nvSpPr>
          <p:spPr>
            <a:xfrm>
              <a:off x="8115484" y="3314399"/>
              <a:ext cx="4749616" cy="723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sz="79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Continuous customer maintenance and development of BMS market</a:t>
              </a:r>
              <a:r>
                <a:rPr lang="en-US" sz="79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 and overseas market.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64039" y="325243"/>
            <a:ext cx="2414905" cy="756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  <p:by x="84000" y="84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91667E-6 -7.40741E-7 L -0.10951 -0.77176 " pathEditMode="relative" rAng="0" ptsTypes="AA">
                                      <p:cBhvr>
                                        <p:cTn id="13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-385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7.40741E-7 L -0.10951 -0.77176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-3858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7" grpId="0" bldLvl="0" animBg="1"/>
      <p:bldP spid="17" grpId="1" bldLvl="0" animBg="1"/>
      <p:bldP spid="20" grpId="0" bldLvl="0" animBg="1"/>
      <p:bldP spid="20" grpId="1" bldLvl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4930140" y="11276413"/>
            <a:ext cx="1586865" cy="652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>
            <p:custDataLst>
              <p:tags r:id="rId2"/>
            </p:custDataLst>
          </p:nvPr>
        </p:nvSpPr>
        <p:spPr>
          <a:xfrm>
            <a:off x="152400" y="255905"/>
            <a:ext cx="5442585" cy="1835150"/>
          </a:xfrm>
          <a:custGeom>
            <a:avLst/>
            <a:gdLst>
              <a:gd name="connsiteX0" fmla="*/ 0 w 8924579"/>
              <a:gd name="connsiteY0" fmla="*/ 0 h 2928873"/>
              <a:gd name="connsiteX1" fmla="*/ 8924579 w 8924579"/>
              <a:gd name="connsiteY1" fmla="*/ 0 h 2928873"/>
              <a:gd name="connsiteX2" fmla="*/ 7233594 w 8924579"/>
              <a:gd name="connsiteY2" fmla="*/ 2928873 h 2928873"/>
              <a:gd name="connsiteX3" fmla="*/ 0 w 8924579"/>
              <a:gd name="connsiteY3" fmla="*/ 2928873 h 29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4579" h="2928873">
                <a:moveTo>
                  <a:pt x="0" y="0"/>
                </a:moveTo>
                <a:lnTo>
                  <a:pt x="8924579" y="0"/>
                </a:lnTo>
                <a:lnTo>
                  <a:pt x="7233594" y="2928873"/>
                </a:lnTo>
                <a:lnTo>
                  <a:pt x="0" y="292887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PA_文本框 11"/>
          <p:cNvSpPr txBox="1"/>
          <p:nvPr>
            <p:custDataLst>
              <p:tags r:id="rId3"/>
            </p:custDataLst>
          </p:nvPr>
        </p:nvSpPr>
        <p:spPr>
          <a:xfrm>
            <a:off x="314960" y="325755"/>
            <a:ext cx="5013325" cy="4686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lvl="1" algn="l"/>
            <a:r>
              <a:rPr lang="zh-CN" altLang="en-US" sz="1400" b="1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We provide competitive one-stop software and hardware design </a:t>
            </a:r>
          </a:p>
          <a:p>
            <a:pPr marL="0" lvl="1" algn="l"/>
            <a:r>
              <a:rPr lang="zh-CN" altLang="en-US" sz="1400" b="1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and component sales services.</a:t>
            </a:r>
          </a:p>
        </p:txBody>
      </p:sp>
      <p:sp>
        <p:nvSpPr>
          <p:cNvPr id="31" name="TextBox 12"/>
          <p:cNvSpPr txBox="1"/>
          <p:nvPr>
            <p:custDataLst>
              <p:tags r:id="rId4"/>
            </p:custDataLst>
          </p:nvPr>
        </p:nvSpPr>
        <p:spPr>
          <a:xfrm>
            <a:off x="644525" y="887730"/>
            <a:ext cx="1659890" cy="450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lIns="45351" tIns="22676" rIns="45351" bIns="22676" rtlCol="0">
            <a:noAutofit/>
          </a:bodyPr>
          <a:lstStyle/>
          <a:p>
            <a:r>
              <a:rPr lang="en-US" altLang="zh-CN" sz="7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※ </a:t>
            </a:r>
            <a:r>
              <a:rPr lang="en-US" altLang="zh-CN" sz="9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Set up sales offices in Shenzhen, Shanghai, Hong Kong, India 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2704375" y="4324722"/>
            <a:ext cx="1417500" cy="28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 </a:t>
            </a:r>
            <a:r>
              <a:rPr lang="en-US" altLang="zh-CN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701675" y="6731000"/>
            <a:ext cx="1184275" cy="28321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MCU</a:t>
            </a: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2733585" y="6738645"/>
            <a:ext cx="1417500" cy="28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563C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Overcurrent/Voltage Protector</a:t>
            </a: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4930140" y="6731000"/>
            <a:ext cx="1398270" cy="28321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Power IC</a:t>
            </a:r>
          </a:p>
        </p:txBody>
      </p:sp>
      <p:grpSp>
        <p:nvGrpSpPr>
          <p:cNvPr id="54" name="Group 50"/>
          <p:cNvGrpSpPr/>
          <p:nvPr/>
        </p:nvGrpSpPr>
        <p:grpSpPr>
          <a:xfrm>
            <a:off x="3576320" y="3827780"/>
            <a:ext cx="1412240" cy="803910"/>
            <a:chOff x="6341865" y="3882031"/>
            <a:chExt cx="2264361" cy="1429183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5" name="Freeform 8"/>
            <p:cNvSpPr/>
            <p:nvPr>
              <p:custDataLst>
                <p:tags r:id="rId42"/>
              </p:custDataLst>
            </p:nvPr>
          </p:nvSpPr>
          <p:spPr bwMode="auto">
            <a:xfrm>
              <a:off x="6341865" y="3882031"/>
              <a:ext cx="2264361" cy="1429183"/>
            </a:xfrm>
            <a:custGeom>
              <a:avLst/>
              <a:gdLst>
                <a:gd name="T0" fmla="*/ 206 w 254"/>
                <a:gd name="T1" fmla="*/ 0 h 150"/>
                <a:gd name="T2" fmla="*/ 0 w 254"/>
                <a:gd name="T3" fmla="*/ 150 h 150"/>
                <a:gd name="T4" fmla="*/ 254 w 254"/>
                <a:gd name="T5" fmla="*/ 150 h 150"/>
                <a:gd name="T6" fmla="*/ 206 w 254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150">
                  <a:moveTo>
                    <a:pt x="206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254" y="150"/>
                    <a:pt x="254" y="150"/>
                    <a:pt x="254" y="150"/>
                  </a:cubicBezTo>
                  <a:cubicBezTo>
                    <a:pt x="254" y="97"/>
                    <a:pt x="238" y="44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1435" tIns="25717" rIns="51435" bIns="25717" numCol="1" anchor="t" anchorCtr="0" compatLnSpc="1"/>
            <a:lstStyle/>
            <a:p>
              <a:endParaRPr lang="en-US" sz="1015" dirty="0">
                <a:solidFill>
                  <a:prstClr val="black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" name="TextBox 29"/>
            <p:cNvSpPr txBox="1"/>
            <p:nvPr>
              <p:custDataLst>
                <p:tags r:id="rId43"/>
              </p:custDataLst>
            </p:nvPr>
          </p:nvSpPr>
          <p:spPr>
            <a:xfrm>
              <a:off x="7557948" y="4149429"/>
              <a:ext cx="877643" cy="812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75" dirty="0">
                  <a:solidFill>
                    <a:srgbClr val="FFFFFF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  <p:grpSp>
        <p:nvGrpSpPr>
          <p:cNvPr id="59" name="Group 49"/>
          <p:cNvGrpSpPr/>
          <p:nvPr/>
        </p:nvGrpSpPr>
        <p:grpSpPr>
          <a:xfrm>
            <a:off x="3576955" y="3217545"/>
            <a:ext cx="1231265" cy="1414145"/>
            <a:chOff x="6341865" y="3042645"/>
            <a:chExt cx="1925471" cy="2268413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0" name="Freeform 6"/>
            <p:cNvSpPr/>
            <p:nvPr>
              <p:custDataLst>
                <p:tags r:id="rId40"/>
              </p:custDataLst>
            </p:nvPr>
          </p:nvSpPr>
          <p:spPr bwMode="auto">
            <a:xfrm>
              <a:off x="6341865" y="3042645"/>
              <a:ext cx="1925471" cy="2268413"/>
            </a:xfrm>
            <a:custGeom>
              <a:avLst/>
              <a:gdLst>
                <a:gd name="T0" fmla="*/ 87 w 227"/>
                <a:gd name="T1" fmla="*/ 0 h 266"/>
                <a:gd name="T2" fmla="*/ 0 w 227"/>
                <a:gd name="T3" fmla="*/ 266 h 266"/>
                <a:gd name="T4" fmla="*/ 227 w 227"/>
                <a:gd name="T5" fmla="*/ 102 h 266"/>
                <a:gd name="T6" fmla="*/ 87 w 227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66">
                  <a:moveTo>
                    <a:pt x="87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192" y="53"/>
                    <a:pt x="142" y="18"/>
                    <a:pt x="8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1435" tIns="25717" rIns="51435" bIns="25717" numCol="1" anchor="t" anchorCtr="0" compatLnSpc="1"/>
            <a:lstStyle/>
            <a:p>
              <a:endParaRPr lang="en-US" sz="1015" dirty="0">
                <a:solidFill>
                  <a:prstClr val="black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2" name="TextBox 26"/>
            <p:cNvSpPr txBox="1"/>
            <p:nvPr>
              <p:custDataLst>
                <p:tags r:id="rId41"/>
              </p:custDataLst>
            </p:nvPr>
          </p:nvSpPr>
          <p:spPr>
            <a:xfrm>
              <a:off x="6946202" y="3419136"/>
              <a:ext cx="930154" cy="8097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75" dirty="0">
                  <a:solidFill>
                    <a:srgbClr val="FFFFFF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64" name="Group 48"/>
          <p:cNvGrpSpPr/>
          <p:nvPr/>
        </p:nvGrpSpPr>
        <p:grpSpPr>
          <a:xfrm>
            <a:off x="3101975" y="3091815"/>
            <a:ext cx="967740" cy="1539875"/>
            <a:chOff x="5431267" y="2661250"/>
            <a:chExt cx="1720226" cy="2649808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5" name="Freeform 7"/>
            <p:cNvSpPr/>
            <p:nvPr>
              <p:custDataLst>
                <p:tags r:id="rId38"/>
              </p:custDataLst>
            </p:nvPr>
          </p:nvSpPr>
          <p:spPr bwMode="auto">
            <a:xfrm>
              <a:off x="5431267" y="2661250"/>
              <a:ext cx="1720226" cy="2649808"/>
            </a:xfrm>
            <a:custGeom>
              <a:avLst/>
              <a:gdLst>
                <a:gd name="T0" fmla="*/ 95 w 189"/>
                <a:gd name="T1" fmla="*/ 0 h 305"/>
                <a:gd name="T2" fmla="*/ 0 w 189"/>
                <a:gd name="T3" fmla="*/ 15 h 305"/>
                <a:gd name="T4" fmla="*/ 95 w 189"/>
                <a:gd name="T5" fmla="*/ 305 h 305"/>
                <a:gd name="T6" fmla="*/ 189 w 189"/>
                <a:gd name="T7" fmla="*/ 15 h 305"/>
                <a:gd name="T8" fmla="*/ 95 w 189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05">
                  <a:moveTo>
                    <a:pt x="95" y="0"/>
                  </a:moveTo>
                  <a:cubicBezTo>
                    <a:pt x="62" y="0"/>
                    <a:pt x="30" y="5"/>
                    <a:pt x="0" y="15"/>
                  </a:cubicBezTo>
                  <a:cubicBezTo>
                    <a:pt x="95" y="305"/>
                    <a:pt x="95" y="305"/>
                    <a:pt x="95" y="30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59" y="5"/>
                    <a:pt x="128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1435" tIns="25717" rIns="51435" bIns="25717" numCol="1" anchor="t" anchorCtr="0" compatLnSpc="1"/>
            <a:lstStyle/>
            <a:p>
              <a:endParaRPr lang="en-US" sz="1015" dirty="0">
                <a:solidFill>
                  <a:prstClr val="black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TextBox 19"/>
            <p:cNvSpPr txBox="1"/>
            <p:nvPr>
              <p:custDataLst>
                <p:tags r:id="rId39"/>
              </p:custDataLst>
            </p:nvPr>
          </p:nvSpPr>
          <p:spPr>
            <a:xfrm>
              <a:off x="5796984" y="2876513"/>
              <a:ext cx="1044100" cy="8206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75" dirty="0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69" name="Group 47"/>
          <p:cNvGrpSpPr/>
          <p:nvPr/>
        </p:nvGrpSpPr>
        <p:grpSpPr>
          <a:xfrm>
            <a:off x="2313305" y="3120390"/>
            <a:ext cx="1308735" cy="1550035"/>
            <a:chOff x="4079313" y="2624686"/>
            <a:chExt cx="2275557" cy="2686372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0" name="Freeform 9"/>
            <p:cNvSpPr/>
            <p:nvPr>
              <p:custDataLst>
                <p:tags r:id="rId36"/>
              </p:custDataLst>
            </p:nvPr>
          </p:nvSpPr>
          <p:spPr bwMode="auto">
            <a:xfrm>
              <a:off x="4079313" y="2624686"/>
              <a:ext cx="2275557" cy="2686372"/>
            </a:xfrm>
            <a:custGeom>
              <a:avLst/>
              <a:gdLst>
                <a:gd name="T0" fmla="*/ 0 w 268"/>
                <a:gd name="T1" fmla="*/ 121 h 315"/>
                <a:gd name="T2" fmla="*/ 268 w 268"/>
                <a:gd name="T3" fmla="*/ 315 h 315"/>
                <a:gd name="T4" fmla="*/ 165 w 268"/>
                <a:gd name="T5" fmla="*/ 0 h 315"/>
                <a:gd name="T6" fmla="*/ 0 w 268"/>
                <a:gd name="T7" fmla="*/ 12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315">
                  <a:moveTo>
                    <a:pt x="0" y="121"/>
                  </a:moveTo>
                  <a:cubicBezTo>
                    <a:pt x="268" y="315"/>
                    <a:pt x="268" y="315"/>
                    <a:pt x="268" y="315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96" y="23"/>
                    <a:pt x="39" y="66"/>
                    <a:pt x="0" y="12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1435" tIns="25717" rIns="51435" bIns="25717" numCol="1" anchor="t" anchorCtr="0" compatLnSpc="1"/>
            <a:lstStyle/>
            <a:p>
              <a:endParaRPr lang="en-US" sz="1015" dirty="0">
                <a:solidFill>
                  <a:prstClr val="black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2" name="TextBox 16"/>
            <p:cNvSpPr txBox="1"/>
            <p:nvPr>
              <p:custDataLst>
                <p:tags r:id="rId37"/>
              </p:custDataLst>
            </p:nvPr>
          </p:nvSpPr>
          <p:spPr>
            <a:xfrm>
              <a:off x="4727422" y="3262988"/>
              <a:ext cx="1023504" cy="89692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75" dirty="0">
                  <a:solidFill>
                    <a:srgbClr val="FFFFFF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74" name="Group 46"/>
          <p:cNvGrpSpPr/>
          <p:nvPr/>
        </p:nvGrpSpPr>
        <p:grpSpPr>
          <a:xfrm>
            <a:off x="1943735" y="3660775"/>
            <a:ext cx="1677670" cy="970915"/>
            <a:chOff x="3336274" y="3528479"/>
            <a:chExt cx="3018596" cy="1782579"/>
          </a:xfrm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5" name="Freeform 5"/>
            <p:cNvSpPr/>
            <p:nvPr>
              <p:custDataLst>
                <p:tags r:id="rId33"/>
              </p:custDataLst>
            </p:nvPr>
          </p:nvSpPr>
          <p:spPr bwMode="auto">
            <a:xfrm>
              <a:off x="3336274" y="3528479"/>
              <a:ext cx="3018596" cy="1782579"/>
            </a:xfrm>
            <a:custGeom>
              <a:avLst/>
              <a:gdLst>
                <a:gd name="T0" fmla="*/ 0 w 356"/>
                <a:gd name="T1" fmla="*/ 209 h 209"/>
                <a:gd name="T2" fmla="*/ 356 w 356"/>
                <a:gd name="T3" fmla="*/ 209 h 209"/>
                <a:gd name="T4" fmla="*/ 68 w 356"/>
                <a:gd name="T5" fmla="*/ 0 h 209"/>
                <a:gd name="T6" fmla="*/ 0 w 356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209">
                  <a:moveTo>
                    <a:pt x="0" y="209"/>
                  </a:moveTo>
                  <a:cubicBezTo>
                    <a:pt x="356" y="209"/>
                    <a:pt x="356" y="209"/>
                    <a:pt x="356" y="209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5" y="58"/>
                    <a:pt x="0" y="131"/>
                    <a:pt x="0" y="2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1435" tIns="25717" rIns="51435" bIns="25717" numCol="1" anchor="t" anchorCtr="0" compatLnSpc="1"/>
            <a:lstStyle/>
            <a:p>
              <a:endParaRPr lang="en-US" sz="1015" dirty="0">
                <a:solidFill>
                  <a:prstClr val="black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6" name="Group 14"/>
            <p:cNvGrpSpPr/>
            <p:nvPr/>
          </p:nvGrpSpPr>
          <p:grpSpPr>
            <a:xfrm>
              <a:off x="3443322" y="4163178"/>
              <a:ext cx="1824640" cy="1039934"/>
              <a:chOff x="3238267" y="3242958"/>
              <a:chExt cx="2103148" cy="1198668"/>
            </a:xfrm>
          </p:grpSpPr>
          <p:sp>
            <p:nvSpPr>
              <p:cNvPr id="77" name="TextBox 12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3667588" y="3242958"/>
                <a:ext cx="987702" cy="90840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475" dirty="0">
                    <a:solidFill>
                      <a:srgbClr val="FFFFFF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78" name="TextBox 13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3238267" y="3713287"/>
                <a:ext cx="2103148" cy="72833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r"/>
                <a:endParaRPr lang="en-US" sz="800" b="1" dirty="0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cxnSp>
        <p:nvCxnSpPr>
          <p:cNvPr id="79" name="Straight Connector 33"/>
          <p:cNvCxnSpPr/>
          <p:nvPr>
            <p:custDataLst>
              <p:tags r:id="rId9"/>
            </p:custDataLst>
          </p:nvPr>
        </p:nvCxnSpPr>
        <p:spPr>
          <a:xfrm flipH="1">
            <a:off x="1812516" y="4215118"/>
            <a:ext cx="171450" cy="1"/>
          </a:xfrm>
          <a:prstGeom prst="line">
            <a:avLst/>
          </a:prstGeom>
          <a:ln w="1270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35"/>
          <p:cNvSpPr/>
          <p:nvPr>
            <p:custDataLst>
              <p:tags r:id="rId10"/>
            </p:custDataLst>
          </p:nvPr>
        </p:nvSpPr>
        <p:spPr>
          <a:xfrm>
            <a:off x="402590" y="4100195"/>
            <a:ext cx="1384935" cy="675640"/>
          </a:xfrm>
          <a:prstGeom prst="rect">
            <a:avLst/>
          </a:prstGeom>
        </p:spPr>
        <p:txBody>
          <a:bodyPr wrap="square" lIns="68580" rIns="68580" bIns="34290">
            <a:noAutofit/>
          </a:bodyPr>
          <a:lstStyle/>
          <a:p>
            <a:pPr algn="r">
              <a:lnSpc>
                <a:spcPts val="1780"/>
              </a:lnSpc>
              <a:spcBef>
                <a:spcPts val="400"/>
              </a:spcBef>
            </a:pPr>
            <a:endParaRPr lang="zh-CN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81" name="Freeform 37"/>
          <p:cNvSpPr/>
          <p:nvPr>
            <p:custDataLst>
              <p:tags r:id="rId11"/>
            </p:custDataLst>
          </p:nvPr>
        </p:nvSpPr>
        <p:spPr>
          <a:xfrm flipH="1" flipV="1">
            <a:off x="2181375" y="3216701"/>
            <a:ext cx="504719" cy="158015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5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Source Sans Pro" charset="0"/>
            </a:endParaRPr>
          </a:p>
        </p:txBody>
      </p:sp>
      <p:sp>
        <p:nvSpPr>
          <p:cNvPr id="82" name="Rectangle 39"/>
          <p:cNvSpPr/>
          <p:nvPr>
            <p:custDataLst>
              <p:tags r:id="rId12"/>
            </p:custDataLst>
          </p:nvPr>
        </p:nvSpPr>
        <p:spPr>
          <a:xfrm>
            <a:off x="644525" y="3006090"/>
            <a:ext cx="1472565" cy="654685"/>
          </a:xfrm>
          <a:prstGeom prst="rect">
            <a:avLst/>
          </a:prstGeom>
        </p:spPr>
        <p:txBody>
          <a:bodyPr wrap="square" lIns="68580" rIns="68580" bIns="34290">
            <a:noAutofit/>
          </a:bodyPr>
          <a:lstStyle/>
          <a:p>
            <a:pPr algn="r">
              <a:lnSpc>
                <a:spcPts val="1780"/>
              </a:lnSpc>
              <a:spcBef>
                <a:spcPts val="400"/>
              </a:spcBef>
            </a:pPr>
            <a:r>
              <a:rPr lang="en-US" sz="1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Intelligent household appliance</a:t>
            </a:r>
          </a:p>
        </p:txBody>
      </p:sp>
      <p:sp>
        <p:nvSpPr>
          <p:cNvPr id="83" name="Freeform 40"/>
          <p:cNvSpPr/>
          <p:nvPr>
            <p:custDataLst>
              <p:tags r:id="rId13"/>
            </p:custDataLst>
          </p:nvPr>
        </p:nvSpPr>
        <p:spPr>
          <a:xfrm flipH="1" flipV="1">
            <a:off x="3195342" y="2693582"/>
            <a:ext cx="504719" cy="47516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5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Source Sans Pro" charset="0"/>
            </a:endParaRPr>
          </a:p>
        </p:txBody>
      </p:sp>
      <p:sp>
        <p:nvSpPr>
          <p:cNvPr id="84" name="Rectangle 41"/>
          <p:cNvSpPr/>
          <p:nvPr>
            <p:custDataLst>
              <p:tags r:id="rId14"/>
            </p:custDataLst>
          </p:nvPr>
        </p:nvSpPr>
        <p:spPr>
          <a:xfrm>
            <a:off x="1567815" y="2522220"/>
            <a:ext cx="1534160" cy="426720"/>
          </a:xfrm>
          <a:prstGeom prst="rect">
            <a:avLst/>
          </a:prstGeom>
        </p:spPr>
        <p:txBody>
          <a:bodyPr wrap="square" lIns="68580" rIns="68580" bIns="34290">
            <a:noAutofit/>
          </a:bodyPr>
          <a:lstStyle/>
          <a:p>
            <a:pPr algn="r">
              <a:lnSpc>
                <a:spcPts val="1780"/>
              </a:lnSpc>
              <a:spcBef>
                <a:spcPts val="400"/>
              </a:spcBef>
            </a:pPr>
            <a:r>
              <a:rPr lang="en-US" altLang="zh-CN" sz="1015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Consumer Electronics</a:t>
            </a:r>
            <a:endParaRPr lang="en-US" altLang="zh-CN" sz="67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85" name="Freeform 42"/>
          <p:cNvSpPr/>
          <p:nvPr>
            <p:custDataLst>
              <p:tags r:id="rId15"/>
            </p:custDataLst>
          </p:nvPr>
        </p:nvSpPr>
        <p:spPr>
          <a:xfrm flipV="1">
            <a:off x="4334510" y="3048635"/>
            <a:ext cx="504825" cy="326390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5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Source Sans Pro" charset="0"/>
            </a:endParaRPr>
          </a:p>
        </p:txBody>
      </p:sp>
      <p:sp>
        <p:nvSpPr>
          <p:cNvPr id="86" name="Rectangle 43"/>
          <p:cNvSpPr/>
          <p:nvPr>
            <p:custDataLst>
              <p:tags r:id="rId16"/>
            </p:custDataLst>
          </p:nvPr>
        </p:nvSpPr>
        <p:spPr>
          <a:xfrm>
            <a:off x="4930140" y="2860675"/>
            <a:ext cx="1768475" cy="356870"/>
          </a:xfrm>
          <a:prstGeom prst="rect">
            <a:avLst/>
          </a:prstGeom>
        </p:spPr>
        <p:txBody>
          <a:bodyPr wrap="square" lIns="68580" rIns="68580" bIns="34290">
            <a:noAutofit/>
          </a:bodyPr>
          <a:lstStyle/>
          <a:p>
            <a:pPr>
              <a:lnSpc>
                <a:spcPts val="1780"/>
              </a:lnSpc>
              <a:spcBef>
                <a:spcPts val="400"/>
              </a:spcBef>
            </a:pPr>
            <a:r>
              <a:rPr 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Battery Management System</a:t>
            </a:r>
          </a:p>
        </p:txBody>
      </p:sp>
      <p:cxnSp>
        <p:nvCxnSpPr>
          <p:cNvPr id="87" name="Straight Connector 44"/>
          <p:cNvCxnSpPr/>
          <p:nvPr>
            <p:custDataLst>
              <p:tags r:id="rId17"/>
            </p:custDataLst>
          </p:nvPr>
        </p:nvCxnSpPr>
        <p:spPr>
          <a:xfrm>
            <a:off x="4808189" y="4216388"/>
            <a:ext cx="228600" cy="5080"/>
          </a:xfrm>
          <a:prstGeom prst="line">
            <a:avLst/>
          </a:prstGeom>
          <a:ln w="1270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45"/>
          <p:cNvSpPr/>
          <p:nvPr>
            <p:custDataLst>
              <p:tags r:id="rId18"/>
            </p:custDataLst>
          </p:nvPr>
        </p:nvSpPr>
        <p:spPr>
          <a:xfrm>
            <a:off x="5099685" y="4006850"/>
            <a:ext cx="1536065" cy="363220"/>
          </a:xfrm>
          <a:prstGeom prst="rect">
            <a:avLst/>
          </a:prstGeom>
        </p:spPr>
        <p:txBody>
          <a:bodyPr wrap="square" lIns="68580" rIns="68580" bIns="34290">
            <a:noAutofit/>
          </a:bodyPr>
          <a:lstStyle/>
          <a:p>
            <a:pPr>
              <a:lnSpc>
                <a:spcPts val="1780"/>
              </a:lnSpc>
              <a:spcBef>
                <a:spcPts val="400"/>
              </a:spcBef>
            </a:pPr>
            <a:r>
              <a:rPr lang="en-US" sz="1015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Electric power tool</a:t>
            </a:r>
            <a:endParaRPr lang="en-US" altLang="zh-CN" sz="67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90" name="PA_椭圆 31"/>
          <p:cNvSpPr/>
          <p:nvPr>
            <p:custDataLst>
              <p:tags r:id="rId19"/>
            </p:custDataLst>
          </p:nvPr>
        </p:nvSpPr>
        <p:spPr>
          <a:xfrm>
            <a:off x="3096895" y="4100195"/>
            <a:ext cx="866775" cy="7835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0563C1"/>
                </a:solidFill>
                <a:latin typeface="Times New Roman" panose="02020603050405020304" charset="0"/>
                <a:ea typeface="方正姚体" panose="02010601030101010101" charset="-122"/>
                <a:cs typeface="Times New Roman" panose="02020603050405020304" charset="0"/>
              </a:rPr>
              <a:t>Industry</a:t>
            </a:r>
          </a:p>
        </p:txBody>
      </p:sp>
      <p:sp>
        <p:nvSpPr>
          <p:cNvPr id="93" name="Rectangle 1"/>
          <p:cNvSpPr/>
          <p:nvPr>
            <p:custDataLst>
              <p:tags r:id="rId20"/>
            </p:custDataLst>
          </p:nvPr>
        </p:nvSpPr>
        <p:spPr>
          <a:xfrm>
            <a:off x="249555" y="8952230"/>
            <a:ext cx="6116320" cy="23495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products we </a:t>
            </a:r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supply</a:t>
            </a:r>
            <a:r>
              <a:rPr lang="zh-CN" altLang="en-US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includ</a:t>
            </a:r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ing: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Active </a:t>
            </a:r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Components</a:t>
            </a:r>
            <a:r>
              <a:rPr lang="zh-CN" altLang="en-US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: 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MCU, 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ower management chip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(DC-DC,LDO, BMS IC etc.), 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ensor, 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yroscope, 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OPA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products, etc.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Passive </a:t>
            </a:r>
            <a:r>
              <a:rPr lang="en-US" altLang="zh-CN" sz="1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Components</a:t>
            </a:r>
            <a:r>
              <a:rPr lang="zh-CN" altLang="en-US" sz="1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: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rotective 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components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(overvoltage protection -TVS, ESD Suppressor; Overcurrent protection -Fuse, PPTC),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icrophone, MOSFET, 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Diode</a:t>
            </a:r>
            <a:r>
              <a:rPr lang="zh-CN" altLang="en-US" sz="1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, Magnetic inductance, etc.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10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Fbetter pursues the business philosophy of "customer as the center, striver as the foundation" to create a respected century-old enterprise. We focus on the development with our clients and workers</a:t>
            </a:r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 building a better future.</a:t>
            </a:r>
          </a:p>
        </p:txBody>
      </p:sp>
      <p:sp>
        <p:nvSpPr>
          <p:cNvPr id="39" name="TextBox 12"/>
          <p:cNvSpPr txBox="1"/>
          <p:nvPr>
            <p:custDataLst>
              <p:tags r:id="rId21"/>
            </p:custDataLst>
          </p:nvPr>
        </p:nvSpPr>
        <p:spPr>
          <a:xfrm>
            <a:off x="2686050" y="887730"/>
            <a:ext cx="1751965" cy="4502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lIns="45351" tIns="22676" rIns="45351" bIns="22676" rtlCol="0">
            <a:noAutofit/>
          </a:bodyPr>
          <a:lstStyle/>
          <a:p>
            <a:r>
              <a:rPr lang="en-US" altLang="zh-CN" sz="7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※</a:t>
            </a:r>
            <a:r>
              <a:rPr lang="en-US" altLang="zh-CN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9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Providing innovative technology and product solutions for more than 800 companies.</a:t>
            </a:r>
          </a:p>
        </p:txBody>
      </p:sp>
      <p:sp>
        <p:nvSpPr>
          <p:cNvPr id="40" name="TextBox 12"/>
          <p:cNvSpPr txBox="1"/>
          <p:nvPr>
            <p:custDataLst>
              <p:tags r:id="rId22"/>
            </p:custDataLst>
          </p:nvPr>
        </p:nvSpPr>
        <p:spPr>
          <a:xfrm>
            <a:off x="3274695" y="1472565"/>
            <a:ext cx="1384935" cy="4279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lIns="45351" tIns="22676" rIns="45351" bIns="22676" rtlCol="0">
            <a:noAutofit/>
          </a:bodyPr>
          <a:lstStyle/>
          <a:p>
            <a:r>
              <a:rPr lang="en-US" altLang="zh-CN" sz="790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※</a:t>
            </a:r>
            <a:r>
              <a:rPr lang="en-US" altLang="zh-CN" sz="9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Over 1500 ㎡ warehouse and 100KK stock </a:t>
            </a:r>
          </a:p>
        </p:txBody>
      </p:sp>
      <p:sp>
        <p:nvSpPr>
          <p:cNvPr id="41" name="TextBox 12"/>
          <p:cNvSpPr txBox="1"/>
          <p:nvPr>
            <p:custDataLst>
              <p:tags r:id="rId23"/>
            </p:custDataLst>
          </p:nvPr>
        </p:nvSpPr>
        <p:spPr>
          <a:xfrm>
            <a:off x="1885950" y="1472565"/>
            <a:ext cx="1253490" cy="4279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lIns="45351" tIns="22676" rIns="45351" bIns="22676" rtlCol="0">
            <a:noAutofit/>
          </a:bodyPr>
          <a:lstStyle/>
          <a:p>
            <a:pPr algn="l"/>
            <a:r>
              <a:rPr lang="en-US" altLang="zh-CN" sz="7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※ </a:t>
            </a:r>
            <a:r>
              <a:rPr lang="en-US" altLang="zh-CN" sz="1000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9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 15 years experience in this field</a:t>
            </a:r>
            <a:endParaRPr lang="en-US" altLang="zh-CN" sz="9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3" name="TextBox 12"/>
          <p:cNvSpPr txBox="1"/>
          <p:nvPr>
            <p:custDataLst>
              <p:tags r:id="rId24"/>
            </p:custDataLst>
          </p:nvPr>
        </p:nvSpPr>
        <p:spPr>
          <a:xfrm>
            <a:off x="314960" y="1463675"/>
            <a:ext cx="1472565" cy="436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lIns="45351" tIns="22676" rIns="45351" bIns="22676" rtlCol="0">
            <a:noAutofit/>
          </a:bodyPr>
          <a:lstStyle/>
          <a:p>
            <a:pPr algn="l"/>
            <a:r>
              <a:rPr lang="en-US" altLang="zh-CN" sz="7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※</a:t>
            </a:r>
            <a:r>
              <a:rPr lang="en-US" altLang="zh-CN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9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50+ engineers, include Software, hardware</a:t>
            </a:r>
            <a:endParaRPr lang="en-US" altLang="zh-CN" sz="9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4525" y="4062095"/>
            <a:ext cx="1080770" cy="608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altLang="zh-CN" sz="1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Medical cosmetology</a:t>
            </a:r>
            <a:endParaRPr lang="en-US" altLang="zh-CN" sz="1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r"/>
            <a:r>
              <a:rPr lang="en-US" altLang="zh-CN" sz="1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&amp; Personal care</a:t>
            </a:r>
          </a:p>
        </p:txBody>
      </p:sp>
      <p:sp>
        <p:nvSpPr>
          <p:cNvPr id="45" name="矩形 44"/>
          <p:cNvSpPr/>
          <p:nvPr>
            <p:custDataLst>
              <p:tags r:id="rId25"/>
            </p:custDataLst>
          </p:nvPr>
        </p:nvSpPr>
        <p:spPr>
          <a:xfrm>
            <a:off x="701040" y="8463915"/>
            <a:ext cx="1184910" cy="292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Analog IC</a:t>
            </a:r>
          </a:p>
        </p:txBody>
      </p:sp>
      <p:sp>
        <p:nvSpPr>
          <p:cNvPr id="46" name="矩形 45"/>
          <p:cNvSpPr/>
          <p:nvPr>
            <p:custDataLst>
              <p:tags r:id="rId26"/>
            </p:custDataLst>
          </p:nvPr>
        </p:nvSpPr>
        <p:spPr>
          <a:xfrm>
            <a:off x="4930140" y="8463280"/>
            <a:ext cx="1475740" cy="28321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MEMS</a:t>
            </a:r>
          </a:p>
        </p:txBody>
      </p:sp>
      <p:sp>
        <p:nvSpPr>
          <p:cNvPr id="48" name="矩形 47"/>
          <p:cNvSpPr/>
          <p:nvPr>
            <p:custDataLst>
              <p:tags r:id="rId27"/>
            </p:custDataLst>
          </p:nvPr>
        </p:nvSpPr>
        <p:spPr>
          <a:xfrm>
            <a:off x="2733040" y="8463915"/>
            <a:ext cx="1459865" cy="283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rgbClr val="0563C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MOSFET</a:t>
            </a:r>
          </a:p>
        </p:txBody>
      </p:sp>
      <p:pic>
        <p:nvPicPr>
          <p:cNvPr id="49" name="图片 4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403225" y="5582285"/>
            <a:ext cx="1713865" cy="97282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4784725" y="5582285"/>
            <a:ext cx="1621155" cy="972820"/>
          </a:xfrm>
          <a:prstGeom prst="rect">
            <a:avLst/>
          </a:prstGeom>
        </p:spPr>
      </p:pic>
      <p:sp>
        <p:nvSpPr>
          <p:cNvPr id="51" name="矩形 50"/>
          <p:cNvSpPr/>
          <p:nvPr>
            <p:custDataLst>
              <p:tags r:id="rId30"/>
            </p:custDataLst>
          </p:nvPr>
        </p:nvSpPr>
        <p:spPr>
          <a:xfrm>
            <a:off x="2552065" y="5582285"/>
            <a:ext cx="1782445" cy="972820"/>
          </a:xfrm>
          <a:prstGeom prst="rect">
            <a:avLst/>
          </a:prstGeom>
          <a:blipFill>
            <a:blip r:embed="rId49" cstate="screen"/>
            <a:srcRect/>
            <a:stretch>
              <a:fillRect/>
            </a:stretch>
          </a:blipFill>
          <a:ln w="9525">
            <a:noFill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3" name="图片 5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2544445" y="7327265"/>
            <a:ext cx="1790065" cy="10172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1"/>
          <a:stretch>
            <a:fillRect/>
          </a:stretch>
        </p:blipFill>
        <p:spPr>
          <a:xfrm>
            <a:off x="4784725" y="7327265"/>
            <a:ext cx="1647190" cy="1017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03225" y="7315200"/>
            <a:ext cx="1713865" cy="1029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5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5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bldLvl="0" animBg="1"/>
      <p:bldP spid="82" grpId="0"/>
      <p:bldP spid="83" grpId="0" bldLvl="0" animBg="1"/>
      <p:bldP spid="84" grpId="0"/>
      <p:bldP spid="85" grpId="0" bldLvl="0" animBg="1"/>
      <p:bldP spid="86" grpId="0"/>
      <p:bldP spid="88" grpId="0"/>
      <p:bldP spid="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6B7580A-ACA8-4141-9AEE-D7DEB0C1232D"/>
  <p:tag name="ISPRING_ULTRA_SCORM_SLIDE_COUNT" val="63"/>
  <p:tag name="ISPRING_SCORM_RATE_SLIDES" val="1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时尚设计多功能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39ce1c00-35fc-47cb-b6b6-32e12ebc27d2"/>
  <p:tag name="COMMONDATA" val="eyJoZGlkIjoiMTFmOGFiZmE5MWE5OGEyNTA2NTA5MjFjYThiMjg1N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Text"/>
  <p:tag name="MH_ORDER" val="1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Other"/>
  <p:tag name="MH_ORDER" val="3"/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Text"/>
  <p:tag name="MH_ORDER" val="1"/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Other"/>
  <p:tag name="MH_ORDER" val="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Other"/>
  <p:tag name="MH_ORDER" val="4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7F7F7F"/>
      </a:accent2>
      <a:accent3>
        <a:srgbClr val="0563C1"/>
      </a:accent3>
      <a:accent4>
        <a:srgbClr val="7F7F7F"/>
      </a:accent4>
      <a:accent5>
        <a:srgbClr val="0563C1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931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微软雅黑</vt:lpstr>
      <vt:lpstr>Arial</vt:lpstr>
      <vt:lpstr>Calibri</vt:lpstr>
      <vt:lpstr>Impact</vt:lpstr>
      <vt:lpstr>Open Sans</vt:lpstr>
      <vt:lpstr>Source Sans Pro</vt:lpstr>
      <vt:lpstr>Times New Roman</vt:lpstr>
      <vt:lpstr>Office 主题</vt:lpstr>
      <vt:lpstr>PowerPoint Presentation</vt:lpstr>
      <vt:lpstr>PowerPoint Presentation</vt:lpstr>
    </vt:vector>
  </TitlesOfParts>
  <Company>冷水江市国家税务局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时尚设计多功能模板</dc:title>
  <dc:creator>曾智</dc:creator>
  <cp:lastModifiedBy>Arun Talluri</cp:lastModifiedBy>
  <cp:revision>72</cp:revision>
  <dcterms:created xsi:type="dcterms:W3CDTF">2017-03-08T09:10:00Z</dcterms:created>
  <dcterms:modified xsi:type="dcterms:W3CDTF">2023-09-26T05:43:49Z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BCEA52E5BB474F7A8FF477DB5A33862F_12</vt:lpwstr>
  </property>
  <property fmtid="{D5CDD505-2E9C-101B-9397-08002B2CF9AE}" pid="3" name="KSOProductBuildVer">
    <vt:lpwstr>2052-11.1.0.14309</vt:lpwstr>
  </property>
</Properties>
</file>