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39"/>
  </p:notesMasterIdLst>
  <p:handoutMasterIdLst>
    <p:handoutMasterId r:id="rId40"/>
  </p:handoutMasterIdLst>
  <p:sldIdLst>
    <p:sldId id="335" r:id="rId4"/>
    <p:sldId id="332" r:id="rId5"/>
    <p:sldId id="288" r:id="rId6"/>
    <p:sldId id="334" r:id="rId7"/>
    <p:sldId id="298" r:id="rId8"/>
    <p:sldId id="299" r:id="rId9"/>
    <p:sldId id="300" r:id="rId10"/>
    <p:sldId id="301" r:id="rId11"/>
    <p:sldId id="330" r:id="rId12"/>
    <p:sldId id="303" r:id="rId13"/>
    <p:sldId id="342" r:id="rId14"/>
    <p:sldId id="268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24" r:id="rId25"/>
    <p:sldId id="318" r:id="rId26"/>
    <p:sldId id="317" r:id="rId27"/>
    <p:sldId id="287" r:id="rId28"/>
    <p:sldId id="290" r:id="rId29"/>
    <p:sldId id="292" r:id="rId30"/>
    <p:sldId id="293" r:id="rId31"/>
    <p:sldId id="294" r:id="rId32"/>
    <p:sldId id="320" r:id="rId33"/>
    <p:sldId id="327" r:id="rId34"/>
    <p:sldId id="339" r:id="rId35"/>
    <p:sldId id="340" r:id="rId36"/>
    <p:sldId id="341" r:id="rId37"/>
    <p:sldId id="338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668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0"/>
    </p:cViewPr>
  </p:sorterViewPr>
  <p:notesViewPr>
    <p:cSldViewPr snapToGrid="0">
      <p:cViewPr varScale="1">
        <p:scale>
          <a:sx n="49" d="100"/>
          <a:sy n="49" d="100"/>
        </p:scale>
        <p:origin x="295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969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B w="139700" h="139700" prst="divot"/>
        </a:sp3d>
      </c:spPr>
    </c:sideWall>
    <c:backWall>
      <c:thickness val="0"/>
      <c:spPr>
        <a:noFill/>
        <a:ln>
          <a:noFill/>
        </a:ln>
        <a:effectLst>
          <a:outerShdw blurRad="50800" dist="596900" dir="540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B w="139700" h="139700" prst="divot"/>
        </a:sp3d>
      </c:spPr>
    </c:backWall>
    <c:plotArea>
      <c:layout>
        <c:manualLayout>
          <c:layoutTarget val="inner"/>
          <c:xMode val="edge"/>
          <c:yMode val="edge"/>
          <c:x val="0"/>
          <c:y val="0"/>
          <c:w val="0.98940224106947494"/>
          <c:h val="0.930808408815863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 cap="sq" cmpd="thickThin">
              <a:solidFill>
                <a:schemeClr val="accent1">
                  <a:alpha val="80000"/>
                </a:schemeClr>
              </a:solidFill>
              <a:beve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30200" dir="18900000" sy="23000" kx="-1200000" algn="bl" rotWithShape="0">
                <a:prstClr val="black">
                  <a:alpha val="20000"/>
                </a:prstClr>
              </a:outerShdw>
              <a:softEdge rad="444500"/>
            </a:effectLst>
            <a:scene3d>
              <a:camera prst="orthographicFront"/>
              <a:lightRig rig="freezing" dir="t"/>
            </a:scene3d>
            <a:sp3d prstMaterial="dkEdge">
              <a:bevelT/>
              <a:bevelB w="139700" h="139700" prst="divot"/>
              <a:contourClr>
                <a:schemeClr val="accent1">
                  <a:alpha val="80000"/>
                </a:schemeClr>
              </a:contourClr>
            </a:sp3d>
          </c:spPr>
          <c:invertIfNegative val="0"/>
          <c:dPt>
            <c:idx val="5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 cap="sq" cmpd="thickThin">
                <a:solidFill>
                  <a:schemeClr val="accent1">
                    <a:alpha val="80000"/>
                  </a:schemeClr>
                </a:solidFill>
                <a:beve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30200" dir="18900000" sx="68000" sy="68000" kx="-1200000" algn="bl" rotWithShape="0">
                  <a:prstClr val="black">
                    <a:alpha val="45000"/>
                  </a:prstClr>
                </a:outerShdw>
                <a:softEdge rad="444500"/>
              </a:effectLst>
              <a:scene3d>
                <a:camera prst="orthographicFront"/>
                <a:lightRig rig="freezing" dir="t"/>
              </a:scene3d>
              <a:sp3d prstMaterial="dkEdge">
                <a:bevelT/>
                <a:bevelB w="139700" h="139700" prst="divot"/>
                <a:contourClr>
                  <a:schemeClr val="accent1">
                    <a:alpha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A8-4BB6-8DB5-0E7AEFA6376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cap="sq" cmpd="thickThin">
                <a:solidFill>
                  <a:schemeClr val="accent1">
                    <a:alpha val="80000"/>
                  </a:schemeClr>
                </a:solidFill>
                <a:beve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30200" dir="18900000" sy="23000" kx="-1200000" algn="bl" rotWithShape="0">
                  <a:prstClr val="black">
                    <a:alpha val="20000"/>
                  </a:prstClr>
                </a:outerShdw>
                <a:softEdge rad="444500"/>
              </a:effectLst>
              <a:scene3d>
                <a:camera prst="orthographicFront"/>
                <a:lightRig rig="freezing" dir="t"/>
              </a:scene3d>
              <a:sp3d prstMaterial="dkEdge">
                <a:bevelT/>
                <a:bevelB w="139700" h="139700" prst="divot"/>
                <a:contourClr>
                  <a:schemeClr val="accent1">
                    <a:alpha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AA8-4BB6-8DB5-0E7AEFA6376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cap="sq" cmpd="thickThin">
                <a:solidFill>
                  <a:schemeClr val="accent1">
                    <a:alpha val="80000"/>
                  </a:schemeClr>
                </a:solidFill>
                <a:beve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30200" dir="18900000" sy="23000" kx="-1200000" algn="bl" rotWithShape="0">
                  <a:prstClr val="black">
                    <a:alpha val="20000"/>
                  </a:prstClr>
                </a:outerShdw>
                <a:softEdge rad="444500"/>
              </a:effectLst>
              <a:scene3d>
                <a:camera prst="orthographicFront"/>
                <a:lightRig rig="freezing" dir="t"/>
              </a:scene3d>
              <a:sp3d prstMaterial="dkEdge">
                <a:bevelT/>
                <a:bevelB w="139700" h="139700" prst="divot"/>
                <a:contourClr>
                  <a:schemeClr val="accent1">
                    <a:alpha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A8-4BB6-8DB5-0E7AEFA6376B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cap="sq" cmpd="thickThin">
                <a:solidFill>
                  <a:schemeClr val="accent1">
                    <a:alpha val="80000"/>
                  </a:schemeClr>
                </a:solidFill>
                <a:beve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30200" dir="18900000" sy="23000" kx="-1200000" algn="bl" rotWithShape="0">
                  <a:prstClr val="black">
                    <a:alpha val="20000"/>
                  </a:prstClr>
                </a:outerShdw>
                <a:softEdge rad="444500"/>
              </a:effectLst>
              <a:scene3d>
                <a:camera prst="orthographicFront"/>
                <a:lightRig rig="freezing" dir="t"/>
              </a:scene3d>
              <a:sp3d prstMaterial="dkEdge">
                <a:bevelT/>
                <a:bevelB w="139700" h="139700" prst="divot"/>
                <a:contourClr>
                  <a:schemeClr val="accent1">
                    <a:alpha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11-419F-9AAF-1EA00A7E6BE9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cap="sq" cmpd="thickThin">
                <a:solidFill>
                  <a:schemeClr val="accent1">
                    <a:alpha val="80000"/>
                  </a:schemeClr>
                </a:solidFill>
                <a:beve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30200" dir="18900000" sy="23000" kx="-1200000" algn="bl" rotWithShape="0">
                  <a:prstClr val="black">
                    <a:alpha val="20000"/>
                  </a:prstClr>
                </a:outerShdw>
                <a:softEdge rad="444500"/>
              </a:effectLst>
              <a:scene3d>
                <a:camera prst="orthographicFront"/>
                <a:lightRig rig="freezing" dir="t"/>
              </a:scene3d>
              <a:sp3d prstMaterial="dkEdge">
                <a:bevelT/>
                <a:bevelB w="139700" h="139700" prst="divot"/>
                <a:contourClr>
                  <a:schemeClr val="accent1">
                    <a:alpha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911-419F-9AAF-1EA00A7E6B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1">
                <a:spAutoFit/>
              </a:bodyPr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 </c:v>
                </c:pt>
                <c:pt idx="7">
                  <c:v>2018-19</c:v>
                </c:pt>
                <c:pt idx="8">
                  <c:v>2019-20</c:v>
                </c:pt>
                <c:pt idx="9">
                  <c:v>2020-21</c:v>
                </c:pt>
                <c:pt idx="10">
                  <c:v>2021-22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792.37</c:v>
                </c:pt>
                <c:pt idx="1">
                  <c:v>931.15</c:v>
                </c:pt>
                <c:pt idx="2">
                  <c:v>1006.58</c:v>
                </c:pt>
                <c:pt idx="3">
                  <c:v>1295.47</c:v>
                </c:pt>
                <c:pt idx="4">
                  <c:v>1634.57</c:v>
                </c:pt>
                <c:pt idx="5">
                  <c:v>1422.9</c:v>
                </c:pt>
                <c:pt idx="6">
                  <c:v>1624</c:v>
                </c:pt>
                <c:pt idx="7">
                  <c:v>1847.3</c:v>
                </c:pt>
                <c:pt idx="8">
                  <c:v>1928.18</c:v>
                </c:pt>
                <c:pt idx="9">
                  <c:v>1914.38</c:v>
                </c:pt>
                <c:pt idx="10">
                  <c:v>2299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A8-4BB6-8DB5-0E7AEFA637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1"/>
        <c:shape val="box"/>
        <c:axId val="11617280"/>
        <c:axId val="11615320"/>
        <c:axId val="0"/>
      </c:bar3DChart>
      <c:catAx>
        <c:axId val="1161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5320"/>
        <c:crosses val="autoZero"/>
        <c:auto val="1"/>
        <c:lblAlgn val="ctr"/>
        <c:lblOffset val="100"/>
        <c:noMultiLvlLbl val="0"/>
      </c:catAx>
      <c:valAx>
        <c:axId val="11615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one"/>
        <c:crossAx val="1161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US"/>
              <a:t>EPITOME COMPONENTS PVT LTD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D181A5C-8203-4562-B4FE-6432081B9A8B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3B24CE-5680-44D0-8C8B-709B0337D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0957" flipV="1">
            <a:off x="119606" y="9148025"/>
            <a:ext cx="297351" cy="4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2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US"/>
              <a:t>EPITOME COMPONENTS PVT LTD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BE2790E-3017-4BD5-9F7F-74E80188BA83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AE73E7D-953C-4B62-A505-49471ADE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582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E73E7D-953C-4B62-A505-49471ADEB8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3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4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8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2" y="6384965"/>
            <a:ext cx="2845961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EPITOME COMPONENTS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4296"/>
            <a:ext cx="12370526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sz="2400" b="1" baseline="0" dirty="0"/>
          </a:p>
          <a:p>
            <a:endParaRPr lang="en-IN" sz="2400" b="1" baseline="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88111"/>
            <a:ext cx="121920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80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1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7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8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0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 flipV="1">
            <a:off x="0" y="6176963"/>
            <a:ext cx="12192000" cy="1111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81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4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5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4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199" y="6204858"/>
            <a:ext cx="2871651" cy="516618"/>
          </a:xfrm>
        </p:spPr>
        <p:txBody>
          <a:bodyPr/>
          <a:lstStyle/>
          <a:p>
            <a:r>
              <a:rPr lang="en-US"/>
              <a:t>      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239981"/>
            <a:ext cx="284770" cy="44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  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21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59833" y="63849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BB2E-FC2B-436D-B42E-ECDF52E666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" y="6384965"/>
            <a:ext cx="219456" cy="3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ABC3-DB59-4333-A234-319CFC719E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EPITOME COMPONENTS PVT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6E9C-A502-4A5A-A1BB-6CD0AC2D3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gif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23" Type="http://schemas.openxmlformats.org/officeDocument/2006/relationships/image" Target="../media/image49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32000" y="3319694"/>
            <a:ext cx="9255760" cy="6833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Epitome Components Pvt Ltd</a:t>
            </a:r>
            <a:endParaRPr lang="en-I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68345"/>
            <a:ext cx="1893359" cy="262782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09520" y="4622800"/>
            <a:ext cx="9144000" cy="751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Date: 01-04-2022</a:t>
            </a:r>
            <a:endParaRPr lang="en-IN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40962"/>
            <a:ext cx="11353801" cy="60443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Y   C U S T O M E R 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59832" y="6353969"/>
            <a:ext cx="2664029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21028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86530"/>
            <a:ext cx="10515600" cy="87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philips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34" y="2507210"/>
            <a:ext cx="851732" cy="8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salco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06" y="2770379"/>
            <a:ext cx="1740446" cy="4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commsc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45" y="3637445"/>
            <a:ext cx="2467230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schne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700" y="4021446"/>
            <a:ext cx="1477997" cy="4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bajaj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557" y="4429530"/>
            <a:ext cx="790794" cy="9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bharat electron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80" y="1379709"/>
            <a:ext cx="2033788" cy="6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Image result for isro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39" y="1221028"/>
            <a:ext cx="1305147" cy="10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 result for luminou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38" y="2726215"/>
            <a:ext cx="1658134" cy="5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470" y="4893317"/>
            <a:ext cx="1524000" cy="850900"/>
          </a:xfrm>
          <a:prstGeom prst="rect">
            <a:avLst/>
          </a:prstGeom>
        </p:spPr>
      </p:pic>
      <p:sp>
        <p:nvSpPr>
          <p:cNvPr id="23" name="AutoShape 26" descr="Image result for exide logo"/>
          <p:cNvSpPr>
            <a:spLocks noChangeAspect="1" noChangeArrowheads="1"/>
          </p:cNvSpPr>
          <p:nvPr/>
        </p:nvSpPr>
        <p:spPr bwMode="auto">
          <a:xfrm>
            <a:off x="6096000" y="3398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8" descr="Image result for exide logo"/>
          <p:cNvSpPr>
            <a:spLocks noChangeAspect="1" noChangeArrowheads="1"/>
          </p:cNvSpPr>
          <p:nvPr/>
        </p:nvSpPr>
        <p:spPr bwMode="auto">
          <a:xfrm>
            <a:off x="6248400" y="35504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0" descr="Image result for exide logo"/>
          <p:cNvSpPr>
            <a:spLocks noChangeAspect="1" noChangeArrowheads="1"/>
          </p:cNvSpPr>
          <p:nvPr/>
        </p:nvSpPr>
        <p:spPr bwMode="auto">
          <a:xfrm>
            <a:off x="5936196" y="12837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2" descr="Image result for exide logo"/>
          <p:cNvSpPr>
            <a:spLocks noChangeAspect="1" noChangeArrowheads="1"/>
          </p:cNvSpPr>
          <p:nvPr/>
        </p:nvSpPr>
        <p:spPr bwMode="auto">
          <a:xfrm>
            <a:off x="6400800" y="37028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36" descr="Image result for excide logo"/>
          <p:cNvSpPr>
            <a:spLocks noChangeAspect="1" noChangeArrowheads="1"/>
          </p:cNvSpPr>
          <p:nvPr/>
        </p:nvSpPr>
        <p:spPr bwMode="auto">
          <a:xfrm>
            <a:off x="6553200" y="38552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38" descr="Image result for excide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35" y="2691476"/>
            <a:ext cx="1507835" cy="6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Image result for rinder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420" y="1283729"/>
            <a:ext cx="15144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6" descr="Image result for minda industries logo"/>
          <p:cNvSpPr>
            <a:spLocks noChangeAspect="1" noChangeArrowheads="1"/>
          </p:cNvSpPr>
          <p:nvPr/>
        </p:nvSpPr>
        <p:spPr bwMode="auto">
          <a:xfrm>
            <a:off x="6705600" y="40076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48" descr="Image result for minda industries logo"/>
          <p:cNvSpPr>
            <a:spLocks noChangeAspect="1" noChangeArrowheads="1"/>
          </p:cNvSpPr>
          <p:nvPr/>
        </p:nvSpPr>
        <p:spPr bwMode="auto">
          <a:xfrm>
            <a:off x="6858000" y="416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54" descr="Image result for minda industries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7" y="3774238"/>
            <a:ext cx="1238250" cy="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AutoShape 56" descr="Image result for bag electronic"/>
          <p:cNvSpPr>
            <a:spLocks noChangeAspect="1" noChangeArrowheads="1"/>
          </p:cNvSpPr>
          <p:nvPr/>
        </p:nvSpPr>
        <p:spPr bwMode="auto">
          <a:xfrm>
            <a:off x="7010400" y="43124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66" descr="Image result for beetel logo"/>
          <p:cNvSpPr>
            <a:spLocks noChangeAspect="1" noChangeArrowheads="1"/>
          </p:cNvSpPr>
          <p:nvPr/>
        </p:nvSpPr>
        <p:spPr bwMode="auto">
          <a:xfrm>
            <a:off x="7162800" y="44648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" name="Picture 68" descr="Image result for beetel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45" y="4824319"/>
            <a:ext cx="1603911" cy="4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0" descr="Image result for anchor electronic ltd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8" y="1472213"/>
            <a:ext cx="1670197" cy="6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6" descr="Image result for surya roshn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1" y="1066448"/>
            <a:ext cx="1174053" cy="104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8" descr="Image result for jns instruments sales &amp; servic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3" y="3981375"/>
            <a:ext cx="1333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0" descr="Image result for jain irrigati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09" y="3287780"/>
            <a:ext cx="1838741" cy="5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82" descr="Image result for osram"/>
          <p:cNvSpPr>
            <a:spLocks noChangeAspect="1" noChangeArrowheads="1"/>
          </p:cNvSpPr>
          <p:nvPr/>
        </p:nvSpPr>
        <p:spPr bwMode="auto">
          <a:xfrm>
            <a:off x="7315200" y="46172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84" descr="Image result for osra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78" y="4922004"/>
            <a:ext cx="1601001" cy="5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ooter Placeholder 4"/>
          <p:cNvSpPr txBox="1">
            <a:spLocks/>
          </p:cNvSpPr>
          <p:nvPr/>
        </p:nvSpPr>
        <p:spPr>
          <a:xfrm>
            <a:off x="1212233" y="6506369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78017" y="4331906"/>
            <a:ext cx="1439405" cy="471078"/>
          </a:xfrm>
          <a:prstGeom prst="rect">
            <a:avLst/>
          </a:prstGeom>
        </p:spPr>
      </p:pic>
      <p:pic>
        <p:nvPicPr>
          <p:cNvPr id="1026" name="Picture 2" descr="Havells - Wikipedia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75" y="1185532"/>
            <a:ext cx="1597679" cy="1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HTC Combats Distracted Driving Through Advanced HMI Technology - MITechNews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91" y="5093839"/>
            <a:ext cx="1649490" cy="9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-Guard Logo Vectors Free Download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4" y="2383325"/>
            <a:ext cx="1653085" cy="11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6199" y="3808946"/>
            <a:ext cx="1051294" cy="886804"/>
          </a:xfrm>
          <a:prstGeom prst="rect">
            <a:avLst/>
          </a:prstGeom>
        </p:spPr>
      </p:pic>
      <p:pic>
        <p:nvPicPr>
          <p:cNvPr id="1034" name="Picture 10" descr="Orient Electric (ORIENTELEC.NS) - Market capitalizatio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9" y="4771730"/>
            <a:ext cx="1629014" cy="16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29" y="284400"/>
            <a:ext cx="11353801" cy="60443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E Y 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I A N C 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  C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 T O M E R 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59832" y="6353969"/>
            <a:ext cx="2664029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21028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86530"/>
            <a:ext cx="10515600" cy="87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Image result for lg in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51" y="1436129"/>
            <a:ext cx="1781894" cy="13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6" descr="Image result for exide logo"/>
          <p:cNvSpPr>
            <a:spLocks noChangeAspect="1" noChangeArrowheads="1"/>
          </p:cNvSpPr>
          <p:nvPr/>
        </p:nvSpPr>
        <p:spPr bwMode="auto">
          <a:xfrm>
            <a:off x="6096000" y="3398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8" descr="Image result for exide logo"/>
          <p:cNvSpPr>
            <a:spLocks noChangeAspect="1" noChangeArrowheads="1"/>
          </p:cNvSpPr>
          <p:nvPr/>
        </p:nvSpPr>
        <p:spPr bwMode="auto">
          <a:xfrm>
            <a:off x="6248400" y="35504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0" descr="Image result for exide logo"/>
          <p:cNvSpPr>
            <a:spLocks noChangeAspect="1" noChangeArrowheads="1"/>
          </p:cNvSpPr>
          <p:nvPr/>
        </p:nvSpPr>
        <p:spPr bwMode="auto">
          <a:xfrm>
            <a:off x="5936196" y="12837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2" descr="Image result for exide logo"/>
          <p:cNvSpPr>
            <a:spLocks noChangeAspect="1" noChangeArrowheads="1"/>
          </p:cNvSpPr>
          <p:nvPr/>
        </p:nvSpPr>
        <p:spPr bwMode="auto">
          <a:xfrm>
            <a:off x="6400800" y="37028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36" descr="Image result for excide logo"/>
          <p:cNvSpPr>
            <a:spLocks noChangeAspect="1" noChangeArrowheads="1"/>
          </p:cNvSpPr>
          <p:nvPr/>
        </p:nvSpPr>
        <p:spPr bwMode="auto">
          <a:xfrm>
            <a:off x="6553200" y="38552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46" descr="Image result for minda industries logo"/>
          <p:cNvSpPr>
            <a:spLocks noChangeAspect="1" noChangeArrowheads="1"/>
          </p:cNvSpPr>
          <p:nvPr/>
        </p:nvSpPr>
        <p:spPr bwMode="auto">
          <a:xfrm>
            <a:off x="6705600" y="40076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48" descr="Image result for minda industries logo"/>
          <p:cNvSpPr>
            <a:spLocks noChangeAspect="1" noChangeArrowheads="1"/>
          </p:cNvSpPr>
          <p:nvPr/>
        </p:nvSpPr>
        <p:spPr bwMode="auto">
          <a:xfrm>
            <a:off x="6858000" y="41600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56" descr="Image result for bag electronic"/>
          <p:cNvSpPr>
            <a:spLocks noChangeAspect="1" noChangeArrowheads="1"/>
          </p:cNvSpPr>
          <p:nvPr/>
        </p:nvSpPr>
        <p:spPr bwMode="auto">
          <a:xfrm>
            <a:off x="7010400" y="43124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64" descr="Image result for iljin electric co. lt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56" y="2980745"/>
            <a:ext cx="1882487" cy="9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66" descr="Image result for beetel logo"/>
          <p:cNvSpPr>
            <a:spLocks noChangeAspect="1" noChangeArrowheads="1"/>
          </p:cNvSpPr>
          <p:nvPr/>
        </p:nvSpPr>
        <p:spPr bwMode="auto">
          <a:xfrm>
            <a:off x="7162800" y="44648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82" descr="Image result for osram"/>
          <p:cNvSpPr>
            <a:spLocks noChangeAspect="1" noChangeArrowheads="1"/>
          </p:cNvSpPr>
          <p:nvPr/>
        </p:nvSpPr>
        <p:spPr bwMode="auto">
          <a:xfrm>
            <a:off x="7315200" y="461720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ooter Placeholder 4"/>
          <p:cNvSpPr txBox="1">
            <a:spLocks/>
          </p:cNvSpPr>
          <p:nvPr/>
        </p:nvSpPr>
        <p:spPr>
          <a:xfrm>
            <a:off x="1212233" y="6506369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00" y="2973160"/>
            <a:ext cx="2319571" cy="593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163" y="3163469"/>
            <a:ext cx="2445673" cy="529532"/>
          </a:xfrm>
          <a:prstGeom prst="rect">
            <a:avLst/>
          </a:prstGeom>
        </p:spPr>
      </p:pic>
      <p:pic>
        <p:nvPicPr>
          <p:cNvPr id="10" name="Picture 2" descr="Carrier Global - Wikipedi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8" y="1445167"/>
            <a:ext cx="2305273" cy="9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7" y="954420"/>
            <a:ext cx="3994755" cy="2026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57" y="3972281"/>
            <a:ext cx="1610355" cy="15946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0" y="4007604"/>
            <a:ext cx="2707900" cy="11482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3" y="4205413"/>
            <a:ext cx="2465917" cy="8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8" y="28269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 A N U F A C T U R I N G  F A C I L I T I E 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EPITOME COMPONENTS PVT LTD</a:t>
            </a:r>
          </a:p>
        </p:txBody>
      </p:sp>
    </p:spTree>
    <p:extLst>
      <p:ext uri="{BB962C8B-B14F-4D97-AF65-F5344CB8AC3E}">
        <p14:creationId xmlns:p14="http://schemas.microsoft.com/office/powerpoint/2010/main" val="4924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703784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517526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3000" y="956443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ONO SOKKI Machine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object 3"/>
          <p:cNvSpPr txBox="1"/>
          <p:nvPr/>
        </p:nvSpPr>
        <p:spPr>
          <a:xfrm>
            <a:off x="1502684" y="4790916"/>
            <a:ext cx="9796232" cy="596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 marR="30415">
              <a:lnSpc>
                <a:spcPts val="1730"/>
              </a:lnSpc>
              <a:spcBef>
                <a:spcPts val="86"/>
              </a:spcBef>
            </a:pPr>
            <a:r>
              <a:rPr lang="en-US" b="1" dirty="0"/>
              <a:t>Fully automated Printing Machine circuit printing machine in class 1,00,000 clean room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2584174" y="1761592"/>
            <a:ext cx="5591964" cy="3393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0139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50776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517526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3000" y="925441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Etching Line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object 3"/>
          <p:cNvSpPr txBox="1"/>
          <p:nvPr/>
        </p:nvSpPr>
        <p:spPr>
          <a:xfrm>
            <a:off x="1453233" y="4917576"/>
            <a:ext cx="9796232" cy="723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 marR="30415">
              <a:lnSpc>
                <a:spcPts val="1730"/>
              </a:lnSpc>
              <a:spcBef>
                <a:spcPts val="86"/>
              </a:spcBef>
            </a:pPr>
            <a:r>
              <a:rPr lang="en-US" b="1" dirty="0">
                <a:latin typeface="Arial"/>
                <a:cs typeface="Arial"/>
              </a:rPr>
              <a:t>K</a:t>
            </a:r>
            <a:r>
              <a:rPr lang="en-US" b="1" spc="25" dirty="0">
                <a:latin typeface="Arial"/>
                <a:cs typeface="Arial"/>
              </a:rPr>
              <a:t>e</a:t>
            </a:r>
            <a:r>
              <a:rPr lang="en-US" b="1" dirty="0">
                <a:latin typeface="Arial"/>
                <a:cs typeface="Arial"/>
              </a:rPr>
              <a:t>y</a:t>
            </a:r>
            <a:r>
              <a:rPr lang="en-US" b="1" spc="-54" dirty="0">
                <a:latin typeface="Arial"/>
                <a:cs typeface="Arial"/>
              </a:rPr>
              <a:t> </a:t>
            </a:r>
            <a:r>
              <a:rPr lang="en-US" b="1" spc="-4" dirty="0">
                <a:latin typeface="Arial"/>
                <a:cs typeface="Arial"/>
              </a:rPr>
              <a:t>F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9" dirty="0">
                <a:latin typeface="Arial"/>
                <a:cs typeface="Arial"/>
              </a:rPr>
              <a:t>a</a:t>
            </a:r>
            <a:r>
              <a:rPr lang="en-US" b="1" spc="-4" dirty="0">
                <a:latin typeface="Arial"/>
                <a:cs typeface="Arial"/>
              </a:rPr>
              <a:t>tu</a:t>
            </a:r>
            <a:r>
              <a:rPr lang="en-US" b="1" spc="4" dirty="0">
                <a:latin typeface="Arial"/>
                <a:cs typeface="Arial"/>
              </a:rPr>
              <a:t>r</a:t>
            </a:r>
            <a:r>
              <a:rPr lang="en-US" b="1" spc="9" dirty="0">
                <a:latin typeface="Arial"/>
                <a:cs typeface="Arial"/>
              </a:rPr>
              <a:t>e</a:t>
            </a:r>
            <a:r>
              <a:rPr lang="en-US" b="1" dirty="0"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  <a:p>
            <a:pPr marL="241300">
              <a:lnSpc>
                <a:spcPct val="95825"/>
              </a:lnSpc>
              <a:spcBef>
                <a:spcPts val="1193"/>
              </a:spcBef>
            </a:pPr>
            <a:r>
              <a:rPr lang="en-US" dirty="0">
                <a:latin typeface="Wingdings"/>
                <a:cs typeface="Wingdings"/>
              </a:rPr>
              <a:t>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19" dirty="0">
                <a:latin typeface="Times New Roman"/>
                <a:cs typeface="Times New Roman"/>
              </a:rPr>
              <a:t> </a:t>
            </a:r>
            <a:r>
              <a:rPr lang="en-US" b="1" spc="-4" dirty="0">
                <a:latin typeface="Arial"/>
                <a:cs typeface="Arial"/>
              </a:rPr>
              <a:t>F</a:t>
            </a: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n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-13" dirty="0">
                <a:latin typeface="Arial"/>
                <a:cs typeface="Arial"/>
              </a:rPr>
              <a:t> </a:t>
            </a:r>
            <a:r>
              <a:rPr lang="en-US" b="1" spc="-4" dirty="0">
                <a:latin typeface="Arial"/>
                <a:cs typeface="Arial"/>
              </a:rPr>
              <a:t>t</a:t>
            </a:r>
            <a:r>
              <a:rPr lang="en-US" b="1" spc="4" dirty="0">
                <a:latin typeface="Arial"/>
                <a:cs typeface="Arial"/>
              </a:rPr>
              <a:t>r</a:t>
            </a:r>
            <a:r>
              <a:rPr lang="en-US" b="1" dirty="0">
                <a:latin typeface="Arial"/>
                <a:cs typeface="Arial"/>
              </a:rPr>
              <a:t>ack</a:t>
            </a:r>
            <a:r>
              <a:rPr lang="en-US" b="1" spc="-38" dirty="0">
                <a:latin typeface="Arial"/>
                <a:cs typeface="Arial"/>
              </a:rPr>
              <a:t> </a:t>
            </a:r>
            <a:r>
              <a:rPr lang="en-US" b="1" spc="4" dirty="0">
                <a:latin typeface="Arial"/>
                <a:cs typeface="Arial"/>
              </a:rPr>
              <a:t>S</a:t>
            </a:r>
            <a:r>
              <a:rPr lang="en-US" b="1" spc="9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n</a:t>
            </a:r>
            <a:r>
              <a:rPr lang="en-US" b="1" spc="9" dirty="0">
                <a:latin typeface="Arial"/>
                <a:cs typeface="Arial"/>
              </a:rPr>
              <a:t>g</a:t>
            </a:r>
            <a:r>
              <a:rPr lang="en-US" b="1" dirty="0">
                <a:latin typeface="Arial"/>
                <a:cs typeface="Arial"/>
              </a:rPr>
              <a:t>le</a:t>
            </a:r>
            <a:r>
              <a:rPr lang="en-US" b="1" spc="-39" dirty="0">
                <a:latin typeface="Arial"/>
                <a:cs typeface="Arial"/>
              </a:rPr>
              <a:t> </a:t>
            </a:r>
            <a:r>
              <a:rPr lang="en-US" b="1" spc="4" dirty="0">
                <a:latin typeface="Arial"/>
                <a:cs typeface="Arial"/>
              </a:rPr>
              <a:t>S</a:t>
            </a: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d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-29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&amp;</a:t>
            </a:r>
            <a:r>
              <a:rPr lang="en-US" b="1" spc="-1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D</a:t>
            </a:r>
            <a:r>
              <a:rPr lang="en-US" b="1" spc="9" dirty="0">
                <a:latin typeface="Arial"/>
                <a:cs typeface="Arial"/>
              </a:rPr>
              <a:t>o</a:t>
            </a:r>
            <a:r>
              <a:rPr lang="en-US" b="1" spc="-4" dirty="0">
                <a:latin typeface="Arial"/>
                <a:cs typeface="Arial"/>
              </a:rPr>
              <a:t>ub</a:t>
            </a:r>
            <a:r>
              <a:rPr lang="en-US" b="1" spc="9" dirty="0">
                <a:latin typeface="Arial"/>
                <a:cs typeface="Arial"/>
              </a:rPr>
              <a:t>l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-49" dirty="0">
                <a:latin typeface="Arial"/>
                <a:cs typeface="Arial"/>
              </a:rPr>
              <a:t> </a:t>
            </a:r>
            <a:r>
              <a:rPr lang="en-US" b="1" spc="4" dirty="0">
                <a:latin typeface="Arial"/>
                <a:cs typeface="Arial"/>
              </a:rPr>
              <a:t>S</a:t>
            </a:r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d</a:t>
            </a:r>
            <a:r>
              <a:rPr lang="en-US" b="1" dirty="0">
                <a:latin typeface="Arial"/>
                <a:cs typeface="Arial"/>
              </a:rPr>
              <a:t>e</a:t>
            </a:r>
            <a:r>
              <a:rPr lang="en-US" b="1" spc="-29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5</a:t>
            </a:r>
            <a:r>
              <a:rPr lang="en-US" b="1" spc="-8" dirty="0">
                <a:latin typeface="Arial"/>
                <a:cs typeface="Arial"/>
              </a:rPr>
              <a:t> </a:t>
            </a:r>
            <a:r>
              <a:rPr lang="en-US" b="1" spc="9" dirty="0">
                <a:latin typeface="Arial"/>
                <a:cs typeface="Arial"/>
              </a:rPr>
              <a:t>C</a:t>
            </a:r>
            <a:r>
              <a:rPr lang="en-US" b="1" spc="-4" dirty="0">
                <a:latin typeface="Arial"/>
                <a:cs typeface="Arial"/>
              </a:rPr>
              <a:t>h</a:t>
            </a:r>
            <a:r>
              <a:rPr lang="en-US" b="1" spc="9" dirty="0">
                <a:latin typeface="Arial"/>
                <a:cs typeface="Arial"/>
              </a:rPr>
              <a:t>a</a:t>
            </a:r>
            <a:r>
              <a:rPr lang="en-US" b="1" spc="-4" dirty="0">
                <a:latin typeface="Arial"/>
                <a:cs typeface="Arial"/>
              </a:rPr>
              <a:t>m</a:t>
            </a:r>
            <a:r>
              <a:rPr lang="en-US" b="1" spc="9" dirty="0">
                <a:latin typeface="Arial"/>
                <a:cs typeface="Arial"/>
              </a:rPr>
              <a:t>b</a:t>
            </a:r>
            <a:r>
              <a:rPr lang="en-US" b="1" dirty="0">
                <a:latin typeface="Arial"/>
                <a:cs typeface="Arial"/>
              </a:rPr>
              <a:t>er</a:t>
            </a:r>
            <a:r>
              <a:rPr lang="en-US" b="1" spc="-69" dirty="0">
                <a:latin typeface="Arial"/>
                <a:cs typeface="Arial"/>
              </a:rPr>
              <a:t> </a:t>
            </a:r>
            <a:r>
              <a:rPr lang="en-US" b="1" spc="4" dirty="0">
                <a:latin typeface="Arial"/>
                <a:cs typeface="Arial"/>
              </a:rPr>
              <a:t>E</a:t>
            </a:r>
            <a:r>
              <a:rPr lang="en-US" b="1" spc="-4" dirty="0">
                <a:latin typeface="Arial"/>
                <a:cs typeface="Arial"/>
              </a:rPr>
              <a:t>t</a:t>
            </a:r>
            <a:r>
              <a:rPr lang="en-US" b="1" dirty="0">
                <a:latin typeface="Arial"/>
                <a:cs typeface="Arial"/>
              </a:rPr>
              <a:t>c</a:t>
            </a:r>
            <a:r>
              <a:rPr lang="en-US" b="1" spc="-4" dirty="0">
                <a:latin typeface="Arial"/>
                <a:cs typeface="Arial"/>
              </a:rPr>
              <a:t>h</a:t>
            </a:r>
            <a:r>
              <a:rPr lang="en-US" b="1" spc="9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n</a:t>
            </a:r>
            <a:r>
              <a:rPr lang="en-US" b="1" dirty="0">
                <a:latin typeface="Arial"/>
                <a:cs typeface="Arial"/>
              </a:rPr>
              <a:t>g</a:t>
            </a:r>
            <a:r>
              <a:rPr lang="en-US" b="1" spc="-54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l</a:t>
            </a:r>
            <a:r>
              <a:rPr lang="en-US" b="1" spc="9" dirty="0">
                <a:latin typeface="Arial"/>
                <a:cs typeface="Arial"/>
              </a:rPr>
              <a:t>i</a:t>
            </a:r>
            <a:r>
              <a:rPr lang="en-US" b="1" spc="-4" dirty="0">
                <a:latin typeface="Arial"/>
                <a:cs typeface="Arial"/>
              </a:rPr>
              <a:t>n</a:t>
            </a:r>
            <a:r>
              <a:rPr lang="en-US" b="1" dirty="0">
                <a:latin typeface="Arial"/>
                <a:cs typeface="Arial"/>
              </a:rPr>
              <a:t>e.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object 6"/>
          <p:cNvSpPr/>
          <p:nvPr/>
        </p:nvSpPr>
        <p:spPr>
          <a:xfrm>
            <a:off x="1152586" y="1315789"/>
            <a:ext cx="8229953" cy="389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2" y="6384965"/>
            <a:ext cx="2611019" cy="365125"/>
          </a:xfrm>
        </p:spPr>
        <p:txBody>
          <a:bodyPr/>
          <a:lstStyle/>
          <a:p>
            <a:r>
              <a:rPr lang="en-US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3000" y="894447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Press Shop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9" name="object 3"/>
          <p:cNvSpPr txBox="1"/>
          <p:nvPr/>
        </p:nvSpPr>
        <p:spPr>
          <a:xfrm>
            <a:off x="1502684" y="4299547"/>
            <a:ext cx="9796232" cy="545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 marR="30415">
              <a:lnSpc>
                <a:spcPts val="1730"/>
              </a:lnSpc>
              <a:spcBef>
                <a:spcPts val="86"/>
              </a:spcBef>
            </a:pPr>
            <a:endParaRPr lang="en-US" sz="1600" dirty="0">
              <a:latin typeface="Arial"/>
              <a:cs typeface="Arial"/>
            </a:endParaRPr>
          </a:p>
          <a:p>
            <a:r>
              <a:rPr lang="en-US" b="1" dirty="0"/>
              <a:t>Key Features:</a:t>
            </a:r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Fine piercing with high tonnage capacity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Capacity of 1,00,000 strokes per day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2836984" y="1487126"/>
            <a:ext cx="7047913" cy="304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3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7068" y="6384965"/>
            <a:ext cx="2743541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33" y="2077540"/>
            <a:ext cx="4506642" cy="33799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1110" y="1602509"/>
            <a:ext cx="31293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Corporate Office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7541"/>
            <a:ext cx="4830305" cy="33799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59855" y="1584018"/>
            <a:ext cx="40009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Engineering  Department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7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64028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80421" y="1242230"/>
            <a:ext cx="51446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CNC Drilling &amp; Routing Machines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9" name="object 7"/>
          <p:cNvSpPr/>
          <p:nvPr/>
        </p:nvSpPr>
        <p:spPr>
          <a:xfrm>
            <a:off x="266727" y="2290534"/>
            <a:ext cx="3953255" cy="3033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6"/>
          <p:cNvSpPr/>
          <p:nvPr/>
        </p:nvSpPr>
        <p:spPr>
          <a:xfrm>
            <a:off x="8213856" y="2309602"/>
            <a:ext cx="3851147" cy="303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5"/>
          <p:cNvSpPr/>
          <p:nvPr/>
        </p:nvSpPr>
        <p:spPr>
          <a:xfrm>
            <a:off x="4356115" y="2286724"/>
            <a:ext cx="3721608" cy="303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6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79234" y="956570"/>
            <a:ext cx="5144601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D</a:t>
            </a:r>
            <a:r>
              <a:rPr lang="en-US" sz="2400" b="1" dirty="0">
                <a:latin typeface="Arial"/>
                <a:cs typeface="Arial"/>
              </a:rPr>
              <a:t>e s</a:t>
            </a:r>
            <a:r>
              <a:rPr lang="en-US" sz="2400" b="1" spc="9" dirty="0">
                <a:latin typeface="Arial"/>
                <a:cs typeface="Arial"/>
              </a:rPr>
              <a:t>m</a:t>
            </a:r>
            <a:r>
              <a:rPr lang="en-US" sz="2400" b="1" dirty="0">
                <a:latin typeface="Arial"/>
                <a:cs typeface="Arial"/>
              </a:rPr>
              <a:t>ear</a:t>
            </a:r>
            <a:r>
              <a:rPr lang="en-US" sz="2400" b="1" spc="-4" dirty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L</a:t>
            </a:r>
            <a:r>
              <a:rPr lang="en-US" sz="2400" b="1" spc="-4" dirty="0">
                <a:latin typeface="Arial"/>
                <a:cs typeface="Arial"/>
              </a:rPr>
              <a:t>i</a:t>
            </a:r>
            <a:r>
              <a:rPr lang="en-US" sz="2400" b="1" dirty="0">
                <a:latin typeface="Arial"/>
                <a:cs typeface="Arial"/>
              </a:rPr>
              <a:t>ne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1143001" y="1346642"/>
            <a:ext cx="4043766" cy="193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182341" y="1018561"/>
            <a:ext cx="5144601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D</a:t>
            </a:r>
            <a:r>
              <a:rPr lang="en-US" sz="2400" b="1" dirty="0">
                <a:latin typeface="Arial"/>
                <a:cs typeface="Arial"/>
              </a:rPr>
              <a:t>e bu</a:t>
            </a:r>
            <a:r>
              <a:rPr lang="en-US" sz="2400" b="1" spc="-4" dirty="0">
                <a:latin typeface="Arial"/>
                <a:cs typeface="Arial"/>
              </a:rPr>
              <a:t>rri</a:t>
            </a:r>
            <a:r>
              <a:rPr lang="en-US" sz="2400" b="1" dirty="0">
                <a:latin typeface="Arial"/>
                <a:cs typeface="Arial"/>
              </a:rPr>
              <a:t>ng L</a:t>
            </a:r>
            <a:r>
              <a:rPr lang="en-US" sz="2400" b="1" spc="-4" dirty="0">
                <a:latin typeface="Arial"/>
                <a:cs typeface="Arial"/>
              </a:rPr>
              <a:t>i</a:t>
            </a:r>
            <a:r>
              <a:rPr lang="en-US" sz="2400" b="1" dirty="0">
                <a:latin typeface="Arial"/>
                <a:cs typeface="Arial"/>
              </a:rPr>
              <a:t>ne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6003505" y="1343954"/>
            <a:ext cx="4003233" cy="1936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4"/>
          <p:cNvSpPr txBox="1"/>
          <p:nvPr/>
        </p:nvSpPr>
        <p:spPr>
          <a:xfrm>
            <a:off x="1920596" y="3561451"/>
            <a:ext cx="4733037" cy="153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 smtClean="0">
                <a:latin typeface="Arial"/>
                <a:cs typeface="Arial"/>
              </a:rPr>
              <a:t>Auto KST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32" name="object 3"/>
          <p:cNvSpPr txBox="1"/>
          <p:nvPr/>
        </p:nvSpPr>
        <p:spPr>
          <a:xfrm>
            <a:off x="6869578" y="3518873"/>
            <a:ext cx="1932107" cy="303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2400" b="1" spc="4" dirty="0">
                <a:latin typeface="Arial"/>
                <a:cs typeface="Arial"/>
              </a:rPr>
              <a:t>S</a:t>
            </a:r>
            <a:r>
              <a:rPr sz="2400" b="1" spc="0" dirty="0">
                <a:latin typeface="Arial"/>
                <a:cs typeface="Arial"/>
              </a:rPr>
              <a:t>hadow</a:t>
            </a:r>
            <a:r>
              <a:rPr sz="2400" b="1" spc="-19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0" dirty="0">
                <a:latin typeface="Arial"/>
                <a:cs typeface="Arial"/>
              </a:rPr>
              <a:t>ne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6003504" y="3914952"/>
            <a:ext cx="4003233" cy="2148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914721"/>
            <a:ext cx="4143704" cy="220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0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Side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24484" y="1081235"/>
            <a:ext cx="2237619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V C P </a:t>
            </a:r>
            <a:r>
              <a:rPr lang="en-US" sz="2400" b="1" dirty="0">
                <a:latin typeface="Arial"/>
                <a:cs typeface="Arial"/>
              </a:rPr>
              <a:t>L</a:t>
            </a:r>
            <a:r>
              <a:rPr lang="en-US" sz="2400" b="1" spc="-4" dirty="0">
                <a:latin typeface="Arial"/>
                <a:cs typeface="Arial"/>
              </a:rPr>
              <a:t>i</a:t>
            </a:r>
            <a:r>
              <a:rPr lang="en-US" sz="2400" b="1" dirty="0">
                <a:latin typeface="Arial"/>
                <a:cs typeface="Arial"/>
              </a:rPr>
              <a:t>ne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2" y="1441757"/>
            <a:ext cx="4000363" cy="212684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991758" y="1064493"/>
            <a:ext cx="2237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Etching</a:t>
            </a:r>
            <a:r>
              <a:rPr lang="en-US" sz="2400" b="1" dirty="0">
                <a:latin typeface="Arial"/>
                <a:cs typeface="Arial"/>
              </a:rPr>
              <a:t> L</a:t>
            </a:r>
            <a:r>
              <a:rPr lang="en-US" sz="2400" b="1" spc="-4" dirty="0">
                <a:latin typeface="Arial"/>
                <a:cs typeface="Arial"/>
              </a:rPr>
              <a:t>i</a:t>
            </a:r>
            <a:r>
              <a:rPr lang="en-US" sz="2400" b="1" dirty="0">
                <a:latin typeface="Arial"/>
                <a:cs typeface="Arial"/>
              </a:rPr>
              <a:t>ne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5" name="object 9"/>
          <p:cNvSpPr/>
          <p:nvPr/>
        </p:nvSpPr>
        <p:spPr>
          <a:xfrm>
            <a:off x="8587088" y="1374591"/>
            <a:ext cx="3223912" cy="219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9064161" y="1077559"/>
            <a:ext cx="2237619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HAL </a:t>
            </a:r>
            <a:r>
              <a:rPr lang="en-US" sz="2400" b="1" dirty="0">
                <a:latin typeface="Arial"/>
                <a:cs typeface="Arial"/>
              </a:rPr>
              <a:t> Machine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7" name="object 4"/>
          <p:cNvSpPr txBox="1"/>
          <p:nvPr/>
        </p:nvSpPr>
        <p:spPr>
          <a:xfrm>
            <a:off x="2090986" y="3785737"/>
            <a:ext cx="2678724" cy="325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2400" b="1" spc="4" dirty="0">
                <a:latin typeface="Arial"/>
                <a:cs typeface="Arial"/>
              </a:rPr>
              <a:t>E</a:t>
            </a:r>
            <a:r>
              <a:rPr sz="2400" b="1" spc="-4" dirty="0">
                <a:latin typeface="Arial"/>
                <a:cs typeface="Arial"/>
              </a:rPr>
              <a:t>l</a:t>
            </a:r>
            <a:r>
              <a:rPr sz="2400" b="1" spc="0" dirty="0">
                <a:latin typeface="Arial"/>
                <a:cs typeface="Arial"/>
              </a:rPr>
              <a:t>ec</a:t>
            </a:r>
            <a:r>
              <a:rPr sz="2400" b="1" spc="-4" dirty="0">
                <a:latin typeface="Arial"/>
                <a:cs typeface="Arial"/>
              </a:rPr>
              <a:t>tri</a:t>
            </a:r>
            <a:r>
              <a:rPr sz="2400" b="1" spc="0" dirty="0">
                <a:latin typeface="Arial"/>
                <a:cs typeface="Arial"/>
              </a:rPr>
              <a:t>cal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spc="0" dirty="0">
                <a:latin typeface="Arial"/>
                <a:cs typeface="Arial"/>
              </a:rPr>
              <a:t>Tes</a:t>
            </a:r>
            <a:r>
              <a:rPr sz="2400" b="1" spc="-4" dirty="0">
                <a:latin typeface="Arial"/>
                <a:cs typeface="Arial"/>
              </a:rPr>
              <a:t>t</a:t>
            </a:r>
            <a:r>
              <a:rPr sz="2400" b="1" spc="0" dirty="0">
                <a:latin typeface="Arial"/>
                <a:cs typeface="Arial"/>
              </a:rPr>
              <a:t>e</a:t>
            </a:r>
            <a:r>
              <a:rPr sz="2400" b="1" spc="-4" dirty="0">
                <a:latin typeface="Arial"/>
                <a:cs typeface="Arial"/>
              </a:rPr>
              <a:t>r</a:t>
            </a:r>
            <a:r>
              <a:rPr sz="2400" b="1" spc="0" dirty="0">
                <a:latin typeface="Arial"/>
                <a:cs typeface="Arial"/>
              </a:rPr>
              <a:t>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0" name="object 3"/>
          <p:cNvSpPr txBox="1"/>
          <p:nvPr/>
        </p:nvSpPr>
        <p:spPr>
          <a:xfrm>
            <a:off x="6781754" y="3659487"/>
            <a:ext cx="2804305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Final Cleaning Line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5910776" y="4030513"/>
            <a:ext cx="4473088" cy="208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53" y="4093457"/>
            <a:ext cx="3084984" cy="2126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C1B18-F397-4F23-84F5-D39A17CEE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1420386"/>
            <a:ext cx="3823251" cy="21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02" y="0"/>
            <a:ext cx="10515600" cy="1069383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 E R V I E W   O F   E P I T O M E 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215" y="957995"/>
            <a:ext cx="117632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Established in 1996.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Privately held company owned by Dhoot Family.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Products:     Single Side PCBs </a:t>
            </a: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Metal Clad PCBs </a:t>
            </a: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Double Side PCBs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Multilayer PCBs (up to 6 layers) </a:t>
            </a:r>
          </a:p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RF PCBs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Manufacturing Plants : 3 (1 located at Supa MIDC &amp;  2 at Ahmednagar MIDC)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Sales Turnover of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30.24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Million USD for the year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2021-2022.(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1 USD =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Rs.76/-)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Total Investment of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14.74</a:t>
            </a:r>
            <a:r>
              <a:rPr 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Million USD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employees across all three plants.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Certification:  ISO9001-2008, ISO14001-2004, UL 94 V 0 Approved (File No. E- 212855), RoHS Compliant    </a:t>
            </a:r>
          </a:p>
          <a:p>
            <a:pPr>
              <a:lnSpc>
                <a:spcPct val="15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Products, LCSO Approval (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), IATF 16949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Certificate of qualification for processing of Large size RF Boards for Space Application.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Layer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024415" y="1081235"/>
            <a:ext cx="29815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Multi Layer Drilling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5" y="1408479"/>
            <a:ext cx="3415100" cy="2131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650799" y="1026358"/>
            <a:ext cx="2315057" cy="3354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Lay up Station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3" y="1361835"/>
            <a:ext cx="3427005" cy="217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object 4"/>
          <p:cNvSpPr txBox="1"/>
          <p:nvPr/>
        </p:nvSpPr>
        <p:spPr>
          <a:xfrm>
            <a:off x="2833388" y="3777759"/>
            <a:ext cx="2678724" cy="325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Brown Oxide Line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6" y="4066146"/>
            <a:ext cx="4073968" cy="2022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object 3"/>
          <p:cNvSpPr txBox="1"/>
          <p:nvPr/>
        </p:nvSpPr>
        <p:spPr>
          <a:xfrm>
            <a:off x="7517123" y="3690483"/>
            <a:ext cx="3478124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MLB Press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sp>
        <p:nvSpPr>
          <p:cNvPr id="35" name="object 6"/>
          <p:cNvSpPr/>
          <p:nvPr/>
        </p:nvSpPr>
        <p:spPr>
          <a:xfrm>
            <a:off x="7284977" y="4075564"/>
            <a:ext cx="2317160" cy="2045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0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Layer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object 3"/>
          <p:cNvSpPr txBox="1"/>
          <p:nvPr/>
        </p:nvSpPr>
        <p:spPr>
          <a:xfrm>
            <a:off x="3963368" y="1020088"/>
            <a:ext cx="4896037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AOI Machine with Verifier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66164"/>
            <a:ext cx="4654827" cy="340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18" y="1559805"/>
            <a:ext cx="5601482" cy="360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32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4959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Layer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3" y="2026712"/>
            <a:ext cx="4054186" cy="342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1275942" y="1522397"/>
            <a:ext cx="5144601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dirty="0">
                <a:latin typeface="Arial"/>
                <a:cs typeface="Arial"/>
              </a:rPr>
              <a:t>Cold Storage for Prepreg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83" y="1929919"/>
            <a:ext cx="4019754" cy="3481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object 4"/>
          <p:cNvSpPr txBox="1"/>
          <p:nvPr/>
        </p:nvSpPr>
        <p:spPr>
          <a:xfrm>
            <a:off x="6101183" y="1569350"/>
            <a:ext cx="2678724" cy="3256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lang="en-US" sz="2400" b="1" spc="4" dirty="0">
                <a:latin typeface="Arial"/>
                <a:cs typeface="Arial"/>
              </a:rPr>
              <a:t>Bonding Welder</a:t>
            </a:r>
            <a:endParaRPr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9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6208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Manufacturing Facilities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1" name="object 3"/>
          <p:cNvSpPr txBox="1"/>
          <p:nvPr/>
        </p:nvSpPr>
        <p:spPr>
          <a:xfrm>
            <a:off x="1778115" y="973594"/>
            <a:ext cx="2173956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Large Bed CNC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sp>
        <p:nvSpPr>
          <p:cNvPr id="22" name="object 4"/>
          <p:cNvSpPr/>
          <p:nvPr/>
        </p:nvSpPr>
        <p:spPr>
          <a:xfrm>
            <a:off x="1359530" y="1303331"/>
            <a:ext cx="3493987" cy="2299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54" y="1322045"/>
            <a:ext cx="3589745" cy="2162089"/>
          </a:xfrm>
          <a:prstGeom prst="rect">
            <a:avLst/>
          </a:prstGeom>
        </p:spPr>
      </p:pic>
      <p:sp>
        <p:nvSpPr>
          <p:cNvPr id="23" name="object 3"/>
          <p:cNvSpPr txBox="1"/>
          <p:nvPr/>
        </p:nvSpPr>
        <p:spPr>
          <a:xfrm>
            <a:off x="6477286" y="956529"/>
            <a:ext cx="2969044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Large Bed Exposure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30" y="4102203"/>
            <a:ext cx="3493987" cy="2048301"/>
          </a:xfrm>
          <a:prstGeom prst="rect">
            <a:avLst/>
          </a:prstGeom>
        </p:spPr>
      </p:pic>
      <p:sp>
        <p:nvSpPr>
          <p:cNvPr id="24" name="object 3"/>
          <p:cNvSpPr txBox="1"/>
          <p:nvPr/>
        </p:nvSpPr>
        <p:spPr>
          <a:xfrm>
            <a:off x="6584834" y="3547918"/>
            <a:ext cx="2598919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Immersion TIN Line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3915793"/>
            <a:ext cx="2524984" cy="2234712"/>
          </a:xfrm>
          <a:prstGeom prst="rect">
            <a:avLst/>
          </a:prstGeom>
        </p:spPr>
      </p:pic>
      <p:sp>
        <p:nvSpPr>
          <p:cNvPr id="28" name="object 3"/>
          <p:cNvSpPr txBox="1"/>
          <p:nvPr/>
        </p:nvSpPr>
        <p:spPr>
          <a:xfrm>
            <a:off x="2048661" y="3652427"/>
            <a:ext cx="2173956" cy="433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/>
              <a:t>PIM Tester </a:t>
            </a:r>
            <a:endParaRPr lang="en-US" sz="2400" dirty="0"/>
          </a:p>
          <a:p>
            <a:r>
              <a:rPr lang="en-US" dirty="0"/>
              <a:t/>
            </a:r>
            <a:br>
              <a:rPr lang="en-US" dirty="0"/>
            </a:br>
            <a:endParaRPr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1479"/>
            <a:ext cx="10515600" cy="62084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Capabilities of RF PCBs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38200" y="70338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59833" y="6384965"/>
            <a:ext cx="2627812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62942" y="372893"/>
            <a:ext cx="10515600" cy="7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1212233" y="65373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6699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295400" y="822325"/>
            <a:ext cx="10515600" cy="99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95400" y="18217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143000" y="1669366"/>
            <a:ext cx="10515600" cy="48123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sz="2400" b="1">
              <a:latin typeface="Arial"/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1364633" y="6689765"/>
            <a:ext cx="2323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34698" y="1446550"/>
            <a:ext cx="10119102" cy="42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0" marR="88265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We have un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q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 capabil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or manufac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uring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spec</a:t>
            </a:r>
            <a:r>
              <a:rPr lang="en-US" spc="5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5" dirty="0" err="1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pc="5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sed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Bs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nd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or manu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ac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ure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ong boa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 up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 2 me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er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ong.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 po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ue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 our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nvest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ent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arge bed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8m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ong bed)</a:t>
            </a:r>
            <a:r>
              <a:rPr lang="en-US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and large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posure ma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ne (2m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ong)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15"/>
              </a:spcBef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647700" marR="31115" indent="-22860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v</a:t>
            </a:r>
            <a:r>
              <a:rPr lang="en-US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ap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li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 p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ov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Boa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ds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 most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 P</a:t>
            </a:r>
            <a:r>
              <a:rPr lang="en-US" spc="1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 lam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nates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su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 as AD 255 e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We use shadow</a:t>
            </a:r>
            <a:r>
              <a:rPr lang="en-US" spc="-2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process (direct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me</a:t>
            </a:r>
            <a:r>
              <a:rPr lang="en-US" spc="-10" dirty="0" err="1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5" dirty="0" err="1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pc="-5" dirty="0" err="1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pc="5" dirty="0" err="1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sa</a:t>
            </a:r>
            <a:r>
              <a:rPr lang="en-US" spc="-5" dirty="0" err="1">
                <a:latin typeface="Arial" panose="020B0604020202020204" pitchFamily="34" charset="0"/>
                <a:ea typeface="Arial" panose="020B0604020202020204" pitchFamily="34" charset="0"/>
              </a:rPr>
              <a:t>ti</a:t>
            </a:r>
            <a:r>
              <a:rPr lang="en-US" dirty="0" err="1"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ough ho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 con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ec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200"/>
              </a:lnSpc>
              <a:spcBef>
                <a:spcPts val="85"/>
              </a:spcBef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7700" marR="231140" indent="-228600">
              <a:lnSpc>
                <a:spcPct val="14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v</a:t>
            </a:r>
            <a:r>
              <a:rPr lang="en-US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ecen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n-US" spc="-2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 h</a:t>
            </a:r>
            <a:r>
              <a:rPr lang="en-US" spc="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ve developed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C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apabil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 process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ong b</a:t>
            </a:r>
            <a:r>
              <a:rPr lang="en-US" spc="-1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ard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(up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 2 me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ers)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n po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pc="-25" dirty="0"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amide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erial </a:t>
            </a:r>
            <a:r>
              <a:rPr lang="en-US" spc="-2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 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ust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85 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cron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t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ck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 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space app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ca</a:t>
            </a:r>
            <a:r>
              <a:rPr lang="en-US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pc="5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spc="-1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s.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767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and other test equipment's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55707" y="4193803"/>
            <a:ext cx="12585406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 Oven Profiler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Range: -150 to 500  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0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Least Count: 0.1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Accuracy: ±0.5 °c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919668"/>
            <a:ext cx="2677160" cy="320191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20" y="919668"/>
            <a:ext cx="3955340" cy="288017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96910" y="3932027"/>
            <a:ext cx="1101412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</a:rPr>
              <a:t>2. XRF Meter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        0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Range: -150 to 500  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Least Count: 0.01 micron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Accuracy: 4%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47891" y="2367750"/>
            <a:ext cx="11014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5507" y="3514203"/>
            <a:ext cx="5723533" cy="35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632" tIns="787152" rIns="107916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3. Mask Thickness Measurement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Range:  0 to 200 micron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Least Count: 0.1 micron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05" y="1175494"/>
            <a:ext cx="3012295" cy="2959626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626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and other test equipment's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07" y="1093275"/>
            <a:ext cx="4178433" cy="3041845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58551" y="3535450"/>
            <a:ext cx="7259563" cy="325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632" tIns="787152" rIns="90141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4. Particle Counter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Sample Time: 1-10 min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Flow Rate: 0.1 CFM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47891" y="2367750"/>
            <a:ext cx="11014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907" y="2113655"/>
            <a:ext cx="1948702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0632" tIns="787152" rIns="107916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5431" y="1750097"/>
            <a:ext cx="7259563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632" tIns="787152" rIns="90141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907" y="3961020"/>
            <a:ext cx="5378093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        5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Profile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Projector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Motorised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joy stick operated X,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Y and Z measuring axes.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Resolution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0.5 micron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1" y="966472"/>
            <a:ext cx="4694979" cy="262128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38200" y="365125"/>
            <a:ext cx="10515600" cy="626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and other test equipment's</a:t>
            </a:r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20" y="966472"/>
            <a:ext cx="5389880" cy="2748327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153507" y="3879229"/>
            <a:ext cx="5316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6. </a:t>
            </a:r>
            <a:r>
              <a:rPr lang="en-US" sz="2400" b="1" dirty="0"/>
              <a:t>Micro Scope &amp; Micro Section</a:t>
            </a:r>
          </a:p>
          <a:p>
            <a:pPr lvl="0"/>
            <a:endParaRPr lang="en-US" sz="1400" b="1" dirty="0"/>
          </a:p>
          <a:p>
            <a:pPr>
              <a:lnSpc>
                <a:spcPts val="1000"/>
              </a:lnSpc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Sophisticated  Microscope with </a:t>
            </a:r>
          </a:p>
          <a:p>
            <a:pPr>
              <a:lnSpc>
                <a:spcPts val="1000"/>
              </a:lnSpc>
            </a:pPr>
            <a:endParaRPr lang="en-US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1000x magnification available for the process</a:t>
            </a:r>
          </a:p>
          <a:p>
            <a:pPr>
              <a:lnSpc>
                <a:spcPts val="1000"/>
              </a:lnSpc>
            </a:pPr>
            <a:endParaRPr lang="en-US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 controls and reliability testing. </a:t>
            </a:r>
          </a:p>
          <a:p>
            <a:pPr>
              <a:lnSpc>
                <a:spcPts val="1000"/>
              </a:lnSpc>
            </a:pPr>
            <a:endParaRPr lang="en-US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kumimoji="0" lang="en-US" altLang="en-US" sz="32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lvl="0"/>
            <a:endParaRPr lang="en-US" altLang="en-US" sz="2400" b="1" dirty="0"/>
          </a:p>
          <a:p>
            <a:pPr lvl="0"/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HEALTH &amp; SAFETY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47891" y="2367750"/>
            <a:ext cx="11014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907" y="2113655"/>
            <a:ext cx="1948702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0632" tIns="787152" rIns="107916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5431" y="1750097"/>
            <a:ext cx="7259563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632" tIns="787152" rIns="90141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948" y="870669"/>
            <a:ext cx="11295272" cy="2510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9083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v</a:t>
            </a:r>
            <a:r>
              <a:rPr lang="en-US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b="1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lean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and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sa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2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ir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ent</a:t>
            </a:r>
            <a:r>
              <a:rPr lang="en-US" b="1" spc="-9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orms</a:t>
            </a:r>
            <a:r>
              <a:rPr lang="en-US" b="1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basis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US" b="1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hea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15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y</a:t>
            </a:r>
            <a:r>
              <a:rPr lang="en-US" b="1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gr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spc="3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th</a:t>
            </a:r>
            <a:r>
              <a:rPr lang="en-US" b="1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org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ni</a:t>
            </a:r>
            <a:r>
              <a:rPr lang="en-US" b="1" spc="15" dirty="0">
                <a:latin typeface="Arial" panose="020B0604020202020204" pitchFamily="34" charset="0"/>
                <a:ea typeface="Arial" panose="020B0604020202020204" pitchFamily="34" charset="0"/>
              </a:rPr>
              <a:t>z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ati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n.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5"/>
              </a:spcBef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516255" marR="301625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v</a:t>
            </a:r>
            <a:r>
              <a:rPr lang="en-US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Ep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me,</a:t>
            </a:r>
            <a:r>
              <a:rPr lang="en-US" b="1" spc="-8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4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take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ost</a:t>
            </a:r>
            <a:r>
              <a:rPr lang="en-US" b="1" spc="-5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ca</a:t>
            </a:r>
            <a:r>
              <a:rPr lang="en-US" b="1" spc="1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3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b="1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2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ir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n-US" b="1" spc="-7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–</a:t>
            </a:r>
            <a:r>
              <a:rPr lang="en-US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nsi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3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ell</a:t>
            </a:r>
            <a:r>
              <a:rPr lang="en-US" b="1" spc="-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as</a:t>
            </a:r>
            <a:r>
              <a:rPr lang="en-US" b="1" spc="-2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en-US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 pla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t.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20"/>
              </a:spcBef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9083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v</a:t>
            </a:r>
            <a:r>
              <a:rPr lang="en-US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Ins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all</a:t>
            </a:r>
            <a:r>
              <a:rPr lang="en-US" b="1" spc="1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b="1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ET</a:t>
            </a:r>
            <a:r>
              <a:rPr lang="en-US" b="1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pl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nt</a:t>
            </a:r>
            <a:r>
              <a:rPr lang="en-US" b="1" spc="-4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reu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40" dirty="0"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at</a:t>
            </a:r>
            <a:r>
              <a:rPr lang="en-US" b="1" spc="-1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r,</a:t>
            </a:r>
            <a:r>
              <a:rPr lang="en-US" b="1" spc="-4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conse</a:t>
            </a:r>
            <a:r>
              <a:rPr lang="en-US" b="1" spc="25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ng</a:t>
            </a:r>
            <a:r>
              <a:rPr lang="en-US" b="1" spc="-7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spc="-2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m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spc="-5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re</a:t>
            </a:r>
            <a:r>
              <a:rPr lang="en-US" b="1" spc="15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io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u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na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ural</a:t>
            </a:r>
            <a:r>
              <a:rPr lang="en-US" b="1" spc="-5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b="1" spc="5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ur</a:t>
            </a:r>
            <a:r>
              <a:rPr lang="en-US" b="1" spc="10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e.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ts val="900"/>
              </a:lnSpc>
              <a:spcBef>
                <a:spcPts val="35"/>
              </a:spcBef>
            </a:pP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1" y="2851299"/>
            <a:ext cx="5484676" cy="296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2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HEALTH &amp; SAFETY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47891" y="2367750"/>
            <a:ext cx="11014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907" y="2113655"/>
            <a:ext cx="1948702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0632" tIns="787152" rIns="107916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5431" y="1750097"/>
            <a:ext cx="7259563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632" tIns="787152" rIns="901416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2722200" y="1892348"/>
            <a:ext cx="4029843" cy="61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44" dirty="0">
                <a:latin typeface="Times New Roman"/>
                <a:cs typeface="Times New Roman"/>
              </a:rPr>
              <a:t> </a:t>
            </a:r>
            <a:r>
              <a:rPr b="1" spc="0" dirty="0">
                <a:latin typeface="Arial"/>
                <a:cs typeface="Arial"/>
              </a:rPr>
              <a:t>I</a:t>
            </a:r>
            <a:r>
              <a:rPr b="1" spc="-4" dirty="0">
                <a:latin typeface="Arial"/>
                <a:cs typeface="Arial"/>
              </a:rPr>
              <a:t>n</a:t>
            </a:r>
            <a:r>
              <a:rPr b="1" spc="0" dirty="0">
                <a:latin typeface="Arial"/>
                <a:cs typeface="Arial"/>
              </a:rPr>
              <a:t>s</a:t>
            </a:r>
            <a:r>
              <a:rPr b="1" spc="-4" dirty="0">
                <a:latin typeface="Arial"/>
                <a:cs typeface="Arial"/>
              </a:rPr>
              <a:t>t</a:t>
            </a:r>
            <a:r>
              <a:rPr b="1" spc="0" dirty="0">
                <a:latin typeface="Arial"/>
                <a:cs typeface="Arial"/>
              </a:rPr>
              <a:t>all</a:t>
            </a:r>
            <a:r>
              <a:rPr b="1" spc="9" dirty="0">
                <a:latin typeface="Arial"/>
                <a:cs typeface="Arial"/>
              </a:rPr>
              <a:t>e</a:t>
            </a:r>
            <a:r>
              <a:rPr b="1" spc="0" dirty="0">
                <a:latin typeface="Arial"/>
                <a:cs typeface="Arial"/>
              </a:rPr>
              <a:t>d</a:t>
            </a:r>
            <a:r>
              <a:rPr b="1" spc="-51" dirty="0">
                <a:latin typeface="Arial"/>
                <a:cs typeface="Arial"/>
              </a:rPr>
              <a:t> </a:t>
            </a:r>
            <a:r>
              <a:rPr b="1" spc="9" dirty="0">
                <a:latin typeface="Arial"/>
                <a:cs typeface="Arial"/>
              </a:rPr>
              <a:t>R</a:t>
            </a:r>
            <a:r>
              <a:rPr b="1" spc="0" dirty="0">
                <a:latin typeface="Arial"/>
                <a:cs typeface="Arial"/>
              </a:rPr>
              <a:t>O</a:t>
            </a:r>
            <a:r>
              <a:rPr b="1" spc="-28" dirty="0">
                <a:latin typeface="Arial"/>
                <a:cs typeface="Arial"/>
              </a:rPr>
              <a:t> </a:t>
            </a:r>
            <a:r>
              <a:rPr b="1" spc="9" dirty="0">
                <a:latin typeface="Arial"/>
                <a:cs typeface="Arial"/>
              </a:rPr>
              <a:t>p</a:t>
            </a:r>
            <a:r>
              <a:rPr b="1" spc="0" dirty="0">
                <a:latin typeface="Arial"/>
                <a:cs typeface="Arial"/>
              </a:rPr>
              <a:t>l</a:t>
            </a:r>
            <a:r>
              <a:rPr b="1" spc="9" dirty="0">
                <a:latin typeface="Arial"/>
                <a:cs typeface="Arial"/>
              </a:rPr>
              <a:t>a</a:t>
            </a:r>
            <a:r>
              <a:rPr b="1" spc="-4" dirty="0">
                <a:latin typeface="Arial"/>
                <a:cs typeface="Arial"/>
              </a:rPr>
              <a:t>nt</a:t>
            </a:r>
            <a:r>
              <a:rPr b="1" spc="0" dirty="0">
                <a:latin typeface="Arial"/>
                <a:cs typeface="Arial"/>
              </a:rPr>
              <a:t>,</a:t>
            </a:r>
            <a:r>
              <a:rPr b="1" spc="-33" dirty="0">
                <a:latin typeface="Arial"/>
                <a:cs typeface="Arial"/>
              </a:rPr>
              <a:t> </a:t>
            </a:r>
            <a:r>
              <a:rPr b="1" spc="9" dirty="0">
                <a:latin typeface="Arial"/>
                <a:cs typeface="Arial"/>
              </a:rPr>
              <a:t>t</a:t>
            </a:r>
            <a:r>
              <a:rPr b="1" spc="0" dirty="0">
                <a:latin typeface="Arial"/>
                <a:cs typeface="Arial"/>
              </a:rPr>
              <a:t>o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b</a:t>
            </a:r>
            <a:r>
              <a:rPr b="1" spc="4" dirty="0">
                <a:latin typeface="Arial"/>
                <a:cs typeface="Arial"/>
              </a:rPr>
              <a:t>r</a:t>
            </a:r>
            <a:r>
              <a:rPr b="1" spc="9" dirty="0">
                <a:latin typeface="Arial"/>
                <a:cs typeface="Arial"/>
              </a:rPr>
              <a:t>i</a:t>
            </a:r>
            <a:r>
              <a:rPr b="1" spc="-4" dirty="0">
                <a:latin typeface="Arial"/>
                <a:cs typeface="Arial"/>
              </a:rPr>
              <a:t>n</a:t>
            </a:r>
            <a:r>
              <a:rPr b="1" spc="0" dirty="0">
                <a:latin typeface="Arial"/>
                <a:cs typeface="Arial"/>
              </a:rPr>
              <a:t>g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d</a:t>
            </a:r>
            <a:r>
              <a:rPr b="1" spc="-14" dirty="0">
                <a:latin typeface="Arial"/>
                <a:cs typeface="Arial"/>
              </a:rPr>
              <a:t>o</a:t>
            </a:r>
            <a:r>
              <a:rPr b="1" spc="29" dirty="0">
                <a:latin typeface="Arial"/>
                <a:cs typeface="Arial"/>
              </a:rPr>
              <a:t>w</a:t>
            </a:r>
            <a:r>
              <a:rPr b="1" spc="0" dirty="0">
                <a:latin typeface="Arial"/>
                <a:cs typeface="Arial"/>
              </a:rPr>
              <a:t>n</a:t>
            </a:r>
            <a:r>
              <a:rPr b="1" spc="-41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ou</a:t>
            </a:r>
            <a:r>
              <a:rPr b="1" spc="0" dirty="0">
                <a:latin typeface="Arial"/>
                <a:cs typeface="Arial"/>
              </a:rPr>
              <a:t>r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d</a:t>
            </a:r>
            <a:r>
              <a:rPr b="1" spc="9" dirty="0">
                <a:latin typeface="Arial"/>
                <a:cs typeface="Arial"/>
              </a:rPr>
              <a:t>e</a:t>
            </a:r>
            <a:r>
              <a:rPr b="1" spc="-4" dirty="0">
                <a:latin typeface="Arial"/>
                <a:cs typeface="Arial"/>
              </a:rPr>
              <a:t>m</a:t>
            </a:r>
            <a:r>
              <a:rPr b="1" spc="0" dirty="0">
                <a:latin typeface="Arial"/>
                <a:cs typeface="Arial"/>
              </a:rPr>
              <a:t>a</a:t>
            </a:r>
            <a:r>
              <a:rPr b="1" spc="9" dirty="0">
                <a:latin typeface="Arial"/>
                <a:cs typeface="Arial"/>
              </a:rPr>
              <a:t>n</a:t>
            </a:r>
            <a:r>
              <a:rPr b="1" spc="0" dirty="0">
                <a:latin typeface="Arial"/>
                <a:cs typeface="Arial"/>
              </a:rPr>
              <a:t>d</a:t>
            </a:r>
            <a:r>
              <a:rPr b="1" spc="-61" dirty="0">
                <a:latin typeface="Arial"/>
                <a:cs typeface="Arial"/>
              </a:rPr>
              <a:t> </a:t>
            </a:r>
            <a:r>
              <a:rPr b="1" spc="9" dirty="0">
                <a:latin typeface="Arial"/>
                <a:cs typeface="Arial"/>
              </a:rPr>
              <a:t>f</a:t>
            </a:r>
            <a:r>
              <a:rPr b="1" spc="-4" dirty="0">
                <a:latin typeface="Arial"/>
                <a:cs typeface="Arial"/>
              </a:rPr>
              <a:t>o</a:t>
            </a:r>
            <a:r>
              <a:rPr b="1" spc="0" dirty="0">
                <a:latin typeface="Arial"/>
                <a:cs typeface="Arial"/>
              </a:rPr>
              <a:t>r</a:t>
            </a:r>
            <a:r>
              <a:rPr b="1" spc="-21" dirty="0">
                <a:latin typeface="Arial"/>
                <a:cs typeface="Arial"/>
              </a:rPr>
              <a:t> </a:t>
            </a:r>
            <a:r>
              <a:rPr b="1" spc="-4" dirty="0">
                <a:latin typeface="Arial"/>
                <a:cs typeface="Arial"/>
              </a:rPr>
              <a:t>f</a:t>
            </a:r>
            <a:r>
              <a:rPr b="1" spc="4" dirty="0">
                <a:latin typeface="Arial"/>
                <a:cs typeface="Arial"/>
              </a:rPr>
              <a:t>r</a:t>
            </a:r>
            <a:r>
              <a:rPr b="1" spc="0" dirty="0">
                <a:latin typeface="Arial"/>
                <a:cs typeface="Arial"/>
              </a:rPr>
              <a:t>esh</a:t>
            </a:r>
            <a:r>
              <a:rPr b="1" spc="-39" dirty="0">
                <a:latin typeface="Arial"/>
                <a:cs typeface="Arial"/>
              </a:rPr>
              <a:t> </a:t>
            </a:r>
            <a:r>
              <a:rPr b="1" spc="29" dirty="0">
                <a:latin typeface="Arial"/>
                <a:cs typeface="Arial"/>
              </a:rPr>
              <a:t>w</a:t>
            </a:r>
            <a:r>
              <a:rPr b="1" spc="0" dirty="0">
                <a:latin typeface="Arial"/>
                <a:cs typeface="Arial"/>
              </a:rPr>
              <a:t>a</a:t>
            </a:r>
            <a:r>
              <a:rPr b="1" spc="-4" dirty="0">
                <a:latin typeface="Arial"/>
                <a:cs typeface="Arial"/>
              </a:rPr>
              <a:t>t</a:t>
            </a:r>
            <a:r>
              <a:rPr b="1" spc="0" dirty="0">
                <a:latin typeface="Arial"/>
                <a:cs typeface="Arial"/>
              </a:rPr>
              <a:t>e</a:t>
            </a:r>
            <a:r>
              <a:rPr b="1" spc="4" dirty="0">
                <a:latin typeface="Arial"/>
                <a:cs typeface="Arial"/>
              </a:rPr>
              <a:t>r</a:t>
            </a:r>
            <a:r>
              <a:rPr b="1"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76" y="1080138"/>
            <a:ext cx="3954326" cy="224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bject 3"/>
          <p:cNvSpPr txBox="1"/>
          <p:nvPr/>
        </p:nvSpPr>
        <p:spPr>
          <a:xfrm>
            <a:off x="2478537" y="3566748"/>
            <a:ext cx="5747960" cy="22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Wingdings"/>
                <a:cs typeface="Wingdings"/>
              </a:rPr>
              <a:t></a:t>
            </a:r>
            <a:r>
              <a:rPr sz="1600" spc="-44" dirty="0">
                <a:latin typeface="Times New Roman"/>
                <a:cs typeface="Times New Roman"/>
              </a:rPr>
              <a:t> </a:t>
            </a:r>
            <a:r>
              <a:rPr sz="1600" b="1" spc="0" dirty="0">
                <a:latin typeface="Arial"/>
                <a:cs typeface="Arial"/>
              </a:rPr>
              <a:t>C</a:t>
            </a:r>
            <a:r>
              <a:rPr sz="1600" b="1" spc="-4" dirty="0">
                <a:latin typeface="Arial"/>
                <a:cs typeface="Arial"/>
              </a:rPr>
              <a:t>u</a:t>
            </a:r>
            <a:r>
              <a:rPr sz="1600" b="1" spc="0" dirty="0">
                <a:latin typeface="Arial"/>
                <a:cs typeface="Arial"/>
              </a:rPr>
              <a:t>l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25" dirty="0">
                <a:latin typeface="Arial"/>
                <a:cs typeface="Arial"/>
              </a:rPr>
              <a:t>i</a:t>
            </a:r>
            <a:r>
              <a:rPr sz="1600" b="1" spc="-25" dirty="0">
                <a:latin typeface="Arial"/>
                <a:cs typeface="Arial"/>
              </a:rPr>
              <a:t>v</a:t>
            </a:r>
            <a:r>
              <a:rPr sz="1600" b="1" spc="9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9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d</a:t>
            </a:r>
            <a:r>
              <a:rPr sz="1600" b="1" spc="-68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a</a:t>
            </a:r>
            <a:r>
              <a:rPr sz="1600" b="1" spc="-8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g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9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en</a:t>
            </a:r>
            <a:r>
              <a:rPr sz="1600" b="1" spc="-43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s</a:t>
            </a:r>
            <a:r>
              <a:rPr sz="1600" b="1" spc="-4" dirty="0">
                <a:latin typeface="Arial"/>
                <a:cs typeface="Arial"/>
              </a:rPr>
              <a:t>u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14" dirty="0">
                <a:latin typeface="Arial"/>
                <a:cs typeface="Arial"/>
              </a:rPr>
              <a:t>r</a:t>
            </a:r>
            <a:r>
              <a:rPr sz="1600" b="1" spc="-4" dirty="0">
                <a:latin typeface="Arial"/>
                <a:cs typeface="Arial"/>
              </a:rPr>
              <a:t>ou</a:t>
            </a:r>
            <a:r>
              <a:rPr sz="1600" b="1" spc="9" dirty="0">
                <a:latin typeface="Arial"/>
                <a:cs typeface="Arial"/>
              </a:rPr>
              <a:t>n</a:t>
            </a:r>
            <a:r>
              <a:rPr sz="1600" b="1" spc="-4" dirty="0">
                <a:latin typeface="Arial"/>
                <a:cs typeface="Arial"/>
              </a:rPr>
              <a:t>d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9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g</a:t>
            </a:r>
            <a:r>
              <a:rPr sz="1600" b="1" spc="-79" dirty="0">
                <a:latin typeface="Arial"/>
                <a:cs typeface="Arial"/>
              </a:rPr>
              <a:t> </a:t>
            </a:r>
            <a:r>
              <a:rPr sz="1600" b="1" spc="19" dirty="0">
                <a:latin typeface="Arial"/>
                <a:cs typeface="Arial"/>
              </a:rPr>
              <a:t>b</a:t>
            </a:r>
            <a:r>
              <a:rPr sz="1600" b="1" spc="0" dirty="0">
                <a:latin typeface="Arial"/>
                <a:cs typeface="Arial"/>
              </a:rPr>
              <a:t>y</a:t>
            </a:r>
            <a:r>
              <a:rPr sz="1600" b="1" spc="-43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f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9" dirty="0">
                <a:latin typeface="Arial"/>
                <a:cs typeface="Arial"/>
              </a:rPr>
              <a:t>e</a:t>
            </a:r>
            <a:r>
              <a:rPr sz="1600" b="1" spc="-4" dirty="0">
                <a:latin typeface="Arial"/>
                <a:cs typeface="Arial"/>
              </a:rPr>
              <a:t>d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9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g</a:t>
            </a:r>
            <a:r>
              <a:rPr sz="1600" b="1" spc="-52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9" dirty="0">
                <a:latin typeface="Arial"/>
                <a:cs typeface="Arial"/>
              </a:rPr>
              <a:t>at</a:t>
            </a:r>
            <a:r>
              <a:rPr sz="1600" b="1" spc="0" dirty="0">
                <a:latin typeface="Arial"/>
                <a:cs typeface="Arial"/>
              </a:rPr>
              <a:t>ed</a:t>
            </a:r>
            <a:r>
              <a:rPr sz="1600" b="1" spc="-68" dirty="0">
                <a:latin typeface="Arial"/>
                <a:cs typeface="Arial"/>
              </a:rPr>
              <a:t> </a:t>
            </a:r>
            <a:r>
              <a:rPr sz="1600" b="1" spc="39" dirty="0">
                <a:latin typeface="Arial"/>
                <a:cs typeface="Arial"/>
              </a:rPr>
              <a:t>w</a:t>
            </a:r>
            <a:r>
              <a:rPr sz="1600" b="1" spc="0" dirty="0">
                <a:latin typeface="Arial"/>
                <a:cs typeface="Arial"/>
              </a:rPr>
              <a:t>a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6"/>
          <p:cNvSpPr/>
          <p:nvPr/>
        </p:nvSpPr>
        <p:spPr>
          <a:xfrm>
            <a:off x="1401234" y="4038776"/>
            <a:ext cx="3323843" cy="2010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6060074" y="4038776"/>
            <a:ext cx="3549396" cy="2010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2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8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S I O N  &amp;  M I S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 N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create a World Class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with brand equity as a preferred one stop supplier of PCBs in India.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achieve leadership position in volume manufacturing of PCBs across sectors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achieve excellence in process &amp; Quality.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Adopt best manufacturing practices to achieve world class status.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Compliance of Health, Safety &amp; Environmental requirements.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Be a flexible, competitive &amp; reliable Supplier.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Supplying to leading companies to diversified sector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47891" y="2367750"/>
            <a:ext cx="110141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9907" y="2113655"/>
            <a:ext cx="1948702" cy="16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0632" tIns="787152" rIns="1079160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cxnSpLocks/>
            <a:endCxn id="16" idx="3"/>
          </p:cNvCxnSpPr>
          <p:nvPr/>
        </p:nvCxnSpPr>
        <p:spPr>
          <a:xfrm flipV="1">
            <a:off x="6736369" y="2425744"/>
            <a:ext cx="629287" cy="61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123064" y="1298655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17" name="Oval 16"/>
          <p:cNvSpPr/>
          <p:nvPr/>
        </p:nvSpPr>
        <p:spPr>
          <a:xfrm>
            <a:off x="7652554" y="2901461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Consumer Electronic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79848" y="4913264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Telecom</a:t>
            </a:r>
          </a:p>
        </p:txBody>
      </p:sp>
      <p:sp>
        <p:nvSpPr>
          <p:cNvPr id="19" name="Oval 18"/>
          <p:cNvSpPr/>
          <p:nvPr/>
        </p:nvSpPr>
        <p:spPr>
          <a:xfrm>
            <a:off x="3043351" y="3937410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Industrial</a:t>
            </a:r>
          </a:p>
        </p:txBody>
      </p:sp>
      <p:sp>
        <p:nvSpPr>
          <p:cNvPr id="20" name="Oval 19"/>
          <p:cNvSpPr/>
          <p:nvPr/>
        </p:nvSpPr>
        <p:spPr>
          <a:xfrm>
            <a:off x="3067010" y="2015837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Space &amp; Defense</a:t>
            </a:r>
          </a:p>
        </p:txBody>
      </p:sp>
      <p:sp>
        <p:nvSpPr>
          <p:cNvPr id="21" name="Oval 20"/>
          <p:cNvSpPr/>
          <p:nvPr/>
        </p:nvSpPr>
        <p:spPr>
          <a:xfrm>
            <a:off x="4901689" y="1019588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Automobile</a:t>
            </a:r>
          </a:p>
        </p:txBody>
      </p:sp>
      <p:sp>
        <p:nvSpPr>
          <p:cNvPr id="23" name="Oval 22"/>
          <p:cNvSpPr/>
          <p:nvPr/>
        </p:nvSpPr>
        <p:spPr>
          <a:xfrm>
            <a:off x="7051012" y="4471121"/>
            <a:ext cx="1656521" cy="13204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Home Appliance</a:t>
            </a:r>
          </a:p>
        </p:txBody>
      </p:sp>
      <p:cxnSp>
        <p:nvCxnSpPr>
          <p:cNvPr id="25" name="Straight Arrow Connector 24"/>
          <p:cNvCxnSpPr>
            <a:cxnSpLocks/>
            <a:stCxn id="42" idx="6"/>
          </p:cNvCxnSpPr>
          <p:nvPr/>
        </p:nvCxnSpPr>
        <p:spPr>
          <a:xfrm flipV="1">
            <a:off x="6979171" y="3688217"/>
            <a:ext cx="673383" cy="14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42" idx="5"/>
            <a:endCxn id="23" idx="1"/>
          </p:cNvCxnSpPr>
          <p:nvPr/>
        </p:nvCxnSpPr>
        <p:spPr>
          <a:xfrm>
            <a:off x="6724649" y="4260406"/>
            <a:ext cx="568955" cy="404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18" idx="0"/>
          </p:cNvCxnSpPr>
          <p:nvPr/>
        </p:nvCxnSpPr>
        <p:spPr>
          <a:xfrm flipH="1">
            <a:off x="5908109" y="4484742"/>
            <a:ext cx="93958" cy="428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 flipV="1">
            <a:off x="4590994" y="3037090"/>
            <a:ext cx="650193" cy="41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21" idx="4"/>
          </p:cNvCxnSpPr>
          <p:nvPr/>
        </p:nvCxnSpPr>
        <p:spPr>
          <a:xfrm flipH="1" flipV="1">
            <a:off x="5729950" y="2340055"/>
            <a:ext cx="72615" cy="57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4737492" y="4118824"/>
            <a:ext cx="599758" cy="30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241187" y="2915082"/>
            <a:ext cx="1737984" cy="1576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52" y="3029379"/>
            <a:ext cx="846317" cy="1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Epitome -  Committed to Customer Satisfaction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608" y="875295"/>
            <a:ext cx="110390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class manufacturing facilities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PCB company in India with 3 manufacturing facilities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Experienced Management team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Proven Track record </a:t>
            </a: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25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years in PCB manufacturing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Young, dynamic and driven professionals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development time and quick deliveries for urgent requirements of Strategic customers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 conscious and competitive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Continuing CAPEX in facilities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Focussed on Continuous improvements</a:t>
            </a:r>
          </a:p>
          <a:p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financials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59832" y="6384965"/>
            <a:ext cx="2845961" cy="365125"/>
          </a:xfrm>
        </p:spPr>
        <p:txBody>
          <a:bodyPr/>
          <a:lstStyle/>
          <a:p>
            <a:r>
              <a:rPr lang="en-US" dirty="0"/>
              <a:t>EPITOME COMPONENTS PVT LTD</a:t>
            </a:r>
          </a:p>
        </p:txBody>
      </p:sp>
    </p:spTree>
    <p:extLst>
      <p:ext uri="{BB962C8B-B14F-4D97-AF65-F5344CB8AC3E}">
        <p14:creationId xmlns:p14="http://schemas.microsoft.com/office/powerpoint/2010/main" val="15895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634"/>
            <a:ext cx="10515600" cy="55705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and Future 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(</a:t>
            </a:r>
            <a:r>
              <a:rPr lang="en-US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Plant)</a:t>
            </a:r>
            <a:endParaRPr lang="en-IN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EPITOME COMPONENTS PVT LTD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11" y="1276178"/>
            <a:ext cx="978685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8" y="1"/>
            <a:ext cx="10515600" cy="86184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and Future 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(</a:t>
            </a:r>
            <a:r>
              <a:rPr lang="en-US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Plant)</a:t>
            </a:r>
            <a:endParaRPr lang="en-IN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EPITOME COMPONENTS PVT LTD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08" y="944749"/>
            <a:ext cx="7699895" cy="52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EPITOME COMPONENTS PVT LTD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2637" y="1"/>
            <a:ext cx="10515600" cy="86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and Future Capability (</a:t>
            </a:r>
            <a:r>
              <a:rPr lang="en-US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Plant)</a:t>
            </a:r>
            <a:endParaRPr lang="en-IN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88" y="1248188"/>
            <a:ext cx="7699895" cy="42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EPITOME COMPONENTS PVT LTD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" y="3751844"/>
            <a:ext cx="11788167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"/>
              </a:lnSpc>
              <a:spcBef>
                <a:spcPts val="40"/>
              </a:spcBef>
            </a:pP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6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604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Epi</a:t>
            </a:r>
            <a:r>
              <a:rPr lang="en-US" sz="6600" b="1" spc="-4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ome</a:t>
            </a:r>
            <a:r>
              <a:rPr lang="en-US" sz="6600" b="1" spc="-2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Compone</a:t>
            </a:r>
            <a:r>
              <a:rPr lang="en-US" sz="6600" b="1" spc="-3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ts </a:t>
            </a:r>
            <a:r>
              <a:rPr lang="en-US" sz="66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6600" b="1" spc="15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US" sz="66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6600" b="1" spc="15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6600" b="1" spc="-95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sz="6600" b="1" spc="-7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endParaRPr lang="en-US" sz="6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90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sz="9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9000" dirty="0"/>
          </a:p>
        </p:txBody>
      </p:sp>
      <p:sp>
        <p:nvSpPr>
          <p:cNvPr id="4" name="Rectangle 3"/>
          <p:cNvSpPr/>
          <p:nvPr/>
        </p:nvSpPr>
        <p:spPr>
          <a:xfrm>
            <a:off x="1283360" y="1762837"/>
            <a:ext cx="8221931" cy="892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7840" marR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Thanking You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88"/>
            <a:ext cx="10515600" cy="86790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D U C T S  &amp;  C A P A C I T I E 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36264"/>
              </p:ext>
            </p:extLst>
          </p:nvPr>
        </p:nvGraphicFramePr>
        <p:xfrm>
          <a:off x="733136" y="848975"/>
          <a:ext cx="10725727" cy="502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95">
                  <a:extLst>
                    <a:ext uri="{9D8B030D-6E8A-4147-A177-3AD203B41FA5}">
                      <a16:colId xmlns:a16="http://schemas.microsoft.com/office/drawing/2014/main" val="894262812"/>
                    </a:ext>
                  </a:extLst>
                </a:gridCol>
                <a:gridCol w="4389372">
                  <a:extLst>
                    <a:ext uri="{9D8B030D-6E8A-4147-A177-3AD203B41FA5}">
                      <a16:colId xmlns:a16="http://schemas.microsoft.com/office/drawing/2014/main" val="722236845"/>
                    </a:ext>
                  </a:extLst>
                </a:gridCol>
                <a:gridCol w="3074272">
                  <a:extLst>
                    <a:ext uri="{9D8B030D-6E8A-4147-A177-3AD203B41FA5}">
                      <a16:colId xmlns:a16="http://schemas.microsoft.com/office/drawing/2014/main" val="1317213289"/>
                    </a:ext>
                  </a:extLst>
                </a:gridCol>
                <a:gridCol w="2599888">
                  <a:extLst>
                    <a:ext uri="{9D8B030D-6E8A-4147-A177-3AD203B41FA5}">
                      <a16:colId xmlns:a16="http://schemas.microsoft.com/office/drawing/2014/main" val="4286969605"/>
                    </a:ext>
                  </a:extLst>
                </a:gridCol>
              </a:tblGrid>
              <a:tr h="1271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Sr.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Capacity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  <a:endParaRPr lang="en-I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Capacity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Yearly)</a:t>
                      </a:r>
                      <a:endParaRPr lang="en-IN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37044"/>
                  </a:ext>
                </a:extLst>
              </a:tr>
              <a:tr h="1271507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Side PCBs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Clad PCBs</a:t>
                      </a: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Present Capacities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Post Expansion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Capacities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Lacs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 m/month</a:t>
                      </a:r>
                    </a:p>
                    <a:p>
                      <a:pPr algn="l"/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Lacs </a:t>
                      </a:r>
                      <a:r>
                        <a:rPr lang="en-US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Sq.m</a:t>
                      </a:r>
                      <a:r>
                        <a:rPr lang="en-US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/month</a:t>
                      </a:r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 Lacs Sq. m/year</a:t>
                      </a: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15.60 Lacs Sq. m/year</a:t>
                      </a:r>
                      <a:endParaRPr lang="en-IN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51834"/>
                  </a:ext>
                </a:extLst>
              </a:tr>
              <a:tr h="73666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Side PCBs (includes Multi-Layer PCBs) &amp; RF PCBSs</a:t>
                      </a: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Present Capacities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Post Expansion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Capacities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 Sq. m/month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 Sq. m/month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 Lacs Sq. m/year</a:t>
                      </a:r>
                    </a:p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 Lacs Sq. m/year</a:t>
                      </a:r>
                      <a:endParaRPr lang="en-IN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7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8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488"/>
            <a:ext cx="10515600" cy="867906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N U F A C T U R I N G   P L A N T 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57611"/>
              </p:ext>
            </p:extLst>
          </p:nvPr>
        </p:nvGraphicFramePr>
        <p:xfrm>
          <a:off x="2512017" y="3251468"/>
          <a:ext cx="8864234" cy="2706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0437">
                  <a:extLst>
                    <a:ext uri="{9D8B030D-6E8A-4147-A177-3AD203B41FA5}">
                      <a16:colId xmlns:a16="http://schemas.microsoft.com/office/drawing/2014/main" val="4171581596"/>
                    </a:ext>
                  </a:extLst>
                </a:gridCol>
                <a:gridCol w="2352826">
                  <a:extLst>
                    <a:ext uri="{9D8B030D-6E8A-4147-A177-3AD203B41FA5}">
                      <a16:colId xmlns:a16="http://schemas.microsoft.com/office/drawing/2014/main" val="1216491516"/>
                    </a:ext>
                  </a:extLst>
                </a:gridCol>
                <a:gridCol w="1921210">
                  <a:extLst>
                    <a:ext uri="{9D8B030D-6E8A-4147-A177-3AD203B41FA5}">
                      <a16:colId xmlns:a16="http://schemas.microsoft.com/office/drawing/2014/main" val="2961820241"/>
                    </a:ext>
                  </a:extLst>
                </a:gridCol>
                <a:gridCol w="2149761">
                  <a:extLst>
                    <a:ext uri="{9D8B030D-6E8A-4147-A177-3AD203B41FA5}">
                      <a16:colId xmlns:a16="http://schemas.microsoft.com/office/drawing/2014/main" val="3714374308"/>
                    </a:ext>
                  </a:extLst>
                </a:gridCol>
              </a:tblGrid>
              <a:tr h="532130">
                <a:tc>
                  <a:txBody>
                    <a:bodyPr/>
                    <a:lstStyle/>
                    <a:p>
                      <a:pPr marL="653415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Plant</a:t>
                      </a:r>
                      <a:r>
                        <a:rPr lang="en-US" sz="17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70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67385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Plant</a:t>
                      </a:r>
                      <a:r>
                        <a:rPr lang="en-US" sz="17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6105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Plant</a:t>
                      </a:r>
                      <a:r>
                        <a:rPr lang="en-US" sz="17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2460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Plant</a:t>
                      </a:r>
                      <a:r>
                        <a:rPr lang="en-US" sz="1700" b="1" spc="-5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551223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671830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</a:t>
                      </a:r>
                      <a:r>
                        <a:rPr lang="en-US" sz="1700" b="1" spc="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cat</a:t>
                      </a:r>
                      <a:r>
                        <a:rPr lang="en-US" sz="17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004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G-17,</a:t>
                      </a:r>
                      <a:r>
                        <a:rPr lang="en-US" sz="13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hme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nagar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4320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C-40,</a:t>
                      </a:r>
                      <a:r>
                        <a:rPr lang="en-US" sz="1300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hme</a:t>
                      </a:r>
                      <a:r>
                        <a:rPr lang="en-US" sz="1300" spc="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nagar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14985" marR="224155" indent="-262255" algn="l">
                        <a:lnSpc>
                          <a:spcPts val="1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3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20/1,</a:t>
                      </a:r>
                      <a:r>
                        <a:rPr lang="en-US" sz="13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Supa</a:t>
                      </a:r>
                      <a:r>
                        <a:rPr lang="en-US" sz="13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IDC, Ahme</a:t>
                      </a:r>
                      <a:r>
                        <a:rPr lang="en-US" sz="1300" b="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nagar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140991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514985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Establ</a:t>
                      </a:r>
                      <a:r>
                        <a:rPr lang="en-US" sz="17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</a:t>
                      </a:r>
                      <a:r>
                        <a:rPr lang="en-US" sz="17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0" marR="81407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2155" marR="734695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74065" marR="776605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52523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 marL="418465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Work</a:t>
                      </a:r>
                      <a:r>
                        <a:rPr lang="en-US" sz="17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ng </a:t>
                      </a:r>
                      <a:r>
                        <a:rPr lang="en-US" sz="1700" b="1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rea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022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70,000</a:t>
                      </a:r>
                      <a:r>
                        <a:rPr lang="en-US" sz="13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Sq.</a:t>
                      </a:r>
                      <a:r>
                        <a:rPr lang="en-US" sz="13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ft.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  <a:r>
                        <a:rPr lang="en-US" sz="13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Sq.</a:t>
                      </a:r>
                      <a:r>
                        <a:rPr lang="en-US" sz="13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ft.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657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r>
                        <a:rPr lang="en-US" sz="1300" b="0" spc="-3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Sq.</a:t>
                      </a:r>
                      <a:r>
                        <a:rPr lang="en-US" sz="1300" b="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ft.</a:t>
                      </a:r>
                      <a:endParaRPr lang="en-US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15835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610870" marR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spc="-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perat</a:t>
                      </a:r>
                      <a:r>
                        <a:rPr lang="en-US" sz="1700" b="1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280" marR="83185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en-US" sz="13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  <a:r>
                        <a:rPr lang="en-US" sz="13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300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Clad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785495" marR="786765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en-US" sz="13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  <a:r>
                        <a:rPr lang="en-US" sz="13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CBs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4170" marR="248920" indent="-62865" algn="l">
                        <a:lnSpc>
                          <a:spcPts val="14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r>
                        <a:rPr lang="en-US" sz="1300" spc="-3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Side</a:t>
                      </a:r>
                      <a:r>
                        <a:rPr lang="en-US" sz="1300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r>
                        <a:rPr lang="en-US" sz="13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&amp; Multi-L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13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300" spc="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393246"/>
                  </a:ext>
                </a:extLst>
              </a:tr>
            </a:tbl>
          </a:graphicData>
        </a:graphic>
      </p:graphicFrame>
      <p:sp>
        <p:nvSpPr>
          <p:cNvPr id="10" name="object 45"/>
          <p:cNvSpPr/>
          <p:nvPr/>
        </p:nvSpPr>
        <p:spPr>
          <a:xfrm>
            <a:off x="4963550" y="1374923"/>
            <a:ext cx="2264899" cy="173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31"/>
          <p:cNvSpPr/>
          <p:nvPr/>
        </p:nvSpPr>
        <p:spPr>
          <a:xfrm>
            <a:off x="7228449" y="1374923"/>
            <a:ext cx="1995064" cy="1753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44"/>
          <p:cNvSpPr/>
          <p:nvPr/>
        </p:nvSpPr>
        <p:spPr>
          <a:xfrm>
            <a:off x="9223514" y="1374923"/>
            <a:ext cx="2152737" cy="1733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6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1958"/>
            <a:ext cx="10801027" cy="60443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D U C T   R A N G E  &amp;  S E G M E N T S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082018" y="1955409"/>
            <a:ext cx="8623496" cy="4009293"/>
          </a:xfrm>
          <a:prstGeom prst="roundRect">
            <a:avLst>
              <a:gd name="adj" fmla="val 296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1470" y="22012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Materials: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 1, FR 2, CEM 1, CEM 3, FR 4, Metal Clad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width/spacing: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8mil / 8mil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 hole size 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0.4mm (CNC), 0.6mm (Punching)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Thickness: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0.8mm- 1.6mm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Copper Thickness: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35/0, 70/0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Finish-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Lacquer, OSP, HAL(Tin Lead), HAL (Lead Free), Carbon, Peel able Printing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8" descr="Image result for inve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8" y="5278929"/>
            <a:ext cx="2324619" cy="10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air cond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88" y="3764548"/>
            <a:ext cx="1885071" cy="7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Image result for washing mach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19" y="1885071"/>
            <a:ext cx="997480" cy="132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cfl bulb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8" y="1036122"/>
            <a:ext cx="1139482" cy="11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81" y="2333041"/>
            <a:ext cx="2087015" cy="12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mobile charger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30" y="1168501"/>
            <a:ext cx="1259045" cy="10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tele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98" y="3960055"/>
            <a:ext cx="2007167" cy="12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Image result for micro ow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87" y="5341516"/>
            <a:ext cx="2105095" cy="12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LED Ligh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53" y="5643290"/>
            <a:ext cx="1104161" cy="10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927169" y="1063816"/>
            <a:ext cx="2392246" cy="4497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Single Side PCBs</a:t>
            </a:r>
          </a:p>
        </p:txBody>
      </p:sp>
    </p:spTree>
    <p:extLst>
      <p:ext uri="{BB962C8B-B14F-4D97-AF65-F5344CB8AC3E}">
        <p14:creationId xmlns:p14="http://schemas.microsoft.com/office/powerpoint/2010/main" val="1057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1958"/>
            <a:ext cx="10801027" cy="60443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D U C T   R A N G E  &amp;  S E G M E N T S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082018" y="1955409"/>
            <a:ext cx="8623496" cy="4009293"/>
          </a:xfrm>
          <a:prstGeom prst="roundRect">
            <a:avLst>
              <a:gd name="adj" fmla="val 296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27169" y="1296290"/>
            <a:ext cx="2690022" cy="42071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Double Side PCBs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92677" y="2052235"/>
            <a:ext cx="628356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Materials: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CEM 3/ FR 4/ FR 4 High TG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width/spacing: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 /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5mil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 hole size 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0.25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Thickness: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0.4mm- 2.4 mm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Copper Thickness: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18/18, 35/35, 70/70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Finish-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OSP, HAL(Tin Lead), HAL (Lead Free), Immersion Tin, Hard Gold (Out Sourced),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ENiG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Carbon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Peelable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Printing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7" name="Picture 2" descr="Image result for bajaj ktm 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43" y="1530096"/>
            <a:ext cx="2131761" cy="14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04" y="3714208"/>
            <a:ext cx="1422009" cy="14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inver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93" y="5721034"/>
            <a:ext cx="2037668" cy="11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Image result for energy me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6" y="5657267"/>
            <a:ext cx="1745465" cy="10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LED street l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807" y="1660140"/>
            <a:ext cx="1752850" cy="116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mahindra truc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81" y="3193117"/>
            <a:ext cx="24955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EPITOME COMPONENTS PVT LTD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1105271" cy="49658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2082018" y="1955409"/>
            <a:ext cx="8623496" cy="4009293"/>
          </a:xfrm>
          <a:prstGeom prst="roundRect">
            <a:avLst>
              <a:gd name="adj" fmla="val 296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27169" y="1178723"/>
            <a:ext cx="2690022" cy="4207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RF PCBs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98762" y="2867000"/>
            <a:ext cx="67900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Materials: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 4, PTFE(Rogers, Arlon,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Neltec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Taconic, Isola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Track width/spacing: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0.2mm-2.4mm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Copper Thickness: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17.5/17.5, 35/35, 70/70,105/105 (Non PTH)</a:t>
            </a:r>
          </a:p>
          <a:p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Finish-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OSP, Immersion Tin, Hard Gold (Out Sourced)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Picture 18" descr="Image result for satel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30" y="1743148"/>
            <a:ext cx="1882888" cy="10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Image result for base station anten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10" y="3417482"/>
            <a:ext cx="1900986" cy="10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Image result for army rad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68" y="3199730"/>
            <a:ext cx="1952478" cy="130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Image result for army rad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03" y="5108122"/>
            <a:ext cx="1851953" cy="106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838199" y="319706"/>
            <a:ext cx="10801027" cy="60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R O D U C T   R A N G E  &amp;  S E G M E N T S</a:t>
            </a:r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71958"/>
            <a:ext cx="11353801" cy="604435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L E S  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T I S T I C S</a:t>
            </a:r>
            <a:b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EPITOME COMPONENTS PVT LTD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252024"/>
            <a:ext cx="1028999" cy="6164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13511" y="882692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Million  </a:t>
            </a:r>
            <a:endParaRPr lang="en-US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558839"/>
              </p:ext>
            </p:extLst>
          </p:nvPr>
        </p:nvGraphicFramePr>
        <p:xfrm>
          <a:off x="622852" y="1382387"/>
          <a:ext cx="10730948" cy="479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Image result for rupee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48" y="989415"/>
            <a:ext cx="160743" cy="1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6453301" y="1016722"/>
            <a:ext cx="1846637" cy="365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15">
              <a:lnSpc>
                <a:spcPts val="1730"/>
              </a:lnSpc>
              <a:spcBef>
                <a:spcPts val="86"/>
              </a:spcBef>
            </a:pPr>
            <a:r>
              <a:rPr lang="en-US" b="1" spc="0" dirty="0">
                <a:latin typeface="Arial"/>
                <a:cs typeface="Arial"/>
              </a:rPr>
              <a:t>(Exclude Taxes)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1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1212</Words>
  <Application>Microsoft Office PowerPoint</Application>
  <PresentationFormat>Widescreen</PresentationFormat>
  <Paragraphs>521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Office Theme</vt:lpstr>
      <vt:lpstr>1_Custom Design</vt:lpstr>
      <vt:lpstr>Custom Design</vt:lpstr>
      <vt:lpstr>PowerPoint Presentation</vt:lpstr>
      <vt:lpstr>O V E R V I E W   O F   E P I T O M E </vt:lpstr>
      <vt:lpstr>V I S I O N  &amp;  M I S S I O N </vt:lpstr>
      <vt:lpstr>P R O D U C T S  &amp;  C A P A C I T I E S</vt:lpstr>
      <vt:lpstr>M A N U F A C T U R I N G   P L A N T S</vt:lpstr>
      <vt:lpstr>P R O D U C T   R A N G E  &amp;  S E G M E N T S </vt:lpstr>
      <vt:lpstr>P R O D U C T   R A N G E  &amp;  S E G M E N T S </vt:lpstr>
      <vt:lpstr>PowerPoint Presentation</vt:lpstr>
      <vt:lpstr>S A L E S   S T A T I S T I C S </vt:lpstr>
      <vt:lpstr>K E Y   C U S T O M E R S </vt:lpstr>
      <vt:lpstr>K E Y    A P P L I A N C E    C U S T O M E R S </vt:lpstr>
      <vt:lpstr>M A N U F A C T U R I N G  F A C I L I T I E S</vt:lpstr>
      <vt:lpstr>Single Side Facilities</vt:lpstr>
      <vt:lpstr>Single Side Facilities</vt:lpstr>
      <vt:lpstr>Single Side Facilities</vt:lpstr>
      <vt:lpstr>Double Side Facilities</vt:lpstr>
      <vt:lpstr>Double Side Facilities</vt:lpstr>
      <vt:lpstr>Double Side Facilities</vt:lpstr>
      <vt:lpstr>Double Side Facilities</vt:lpstr>
      <vt:lpstr>Multi Layer Facilities</vt:lpstr>
      <vt:lpstr>Multi Layer Facilities</vt:lpstr>
      <vt:lpstr>Multi Layer Facilities</vt:lpstr>
      <vt:lpstr>RF Manufacturing Facilities</vt:lpstr>
      <vt:lpstr>Unique Capabilities of RF PCBs</vt:lpstr>
      <vt:lpstr>Laboratory and other test equipment's </vt:lpstr>
      <vt:lpstr>PowerPoint Presentation</vt:lpstr>
      <vt:lpstr>PowerPoint Presentation</vt:lpstr>
      <vt:lpstr>ENVIRONMENT, HEALTH &amp; SAFETY</vt:lpstr>
      <vt:lpstr>ENVIRONMENT, HEALTH &amp; SAFETY</vt:lpstr>
      <vt:lpstr>Supplying to leading companies to diversified sector</vt:lpstr>
      <vt:lpstr> Epitome -  Committed to Customer Satisfaction </vt:lpstr>
      <vt:lpstr>Present and Future Capacity (Supa Plant)</vt:lpstr>
      <vt:lpstr>Present and Future Capability (Supa Plant)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 Sharma</dc:creator>
  <cp:lastModifiedBy>supaa</cp:lastModifiedBy>
  <cp:revision>195</cp:revision>
  <cp:lastPrinted>2021-06-11T08:15:23Z</cp:lastPrinted>
  <dcterms:created xsi:type="dcterms:W3CDTF">2017-05-07T09:30:00Z</dcterms:created>
  <dcterms:modified xsi:type="dcterms:W3CDTF">2022-05-31T10:55:02Z</dcterms:modified>
</cp:coreProperties>
</file>