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70" r:id="rId14"/>
    <p:sldId id="267" r:id="rId15"/>
    <p:sldId id="268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nva Sans Bold" charset="0"/>
      <p:regular r:id="rId21"/>
    </p:embeddedFont>
    <p:embeddedFont>
      <p:font typeface="Montserrat Classic Bold" charset="0"/>
      <p:regular r:id="rId22"/>
    </p:embeddedFont>
    <p:embeddedFont>
      <p:font typeface="Amazingly Thick" charset="-128"/>
      <p:regular r:id="rId23"/>
    </p:embeddedFont>
    <p:embeddedFont>
      <p:font typeface="Montserrat Classic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12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.svg"/><Relationship Id="rId5" Type="http://schemas.openxmlformats.org/officeDocument/2006/relationships/image" Target="../media/image21.sv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4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4.sv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.png"/><Relationship Id="rId5" Type="http://schemas.openxmlformats.org/officeDocument/2006/relationships/image" Target="../media/image14.sv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.png"/><Relationship Id="rId5" Type="http://schemas.openxmlformats.org/officeDocument/2006/relationships/image" Target="../media/image14.svg"/><Relationship Id="rId10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12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5" Type="http://schemas.openxmlformats.org/officeDocument/2006/relationships/image" Target="../media/image1.png"/><Relationship Id="rId10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12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.svg"/><Relationship Id="rId5" Type="http://schemas.openxmlformats.org/officeDocument/2006/relationships/image" Target="../media/image21.sv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12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12026" y="1912297"/>
            <a:ext cx="10045894" cy="6802080"/>
          </a:xfrm>
          <a:custGeom>
            <a:avLst/>
            <a:gdLst/>
            <a:ahLst/>
            <a:cxnLst/>
            <a:rect l="l" t="t" r="r" b="b"/>
            <a:pathLst>
              <a:path w="10045894" h="6802080">
                <a:moveTo>
                  <a:pt x="0" y="0"/>
                </a:moveTo>
                <a:lnTo>
                  <a:pt x="10045894" y="0"/>
                </a:lnTo>
                <a:lnTo>
                  <a:pt x="10045894" y="6802080"/>
                </a:lnTo>
                <a:lnTo>
                  <a:pt x="0" y="6802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3377960"/>
            <a:ext cx="8544752" cy="15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26"/>
              </a:lnSpc>
            </a:pPr>
            <a:r>
              <a:rPr lang="en-US" sz="12047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COMPANY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860"/>
            <a:ext cx="8544752" cy="15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26"/>
              </a:lnSpc>
            </a:pPr>
            <a:r>
              <a:rPr lang="en-US" sz="12047" b="1">
                <a:solidFill>
                  <a:srgbClr val="2BB4D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44593">
            <a:off x="8023448" y="-2009860"/>
            <a:ext cx="17617704" cy="17617704"/>
          </a:xfrm>
          <a:custGeom>
            <a:avLst/>
            <a:gdLst/>
            <a:ahLst/>
            <a:cxnLst/>
            <a:rect l="l" t="t" r="r" b="b"/>
            <a:pathLst>
              <a:path w="17617704" h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62819">
            <a:off x="8489744" y="-2841143"/>
            <a:ext cx="12794948" cy="8828634"/>
          </a:xfrm>
          <a:custGeom>
            <a:avLst/>
            <a:gdLst/>
            <a:ahLst/>
            <a:cxnLst/>
            <a:rect l="l" t="t" r="r" b="b"/>
            <a:pathLst>
              <a:path w="12794948" h="8828634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954173"/>
            <a:ext cx="5803936" cy="162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5"/>
              </a:lnSpc>
            </a:pPr>
            <a:r>
              <a:rPr lang="en-US" sz="6265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OUR PRODUCTS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74752"/>
            <a:ext cx="7077148" cy="198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We are manufacturing high quality of fasteners item. We manufacturing the products in Stainless </a:t>
            </a:r>
            <a:r>
              <a:rPr lang="en-US" sz="2499" dirty="0" err="1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Steel,Mild</a:t>
            </a:r>
            <a:r>
              <a:rPr lang="en-US" sz="2499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 Steel And </a:t>
            </a:r>
            <a:r>
              <a:rPr lang="en-US" sz="2499" dirty="0" err="1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HIgh</a:t>
            </a:r>
            <a:r>
              <a:rPr lang="en-US" sz="2499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 </a:t>
            </a:r>
            <a:r>
              <a:rPr lang="en-US" sz="2499" dirty="0" err="1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Tensil</a:t>
            </a:r>
            <a:r>
              <a:rPr lang="en-US" sz="2499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 Material </a:t>
            </a:r>
          </a:p>
        </p:txBody>
      </p:sp>
      <p:sp>
        <p:nvSpPr>
          <p:cNvPr id="6" name="Freeform 6"/>
          <p:cNvSpPr/>
          <p:nvPr/>
        </p:nvSpPr>
        <p:spPr>
          <a:xfrm rot="8905814" flipH="1">
            <a:off x="-4266374" y="6074235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343973" y="4136504"/>
            <a:ext cx="8391293" cy="5121796"/>
            <a:chOff x="0" y="0"/>
            <a:chExt cx="11188391" cy="682906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314325"/>
              <a:ext cx="5352686" cy="7143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All Types Screws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Nut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Bolt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Washer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Thred road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Allen bolt </a:t>
              </a:r>
            </a:p>
            <a:p>
              <a:pPr algn="l">
                <a:lnSpc>
                  <a:spcPts val="6249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097753" y="-314325"/>
              <a:ext cx="5090638" cy="5034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Rivet 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J-bolt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Anchor Fastener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Etc </a:t>
              </a:r>
            </a:p>
            <a:p>
              <a:pPr algn="l">
                <a:lnSpc>
                  <a:spcPts val="624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42519" flipH="1">
            <a:off x="-1042019" y="8240279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79750" y="9508905"/>
            <a:ext cx="20251234" cy="3086100"/>
            <a:chOff x="0" y="0"/>
            <a:chExt cx="27001646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1072271" y="491942"/>
            <a:ext cx="6061408" cy="8825676"/>
          </a:xfrm>
          <a:custGeom>
            <a:avLst/>
            <a:gdLst/>
            <a:ahLst/>
            <a:cxnLst/>
            <a:rect l="l" t="t" r="r" b="b"/>
            <a:pathLst>
              <a:path w="6061408" h="8825676">
                <a:moveTo>
                  <a:pt x="0" y="0"/>
                </a:moveTo>
                <a:lnTo>
                  <a:pt x="6061408" y="0"/>
                </a:lnTo>
                <a:lnTo>
                  <a:pt x="6061408" y="8825676"/>
                </a:lnTo>
                <a:lnTo>
                  <a:pt x="0" y="88256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07204" y="3579456"/>
            <a:ext cx="10465067" cy="28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6"/>
              </a:lnSpc>
            </a:pPr>
            <a:r>
              <a:rPr lang="en-US" sz="10986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MFG.</a:t>
            </a:r>
          </a:p>
          <a:p>
            <a:pPr algn="l">
              <a:lnSpc>
                <a:spcPts val="10986"/>
              </a:lnSpc>
            </a:pPr>
            <a:r>
              <a:rPr lang="en-US" sz="10986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PROCESS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87423" flipH="1">
            <a:off x="12625695" y="7261552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60700" y="9527955"/>
            <a:ext cx="20251234" cy="3086100"/>
            <a:chOff x="0" y="0"/>
            <a:chExt cx="27001646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1712" y="2141961"/>
            <a:ext cx="11301259" cy="2034227"/>
          </a:xfrm>
          <a:custGeom>
            <a:avLst/>
            <a:gdLst/>
            <a:ahLst/>
            <a:cxnLst/>
            <a:rect l="l" t="t" r="r" b="b"/>
            <a:pathLst>
              <a:path w="11301259" h="2034227">
                <a:moveTo>
                  <a:pt x="0" y="0"/>
                </a:moveTo>
                <a:lnTo>
                  <a:pt x="11301259" y="0"/>
                </a:lnTo>
                <a:lnTo>
                  <a:pt x="11301259" y="2034226"/>
                </a:lnTo>
                <a:lnTo>
                  <a:pt x="0" y="20342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687721" y="2190476"/>
            <a:ext cx="5781185" cy="1985711"/>
          </a:xfrm>
          <a:custGeom>
            <a:avLst/>
            <a:gdLst/>
            <a:ahLst/>
            <a:cxnLst/>
            <a:rect l="l" t="t" r="r" b="b"/>
            <a:pathLst>
              <a:path w="5781185" h="1985711">
                <a:moveTo>
                  <a:pt x="0" y="0"/>
                </a:moveTo>
                <a:lnTo>
                  <a:pt x="5781185" y="0"/>
                </a:lnTo>
                <a:lnTo>
                  <a:pt x="5781185" y="1985711"/>
                </a:lnTo>
                <a:lnTo>
                  <a:pt x="0" y="1985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1712" y="4176187"/>
            <a:ext cx="11206009" cy="1998430"/>
          </a:xfrm>
          <a:custGeom>
            <a:avLst/>
            <a:gdLst/>
            <a:ahLst/>
            <a:cxnLst/>
            <a:rect l="l" t="t" r="r" b="b"/>
            <a:pathLst>
              <a:path w="11206009" h="1998430">
                <a:moveTo>
                  <a:pt x="0" y="0"/>
                </a:moveTo>
                <a:lnTo>
                  <a:pt x="11206009" y="0"/>
                </a:lnTo>
                <a:lnTo>
                  <a:pt x="11206009" y="1998430"/>
                </a:lnTo>
                <a:lnTo>
                  <a:pt x="0" y="1998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35346" y="4274318"/>
            <a:ext cx="5685935" cy="1900299"/>
          </a:xfrm>
          <a:custGeom>
            <a:avLst/>
            <a:gdLst/>
            <a:ahLst/>
            <a:cxnLst/>
            <a:rect l="l" t="t" r="r" b="b"/>
            <a:pathLst>
              <a:path w="5685935" h="1900299">
                <a:moveTo>
                  <a:pt x="0" y="0"/>
                </a:moveTo>
                <a:lnTo>
                  <a:pt x="5685935" y="0"/>
                </a:lnTo>
                <a:lnTo>
                  <a:pt x="5685935" y="1900299"/>
                </a:lnTo>
                <a:lnTo>
                  <a:pt x="0" y="1900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38862" y="6300070"/>
            <a:ext cx="10927970" cy="1972443"/>
          </a:xfrm>
          <a:custGeom>
            <a:avLst/>
            <a:gdLst/>
            <a:ahLst/>
            <a:cxnLst/>
            <a:rect l="l" t="t" r="r" b="b"/>
            <a:pathLst>
              <a:path w="10927970" h="1972443">
                <a:moveTo>
                  <a:pt x="0" y="0"/>
                </a:moveTo>
                <a:lnTo>
                  <a:pt x="10927971" y="0"/>
                </a:lnTo>
                <a:lnTo>
                  <a:pt x="10927971" y="1972443"/>
                </a:lnTo>
                <a:lnTo>
                  <a:pt x="0" y="1972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687721" y="6398107"/>
            <a:ext cx="5571579" cy="1963622"/>
          </a:xfrm>
          <a:custGeom>
            <a:avLst/>
            <a:gdLst/>
            <a:ahLst/>
            <a:cxnLst/>
            <a:rect l="l" t="t" r="r" b="b"/>
            <a:pathLst>
              <a:path w="5571579" h="1963622">
                <a:moveTo>
                  <a:pt x="0" y="0"/>
                </a:moveTo>
                <a:lnTo>
                  <a:pt x="5571579" y="0"/>
                </a:lnTo>
                <a:lnTo>
                  <a:pt x="5571579" y="1963623"/>
                </a:lnTo>
                <a:lnTo>
                  <a:pt x="0" y="19636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442669" y="631104"/>
            <a:ext cx="11137772" cy="91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2"/>
              </a:lnSpc>
            </a:pPr>
            <a:r>
              <a:rPr lang="en-US" sz="6842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 GALLERY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87423" flipH="1">
            <a:off x="12625695" y="7261552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60700" y="8334503"/>
            <a:ext cx="20251234" cy="4279553"/>
            <a:chOff x="0" y="-1591269"/>
            <a:chExt cx="27001646" cy="5706070"/>
          </a:xfrm>
        </p:grpSpPr>
        <p:sp>
          <p:nvSpPr>
            <p:cNvPr id="10" name="TextBox 6"/>
            <p:cNvSpPr txBox="1"/>
            <p:nvPr/>
          </p:nvSpPr>
          <p:spPr>
            <a:xfrm>
              <a:off x="0" y="-1591269"/>
              <a:ext cx="26050226" cy="5706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49"/>
                </a:lnSpc>
              </a:pPr>
              <a:endParaRPr/>
            </a:p>
          </p:txBody>
        </p:sp>
        <p:sp>
          <p:nvSpPr>
            <p:cNvPr id="6" name="TextBox 8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 dirty="0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8" name="Freeform 10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3" name="Picture 12" descr="main page 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787030"/>
          </a:xfrm>
          <a:prstGeom prst="rect">
            <a:avLst/>
          </a:prstGeom>
        </p:spPr>
      </p:pic>
      <p:grpSp>
        <p:nvGrpSpPr>
          <p:cNvPr id="14" name="Group 3"/>
          <p:cNvGrpSpPr/>
          <p:nvPr/>
        </p:nvGrpSpPr>
        <p:grpSpPr>
          <a:xfrm>
            <a:off x="-1143072" y="9715532"/>
            <a:ext cx="20251234" cy="2143140"/>
            <a:chOff x="0" y="0"/>
            <a:chExt cx="27001646" cy="4114800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-1591270"/>
              <a:ext cx="26050226" cy="5706070"/>
              <a:chOff x="0" y="-314325"/>
              <a:chExt cx="5145724" cy="1127125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1" name="TextBox 6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16" name="TextBox 7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8" name="Freeform 9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0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87423" flipH="1">
            <a:off x="12625695" y="7261552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60700" y="9527955"/>
            <a:ext cx="20251234" cy="3086100"/>
            <a:chOff x="0" y="0"/>
            <a:chExt cx="27001646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39967" y="2405848"/>
            <a:ext cx="3535429" cy="3792151"/>
          </a:xfrm>
          <a:custGeom>
            <a:avLst/>
            <a:gdLst/>
            <a:ahLst/>
            <a:cxnLst/>
            <a:rect l="l" t="t" r="r" b="b"/>
            <a:pathLst>
              <a:path w="3535429" h="3792151">
                <a:moveTo>
                  <a:pt x="0" y="0"/>
                </a:moveTo>
                <a:lnTo>
                  <a:pt x="3535429" y="0"/>
                </a:lnTo>
                <a:lnTo>
                  <a:pt x="3535429" y="3792151"/>
                </a:lnTo>
                <a:lnTo>
                  <a:pt x="0" y="37921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18308" y="2405848"/>
            <a:ext cx="2922944" cy="3792151"/>
          </a:xfrm>
          <a:custGeom>
            <a:avLst/>
            <a:gdLst/>
            <a:ahLst/>
            <a:cxnLst/>
            <a:rect l="l" t="t" r="r" b="b"/>
            <a:pathLst>
              <a:path w="2922944" h="3792151">
                <a:moveTo>
                  <a:pt x="0" y="0"/>
                </a:moveTo>
                <a:lnTo>
                  <a:pt x="2922944" y="0"/>
                </a:lnTo>
                <a:lnTo>
                  <a:pt x="2922944" y="3792151"/>
                </a:lnTo>
                <a:lnTo>
                  <a:pt x="0" y="3792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336" r="-333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41327" y="2405848"/>
            <a:ext cx="5006630" cy="3792151"/>
          </a:xfrm>
          <a:custGeom>
            <a:avLst/>
            <a:gdLst/>
            <a:ahLst/>
            <a:cxnLst/>
            <a:rect l="l" t="t" r="r" b="b"/>
            <a:pathLst>
              <a:path w="5006630" h="3792151">
                <a:moveTo>
                  <a:pt x="0" y="0"/>
                </a:moveTo>
                <a:lnTo>
                  <a:pt x="5006630" y="0"/>
                </a:lnTo>
                <a:lnTo>
                  <a:pt x="5006630" y="3792151"/>
                </a:lnTo>
                <a:lnTo>
                  <a:pt x="0" y="37921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86145" y="2405848"/>
            <a:ext cx="2858698" cy="3792151"/>
          </a:xfrm>
          <a:custGeom>
            <a:avLst/>
            <a:gdLst/>
            <a:ahLst/>
            <a:cxnLst/>
            <a:rect l="l" t="t" r="r" b="b"/>
            <a:pathLst>
              <a:path w="2858698" h="3792151">
                <a:moveTo>
                  <a:pt x="0" y="0"/>
                </a:moveTo>
                <a:lnTo>
                  <a:pt x="2858698" y="0"/>
                </a:lnTo>
                <a:lnTo>
                  <a:pt x="2858698" y="3792151"/>
                </a:lnTo>
                <a:lnTo>
                  <a:pt x="0" y="3792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36449" y="6367598"/>
            <a:ext cx="3898938" cy="2890702"/>
          </a:xfrm>
          <a:custGeom>
            <a:avLst/>
            <a:gdLst/>
            <a:ahLst/>
            <a:cxnLst/>
            <a:rect l="l" t="t" r="r" b="b"/>
            <a:pathLst>
              <a:path w="3898938" h="2890702">
                <a:moveTo>
                  <a:pt x="0" y="0"/>
                </a:moveTo>
                <a:lnTo>
                  <a:pt x="3898938" y="0"/>
                </a:lnTo>
                <a:lnTo>
                  <a:pt x="3898938" y="2890702"/>
                </a:lnTo>
                <a:lnTo>
                  <a:pt x="0" y="28907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41327" y="6417626"/>
            <a:ext cx="2213830" cy="2890702"/>
          </a:xfrm>
          <a:custGeom>
            <a:avLst/>
            <a:gdLst/>
            <a:ahLst/>
            <a:cxnLst/>
            <a:rect l="l" t="t" r="r" b="b"/>
            <a:pathLst>
              <a:path w="2213830" h="2890702">
                <a:moveTo>
                  <a:pt x="0" y="0"/>
                </a:moveTo>
                <a:lnTo>
                  <a:pt x="2213830" y="0"/>
                </a:lnTo>
                <a:lnTo>
                  <a:pt x="2213830" y="2890702"/>
                </a:lnTo>
                <a:lnTo>
                  <a:pt x="0" y="28907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9940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131312" y="6367598"/>
            <a:ext cx="5309666" cy="3006599"/>
          </a:xfrm>
          <a:custGeom>
            <a:avLst/>
            <a:gdLst/>
            <a:ahLst/>
            <a:cxnLst/>
            <a:rect l="l" t="t" r="r" b="b"/>
            <a:pathLst>
              <a:path w="5309666" h="3006599">
                <a:moveTo>
                  <a:pt x="0" y="0"/>
                </a:moveTo>
                <a:lnTo>
                  <a:pt x="5309666" y="0"/>
                </a:lnTo>
                <a:lnTo>
                  <a:pt x="5309666" y="3006598"/>
                </a:lnTo>
                <a:lnTo>
                  <a:pt x="0" y="30065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328533" y="637535"/>
            <a:ext cx="13429103" cy="90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 AREA PHOTOS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0985" y="640349"/>
            <a:ext cx="6591480" cy="361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9"/>
              </a:lnSpc>
            </a:pPr>
            <a:r>
              <a:rPr lang="en-US" sz="9369" b="1" spc="-318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LET'S CONNECT WITH US!</a:t>
            </a:r>
          </a:p>
        </p:txBody>
      </p:sp>
      <p:sp>
        <p:nvSpPr>
          <p:cNvPr id="3" name="Freeform 3"/>
          <p:cNvSpPr/>
          <p:nvPr/>
        </p:nvSpPr>
        <p:spPr>
          <a:xfrm rot="-1766807">
            <a:off x="10460579" y="2341404"/>
            <a:ext cx="12112141" cy="9843868"/>
          </a:xfrm>
          <a:custGeom>
            <a:avLst/>
            <a:gdLst/>
            <a:ahLst/>
            <a:cxnLst/>
            <a:rect l="l" t="t" r="r" b="b"/>
            <a:pathLst>
              <a:path w="12112141" h="9843868">
                <a:moveTo>
                  <a:pt x="0" y="0"/>
                </a:moveTo>
                <a:lnTo>
                  <a:pt x="12112141" y="0"/>
                </a:lnTo>
                <a:lnTo>
                  <a:pt x="12112141" y="9843868"/>
                </a:lnTo>
                <a:lnTo>
                  <a:pt x="0" y="984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569326" y="5361476"/>
            <a:ext cx="11693788" cy="7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SCREWFIX INTERNATIONAL PVT. LTD.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351" y="6182492"/>
            <a:ext cx="8752024" cy="332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FACTORY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Shree Krushna Estate, Survey No. 41, Plot No. 2 &amp; 3/1,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Nr. Divyabhoomi Industrial Estate,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Village - Mulchand Wadhawan,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Surendranagar - 363001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Tel : +91 85306 30625, +91 96876 54343</a:t>
            </a:r>
          </a:p>
          <a:p>
            <a:pPr algn="ctr">
              <a:lnSpc>
                <a:spcPts val="3787"/>
              </a:lnSpc>
            </a:pPr>
            <a:r>
              <a:rPr lang="en-US" sz="2705">
                <a:solidFill>
                  <a:srgbClr val="004AAD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Email : Info@screwfixinternational.com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71000" y="3987800"/>
            <a:ext cx="7988300" cy="5270500"/>
            <a:chOff x="0" y="0"/>
            <a:chExt cx="10651067" cy="70273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16" b="516"/>
            <a:stretch>
              <a:fillRect/>
            </a:stretch>
          </p:blipFill>
          <p:spPr>
            <a:xfrm>
              <a:off x="0" y="0"/>
              <a:ext cx="10651067" cy="7027333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1625759">
            <a:off x="10837013" y="-4312634"/>
            <a:ext cx="9495369" cy="7717145"/>
          </a:xfrm>
          <a:custGeom>
            <a:avLst/>
            <a:gdLst/>
            <a:ahLst/>
            <a:cxnLst/>
            <a:rect l="l" t="t" r="r" b="b"/>
            <a:pathLst>
              <a:path w="9495369" h="7717145">
                <a:moveTo>
                  <a:pt x="0" y="0"/>
                </a:moveTo>
                <a:lnTo>
                  <a:pt x="9495369" y="0"/>
                </a:lnTo>
                <a:lnTo>
                  <a:pt x="9495369" y="7717145"/>
                </a:lnTo>
                <a:lnTo>
                  <a:pt x="0" y="7717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7817" y="9527373"/>
            <a:ext cx="20251234" cy="3086100"/>
            <a:chOff x="0" y="0"/>
            <a:chExt cx="27001646" cy="41148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036411"/>
            <a:ext cx="7490656" cy="74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5512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TABLE OF CONTENT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3090787"/>
            <a:ext cx="11642029" cy="7196213"/>
            <a:chOff x="0" y="-95250"/>
            <a:chExt cx="15522705" cy="959495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0"/>
              <a:ext cx="15522705" cy="59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All Types of Screw, Bolt &amp; Nut Manufacturers And Exporters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7075" y="1018746"/>
              <a:ext cx="5352687" cy="8480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About Company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Vision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Mission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Leadership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Core Value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Industries We </a:t>
              </a:r>
              <a:r>
                <a:rPr lang="en-US" sz="2499" dirty="0" smtClean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Served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 dirty="0" smtClean="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Certificates </a:t>
              </a:r>
              <a:endParaRPr lang="en-US" sz="2499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endParaRPr>
            </a:p>
            <a:p>
              <a:pPr algn="l">
                <a:lnSpc>
                  <a:spcPts val="624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097753" y="1693217"/>
              <a:ext cx="5090638" cy="6000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Our Products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Mfg. Process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Corporate Video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Product Gallery </a:t>
              </a:r>
            </a:p>
            <a:p>
              <a:pPr marL="496571" lvl="1" indent="-248285" algn="l">
                <a:lnSpc>
                  <a:spcPts val="5750"/>
                </a:lnSpc>
                <a:buFont typeface="Arial"/>
                <a:buChar char="•"/>
              </a:pPr>
              <a:r>
                <a:rPr lang="en-US" sz="2300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Production area photos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Contact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25759">
            <a:off x="7878598" y="2149852"/>
            <a:ext cx="10884489" cy="8846121"/>
          </a:xfrm>
          <a:custGeom>
            <a:avLst/>
            <a:gdLst/>
            <a:ahLst/>
            <a:cxnLst/>
            <a:rect l="l" t="t" r="r" b="b"/>
            <a:pathLst>
              <a:path w="10884489" h="8846121">
                <a:moveTo>
                  <a:pt x="0" y="0"/>
                </a:moveTo>
                <a:lnTo>
                  <a:pt x="10884489" y="0"/>
                </a:lnTo>
                <a:lnTo>
                  <a:pt x="10884489" y="8846120"/>
                </a:lnTo>
                <a:lnTo>
                  <a:pt x="0" y="88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50300" y="3564216"/>
            <a:ext cx="8509000" cy="5270500"/>
            <a:chOff x="0" y="0"/>
            <a:chExt cx="11345333" cy="70273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3544" b="3544"/>
            <a:stretch>
              <a:fillRect/>
            </a:stretch>
          </p:blipFill>
          <p:spPr>
            <a:xfrm>
              <a:off x="0" y="0"/>
              <a:ext cx="11345333" cy="702733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1138646" y="9520516"/>
            <a:ext cx="20251234" cy="3086100"/>
            <a:chOff x="0" y="0"/>
            <a:chExt cx="27001646" cy="41148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1626730"/>
            <a:ext cx="113396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ABOUT COMPANY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1440" y="3500426"/>
            <a:ext cx="6783562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7"/>
              </a:lnSpc>
            </a:pPr>
            <a:r>
              <a:rPr lang="en-US" sz="2485" b="1" spc="-150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Screwfix</a:t>
            </a:r>
            <a:r>
              <a:rPr lang="en-US" sz="2485" b="1" spc="-150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International Pvt. Ltd. is a dynamic and innovative company based in </a:t>
            </a:r>
            <a:r>
              <a:rPr lang="en-US" sz="2485" b="1" spc="-150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Surendranagar</a:t>
            </a:r>
            <a:r>
              <a:rPr lang="en-US" sz="2485" b="1" spc="-150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, Gujarat, India.</a:t>
            </a:r>
          </a:p>
          <a:p>
            <a:pPr algn="just">
              <a:lnSpc>
                <a:spcPts val="3977"/>
              </a:lnSpc>
            </a:pPr>
            <a:r>
              <a:rPr lang="en-US" sz="2485" b="1" spc="-150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Established on February 18, 2022, we specialize in the manufacturing of high-quality fabricated metal products, </a:t>
            </a:r>
            <a:r>
              <a:rPr lang="en-US" sz="2485" b="1" spc="-150" dirty="0" smtClean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excluding machinery </a:t>
            </a:r>
            <a:r>
              <a:rPr lang="en-US" sz="2485" b="1" spc="-150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and equipment. Our focus is on delivering superior products that meet the highest standards of excellence </a:t>
            </a:r>
            <a:r>
              <a:rPr lang="en-US" sz="2485" b="1" spc="-150" dirty="0" smtClean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and precision</a:t>
            </a:r>
            <a:r>
              <a:rPr lang="en-US" sz="2485" b="1" spc="-150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2212299" y="4128253"/>
            <a:ext cx="271228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85" dirty="0" smtClean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85749">
            <a:off x="-5690637" y="-3861861"/>
            <a:ext cx="14345355" cy="14345355"/>
          </a:xfrm>
          <a:custGeom>
            <a:avLst/>
            <a:gdLst/>
            <a:ahLst/>
            <a:cxnLst/>
            <a:rect l="l" t="t" r="r" b="b"/>
            <a:pathLst>
              <a:path w="14345355" h="14345355">
                <a:moveTo>
                  <a:pt x="0" y="0"/>
                </a:moveTo>
                <a:lnTo>
                  <a:pt x="14345355" y="0"/>
                </a:lnTo>
                <a:lnTo>
                  <a:pt x="14345355" y="14345355"/>
                </a:lnTo>
                <a:lnTo>
                  <a:pt x="0" y="1434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99293">
            <a:off x="12170918" y="-745657"/>
            <a:ext cx="6885296" cy="11055409"/>
          </a:xfrm>
          <a:custGeom>
            <a:avLst/>
            <a:gdLst/>
            <a:ahLst/>
            <a:cxnLst/>
            <a:rect l="l" t="t" r="r" b="b"/>
            <a:pathLst>
              <a:path w="6885296" h="11055409">
                <a:moveTo>
                  <a:pt x="0" y="0"/>
                </a:moveTo>
                <a:lnTo>
                  <a:pt x="6885296" y="0"/>
                </a:lnTo>
                <a:lnTo>
                  <a:pt x="6885296" y="11055409"/>
                </a:lnTo>
                <a:lnTo>
                  <a:pt x="0" y="11055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0" y="2197100"/>
            <a:ext cx="8115300" cy="5892800"/>
            <a:chOff x="0" y="0"/>
            <a:chExt cx="10820400" cy="785706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l="4037" r="4037"/>
            <a:stretch>
              <a:fillRect/>
            </a:stretch>
          </p:blipFill>
          <p:spPr>
            <a:xfrm>
              <a:off x="0" y="0"/>
              <a:ext cx="10820400" cy="785706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959295"/>
            <a:ext cx="4859468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VISION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651133"/>
            <a:ext cx="5663817" cy="456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We envision a future where our products set the benchmark for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quality and reliability in the metal fabrication industry. Our goal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is to expand our reach and make a </a:t>
            </a:r>
            <a:r>
              <a:rPr lang="en-US" sz="2499" b="1" dirty="0" smtClean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sign cant </a:t>
            </a: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impact on the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global market by maintaining high standards of manufacturing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excellence and customer service.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64043">
            <a:off x="-4052117" y="-737535"/>
            <a:ext cx="11511802" cy="11511802"/>
          </a:xfrm>
          <a:custGeom>
            <a:avLst/>
            <a:gdLst/>
            <a:ahLst/>
            <a:cxnLst/>
            <a:rect l="l" t="t" r="r" b="b"/>
            <a:pathLst>
              <a:path w="11511802" h="11511802">
                <a:moveTo>
                  <a:pt x="0" y="0"/>
                </a:moveTo>
                <a:lnTo>
                  <a:pt x="11511802" y="0"/>
                </a:lnTo>
                <a:lnTo>
                  <a:pt x="11511802" y="11511802"/>
                </a:lnTo>
                <a:lnTo>
                  <a:pt x="0" y="1151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84008">
            <a:off x="12761683" y="7147182"/>
            <a:ext cx="4789367" cy="7690070"/>
          </a:xfrm>
          <a:custGeom>
            <a:avLst/>
            <a:gdLst/>
            <a:ahLst/>
            <a:cxnLst/>
            <a:rect l="l" t="t" r="r" b="b"/>
            <a:pathLst>
              <a:path w="4789367" h="7690070">
                <a:moveTo>
                  <a:pt x="0" y="0"/>
                </a:moveTo>
                <a:lnTo>
                  <a:pt x="4789367" y="0"/>
                </a:lnTo>
                <a:lnTo>
                  <a:pt x="4789367" y="7690070"/>
                </a:lnTo>
                <a:lnTo>
                  <a:pt x="0" y="769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4343400"/>
            <a:ext cx="16230600" cy="4914900"/>
            <a:chOff x="0" y="0"/>
            <a:chExt cx="21640800" cy="65532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t="23579"/>
            <a:stretch>
              <a:fillRect/>
            </a:stretch>
          </p:blipFill>
          <p:spPr>
            <a:xfrm>
              <a:off x="0" y="0"/>
              <a:ext cx="21640800" cy="65532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2045020"/>
            <a:ext cx="6485068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MISSION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49690" y="1087251"/>
            <a:ext cx="10247710" cy="249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At </a:t>
            </a:r>
            <a:r>
              <a:rPr lang="en-US" sz="2499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Screwfix</a:t>
            </a: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International Pvt. Ltd., our mission is to be a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leader in the metal fabrication industry by providing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unparalleled products and services. We aim to achieve this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through continuous innovation, adherence to quality, and</a:t>
            </a:r>
          </a:p>
          <a:p>
            <a:pPr algn="just">
              <a:lnSpc>
                <a:spcPts val="3999"/>
              </a:lnSpc>
            </a:pPr>
            <a:r>
              <a:rPr lang="en-US" sz="2499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a commitment to customer satisfaction.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981617" y="9458325"/>
            <a:ext cx="20251234" cy="3086100"/>
            <a:chOff x="0" y="0"/>
            <a:chExt cx="27001646" cy="4114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08728">
            <a:off x="6461224" y="-4582532"/>
            <a:ext cx="15887340" cy="15887340"/>
          </a:xfrm>
          <a:custGeom>
            <a:avLst/>
            <a:gdLst/>
            <a:ahLst/>
            <a:cxnLst/>
            <a:rect l="l" t="t" r="r" b="b"/>
            <a:pathLst>
              <a:path w="15887340" h="15887340">
                <a:moveTo>
                  <a:pt x="0" y="0"/>
                </a:moveTo>
                <a:lnTo>
                  <a:pt x="15887341" y="0"/>
                </a:lnTo>
                <a:lnTo>
                  <a:pt x="15887341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78850" y="3119383"/>
            <a:ext cx="2994106" cy="4665063"/>
            <a:chOff x="0" y="0"/>
            <a:chExt cx="3992141" cy="6220083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3992141" cy="5292611"/>
              <a:chOff x="0" y="0"/>
              <a:chExt cx="1844040" cy="24447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l="l" t="t" r="r" b="b"/>
                <a:pathLst>
                  <a:path w="1681480" h="232664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4901" b="-4901"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844040" cy="244475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244475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7" r="-47"/>
                </a:stretch>
              </a:blip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5391058"/>
              <a:ext cx="3992141" cy="44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2E2E2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MR. DEVANG DAVE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77346"/>
              <a:ext cx="3992141" cy="342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i="1">
                  <a:solidFill>
                    <a:srgbClr val="2E2E2E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DIRECTOR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436990" y="3202716"/>
            <a:ext cx="2994106" cy="4665063"/>
            <a:chOff x="0" y="0"/>
            <a:chExt cx="3992141" cy="6220083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992141" cy="5292611"/>
              <a:chOff x="0" y="0"/>
              <a:chExt cx="1844040" cy="24447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l="l" t="t" r="r" b="b"/>
                <a:pathLst>
                  <a:path w="1681480" h="232664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4203" b="-4203"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040" cy="2444750"/>
              </a:xfrm>
              <a:custGeom>
                <a:avLst/>
                <a:gdLst/>
                <a:ahLst/>
                <a:cxnLst/>
                <a:rect l="l" t="t" r="r" b="b"/>
                <a:pathLst>
                  <a:path w="1844040" h="244475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7" r="-47"/>
                </a:stretch>
              </a:blip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5391058"/>
              <a:ext cx="3992141" cy="449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2E2E2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MR. NIRANJ PATEL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877346"/>
              <a:ext cx="3992141" cy="342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i="1">
                  <a:solidFill>
                    <a:srgbClr val="2E2E2E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DIRECTOR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148401" flipH="1">
            <a:off x="15297701" y="384797"/>
            <a:ext cx="6729406" cy="5469172"/>
          </a:xfrm>
          <a:custGeom>
            <a:avLst/>
            <a:gdLst/>
            <a:ahLst/>
            <a:cxnLst/>
            <a:rect l="l" t="t" r="r" b="b"/>
            <a:pathLst>
              <a:path w="6729406" h="5469172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14589" y="4920390"/>
            <a:ext cx="6832361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1"/>
              </a:lnSpc>
            </a:pPr>
            <a:r>
              <a:rPr lang="en-US" sz="2107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Screwfix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International Pvt. Ltd. is led by a team of experienced professionals who bring a wealth of knowledge and expertise </a:t>
            </a:r>
            <a:r>
              <a:rPr lang="en-US" sz="2107" b="1" dirty="0" smtClean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to the 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company. Our directors, </a:t>
            </a:r>
            <a:r>
              <a:rPr lang="en-US" sz="2107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Devangkumar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</a:t>
            </a:r>
            <a:r>
              <a:rPr lang="en-US" sz="2107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Jayendrakumar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Dave and </a:t>
            </a:r>
            <a:r>
              <a:rPr lang="en-US" sz="2107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Niranj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</a:t>
            </a:r>
            <a:r>
              <a:rPr lang="en-US" sz="2107" b="1" dirty="0" err="1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Nileshbhai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 Patel, are dedicated to steering </a:t>
            </a:r>
            <a:r>
              <a:rPr lang="en-US" sz="2107" b="1" dirty="0" smtClean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the company </a:t>
            </a:r>
            <a:r>
              <a:rPr lang="en-US" sz="2107" b="1" dirty="0">
                <a:solidFill>
                  <a:srgbClr val="2E2E2E"/>
                </a:solidFill>
                <a:latin typeface="Times New Roman" pitchFamily="18" charset="0"/>
                <a:ea typeface="Amazingly Thick"/>
                <a:cs typeface="Times New Roman" pitchFamily="18" charset="0"/>
                <a:sym typeface="Amazingly Thick"/>
              </a:rPr>
              <a:t>towards achieving its strategic goals and objectives.</a:t>
            </a:r>
          </a:p>
        </p:txBody>
      </p:sp>
      <p:sp>
        <p:nvSpPr>
          <p:cNvPr id="17" name="Freeform 17"/>
          <p:cNvSpPr/>
          <p:nvPr/>
        </p:nvSpPr>
        <p:spPr>
          <a:xfrm rot="1082301">
            <a:off x="-5072607" y="6650746"/>
            <a:ext cx="11928886" cy="8231043"/>
          </a:xfrm>
          <a:custGeom>
            <a:avLst/>
            <a:gdLst/>
            <a:ahLst/>
            <a:cxnLst/>
            <a:rect l="l" t="t" r="r" b="b"/>
            <a:pathLst>
              <a:path w="11928886" h="8231043">
                <a:moveTo>
                  <a:pt x="0" y="0"/>
                </a:moveTo>
                <a:lnTo>
                  <a:pt x="11928886" y="0"/>
                </a:lnTo>
                <a:lnTo>
                  <a:pt x="11928886" y="8231043"/>
                </a:lnTo>
                <a:lnTo>
                  <a:pt x="0" y="82310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028700" y="2107341"/>
            <a:ext cx="499639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LEADERSHIP</a:t>
            </a:r>
          </a:p>
        </p:txBody>
      </p:sp>
      <p:sp>
        <p:nvSpPr>
          <p:cNvPr id="27" name="Freeform 27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44593">
            <a:off x="8023448" y="-2009860"/>
            <a:ext cx="17617704" cy="17617704"/>
          </a:xfrm>
          <a:custGeom>
            <a:avLst/>
            <a:gdLst/>
            <a:ahLst/>
            <a:cxnLst/>
            <a:rect l="l" t="t" r="r" b="b"/>
            <a:pathLst>
              <a:path w="17617704" h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62819">
            <a:off x="8489744" y="-2841143"/>
            <a:ext cx="12794948" cy="8828634"/>
          </a:xfrm>
          <a:custGeom>
            <a:avLst/>
            <a:gdLst/>
            <a:ahLst/>
            <a:cxnLst/>
            <a:rect l="l" t="t" r="r" b="b"/>
            <a:pathLst>
              <a:path w="12794948" h="8828634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21592" y="941398"/>
            <a:ext cx="10227605" cy="147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1"/>
              </a:lnSpc>
            </a:pPr>
            <a:r>
              <a:rPr lang="en-US" sz="11041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CORE VALUE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448309"/>
            <a:ext cx="6201634" cy="75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3484" lvl="1" indent="-471742" algn="l">
              <a:lnSpc>
                <a:spcPts val="6118"/>
              </a:lnSpc>
              <a:buFont typeface="Arial"/>
              <a:buChar char="•"/>
            </a:pPr>
            <a:r>
              <a:rPr lang="en-US" sz="437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Customer Focus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3450" y="4247474"/>
            <a:ext cx="4364317" cy="75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3484" lvl="1" indent="-471742" algn="l">
              <a:lnSpc>
                <a:spcPts val="6118"/>
              </a:lnSpc>
              <a:buFont typeface="Arial"/>
              <a:buChar char="•"/>
            </a:pPr>
            <a:r>
              <a:rPr lang="en-US" sz="437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Innovation 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730507"/>
            <a:ext cx="5679657" cy="75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3484" lvl="1" indent="-471742" algn="l">
              <a:lnSpc>
                <a:spcPts val="6118"/>
              </a:lnSpc>
              <a:buFont typeface="Arial"/>
              <a:buChar char="•"/>
            </a:pPr>
            <a:r>
              <a:rPr lang="en-US" sz="437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Integrity   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534875"/>
            <a:ext cx="3949026" cy="74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3057" lvl="1" indent="-471529" algn="l">
              <a:lnSpc>
                <a:spcPts val="6115"/>
              </a:lnSpc>
              <a:buFont typeface="Arial"/>
              <a:buChar char="•"/>
            </a:pPr>
            <a:r>
              <a:rPr lang="en-US" sz="4368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Quality     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98443" y="2628149"/>
            <a:ext cx="11421520" cy="119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We prioritize quality in every aspect of our operations, ensuring that our products meet and exceed industry standards.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36373" y="7457963"/>
            <a:ext cx="10842690" cy="180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Our customers are at the heart of everything we do. We strive to understand their needs and deliver solutions</a:t>
            </a:r>
          </a:p>
          <a:p>
            <a:pPr algn="l">
              <a:lnSpc>
                <a:spcPts val="4800"/>
              </a:lnSpc>
            </a:pPr>
            <a:r>
              <a:rPr lang="en-US" sz="3000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that provide value.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98443" y="4415983"/>
            <a:ext cx="11055097" cy="119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We embrace innovation, continually investing in new technologies and processes to enhance our product offerings.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8443" y="5917859"/>
            <a:ext cx="11112247" cy="119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000" dirty="0">
                <a:solidFill>
                  <a:srgbClr val="2E2E2E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We conduct our business with integrity, maintaining transparency and honesty in all our interactions.</a:t>
            </a:r>
          </a:p>
        </p:txBody>
      </p:sp>
      <p:sp>
        <p:nvSpPr>
          <p:cNvPr id="13" name="Freeform 13"/>
          <p:cNvSpPr/>
          <p:nvPr/>
        </p:nvSpPr>
        <p:spPr>
          <a:xfrm rot="8905814" flipH="1">
            <a:off x="-6532388" y="5563181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0"/>
                </a:lnTo>
                <a:lnTo>
                  <a:pt x="11300655" y="9184350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2008" y="3404084"/>
            <a:ext cx="6754239" cy="189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1"/>
              </a:lnSpc>
            </a:pPr>
            <a:r>
              <a:rPr lang="en-US" sz="7291" b="1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INDUSTRIES WE SERVED</a:t>
            </a:r>
          </a:p>
        </p:txBody>
      </p:sp>
      <p:sp>
        <p:nvSpPr>
          <p:cNvPr id="3" name="Freeform 3"/>
          <p:cNvSpPr/>
          <p:nvPr/>
        </p:nvSpPr>
        <p:spPr>
          <a:xfrm rot="8905814" flipH="1">
            <a:off x="-4266374" y="6074235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050226" cy="4114800"/>
              <a:chOff x="0" y="0"/>
              <a:chExt cx="5145724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121447" y="695707"/>
            <a:ext cx="8391293" cy="11446992"/>
            <a:chOff x="0" y="0"/>
            <a:chExt cx="11188391" cy="1526265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14325"/>
              <a:ext cx="5352686" cy="15576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OEM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HVAC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Oil And Gas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Agriculture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Automotive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Automobiles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Construction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PCB Asssembly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Petro Chemical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Food Processing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Toys &amp; Games </a:t>
              </a:r>
            </a:p>
            <a:p>
              <a:pPr algn="l">
                <a:lnSpc>
                  <a:spcPts val="6249"/>
                </a:lnSpc>
              </a:pPr>
              <a:endParaRPr/>
            </a:p>
            <a:p>
              <a:pPr algn="l">
                <a:lnSpc>
                  <a:spcPts val="6249"/>
                </a:lnSpc>
              </a:pPr>
              <a:endParaRPr/>
            </a:p>
            <a:p>
              <a:pPr algn="l">
                <a:lnSpc>
                  <a:spcPts val="6249"/>
                </a:lnSpc>
              </a:pPr>
              <a:endParaRPr/>
            </a:p>
            <a:p>
              <a:pPr algn="l">
                <a:lnSpc>
                  <a:spcPts val="624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097753" y="-314325"/>
              <a:ext cx="5090638" cy="11360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Home Appliances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Heavy Fabricators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Interior &amp; Exterior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 Health Care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Electrical 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Electronics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Furniture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Sheet Metals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Glazing  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Facade System.</a:t>
              </a:r>
            </a:p>
            <a:p>
              <a:pPr marL="539749" lvl="1" indent="-269875" algn="l">
                <a:lnSpc>
                  <a:spcPts val="6249"/>
                </a:lnSpc>
                <a:buFont typeface="Arial"/>
                <a:buChar char="•"/>
              </a:pPr>
              <a:r>
                <a:rPr lang="en-US" sz="2499">
                  <a:solidFill>
                    <a:srgbClr val="2E2E2E"/>
                  </a:solidFill>
                  <a:latin typeface="Amazingly Thick"/>
                  <a:ea typeface="Amazingly Thick"/>
                  <a:cs typeface="Amazingly Thick"/>
                  <a:sym typeface="Amazingly Thick"/>
                </a:rPr>
                <a:t>Power Energy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58248" y="642906"/>
            <a:ext cx="9072626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91"/>
              </a:lnSpc>
            </a:pPr>
            <a:r>
              <a:rPr lang="en-US" sz="8800" b="1" dirty="0" smtClean="0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CERTFICATES </a:t>
            </a:r>
            <a:endParaRPr lang="en-US" sz="8800" b="1" dirty="0">
              <a:solidFill>
                <a:srgbClr val="004AAD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3" name="Freeform 3"/>
          <p:cNvSpPr/>
          <p:nvPr/>
        </p:nvSpPr>
        <p:spPr>
          <a:xfrm rot="8905814" flipH="1">
            <a:off x="-4266374" y="6074235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79750" y="9423180"/>
            <a:ext cx="20251234" cy="3086100"/>
            <a:chOff x="0" y="0"/>
            <a:chExt cx="27001646" cy="4114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-1591270"/>
              <a:ext cx="26050226" cy="5706070"/>
              <a:chOff x="0" y="-314325"/>
              <a:chExt cx="5145724" cy="1127125"/>
            </a:xfrm>
          </p:grpSpPr>
          <p:sp>
            <p:nvSpPr>
              <p:cNvPr id="10" name="Freeform 6"/>
              <p:cNvSpPr/>
              <p:nvPr/>
            </p:nvSpPr>
            <p:spPr>
              <a:xfrm>
                <a:off x="0" y="0"/>
                <a:ext cx="51457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145724" h="812800">
                    <a:moveTo>
                      <a:pt x="0" y="0"/>
                    </a:moveTo>
                    <a:lnTo>
                      <a:pt x="5145724" y="0"/>
                    </a:lnTo>
                    <a:lnTo>
                      <a:pt x="51457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1" name="TextBox 7"/>
              <p:cNvSpPr txBox="1"/>
              <p:nvPr/>
            </p:nvSpPr>
            <p:spPr>
              <a:xfrm>
                <a:off x="0" y="-314325"/>
                <a:ext cx="5145724" cy="1127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9"/>
                  </a:lnSpc>
                </a:pPr>
                <a:endParaRPr/>
              </a:p>
            </p:txBody>
          </p:sp>
        </p:grpSp>
        <p:sp>
          <p:nvSpPr>
            <p:cNvPr id="6" name="TextBox 8"/>
            <p:cNvSpPr txBox="1"/>
            <p:nvPr/>
          </p:nvSpPr>
          <p:spPr>
            <a:xfrm>
              <a:off x="2095914" y="167700"/>
              <a:ext cx="8230214" cy="65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85306 30625, 96876 54343</a:t>
              </a: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16295359" y="191978"/>
              <a:ext cx="10706287" cy="654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2979" b="1">
                  <a:solidFill>
                    <a:srgbClr val="004AA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info@screwfixinternational.com</a:t>
              </a:r>
            </a:p>
          </p:txBody>
        </p:sp>
        <p:sp>
          <p:nvSpPr>
            <p:cNvPr id="8" name="Freeform 10"/>
            <p:cNvSpPr/>
            <p:nvPr/>
          </p:nvSpPr>
          <p:spPr>
            <a:xfrm>
              <a:off x="1894578" y="167838"/>
              <a:ext cx="758272" cy="760173"/>
            </a:xfrm>
            <a:custGeom>
              <a:avLst/>
              <a:gdLst/>
              <a:ahLst/>
              <a:cxnLst/>
              <a:rect l="l" t="t" r="r" b="b"/>
              <a:pathLst>
                <a:path w="758272" h="760173">
                  <a:moveTo>
                    <a:pt x="0" y="0"/>
                  </a:moveTo>
                  <a:lnTo>
                    <a:pt x="758272" y="0"/>
                  </a:lnTo>
                  <a:lnTo>
                    <a:pt x="758272" y="760173"/>
                  </a:lnTo>
                  <a:lnTo>
                    <a:pt x="0" y="7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11"/>
            <p:cNvSpPr/>
            <p:nvPr/>
          </p:nvSpPr>
          <p:spPr>
            <a:xfrm>
              <a:off x="16609470" y="104174"/>
              <a:ext cx="838928" cy="838928"/>
            </a:xfrm>
            <a:custGeom>
              <a:avLst/>
              <a:gdLst/>
              <a:ahLst/>
              <a:cxnLst/>
              <a:rect l="l" t="t" r="r" b="b"/>
              <a:pathLst>
                <a:path w="838928" h="838928">
                  <a:moveTo>
                    <a:pt x="0" y="0"/>
                  </a:moveTo>
                  <a:lnTo>
                    <a:pt x="838928" y="0"/>
                  </a:lnTo>
                  <a:lnTo>
                    <a:pt x="838928" y="838928"/>
                  </a:lnTo>
                  <a:lnTo>
                    <a:pt x="0" y="838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0" y="-167818"/>
            <a:ext cx="4615363" cy="1955662"/>
          </a:xfrm>
          <a:custGeom>
            <a:avLst/>
            <a:gdLst/>
            <a:ahLst/>
            <a:cxnLst/>
            <a:rect l="l" t="t" r="r" b="b"/>
            <a:pathLst>
              <a:path w="4615363" h="1955662">
                <a:moveTo>
                  <a:pt x="0" y="0"/>
                </a:moveTo>
                <a:lnTo>
                  <a:pt x="4615363" y="0"/>
                </a:lnTo>
                <a:lnTo>
                  <a:pt x="4615363" y="1955663"/>
                </a:lnTo>
                <a:lnTo>
                  <a:pt x="0" y="1955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87404" y="2428856"/>
            <a:ext cx="3857652" cy="54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2428856"/>
            <a:ext cx="372573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India5000_Nomination_Certificat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7588" y="1785914"/>
            <a:ext cx="4816850" cy="3357586"/>
          </a:xfrm>
          <a:prstGeom prst="rect">
            <a:avLst/>
          </a:prstGeom>
        </p:spPr>
      </p:pic>
      <p:pic>
        <p:nvPicPr>
          <p:cNvPr id="20" name="Picture 19" descr="Screwfix International Private Limited_page-0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4712" y="5214938"/>
            <a:ext cx="4954282" cy="35004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579</Words>
  <Application>Microsoft Office PowerPoint</Application>
  <PresentationFormat>Custom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Canva Sans Bold</vt:lpstr>
      <vt:lpstr>Montserrat Classic Bold</vt:lpstr>
      <vt:lpstr>Amazingly Thick</vt:lpstr>
      <vt:lpstr>Times New Roman</vt:lpstr>
      <vt:lpstr>Montserrat Classic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and Minimal Company Profile Presentation</dc:title>
  <cp:lastModifiedBy>USER</cp:lastModifiedBy>
  <cp:revision>7</cp:revision>
  <dcterms:created xsi:type="dcterms:W3CDTF">2006-08-16T00:00:00Z</dcterms:created>
  <dcterms:modified xsi:type="dcterms:W3CDTF">2025-02-21T05:40:04Z</dcterms:modified>
  <dc:identifier>DAGT6-QO-4g</dc:identifier>
</cp:coreProperties>
</file>