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4"/>
  </p:sldMasterIdLst>
  <p:notesMasterIdLst>
    <p:notesMasterId r:id="rId22"/>
  </p:notesMasterIdLst>
  <p:sldIdLst>
    <p:sldId id="2144212557" r:id="rId5"/>
    <p:sldId id="1453" r:id="rId6"/>
    <p:sldId id="2144212587" r:id="rId7"/>
    <p:sldId id="2144212566" r:id="rId8"/>
    <p:sldId id="2144212714" r:id="rId9"/>
    <p:sldId id="2144212715" r:id="rId10"/>
    <p:sldId id="2144212532" r:id="rId11"/>
    <p:sldId id="2144212572" r:id="rId12"/>
    <p:sldId id="2144212574" r:id="rId13"/>
    <p:sldId id="2144212579" r:id="rId14"/>
    <p:sldId id="2144212638" r:id="rId15"/>
    <p:sldId id="2144212621" r:id="rId16"/>
    <p:sldId id="2144212655" r:id="rId17"/>
    <p:sldId id="2144212644" r:id="rId18"/>
    <p:sldId id="2144212645" r:id="rId19"/>
    <p:sldId id="2144212672" r:id="rId20"/>
    <p:sldId id="214421255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2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6E2CBBF-EC75-CAAA-48E4-276A120B303C}" name="Kabeer S" initials="KS" userId="S::kabeer.s@alpha-numero.com::d0396953-5ac7-420b-9149-d2cf1273ffc3" providerId="AD"/>
  <p188:author id="{F58801EC-3767-04A9-18E4-D8030576F3A4}" name="Prashanth D" initials="PD" userId="S::prashanth.d@alpha-numero.com::8e5a1c6e-83b6-4c27-8e91-217fc3f26707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hiraj Zade" initials="DZ" lastIdx="2" clrIdx="0">
    <p:extLst>
      <p:ext uri="{19B8F6BF-5375-455C-9EA6-DF929625EA0E}">
        <p15:presenceInfo xmlns:p15="http://schemas.microsoft.com/office/powerpoint/2012/main" userId="Dhiraj Zad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52B69A"/>
    <a:srgbClr val="34A0A3"/>
    <a:srgbClr val="138AAD"/>
    <a:srgbClr val="19769F"/>
    <a:srgbClr val="1D6092"/>
    <a:srgbClr val="095183"/>
    <a:srgbClr val="168AAD"/>
    <a:srgbClr val="1A759F"/>
    <a:srgbClr val="76C893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>
        <p:guide orient="horz" pos="232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ommentAuthors" Target="commentAuthors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rshad Ali Mahal" userId="e63754b35024e9de" providerId="LiveId" clId="{CED5BF3E-E83B-4653-B4B4-0062066DE043}"/>
    <pc:docChg chg="delSld">
      <pc:chgData name="Irshad Ali Mahal" userId="e63754b35024e9de" providerId="LiveId" clId="{CED5BF3E-E83B-4653-B4B4-0062066DE043}" dt="2025-07-04T06:41:18.040" v="1" actId="47"/>
      <pc:docMkLst>
        <pc:docMk/>
      </pc:docMkLst>
      <pc:sldChg chg="del">
        <pc:chgData name="Irshad Ali Mahal" userId="e63754b35024e9de" providerId="LiveId" clId="{CED5BF3E-E83B-4653-B4B4-0062066DE043}" dt="2025-07-04T06:41:15.121" v="0" actId="47"/>
        <pc:sldMkLst>
          <pc:docMk/>
          <pc:sldMk cId="946293772" sldId="2144212671"/>
        </pc:sldMkLst>
      </pc:sldChg>
      <pc:sldChg chg="del">
        <pc:chgData name="Irshad Ali Mahal" userId="e63754b35024e9de" providerId="LiveId" clId="{CED5BF3E-E83B-4653-B4B4-0062066DE043}" dt="2025-07-04T06:41:18.040" v="1" actId="47"/>
        <pc:sldMkLst>
          <pc:docMk/>
          <pc:sldMk cId="1349332783" sldId="2144212697"/>
        </pc:sldMkLst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26T17:37:47.843"/>
    </inkml:context>
    <inkml:brush xml:id="br0">
      <inkml:brushProperty name="width" value="0.1" units="cm"/>
      <inkml:brushProperty name="height" value="0.1" units="cm"/>
      <inkml:brushProperty name="color" value="#E71224"/>
    </inkml:brush>
    <inkml:brush xml:id="br1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1094 1430 16383 0 0,'0'0'0'0'0</inkml:trace>
  <inkml:trace contextRef="#ctx0" brushRef="#br1" timeOffset="3">13892 14876 16383 0 0,'0'0'0'0'0</inkml:trace>
  <inkml:trace contextRef="#ctx0" brushRef="#br1" timeOffset="5">6197 5022 16383 0 0,'0'0'0'0'0</inkml:trace>
  <inkml:trace contextRef="#ctx0" brushRef="#br1" timeOffset="6">26134 11915 16383 0 0,'0'0'0'0'0</inkml:trace>
  <inkml:trace contextRef="#ctx0" brushRef="#br1" timeOffset="8">24060 4392 16383 0 0,'0'0'0'0'0</inkml:trace>
  <inkml:trace contextRef="#ctx0" brushRef="#br0" timeOffset="159153.07">19415 7838 16383 0 0,'0'0'0'0'0</inkml:trace>
  <inkml:trace contextRef="#ctx0" brushRef="#br1" timeOffset="159153.07">22390 12415 16383 0 0,'0'0'0'0'0</inkml:trace>
  <inkml:trace contextRef="#ctx0" brushRef="#br1" timeOffset="179563.08">9666 15009 16383 0 0,'0'0'0'0'0</inkml:trace>
  <inkml:trace contextRef="#ctx0" brushRef="#br0" timeOffset="184323.08">13913 16154 16383 0 0,'0'0'0'0'0</inkml:trace>
  <inkml:trace contextRef="#ctx0" brushRef="#br1" timeOffset="199163.08">24740 0 16383 0 0,'0'0'0'0'0</inkml:trace>
  <inkml:trace contextRef="#ctx0" brushRef="#br1" timeOffset="199163.08">20514 133 16383 0 0,'0'0'0'0'0</inkml:trace>
  <inkml:trace contextRef="#ctx0" brushRef="#br0" timeOffset="199173.07">22440 3065 16383 0 0,'0'0'0'0'0</inkml:trace>
  <inkml:trace contextRef="#ctx0" brushRef="#br1" timeOffset="-8913.65">0 3430 16383 0 0,'0'0'0'0'0</inkml:trace>
  <inkml:trace contextRef="#ctx0" brushRef="#br1" timeOffset="3.63">7952 21 16383 0 0,'0'0'0'0'0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01T05:07:35.84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21590 9887 16383 0 0,'0'0'0'0'0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9A865E-F263-4752-A46E-2BF05F46830D}" type="datetimeFigureOut">
              <a:rPr lang="en-US" smtClean="0"/>
              <a:t>7/4/2025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DDF75D-0B45-46F9-B638-1FAC467513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802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DDF75D-0B45-46F9-B638-1FAC4675130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1786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DDF75D-0B45-46F9-B638-1FAC4675130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9108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94243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798" y="6341949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B3561BA9-CDCF-4958-B8AB-66F3BF063E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263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8FACE24-ABA2-166D-082A-9FEFDA3FC7E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5D558EE6-2121-E3C4-C1BF-CDCF78D0DC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41056" y="6423233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3561BA9-CDCF-4958-B8AB-66F3BF063E1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97CE308-D82B-EF3D-B8CC-C053E2099B3A}"/>
              </a:ext>
            </a:extLst>
          </p:cNvPr>
          <p:cNvCxnSpPr>
            <a:cxnSpLocks/>
          </p:cNvCxnSpPr>
          <p:nvPr userDrawn="1"/>
        </p:nvCxnSpPr>
        <p:spPr>
          <a:xfrm>
            <a:off x="0" y="647256"/>
            <a:ext cx="10410092" cy="0"/>
          </a:xfrm>
          <a:prstGeom prst="line">
            <a:avLst/>
          </a:prstGeom>
          <a:solidFill>
            <a:srgbClr val="B5E48C"/>
          </a:solidFill>
          <a:ln w="19050">
            <a:solidFill>
              <a:srgbClr val="3E9C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4270E528-9A01-9866-31ED-A14200A80996}"/>
              </a:ext>
            </a:extLst>
          </p:cNvPr>
          <p:cNvSpPr/>
          <p:nvPr userDrawn="1"/>
        </p:nvSpPr>
        <p:spPr>
          <a:xfrm rot="10800000">
            <a:off x="10151607" y="637096"/>
            <a:ext cx="299125" cy="149560"/>
          </a:xfrm>
          <a:prstGeom prst="triangle">
            <a:avLst/>
          </a:prstGeom>
          <a:solidFill>
            <a:srgbClr val="3E9C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pic>
        <p:nvPicPr>
          <p:cNvPr id="14" name="Picture 13" descr="Shape&#10;&#10;Description automatically generated">
            <a:extLst>
              <a:ext uri="{FF2B5EF4-FFF2-40B4-BE49-F238E27FC236}">
                <a16:creationId xmlns:a16="http://schemas.microsoft.com/office/drawing/2014/main" id="{63F4751C-6488-CA2F-9BC7-644229457DB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6606" y="204961"/>
            <a:ext cx="652314" cy="64579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40F7935-9163-4851-B4E1-C9CEA5F1D717}"/>
              </a:ext>
            </a:extLst>
          </p:cNvPr>
          <p:cNvSpPr/>
          <p:nvPr userDrawn="1"/>
        </p:nvSpPr>
        <p:spPr>
          <a:xfrm>
            <a:off x="159002" y="6486636"/>
            <a:ext cx="4732807" cy="27699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©2025 Accelyzei</a:t>
            </a:r>
          </a:p>
        </p:txBody>
      </p:sp>
    </p:spTree>
    <p:extLst>
      <p:ext uri="{BB962C8B-B14F-4D97-AF65-F5344CB8AC3E}">
        <p14:creationId xmlns:p14="http://schemas.microsoft.com/office/powerpoint/2010/main" val="3890987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1" r:id="rId2"/>
  </p:sldLayoutIdLst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sv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jpeg"/><Relationship Id="rId3" Type="http://schemas.openxmlformats.org/officeDocument/2006/relationships/image" Target="../media/image64.jpeg"/><Relationship Id="rId7" Type="http://schemas.openxmlformats.org/officeDocument/2006/relationships/image" Target="../media/image68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jpeg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svg"/><Relationship Id="rId13" Type="http://schemas.openxmlformats.org/officeDocument/2006/relationships/image" Target="../media/image81.png"/><Relationship Id="rId18" Type="http://schemas.openxmlformats.org/officeDocument/2006/relationships/image" Target="../media/image86.svg"/><Relationship Id="rId26" Type="http://schemas.openxmlformats.org/officeDocument/2006/relationships/image" Target="../media/image94.png"/><Relationship Id="rId3" Type="http://schemas.openxmlformats.org/officeDocument/2006/relationships/image" Target="../media/image71.png"/><Relationship Id="rId21" Type="http://schemas.openxmlformats.org/officeDocument/2006/relationships/image" Target="../media/image89.png"/><Relationship Id="rId7" Type="http://schemas.openxmlformats.org/officeDocument/2006/relationships/image" Target="../media/image75.png"/><Relationship Id="rId12" Type="http://schemas.openxmlformats.org/officeDocument/2006/relationships/image" Target="../media/image80.svg"/><Relationship Id="rId17" Type="http://schemas.openxmlformats.org/officeDocument/2006/relationships/image" Target="../media/image85.png"/><Relationship Id="rId25" Type="http://schemas.openxmlformats.org/officeDocument/2006/relationships/image" Target="../media/image93.svg"/><Relationship Id="rId2" Type="http://schemas.openxmlformats.org/officeDocument/2006/relationships/image" Target="../media/image70.png"/><Relationship Id="rId16" Type="http://schemas.openxmlformats.org/officeDocument/2006/relationships/image" Target="../media/image84.svg"/><Relationship Id="rId20" Type="http://schemas.openxmlformats.org/officeDocument/2006/relationships/image" Target="../media/image88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svg"/><Relationship Id="rId11" Type="http://schemas.openxmlformats.org/officeDocument/2006/relationships/image" Target="../media/image79.png"/><Relationship Id="rId24" Type="http://schemas.openxmlformats.org/officeDocument/2006/relationships/image" Target="../media/image92.png"/><Relationship Id="rId5" Type="http://schemas.openxmlformats.org/officeDocument/2006/relationships/image" Target="../media/image73.png"/><Relationship Id="rId15" Type="http://schemas.openxmlformats.org/officeDocument/2006/relationships/image" Target="../media/image83.png"/><Relationship Id="rId23" Type="http://schemas.openxmlformats.org/officeDocument/2006/relationships/image" Target="../media/image91.png"/><Relationship Id="rId28" Type="http://schemas.openxmlformats.org/officeDocument/2006/relationships/image" Target="../media/image96.png"/><Relationship Id="rId10" Type="http://schemas.openxmlformats.org/officeDocument/2006/relationships/image" Target="../media/image78.svg"/><Relationship Id="rId19" Type="http://schemas.openxmlformats.org/officeDocument/2006/relationships/image" Target="../media/image87.png"/><Relationship Id="rId4" Type="http://schemas.openxmlformats.org/officeDocument/2006/relationships/image" Target="../media/image72.svg"/><Relationship Id="rId9" Type="http://schemas.openxmlformats.org/officeDocument/2006/relationships/image" Target="../media/image77.png"/><Relationship Id="rId14" Type="http://schemas.openxmlformats.org/officeDocument/2006/relationships/image" Target="../media/image82.svg"/><Relationship Id="rId22" Type="http://schemas.openxmlformats.org/officeDocument/2006/relationships/image" Target="../media/image90.svg"/><Relationship Id="rId27" Type="http://schemas.openxmlformats.org/officeDocument/2006/relationships/image" Target="../media/image9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9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3" Type="http://schemas.openxmlformats.org/officeDocument/2006/relationships/image" Target="../media/image99.jpeg"/><Relationship Id="rId7" Type="http://schemas.openxmlformats.org/officeDocument/2006/relationships/image" Target="../media/image10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image" Target="../media/image102.png"/><Relationship Id="rId5" Type="http://schemas.openxmlformats.org/officeDocument/2006/relationships/image" Target="../media/image1290.png"/><Relationship Id="rId10" Type="http://schemas.openxmlformats.org/officeDocument/2006/relationships/image" Target="../media/image1320.png"/><Relationship Id="rId4" Type="http://schemas.openxmlformats.org/officeDocument/2006/relationships/customXml" Target="../ink/ink1.xml"/><Relationship Id="rId9" Type="http://schemas.openxmlformats.org/officeDocument/2006/relationships/customXml" Target="../ink/ink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svg"/><Relationship Id="rId13" Type="http://schemas.openxmlformats.org/officeDocument/2006/relationships/image" Target="../media/image112.png"/><Relationship Id="rId3" Type="http://schemas.openxmlformats.org/officeDocument/2006/relationships/image" Target="../media/image32.png"/><Relationship Id="rId7" Type="http://schemas.openxmlformats.org/officeDocument/2006/relationships/image" Target="../media/image106.png"/><Relationship Id="rId12" Type="http://schemas.openxmlformats.org/officeDocument/2006/relationships/image" Target="../media/image111.svg"/><Relationship Id="rId2" Type="http://schemas.openxmlformats.org/officeDocument/2006/relationships/image" Target="../media/image2.png"/><Relationship Id="rId16" Type="http://schemas.openxmlformats.org/officeDocument/2006/relationships/image" Target="../media/image115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5.svg"/><Relationship Id="rId11" Type="http://schemas.openxmlformats.org/officeDocument/2006/relationships/image" Target="../media/image110.png"/><Relationship Id="rId5" Type="http://schemas.openxmlformats.org/officeDocument/2006/relationships/image" Target="../media/image104.png"/><Relationship Id="rId15" Type="http://schemas.openxmlformats.org/officeDocument/2006/relationships/image" Target="../media/image114.png"/><Relationship Id="rId10" Type="http://schemas.openxmlformats.org/officeDocument/2006/relationships/image" Target="../media/image109.svg"/><Relationship Id="rId4" Type="http://schemas.openxmlformats.org/officeDocument/2006/relationships/image" Target="../media/image33.svg"/><Relationship Id="rId9" Type="http://schemas.openxmlformats.org/officeDocument/2006/relationships/image" Target="../media/image108.png"/><Relationship Id="rId14" Type="http://schemas.openxmlformats.org/officeDocument/2006/relationships/image" Target="../media/image113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13" Type="http://schemas.openxmlformats.org/officeDocument/2006/relationships/image" Target="../media/image125.svg"/><Relationship Id="rId3" Type="http://schemas.openxmlformats.org/officeDocument/2006/relationships/image" Target="../media/image115.svg"/><Relationship Id="rId7" Type="http://schemas.openxmlformats.org/officeDocument/2006/relationships/image" Target="../media/image119.svg"/><Relationship Id="rId12" Type="http://schemas.openxmlformats.org/officeDocument/2006/relationships/image" Target="../media/image124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8.png"/><Relationship Id="rId11" Type="http://schemas.openxmlformats.org/officeDocument/2006/relationships/image" Target="../media/image123.svg"/><Relationship Id="rId5" Type="http://schemas.openxmlformats.org/officeDocument/2006/relationships/image" Target="../media/image117.svg"/><Relationship Id="rId15" Type="http://schemas.openxmlformats.org/officeDocument/2006/relationships/image" Target="../media/image127.svg"/><Relationship Id="rId10" Type="http://schemas.openxmlformats.org/officeDocument/2006/relationships/image" Target="../media/image122.png"/><Relationship Id="rId4" Type="http://schemas.openxmlformats.org/officeDocument/2006/relationships/image" Target="../media/image116.png"/><Relationship Id="rId9" Type="http://schemas.openxmlformats.org/officeDocument/2006/relationships/image" Target="../media/image121.svg"/><Relationship Id="rId14" Type="http://schemas.openxmlformats.org/officeDocument/2006/relationships/image" Target="../media/image1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image" Target="../media/image1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18" Type="http://schemas.openxmlformats.org/officeDocument/2006/relationships/image" Target="../media/image30.svg"/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12" Type="http://schemas.openxmlformats.org/officeDocument/2006/relationships/image" Target="../media/image24.jpeg"/><Relationship Id="rId17" Type="http://schemas.openxmlformats.org/officeDocument/2006/relationships/image" Target="../media/image29.png"/><Relationship Id="rId2" Type="http://schemas.openxmlformats.org/officeDocument/2006/relationships/image" Target="../media/image14.png"/><Relationship Id="rId16" Type="http://schemas.openxmlformats.org/officeDocument/2006/relationships/image" Target="../media/image28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11" Type="http://schemas.openxmlformats.org/officeDocument/2006/relationships/image" Target="../media/image23.png"/><Relationship Id="rId5" Type="http://schemas.openxmlformats.org/officeDocument/2006/relationships/image" Target="../media/image17.jpe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3" Type="http://schemas.openxmlformats.org/officeDocument/2006/relationships/image" Target="../media/image19.jpeg"/><Relationship Id="rId7" Type="http://schemas.openxmlformats.org/officeDocument/2006/relationships/image" Target="../media/image26.svg"/><Relationship Id="rId12" Type="http://schemas.openxmlformats.org/officeDocument/2006/relationships/image" Target="../media/image38.sv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7.png"/><Relationship Id="rId5" Type="http://schemas.openxmlformats.org/officeDocument/2006/relationships/image" Target="../media/image33.svg"/><Relationship Id="rId10" Type="http://schemas.openxmlformats.org/officeDocument/2006/relationships/image" Target="../media/image36.jpeg"/><Relationship Id="rId4" Type="http://schemas.openxmlformats.org/officeDocument/2006/relationships/image" Target="../media/image32.png"/><Relationship Id="rId9" Type="http://schemas.openxmlformats.org/officeDocument/2006/relationships/image" Target="../media/image35.svg"/><Relationship Id="rId14" Type="http://schemas.openxmlformats.org/officeDocument/2006/relationships/image" Target="../media/image40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jpeg"/><Relationship Id="rId7" Type="http://schemas.openxmlformats.org/officeDocument/2006/relationships/image" Target="../media/image57.jpeg"/><Relationship Id="rId12" Type="http://schemas.openxmlformats.org/officeDocument/2006/relationships/image" Target="../media/image62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eg"/><Relationship Id="rId11" Type="http://schemas.openxmlformats.org/officeDocument/2006/relationships/image" Target="../media/image61.svg"/><Relationship Id="rId5" Type="http://schemas.openxmlformats.org/officeDocument/2006/relationships/image" Target="../media/image55.jpeg"/><Relationship Id="rId10" Type="http://schemas.openxmlformats.org/officeDocument/2006/relationships/image" Target="../media/image60.png"/><Relationship Id="rId4" Type="http://schemas.openxmlformats.org/officeDocument/2006/relationships/image" Target="../media/image54.jpeg"/><Relationship Id="rId9" Type="http://schemas.openxmlformats.org/officeDocument/2006/relationships/image" Target="../media/image5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6A62A1-69ED-4FBE-956C-620E44F52B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44" y="0"/>
            <a:ext cx="12192000" cy="6858000"/>
          </a:xfrm>
          <a:prstGeom prst="rect">
            <a:avLst/>
          </a:prstGeom>
        </p:spPr>
      </p:pic>
      <p:sp>
        <p:nvSpPr>
          <p:cNvPr id="61" name="Slide Number Placeholder 1">
            <a:extLst>
              <a:ext uri="{FF2B5EF4-FFF2-40B4-BE49-F238E27FC236}">
                <a16:creationId xmlns:a16="http://schemas.microsoft.com/office/drawing/2014/main" id="{BCFA320D-83A3-4CC7-86E2-8A0C50897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89798" y="6341949"/>
            <a:ext cx="2743200" cy="365125"/>
          </a:xfrm>
        </p:spPr>
        <p:txBody>
          <a:bodyPr/>
          <a:lstStyle/>
          <a:p>
            <a:fld id="{B3561BA9-CDCF-4958-B8AB-66F3BF063E13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62" name="Picture 61" descr="A picture containing text, person&#10;&#10;Description automatically generated">
            <a:extLst>
              <a:ext uri="{FF2B5EF4-FFF2-40B4-BE49-F238E27FC236}">
                <a16:creationId xmlns:a16="http://schemas.microsoft.com/office/drawing/2014/main" id="{6383908D-2164-409E-948C-A1DDFC2EED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-2676"/>
            <a:ext cx="12204572" cy="6857999"/>
          </a:xfrm>
          <a:prstGeom prst="rect">
            <a:avLst/>
          </a:prstGeom>
        </p:spPr>
      </p:pic>
      <p:pic>
        <p:nvPicPr>
          <p:cNvPr id="63" name="Graphic 62" descr="Processor outline">
            <a:extLst>
              <a:ext uri="{FF2B5EF4-FFF2-40B4-BE49-F238E27FC236}">
                <a16:creationId xmlns:a16="http://schemas.microsoft.com/office/drawing/2014/main" id="{8D0B5C4A-7785-4C14-9DD9-CEC99485DE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276943" y="5429124"/>
            <a:ext cx="1179848" cy="1179848"/>
          </a:xfrm>
          <a:prstGeom prst="rect">
            <a:avLst/>
          </a:prstGeom>
        </p:spPr>
      </p:pic>
      <p:sp>
        <p:nvSpPr>
          <p:cNvPr id="65" name="TextBox 64">
            <a:extLst>
              <a:ext uri="{FF2B5EF4-FFF2-40B4-BE49-F238E27FC236}">
                <a16:creationId xmlns:a16="http://schemas.microsoft.com/office/drawing/2014/main" id="{F94FB794-E019-49FA-BD77-770D766DEADE}"/>
              </a:ext>
            </a:extLst>
          </p:cNvPr>
          <p:cNvSpPr txBox="1"/>
          <p:nvPr/>
        </p:nvSpPr>
        <p:spPr>
          <a:xfrm>
            <a:off x="333730" y="3888345"/>
            <a:ext cx="6930927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3600" b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Corporate Overview</a:t>
            </a:r>
            <a:endParaRPr lang="en-US" sz="320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7" name="Picture 8" descr="Shape&#10;&#10;Description automatically generated">
            <a:extLst>
              <a:ext uri="{FF2B5EF4-FFF2-40B4-BE49-F238E27FC236}">
                <a16:creationId xmlns:a16="http://schemas.microsoft.com/office/drawing/2014/main" id="{3597F383-4152-433F-922B-3CBFFEA6B7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91674" y="13303"/>
            <a:ext cx="4914181" cy="6154874"/>
          </a:xfrm>
          <a:prstGeom prst="rect">
            <a:avLst/>
          </a:prstGeom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D71489F8-668C-4A1F-85F4-F38D105BE9BB}"/>
              </a:ext>
            </a:extLst>
          </p:cNvPr>
          <p:cNvSpPr/>
          <p:nvPr/>
        </p:nvSpPr>
        <p:spPr>
          <a:xfrm>
            <a:off x="159002" y="6486636"/>
            <a:ext cx="4732807" cy="27699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©2025 Accelyzei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8AF6DE-8AD8-43E4-BB63-2748986AAFD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75" y="2192422"/>
            <a:ext cx="3570070" cy="892517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1F573B55-D129-4E55-A438-A5CABD68A14D}"/>
              </a:ext>
            </a:extLst>
          </p:cNvPr>
          <p:cNvGrpSpPr/>
          <p:nvPr/>
        </p:nvGrpSpPr>
        <p:grpSpPr>
          <a:xfrm>
            <a:off x="239597" y="5499001"/>
            <a:ext cx="5220540" cy="963039"/>
            <a:chOff x="239597" y="5499001"/>
            <a:chExt cx="5220540" cy="963039"/>
          </a:xfrm>
        </p:grpSpPr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82DD0779-2426-4245-90DD-6B1ADE002B8F}"/>
                </a:ext>
              </a:extLst>
            </p:cNvPr>
            <p:cNvGrpSpPr/>
            <p:nvPr/>
          </p:nvGrpSpPr>
          <p:grpSpPr>
            <a:xfrm>
              <a:off x="239597" y="5618368"/>
              <a:ext cx="2319282" cy="745673"/>
              <a:chOff x="5153979" y="5485676"/>
              <a:chExt cx="2319282" cy="745673"/>
            </a:xfrm>
          </p:grpSpPr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9CD27BCA-6B19-4718-B118-575381727FF2}"/>
                  </a:ext>
                </a:extLst>
              </p:cNvPr>
              <p:cNvSpPr txBox="1"/>
              <p:nvPr/>
            </p:nvSpPr>
            <p:spPr>
              <a:xfrm>
                <a:off x="5805395" y="5679183"/>
                <a:ext cx="1667866" cy="36933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lIns="91440" tIns="45720" rIns="91440" bIns="45720" rtlCol="0" anchor="ctr">
                <a:spAutoFit/>
              </a:bodyPr>
              <a:lstStyle/>
              <a:p>
                <a:r>
                  <a:rPr lang="en-US" b="1">
                    <a:solidFill>
                      <a:srgbClr val="1F3864"/>
                    </a:solidFill>
                    <a:latin typeface="Arial"/>
                    <a:cs typeface="Arial"/>
                  </a:rPr>
                  <a:t>ITAR - DDTC</a:t>
                </a:r>
              </a:p>
            </p:txBody>
          </p:sp>
          <p:pic>
            <p:nvPicPr>
              <p:cNvPr id="73" name="Graphic 11" descr="Shield Tick with solid fill">
                <a:extLst>
                  <a:ext uri="{FF2B5EF4-FFF2-40B4-BE49-F238E27FC236}">
                    <a16:creationId xmlns:a16="http://schemas.microsoft.com/office/drawing/2014/main" id="{A74BD036-297C-48B1-A12C-7389797DD71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5153979" y="5485676"/>
                <a:ext cx="745673" cy="745673"/>
              </a:xfrm>
              <a:prstGeom prst="rect">
                <a:avLst/>
              </a:prstGeom>
            </p:spPr>
          </p:pic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B3D7197-779F-4C0C-9F36-2CDD01F713B9}"/>
                </a:ext>
              </a:extLst>
            </p:cNvPr>
            <p:cNvGrpSpPr/>
            <p:nvPr/>
          </p:nvGrpSpPr>
          <p:grpSpPr>
            <a:xfrm>
              <a:off x="2561341" y="5499001"/>
              <a:ext cx="2898796" cy="963039"/>
              <a:chOff x="5333946" y="5497651"/>
              <a:chExt cx="2898796" cy="963039"/>
            </a:xfrm>
          </p:grpSpPr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B0238C7C-D633-4A1A-8734-7875E9BE1D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33946" y="5607348"/>
                <a:ext cx="1680973" cy="750368"/>
              </a:xfrm>
              <a:prstGeom prst="rect">
                <a:avLst/>
              </a:prstGeom>
            </p:spPr>
          </p:pic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BA03FCB-19DA-4FDD-BB96-A8DC6C327A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85788" y="5497651"/>
                <a:ext cx="1146954" cy="963039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644922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C65171-BCAE-AA3A-D699-52419C2CCA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99126DD-F66B-B5BD-391D-2DB6F9E37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10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Box 63">
            <a:extLst>
              <a:ext uri="{FF2B5EF4-FFF2-40B4-BE49-F238E27FC236}">
                <a16:creationId xmlns:a16="http://schemas.microsoft.com/office/drawing/2014/main" id="{D83DCD69-1ED9-5703-348C-DCD85C37CABA}"/>
              </a:ext>
            </a:extLst>
          </p:cNvPr>
          <p:cNvSpPr txBox="1"/>
          <p:nvPr/>
        </p:nvSpPr>
        <p:spPr>
          <a:xfrm>
            <a:off x="273376" y="94658"/>
            <a:ext cx="8085136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>
            <a:defPPr>
              <a:defRPr lang="en-US"/>
            </a:defPPr>
            <a:lvl1pPr>
              <a:defRPr sz="2800">
                <a:solidFill>
                  <a:schemeClr val="bg1">
                    <a:lumMod val="50000"/>
                  </a:schemeClr>
                </a:solidFill>
                <a:latin typeface="Arial"/>
                <a:ea typeface="宋体"/>
                <a:cs typeface="Arial"/>
              </a:defRPr>
            </a:lvl1pPr>
          </a:lstStyle>
          <a:p>
            <a:r>
              <a:rPr lang="en-US" altLang="zh-CN" sz="2400" b="1">
                <a:solidFill>
                  <a:schemeClr val="tx1">
                    <a:lumMod val="85000"/>
                    <a:lumOff val="15000"/>
                  </a:schemeClr>
                </a:solidFill>
              </a:rPr>
              <a:t>Semiconductor </a:t>
            </a:r>
            <a:r>
              <a:rPr lang="en-US" altLang="zh-CN" sz="2400">
                <a:solidFill>
                  <a:schemeClr val="tx1">
                    <a:lumMod val="85000"/>
                    <a:lumOff val="15000"/>
                  </a:schemeClr>
                </a:solidFill>
              </a:rPr>
              <a:t>Expertise (ASIC - FPGA - SOC - ATE)</a:t>
            </a:r>
            <a:endParaRPr lang="en-US" altLang="zh-CN" sz="240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7EF9EEEC-356D-2C37-A38D-5AB2AE56F871}"/>
              </a:ext>
            </a:extLst>
          </p:cNvPr>
          <p:cNvSpPr/>
          <p:nvPr/>
        </p:nvSpPr>
        <p:spPr>
          <a:xfrm>
            <a:off x="0" y="5373278"/>
            <a:ext cx="12192000" cy="36512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1787E46E-A6FF-B274-7AC7-464C15A831B2}"/>
              </a:ext>
            </a:extLst>
          </p:cNvPr>
          <p:cNvSpPr/>
          <p:nvPr/>
        </p:nvSpPr>
        <p:spPr>
          <a:xfrm>
            <a:off x="976934" y="5590095"/>
            <a:ext cx="365125" cy="365125"/>
          </a:xfrm>
          <a:prstGeom prst="ellipse">
            <a:avLst/>
          </a:prstGeom>
          <a:solidFill>
            <a:srgbClr val="1E609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IN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3" name="Oval 112">
            <a:extLst>
              <a:ext uri="{FF2B5EF4-FFF2-40B4-BE49-F238E27FC236}">
                <a16:creationId xmlns:a16="http://schemas.microsoft.com/office/drawing/2014/main" id="{ED611308-5F47-566C-73F9-B76B817AD995}"/>
              </a:ext>
            </a:extLst>
          </p:cNvPr>
          <p:cNvSpPr/>
          <p:nvPr/>
        </p:nvSpPr>
        <p:spPr>
          <a:xfrm>
            <a:off x="2649171" y="5592134"/>
            <a:ext cx="365125" cy="365125"/>
          </a:xfrm>
          <a:prstGeom prst="ellipse">
            <a:avLst/>
          </a:prstGeom>
          <a:solidFill>
            <a:srgbClr val="1E609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IN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4" name="Oval 113">
            <a:extLst>
              <a:ext uri="{FF2B5EF4-FFF2-40B4-BE49-F238E27FC236}">
                <a16:creationId xmlns:a16="http://schemas.microsoft.com/office/drawing/2014/main" id="{95D60B7B-9884-BEE8-C7B0-C526A51E23DB}"/>
              </a:ext>
            </a:extLst>
          </p:cNvPr>
          <p:cNvSpPr/>
          <p:nvPr/>
        </p:nvSpPr>
        <p:spPr>
          <a:xfrm>
            <a:off x="4321408" y="5590095"/>
            <a:ext cx="365125" cy="365125"/>
          </a:xfrm>
          <a:prstGeom prst="ellipse">
            <a:avLst/>
          </a:prstGeom>
          <a:solidFill>
            <a:srgbClr val="1E609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IN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1F95A0BE-2387-1F4B-479E-4ADA8797A602}"/>
              </a:ext>
            </a:extLst>
          </p:cNvPr>
          <p:cNvSpPr/>
          <p:nvPr/>
        </p:nvSpPr>
        <p:spPr>
          <a:xfrm>
            <a:off x="7665882" y="5590095"/>
            <a:ext cx="365125" cy="365125"/>
          </a:xfrm>
          <a:prstGeom prst="ellipse">
            <a:avLst/>
          </a:prstGeom>
          <a:solidFill>
            <a:srgbClr val="1E609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IN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56CCCA4B-BC3A-39DA-9004-5237FB863E4A}"/>
              </a:ext>
            </a:extLst>
          </p:cNvPr>
          <p:cNvSpPr/>
          <p:nvPr/>
        </p:nvSpPr>
        <p:spPr>
          <a:xfrm>
            <a:off x="9338119" y="5590094"/>
            <a:ext cx="365125" cy="365125"/>
          </a:xfrm>
          <a:prstGeom prst="ellipse">
            <a:avLst/>
          </a:prstGeom>
          <a:solidFill>
            <a:srgbClr val="1E609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IN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8E80A7-7D8D-45B0-6549-9A29195D8F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43" y="4382822"/>
            <a:ext cx="1271105" cy="81329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6532D16-C3A0-CA87-B872-71E0BE44CA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180" y="4382822"/>
            <a:ext cx="1271105" cy="81329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9A7986C-BE91-45FD-7F1E-747A7C3515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910" y="4382822"/>
            <a:ext cx="1271105" cy="81329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A41C337-7F82-3602-9216-F4D5D04986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074" y="4382822"/>
            <a:ext cx="1271105" cy="81329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BE712F6-2223-72B2-9E6B-E35FE2B48CB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5128" y="4382822"/>
            <a:ext cx="1271105" cy="81329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8C6BE8C-9F3E-9EB7-A40C-D195482BEB0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7365" y="4382822"/>
            <a:ext cx="1271105" cy="813293"/>
          </a:xfrm>
          <a:prstGeom prst="rect">
            <a:avLst/>
          </a:prstGeom>
        </p:spPr>
      </p:pic>
      <p:sp>
        <p:nvSpPr>
          <p:cNvPr id="44" name="Oval 43">
            <a:extLst>
              <a:ext uri="{FF2B5EF4-FFF2-40B4-BE49-F238E27FC236}">
                <a16:creationId xmlns:a16="http://schemas.microsoft.com/office/drawing/2014/main" id="{A1CDFBC1-CF9E-8FA4-6A69-AF64BD72F132}"/>
              </a:ext>
            </a:extLst>
          </p:cNvPr>
          <p:cNvSpPr/>
          <p:nvPr/>
        </p:nvSpPr>
        <p:spPr>
          <a:xfrm>
            <a:off x="11010356" y="5590094"/>
            <a:ext cx="365125" cy="365125"/>
          </a:xfrm>
          <a:prstGeom prst="ellipse">
            <a:avLst/>
          </a:prstGeom>
          <a:solidFill>
            <a:srgbClr val="1E609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IN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47C13378-74F7-EF0B-150D-ED8366F5E7CB}"/>
              </a:ext>
            </a:extLst>
          </p:cNvPr>
          <p:cNvCxnSpPr>
            <a:cxnSpLocks/>
          </p:cNvCxnSpPr>
          <p:nvPr/>
        </p:nvCxnSpPr>
        <p:spPr>
          <a:xfrm>
            <a:off x="1159497" y="2262636"/>
            <a:ext cx="0" cy="21201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199CDF53-B7CB-9765-A10D-035F4AA753A6}"/>
              </a:ext>
            </a:extLst>
          </p:cNvPr>
          <p:cNvCxnSpPr>
            <a:cxnSpLocks/>
          </p:cNvCxnSpPr>
          <p:nvPr/>
        </p:nvCxnSpPr>
        <p:spPr>
          <a:xfrm>
            <a:off x="2810759" y="3185913"/>
            <a:ext cx="0" cy="11969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D05BD54D-B93F-A602-8271-6AFF3ACDF3D9}"/>
              </a:ext>
            </a:extLst>
          </p:cNvPr>
          <p:cNvCxnSpPr>
            <a:cxnSpLocks/>
          </p:cNvCxnSpPr>
          <p:nvPr/>
        </p:nvCxnSpPr>
        <p:spPr>
          <a:xfrm>
            <a:off x="4460449" y="2262636"/>
            <a:ext cx="0" cy="21201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FB2169EA-2DAF-A8CD-A132-4922579A8CA2}"/>
              </a:ext>
            </a:extLst>
          </p:cNvPr>
          <p:cNvCxnSpPr>
            <a:cxnSpLocks/>
          </p:cNvCxnSpPr>
          <p:nvPr/>
        </p:nvCxnSpPr>
        <p:spPr>
          <a:xfrm>
            <a:off x="7799109" y="2262636"/>
            <a:ext cx="0" cy="21201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A195E5AE-F765-C48A-5DDB-B461D7B00428}"/>
              </a:ext>
            </a:extLst>
          </p:cNvPr>
          <p:cNvCxnSpPr>
            <a:cxnSpLocks/>
          </p:cNvCxnSpPr>
          <p:nvPr/>
        </p:nvCxnSpPr>
        <p:spPr>
          <a:xfrm>
            <a:off x="9563493" y="3185913"/>
            <a:ext cx="0" cy="11969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16628250-99F2-9FF0-75C3-04720F3D26F4}"/>
              </a:ext>
            </a:extLst>
          </p:cNvPr>
          <p:cNvCxnSpPr>
            <a:cxnSpLocks/>
          </p:cNvCxnSpPr>
          <p:nvPr/>
        </p:nvCxnSpPr>
        <p:spPr>
          <a:xfrm>
            <a:off x="11137769" y="1912305"/>
            <a:ext cx="0" cy="24705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>
            <a:extLst>
              <a:ext uri="{FF2B5EF4-FFF2-40B4-BE49-F238E27FC236}">
                <a16:creationId xmlns:a16="http://schemas.microsoft.com/office/drawing/2014/main" id="{E6C32E87-4A15-23A0-8641-2F60C309D662}"/>
              </a:ext>
            </a:extLst>
          </p:cNvPr>
          <p:cNvSpPr/>
          <p:nvPr/>
        </p:nvSpPr>
        <p:spPr>
          <a:xfrm>
            <a:off x="273353" y="1353573"/>
            <a:ext cx="1765795" cy="461665"/>
          </a:xfrm>
          <a:prstGeom prst="rect">
            <a:avLst/>
          </a:prstGeom>
        </p:spPr>
        <p:txBody>
          <a:bodyPr lIns="91440" tIns="45720" rIns="91440" bIns="45720" anchor="t">
            <a:spAutoFit/>
          </a:bodyPr>
          <a:lstStyle/>
          <a:p>
            <a:pPr algn="ctr"/>
            <a:r>
              <a:rPr lang="en-IN" sz="1200">
                <a:latin typeface="Arial"/>
                <a:cs typeface="Arial"/>
              </a:rPr>
              <a:t>System Architecture, Design &amp; Development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28B9CB65-D198-9BEE-ADA6-FC9C62102ECD}"/>
              </a:ext>
            </a:extLst>
          </p:cNvPr>
          <p:cNvSpPr/>
          <p:nvPr/>
        </p:nvSpPr>
        <p:spPr>
          <a:xfrm>
            <a:off x="1935797" y="2251547"/>
            <a:ext cx="2016091" cy="83099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IN" sz="1200">
                <a:latin typeface="Arial"/>
                <a:cs typeface="Arial"/>
              </a:rPr>
              <a:t>FPGA Selection, Prototyping and high-speed board design, development &amp; testing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60CA3712-068C-796D-8E31-8333FE71808D}"/>
              </a:ext>
            </a:extLst>
          </p:cNvPr>
          <p:cNvSpPr/>
          <p:nvPr/>
        </p:nvSpPr>
        <p:spPr>
          <a:xfrm>
            <a:off x="3568124" y="1681473"/>
            <a:ext cx="19513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1200">
                <a:latin typeface="Arial" panose="020B0604020202020204" pitchFamily="34" charset="0"/>
                <a:cs typeface="Arial" panose="020B0604020202020204" pitchFamily="34" charset="0"/>
              </a:rPr>
              <a:t>ASIC/FPGA/SOC Design, Development, V &amp; V</a:t>
            </a:r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7A3E40BE-3C5D-7175-3AF8-F92B17A8BAB6}"/>
              </a:ext>
            </a:extLst>
          </p:cNvPr>
          <p:cNvSpPr/>
          <p:nvPr/>
        </p:nvSpPr>
        <p:spPr>
          <a:xfrm>
            <a:off x="5972464" y="5590095"/>
            <a:ext cx="365125" cy="365125"/>
          </a:xfrm>
          <a:prstGeom prst="ellipse">
            <a:avLst/>
          </a:prstGeom>
          <a:solidFill>
            <a:srgbClr val="1E609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IN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13D201A-A152-53C1-15C6-AC5032127A1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473" y="4382822"/>
            <a:ext cx="1271105" cy="813293"/>
          </a:xfrm>
          <a:prstGeom prst="rect">
            <a:avLst/>
          </a:prstGeom>
        </p:spPr>
      </p:pic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1DFBB680-5C7E-3FEA-CEB8-157D687C0CD5}"/>
              </a:ext>
            </a:extLst>
          </p:cNvPr>
          <p:cNvCxnSpPr>
            <a:cxnSpLocks/>
          </p:cNvCxnSpPr>
          <p:nvPr/>
        </p:nvCxnSpPr>
        <p:spPr>
          <a:xfrm>
            <a:off x="6090530" y="3185913"/>
            <a:ext cx="0" cy="11969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>
            <a:extLst>
              <a:ext uri="{FF2B5EF4-FFF2-40B4-BE49-F238E27FC236}">
                <a16:creationId xmlns:a16="http://schemas.microsoft.com/office/drawing/2014/main" id="{A4EB6603-B23C-75CD-2951-6D541C167E73}"/>
              </a:ext>
            </a:extLst>
          </p:cNvPr>
          <p:cNvSpPr/>
          <p:nvPr/>
        </p:nvSpPr>
        <p:spPr>
          <a:xfrm>
            <a:off x="5227241" y="2681680"/>
            <a:ext cx="1765795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IN" sz="1200">
                <a:latin typeface="Arial" panose="020B0604020202020204" pitchFamily="34" charset="0"/>
                <a:cs typeface="Arial" panose="020B0604020202020204" pitchFamily="34" charset="0"/>
              </a:rPr>
              <a:t>Physical Design &amp; DFT Expertise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7F852397-E1AE-7E9A-1A2A-917E467FF9F2}"/>
              </a:ext>
            </a:extLst>
          </p:cNvPr>
          <p:cNvSpPr/>
          <p:nvPr/>
        </p:nvSpPr>
        <p:spPr>
          <a:xfrm>
            <a:off x="6875080" y="1385529"/>
            <a:ext cx="2016088" cy="83099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IN" sz="1200">
                <a:latin typeface="Arial"/>
                <a:cs typeface="Arial"/>
              </a:rPr>
              <a:t>Pre-silicon Emulation and Validation Engineering – Palladium, Veloce, and </a:t>
            </a:r>
            <a:r>
              <a:rPr lang="en-IN" sz="1200" err="1">
                <a:latin typeface="Arial"/>
                <a:cs typeface="Arial"/>
              </a:rPr>
              <a:t>ZeBU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CAAFFF33-A9AE-B43F-768A-0E8EECFA387B}"/>
              </a:ext>
            </a:extLst>
          </p:cNvPr>
          <p:cNvSpPr/>
          <p:nvPr/>
        </p:nvSpPr>
        <p:spPr>
          <a:xfrm>
            <a:off x="8648531" y="2352254"/>
            <a:ext cx="2109425" cy="83099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IN" sz="1200">
                <a:latin typeface="Arial"/>
                <a:cs typeface="Arial"/>
              </a:rPr>
              <a:t>Processor Core/Advanced Verification – SV, UVM, Matlab/Simulink/Co-Simulation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8C019408-6EDE-7080-6B22-999702F6CF91}"/>
              </a:ext>
            </a:extLst>
          </p:cNvPr>
          <p:cNvSpPr/>
          <p:nvPr/>
        </p:nvSpPr>
        <p:spPr>
          <a:xfrm>
            <a:off x="9338119" y="1102167"/>
            <a:ext cx="2910612" cy="83099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IN" sz="1200">
                <a:latin typeface="Arial"/>
                <a:cs typeface="Arial"/>
              </a:rPr>
              <a:t>Advanced Test Engineering – Test Automation, System/Wafer Level/Bench/ATE/Packaged Device/PCB Design &amp; Manufacturing</a:t>
            </a:r>
          </a:p>
        </p:txBody>
      </p:sp>
      <p:sp>
        <p:nvSpPr>
          <p:cNvPr id="4" name="TextBox 294">
            <a:extLst>
              <a:ext uri="{FF2B5EF4-FFF2-40B4-BE49-F238E27FC236}">
                <a16:creationId xmlns:a16="http://schemas.microsoft.com/office/drawing/2014/main" id="{353952AA-2236-D628-39EF-AFDBBCF03151}"/>
              </a:ext>
            </a:extLst>
          </p:cNvPr>
          <p:cNvSpPr txBox="1"/>
          <p:nvPr/>
        </p:nvSpPr>
        <p:spPr>
          <a:xfrm>
            <a:off x="2929785" y="6047439"/>
            <a:ext cx="6332430" cy="523220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Spec-to-Silicon-Post Silicon Services</a:t>
            </a:r>
            <a:endParaRPr lang="en-US" sz="2800" b="1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0741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0B5B8C-6BB1-7FAF-9492-9E349980A9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A427A81-897D-3CCE-6A61-01B43DBA7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11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Box 63">
            <a:extLst>
              <a:ext uri="{FF2B5EF4-FFF2-40B4-BE49-F238E27FC236}">
                <a16:creationId xmlns:a16="http://schemas.microsoft.com/office/drawing/2014/main" id="{48A9D609-E15A-3630-0438-F996240AB449}"/>
              </a:ext>
            </a:extLst>
          </p:cNvPr>
          <p:cNvSpPr txBox="1"/>
          <p:nvPr/>
        </p:nvSpPr>
        <p:spPr>
          <a:xfrm>
            <a:off x="273376" y="94658"/>
            <a:ext cx="8085136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>
            <a:defPPr>
              <a:defRPr lang="en-US"/>
            </a:defPPr>
            <a:lvl1pPr>
              <a:defRPr sz="2800">
                <a:solidFill>
                  <a:schemeClr val="bg1">
                    <a:lumMod val="50000"/>
                  </a:schemeClr>
                </a:solidFill>
                <a:latin typeface="Arial"/>
                <a:ea typeface="宋体"/>
                <a:cs typeface="Arial"/>
              </a:defRPr>
            </a:lvl1pPr>
          </a:lstStyle>
          <a:p>
            <a:r>
              <a:rPr lang="en-US" altLang="zh-CN" sz="2400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Software </a:t>
            </a:r>
            <a:r>
              <a:rPr lang="en-US" altLang="zh-CN" sz="24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Engineering Services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4EC2C0A-E95F-19AF-84DD-E3C060F2C4D5}"/>
              </a:ext>
            </a:extLst>
          </p:cNvPr>
          <p:cNvGrpSpPr/>
          <p:nvPr/>
        </p:nvGrpSpPr>
        <p:grpSpPr>
          <a:xfrm>
            <a:off x="280364" y="1186014"/>
            <a:ext cx="11911636" cy="5263578"/>
            <a:chOff x="280364" y="1186014"/>
            <a:chExt cx="11911636" cy="5263578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538E358E-B28A-F6BE-B008-81921217761C}"/>
                </a:ext>
              </a:extLst>
            </p:cNvPr>
            <p:cNvGrpSpPr/>
            <p:nvPr/>
          </p:nvGrpSpPr>
          <p:grpSpPr>
            <a:xfrm>
              <a:off x="1132262" y="5898425"/>
              <a:ext cx="10497069" cy="551167"/>
              <a:chOff x="1132262" y="5898425"/>
              <a:chExt cx="10497069" cy="551167"/>
            </a:xfrm>
          </p:grpSpPr>
          <p:sp>
            <p:nvSpPr>
              <p:cNvPr id="145" name="Rectangle: Rounded Corners 100">
                <a:extLst>
                  <a:ext uri="{FF2B5EF4-FFF2-40B4-BE49-F238E27FC236}">
                    <a16:creationId xmlns:a16="http://schemas.microsoft.com/office/drawing/2014/main" id="{67C52E10-8344-B39A-812B-BACE02D3A78B}"/>
                  </a:ext>
                </a:extLst>
              </p:cNvPr>
              <p:cNvSpPr/>
              <p:nvPr/>
            </p:nvSpPr>
            <p:spPr>
              <a:xfrm>
                <a:off x="1132262" y="5898425"/>
                <a:ext cx="10497069" cy="551167"/>
              </a:xfrm>
              <a:prstGeom prst="roundRect">
                <a:avLst/>
              </a:prstGeom>
              <a:gradFill>
                <a:gsLst>
                  <a:gs pos="100000">
                    <a:schemeClr val="accent1">
                      <a:lumMod val="5000"/>
                      <a:lumOff val="95000"/>
                    </a:schemeClr>
                  </a:gs>
                  <a:gs pos="0">
                    <a:schemeClr val="bg1">
                      <a:lumMod val="85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endParaRPr lang="en-US" sz="1400">
                  <a:solidFill>
                    <a:srgbClr val="095183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935B890-FEEC-750F-F57F-586D438BA0AD}"/>
                  </a:ext>
                </a:extLst>
              </p:cNvPr>
              <p:cNvSpPr txBox="1"/>
              <p:nvPr/>
            </p:nvSpPr>
            <p:spPr>
              <a:xfrm>
                <a:off x="2413418" y="5986885"/>
                <a:ext cx="7117226" cy="369332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anchor="t">
                <a:spAutoFit/>
              </a:bodyPr>
              <a:lstStyle/>
              <a:p>
                <a:pPr algn="ctr"/>
                <a:r>
                  <a:rPr lang="en-IN" b="1">
                    <a:solidFill>
                      <a:schemeClr val="accent1">
                        <a:lumMod val="50000"/>
                      </a:schemeClr>
                    </a:solidFill>
                    <a:latin typeface="Arial"/>
                    <a:cs typeface="Arial"/>
                  </a:rPr>
                  <a:t>Enterprise Software Development &amp; Support</a:t>
                </a:r>
                <a:endParaRPr lang="en-US" b="1">
                  <a:solidFill>
                    <a:schemeClr val="accent1">
                      <a:lumMod val="50000"/>
                    </a:schemeClr>
                  </a:solidFill>
                  <a:latin typeface="Arial"/>
                  <a:cs typeface="Arial"/>
                </a:endParaRPr>
              </a:p>
            </p:txBody>
          </p:sp>
          <p:pic>
            <p:nvPicPr>
              <p:cNvPr id="126" name="Picture 125">
                <a:extLst>
                  <a:ext uri="{FF2B5EF4-FFF2-40B4-BE49-F238E27FC236}">
                    <a16:creationId xmlns:a16="http://schemas.microsoft.com/office/drawing/2014/main" id="{85867E0D-EB34-2605-6529-C7DBC9BF9EC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00041" y="6018011"/>
                <a:ext cx="350987" cy="350987"/>
              </a:xfrm>
              <a:prstGeom prst="rect">
                <a:avLst/>
              </a:prstGeom>
            </p:spPr>
          </p:pic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304C5F87-2E5E-937C-7D65-7A279099D6F2}"/>
                </a:ext>
              </a:extLst>
            </p:cNvPr>
            <p:cNvGrpSpPr/>
            <p:nvPr/>
          </p:nvGrpSpPr>
          <p:grpSpPr>
            <a:xfrm>
              <a:off x="6258458" y="4448055"/>
              <a:ext cx="5933541" cy="1246856"/>
              <a:chOff x="6258458" y="4387095"/>
              <a:chExt cx="5933541" cy="1246856"/>
            </a:xfrm>
          </p:grpSpPr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650305BF-8BA6-CFF3-2064-5969C8703B8F}"/>
                  </a:ext>
                </a:extLst>
              </p:cNvPr>
              <p:cNvSpPr/>
              <p:nvPr/>
            </p:nvSpPr>
            <p:spPr>
              <a:xfrm>
                <a:off x="6258458" y="4865235"/>
                <a:ext cx="5077179" cy="768716"/>
              </a:xfrm>
              <a:prstGeom prst="roundRect">
                <a:avLst/>
              </a:prstGeom>
              <a:solidFill>
                <a:srgbClr val="00305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36" name="Rectangle 135">
                <a:extLst>
                  <a:ext uri="{FF2B5EF4-FFF2-40B4-BE49-F238E27FC236}">
                    <a16:creationId xmlns:a16="http://schemas.microsoft.com/office/drawing/2014/main" id="{3E5E18E7-A135-52FC-CD48-3094EBF1E5BA}"/>
                  </a:ext>
                </a:extLst>
              </p:cNvPr>
              <p:cNvSpPr/>
              <p:nvPr/>
            </p:nvSpPr>
            <p:spPr>
              <a:xfrm>
                <a:off x="6735252" y="4865235"/>
                <a:ext cx="5456747" cy="768716"/>
              </a:xfrm>
              <a:prstGeom prst="rect">
                <a:avLst/>
              </a:prstGeom>
              <a:solidFill>
                <a:srgbClr val="00305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234D91E7-11E4-C664-D406-F41CFC044712}"/>
                  </a:ext>
                </a:extLst>
              </p:cNvPr>
              <p:cNvSpPr txBox="1"/>
              <p:nvPr/>
            </p:nvSpPr>
            <p:spPr>
              <a:xfrm>
                <a:off x="6938807" y="5060174"/>
                <a:ext cx="4955556" cy="338554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anchor="ctr">
                <a:spAutoFit/>
              </a:bodyPr>
              <a:lstStyle/>
              <a:p>
                <a:r>
                  <a:rPr lang="en-US" sz="1600">
                    <a:solidFill>
                      <a:schemeClr val="bg1"/>
                    </a:solidFill>
                    <a:latin typeface="Arial"/>
                    <a:cs typeface="Arial"/>
                  </a:rPr>
                  <a:t>IT Strategy &amp; Consulting</a:t>
                </a:r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678E9729-090D-A0BC-B0C8-E67BADCE5618}"/>
                  </a:ext>
                </a:extLst>
              </p:cNvPr>
              <p:cNvSpPr/>
              <p:nvPr/>
            </p:nvSpPr>
            <p:spPr>
              <a:xfrm>
                <a:off x="6420677" y="4387095"/>
                <a:ext cx="416883" cy="610783"/>
              </a:xfrm>
              <a:prstGeom prst="rect">
                <a:avLst/>
              </a:prstGeom>
            </p:spPr>
            <p:txBody>
              <a:bodyPr wrap="none" anchor="b">
                <a:spAutoFit/>
              </a:bodyPr>
              <a:lstStyle/>
              <a:p>
                <a:pPr algn="ctr"/>
                <a:r>
                  <a:rPr lang="en-US" sz="3600" b="1">
                    <a:solidFill>
                      <a:srgbClr val="262626"/>
                    </a:solidFill>
                    <a:latin typeface="Arial"/>
                    <a:cs typeface="Arial"/>
                  </a:rPr>
                  <a:t>1</a:t>
                </a:r>
                <a:endParaRPr lang="en-IN" sz="3600">
                  <a:solidFill>
                    <a:srgbClr val="262626"/>
                  </a:solidFill>
                </a:endParaRPr>
              </a:p>
            </p:txBody>
          </p:sp>
          <p:sp>
            <p:nvSpPr>
              <p:cNvPr id="130" name="Parallelogram 129">
                <a:extLst>
                  <a:ext uri="{FF2B5EF4-FFF2-40B4-BE49-F238E27FC236}">
                    <a16:creationId xmlns:a16="http://schemas.microsoft.com/office/drawing/2014/main" id="{3963C049-C1D2-78F3-D0ED-D762794DDB9D}"/>
                  </a:ext>
                </a:extLst>
              </p:cNvPr>
              <p:cNvSpPr/>
              <p:nvPr/>
            </p:nvSpPr>
            <p:spPr>
              <a:xfrm>
                <a:off x="10391249" y="4865235"/>
                <a:ext cx="655132" cy="768716"/>
              </a:xfrm>
              <a:prstGeom prst="parallelogram">
                <a:avLst>
                  <a:gd name="adj" fmla="val 43425"/>
                </a:avLst>
              </a:prstGeom>
              <a:solidFill>
                <a:srgbClr val="FFFFFF">
                  <a:alpha val="14118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11BB6D85-83CF-74F3-8D8D-DB06E602680D}"/>
                  </a:ext>
                </a:extLst>
              </p:cNvPr>
              <p:cNvGrpSpPr/>
              <p:nvPr/>
            </p:nvGrpSpPr>
            <p:grpSpPr>
              <a:xfrm>
                <a:off x="6376747" y="4965886"/>
                <a:ext cx="567771" cy="567771"/>
                <a:chOff x="5638800" y="2971800"/>
                <a:chExt cx="914400" cy="914400"/>
              </a:xfrm>
              <a:solidFill>
                <a:srgbClr val="FFFFFF"/>
              </a:solidFill>
            </p:grpSpPr>
            <p:pic>
              <p:nvPicPr>
                <p:cNvPr id="31" name="Graphic 30" descr="Magnifying glass">
                  <a:extLst>
                    <a:ext uri="{FF2B5EF4-FFF2-40B4-BE49-F238E27FC236}">
                      <a16:creationId xmlns:a16="http://schemas.microsoft.com/office/drawing/2014/main" id="{B872AB54-A4E1-0658-9174-C224AEE5DF9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638800" y="2971800"/>
                  <a:ext cx="914400" cy="914400"/>
                </a:xfrm>
                <a:prstGeom prst="rect">
                  <a:avLst/>
                </a:prstGeom>
              </p:spPr>
            </p:pic>
            <p:pic>
              <p:nvPicPr>
                <p:cNvPr id="35" name="Graphic 34" descr="Upward trend">
                  <a:extLst>
                    <a:ext uri="{FF2B5EF4-FFF2-40B4-BE49-F238E27FC236}">
                      <a16:creationId xmlns:a16="http://schemas.microsoft.com/office/drawing/2014/main" id="{03540DD5-A568-052F-C203-71C5277CF83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789602" y="3127725"/>
                  <a:ext cx="426575" cy="426575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2F81F0CE-7937-98AB-5150-390D03D101B6}"/>
                </a:ext>
              </a:extLst>
            </p:cNvPr>
            <p:cNvGrpSpPr/>
            <p:nvPr/>
          </p:nvGrpSpPr>
          <p:grpSpPr>
            <a:xfrm>
              <a:off x="7026742" y="3640366"/>
              <a:ext cx="5165257" cy="1262828"/>
              <a:chOff x="7026742" y="3594646"/>
              <a:chExt cx="5165257" cy="1262828"/>
            </a:xfrm>
          </p:grpSpPr>
          <p:sp>
            <p:nvSpPr>
              <p:cNvPr id="63" name="Rectangle: Rounded Corners 62">
                <a:extLst>
                  <a:ext uri="{FF2B5EF4-FFF2-40B4-BE49-F238E27FC236}">
                    <a16:creationId xmlns:a16="http://schemas.microsoft.com/office/drawing/2014/main" id="{244C6635-1E32-65D6-6EE8-3C2C0F3D8E8E}"/>
                  </a:ext>
                </a:extLst>
              </p:cNvPr>
              <p:cNvSpPr/>
              <p:nvPr/>
            </p:nvSpPr>
            <p:spPr>
              <a:xfrm>
                <a:off x="7026742" y="4088758"/>
                <a:ext cx="5077179" cy="768716"/>
              </a:xfrm>
              <a:prstGeom prst="roundRect">
                <a:avLst/>
              </a:prstGeom>
              <a:solidFill>
                <a:srgbClr val="09518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37" name="Rectangle 136">
                <a:extLst>
                  <a:ext uri="{FF2B5EF4-FFF2-40B4-BE49-F238E27FC236}">
                    <a16:creationId xmlns:a16="http://schemas.microsoft.com/office/drawing/2014/main" id="{2CB756ED-4903-6868-22CE-53FD8BBD9732}"/>
                  </a:ext>
                </a:extLst>
              </p:cNvPr>
              <p:cNvSpPr/>
              <p:nvPr/>
            </p:nvSpPr>
            <p:spPr>
              <a:xfrm>
                <a:off x="7568522" y="4085275"/>
                <a:ext cx="4623477" cy="768716"/>
              </a:xfrm>
              <a:prstGeom prst="rect">
                <a:avLst/>
              </a:prstGeom>
              <a:solidFill>
                <a:srgbClr val="09518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9EFE4D72-2FEA-C635-C2CD-9DF49FF8C998}"/>
                  </a:ext>
                </a:extLst>
              </p:cNvPr>
              <p:cNvSpPr txBox="1"/>
              <p:nvPr/>
            </p:nvSpPr>
            <p:spPr>
              <a:xfrm>
                <a:off x="7700332" y="4320402"/>
                <a:ext cx="4194031" cy="319934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anchor="ctr">
                <a:spAutoFit/>
              </a:bodyPr>
              <a:lstStyle/>
              <a:p>
                <a:r>
                  <a:rPr lang="en-US" sz="1600">
                    <a:solidFill>
                      <a:schemeClr val="bg1"/>
                    </a:solidFill>
                    <a:latin typeface="Arial"/>
                    <a:cs typeface="Arial"/>
                  </a:rPr>
                  <a:t>Requirements Analysis, Design </a:t>
                </a:r>
                <a:endParaRPr lang="en-US" sz="1600">
                  <a:solidFill>
                    <a:schemeClr val="bg1"/>
                  </a:solidFill>
                </a:endParaRPr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74EEDC54-CC2F-8421-358E-0A6139C904E6}"/>
                  </a:ext>
                </a:extLst>
              </p:cNvPr>
              <p:cNvSpPr/>
              <p:nvPr/>
            </p:nvSpPr>
            <p:spPr>
              <a:xfrm>
                <a:off x="7188151" y="3594646"/>
                <a:ext cx="416883" cy="610783"/>
              </a:xfrm>
              <a:prstGeom prst="rect">
                <a:avLst/>
              </a:prstGeom>
            </p:spPr>
            <p:txBody>
              <a:bodyPr wrap="none" anchor="b">
                <a:spAutoFit/>
              </a:bodyPr>
              <a:lstStyle/>
              <a:p>
                <a:pPr algn="ctr"/>
                <a:r>
                  <a:rPr lang="en-US" sz="3600" b="1">
                    <a:solidFill>
                      <a:srgbClr val="095183"/>
                    </a:solidFill>
                    <a:latin typeface="Arial"/>
                    <a:cs typeface="Arial"/>
                  </a:rPr>
                  <a:t>2</a:t>
                </a:r>
                <a:endParaRPr lang="en-IN" sz="3600">
                  <a:solidFill>
                    <a:srgbClr val="095183"/>
                  </a:solidFill>
                </a:endParaRPr>
              </a:p>
            </p:txBody>
          </p:sp>
          <p:sp>
            <p:nvSpPr>
              <p:cNvPr id="131" name="Parallelogram 130">
                <a:extLst>
                  <a:ext uri="{FF2B5EF4-FFF2-40B4-BE49-F238E27FC236}">
                    <a16:creationId xmlns:a16="http://schemas.microsoft.com/office/drawing/2014/main" id="{334830F6-2A39-BE16-5F7D-8A38ABE1576C}"/>
                  </a:ext>
                </a:extLst>
              </p:cNvPr>
              <p:cNvSpPr/>
              <p:nvPr/>
            </p:nvSpPr>
            <p:spPr>
              <a:xfrm>
                <a:off x="10680505" y="4080197"/>
                <a:ext cx="655132" cy="768716"/>
              </a:xfrm>
              <a:prstGeom prst="parallelogram">
                <a:avLst>
                  <a:gd name="adj" fmla="val 43425"/>
                </a:avLst>
              </a:prstGeom>
              <a:solidFill>
                <a:srgbClr val="FFFFFF">
                  <a:alpha val="14118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pic>
            <p:nvPicPr>
              <p:cNvPr id="38" name="Graphic 37" descr="Puzzle pieces">
                <a:extLst>
                  <a:ext uri="{FF2B5EF4-FFF2-40B4-BE49-F238E27FC236}">
                    <a16:creationId xmlns:a16="http://schemas.microsoft.com/office/drawing/2014/main" id="{122D21B4-C5A6-5DF3-C6C4-FDBD94FEE0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7198321" y="4190452"/>
                <a:ext cx="516155" cy="516155"/>
              </a:xfrm>
              <a:prstGeom prst="rect">
                <a:avLst/>
              </a:prstGeom>
            </p:spPr>
          </p:pic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865F5335-D059-A822-BB79-22118BB727D2}"/>
                </a:ext>
              </a:extLst>
            </p:cNvPr>
            <p:cNvGrpSpPr/>
            <p:nvPr/>
          </p:nvGrpSpPr>
          <p:grpSpPr>
            <a:xfrm>
              <a:off x="7802004" y="2863149"/>
              <a:ext cx="4389996" cy="1248663"/>
              <a:chOff x="7802004" y="2832669"/>
              <a:chExt cx="4389996" cy="1248663"/>
            </a:xfrm>
          </p:grpSpPr>
          <p:sp>
            <p:nvSpPr>
              <p:cNvPr id="64" name="Rectangle: Rounded Corners 63">
                <a:extLst>
                  <a:ext uri="{FF2B5EF4-FFF2-40B4-BE49-F238E27FC236}">
                    <a16:creationId xmlns:a16="http://schemas.microsoft.com/office/drawing/2014/main" id="{88505718-B8D3-DC04-5C19-8824774C1BCB}"/>
                  </a:ext>
                </a:extLst>
              </p:cNvPr>
              <p:cNvSpPr/>
              <p:nvPr/>
            </p:nvSpPr>
            <p:spPr>
              <a:xfrm>
                <a:off x="7802004" y="3307471"/>
                <a:ext cx="3244378" cy="768716"/>
              </a:xfrm>
              <a:prstGeom prst="roundRect">
                <a:avLst/>
              </a:prstGeom>
              <a:solidFill>
                <a:srgbClr val="0870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42" name="Rectangle 141">
                <a:extLst>
                  <a:ext uri="{FF2B5EF4-FFF2-40B4-BE49-F238E27FC236}">
                    <a16:creationId xmlns:a16="http://schemas.microsoft.com/office/drawing/2014/main" id="{2B37B241-366C-EF36-24B7-3B68F4C52534}"/>
                  </a:ext>
                </a:extLst>
              </p:cNvPr>
              <p:cNvSpPr/>
              <p:nvPr/>
            </p:nvSpPr>
            <p:spPr>
              <a:xfrm>
                <a:off x="8857488" y="3305040"/>
                <a:ext cx="3334512" cy="768716"/>
              </a:xfrm>
              <a:prstGeom prst="rect">
                <a:avLst/>
              </a:prstGeom>
              <a:solidFill>
                <a:srgbClr val="0870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22" name="TextBox 121">
                <a:extLst>
                  <a:ext uri="{FF2B5EF4-FFF2-40B4-BE49-F238E27FC236}">
                    <a16:creationId xmlns:a16="http://schemas.microsoft.com/office/drawing/2014/main" id="{06163AD9-2475-0DD8-FD26-5AB411A69A06}"/>
                  </a:ext>
                </a:extLst>
              </p:cNvPr>
              <p:cNvSpPr txBox="1"/>
              <p:nvPr/>
            </p:nvSpPr>
            <p:spPr>
              <a:xfrm>
                <a:off x="8495590" y="3532652"/>
                <a:ext cx="3488547" cy="319934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anchor="ctr">
                <a:spAutoFit/>
              </a:bodyPr>
              <a:lstStyle/>
              <a:p>
                <a:r>
                  <a:rPr lang="en-US" sz="1600">
                    <a:solidFill>
                      <a:srgbClr val="FF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Application Architecture </a:t>
                </a:r>
              </a:p>
            </p:txBody>
          </p:sp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0A4B6FFF-EF9F-80F0-A1CE-A6F718C904C1}"/>
                  </a:ext>
                </a:extLst>
              </p:cNvPr>
              <p:cNvSpPr/>
              <p:nvPr/>
            </p:nvSpPr>
            <p:spPr>
              <a:xfrm>
                <a:off x="7985492" y="2832669"/>
                <a:ext cx="416883" cy="610783"/>
              </a:xfrm>
              <a:prstGeom prst="rect">
                <a:avLst/>
              </a:prstGeom>
            </p:spPr>
            <p:txBody>
              <a:bodyPr wrap="none" anchor="b">
                <a:spAutoFit/>
              </a:bodyPr>
              <a:lstStyle/>
              <a:p>
                <a:pPr algn="ctr"/>
                <a:r>
                  <a:rPr lang="en-US" sz="3600" b="1">
                    <a:solidFill>
                      <a:srgbClr val="0870A4"/>
                    </a:solidFill>
                    <a:latin typeface="Arial"/>
                    <a:cs typeface="Arial"/>
                  </a:rPr>
                  <a:t>3</a:t>
                </a:r>
                <a:endParaRPr lang="en-IN" sz="3600">
                  <a:solidFill>
                    <a:srgbClr val="0870A4"/>
                  </a:solidFill>
                </a:endParaRPr>
              </a:p>
            </p:txBody>
          </p:sp>
          <p:sp>
            <p:nvSpPr>
              <p:cNvPr id="132" name="Parallelogram 131">
                <a:extLst>
                  <a:ext uri="{FF2B5EF4-FFF2-40B4-BE49-F238E27FC236}">
                    <a16:creationId xmlns:a16="http://schemas.microsoft.com/office/drawing/2014/main" id="{98CC21F8-312D-4AA1-0D82-C2D275FA4D8A}"/>
                  </a:ext>
                </a:extLst>
              </p:cNvPr>
              <p:cNvSpPr/>
              <p:nvPr/>
            </p:nvSpPr>
            <p:spPr>
              <a:xfrm>
                <a:off x="10968064" y="3302877"/>
                <a:ext cx="655132" cy="778455"/>
              </a:xfrm>
              <a:prstGeom prst="parallelogram">
                <a:avLst>
                  <a:gd name="adj" fmla="val 43425"/>
                </a:avLst>
              </a:prstGeom>
              <a:solidFill>
                <a:srgbClr val="FFFFFF">
                  <a:alpha val="14118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086A31E8-DCF1-9722-626E-96ED56BC4DD8}"/>
                  </a:ext>
                </a:extLst>
              </p:cNvPr>
              <p:cNvGrpSpPr/>
              <p:nvPr/>
            </p:nvGrpSpPr>
            <p:grpSpPr>
              <a:xfrm>
                <a:off x="7966682" y="3416632"/>
                <a:ext cx="476442" cy="544214"/>
                <a:chOff x="5624748" y="2971800"/>
                <a:chExt cx="928452" cy="1166570"/>
              </a:xfrm>
              <a:solidFill>
                <a:srgbClr val="FFFFFF"/>
              </a:solidFill>
            </p:grpSpPr>
            <p:pic>
              <p:nvPicPr>
                <p:cNvPr id="40" name="Graphic 39" descr="Drawing compass">
                  <a:extLst>
                    <a:ext uri="{FF2B5EF4-FFF2-40B4-BE49-F238E27FC236}">
                      <a16:creationId xmlns:a16="http://schemas.microsoft.com/office/drawing/2014/main" id="{62DB0E23-F327-4FB5-844E-BBECA170569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638800" y="2971800"/>
                  <a:ext cx="914400" cy="914400"/>
                </a:xfrm>
                <a:prstGeom prst="rect">
                  <a:avLst/>
                </a:prstGeom>
              </p:spPr>
            </p:pic>
            <p:pic>
              <p:nvPicPr>
                <p:cNvPr id="42" name="Graphic 41" descr="Tablet">
                  <a:extLst>
                    <a:ext uri="{FF2B5EF4-FFF2-40B4-BE49-F238E27FC236}">
                      <a16:creationId xmlns:a16="http://schemas.microsoft.com/office/drawing/2014/main" id="{B228D6A2-DE1B-85B8-13DC-0E74CDB2F38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2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624748" y="3223970"/>
                  <a:ext cx="914400" cy="914400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25C83D04-3650-126C-CA29-6FFFA2925847}"/>
                </a:ext>
              </a:extLst>
            </p:cNvPr>
            <p:cNvGrpSpPr/>
            <p:nvPr/>
          </p:nvGrpSpPr>
          <p:grpSpPr>
            <a:xfrm>
              <a:off x="8544935" y="2072929"/>
              <a:ext cx="3647065" cy="1238747"/>
              <a:chOff x="8544935" y="2057689"/>
              <a:chExt cx="3647065" cy="1238747"/>
            </a:xfrm>
          </p:grpSpPr>
          <p:sp>
            <p:nvSpPr>
              <p:cNvPr id="65" name="Rectangle: Rounded Corners 64">
                <a:extLst>
                  <a:ext uri="{FF2B5EF4-FFF2-40B4-BE49-F238E27FC236}">
                    <a16:creationId xmlns:a16="http://schemas.microsoft.com/office/drawing/2014/main" id="{31EA14A8-7286-168C-7BD7-2638E13077C8}"/>
                  </a:ext>
                </a:extLst>
              </p:cNvPr>
              <p:cNvSpPr/>
              <p:nvPr/>
            </p:nvSpPr>
            <p:spPr>
              <a:xfrm>
                <a:off x="8544935" y="2526721"/>
                <a:ext cx="2444856" cy="768395"/>
              </a:xfrm>
              <a:prstGeom prst="roundRect">
                <a:avLst/>
              </a:prstGeom>
              <a:solidFill>
                <a:srgbClr val="049E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id="{7751CCC3-7CE2-31FD-597A-6A93CA210E99}"/>
                  </a:ext>
                </a:extLst>
              </p:cNvPr>
              <p:cNvSpPr/>
              <p:nvPr/>
            </p:nvSpPr>
            <p:spPr>
              <a:xfrm>
                <a:off x="9530644" y="2527720"/>
                <a:ext cx="2661356" cy="768716"/>
              </a:xfrm>
              <a:prstGeom prst="rect">
                <a:avLst/>
              </a:prstGeom>
              <a:solidFill>
                <a:srgbClr val="049E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EE0C8DD3-E196-AC7A-8F76-50C7CE240D99}"/>
                  </a:ext>
                </a:extLst>
              </p:cNvPr>
              <p:cNvSpPr txBox="1"/>
              <p:nvPr/>
            </p:nvSpPr>
            <p:spPr>
              <a:xfrm>
                <a:off x="9241197" y="2639645"/>
                <a:ext cx="2742939" cy="552612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anchor="ctr">
                <a:spAutoFit/>
              </a:bodyPr>
              <a:lstStyle/>
              <a:p>
                <a:r>
                  <a:rPr lang="en-US" sz="16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Advanced Software</a:t>
                </a:r>
              </a:p>
              <a:p>
                <a:r>
                  <a:rPr lang="en-US" sz="16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Development</a:t>
                </a:r>
              </a:p>
            </p:txBody>
          </p:sp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id="{1580D097-44EF-1967-8823-675CE59B4586}"/>
                  </a:ext>
                </a:extLst>
              </p:cNvPr>
              <p:cNvSpPr/>
              <p:nvPr/>
            </p:nvSpPr>
            <p:spPr>
              <a:xfrm>
                <a:off x="8696673" y="2057689"/>
                <a:ext cx="416883" cy="610783"/>
              </a:xfrm>
              <a:prstGeom prst="rect">
                <a:avLst/>
              </a:prstGeom>
            </p:spPr>
            <p:txBody>
              <a:bodyPr wrap="none" anchor="b">
                <a:spAutoFit/>
              </a:bodyPr>
              <a:lstStyle/>
              <a:p>
                <a:pPr algn="ctr"/>
                <a:r>
                  <a:rPr lang="en-US" sz="3600" b="1">
                    <a:solidFill>
                      <a:srgbClr val="049EDC"/>
                    </a:solidFill>
                    <a:latin typeface="Arial"/>
                    <a:cs typeface="Arial"/>
                  </a:rPr>
                  <a:t>4</a:t>
                </a:r>
                <a:endParaRPr lang="en-IN" sz="3600">
                  <a:solidFill>
                    <a:srgbClr val="049EDC"/>
                  </a:solidFill>
                </a:endParaRPr>
              </a:p>
            </p:txBody>
          </p:sp>
          <p:sp>
            <p:nvSpPr>
              <p:cNvPr id="133" name="Parallelogram 132">
                <a:extLst>
                  <a:ext uri="{FF2B5EF4-FFF2-40B4-BE49-F238E27FC236}">
                    <a16:creationId xmlns:a16="http://schemas.microsoft.com/office/drawing/2014/main" id="{24FE11CD-12EF-6EBD-19CE-43EAE94B7D94}"/>
                  </a:ext>
                </a:extLst>
              </p:cNvPr>
              <p:cNvSpPr/>
              <p:nvPr/>
            </p:nvSpPr>
            <p:spPr>
              <a:xfrm>
                <a:off x="11253216" y="2526483"/>
                <a:ext cx="655132" cy="768716"/>
              </a:xfrm>
              <a:prstGeom prst="parallelogram">
                <a:avLst>
                  <a:gd name="adj" fmla="val 43425"/>
                </a:avLst>
              </a:prstGeom>
              <a:solidFill>
                <a:srgbClr val="FFFFFF">
                  <a:alpha val="14118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pic>
            <p:nvPicPr>
              <p:cNvPr id="45" name="Graphic 44" descr="Programmer">
                <a:extLst>
                  <a:ext uri="{FF2B5EF4-FFF2-40B4-BE49-F238E27FC236}">
                    <a16:creationId xmlns:a16="http://schemas.microsoft.com/office/drawing/2014/main" id="{E4C0D062-E15A-969E-7A09-3F1ABC1FE60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p:blipFill>
            <p:spPr>
              <a:xfrm>
                <a:off x="8662954" y="2609320"/>
                <a:ext cx="516155" cy="516155"/>
              </a:xfrm>
              <a:prstGeom prst="rect">
                <a:avLst/>
              </a:prstGeom>
            </p:spPr>
          </p:pic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0F948C80-3F3D-899B-9109-9086B3CECE33}"/>
                </a:ext>
              </a:extLst>
            </p:cNvPr>
            <p:cNvGrpSpPr/>
            <p:nvPr/>
          </p:nvGrpSpPr>
          <p:grpSpPr>
            <a:xfrm>
              <a:off x="9304554" y="1283178"/>
              <a:ext cx="2887446" cy="1238603"/>
              <a:chOff x="9304554" y="1283178"/>
              <a:chExt cx="2887446" cy="1238603"/>
            </a:xfrm>
          </p:grpSpPr>
          <p:sp>
            <p:nvSpPr>
              <p:cNvPr id="66" name="Rectangle: Rounded Corners 65">
                <a:extLst>
                  <a:ext uri="{FF2B5EF4-FFF2-40B4-BE49-F238E27FC236}">
                    <a16:creationId xmlns:a16="http://schemas.microsoft.com/office/drawing/2014/main" id="{15819431-2725-3DCA-F77F-17A78F10883B}"/>
                  </a:ext>
                </a:extLst>
              </p:cNvPr>
              <p:cNvSpPr/>
              <p:nvPr/>
            </p:nvSpPr>
            <p:spPr>
              <a:xfrm>
                <a:off x="9304554" y="1749484"/>
                <a:ext cx="2444856" cy="768395"/>
              </a:xfrm>
              <a:prstGeom prst="roundRect">
                <a:avLst/>
              </a:prstGeom>
              <a:solidFill>
                <a:srgbClr val="02D7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44" name="Rectangle 143">
                <a:extLst>
                  <a:ext uri="{FF2B5EF4-FFF2-40B4-BE49-F238E27FC236}">
                    <a16:creationId xmlns:a16="http://schemas.microsoft.com/office/drawing/2014/main" id="{689F1EF0-10E5-F049-30BB-A1FBB501FAE0}"/>
                  </a:ext>
                </a:extLst>
              </p:cNvPr>
              <p:cNvSpPr/>
              <p:nvPr/>
            </p:nvSpPr>
            <p:spPr>
              <a:xfrm>
                <a:off x="10165080" y="1750388"/>
                <a:ext cx="2026920" cy="768716"/>
              </a:xfrm>
              <a:prstGeom prst="rect">
                <a:avLst/>
              </a:prstGeom>
              <a:solidFill>
                <a:srgbClr val="02D7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6706F9DE-3A09-F0B6-A4FC-3340CB922358}"/>
                  </a:ext>
                </a:extLst>
              </p:cNvPr>
              <p:cNvSpPr/>
              <p:nvPr/>
            </p:nvSpPr>
            <p:spPr>
              <a:xfrm>
                <a:off x="9423747" y="1283178"/>
                <a:ext cx="416883" cy="610783"/>
              </a:xfrm>
              <a:prstGeom prst="rect">
                <a:avLst/>
              </a:prstGeom>
            </p:spPr>
            <p:txBody>
              <a:bodyPr wrap="none" anchor="b">
                <a:spAutoFit/>
              </a:bodyPr>
              <a:lstStyle/>
              <a:p>
                <a:pPr algn="ctr"/>
                <a:r>
                  <a:rPr lang="en-US" sz="3600" b="1">
                    <a:solidFill>
                      <a:srgbClr val="02D7A1"/>
                    </a:solidFill>
                    <a:latin typeface="Arial"/>
                    <a:cs typeface="Arial"/>
                  </a:rPr>
                  <a:t>5</a:t>
                </a:r>
                <a:endParaRPr lang="en-IN" sz="3600">
                  <a:solidFill>
                    <a:srgbClr val="02D7A1"/>
                  </a:solidFill>
                </a:endParaRPr>
              </a:p>
            </p:txBody>
          </p:sp>
          <p:sp>
            <p:nvSpPr>
              <p:cNvPr id="134" name="Parallelogram 133">
                <a:extLst>
                  <a:ext uri="{FF2B5EF4-FFF2-40B4-BE49-F238E27FC236}">
                    <a16:creationId xmlns:a16="http://schemas.microsoft.com/office/drawing/2014/main" id="{90CBDCB7-F45F-4389-588D-8E95804C659C}"/>
                  </a:ext>
                </a:extLst>
              </p:cNvPr>
              <p:cNvSpPr/>
              <p:nvPr/>
            </p:nvSpPr>
            <p:spPr>
              <a:xfrm>
                <a:off x="11527662" y="1753065"/>
                <a:ext cx="655132" cy="768716"/>
              </a:xfrm>
              <a:prstGeom prst="parallelogram">
                <a:avLst>
                  <a:gd name="adj" fmla="val 43425"/>
                </a:avLst>
              </a:prstGeom>
              <a:solidFill>
                <a:srgbClr val="FFFFFF">
                  <a:alpha val="14118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35" name="TextBox 134">
                <a:extLst>
                  <a:ext uri="{FF2B5EF4-FFF2-40B4-BE49-F238E27FC236}">
                    <a16:creationId xmlns:a16="http://schemas.microsoft.com/office/drawing/2014/main" id="{3720B93F-A963-E31F-630D-807089A37C20}"/>
                  </a:ext>
                </a:extLst>
              </p:cNvPr>
              <p:cNvSpPr txBox="1"/>
              <p:nvPr/>
            </p:nvSpPr>
            <p:spPr>
              <a:xfrm>
                <a:off x="9946758" y="1981536"/>
                <a:ext cx="1979771" cy="319934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anchor="ctr">
                <a:spAutoFit/>
              </a:bodyPr>
              <a:lstStyle/>
              <a:p>
                <a:r>
                  <a:rPr lang="en-US" sz="1600">
                    <a:solidFill>
                      <a:srgbClr val="FFFFFF"/>
                    </a:solidFill>
                    <a:latin typeface="Arial"/>
                    <a:cs typeface="Arial"/>
                  </a:rPr>
                  <a:t>Delivery &amp; Support</a:t>
                </a:r>
                <a:endParaRPr lang="en-US" sz="160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B5EB1C77-1221-D80F-F02D-19638914E3DE}"/>
                  </a:ext>
                </a:extLst>
              </p:cNvPr>
              <p:cNvGrpSpPr/>
              <p:nvPr/>
            </p:nvGrpSpPr>
            <p:grpSpPr>
              <a:xfrm>
                <a:off x="9401661" y="1877113"/>
                <a:ext cx="567771" cy="626805"/>
                <a:chOff x="5808906" y="1343524"/>
                <a:chExt cx="914400" cy="1009477"/>
              </a:xfrm>
              <a:solidFill>
                <a:srgbClr val="FFFFFF"/>
              </a:solidFill>
            </p:grpSpPr>
            <p:pic>
              <p:nvPicPr>
                <p:cNvPr id="47" name="Graphic 46" descr="Open hand">
                  <a:extLst>
                    <a:ext uri="{FF2B5EF4-FFF2-40B4-BE49-F238E27FC236}">
                      <a16:creationId xmlns:a16="http://schemas.microsoft.com/office/drawing/2014/main" id="{00318316-7722-50E5-4A02-45E7ED91478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808906" y="1438601"/>
                  <a:ext cx="914400" cy="914400"/>
                </a:xfrm>
                <a:prstGeom prst="rect">
                  <a:avLst/>
                </a:prstGeom>
              </p:spPr>
            </p:pic>
            <p:pic>
              <p:nvPicPr>
                <p:cNvPr id="49" name="Graphic 48" descr="Gears">
                  <a:extLst>
                    <a:ext uri="{FF2B5EF4-FFF2-40B4-BE49-F238E27FC236}">
                      <a16:creationId xmlns:a16="http://schemas.microsoft.com/office/drawing/2014/main" id="{2E8A09B5-C37C-B93B-75BB-8B8A014F584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7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8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047956" y="1343524"/>
                  <a:ext cx="469233" cy="469233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DE30CC7C-3E84-ECD1-FD48-EF1DEA1B9EF7}"/>
                </a:ext>
              </a:extLst>
            </p:cNvPr>
            <p:cNvGrpSpPr/>
            <p:nvPr/>
          </p:nvGrpSpPr>
          <p:grpSpPr>
            <a:xfrm>
              <a:off x="795014" y="1205228"/>
              <a:ext cx="5172495" cy="561074"/>
              <a:chOff x="795014" y="1205228"/>
              <a:chExt cx="5172495" cy="561074"/>
            </a:xfrm>
          </p:grpSpPr>
          <p:sp>
            <p:nvSpPr>
              <p:cNvPr id="149" name="Rectangle: Rounded Corners 148">
                <a:extLst>
                  <a:ext uri="{FF2B5EF4-FFF2-40B4-BE49-F238E27FC236}">
                    <a16:creationId xmlns:a16="http://schemas.microsoft.com/office/drawing/2014/main" id="{0BF977B8-0E09-BDD0-50A9-CD7B617A8CC1}"/>
                  </a:ext>
                </a:extLst>
              </p:cNvPr>
              <p:cNvSpPr/>
              <p:nvPr/>
            </p:nvSpPr>
            <p:spPr>
              <a:xfrm>
                <a:off x="1132263" y="1205228"/>
                <a:ext cx="4835246" cy="561074"/>
              </a:xfrm>
              <a:prstGeom prst="roundRect">
                <a:avLst/>
              </a:prstGeom>
              <a:gradFill>
                <a:gsLst>
                  <a:gs pos="100000">
                    <a:schemeClr val="accent1">
                      <a:lumMod val="5000"/>
                      <a:lumOff val="95000"/>
                    </a:schemeClr>
                  </a:gs>
                  <a:gs pos="0">
                    <a:schemeClr val="bg1">
                      <a:lumMod val="85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0" name="TextBox 149">
                <a:extLst>
                  <a:ext uri="{FF2B5EF4-FFF2-40B4-BE49-F238E27FC236}">
                    <a16:creationId xmlns:a16="http://schemas.microsoft.com/office/drawing/2014/main" id="{4B859965-4068-E4B6-AF2D-DB4961BD37C5}"/>
                  </a:ext>
                </a:extLst>
              </p:cNvPr>
              <p:cNvSpPr txBox="1"/>
              <p:nvPr/>
            </p:nvSpPr>
            <p:spPr>
              <a:xfrm>
                <a:off x="1616912" y="1342129"/>
                <a:ext cx="3873263" cy="30777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anchor="t">
                <a:spAutoFit/>
              </a:bodyPr>
              <a:lstStyle/>
              <a:p>
                <a:r>
                  <a:rPr lang="en-US" sz="1400" b="1">
                    <a:solidFill>
                      <a:srgbClr val="095183"/>
                    </a:solidFill>
                    <a:latin typeface="Arial"/>
                    <a:cs typeface="Arial"/>
                  </a:rPr>
                  <a:t>AI, Gen-AI Strategy &amp; Solutions</a:t>
                </a:r>
                <a:endParaRPr lang="en-US" sz="1400">
                  <a:solidFill>
                    <a:srgbClr val="095183"/>
                  </a:solidFill>
                  <a:latin typeface="Arial" panose="020B0604020202020204" pitchFamily="34" charset="0"/>
                  <a:ea typeface="+mn-lt"/>
                  <a:cs typeface="Arial" panose="020B0604020202020204" pitchFamily="34" charset="0"/>
                </a:endParaRPr>
              </a:p>
            </p:txBody>
          </p:sp>
          <p:pic>
            <p:nvPicPr>
              <p:cNvPr id="155" name="Graphic 154" descr="Robot with solid fill">
                <a:extLst>
                  <a:ext uri="{FF2B5EF4-FFF2-40B4-BE49-F238E27FC236}">
                    <a16:creationId xmlns:a16="http://schemas.microsoft.com/office/drawing/2014/main" id="{6B4BE4E6-064D-CBD1-4204-F77457652F1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20"/>
                  </a:ext>
                </a:extLst>
              </a:blip>
              <a:stretch>
                <a:fillRect/>
              </a:stretch>
            </p:blipFill>
            <p:spPr>
              <a:xfrm>
                <a:off x="1220207" y="1266349"/>
                <a:ext cx="512244" cy="426575"/>
              </a:xfrm>
              <a:prstGeom prst="rect">
                <a:avLst/>
              </a:prstGeom>
            </p:spPr>
          </p:pic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BE1E7FA0-DAB1-76DD-9682-8A06DE57E99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95014" y="1472565"/>
                <a:ext cx="337248" cy="0"/>
              </a:xfrm>
              <a:prstGeom prst="line">
                <a:avLst/>
              </a:prstGeom>
              <a:ln w="9525"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7C2214C4-D660-69FB-E26D-311CEB42114A}"/>
                </a:ext>
              </a:extLst>
            </p:cNvPr>
            <p:cNvGrpSpPr/>
            <p:nvPr/>
          </p:nvGrpSpPr>
          <p:grpSpPr>
            <a:xfrm>
              <a:off x="795014" y="4105251"/>
              <a:ext cx="5172496" cy="551167"/>
              <a:chOff x="795014" y="4105251"/>
              <a:chExt cx="5172496" cy="551167"/>
            </a:xfrm>
          </p:grpSpPr>
          <p:sp>
            <p:nvSpPr>
              <p:cNvPr id="15" name="Rectangle: Rounded Corners 100">
                <a:extLst>
                  <a:ext uri="{FF2B5EF4-FFF2-40B4-BE49-F238E27FC236}">
                    <a16:creationId xmlns:a16="http://schemas.microsoft.com/office/drawing/2014/main" id="{A9372863-B7A0-679B-6445-71ECD2CB8078}"/>
                  </a:ext>
                </a:extLst>
              </p:cNvPr>
              <p:cNvSpPr/>
              <p:nvPr/>
            </p:nvSpPr>
            <p:spPr>
              <a:xfrm>
                <a:off x="1132263" y="4105251"/>
                <a:ext cx="4835247" cy="551167"/>
              </a:xfrm>
              <a:prstGeom prst="roundRect">
                <a:avLst/>
              </a:prstGeom>
              <a:gradFill>
                <a:gsLst>
                  <a:gs pos="100000">
                    <a:schemeClr val="accent1">
                      <a:lumMod val="5000"/>
                      <a:lumOff val="95000"/>
                    </a:schemeClr>
                  </a:gs>
                  <a:gs pos="0">
                    <a:schemeClr val="bg1">
                      <a:lumMod val="85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1" name="TextBox 170">
                <a:extLst>
                  <a:ext uri="{FF2B5EF4-FFF2-40B4-BE49-F238E27FC236}">
                    <a16:creationId xmlns:a16="http://schemas.microsoft.com/office/drawing/2014/main" id="{CE3F93F3-3F47-D9EB-076D-18A29C8121AE}"/>
                  </a:ext>
                </a:extLst>
              </p:cNvPr>
              <p:cNvSpPr txBox="1"/>
              <p:nvPr/>
            </p:nvSpPr>
            <p:spPr>
              <a:xfrm>
                <a:off x="1616912" y="4224878"/>
                <a:ext cx="3393475" cy="30777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anchor="t">
                <a:spAutoFit/>
              </a:bodyPr>
              <a:lstStyle/>
              <a:p>
                <a:r>
                  <a:rPr lang="en-US" sz="1400" b="1">
                    <a:solidFill>
                      <a:srgbClr val="095183"/>
                    </a:solidFill>
                    <a:latin typeface="Arial"/>
                    <a:cs typeface="Arial"/>
                  </a:rPr>
                  <a:t>Intelligent</a:t>
                </a:r>
                <a:r>
                  <a:rPr lang="en-US" sz="1400" b="1" i="0">
                    <a:solidFill>
                      <a:srgbClr val="095183"/>
                    </a:solidFill>
                    <a:effectLst/>
                    <a:latin typeface="Arial"/>
                    <a:cs typeface="Arial"/>
                  </a:rPr>
                  <a:t> </a:t>
                </a:r>
                <a:r>
                  <a:rPr lang="en-US" sz="1400" b="1">
                    <a:solidFill>
                      <a:srgbClr val="095183"/>
                    </a:solidFill>
                    <a:latin typeface="Arial"/>
                    <a:cs typeface="Arial"/>
                  </a:rPr>
                  <a:t>Automation, RPA</a:t>
                </a:r>
                <a:endParaRPr lang="en-US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90" name="Graphic 89" descr="Infinity">
                <a:extLst>
                  <a:ext uri="{FF2B5EF4-FFF2-40B4-BE49-F238E27FC236}">
                    <a16:creationId xmlns:a16="http://schemas.microsoft.com/office/drawing/2014/main" id="{11198114-2BC8-539E-EB7F-EC6A76FDC7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22"/>
                  </a:ext>
                </a:extLst>
              </a:blip>
              <a:stretch>
                <a:fillRect/>
              </a:stretch>
            </p:blipFill>
            <p:spPr>
              <a:xfrm>
                <a:off x="1263042" y="4158468"/>
                <a:ext cx="426575" cy="426575"/>
              </a:xfrm>
              <a:prstGeom prst="rect">
                <a:avLst/>
              </a:prstGeom>
            </p:spPr>
          </p:pic>
          <p:cxnSp>
            <p:nvCxnSpPr>
              <p:cNvPr id="81" name="Straight Connector 80">
                <a:extLst>
                  <a:ext uri="{FF2B5EF4-FFF2-40B4-BE49-F238E27FC236}">
                    <a16:creationId xmlns:a16="http://schemas.microsoft.com/office/drawing/2014/main" id="{33247C2E-FE0A-078A-3111-C47FCCBF03F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95014" y="4377450"/>
                <a:ext cx="337248" cy="0"/>
              </a:xfrm>
              <a:prstGeom prst="line">
                <a:avLst/>
              </a:prstGeom>
              <a:ln w="9525"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E7208DD7-362C-B741-AED8-A13231518F2C}"/>
                </a:ext>
              </a:extLst>
            </p:cNvPr>
            <p:cNvGrpSpPr/>
            <p:nvPr/>
          </p:nvGrpSpPr>
          <p:grpSpPr>
            <a:xfrm>
              <a:off x="795014" y="5068623"/>
              <a:ext cx="5172496" cy="551167"/>
              <a:chOff x="795014" y="5068623"/>
              <a:chExt cx="5172496" cy="551167"/>
            </a:xfrm>
          </p:grpSpPr>
          <p:sp>
            <p:nvSpPr>
              <p:cNvPr id="17" name="Rectangle: Rounded Corners 100">
                <a:extLst>
                  <a:ext uri="{FF2B5EF4-FFF2-40B4-BE49-F238E27FC236}">
                    <a16:creationId xmlns:a16="http://schemas.microsoft.com/office/drawing/2014/main" id="{DB8A96DA-1AA4-9FE0-B921-0470AA1ABC51}"/>
                  </a:ext>
                </a:extLst>
              </p:cNvPr>
              <p:cNvSpPr/>
              <p:nvPr/>
            </p:nvSpPr>
            <p:spPr>
              <a:xfrm>
                <a:off x="1132263" y="5068623"/>
                <a:ext cx="4835247" cy="551167"/>
              </a:xfrm>
              <a:prstGeom prst="roundRect">
                <a:avLst/>
              </a:prstGeom>
              <a:gradFill>
                <a:gsLst>
                  <a:gs pos="100000">
                    <a:schemeClr val="accent1">
                      <a:lumMod val="5000"/>
                      <a:lumOff val="95000"/>
                    </a:schemeClr>
                  </a:gs>
                  <a:gs pos="0">
                    <a:schemeClr val="bg1">
                      <a:lumMod val="85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endParaRPr lang="en-US" sz="1400">
                  <a:solidFill>
                    <a:srgbClr val="095183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17F3D934-E0A4-4BFD-2BD3-6FC8CAED968E}"/>
                  </a:ext>
                </a:extLst>
              </p:cNvPr>
              <p:cNvSpPr txBox="1"/>
              <p:nvPr/>
            </p:nvSpPr>
            <p:spPr>
              <a:xfrm>
                <a:off x="1616912" y="5180890"/>
                <a:ext cx="3863234" cy="30777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anchor="t">
                <a:spAutoFit/>
              </a:bodyPr>
              <a:lstStyle/>
              <a:p>
                <a:r>
                  <a:rPr lang="en-US" sz="1400" b="1">
                    <a:solidFill>
                      <a:srgbClr val="095183"/>
                    </a:solidFill>
                    <a:latin typeface="Arial"/>
                    <a:cs typeface="Arial"/>
                  </a:rPr>
                  <a:t>Mobile Applications</a:t>
                </a:r>
              </a:p>
            </p:txBody>
          </p:sp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41DBCD1E-25D2-BA82-638D-E802B8C6FA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49324" y="5165560"/>
                <a:ext cx="281870" cy="357293"/>
              </a:xfrm>
              <a:prstGeom prst="rect">
                <a:avLst/>
              </a:prstGeom>
            </p:spPr>
          </p:pic>
          <p:cxnSp>
            <p:nvCxnSpPr>
              <p:cNvPr id="82" name="Straight Connector 81">
                <a:extLst>
                  <a:ext uri="{FF2B5EF4-FFF2-40B4-BE49-F238E27FC236}">
                    <a16:creationId xmlns:a16="http://schemas.microsoft.com/office/drawing/2014/main" id="{29E4BDAD-BFD3-E13D-8F57-23385445650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95014" y="5335775"/>
                <a:ext cx="337248" cy="0"/>
              </a:xfrm>
              <a:prstGeom prst="line">
                <a:avLst/>
              </a:prstGeom>
              <a:ln w="9525"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1EBB4E2B-A6BC-41D0-F97D-8A264A95ED6E}"/>
                </a:ext>
              </a:extLst>
            </p:cNvPr>
            <p:cNvGrpSpPr/>
            <p:nvPr/>
          </p:nvGrpSpPr>
          <p:grpSpPr>
            <a:xfrm>
              <a:off x="795014" y="2178507"/>
              <a:ext cx="5190013" cy="551167"/>
              <a:chOff x="795014" y="2178507"/>
              <a:chExt cx="5190013" cy="551167"/>
            </a:xfrm>
          </p:grpSpPr>
          <p:sp>
            <p:nvSpPr>
              <p:cNvPr id="147" name="Rectangle: Rounded Corners 146">
                <a:extLst>
                  <a:ext uri="{FF2B5EF4-FFF2-40B4-BE49-F238E27FC236}">
                    <a16:creationId xmlns:a16="http://schemas.microsoft.com/office/drawing/2014/main" id="{F900C7F3-C87A-7212-E8D8-C84DF6BD5755}"/>
                  </a:ext>
                </a:extLst>
              </p:cNvPr>
              <p:cNvSpPr/>
              <p:nvPr/>
            </p:nvSpPr>
            <p:spPr>
              <a:xfrm>
                <a:off x="1132263" y="2178507"/>
                <a:ext cx="4852764" cy="551167"/>
              </a:xfrm>
              <a:prstGeom prst="roundRect">
                <a:avLst/>
              </a:prstGeom>
              <a:gradFill>
                <a:gsLst>
                  <a:gs pos="100000">
                    <a:schemeClr val="accent1">
                      <a:lumMod val="5000"/>
                      <a:lumOff val="95000"/>
                    </a:schemeClr>
                  </a:gs>
                  <a:gs pos="0">
                    <a:schemeClr val="bg1">
                      <a:lumMod val="85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id="{BB669150-1A8E-669C-3E95-484495CF99D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95014" y="2444404"/>
                <a:ext cx="337248" cy="0"/>
              </a:xfrm>
              <a:prstGeom prst="line">
                <a:avLst/>
              </a:prstGeom>
              <a:ln w="9525"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EF312A46-D5FD-2699-3DFB-D4F6ADDF857B}"/>
                  </a:ext>
                </a:extLst>
              </p:cNvPr>
              <p:cNvSpPr txBox="1"/>
              <p:nvPr/>
            </p:nvSpPr>
            <p:spPr>
              <a:xfrm>
                <a:off x="1616912" y="2316955"/>
                <a:ext cx="3754779" cy="30777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anchor="t">
                <a:spAutoFit/>
              </a:bodyPr>
              <a:lstStyle/>
              <a:p>
                <a:r>
                  <a:rPr lang="en-US" sz="1400" b="1">
                    <a:solidFill>
                      <a:srgbClr val="095183"/>
                    </a:solidFill>
                    <a:effectLst/>
                    <a:latin typeface="Arial"/>
                    <a:cs typeface="Arial"/>
                  </a:rPr>
                  <a:t>Internet of Things</a:t>
                </a:r>
                <a:r>
                  <a:rPr lang="en-US" sz="1400" b="1">
                    <a:solidFill>
                      <a:srgbClr val="095183"/>
                    </a:solidFill>
                    <a:latin typeface="Arial"/>
                    <a:cs typeface="Arial"/>
                  </a:rPr>
                  <a:t> SW &amp; HW Solutions</a:t>
                </a:r>
                <a:endParaRPr lang="en-US" sz="1400" b="1">
                  <a:solidFill>
                    <a:srgbClr val="095183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84" name="Graphic 83" descr="Internet Of Things with solid fill">
                <a:extLst>
                  <a:ext uri="{FF2B5EF4-FFF2-40B4-BE49-F238E27FC236}">
                    <a16:creationId xmlns:a16="http://schemas.microsoft.com/office/drawing/2014/main" id="{B7FB58F5-3699-F524-17D2-5A02758287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25"/>
                  </a:ext>
                </a:extLst>
              </a:blip>
              <a:stretch>
                <a:fillRect/>
              </a:stretch>
            </p:blipFill>
            <p:spPr>
              <a:xfrm>
                <a:off x="1281953" y="2263618"/>
                <a:ext cx="388752" cy="381835"/>
              </a:xfrm>
              <a:prstGeom prst="rect">
                <a:avLst/>
              </a:prstGeom>
            </p:spPr>
          </p:pic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C89897EB-8A77-5BA7-916A-1311D091D0F3}"/>
                </a:ext>
              </a:extLst>
            </p:cNvPr>
            <p:cNvGrpSpPr/>
            <p:nvPr/>
          </p:nvGrpSpPr>
          <p:grpSpPr>
            <a:xfrm>
              <a:off x="795014" y="3141879"/>
              <a:ext cx="5231373" cy="551167"/>
              <a:chOff x="795014" y="3141879"/>
              <a:chExt cx="5231373" cy="551167"/>
            </a:xfrm>
          </p:grpSpPr>
          <p:sp>
            <p:nvSpPr>
              <p:cNvPr id="170" name="Rectangle: Rounded Corners 100">
                <a:extLst>
                  <a:ext uri="{FF2B5EF4-FFF2-40B4-BE49-F238E27FC236}">
                    <a16:creationId xmlns:a16="http://schemas.microsoft.com/office/drawing/2014/main" id="{C126D009-7DE2-F707-A6CC-35ED5764A230}"/>
                  </a:ext>
                </a:extLst>
              </p:cNvPr>
              <p:cNvSpPr/>
              <p:nvPr/>
            </p:nvSpPr>
            <p:spPr>
              <a:xfrm>
                <a:off x="1132263" y="3141879"/>
                <a:ext cx="4852766" cy="551167"/>
              </a:xfrm>
              <a:prstGeom prst="roundRect">
                <a:avLst/>
              </a:prstGeom>
              <a:gradFill>
                <a:gsLst>
                  <a:gs pos="100000">
                    <a:schemeClr val="accent1">
                      <a:lumMod val="5000"/>
                      <a:lumOff val="95000"/>
                    </a:schemeClr>
                  </a:gs>
                  <a:gs pos="0">
                    <a:schemeClr val="bg1">
                      <a:lumMod val="85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E8F8F46B-2E6D-E3FB-439E-E4E4E19F4FB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95014" y="3407948"/>
                <a:ext cx="337248" cy="0"/>
              </a:xfrm>
              <a:prstGeom prst="line">
                <a:avLst/>
              </a:prstGeom>
              <a:ln w="9525"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9CB2F815-E6EF-6E85-B17B-53CD139A239E}"/>
                  </a:ext>
                </a:extLst>
              </p:cNvPr>
              <p:cNvSpPr txBox="1"/>
              <p:nvPr/>
            </p:nvSpPr>
            <p:spPr>
              <a:xfrm>
                <a:off x="1616912" y="3241425"/>
                <a:ext cx="4409475" cy="30777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anchor="t">
                <a:spAutoFit/>
              </a:bodyPr>
              <a:lstStyle/>
              <a:p>
                <a:r>
                  <a:rPr lang="en-IN" sz="1400" b="1">
                    <a:solidFill>
                      <a:srgbClr val="095183"/>
                    </a:solidFill>
                    <a:latin typeface="Arial"/>
                    <a:cs typeface="Arial"/>
                  </a:rPr>
                  <a:t>Full Stack Application Software Development</a:t>
                </a:r>
                <a:endParaRPr lang="en-IN" sz="1400" b="1">
                  <a:solidFill>
                    <a:srgbClr val="095183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86" name="Picture 85">
                <a:extLst>
                  <a:ext uri="{FF2B5EF4-FFF2-40B4-BE49-F238E27FC236}">
                    <a16:creationId xmlns:a16="http://schemas.microsoft.com/office/drawing/2014/main" id="{594F3E23-4149-B240-BE6E-6DC00E40F95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07542" y="3201284"/>
                <a:ext cx="308870" cy="396227"/>
              </a:xfrm>
              <a:prstGeom prst="rect">
                <a:avLst/>
              </a:prstGeom>
            </p:spPr>
          </p:pic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6A349874-A5EF-F1C2-09D5-F7F65F4DC489}"/>
                </a:ext>
              </a:extLst>
            </p:cNvPr>
            <p:cNvGrpSpPr/>
            <p:nvPr/>
          </p:nvGrpSpPr>
          <p:grpSpPr>
            <a:xfrm>
              <a:off x="280364" y="1186014"/>
              <a:ext cx="526987" cy="4461236"/>
              <a:chOff x="280364" y="1186014"/>
              <a:chExt cx="526987" cy="4461236"/>
            </a:xfrm>
          </p:grpSpPr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2BB32383-E1C6-E1F6-D5B5-23421DF25590}"/>
                  </a:ext>
                </a:extLst>
              </p:cNvPr>
              <p:cNvSpPr/>
              <p:nvPr/>
            </p:nvSpPr>
            <p:spPr>
              <a:xfrm>
                <a:off x="285887" y="1186014"/>
                <a:ext cx="509127" cy="4461236"/>
              </a:xfrm>
              <a:prstGeom prst="roundRect">
                <a:avLst/>
              </a:prstGeom>
              <a:solidFill>
                <a:srgbClr val="0870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53" name="TextBox 152">
                <a:extLst>
                  <a:ext uri="{FF2B5EF4-FFF2-40B4-BE49-F238E27FC236}">
                    <a16:creationId xmlns:a16="http://schemas.microsoft.com/office/drawing/2014/main" id="{42D6F56F-2AEC-C73C-0269-FF22DA4A3F24}"/>
                  </a:ext>
                </a:extLst>
              </p:cNvPr>
              <p:cNvSpPr txBox="1"/>
              <p:nvPr/>
            </p:nvSpPr>
            <p:spPr>
              <a:xfrm rot="16200000">
                <a:off x="-1292849" y="3131636"/>
                <a:ext cx="3673413" cy="52698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>
                    <a:solidFill>
                      <a:schemeClr val="l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Data Analytics</a:t>
                </a:r>
              </a:p>
            </p:txBody>
          </p:sp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21105CE7-DCA8-CC2C-E5B5-8078B03B87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3664" y="5039169"/>
                <a:ext cx="340950" cy="464931"/>
              </a:xfrm>
              <a:prstGeom prst="rect">
                <a:avLst/>
              </a:prstGeom>
            </p:spPr>
          </p:pic>
        </p:grpSp>
        <p:pic>
          <p:nvPicPr>
            <p:cNvPr id="87" name="Picture 86">
              <a:extLst>
                <a:ext uri="{FF2B5EF4-FFF2-40B4-BE49-F238E27FC236}">
                  <a16:creationId xmlns:a16="http://schemas.microsoft.com/office/drawing/2014/main" id="{5DB15E5E-4973-15AD-C45D-6C5F42EBD836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09979" y="2985218"/>
              <a:ext cx="1616041" cy="17072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18928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E6B5F68-BAD9-49C5-9B0D-09109120FB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D856BDEE-64E0-2EB5-18CB-6116481F96BE}"/>
              </a:ext>
            </a:extLst>
          </p:cNvPr>
          <p:cNvSpPr txBox="1"/>
          <p:nvPr/>
        </p:nvSpPr>
        <p:spPr>
          <a:xfrm>
            <a:off x="2523280" y="2335699"/>
            <a:ext cx="7743464" cy="177125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>
                <a:solidFill>
                  <a:srgbClr val="FFFFFF"/>
                </a:solidFill>
                <a:latin typeface="Arial"/>
                <a:ea typeface="+mj-ea"/>
                <a:cs typeface="Arial"/>
              </a:rPr>
              <a:t>CUSTOMERS</a:t>
            </a:r>
            <a:endParaRPr lang="en-US" sz="4000">
              <a:ea typeface="Calibri"/>
              <a:cs typeface="Calibri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CD35DD76-C5FA-2540-B1D3-F0849874956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998" y="5292850"/>
            <a:ext cx="897798" cy="864952"/>
          </a:xfrm>
          <a:prstGeom prst="rect">
            <a:avLst/>
          </a:prstGeom>
        </p:spPr>
      </p:pic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FD170366-E775-6FEC-2833-9F8E1B1B1EB2}"/>
              </a:ext>
            </a:extLst>
          </p:cNvPr>
          <p:cNvSpPr txBox="1">
            <a:spLocks/>
          </p:cNvSpPr>
          <p:nvPr/>
        </p:nvSpPr>
        <p:spPr>
          <a:xfrm>
            <a:off x="9262366" y="63419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3561BA9-CDCF-4958-B8AB-66F3BF063E13}" type="slidenum">
              <a:rPr lang="en-US" smtClean="0">
                <a:solidFill>
                  <a:srgbClr val="FFFFFF"/>
                </a:solidFill>
                <a:latin typeface="Calibri"/>
              </a:rPr>
              <a:pPr/>
              <a:t>12</a:t>
            </a:fld>
            <a:endParaRPr lang="en-US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2" name="Picture 1" descr="Shape&#10;&#10;Description automatically generated">
            <a:extLst>
              <a:ext uri="{FF2B5EF4-FFF2-40B4-BE49-F238E27FC236}">
                <a16:creationId xmlns:a16="http://schemas.microsoft.com/office/drawing/2014/main" id="{68A810C5-B04C-B931-9080-A2F545416E4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6606" y="204961"/>
            <a:ext cx="652314" cy="645793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6C26E917-DC25-447F-873E-1910312FD2C7}"/>
              </a:ext>
            </a:extLst>
          </p:cNvPr>
          <p:cNvSpPr/>
          <p:nvPr/>
        </p:nvSpPr>
        <p:spPr>
          <a:xfrm>
            <a:off x="159002" y="6486636"/>
            <a:ext cx="4732807" cy="27699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©2025 Accelyzei</a:t>
            </a:r>
          </a:p>
        </p:txBody>
      </p:sp>
    </p:spTree>
    <p:extLst>
      <p:ext uri="{BB962C8B-B14F-4D97-AF65-F5344CB8AC3E}">
        <p14:creationId xmlns:p14="http://schemas.microsoft.com/office/powerpoint/2010/main" val="8625158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Silver-Blur-Background - Real Point Design">
            <a:extLst>
              <a:ext uri="{FF2B5EF4-FFF2-40B4-BE49-F238E27FC236}">
                <a16:creationId xmlns:a16="http://schemas.microsoft.com/office/drawing/2014/main" id="{0FA8187F-87C9-49D3-BB59-8052C73DA8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EF64B4AD-1B5E-4E8A-ABEB-371990859011}"/>
                  </a:ext>
                </a:extLst>
              </p14:cNvPr>
              <p14:cNvContentPartPr/>
              <p14:nvPr/>
            </p14:nvContentPartPr>
            <p14:xfrm>
              <a:off x="332816" y="493690"/>
              <a:ext cx="9423872" cy="5830867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EF64B4AD-1B5E-4E8A-ABEB-37199085901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14787" y="475643"/>
                <a:ext cx="9459570" cy="5866599"/>
              </a:xfrm>
              <a:prstGeom prst="rect">
                <a:avLst/>
              </a:prstGeom>
            </p:spPr>
          </p:pic>
        </mc:Fallback>
      </mc:AlternateContent>
      <p:pic>
        <p:nvPicPr>
          <p:cNvPr id="27" name="Picture 26" descr="Shape&#10;&#10;Description automatically generated">
            <a:extLst>
              <a:ext uri="{FF2B5EF4-FFF2-40B4-BE49-F238E27FC236}">
                <a16:creationId xmlns:a16="http://schemas.microsoft.com/office/drawing/2014/main" id="{40386B19-5802-4E43-9F01-28768C10AF2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6606" y="204961"/>
            <a:ext cx="652314" cy="645793"/>
          </a:xfrm>
          <a:prstGeom prst="rect">
            <a:avLst/>
          </a:prstGeom>
        </p:spPr>
      </p:pic>
      <p:sp>
        <p:nvSpPr>
          <p:cNvPr id="29" name="Slide Number Placeholder 1">
            <a:extLst>
              <a:ext uri="{FF2B5EF4-FFF2-40B4-BE49-F238E27FC236}">
                <a16:creationId xmlns:a16="http://schemas.microsoft.com/office/drawing/2014/main" id="{7544FC2E-6028-4271-91ED-C9CFEE50994A}"/>
              </a:ext>
            </a:extLst>
          </p:cNvPr>
          <p:cNvSpPr txBox="1">
            <a:spLocks/>
          </p:cNvSpPr>
          <p:nvPr/>
        </p:nvSpPr>
        <p:spPr>
          <a:xfrm>
            <a:off x="9262366" y="63419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3561BA9-CDCF-4958-B8AB-66F3BF063E13}" type="slidenum">
              <a:rPr lang="en-US" smtClean="0">
                <a:solidFill>
                  <a:schemeClr val="bg1">
                    <a:lumMod val="85000"/>
                  </a:schemeClr>
                </a:solidFill>
                <a:latin typeface="Calibri"/>
              </a:rPr>
              <a:pPr/>
              <a:t>13</a:t>
            </a:fld>
            <a:endParaRPr lang="en-US">
              <a:solidFill>
                <a:schemeClr val="bg1">
                  <a:lumMod val="85000"/>
                </a:schemeClr>
              </a:solidFill>
              <a:latin typeface="Calibri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D26C70AA-0971-48DF-9F45-38D137B9A0F0}"/>
              </a:ext>
            </a:extLst>
          </p:cNvPr>
          <p:cNvSpPr txBox="1"/>
          <p:nvPr/>
        </p:nvSpPr>
        <p:spPr>
          <a:xfrm>
            <a:off x="3145124" y="342876"/>
            <a:ext cx="6094428" cy="58477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3200" b="1" i="0">
                <a:solidFill>
                  <a:schemeClr val="accent1">
                    <a:lumMod val="50000"/>
                  </a:schemeClr>
                </a:solidFill>
                <a:effectLst/>
                <a:latin typeface="Arial"/>
                <a:cs typeface="Arial"/>
              </a:rPr>
              <a:t>Awards</a:t>
            </a:r>
            <a:r>
              <a:rPr lang="en-US" sz="3200" b="1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 &amp; Recognition</a:t>
            </a:r>
            <a:endParaRPr lang="en-US" sz="3200" b="1" i="0">
              <a:solidFill>
                <a:schemeClr val="accent1">
                  <a:lumMod val="5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ACBC133-AE0D-47A9-A05C-C4B5A94F507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4924" y="1016782"/>
            <a:ext cx="2582150" cy="735656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5DF9F48-38D6-433C-A4E2-C92A4EF28B37}"/>
              </a:ext>
            </a:extLst>
          </p:cNvPr>
          <p:cNvSpPr/>
          <p:nvPr/>
        </p:nvSpPr>
        <p:spPr>
          <a:xfrm>
            <a:off x="1851949" y="3347261"/>
            <a:ext cx="3983530" cy="1618277"/>
          </a:xfrm>
          <a:prstGeom prst="roundRect">
            <a:avLst>
              <a:gd name="adj" fmla="val 8975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BE50DD5-34D7-4495-BA07-C31BB5E6390E}"/>
              </a:ext>
            </a:extLst>
          </p:cNvPr>
          <p:cNvSpPr txBox="1"/>
          <p:nvPr/>
        </p:nvSpPr>
        <p:spPr>
          <a:xfrm>
            <a:off x="2466316" y="2378823"/>
            <a:ext cx="3278972" cy="954107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spAutoFit/>
          </a:bodyPr>
          <a:lstStyle/>
          <a:p>
            <a:r>
              <a:rPr lang="en-US" sz="2800" b="1" i="0"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Best Enterprise</a:t>
            </a:r>
          </a:p>
          <a:p>
            <a:r>
              <a:rPr lang="en-US" sz="2800" b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 Application</a:t>
            </a:r>
            <a:endParaRPr lang="en-US" sz="2800" b="1" i="0">
              <a:solidFill>
                <a:schemeClr val="tx2">
                  <a:lumMod val="5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4E84EEB-3F4B-4AFA-908C-49333920ABBE}"/>
              </a:ext>
            </a:extLst>
          </p:cNvPr>
          <p:cNvSpPr txBox="1"/>
          <p:nvPr/>
        </p:nvSpPr>
        <p:spPr>
          <a:xfrm>
            <a:off x="2444748" y="3644509"/>
            <a:ext cx="3532489" cy="523220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spAutoFit/>
          </a:bodyPr>
          <a:lstStyle/>
          <a:p>
            <a:r>
              <a:rPr lang="en-US" sz="2800" b="1" i="0">
                <a:solidFill>
                  <a:schemeClr val="accent4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Gen AI Conclave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F9D80BB-5594-4BFD-85C1-587F43A5333E}"/>
              </a:ext>
            </a:extLst>
          </p:cNvPr>
          <p:cNvSpPr txBox="1"/>
          <p:nvPr/>
        </p:nvSpPr>
        <p:spPr>
          <a:xfrm>
            <a:off x="2465007" y="4145648"/>
            <a:ext cx="3422038" cy="400110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spAutoFit/>
          </a:bodyPr>
          <a:lstStyle/>
          <a:p>
            <a:r>
              <a:rPr lang="en-US" sz="2000" b="1" i="0"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Awards </a:t>
            </a:r>
            <a:r>
              <a:rPr lang="en-US" sz="2000" b="1">
                <a:solidFill>
                  <a:schemeClr val="accent4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</a:t>
            </a:r>
            <a:endParaRPr lang="en-US" sz="2000" b="1" i="0">
              <a:solidFill>
                <a:schemeClr val="accent4">
                  <a:lumMod val="40000"/>
                  <a:lumOff val="6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9D37F46C-F170-43E4-A4E0-C4E372E0292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707" y="1718946"/>
            <a:ext cx="1962161" cy="4684105"/>
          </a:xfrm>
          <a:prstGeom prst="rect">
            <a:avLst/>
          </a:prstGeom>
        </p:spPr>
      </p:pic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97D2D1D0-398A-4DB9-BE48-99DDDE860181}"/>
              </a:ext>
            </a:extLst>
          </p:cNvPr>
          <p:cNvSpPr/>
          <p:nvPr/>
        </p:nvSpPr>
        <p:spPr>
          <a:xfrm>
            <a:off x="6439625" y="3347261"/>
            <a:ext cx="4347982" cy="1618278"/>
          </a:xfrm>
          <a:prstGeom prst="roundRect">
            <a:avLst>
              <a:gd name="adj" fmla="val 8975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1C072A4D-04DB-4B63-9EF3-610DBACC46D6}"/>
                  </a:ext>
                </a:extLst>
              </p14:cNvPr>
              <p14:cNvContentPartPr/>
              <p14:nvPr/>
            </p14:nvContentPartPr>
            <p14:xfrm>
              <a:off x="10827608" y="5169243"/>
              <a:ext cx="15445" cy="15445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1C072A4D-04DB-4B63-9EF3-610DBACC46D6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055358" y="4396993"/>
                <a:ext cx="1544500" cy="1544500"/>
              </a:xfrm>
              <a:prstGeom prst="rect">
                <a:avLst/>
              </a:prstGeom>
            </p:spPr>
          </p:pic>
        </mc:Fallback>
      </mc:AlternateContent>
      <p:sp>
        <p:nvSpPr>
          <p:cNvPr id="39" name="TextBox 38">
            <a:extLst>
              <a:ext uri="{FF2B5EF4-FFF2-40B4-BE49-F238E27FC236}">
                <a16:creationId xmlns:a16="http://schemas.microsoft.com/office/drawing/2014/main" id="{B613AEF5-C953-4975-8AB7-F7C8D68EF162}"/>
              </a:ext>
            </a:extLst>
          </p:cNvPr>
          <p:cNvSpPr txBox="1"/>
          <p:nvPr/>
        </p:nvSpPr>
        <p:spPr>
          <a:xfrm>
            <a:off x="6378284" y="2400748"/>
            <a:ext cx="5072031" cy="523220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spAutoFit/>
          </a:bodyPr>
          <a:lstStyle/>
          <a:p>
            <a:r>
              <a:rPr lang="en-US" sz="2800" b="1" i="0"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Best IT Company - AI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C5A1670-CB64-4558-B6F7-79E5CE73B6E6}"/>
              </a:ext>
            </a:extLst>
          </p:cNvPr>
          <p:cNvSpPr txBox="1"/>
          <p:nvPr/>
        </p:nvSpPr>
        <p:spPr>
          <a:xfrm>
            <a:off x="6698561" y="3475825"/>
            <a:ext cx="4873991" cy="95410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800" b="1">
                <a:solidFill>
                  <a:schemeClr val="accent4">
                    <a:lumMod val="75000"/>
                  </a:schemeClr>
                </a:solidFill>
                <a:latin typeface="Arial"/>
                <a:cs typeface="Arial"/>
              </a:rPr>
              <a:t>HMTV </a:t>
            </a:r>
            <a:r>
              <a:rPr lang="en-US" sz="2800" b="1" i="0">
                <a:solidFill>
                  <a:schemeClr val="accent4">
                    <a:lumMod val="75000"/>
                  </a:schemeClr>
                </a:solidFill>
                <a:effectLst/>
                <a:latin typeface="Arial"/>
                <a:cs typeface="Arial"/>
              </a:rPr>
              <a:t>Business</a:t>
            </a:r>
          </a:p>
          <a:p>
            <a:r>
              <a:rPr lang="en-US" sz="2800" b="1" i="0">
                <a:solidFill>
                  <a:schemeClr val="accent4">
                    <a:lumMod val="75000"/>
                  </a:schemeClr>
                </a:solidFill>
                <a:effectLst/>
                <a:latin typeface="Arial"/>
                <a:cs typeface="Arial"/>
              </a:rPr>
              <a:t>Excellence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170157F-AD21-4EB1-A467-A279A850906C}"/>
              </a:ext>
            </a:extLst>
          </p:cNvPr>
          <p:cNvSpPr txBox="1"/>
          <p:nvPr/>
        </p:nvSpPr>
        <p:spPr>
          <a:xfrm>
            <a:off x="6698877" y="4423599"/>
            <a:ext cx="2977405" cy="369332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spAutoFit/>
          </a:bodyPr>
          <a:lstStyle/>
          <a:p>
            <a:r>
              <a:rPr lang="en-US" b="1" i="0"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Awards </a:t>
            </a:r>
            <a:r>
              <a:rPr lang="en-US" b="1">
                <a:solidFill>
                  <a:schemeClr val="accent4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</a:t>
            </a:r>
            <a:endParaRPr lang="en-US" b="1" i="0">
              <a:solidFill>
                <a:schemeClr val="accent4">
                  <a:lumMod val="40000"/>
                  <a:lumOff val="6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CA1BA1F8-12D5-460A-8F35-0BC2B8952ED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4342" y="1495191"/>
            <a:ext cx="1892950" cy="5152516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29632C86-670F-428F-A269-0E2E272EA415}"/>
              </a:ext>
            </a:extLst>
          </p:cNvPr>
          <p:cNvSpPr/>
          <p:nvPr/>
        </p:nvSpPr>
        <p:spPr>
          <a:xfrm>
            <a:off x="159002" y="6486636"/>
            <a:ext cx="4732807" cy="27699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20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©2025 Accelyzei</a:t>
            </a:r>
          </a:p>
        </p:txBody>
      </p:sp>
    </p:spTree>
    <p:extLst>
      <p:ext uri="{BB962C8B-B14F-4D97-AF65-F5344CB8AC3E}">
        <p14:creationId xmlns:p14="http://schemas.microsoft.com/office/powerpoint/2010/main" val="36962962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A53526-FA38-8793-277E-6A0608F819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62171A3-1565-453D-99DF-5FDADF3110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Slide Number Placeholder 1">
            <a:extLst>
              <a:ext uri="{FF2B5EF4-FFF2-40B4-BE49-F238E27FC236}">
                <a16:creationId xmlns:a16="http://schemas.microsoft.com/office/drawing/2014/main" id="{34E898F4-BD11-4F59-1943-6F2797117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2366" y="6341949"/>
            <a:ext cx="2743200" cy="365125"/>
          </a:xfrm>
        </p:spPr>
        <p:txBody>
          <a:bodyPr/>
          <a:lstStyle/>
          <a:p>
            <a:fld id="{B3561BA9-CDCF-4958-B8AB-66F3BF063E13}" type="slidenum">
              <a:rPr lang="en-US" smtClean="0">
                <a:solidFill>
                  <a:schemeClr val="bg1"/>
                </a:solidFill>
              </a:rPr>
              <a:pPr/>
              <a:t>14</a:t>
            </a:fld>
            <a:endParaRPr lang="en-US">
              <a:solidFill>
                <a:schemeClr val="bg1"/>
              </a:solidFill>
            </a:endParaRPr>
          </a:p>
        </p:txBody>
      </p:sp>
      <p:pic>
        <p:nvPicPr>
          <p:cNvPr id="2" name="Picture 1" descr="Shape&#10;&#10;Description automatically generated">
            <a:extLst>
              <a:ext uri="{FF2B5EF4-FFF2-40B4-BE49-F238E27FC236}">
                <a16:creationId xmlns:a16="http://schemas.microsoft.com/office/drawing/2014/main" id="{7002BDA5-6CFD-7A92-DD96-0A5F4D2B87B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6606" y="204961"/>
            <a:ext cx="652314" cy="64579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3BEE968-F0EA-BDE0-E623-51856265C891}"/>
              </a:ext>
            </a:extLst>
          </p:cNvPr>
          <p:cNvSpPr txBox="1"/>
          <p:nvPr/>
        </p:nvSpPr>
        <p:spPr>
          <a:xfrm>
            <a:off x="1097280" y="2023393"/>
            <a:ext cx="10097012" cy="135761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b="1">
              <a:solidFill>
                <a:srgbClr val="FFFFFF"/>
              </a:solidFill>
              <a:latin typeface="Arial"/>
              <a:ea typeface="+mj-ea"/>
              <a:cs typeface="Arial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>
                <a:solidFill>
                  <a:srgbClr val="FFFFFF"/>
                </a:solidFill>
                <a:latin typeface="Arial"/>
                <a:ea typeface="+mj-ea"/>
                <a:cs typeface="Arial"/>
              </a:rPr>
              <a:t>ENGAGEMENT MODELS</a:t>
            </a:r>
            <a:endParaRPr lang="en-US" sz="4000" b="1">
              <a:solidFill>
                <a:srgbClr val="FFFFFF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36A8DAB-6435-4CA7-A23A-887DC10A8983}"/>
              </a:ext>
            </a:extLst>
          </p:cNvPr>
          <p:cNvSpPr/>
          <p:nvPr/>
        </p:nvSpPr>
        <p:spPr>
          <a:xfrm>
            <a:off x="159002" y="6486636"/>
            <a:ext cx="4732807" cy="27699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©2025 Accelyzei</a:t>
            </a:r>
          </a:p>
        </p:txBody>
      </p:sp>
    </p:spTree>
    <p:extLst>
      <p:ext uri="{BB962C8B-B14F-4D97-AF65-F5344CB8AC3E}">
        <p14:creationId xmlns:p14="http://schemas.microsoft.com/office/powerpoint/2010/main" val="31854852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&#10;&#10;Description automatically generated">
            <a:extLst>
              <a:ext uri="{FF2B5EF4-FFF2-40B4-BE49-F238E27FC236}">
                <a16:creationId xmlns:a16="http://schemas.microsoft.com/office/drawing/2014/main" id="{5380C4B0-08B3-448F-930B-C61D785607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6606" y="204961"/>
            <a:ext cx="652314" cy="645793"/>
          </a:xfrm>
          <a:prstGeom prst="rect">
            <a:avLst/>
          </a:prstGeom>
        </p:spPr>
      </p:pic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7EB07C39-1BEA-4954-A47B-58453BBD7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89798" y="6341949"/>
            <a:ext cx="2743200" cy="365125"/>
          </a:xfrm>
        </p:spPr>
        <p:txBody>
          <a:bodyPr/>
          <a:lstStyle/>
          <a:p>
            <a:fld id="{B3561BA9-CDCF-4958-B8AB-66F3BF063E13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15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D045E118-3426-4D23-826C-DE6B367B714D}"/>
              </a:ext>
            </a:extLst>
          </p:cNvPr>
          <p:cNvSpPr txBox="1"/>
          <p:nvPr/>
        </p:nvSpPr>
        <p:spPr>
          <a:xfrm>
            <a:off x="194070" y="94184"/>
            <a:ext cx="4779446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r>
              <a:rPr lang="en-US" sz="2800" b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Value Proposition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7E48734-89E4-44F6-AFFD-7356088ECCE2}"/>
              </a:ext>
            </a:extLst>
          </p:cNvPr>
          <p:cNvSpPr/>
          <p:nvPr/>
        </p:nvSpPr>
        <p:spPr>
          <a:xfrm>
            <a:off x="-16254" y="3455513"/>
            <a:ext cx="12192000" cy="38154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255204B1-5CBC-4341-84A2-90EB4D4BA027}"/>
              </a:ext>
            </a:extLst>
          </p:cNvPr>
          <p:cNvGrpSpPr/>
          <p:nvPr/>
        </p:nvGrpSpPr>
        <p:grpSpPr>
          <a:xfrm>
            <a:off x="600101" y="1409196"/>
            <a:ext cx="1606485" cy="2617463"/>
            <a:chOff x="600101" y="1409196"/>
            <a:chExt cx="1606485" cy="2617463"/>
          </a:xfrm>
        </p:grpSpPr>
        <p:sp>
          <p:nvSpPr>
            <p:cNvPr id="65" name="Rectangle: Rounded Corners 64">
              <a:extLst>
                <a:ext uri="{FF2B5EF4-FFF2-40B4-BE49-F238E27FC236}">
                  <a16:creationId xmlns:a16="http://schemas.microsoft.com/office/drawing/2014/main" id="{CAF4FB06-6D2C-498E-846F-CE2CACF89CB2}"/>
                </a:ext>
              </a:extLst>
            </p:cNvPr>
            <p:cNvSpPr/>
            <p:nvPr/>
          </p:nvSpPr>
          <p:spPr>
            <a:xfrm>
              <a:off x="1027701" y="2403258"/>
              <a:ext cx="763929" cy="1623401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88FB5D24-55CB-4A4B-8F22-E01476FE0724}"/>
                </a:ext>
              </a:extLst>
            </p:cNvPr>
            <p:cNvSpPr/>
            <p:nvPr/>
          </p:nvSpPr>
          <p:spPr>
            <a:xfrm>
              <a:off x="1092900" y="3306658"/>
              <a:ext cx="633529" cy="633529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D81F0D91-B80F-4FD1-9E55-4940BBA8ABE4}"/>
                </a:ext>
              </a:extLst>
            </p:cNvPr>
            <p:cNvSpPr/>
            <p:nvPr/>
          </p:nvSpPr>
          <p:spPr>
            <a:xfrm>
              <a:off x="613374" y="1409196"/>
              <a:ext cx="1592580" cy="1592580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7D0121E3-93E9-46ED-A1FB-BC2FBDF03437}"/>
                </a:ext>
              </a:extLst>
            </p:cNvPr>
            <p:cNvSpPr txBox="1"/>
            <p:nvPr/>
          </p:nvSpPr>
          <p:spPr>
            <a:xfrm>
              <a:off x="600101" y="2029862"/>
              <a:ext cx="1606485" cy="692497"/>
            </a:xfrm>
            <a:prstGeom prst="rect">
              <a:avLst/>
            </a:prstGeom>
            <a:noFill/>
          </p:spPr>
          <p:txBody>
            <a:bodyPr wrap="square" lIns="91440" tIns="45720" rIns="91440" bIns="45720" anchor="ctr">
              <a:spAutoFit/>
            </a:bodyPr>
            <a:lstStyle/>
            <a:p>
              <a:pPr algn="ctr"/>
              <a:r>
                <a:rPr lang="en-US" sz="1300" b="1">
                  <a:solidFill>
                    <a:schemeClr val="bg1"/>
                  </a:solidFill>
                  <a:latin typeface="Arial"/>
                  <a:cs typeface="Arial"/>
                </a:rPr>
                <a:t>Unique expertise across three verticals</a:t>
              </a:r>
              <a:endParaRPr lang="en-US" err="1">
                <a:solidFill>
                  <a:schemeClr val="bg1"/>
                </a:solidFill>
              </a:endParaRPr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8169518F-8584-4D7C-811E-0EF1B93AFE16}"/>
                </a:ext>
              </a:extLst>
            </p:cNvPr>
            <p:cNvSpPr/>
            <p:nvPr/>
          </p:nvSpPr>
          <p:spPr>
            <a:xfrm>
              <a:off x="699032" y="1492652"/>
              <a:ext cx="1425666" cy="1425666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942317B5-FCE9-4CAA-A9E2-9A17FE82EE81}"/>
              </a:ext>
            </a:extLst>
          </p:cNvPr>
          <p:cNvGrpSpPr/>
          <p:nvPr/>
        </p:nvGrpSpPr>
        <p:grpSpPr>
          <a:xfrm>
            <a:off x="4389404" y="1409196"/>
            <a:ext cx="1613039" cy="2617463"/>
            <a:chOff x="4389404" y="1409196"/>
            <a:chExt cx="1613039" cy="2617463"/>
          </a:xfrm>
        </p:grpSpPr>
        <p:sp>
          <p:nvSpPr>
            <p:cNvPr id="80" name="Rectangle: Rounded Corners 79">
              <a:extLst>
                <a:ext uri="{FF2B5EF4-FFF2-40B4-BE49-F238E27FC236}">
                  <a16:creationId xmlns:a16="http://schemas.microsoft.com/office/drawing/2014/main" id="{33E6077B-BE69-4969-A97D-E46F6666DD80}"/>
                </a:ext>
              </a:extLst>
            </p:cNvPr>
            <p:cNvSpPr/>
            <p:nvPr/>
          </p:nvSpPr>
          <p:spPr>
            <a:xfrm>
              <a:off x="4803731" y="2403258"/>
              <a:ext cx="763929" cy="1623401"/>
            </a:xfrm>
            <a:prstGeom prst="roundRect">
              <a:avLst>
                <a:gd name="adj" fmla="val 50000"/>
              </a:avLst>
            </a:prstGeom>
            <a:solidFill>
              <a:srgbClr val="1E60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98E21341-E6A9-4D36-9E78-B866CED06099}"/>
                </a:ext>
              </a:extLst>
            </p:cNvPr>
            <p:cNvSpPr/>
            <p:nvPr/>
          </p:nvSpPr>
          <p:spPr>
            <a:xfrm>
              <a:off x="4868930" y="3306658"/>
              <a:ext cx="633529" cy="633529"/>
            </a:xfrm>
            <a:prstGeom prst="ellipse">
              <a:avLst/>
            </a:prstGeom>
            <a:solidFill>
              <a:srgbClr val="1E609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EAFDFD1E-85D6-4C96-967E-8A55AEC747BE}"/>
                </a:ext>
              </a:extLst>
            </p:cNvPr>
            <p:cNvSpPr/>
            <p:nvPr/>
          </p:nvSpPr>
          <p:spPr>
            <a:xfrm>
              <a:off x="4389404" y="1409196"/>
              <a:ext cx="1592580" cy="1592580"/>
            </a:xfrm>
            <a:prstGeom prst="ellipse">
              <a:avLst/>
            </a:prstGeom>
            <a:solidFill>
              <a:srgbClr val="1E609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2B1D01E0-7CE0-48D6-A75F-51879591AD7D}"/>
                </a:ext>
              </a:extLst>
            </p:cNvPr>
            <p:cNvSpPr txBox="1"/>
            <p:nvPr/>
          </p:nvSpPr>
          <p:spPr>
            <a:xfrm>
              <a:off x="4395958" y="2129889"/>
              <a:ext cx="1606485" cy="492443"/>
            </a:xfrm>
            <a:prstGeom prst="rect">
              <a:avLst/>
            </a:prstGeom>
            <a:noFill/>
          </p:spPr>
          <p:txBody>
            <a:bodyPr wrap="square" lIns="91440" tIns="45720" rIns="91440" bIns="45720" anchor="ctr">
              <a:spAutoFit/>
            </a:bodyPr>
            <a:lstStyle/>
            <a:p>
              <a:pPr algn="ctr"/>
              <a:r>
                <a:rPr lang="en-US" sz="1300" b="1">
                  <a:solidFill>
                    <a:schemeClr val="bg1"/>
                  </a:solidFill>
                  <a:latin typeface="Arial"/>
                  <a:cs typeface="Arial"/>
                </a:rPr>
                <a:t>Collaborative Models</a:t>
              </a:r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CFCCE7B6-54C9-4018-8E63-E1DCD6CC47B9}"/>
                </a:ext>
              </a:extLst>
            </p:cNvPr>
            <p:cNvSpPr/>
            <p:nvPr/>
          </p:nvSpPr>
          <p:spPr>
            <a:xfrm>
              <a:off x="4475967" y="1492652"/>
              <a:ext cx="1425666" cy="1425666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13" name="Graphic 112" descr="Protecting hand">
              <a:extLst>
                <a:ext uri="{FF2B5EF4-FFF2-40B4-BE49-F238E27FC236}">
                  <a16:creationId xmlns:a16="http://schemas.microsoft.com/office/drawing/2014/main" id="{356E46B3-E027-424A-B16B-F3C636113C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1700000">
              <a:off x="4850580" y="1645408"/>
              <a:ext cx="567771" cy="567771"/>
            </a:xfrm>
            <a:prstGeom prst="rect">
              <a:avLst/>
            </a:prstGeom>
          </p:spPr>
        </p:pic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B238828E-B06F-4153-821C-3220DCBF7044}"/>
              </a:ext>
            </a:extLst>
          </p:cNvPr>
          <p:cNvGrpSpPr/>
          <p:nvPr/>
        </p:nvGrpSpPr>
        <p:grpSpPr>
          <a:xfrm>
            <a:off x="8164802" y="1409196"/>
            <a:ext cx="1606485" cy="2617463"/>
            <a:chOff x="8164802" y="1409196"/>
            <a:chExt cx="1606485" cy="2617463"/>
          </a:xfrm>
        </p:grpSpPr>
        <p:sp>
          <p:nvSpPr>
            <p:cNvPr id="88" name="Rectangle: Rounded Corners 87">
              <a:extLst>
                <a:ext uri="{FF2B5EF4-FFF2-40B4-BE49-F238E27FC236}">
                  <a16:creationId xmlns:a16="http://schemas.microsoft.com/office/drawing/2014/main" id="{AD5B5F7E-895F-452D-B84E-801648A2BA15}"/>
                </a:ext>
              </a:extLst>
            </p:cNvPr>
            <p:cNvSpPr/>
            <p:nvPr/>
          </p:nvSpPr>
          <p:spPr>
            <a:xfrm>
              <a:off x="8579761" y="2403258"/>
              <a:ext cx="763929" cy="1623401"/>
            </a:xfrm>
            <a:prstGeom prst="roundRect">
              <a:avLst>
                <a:gd name="adj" fmla="val 50000"/>
              </a:avLst>
            </a:prstGeom>
            <a:solidFill>
              <a:srgbClr val="168A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B8467EBF-CAFD-403E-8C7E-DD7BD11ABC0F}"/>
                </a:ext>
              </a:extLst>
            </p:cNvPr>
            <p:cNvSpPr/>
            <p:nvPr/>
          </p:nvSpPr>
          <p:spPr>
            <a:xfrm>
              <a:off x="8644960" y="3306658"/>
              <a:ext cx="633529" cy="633529"/>
            </a:xfrm>
            <a:prstGeom prst="ellipse">
              <a:avLst/>
            </a:prstGeom>
            <a:solidFill>
              <a:srgbClr val="168AAD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631EC94C-74A3-4F5D-B840-DCCB56EA5653}"/>
                </a:ext>
              </a:extLst>
            </p:cNvPr>
            <p:cNvSpPr/>
            <p:nvPr/>
          </p:nvSpPr>
          <p:spPr>
            <a:xfrm>
              <a:off x="8165434" y="1409196"/>
              <a:ext cx="1592580" cy="1592580"/>
            </a:xfrm>
            <a:prstGeom prst="ellipse">
              <a:avLst/>
            </a:prstGeom>
            <a:solidFill>
              <a:srgbClr val="168AAD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8226109C-DD2B-420B-8C20-6F60F93D1F59}"/>
                </a:ext>
              </a:extLst>
            </p:cNvPr>
            <p:cNvSpPr txBox="1"/>
            <p:nvPr/>
          </p:nvSpPr>
          <p:spPr>
            <a:xfrm>
              <a:off x="8164802" y="1967211"/>
              <a:ext cx="1606485" cy="892552"/>
            </a:xfrm>
            <a:prstGeom prst="rect">
              <a:avLst/>
            </a:prstGeom>
            <a:noFill/>
          </p:spPr>
          <p:txBody>
            <a:bodyPr wrap="square" lIns="91440" tIns="45720" rIns="91440" bIns="45720" anchor="ctr">
              <a:spAutoFit/>
            </a:bodyPr>
            <a:lstStyle/>
            <a:p>
              <a:pPr algn="ctr"/>
              <a:r>
                <a:rPr lang="en-US" sz="13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Hybrid Model Execution – Onsite &amp;</a:t>
              </a:r>
            </a:p>
            <a:p>
              <a:pPr algn="ctr"/>
              <a:r>
                <a:rPr lang="en-US" sz="13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Offsite</a:t>
              </a:r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04BACB37-AF88-43BD-8150-8CBEE38AB8AE}"/>
                </a:ext>
              </a:extLst>
            </p:cNvPr>
            <p:cNvSpPr/>
            <p:nvPr/>
          </p:nvSpPr>
          <p:spPr>
            <a:xfrm>
              <a:off x="8248666" y="1492652"/>
              <a:ext cx="1425666" cy="1425666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15" name="Graphic 114" descr="Tools">
              <a:extLst>
                <a:ext uri="{FF2B5EF4-FFF2-40B4-BE49-F238E27FC236}">
                  <a16:creationId xmlns:a16="http://schemas.microsoft.com/office/drawing/2014/main" id="{E2CD78D6-E185-497D-922F-CBE5BCF1CFA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8800188" y="1631004"/>
              <a:ext cx="387795" cy="387795"/>
            </a:xfrm>
            <a:prstGeom prst="rect">
              <a:avLst/>
            </a:prstGeom>
          </p:spPr>
        </p:pic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8E11F7A4-0F87-4E93-8660-4AE11104376E}"/>
              </a:ext>
            </a:extLst>
          </p:cNvPr>
          <p:cNvGrpSpPr/>
          <p:nvPr/>
        </p:nvGrpSpPr>
        <p:grpSpPr>
          <a:xfrm>
            <a:off x="2501389" y="3201594"/>
            <a:ext cx="1592580" cy="2636055"/>
            <a:chOff x="2501389" y="3201594"/>
            <a:chExt cx="1592580" cy="2636055"/>
          </a:xfrm>
        </p:grpSpPr>
        <p:sp>
          <p:nvSpPr>
            <p:cNvPr id="76" name="Rectangle: Rounded Corners 75">
              <a:extLst>
                <a:ext uri="{FF2B5EF4-FFF2-40B4-BE49-F238E27FC236}">
                  <a16:creationId xmlns:a16="http://schemas.microsoft.com/office/drawing/2014/main" id="{D10AFC70-F7B0-4DF2-AD95-A1453BF2C27A}"/>
                </a:ext>
              </a:extLst>
            </p:cNvPr>
            <p:cNvSpPr/>
            <p:nvPr/>
          </p:nvSpPr>
          <p:spPr>
            <a:xfrm>
              <a:off x="2915716" y="3201594"/>
              <a:ext cx="763929" cy="1623401"/>
            </a:xfrm>
            <a:prstGeom prst="roundRect">
              <a:avLst>
                <a:gd name="adj" fmla="val 50000"/>
              </a:avLst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31F01268-5B55-4564-BBA0-CB4DBD3B53C8}"/>
                </a:ext>
              </a:extLst>
            </p:cNvPr>
            <p:cNvSpPr/>
            <p:nvPr/>
          </p:nvSpPr>
          <p:spPr>
            <a:xfrm>
              <a:off x="2980915" y="3306658"/>
              <a:ext cx="633529" cy="6335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D0EAFD65-0D73-42BB-AE1C-63745BD797EE}"/>
                </a:ext>
              </a:extLst>
            </p:cNvPr>
            <p:cNvSpPr/>
            <p:nvPr/>
          </p:nvSpPr>
          <p:spPr>
            <a:xfrm>
              <a:off x="2501389" y="4245069"/>
              <a:ext cx="1592580" cy="1592580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7BAD3136-E73C-4069-8803-B303A26FFF49}"/>
                </a:ext>
              </a:extLst>
            </p:cNvPr>
            <p:cNvSpPr txBox="1"/>
            <p:nvPr/>
          </p:nvSpPr>
          <p:spPr>
            <a:xfrm>
              <a:off x="2625838" y="4923780"/>
              <a:ext cx="1425666" cy="692497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buClr>
                  <a:schemeClr val="accent2"/>
                </a:buClr>
              </a:pPr>
              <a:r>
                <a:rPr lang="en-US" sz="13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SMEs &amp; Technical Consultants</a:t>
              </a:r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AC857ECD-3855-4A48-9416-56F7072CC5FB}"/>
                </a:ext>
              </a:extLst>
            </p:cNvPr>
            <p:cNvSpPr/>
            <p:nvPr/>
          </p:nvSpPr>
          <p:spPr>
            <a:xfrm>
              <a:off x="2584277" y="4337477"/>
              <a:ext cx="1425666" cy="1425666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17" name="Graphic 116" descr="Lightbulb and gear">
              <a:extLst>
                <a:ext uri="{FF2B5EF4-FFF2-40B4-BE49-F238E27FC236}">
                  <a16:creationId xmlns:a16="http://schemas.microsoft.com/office/drawing/2014/main" id="{76408DBB-0E75-41D7-A436-D832134FFBE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3047712" y="4354275"/>
              <a:ext cx="516155" cy="598142"/>
            </a:xfrm>
            <a:prstGeom prst="rect">
              <a:avLst/>
            </a:prstGeom>
          </p:spPr>
        </p:pic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511E8BA5-E7A0-4F85-9F13-50F9DC95D456}"/>
              </a:ext>
            </a:extLst>
          </p:cNvPr>
          <p:cNvGrpSpPr/>
          <p:nvPr/>
        </p:nvGrpSpPr>
        <p:grpSpPr>
          <a:xfrm>
            <a:off x="10053449" y="3201594"/>
            <a:ext cx="1606485" cy="2636055"/>
            <a:chOff x="10053449" y="3201594"/>
            <a:chExt cx="1606485" cy="2636055"/>
          </a:xfrm>
        </p:grpSpPr>
        <p:sp>
          <p:nvSpPr>
            <p:cNvPr id="92" name="Rectangle: Rounded Corners 91">
              <a:extLst>
                <a:ext uri="{FF2B5EF4-FFF2-40B4-BE49-F238E27FC236}">
                  <a16:creationId xmlns:a16="http://schemas.microsoft.com/office/drawing/2014/main" id="{0E6D0A05-B18F-47A9-8783-1D7FE66ACEB4}"/>
                </a:ext>
              </a:extLst>
            </p:cNvPr>
            <p:cNvSpPr/>
            <p:nvPr/>
          </p:nvSpPr>
          <p:spPr>
            <a:xfrm>
              <a:off x="10467776" y="3201594"/>
              <a:ext cx="763929" cy="1623401"/>
            </a:xfrm>
            <a:prstGeom prst="roundRect">
              <a:avLst>
                <a:gd name="adj" fmla="val 50000"/>
              </a:avLst>
            </a:prstGeom>
            <a:solidFill>
              <a:srgbClr val="34A0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1E430B13-24E6-46DA-8217-479F9F73242F}"/>
                </a:ext>
              </a:extLst>
            </p:cNvPr>
            <p:cNvSpPr/>
            <p:nvPr/>
          </p:nvSpPr>
          <p:spPr>
            <a:xfrm>
              <a:off x="10532975" y="3306658"/>
              <a:ext cx="633529" cy="633529"/>
            </a:xfrm>
            <a:prstGeom prst="ellipse">
              <a:avLst/>
            </a:prstGeom>
            <a:solidFill>
              <a:srgbClr val="34A0A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D845B407-E150-4BFE-9320-F879C99DBE7B}"/>
                </a:ext>
              </a:extLst>
            </p:cNvPr>
            <p:cNvSpPr/>
            <p:nvPr/>
          </p:nvSpPr>
          <p:spPr>
            <a:xfrm>
              <a:off x="10053449" y="4245069"/>
              <a:ext cx="1592580" cy="1592580"/>
            </a:xfrm>
            <a:prstGeom prst="ellipse">
              <a:avLst/>
            </a:prstGeom>
            <a:solidFill>
              <a:srgbClr val="34A0A4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CF600CB1-2608-41A8-8A6D-40D23285008B}"/>
                </a:ext>
              </a:extLst>
            </p:cNvPr>
            <p:cNvSpPr txBox="1"/>
            <p:nvPr/>
          </p:nvSpPr>
          <p:spPr>
            <a:xfrm>
              <a:off x="10053449" y="5032511"/>
              <a:ext cx="1606485" cy="492443"/>
            </a:xfrm>
            <a:prstGeom prst="rect">
              <a:avLst/>
            </a:prstGeom>
            <a:noFill/>
          </p:spPr>
          <p:txBody>
            <a:bodyPr wrap="square" lIns="91440" tIns="45720" rIns="91440" bIns="45720" anchor="ctr">
              <a:spAutoFit/>
            </a:bodyPr>
            <a:lstStyle/>
            <a:p>
              <a:pPr algn="ctr"/>
              <a:r>
                <a:rPr lang="en-US" sz="1300" b="1">
                  <a:solidFill>
                    <a:schemeClr val="bg1"/>
                  </a:solidFill>
                  <a:latin typeface="Arial"/>
                  <a:cs typeface="Arial"/>
                </a:rPr>
                <a:t>Security Certifications</a:t>
              </a: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CD044779-EC35-4EDB-ADBA-AA75E22EE488}"/>
                </a:ext>
              </a:extLst>
            </p:cNvPr>
            <p:cNvSpPr/>
            <p:nvPr/>
          </p:nvSpPr>
          <p:spPr>
            <a:xfrm>
              <a:off x="10133911" y="4337477"/>
              <a:ext cx="1425666" cy="1425666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21" name="Graphic 120" descr="Research">
              <a:extLst>
                <a:ext uri="{FF2B5EF4-FFF2-40B4-BE49-F238E27FC236}">
                  <a16:creationId xmlns:a16="http://schemas.microsoft.com/office/drawing/2014/main" id="{388F599B-D067-4069-886B-D72F50058E2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0585341" y="4451027"/>
              <a:ext cx="516155" cy="516155"/>
            </a:xfrm>
            <a:prstGeom prst="rect">
              <a:avLst/>
            </a:prstGeom>
          </p:spPr>
        </p:pic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ECADEF2F-5C10-4047-9719-B464AA05BDC5}"/>
              </a:ext>
            </a:extLst>
          </p:cNvPr>
          <p:cNvGrpSpPr/>
          <p:nvPr/>
        </p:nvGrpSpPr>
        <p:grpSpPr>
          <a:xfrm>
            <a:off x="6277419" y="3201594"/>
            <a:ext cx="1592580" cy="2636055"/>
            <a:chOff x="6277419" y="3201594"/>
            <a:chExt cx="1592580" cy="2636055"/>
          </a:xfrm>
        </p:grpSpPr>
        <p:sp>
          <p:nvSpPr>
            <p:cNvPr id="84" name="Rectangle: Rounded Corners 83">
              <a:extLst>
                <a:ext uri="{FF2B5EF4-FFF2-40B4-BE49-F238E27FC236}">
                  <a16:creationId xmlns:a16="http://schemas.microsoft.com/office/drawing/2014/main" id="{CC597912-92EA-41C0-BF99-AEFC081D5466}"/>
                </a:ext>
              </a:extLst>
            </p:cNvPr>
            <p:cNvSpPr/>
            <p:nvPr/>
          </p:nvSpPr>
          <p:spPr>
            <a:xfrm>
              <a:off x="6691746" y="3201594"/>
              <a:ext cx="763929" cy="1623401"/>
            </a:xfrm>
            <a:prstGeom prst="roundRect">
              <a:avLst>
                <a:gd name="adj" fmla="val 50000"/>
              </a:avLst>
            </a:prstGeom>
            <a:solidFill>
              <a:srgbClr val="1A75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086C2DDB-D428-45AB-B6CC-2B56EEC70850}"/>
                </a:ext>
              </a:extLst>
            </p:cNvPr>
            <p:cNvSpPr/>
            <p:nvPr/>
          </p:nvSpPr>
          <p:spPr>
            <a:xfrm>
              <a:off x="6756945" y="3306658"/>
              <a:ext cx="633529" cy="633529"/>
            </a:xfrm>
            <a:prstGeom prst="ellipse">
              <a:avLst/>
            </a:prstGeom>
            <a:solidFill>
              <a:srgbClr val="1A759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7268EC82-1723-4D54-88B9-F22A1C36E0AA}"/>
                </a:ext>
              </a:extLst>
            </p:cNvPr>
            <p:cNvSpPr/>
            <p:nvPr/>
          </p:nvSpPr>
          <p:spPr>
            <a:xfrm>
              <a:off x="6277419" y="4245069"/>
              <a:ext cx="1592580" cy="1592580"/>
            </a:xfrm>
            <a:prstGeom prst="ellipse">
              <a:avLst/>
            </a:prstGeom>
            <a:solidFill>
              <a:srgbClr val="1A759F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755D96E6-4978-4175-B70B-6A4D70C3BF39}"/>
                </a:ext>
              </a:extLst>
            </p:cNvPr>
            <p:cNvSpPr txBox="1"/>
            <p:nvPr/>
          </p:nvSpPr>
          <p:spPr>
            <a:xfrm>
              <a:off x="6374485" y="4898010"/>
              <a:ext cx="1425666" cy="692497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13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Robust Data Security Policies</a:t>
              </a:r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3B2F9BED-C8E4-4F4D-9068-F4B87E209F14}"/>
                </a:ext>
              </a:extLst>
            </p:cNvPr>
            <p:cNvSpPr/>
            <p:nvPr/>
          </p:nvSpPr>
          <p:spPr>
            <a:xfrm>
              <a:off x="6361212" y="4337477"/>
              <a:ext cx="1425666" cy="1425666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23" name="Group 122">
              <a:extLst>
                <a:ext uri="{FF2B5EF4-FFF2-40B4-BE49-F238E27FC236}">
                  <a16:creationId xmlns:a16="http://schemas.microsoft.com/office/drawing/2014/main" id="{6F7DC7BA-4D57-4B0B-A319-6908FBA7DF43}"/>
                </a:ext>
              </a:extLst>
            </p:cNvPr>
            <p:cNvGrpSpPr/>
            <p:nvPr/>
          </p:nvGrpSpPr>
          <p:grpSpPr>
            <a:xfrm>
              <a:off x="6816932" y="4428778"/>
              <a:ext cx="554023" cy="469232"/>
              <a:chOff x="6816932" y="4428778"/>
              <a:chExt cx="554023" cy="469232"/>
            </a:xfrm>
          </p:grpSpPr>
          <p:pic>
            <p:nvPicPr>
              <p:cNvPr id="119" name="Graphic 118" descr="Database">
                <a:extLst>
                  <a:ext uri="{FF2B5EF4-FFF2-40B4-BE49-F238E27FC236}">
                    <a16:creationId xmlns:a16="http://schemas.microsoft.com/office/drawing/2014/main" id="{2CF0A172-54E2-431E-8911-E9D66D8437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6816932" y="4428778"/>
                <a:ext cx="469232" cy="469232"/>
              </a:xfrm>
              <a:prstGeom prst="rect">
                <a:avLst/>
              </a:prstGeom>
            </p:spPr>
          </p:pic>
          <p:pic>
            <p:nvPicPr>
              <p:cNvPr id="122" name="Graphic 121" descr="Lock">
                <a:extLst>
                  <a:ext uri="{FF2B5EF4-FFF2-40B4-BE49-F238E27FC236}">
                    <a16:creationId xmlns:a16="http://schemas.microsoft.com/office/drawing/2014/main" id="{5F5B3ECB-F30D-4460-BC60-E859FCE7D53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p:blipFill>
            <p:spPr>
              <a:xfrm rot="19100412">
                <a:off x="7106086" y="4491748"/>
                <a:ext cx="264869" cy="264869"/>
              </a:xfrm>
              <a:prstGeom prst="rect">
                <a:avLst/>
              </a:prstGeom>
            </p:spPr>
          </p:pic>
        </p:grpSp>
      </p:grpSp>
      <p:pic>
        <p:nvPicPr>
          <p:cNvPr id="7" name="Graphic 6" descr="Cheers with solid fill">
            <a:extLst>
              <a:ext uri="{FF2B5EF4-FFF2-40B4-BE49-F238E27FC236}">
                <a16:creationId xmlns:a16="http://schemas.microsoft.com/office/drawing/2014/main" id="{90D6D3A0-90EF-DF93-C084-B5202F30321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158012" y="1597940"/>
            <a:ext cx="488043" cy="510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499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B57E057-9CDD-465A-AE8B-8D807E0B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89798" y="6341949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3561BA9-CDCF-4958-B8AB-66F3BF063E13}" type="slidenum">
              <a:rPr lang="en-US" smtClean="0"/>
              <a:pPr/>
              <a:t>16</a:t>
            </a:fld>
            <a:endParaRPr 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Box 63">
            <a:extLst>
              <a:ext uri="{FF2B5EF4-FFF2-40B4-BE49-F238E27FC236}">
                <a16:creationId xmlns:a16="http://schemas.microsoft.com/office/drawing/2014/main" id="{52FED744-F520-41CE-8F39-3A39AF6B8042}"/>
              </a:ext>
            </a:extLst>
          </p:cNvPr>
          <p:cNvSpPr txBox="1"/>
          <p:nvPr/>
        </p:nvSpPr>
        <p:spPr>
          <a:xfrm>
            <a:off x="273376" y="94658"/>
            <a:ext cx="8085136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>
            <a:defPPr>
              <a:defRPr lang="en-US"/>
            </a:defPPr>
            <a:lvl1pPr>
              <a:defRPr sz="2800">
                <a:solidFill>
                  <a:schemeClr val="bg1">
                    <a:lumMod val="50000"/>
                  </a:schemeClr>
                </a:solidFill>
                <a:latin typeface="Arial"/>
                <a:ea typeface="宋体"/>
                <a:cs typeface="Arial"/>
              </a:defRPr>
            </a:lvl1pPr>
          </a:lstStyle>
          <a:p>
            <a:r>
              <a:rPr lang="en-US" altLang="zh-CN" sz="2400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Engagement </a:t>
            </a:r>
            <a:r>
              <a:rPr lang="en-US" altLang="zh-CN" sz="24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555FEAA-076C-4565-A793-B5F026A8B601}"/>
              </a:ext>
            </a:extLst>
          </p:cNvPr>
          <p:cNvGrpSpPr/>
          <p:nvPr/>
        </p:nvGrpSpPr>
        <p:grpSpPr>
          <a:xfrm>
            <a:off x="203978" y="1596527"/>
            <a:ext cx="11639172" cy="3970755"/>
            <a:chOff x="72000" y="1596527"/>
            <a:chExt cx="11639172" cy="3970755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42F08D0-8A0A-4C25-B6F6-E0D25884581B}"/>
                </a:ext>
              </a:extLst>
            </p:cNvPr>
            <p:cNvSpPr txBox="1"/>
            <p:nvPr/>
          </p:nvSpPr>
          <p:spPr>
            <a:xfrm>
              <a:off x="1430874" y="1596527"/>
              <a:ext cx="2310594" cy="400110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r"/>
              <a:r>
                <a:rPr lang="en-US" sz="2000" b="1">
                  <a:solidFill>
                    <a:srgbClr val="1A759F"/>
                  </a:solidFill>
                  <a:latin typeface="Arial"/>
                  <a:cs typeface="Arial"/>
                </a:rPr>
                <a:t>Collaborative</a:t>
              </a:r>
              <a:endParaRPr lang="en-US" sz="2000" b="1">
                <a:solidFill>
                  <a:srgbClr val="1A759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EF4547D-8C60-4005-A725-2D829BD2B8AB}"/>
                </a:ext>
              </a:extLst>
            </p:cNvPr>
            <p:cNvSpPr/>
            <p:nvPr/>
          </p:nvSpPr>
          <p:spPr>
            <a:xfrm>
              <a:off x="273376" y="1987196"/>
              <a:ext cx="3468093" cy="1600438"/>
            </a:xfrm>
            <a:prstGeom prst="rect">
              <a:avLst/>
            </a:prstGeom>
          </p:spPr>
          <p:txBody>
            <a:bodyPr wrap="square" lIns="91440" tIns="45720" rIns="91440" bIns="45720" anchor="t">
              <a:spAutoFit/>
            </a:bodyPr>
            <a:lstStyle/>
            <a:p>
              <a:pPr algn="r"/>
              <a:r>
                <a:rPr lang="en-US" sz="14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  <a:cs typeface="Arial"/>
                </a:rPr>
                <a:t>We work closely with our customers to establish organizational strategy, identify problem statements, define scope, and develop the Statement of Work (SOW), ensuring transparent collaboration from problem identification to solution delivery.</a:t>
              </a:r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algn="r"/>
              <a:endParaRPr 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F262D53-187E-4962-A9F2-17EF85199CF1}"/>
                </a:ext>
              </a:extLst>
            </p:cNvPr>
            <p:cNvSpPr txBox="1"/>
            <p:nvPr/>
          </p:nvSpPr>
          <p:spPr>
            <a:xfrm>
              <a:off x="275587" y="3616940"/>
              <a:ext cx="3467366" cy="400110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r"/>
              <a:r>
                <a:rPr lang="en-US" sz="2000" b="1">
                  <a:solidFill>
                    <a:srgbClr val="168AAD"/>
                  </a:solidFill>
                  <a:latin typeface="Arial"/>
                  <a:cs typeface="Arial"/>
                </a:rPr>
                <a:t>Partnerships &amp; JVs</a:t>
              </a:r>
              <a:endParaRPr lang="en-US">
                <a:ea typeface="Calibri"/>
                <a:cs typeface="Calibri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CD4741A-FDEF-4723-872F-7D75026BECAF}"/>
                </a:ext>
              </a:extLst>
            </p:cNvPr>
            <p:cNvSpPr/>
            <p:nvPr/>
          </p:nvSpPr>
          <p:spPr>
            <a:xfrm>
              <a:off x="72000" y="3989377"/>
              <a:ext cx="3688862" cy="1384995"/>
            </a:xfrm>
            <a:prstGeom prst="rect">
              <a:avLst/>
            </a:prstGeom>
          </p:spPr>
          <p:txBody>
            <a:bodyPr wrap="square" lIns="91440" tIns="45720" rIns="91440" bIns="45720" anchor="t">
              <a:spAutoFit/>
            </a:bodyPr>
            <a:lstStyle/>
            <a:p>
              <a:pPr algn="r"/>
              <a:r>
                <a:rPr lang="en-US" sz="14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  <a:cs typeface="Arial"/>
                </a:rPr>
                <a:t>We collaborate with leading technology companies fostering strong synergies, leveraging our collective expertise and resources to drive innovation, tackle complex challenges, that meet the evolving needs of customers across industries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20699DB-DDED-4BB4-A7B3-419ADAB61271}"/>
                </a:ext>
              </a:extLst>
            </p:cNvPr>
            <p:cNvSpPr txBox="1"/>
            <p:nvPr/>
          </p:nvSpPr>
          <p:spPr>
            <a:xfrm>
              <a:off x="7985255" y="1605992"/>
              <a:ext cx="3676650" cy="400110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en-US" sz="2000" b="1">
                  <a:solidFill>
                    <a:srgbClr val="1A759F"/>
                  </a:solidFill>
                  <a:latin typeface="Arial"/>
                  <a:cs typeface="Arial"/>
                </a:rPr>
                <a:t>Project based Engagement</a:t>
              </a:r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005F133-BC59-49FD-B2B8-C17C60D29D39}"/>
                </a:ext>
              </a:extLst>
            </p:cNvPr>
            <p:cNvSpPr/>
            <p:nvPr/>
          </p:nvSpPr>
          <p:spPr>
            <a:xfrm>
              <a:off x="8009521" y="1988006"/>
              <a:ext cx="3701651" cy="1169551"/>
            </a:xfrm>
            <a:prstGeom prst="rect">
              <a:avLst/>
            </a:prstGeom>
          </p:spPr>
          <p:txBody>
            <a:bodyPr wrap="square" lIns="91440" tIns="45720" rIns="91440" bIns="45720" anchor="t">
              <a:spAutoFit/>
            </a:bodyPr>
            <a:lstStyle/>
            <a:p>
              <a:r>
                <a:rPr lang="en-US" sz="14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  <a:cs typeface="Arial"/>
                </a:rPr>
                <a:t>Our project-based model offers end-to-end management for specific programs, handling all phases from planning to execution and delivery, ensuring a seamless experience with complete accountability.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A8C82CD-B3AC-46CA-8164-D01198CCAFD6}"/>
                </a:ext>
              </a:extLst>
            </p:cNvPr>
            <p:cNvSpPr txBox="1"/>
            <p:nvPr/>
          </p:nvSpPr>
          <p:spPr>
            <a:xfrm>
              <a:off x="8019228" y="3622078"/>
              <a:ext cx="3181595" cy="400110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en-US" sz="2000" b="1">
                  <a:solidFill>
                    <a:srgbClr val="34A0A4"/>
                  </a:solidFill>
                  <a:latin typeface="Arial"/>
                  <a:cs typeface="Arial"/>
                </a:rPr>
                <a:t>Staffing Models</a:t>
              </a:r>
              <a:endParaRPr lang="en-US" sz="2000" b="1">
                <a:solidFill>
                  <a:srgbClr val="34A0A4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AA960F6-1CBB-4BD9-A9B5-AB39AE2BB44D}"/>
                </a:ext>
              </a:extLst>
            </p:cNvPr>
            <p:cNvSpPr/>
            <p:nvPr/>
          </p:nvSpPr>
          <p:spPr>
            <a:xfrm>
              <a:off x="8019229" y="3966844"/>
              <a:ext cx="3688862" cy="1600438"/>
            </a:xfrm>
            <a:prstGeom prst="rect">
              <a:avLst/>
            </a:prstGeom>
          </p:spPr>
          <p:txBody>
            <a:bodyPr wrap="square" lIns="91440" tIns="45720" rIns="91440" bIns="45720" anchor="t">
              <a:spAutoFit/>
            </a:bodyPr>
            <a:lstStyle/>
            <a:p>
              <a:r>
                <a:rPr lang="en-US" sz="14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  <a:cs typeface="Arial"/>
                </a:rPr>
                <a:t>We customize our staffing approach to deliver on-demand resources, from comprehensive project teams to specialized consulting experts, strategically aligned to meet the unique requirements of your programs.</a:t>
              </a:r>
            </a:p>
            <a:p>
              <a:endParaRPr 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BD7B3249-3327-4234-83EF-7B9B30F3434D}"/>
                </a:ext>
              </a:extLst>
            </p:cNvPr>
            <p:cNvSpPr/>
            <p:nvPr/>
          </p:nvSpPr>
          <p:spPr>
            <a:xfrm>
              <a:off x="4244140" y="1906006"/>
              <a:ext cx="3326649" cy="3024226"/>
            </a:xfrm>
            <a:prstGeom prst="round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en-IN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34D7E1B1-C734-4E67-923A-6D0A1D812805}"/>
                </a:ext>
              </a:extLst>
            </p:cNvPr>
            <p:cNvSpPr/>
            <p:nvPr/>
          </p:nvSpPr>
          <p:spPr>
            <a:xfrm>
              <a:off x="3900447" y="1596527"/>
              <a:ext cx="1797309" cy="1633917"/>
            </a:xfrm>
            <a:prstGeom prst="roundRect">
              <a:avLst>
                <a:gd name="adj" fmla="val 0"/>
              </a:avLst>
            </a:prstGeom>
            <a:solidFill>
              <a:srgbClr val="1E60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en-IN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B04AEA83-7043-4B50-B67B-D7EB92C62227}"/>
                </a:ext>
              </a:extLst>
            </p:cNvPr>
            <p:cNvSpPr/>
            <p:nvPr/>
          </p:nvSpPr>
          <p:spPr>
            <a:xfrm>
              <a:off x="6117171" y="1596527"/>
              <a:ext cx="1797309" cy="1633917"/>
            </a:xfrm>
            <a:prstGeom prst="roundRect">
              <a:avLst>
                <a:gd name="adj" fmla="val 0"/>
              </a:avLst>
            </a:prstGeom>
            <a:solidFill>
              <a:srgbClr val="1A75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en-IN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7AD3C1BB-CBCB-43E1-908B-D4DC1830AE8E}"/>
                </a:ext>
              </a:extLst>
            </p:cNvPr>
            <p:cNvSpPr/>
            <p:nvPr/>
          </p:nvSpPr>
          <p:spPr>
            <a:xfrm>
              <a:off x="3900447" y="3613238"/>
              <a:ext cx="1797309" cy="1633917"/>
            </a:xfrm>
            <a:prstGeom prst="roundRect">
              <a:avLst>
                <a:gd name="adj" fmla="val 0"/>
              </a:avLst>
            </a:prstGeom>
            <a:solidFill>
              <a:srgbClr val="168A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en-IN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01B8D2A6-98E2-4B91-A172-21A4A142C0E8}"/>
                </a:ext>
              </a:extLst>
            </p:cNvPr>
            <p:cNvSpPr/>
            <p:nvPr/>
          </p:nvSpPr>
          <p:spPr>
            <a:xfrm>
              <a:off x="6117171" y="3613238"/>
              <a:ext cx="1797309" cy="1633917"/>
            </a:xfrm>
            <a:prstGeom prst="roundRect">
              <a:avLst>
                <a:gd name="adj" fmla="val 0"/>
              </a:avLst>
            </a:prstGeom>
            <a:solidFill>
              <a:srgbClr val="34A0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en-IN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5" name="Graphic 14" descr="Cheers with solid fill">
              <a:extLst>
                <a:ext uri="{FF2B5EF4-FFF2-40B4-BE49-F238E27FC236}">
                  <a16:creationId xmlns:a16="http://schemas.microsoft.com/office/drawing/2014/main" id="{8A066ED0-3BD0-4202-924B-E895EC04816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170989" y="1855959"/>
              <a:ext cx="914400" cy="914400"/>
            </a:xfrm>
            <a:prstGeom prst="rect">
              <a:avLst/>
            </a:prstGeom>
          </p:spPr>
        </p:pic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563FE898-8029-44BD-896E-17428B76DA11}"/>
                </a:ext>
              </a:extLst>
            </p:cNvPr>
            <p:cNvGrpSpPr/>
            <p:nvPr/>
          </p:nvGrpSpPr>
          <p:grpSpPr>
            <a:xfrm>
              <a:off x="4089996" y="4274574"/>
              <a:ext cx="914401" cy="1023622"/>
              <a:chOff x="7058257" y="4172287"/>
              <a:chExt cx="914401" cy="1023622"/>
            </a:xfrm>
          </p:grpSpPr>
          <p:pic>
            <p:nvPicPr>
              <p:cNvPr id="23" name="Graphic 22" descr="Shuffle with solid fill">
                <a:extLst>
                  <a:ext uri="{FF2B5EF4-FFF2-40B4-BE49-F238E27FC236}">
                    <a16:creationId xmlns:a16="http://schemas.microsoft.com/office/drawing/2014/main" id="{AF066325-2F34-4535-A3BC-9547B8B6565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7326871" y="4172287"/>
                <a:ext cx="426575" cy="426575"/>
              </a:xfrm>
              <a:prstGeom prst="rect">
                <a:avLst/>
              </a:prstGeom>
            </p:spPr>
          </p:pic>
          <p:pic>
            <p:nvPicPr>
              <p:cNvPr id="24" name="Graphic 23" descr="Handshake with solid fill">
                <a:extLst>
                  <a:ext uri="{FF2B5EF4-FFF2-40B4-BE49-F238E27FC236}">
                    <a16:creationId xmlns:a16="http://schemas.microsoft.com/office/drawing/2014/main" id="{D2EBCCFB-E27D-4044-8C97-05FC4850848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7058257" y="4281508"/>
                <a:ext cx="914401" cy="914401"/>
              </a:xfrm>
              <a:prstGeom prst="rect">
                <a:avLst/>
              </a:prstGeom>
            </p:spPr>
          </p:pic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CDFF3DD4-19A2-45C7-AB48-F74F85D0B51F}"/>
                </a:ext>
              </a:extLst>
            </p:cNvPr>
            <p:cNvGrpSpPr/>
            <p:nvPr/>
          </p:nvGrpSpPr>
          <p:grpSpPr>
            <a:xfrm>
              <a:off x="6666691" y="1786423"/>
              <a:ext cx="1106424" cy="1106424"/>
              <a:chOff x="6696173" y="1806743"/>
              <a:chExt cx="1106424" cy="1106424"/>
            </a:xfrm>
          </p:grpSpPr>
          <p:pic>
            <p:nvPicPr>
              <p:cNvPr id="21" name="Graphic 20" descr="Tag with solid fill">
                <a:extLst>
                  <a:ext uri="{FF2B5EF4-FFF2-40B4-BE49-F238E27FC236}">
                    <a16:creationId xmlns:a16="http://schemas.microsoft.com/office/drawing/2014/main" id="{3CC2317E-3403-4CCD-BA79-7F96E2F22A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 rot="900000">
                <a:off x="6696173" y="1806743"/>
                <a:ext cx="1106424" cy="1106424"/>
              </a:xfrm>
              <a:prstGeom prst="rect">
                <a:avLst/>
              </a:prstGeom>
            </p:spPr>
          </p:pic>
          <p:pic>
            <p:nvPicPr>
              <p:cNvPr id="22" name="Graphic 21" descr="Dollar with solid fill">
                <a:extLst>
                  <a:ext uri="{FF2B5EF4-FFF2-40B4-BE49-F238E27FC236}">
                    <a16:creationId xmlns:a16="http://schemas.microsoft.com/office/drawing/2014/main" id="{8248F52F-581B-45AD-88EA-4AD182792D5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 rot="19800000">
                <a:off x="7006903" y="2125988"/>
                <a:ext cx="567771" cy="567771"/>
              </a:xfrm>
              <a:prstGeom prst="rect">
                <a:avLst/>
              </a:prstGeom>
            </p:spPr>
          </p:pic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84B1998A-3691-4D48-9281-304E939FF50A}"/>
                </a:ext>
              </a:extLst>
            </p:cNvPr>
            <p:cNvGrpSpPr/>
            <p:nvPr/>
          </p:nvGrpSpPr>
          <p:grpSpPr>
            <a:xfrm>
              <a:off x="6756586" y="4389165"/>
              <a:ext cx="1020266" cy="755703"/>
              <a:chOff x="4404172" y="4135856"/>
              <a:chExt cx="1020266" cy="755703"/>
            </a:xfrm>
          </p:grpSpPr>
          <p:pic>
            <p:nvPicPr>
              <p:cNvPr id="19" name="Graphic 18" descr="Hourglass 60% with solid fill">
                <a:extLst>
                  <a:ext uri="{FF2B5EF4-FFF2-40B4-BE49-F238E27FC236}">
                    <a16:creationId xmlns:a16="http://schemas.microsoft.com/office/drawing/2014/main" id="{08DE7C14-255D-4F2D-9A79-E18B612AA1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4404172" y="4135856"/>
                <a:ext cx="755703" cy="755703"/>
              </a:xfrm>
              <a:prstGeom prst="rect">
                <a:avLst/>
              </a:prstGeom>
            </p:spPr>
          </p:pic>
          <p:pic>
            <p:nvPicPr>
              <p:cNvPr id="20" name="Graphic 19" descr="Users with solid fill">
                <a:extLst>
                  <a:ext uri="{FF2B5EF4-FFF2-40B4-BE49-F238E27FC236}">
                    <a16:creationId xmlns:a16="http://schemas.microsoft.com/office/drawing/2014/main" id="{73F83935-2894-4788-9766-2B9B5F9EFD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4908283" y="4260796"/>
                <a:ext cx="516155" cy="516155"/>
              </a:xfrm>
              <a:prstGeom prst="rect">
                <a:avLst/>
              </a:prstGeom>
            </p:spPr>
          </p:pic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E7F4FA6B-E711-44BB-B55D-FD1926F5DE94}"/>
                </a:ext>
              </a:extLst>
            </p:cNvPr>
            <p:cNvGrpSpPr/>
            <p:nvPr/>
          </p:nvGrpSpPr>
          <p:grpSpPr>
            <a:xfrm>
              <a:off x="4872669" y="2395220"/>
              <a:ext cx="2067560" cy="2067560"/>
              <a:chOff x="4946493" y="2489200"/>
              <a:chExt cx="1879600" cy="1879600"/>
            </a:xfrm>
          </p:grpSpPr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BEA06F53-E2BE-4FEB-B35C-0BB55A2CE26E}"/>
                  </a:ext>
                </a:extLst>
              </p:cNvPr>
              <p:cNvSpPr/>
              <p:nvPr/>
            </p:nvSpPr>
            <p:spPr>
              <a:xfrm>
                <a:off x="4946493" y="2489200"/>
                <a:ext cx="1879600" cy="1879600"/>
              </a:xfrm>
              <a:prstGeom prst="ellipse">
                <a:avLst/>
              </a:prstGeom>
              <a:solidFill>
                <a:srgbClr val="5CADC6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:endParaRPr lang="en-IN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59741A0F-D585-4F58-B82D-ED4836D77A1A}"/>
                  </a:ext>
                </a:extLst>
              </p:cNvPr>
              <p:cNvSpPr/>
              <p:nvPr/>
            </p:nvSpPr>
            <p:spPr>
              <a:xfrm>
                <a:off x="5042089" y="2567478"/>
                <a:ext cx="1708727" cy="1708727"/>
              </a:xfrm>
              <a:prstGeom prst="ellipse">
                <a:avLst/>
              </a:prstGeom>
              <a:noFill/>
              <a:ln w="6350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:endParaRPr lang="en-IN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1A55D2CB-28B9-4FA9-B8F8-AADA033A1B76}"/>
                  </a:ext>
                </a:extLst>
              </p:cNvPr>
              <p:cNvSpPr txBox="1"/>
              <p:nvPr/>
            </p:nvSpPr>
            <p:spPr>
              <a:xfrm>
                <a:off x="5092514" y="2991312"/>
                <a:ext cx="1639416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ctr">
                <a:spAutoFit/>
              </a:bodyPr>
              <a:lstStyle/>
              <a:p>
                <a:pPr algn="ctr"/>
                <a:r>
                  <a:rPr lang="en-IN" sz="2000" b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Customer Engagement Models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25234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D5E1002E-1181-4A8E-BF91-C53DB3B7FB7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EA4E962-D497-1F40-A70A-F47572A2276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8" name="Picture 7" descr="Shape&#10;&#10;Description automatically generated">
              <a:extLst>
                <a:ext uri="{FF2B5EF4-FFF2-40B4-BE49-F238E27FC236}">
                  <a16:creationId xmlns:a16="http://schemas.microsoft.com/office/drawing/2014/main" id="{956CC694-4D02-4D34-A775-070A18AE3CE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-100000"/>
                      </a14:imgEffect>
                      <a14:imgEffect>
                        <a14:colorTemperature colorTemp="5634"/>
                      </a14:imgEffect>
                      <a14:imgEffect>
                        <a14:brightnessContrast bright="-32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677035">
              <a:off x="5029305" y="3735862"/>
              <a:ext cx="395436" cy="391483"/>
            </a:xfrm>
            <a:prstGeom prst="rect">
              <a:avLst/>
            </a:prstGeom>
            <a:effectLst>
              <a:outerShdw blurRad="50800" dist="50800" dir="5400000" algn="ctr" rotWithShape="0">
                <a:srgbClr val="000000">
                  <a:alpha val="0"/>
                </a:srgbClr>
              </a:outerShdw>
            </a:effectLst>
          </p:spPr>
        </p:pic>
      </p:grpSp>
      <p:pic>
        <p:nvPicPr>
          <p:cNvPr id="11" name="Picture 10" descr="Shape&#10;&#10;Description automatically generated">
            <a:extLst>
              <a:ext uri="{FF2B5EF4-FFF2-40B4-BE49-F238E27FC236}">
                <a16:creationId xmlns:a16="http://schemas.microsoft.com/office/drawing/2014/main" id="{44026E3E-2A6B-4E90-AE09-D8FC1544370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6606" y="204961"/>
            <a:ext cx="652314" cy="64579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552B34F-68A3-4F7A-8989-FE1B284BFFEE}"/>
              </a:ext>
            </a:extLst>
          </p:cNvPr>
          <p:cNvSpPr/>
          <p:nvPr/>
        </p:nvSpPr>
        <p:spPr>
          <a:xfrm>
            <a:off x="3729596" y="6486636"/>
            <a:ext cx="4732807" cy="27699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©2025 Accelyzei</a:t>
            </a:r>
          </a:p>
        </p:txBody>
      </p:sp>
    </p:spTree>
    <p:extLst>
      <p:ext uri="{BB962C8B-B14F-4D97-AF65-F5344CB8AC3E}">
        <p14:creationId xmlns:p14="http://schemas.microsoft.com/office/powerpoint/2010/main" val="1921487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6B393B23-0AAC-933C-7EA3-860D8AE759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2" name="Slide Number Placeholder 1">
            <a:extLst>
              <a:ext uri="{FF2B5EF4-FFF2-40B4-BE49-F238E27FC236}">
                <a16:creationId xmlns:a16="http://schemas.microsoft.com/office/drawing/2014/main" id="{C0AAC09C-1EE8-03F6-D5C2-AF8397A04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2366" y="6341949"/>
            <a:ext cx="2743200" cy="365125"/>
          </a:xfrm>
        </p:spPr>
        <p:txBody>
          <a:bodyPr/>
          <a:lstStyle/>
          <a:p>
            <a:fld id="{B3561BA9-CDCF-4958-B8AB-66F3BF063E13}" type="slidenum">
              <a:rPr lang="en-US" smtClean="0">
                <a:solidFill>
                  <a:schemeClr val="bg1"/>
                </a:solidFill>
              </a:rPr>
              <a:pPr/>
              <a:t>2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B8B7952-1321-4CFC-BB3D-D2ADDCB538C8}"/>
              </a:ext>
            </a:extLst>
          </p:cNvPr>
          <p:cNvSpPr txBox="1"/>
          <p:nvPr/>
        </p:nvSpPr>
        <p:spPr>
          <a:xfrm>
            <a:off x="663647" y="2958324"/>
            <a:ext cx="5690019" cy="94135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>
                <a:solidFill>
                  <a:srgbClr val="FFFFFF"/>
                </a:solidFill>
                <a:latin typeface="Arial"/>
                <a:ea typeface="+mj-ea"/>
                <a:cs typeface="Arial"/>
              </a:rPr>
              <a:t>ABOUT US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3ECA225F-873B-2B2F-9736-752979CF87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998" y="5292850"/>
            <a:ext cx="897798" cy="864952"/>
          </a:xfrm>
          <a:prstGeom prst="rect">
            <a:avLst/>
          </a:prstGeom>
        </p:spPr>
      </p:pic>
      <p:pic>
        <p:nvPicPr>
          <p:cNvPr id="3" name="Picture 2" descr="Shape&#10;&#10;Description automatically generated">
            <a:extLst>
              <a:ext uri="{FF2B5EF4-FFF2-40B4-BE49-F238E27FC236}">
                <a16:creationId xmlns:a16="http://schemas.microsoft.com/office/drawing/2014/main" id="{E0AE24DD-638A-7A6D-53A5-4726708B0E0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6606" y="204961"/>
            <a:ext cx="652314" cy="64579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3F76DFF-C7D3-41F5-B39B-43F3F3AA0F1A}"/>
              </a:ext>
            </a:extLst>
          </p:cNvPr>
          <p:cNvSpPr/>
          <p:nvPr/>
        </p:nvSpPr>
        <p:spPr>
          <a:xfrm>
            <a:off x="159002" y="6486636"/>
            <a:ext cx="4732807" cy="27699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©2025 Accelyzei</a:t>
            </a:r>
          </a:p>
        </p:txBody>
      </p:sp>
    </p:spTree>
    <p:extLst>
      <p:ext uri="{BB962C8B-B14F-4D97-AF65-F5344CB8AC3E}">
        <p14:creationId xmlns:p14="http://schemas.microsoft.com/office/powerpoint/2010/main" val="2529249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80B6C6-1350-8A40-1662-96B16A2C9D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DF0B99D-CA4B-360E-0BAD-05EA3E281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3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Box 63">
            <a:extLst>
              <a:ext uri="{FF2B5EF4-FFF2-40B4-BE49-F238E27FC236}">
                <a16:creationId xmlns:a16="http://schemas.microsoft.com/office/drawing/2014/main" id="{97CDB100-4703-3EE8-68C7-B360F4ACB776}"/>
              </a:ext>
            </a:extLst>
          </p:cNvPr>
          <p:cNvSpPr txBox="1"/>
          <p:nvPr/>
        </p:nvSpPr>
        <p:spPr>
          <a:xfrm>
            <a:off x="218813" y="105947"/>
            <a:ext cx="8085136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>
            <a:defPPr>
              <a:defRPr lang="en-US"/>
            </a:defPPr>
            <a:lvl1pPr>
              <a:defRPr sz="2800">
                <a:solidFill>
                  <a:schemeClr val="bg1">
                    <a:lumMod val="50000"/>
                  </a:schemeClr>
                </a:solidFill>
                <a:latin typeface="Arial"/>
                <a:ea typeface="宋体"/>
                <a:cs typeface="Arial"/>
              </a:defRPr>
            </a:lvl1pPr>
          </a:lstStyle>
          <a:p>
            <a:r>
              <a:rPr lang="en-US" altLang="zh-CN" sz="2400" b="1">
                <a:solidFill>
                  <a:schemeClr val="tx1">
                    <a:lumMod val="85000"/>
                    <a:lumOff val="15000"/>
                  </a:schemeClr>
                </a:solidFill>
              </a:rPr>
              <a:t>Accelyzei </a:t>
            </a:r>
            <a:r>
              <a:rPr lang="en-US" altLang="zh-CN" sz="2400">
                <a:solidFill>
                  <a:schemeClr val="tx1">
                    <a:lumMod val="85000"/>
                    <a:lumOff val="15000"/>
                  </a:schemeClr>
                </a:solidFill>
              </a:rPr>
              <a:t>Core Business Segments</a:t>
            </a:r>
            <a:endParaRPr lang="en-US" altLang="zh-CN" sz="240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9E687F51-4292-4410-8412-95F14E868941}"/>
              </a:ext>
            </a:extLst>
          </p:cNvPr>
          <p:cNvGrpSpPr/>
          <p:nvPr/>
        </p:nvGrpSpPr>
        <p:grpSpPr>
          <a:xfrm>
            <a:off x="612508" y="1514090"/>
            <a:ext cx="10794011" cy="4321359"/>
            <a:chOff x="612508" y="1514090"/>
            <a:chExt cx="10794011" cy="4321359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94A5B025-41E8-4F44-A36A-0F50D7BFD400}"/>
                </a:ext>
              </a:extLst>
            </p:cNvPr>
            <p:cNvGrpSpPr/>
            <p:nvPr/>
          </p:nvGrpSpPr>
          <p:grpSpPr>
            <a:xfrm>
              <a:off x="612508" y="1514090"/>
              <a:ext cx="10794011" cy="4321359"/>
              <a:chOff x="612508" y="1514090"/>
              <a:chExt cx="10794011" cy="4321359"/>
            </a:xfrm>
          </p:grpSpPr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A32472BF-DFA0-4396-A320-83E5F98FDD30}"/>
                  </a:ext>
                </a:extLst>
              </p:cNvPr>
              <p:cNvSpPr/>
              <p:nvPr/>
            </p:nvSpPr>
            <p:spPr>
              <a:xfrm>
                <a:off x="612508" y="1930558"/>
                <a:ext cx="3478962" cy="3478571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IN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61" name="Picture 60">
                <a:extLst>
                  <a:ext uri="{FF2B5EF4-FFF2-40B4-BE49-F238E27FC236}">
                    <a16:creationId xmlns:a16="http://schemas.microsoft.com/office/drawing/2014/main" id="{70D15ACF-7DD8-45DA-87B1-B24DF53D15E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58519" y="3894497"/>
                <a:ext cx="1973008" cy="1936837"/>
              </a:xfrm>
              <a:prstGeom prst="rect">
                <a:avLst/>
              </a:prstGeom>
            </p:spPr>
          </p:pic>
          <p:pic>
            <p:nvPicPr>
              <p:cNvPr id="53" name="Picture 52">
                <a:extLst>
                  <a:ext uri="{FF2B5EF4-FFF2-40B4-BE49-F238E27FC236}">
                    <a16:creationId xmlns:a16="http://schemas.microsoft.com/office/drawing/2014/main" id="{5FB7C2C6-037E-4932-9FA0-0BFDDD61F0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58520" y="1526713"/>
                <a:ext cx="1962647" cy="1926666"/>
              </a:xfrm>
              <a:prstGeom prst="rect">
                <a:avLst/>
              </a:prstGeom>
            </p:spPr>
          </p:pic>
          <p:pic>
            <p:nvPicPr>
              <p:cNvPr id="60" name="Picture 59">
                <a:extLst>
                  <a:ext uri="{FF2B5EF4-FFF2-40B4-BE49-F238E27FC236}">
                    <a16:creationId xmlns:a16="http://schemas.microsoft.com/office/drawing/2014/main" id="{E3657BAD-8C4A-437D-9AA9-71E47F1E8F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58518" y="2968696"/>
                <a:ext cx="1973008" cy="1410700"/>
              </a:xfrm>
              <a:prstGeom prst="rect">
                <a:avLst/>
              </a:prstGeom>
            </p:spPr>
          </p:pic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38B3A6F9-6FBF-4A13-A034-FE97041D7998}"/>
                  </a:ext>
                </a:extLst>
              </p:cNvPr>
              <p:cNvSpPr/>
              <p:nvPr/>
            </p:nvSpPr>
            <p:spPr>
              <a:xfrm>
                <a:off x="5215269" y="1534333"/>
                <a:ext cx="4015612" cy="1380121"/>
              </a:xfrm>
              <a:prstGeom prst="rect">
                <a:avLst/>
              </a:prstGeom>
              <a:solidFill>
                <a:srgbClr val="1E609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IN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67EBA7B7-B525-496E-92D2-0D23131C53ED}"/>
                  </a:ext>
                </a:extLst>
              </p:cNvPr>
              <p:cNvSpPr/>
              <p:nvPr/>
            </p:nvSpPr>
            <p:spPr>
              <a:xfrm>
                <a:off x="5231526" y="2974698"/>
                <a:ext cx="3997724" cy="1404698"/>
              </a:xfrm>
              <a:prstGeom prst="rect">
                <a:avLst/>
              </a:prstGeom>
              <a:solidFill>
                <a:srgbClr val="34A0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IN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2F55BF39-38E0-418C-AA3B-D4315772E70D}"/>
                  </a:ext>
                </a:extLst>
              </p:cNvPr>
              <p:cNvSpPr/>
              <p:nvPr/>
            </p:nvSpPr>
            <p:spPr>
              <a:xfrm>
                <a:off x="5231526" y="4441258"/>
                <a:ext cx="4015612" cy="1390076"/>
              </a:xfrm>
              <a:prstGeom prst="rect">
                <a:avLst/>
              </a:prstGeom>
              <a:solidFill>
                <a:srgbClr val="76C8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IN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4B9F80E0-2347-4B8E-8E18-599B84895C34}"/>
                  </a:ext>
                </a:extLst>
              </p:cNvPr>
              <p:cNvSpPr/>
              <p:nvPr/>
            </p:nvSpPr>
            <p:spPr>
              <a:xfrm>
                <a:off x="5644687" y="4803813"/>
                <a:ext cx="1702710" cy="523220"/>
              </a:xfrm>
              <a:prstGeom prst="rect">
                <a:avLst/>
              </a:prstGeom>
            </p:spPr>
            <p:txBody>
              <a:bodyPr wrap="none" lIns="91440" tIns="45720" rIns="91440" bIns="45720" anchor="ctr">
                <a:spAutoFit/>
              </a:bodyPr>
              <a:lstStyle/>
              <a:p>
                <a:pPr lvl="0">
                  <a:defRPr/>
                </a:pPr>
                <a:r>
                  <a:rPr lang="en-US" sz="2800" b="1" ker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Software</a:t>
                </a:r>
              </a:p>
            </p:txBody>
          </p:sp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318B873C-D7EB-4E57-935C-6C33B415D4C5}"/>
                  </a:ext>
                </a:extLst>
              </p:cNvPr>
              <p:cNvSpPr/>
              <p:nvPr/>
            </p:nvSpPr>
            <p:spPr>
              <a:xfrm>
                <a:off x="896793" y="2214647"/>
                <a:ext cx="2910392" cy="291039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63500" sx="108000" sy="108000" algn="ctr" rotWithShape="0">
                  <a:prstClr val="black">
                    <a:alpha val="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IN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9BD43511-525C-45C1-9E28-C4F22FC7039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58319" y="2371339"/>
                <a:ext cx="2587340" cy="2597009"/>
              </a:xfrm>
              <a:prstGeom prst="ellipse">
                <a:avLst/>
              </a:prstGeom>
            </p:spPr>
          </p:pic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3CC0A08E-BE64-4EF0-A97F-FB55ED3FAFCE}"/>
                  </a:ext>
                </a:extLst>
              </p:cNvPr>
              <p:cNvGrpSpPr/>
              <p:nvPr/>
            </p:nvGrpSpPr>
            <p:grpSpPr>
              <a:xfrm>
                <a:off x="9024844" y="1514090"/>
                <a:ext cx="2143379" cy="1404698"/>
                <a:chOff x="8593819" y="1512636"/>
                <a:chExt cx="2071768" cy="1356818"/>
              </a:xfrm>
            </p:grpSpPr>
            <p:pic>
              <p:nvPicPr>
                <p:cNvPr id="46" name="Picture 45">
                  <a:extLst>
                    <a:ext uri="{FF2B5EF4-FFF2-40B4-BE49-F238E27FC236}">
                      <a16:creationId xmlns:a16="http://schemas.microsoft.com/office/drawing/2014/main" id="{016F2671-988C-490C-BAF6-6BAF8ECEECC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93819" y="1512636"/>
                  <a:ext cx="2071768" cy="1356818"/>
                </a:xfrm>
                <a:prstGeom prst="roundRect">
                  <a:avLst/>
                </a:prstGeom>
              </p:spPr>
            </p:pic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9058AC5A-F31E-46A1-B10C-449961912288}"/>
                    </a:ext>
                  </a:extLst>
                </p:cNvPr>
                <p:cNvSpPr/>
                <p:nvPr/>
              </p:nvSpPr>
              <p:spPr>
                <a:xfrm>
                  <a:off x="9706636" y="1954213"/>
                  <a:ext cx="956833" cy="276999"/>
                </a:xfrm>
                <a:prstGeom prst="rect">
                  <a:avLst/>
                </a:prstGeom>
              </p:spPr>
              <p:txBody>
                <a:bodyPr wrap="square" lIns="91440" tIns="45720" rIns="91440" bIns="45720" anchor="t">
                  <a:spAutoFit/>
                </a:bodyPr>
                <a:lstStyle/>
                <a:p>
                  <a:pPr marR="0" lvl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tabLst/>
                    <a:defRPr/>
                  </a:pPr>
                  <a:r>
                    <a:rPr kumimoji="0" lang="en-US" sz="1200" b="1" u="none" strike="noStrike" kern="0" cap="none" spc="0" normalizeH="0" baseline="0" noProof="0">
                      <a:ln>
                        <a:noFill/>
                      </a:ln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ARP4754A</a:t>
                  </a:r>
                </a:p>
              </p:txBody>
            </p:sp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4C886005-4080-421C-BB71-BE5E052B8C88}"/>
                    </a:ext>
                  </a:extLst>
                </p:cNvPr>
                <p:cNvSpPr/>
                <p:nvPr/>
              </p:nvSpPr>
              <p:spPr>
                <a:xfrm>
                  <a:off x="8616995" y="2170900"/>
                  <a:ext cx="837811" cy="276999"/>
                </a:xfrm>
                <a:prstGeom prst="rect">
                  <a:avLst/>
                </a:prstGeom>
              </p:spPr>
              <p:txBody>
                <a:bodyPr wrap="square" lIns="91440" tIns="45720" rIns="91440" bIns="45720" anchor="t">
                  <a:spAutoFit/>
                </a:bodyPr>
                <a:lstStyle/>
                <a:p>
                  <a:r>
                    <a:rPr lang="en-US" sz="1200" b="1" kern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ARP4761</a:t>
                  </a:r>
                </a:p>
              </p:txBody>
            </p:sp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E213B4DE-B336-426A-B927-F81499472F93}"/>
                    </a:ext>
                  </a:extLst>
                </p:cNvPr>
                <p:cNvSpPr/>
                <p:nvPr/>
              </p:nvSpPr>
              <p:spPr>
                <a:xfrm>
                  <a:off x="9836252" y="2503116"/>
                  <a:ext cx="797088" cy="27699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1200" b="1" kern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DO-254</a:t>
                  </a:r>
                </a:p>
              </p:txBody>
            </p:sp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88C78C21-DE1B-4F9D-B9A2-B30E657285C3}"/>
                    </a:ext>
                  </a:extLst>
                </p:cNvPr>
                <p:cNvSpPr/>
                <p:nvPr/>
              </p:nvSpPr>
              <p:spPr>
                <a:xfrm>
                  <a:off x="9059748" y="2581303"/>
                  <a:ext cx="797088" cy="276999"/>
                </a:xfrm>
                <a:prstGeom prst="rect">
                  <a:avLst/>
                </a:prstGeom>
              </p:spPr>
              <p:txBody>
                <a:bodyPr wrap="square" lIns="91440" tIns="45720" rIns="91440" bIns="45720" anchor="t">
                  <a:spAutoFit/>
                </a:bodyPr>
                <a:lstStyle/>
                <a:p>
                  <a:r>
                    <a:rPr lang="en-US" sz="1200" b="1" kern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DO-160</a:t>
                  </a:r>
                </a:p>
              </p:txBody>
            </p:sp>
            <p:sp>
              <p:nvSpPr>
                <p:cNvPr id="59" name="Rectangle 58">
                  <a:extLst>
                    <a:ext uri="{FF2B5EF4-FFF2-40B4-BE49-F238E27FC236}">
                      <a16:creationId xmlns:a16="http://schemas.microsoft.com/office/drawing/2014/main" id="{96407211-3363-4712-9A7A-681A360363BA}"/>
                    </a:ext>
                  </a:extLst>
                </p:cNvPr>
                <p:cNvSpPr/>
                <p:nvPr/>
              </p:nvSpPr>
              <p:spPr>
                <a:xfrm>
                  <a:off x="8681462" y="2382325"/>
                  <a:ext cx="973592" cy="276999"/>
                </a:xfrm>
                <a:prstGeom prst="rect">
                  <a:avLst/>
                </a:prstGeom>
              </p:spPr>
              <p:txBody>
                <a:bodyPr wrap="square" lIns="91440" tIns="45720" rIns="91440" bIns="45720" anchor="t">
                  <a:spAutoFit/>
                </a:bodyPr>
                <a:lstStyle/>
                <a:p>
                  <a:r>
                    <a:rPr lang="en-US" sz="1200" b="1" kern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DO-178B/C</a:t>
                  </a:r>
                </a:p>
              </p:txBody>
            </p:sp>
            <p:sp>
              <p:nvSpPr>
                <p:cNvPr id="67" name="Rectangle 66">
                  <a:extLst>
                    <a:ext uri="{FF2B5EF4-FFF2-40B4-BE49-F238E27FC236}">
                      <a16:creationId xmlns:a16="http://schemas.microsoft.com/office/drawing/2014/main" id="{45A3FA5C-D573-4772-A831-60153798C06A}"/>
                    </a:ext>
                  </a:extLst>
                </p:cNvPr>
                <p:cNvSpPr/>
                <p:nvPr/>
              </p:nvSpPr>
              <p:spPr>
                <a:xfrm>
                  <a:off x="9043873" y="2004618"/>
                  <a:ext cx="797088" cy="276999"/>
                </a:xfrm>
                <a:prstGeom prst="rect">
                  <a:avLst/>
                </a:prstGeom>
              </p:spPr>
              <p:txBody>
                <a:bodyPr wrap="square" lIns="91440" tIns="45720" rIns="91440" bIns="45720" anchor="t">
                  <a:spAutoFit/>
                </a:bodyPr>
                <a:lstStyle/>
                <a:p>
                  <a:r>
                    <a:rPr lang="en-US" sz="1200" b="1" kern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DO-330</a:t>
                  </a:r>
                </a:p>
              </p:txBody>
            </p:sp>
            <p:sp>
              <p:nvSpPr>
                <p:cNvPr id="68" name="Rectangle 67">
                  <a:extLst>
                    <a:ext uri="{FF2B5EF4-FFF2-40B4-BE49-F238E27FC236}">
                      <a16:creationId xmlns:a16="http://schemas.microsoft.com/office/drawing/2014/main" id="{44D48CED-B8F7-4B36-B32A-BCDD473EFA93}"/>
                    </a:ext>
                  </a:extLst>
                </p:cNvPr>
                <p:cNvSpPr/>
                <p:nvPr/>
              </p:nvSpPr>
              <p:spPr>
                <a:xfrm>
                  <a:off x="8676978" y="1547263"/>
                  <a:ext cx="956833" cy="276999"/>
                </a:xfrm>
                <a:prstGeom prst="rect">
                  <a:avLst/>
                </a:prstGeom>
              </p:spPr>
              <p:txBody>
                <a:bodyPr wrap="square" lIns="91440" tIns="45720" rIns="91440" bIns="45720" anchor="t">
                  <a:spAutoFit/>
                </a:bodyPr>
                <a:lstStyle/>
                <a:p>
                  <a:pPr marR="0" lvl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tabLst/>
                    <a:defRPr/>
                  </a:pPr>
                  <a:r>
                    <a:rPr kumimoji="0" lang="en-US" sz="1200" b="1" u="none" strike="noStrike" kern="0" cap="none" spc="0" normalizeH="0" baseline="0" noProof="0">
                      <a:ln>
                        <a:noFill/>
                      </a:ln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ISO26262</a:t>
                  </a:r>
                </a:p>
              </p:txBody>
            </p:sp>
            <p:sp>
              <p:nvSpPr>
                <p:cNvPr id="73" name="Rectangle 72">
                  <a:extLst>
                    <a:ext uri="{FF2B5EF4-FFF2-40B4-BE49-F238E27FC236}">
                      <a16:creationId xmlns:a16="http://schemas.microsoft.com/office/drawing/2014/main" id="{E32D5403-D121-46F9-87B6-74EB8610F923}"/>
                    </a:ext>
                  </a:extLst>
                </p:cNvPr>
                <p:cNvSpPr/>
                <p:nvPr/>
              </p:nvSpPr>
              <p:spPr>
                <a:xfrm>
                  <a:off x="9308900" y="1728319"/>
                  <a:ext cx="532911" cy="276999"/>
                </a:xfrm>
                <a:prstGeom prst="rect">
                  <a:avLst/>
                </a:prstGeom>
              </p:spPr>
              <p:txBody>
                <a:bodyPr wrap="square" lIns="91440" tIns="45720" rIns="91440" bIns="45720" anchor="t">
                  <a:spAutoFit/>
                </a:bodyPr>
                <a:lstStyle/>
                <a:p>
                  <a:pPr marR="0" lvl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tabLst/>
                    <a:defRPr/>
                  </a:pPr>
                  <a:r>
                    <a:rPr kumimoji="0" lang="en-US" sz="1200" b="1" u="none" strike="noStrike" kern="0" cap="none" spc="0" normalizeH="0" baseline="0" noProof="0">
                      <a:ln>
                        <a:noFill/>
                      </a:ln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Fusa</a:t>
                  </a:r>
                  <a:endParaRPr lang="en-US" sz="1200" b="1" u="none" strike="noStrike" kern="0" cap="none" spc="0" normalizeH="0" baseline="0" noProof="0">
                    <a:ln>
                      <a:noFill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4" name="Rectangle 73">
                  <a:extLst>
                    <a:ext uri="{FF2B5EF4-FFF2-40B4-BE49-F238E27FC236}">
                      <a16:creationId xmlns:a16="http://schemas.microsoft.com/office/drawing/2014/main" id="{5B877B44-28DB-41AA-9B34-2C384257F3D7}"/>
                    </a:ext>
                  </a:extLst>
                </p:cNvPr>
                <p:cNvSpPr/>
                <p:nvPr/>
              </p:nvSpPr>
              <p:spPr>
                <a:xfrm>
                  <a:off x="9687709" y="1599744"/>
                  <a:ext cx="892025" cy="276999"/>
                </a:xfrm>
                <a:prstGeom prst="rect">
                  <a:avLst/>
                </a:prstGeom>
              </p:spPr>
              <p:txBody>
                <a:bodyPr wrap="square" lIns="91440" tIns="45720" rIns="91440" bIns="45720" anchor="t">
                  <a:spAutoFit/>
                </a:bodyPr>
                <a:lstStyle/>
                <a:p>
                  <a:pPr marR="0" lvl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tabLst/>
                    <a:defRPr/>
                  </a:pPr>
                  <a:r>
                    <a:rPr kumimoji="0" lang="en-US" sz="1200" b="1" u="none" strike="noStrike" kern="0" cap="none" spc="0" normalizeH="0" baseline="0" noProof="0">
                      <a:ln>
                        <a:noFill/>
                      </a:ln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ISO21434</a:t>
                  </a:r>
                </a:p>
              </p:txBody>
            </p:sp>
          </p:grp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C06DD59E-2601-4904-B011-2254CC772E91}"/>
                  </a:ext>
                </a:extLst>
              </p:cNvPr>
              <p:cNvGrpSpPr/>
              <p:nvPr/>
            </p:nvGrpSpPr>
            <p:grpSpPr>
              <a:xfrm>
                <a:off x="9025496" y="2963097"/>
                <a:ext cx="2140538" cy="1428823"/>
                <a:chOff x="8593818" y="2970162"/>
                <a:chExt cx="2069022" cy="1380121"/>
              </a:xfrm>
            </p:grpSpPr>
            <p:pic>
              <p:nvPicPr>
                <p:cNvPr id="77" name="Picture 76">
                  <a:extLst>
                    <a:ext uri="{FF2B5EF4-FFF2-40B4-BE49-F238E27FC236}">
                      <a16:creationId xmlns:a16="http://schemas.microsoft.com/office/drawing/2014/main" id="{FE388D08-4CA6-473F-ADD1-42419E8C141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93818" y="2970162"/>
                  <a:ext cx="2069022" cy="1380121"/>
                </a:xfrm>
                <a:prstGeom prst="roundRect">
                  <a:avLst/>
                </a:prstGeom>
              </p:spPr>
            </p:pic>
            <p:grpSp>
              <p:nvGrpSpPr>
                <p:cNvPr id="22" name="Group 21">
                  <a:extLst>
                    <a:ext uri="{FF2B5EF4-FFF2-40B4-BE49-F238E27FC236}">
                      <a16:creationId xmlns:a16="http://schemas.microsoft.com/office/drawing/2014/main" id="{499B056E-0D88-4E78-B921-9A8F58B5F3AC}"/>
                    </a:ext>
                  </a:extLst>
                </p:cNvPr>
                <p:cNvGrpSpPr/>
                <p:nvPr/>
              </p:nvGrpSpPr>
              <p:grpSpPr>
                <a:xfrm>
                  <a:off x="10250705" y="3016582"/>
                  <a:ext cx="329029" cy="329029"/>
                  <a:chOff x="10208392" y="3052545"/>
                  <a:chExt cx="329029" cy="329029"/>
                </a:xfrm>
              </p:grpSpPr>
              <p:sp>
                <p:nvSpPr>
                  <p:cNvPr id="86" name="Oval 85">
                    <a:extLst>
                      <a:ext uri="{FF2B5EF4-FFF2-40B4-BE49-F238E27FC236}">
                        <a16:creationId xmlns:a16="http://schemas.microsoft.com/office/drawing/2014/main" id="{818E73A7-6FC3-4EE6-9A4C-4E01FCA3C2A8}"/>
                      </a:ext>
                    </a:extLst>
                  </p:cNvPr>
                  <p:cNvSpPr/>
                  <p:nvPr/>
                </p:nvSpPr>
                <p:spPr>
                  <a:xfrm>
                    <a:off x="10208392" y="3052545"/>
                    <a:ext cx="329029" cy="329029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endParaRPr lang="en-IN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pic>
                <p:nvPicPr>
                  <p:cNvPr id="88" name="Picture 3">
                    <a:extLst>
                      <a:ext uri="{FF2B5EF4-FFF2-40B4-BE49-F238E27FC236}">
                        <a16:creationId xmlns:a16="http://schemas.microsoft.com/office/drawing/2014/main" id="{7D06DC40-4290-4F65-A1D6-117CC7672A20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8" cstate="print"/>
                  <a:srcRect/>
                  <a:stretch>
                    <a:fillRect/>
                  </a:stretch>
                </p:blipFill>
                <p:spPr bwMode="auto">
                  <a:xfrm>
                    <a:off x="10233696" y="3126278"/>
                    <a:ext cx="280988" cy="1907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grpSp>
              <p:nvGrpSpPr>
                <p:cNvPr id="24" name="Group 23">
                  <a:extLst>
                    <a:ext uri="{FF2B5EF4-FFF2-40B4-BE49-F238E27FC236}">
                      <a16:creationId xmlns:a16="http://schemas.microsoft.com/office/drawing/2014/main" id="{1B02DF9C-C7AF-4E92-84FD-2010D013E063}"/>
                    </a:ext>
                  </a:extLst>
                </p:cNvPr>
                <p:cNvGrpSpPr/>
                <p:nvPr/>
              </p:nvGrpSpPr>
              <p:grpSpPr>
                <a:xfrm>
                  <a:off x="8685568" y="3907730"/>
                  <a:ext cx="329029" cy="329029"/>
                  <a:chOff x="8749286" y="3907730"/>
                  <a:chExt cx="329029" cy="329029"/>
                </a:xfrm>
              </p:grpSpPr>
              <p:sp>
                <p:nvSpPr>
                  <p:cNvPr id="85" name="Oval 84">
                    <a:extLst>
                      <a:ext uri="{FF2B5EF4-FFF2-40B4-BE49-F238E27FC236}">
                        <a16:creationId xmlns:a16="http://schemas.microsoft.com/office/drawing/2014/main" id="{9F52E99D-3E64-4C27-A9FF-4B0CAE43273F}"/>
                      </a:ext>
                    </a:extLst>
                  </p:cNvPr>
                  <p:cNvSpPr/>
                  <p:nvPr/>
                </p:nvSpPr>
                <p:spPr>
                  <a:xfrm>
                    <a:off x="8749286" y="3907730"/>
                    <a:ext cx="329029" cy="329029"/>
                  </a:xfrm>
                  <a:prstGeom prst="ellipse">
                    <a:avLst/>
                  </a:prstGeom>
                  <a:solidFill>
                    <a:srgbClr val="35678A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endParaRPr lang="en-IN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pic>
                <p:nvPicPr>
                  <p:cNvPr id="89" name="Picture 5">
                    <a:extLst>
                      <a:ext uri="{FF2B5EF4-FFF2-40B4-BE49-F238E27FC236}">
                        <a16:creationId xmlns:a16="http://schemas.microsoft.com/office/drawing/2014/main" id="{F7883512-5BED-4236-99CB-7AA1B3CD4B0C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9" cstate="print"/>
                  <a:srcRect/>
                  <a:stretch>
                    <a:fillRect/>
                  </a:stretch>
                </p:blipFill>
                <p:spPr bwMode="auto">
                  <a:xfrm>
                    <a:off x="8796570" y="3978904"/>
                    <a:ext cx="227743" cy="20164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grpSp>
              <p:nvGrpSpPr>
                <p:cNvPr id="23" name="Group 22">
                  <a:extLst>
                    <a:ext uri="{FF2B5EF4-FFF2-40B4-BE49-F238E27FC236}">
                      <a16:creationId xmlns:a16="http://schemas.microsoft.com/office/drawing/2014/main" id="{7B73856C-07CE-477A-97F1-316CE23D75A1}"/>
                    </a:ext>
                  </a:extLst>
                </p:cNvPr>
                <p:cNvGrpSpPr/>
                <p:nvPr/>
              </p:nvGrpSpPr>
              <p:grpSpPr>
                <a:xfrm>
                  <a:off x="8691741" y="3046902"/>
                  <a:ext cx="329029" cy="329029"/>
                  <a:chOff x="8736827" y="3046902"/>
                  <a:chExt cx="329029" cy="329029"/>
                </a:xfrm>
              </p:grpSpPr>
              <p:sp>
                <p:nvSpPr>
                  <p:cNvPr id="20" name="Oval 19">
                    <a:extLst>
                      <a:ext uri="{FF2B5EF4-FFF2-40B4-BE49-F238E27FC236}">
                        <a16:creationId xmlns:a16="http://schemas.microsoft.com/office/drawing/2014/main" id="{99111752-AE35-47E3-BDD5-157483826D57}"/>
                      </a:ext>
                    </a:extLst>
                  </p:cNvPr>
                  <p:cNvSpPr/>
                  <p:nvPr/>
                </p:nvSpPr>
                <p:spPr>
                  <a:xfrm>
                    <a:off x="8736827" y="3046902"/>
                    <a:ext cx="329029" cy="329029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endParaRPr lang="en-IN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pic>
                <p:nvPicPr>
                  <p:cNvPr id="90" name="Picture 6">
                    <a:extLst>
                      <a:ext uri="{FF2B5EF4-FFF2-40B4-BE49-F238E27FC236}">
                        <a16:creationId xmlns:a16="http://schemas.microsoft.com/office/drawing/2014/main" id="{63FB841B-26C2-4075-B333-8918BEA4249F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10" cstate="print"/>
                  <a:srcRect/>
                  <a:stretch>
                    <a:fillRect/>
                  </a:stretch>
                </p:blipFill>
                <p:spPr bwMode="auto">
                  <a:xfrm>
                    <a:off x="8789614" y="3108538"/>
                    <a:ext cx="211111" cy="20430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grpSp>
              <p:nvGrpSpPr>
                <p:cNvPr id="21" name="Group 20">
                  <a:extLst>
                    <a:ext uri="{FF2B5EF4-FFF2-40B4-BE49-F238E27FC236}">
                      <a16:creationId xmlns:a16="http://schemas.microsoft.com/office/drawing/2014/main" id="{7E6A9646-0802-4C45-B3B7-EA208DB2F309}"/>
                    </a:ext>
                  </a:extLst>
                </p:cNvPr>
                <p:cNvGrpSpPr/>
                <p:nvPr/>
              </p:nvGrpSpPr>
              <p:grpSpPr>
                <a:xfrm>
                  <a:off x="10259020" y="3949734"/>
                  <a:ext cx="329029" cy="329029"/>
                  <a:chOff x="10220851" y="3913373"/>
                  <a:chExt cx="329029" cy="329029"/>
                </a:xfrm>
              </p:grpSpPr>
              <p:sp>
                <p:nvSpPr>
                  <p:cNvPr id="87" name="Oval 86">
                    <a:extLst>
                      <a:ext uri="{FF2B5EF4-FFF2-40B4-BE49-F238E27FC236}">
                        <a16:creationId xmlns:a16="http://schemas.microsoft.com/office/drawing/2014/main" id="{C13F9347-E3CB-445A-A607-EA4A55691662}"/>
                      </a:ext>
                    </a:extLst>
                  </p:cNvPr>
                  <p:cNvSpPr/>
                  <p:nvPr/>
                </p:nvSpPr>
                <p:spPr>
                  <a:xfrm>
                    <a:off x="10220851" y="3913373"/>
                    <a:ext cx="329029" cy="329029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endParaRPr lang="en-IN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pic>
                <p:nvPicPr>
                  <p:cNvPr id="91" name="Picture 7">
                    <a:extLst>
                      <a:ext uri="{FF2B5EF4-FFF2-40B4-BE49-F238E27FC236}">
                        <a16:creationId xmlns:a16="http://schemas.microsoft.com/office/drawing/2014/main" id="{6724FCD5-0E3A-4030-BD59-9C8B5D6CD573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11" cstate="print"/>
                  <a:srcRect/>
                  <a:stretch>
                    <a:fillRect/>
                  </a:stretch>
                </p:blipFill>
                <p:spPr bwMode="auto">
                  <a:xfrm>
                    <a:off x="10277646" y="3968053"/>
                    <a:ext cx="227888" cy="22053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</p:grpSp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01ACB6B9-A073-4EF8-92FE-1EE31BDBE55C}"/>
                  </a:ext>
                </a:extLst>
              </p:cNvPr>
              <p:cNvGrpSpPr/>
              <p:nvPr/>
            </p:nvGrpSpPr>
            <p:grpSpPr>
              <a:xfrm>
                <a:off x="9047437" y="4430752"/>
                <a:ext cx="2359082" cy="1404697"/>
                <a:chOff x="8616995" y="4435396"/>
                <a:chExt cx="2280264" cy="1356818"/>
              </a:xfrm>
            </p:grpSpPr>
            <p:pic>
              <p:nvPicPr>
                <p:cNvPr id="84" name="Picture 83">
                  <a:extLst>
                    <a:ext uri="{FF2B5EF4-FFF2-40B4-BE49-F238E27FC236}">
                      <a16:creationId xmlns:a16="http://schemas.microsoft.com/office/drawing/2014/main" id="{BBE40147-C735-41C4-9284-69F69BC3A8D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616995" y="4435396"/>
                  <a:ext cx="2071768" cy="1356818"/>
                </a:xfrm>
                <a:prstGeom prst="roundRect">
                  <a:avLst/>
                </a:prstGeom>
              </p:spPr>
            </p:pic>
            <p:sp>
              <p:nvSpPr>
                <p:cNvPr id="92" name="Rectangle 91">
                  <a:extLst>
                    <a:ext uri="{FF2B5EF4-FFF2-40B4-BE49-F238E27FC236}">
                      <a16:creationId xmlns:a16="http://schemas.microsoft.com/office/drawing/2014/main" id="{A0EF90AF-75CA-4ACA-9D3A-0C4268362F3B}"/>
                    </a:ext>
                  </a:extLst>
                </p:cNvPr>
                <p:cNvSpPr/>
                <p:nvPr/>
              </p:nvSpPr>
              <p:spPr>
                <a:xfrm>
                  <a:off x="9174392" y="4546453"/>
                  <a:ext cx="560827" cy="276999"/>
                </a:xfrm>
                <a:prstGeom prst="rect">
                  <a:avLst/>
                </a:prstGeom>
              </p:spPr>
              <p:txBody>
                <a:bodyPr wrap="square" lIns="91440" tIns="45720" rIns="91440" bIns="45720" anchor="t">
                  <a:spAutoFit/>
                </a:bodyPr>
                <a:lstStyle/>
                <a:p>
                  <a:r>
                    <a:rPr lang="en-US" sz="1200" b="1" kern="0">
                      <a:solidFill>
                        <a:srgbClr val="095183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SAP</a:t>
                  </a:r>
                </a:p>
              </p:txBody>
            </p:sp>
            <p:sp>
              <p:nvSpPr>
                <p:cNvPr id="93" name="Rectangle 92">
                  <a:extLst>
                    <a:ext uri="{FF2B5EF4-FFF2-40B4-BE49-F238E27FC236}">
                      <a16:creationId xmlns:a16="http://schemas.microsoft.com/office/drawing/2014/main" id="{DEEDA7DC-EDA1-4EA1-8AED-2840F5EE58E9}"/>
                    </a:ext>
                  </a:extLst>
                </p:cNvPr>
                <p:cNvSpPr/>
                <p:nvPr/>
              </p:nvSpPr>
              <p:spPr>
                <a:xfrm>
                  <a:off x="8738347" y="5520063"/>
                  <a:ext cx="1196267" cy="267557"/>
                </a:xfrm>
                <a:prstGeom prst="rect">
                  <a:avLst/>
                </a:prstGeom>
              </p:spPr>
              <p:txBody>
                <a:bodyPr wrap="square" lIns="91440" tIns="45720" rIns="91440" bIns="45720" anchor="t">
                  <a:spAutoFit/>
                </a:bodyPr>
                <a:lstStyle/>
                <a:p>
                  <a:r>
                    <a:rPr lang="en-US" sz="1200" b="1" kern="0">
                      <a:solidFill>
                        <a:srgbClr val="095183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 MS Dynamics</a:t>
                  </a:r>
                </a:p>
              </p:txBody>
            </p:sp>
            <p:sp>
              <p:nvSpPr>
                <p:cNvPr id="94" name="Rectangle 93">
                  <a:extLst>
                    <a:ext uri="{FF2B5EF4-FFF2-40B4-BE49-F238E27FC236}">
                      <a16:creationId xmlns:a16="http://schemas.microsoft.com/office/drawing/2014/main" id="{DE54A908-F9BD-4C90-9540-03B0E5FA5C13}"/>
                    </a:ext>
                  </a:extLst>
                </p:cNvPr>
                <p:cNvSpPr/>
                <p:nvPr/>
              </p:nvSpPr>
              <p:spPr>
                <a:xfrm>
                  <a:off x="8722643" y="5014850"/>
                  <a:ext cx="640619" cy="276999"/>
                </a:xfrm>
                <a:prstGeom prst="rect">
                  <a:avLst/>
                </a:prstGeom>
              </p:spPr>
              <p:txBody>
                <a:bodyPr wrap="square" lIns="91440" tIns="45720" rIns="91440" bIns="45720" anchor="t">
                  <a:spAutoFit/>
                </a:bodyPr>
                <a:lstStyle/>
                <a:p>
                  <a:r>
                    <a:rPr lang="en-US" sz="1200" b="1" kern="0">
                      <a:solidFill>
                        <a:srgbClr val="095183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IoT</a:t>
                  </a:r>
                </a:p>
              </p:txBody>
            </p:sp>
            <p:sp>
              <p:nvSpPr>
                <p:cNvPr id="95" name="Rectangle 94">
                  <a:extLst>
                    <a:ext uri="{FF2B5EF4-FFF2-40B4-BE49-F238E27FC236}">
                      <a16:creationId xmlns:a16="http://schemas.microsoft.com/office/drawing/2014/main" id="{A3F95A7C-6178-4927-AE38-09E66F43B251}"/>
                    </a:ext>
                  </a:extLst>
                </p:cNvPr>
                <p:cNvSpPr/>
                <p:nvPr/>
              </p:nvSpPr>
              <p:spPr>
                <a:xfrm>
                  <a:off x="8732852" y="4551499"/>
                  <a:ext cx="343758" cy="276999"/>
                </a:xfrm>
                <a:prstGeom prst="rect">
                  <a:avLst/>
                </a:prstGeom>
              </p:spPr>
              <p:txBody>
                <a:bodyPr wrap="square" lIns="91440" tIns="45720" rIns="91440" bIns="45720" anchor="t">
                  <a:spAutoFit/>
                </a:bodyPr>
                <a:lstStyle/>
                <a:p>
                  <a:r>
                    <a:rPr lang="en-US" sz="1200" b="1" kern="0">
                      <a:solidFill>
                        <a:srgbClr val="095183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AI</a:t>
                  </a:r>
                </a:p>
              </p:txBody>
            </p:sp>
            <p:sp>
              <p:nvSpPr>
                <p:cNvPr id="96" name="Rectangle 95">
                  <a:extLst>
                    <a:ext uri="{FF2B5EF4-FFF2-40B4-BE49-F238E27FC236}">
                      <a16:creationId xmlns:a16="http://schemas.microsoft.com/office/drawing/2014/main" id="{F13D114F-07D8-480E-96EB-607B04C85E34}"/>
                    </a:ext>
                  </a:extLst>
                </p:cNvPr>
                <p:cNvSpPr/>
                <p:nvPr/>
              </p:nvSpPr>
              <p:spPr>
                <a:xfrm>
                  <a:off x="9820329" y="5191420"/>
                  <a:ext cx="1076930" cy="276999"/>
                </a:xfrm>
                <a:prstGeom prst="rect">
                  <a:avLst/>
                </a:prstGeom>
              </p:spPr>
              <p:txBody>
                <a:bodyPr wrap="square" lIns="91440" tIns="45720" rIns="91440" bIns="45720" anchor="t">
                  <a:spAutoFit/>
                </a:bodyPr>
                <a:lstStyle/>
                <a:p>
                  <a:r>
                    <a:rPr lang="en-US" sz="1200" b="1" kern="0">
                      <a:solidFill>
                        <a:srgbClr val="095183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Analytics</a:t>
                  </a:r>
                </a:p>
              </p:txBody>
            </p:sp>
            <p:sp>
              <p:nvSpPr>
                <p:cNvPr id="97" name="Rectangle 96">
                  <a:extLst>
                    <a:ext uri="{FF2B5EF4-FFF2-40B4-BE49-F238E27FC236}">
                      <a16:creationId xmlns:a16="http://schemas.microsoft.com/office/drawing/2014/main" id="{42DD706B-2411-43B6-902D-0C5F62463A85}"/>
                    </a:ext>
                  </a:extLst>
                </p:cNvPr>
                <p:cNvSpPr/>
                <p:nvPr/>
              </p:nvSpPr>
              <p:spPr>
                <a:xfrm>
                  <a:off x="9261671" y="4924552"/>
                  <a:ext cx="687395" cy="267557"/>
                </a:xfrm>
                <a:prstGeom prst="rect">
                  <a:avLst/>
                </a:prstGeom>
              </p:spPr>
              <p:txBody>
                <a:bodyPr wrap="square" lIns="91440" tIns="45720" rIns="91440" bIns="45720" anchor="t">
                  <a:spAutoFit/>
                </a:bodyPr>
                <a:lstStyle/>
                <a:p>
                  <a:r>
                    <a:rPr lang="en-US" sz="1200" b="1" kern="0">
                      <a:solidFill>
                        <a:srgbClr val="095183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Gen-AI</a:t>
                  </a:r>
                </a:p>
              </p:txBody>
            </p:sp>
          </p:grpSp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EC53839F-73EB-5FBF-DE49-5D8CB47DBEB9}"/>
                  </a:ext>
                </a:extLst>
              </p:cNvPr>
              <p:cNvSpPr/>
              <p:nvPr/>
            </p:nvSpPr>
            <p:spPr>
              <a:xfrm>
                <a:off x="10070977" y="4641686"/>
                <a:ext cx="1333670" cy="276999"/>
              </a:xfrm>
              <a:prstGeom prst="rect">
                <a:avLst/>
              </a:prstGeom>
            </p:spPr>
            <p:txBody>
              <a:bodyPr wrap="square" lIns="91440" tIns="45720" rIns="91440" bIns="45720" anchor="t">
                <a:spAutoFit/>
              </a:bodyPr>
              <a:lstStyle/>
              <a:p>
                <a:r>
                  <a:rPr lang="en-US" sz="1200" b="1" kern="0">
                    <a:solidFill>
                      <a:srgbClr val="09518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ServiceNow</a:t>
                </a:r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249CE28D-A532-5565-F7CD-925BF21BD025}"/>
                  </a:ext>
                </a:extLst>
              </p:cNvPr>
              <p:cNvSpPr/>
              <p:nvPr/>
            </p:nvSpPr>
            <p:spPr>
              <a:xfrm>
                <a:off x="5643835" y="1953008"/>
                <a:ext cx="2674717" cy="523220"/>
              </a:xfrm>
              <a:prstGeom prst="rect">
                <a:avLst/>
              </a:prstGeom>
            </p:spPr>
            <p:txBody>
              <a:bodyPr wrap="square" lIns="91440" tIns="45720" rIns="91440" bIns="45720"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Safety Critical</a:t>
                </a:r>
                <a:endParaRPr lang="en-US" sz="2800" b="1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B7D67927-99DE-A6F0-B54C-4624D1D9B5EC}"/>
                  </a:ext>
                </a:extLst>
              </p:cNvPr>
              <p:cNvSpPr/>
              <p:nvPr/>
            </p:nvSpPr>
            <p:spPr>
              <a:xfrm>
                <a:off x="5624353" y="3394585"/>
                <a:ext cx="2800768" cy="523220"/>
              </a:xfrm>
              <a:prstGeom prst="rect">
                <a:avLst/>
              </a:prstGeom>
            </p:spPr>
            <p:txBody>
              <a:bodyPr wrap="none" lIns="91440" tIns="45720" rIns="91440" bIns="45720" anchor="ctr">
                <a:spAutoFit/>
              </a:bodyPr>
              <a:lstStyle/>
              <a:p>
                <a:pPr lvl="0">
                  <a:defRPr/>
                </a:pPr>
                <a:r>
                  <a:rPr lang="en-US" sz="2800" b="1" ker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Semiconductor</a:t>
                </a:r>
              </a:p>
            </p:txBody>
          </p:sp>
        </p:grpSp>
        <p:pic>
          <p:nvPicPr>
            <p:cNvPr id="9" name="Graphic 8" descr="Airplane">
              <a:extLst>
                <a:ext uri="{FF2B5EF4-FFF2-40B4-BE49-F238E27FC236}">
                  <a16:creationId xmlns:a16="http://schemas.microsoft.com/office/drawing/2014/main" id="{BF3D2152-5575-4F58-8C1A-5637F744916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 rot="3600000">
              <a:off x="4257005" y="2306670"/>
              <a:ext cx="567771" cy="567771"/>
            </a:xfrm>
            <a:prstGeom prst="rect">
              <a:avLst/>
            </a:prstGeom>
          </p:spPr>
        </p:pic>
        <p:pic>
          <p:nvPicPr>
            <p:cNvPr id="13" name="Graphic 12" descr="Processor">
              <a:extLst>
                <a:ext uri="{FF2B5EF4-FFF2-40B4-BE49-F238E27FC236}">
                  <a16:creationId xmlns:a16="http://schemas.microsoft.com/office/drawing/2014/main" id="{42C0FABB-6F0C-4E77-B981-0BFABEE660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 rot="18000000">
              <a:off x="4257005" y="4399413"/>
              <a:ext cx="567771" cy="567771"/>
            </a:xfrm>
            <a:prstGeom prst="rect">
              <a:avLst/>
            </a:prstGeom>
          </p:spPr>
        </p:pic>
        <p:pic>
          <p:nvPicPr>
            <p:cNvPr id="15" name="Graphic 14" descr="Web design">
              <a:extLst>
                <a:ext uri="{FF2B5EF4-FFF2-40B4-BE49-F238E27FC236}">
                  <a16:creationId xmlns:a16="http://schemas.microsoft.com/office/drawing/2014/main" id="{6E33EA0C-1D7D-42F6-B3A8-4CAB1DB673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4294713" y="3390053"/>
              <a:ext cx="567771" cy="567771"/>
            </a:xfrm>
            <a:prstGeom prst="rect">
              <a:avLst/>
            </a:prstGeom>
          </p:spPr>
        </p:pic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C3A220D6-C449-4C07-84A4-E1E01F0385DA}"/>
                </a:ext>
              </a:extLst>
            </p:cNvPr>
            <p:cNvCxnSpPr>
              <a:endCxn id="9" idx="2"/>
            </p:cNvCxnSpPr>
            <p:nvPr/>
          </p:nvCxnSpPr>
          <p:spPr>
            <a:xfrm flipV="1">
              <a:off x="3645659" y="2732499"/>
              <a:ext cx="649380" cy="35499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6B7AFF35-CD73-42E7-91A7-E52BB8A6BF5C}"/>
                </a:ext>
              </a:extLst>
            </p:cNvPr>
            <p:cNvCxnSpPr>
              <a:cxnSpLocks/>
              <a:stCxn id="58" idx="6"/>
              <a:endCxn id="15" idx="1"/>
            </p:cNvCxnSpPr>
            <p:nvPr/>
          </p:nvCxnSpPr>
          <p:spPr>
            <a:xfrm>
              <a:off x="3807185" y="3669844"/>
              <a:ext cx="487528" cy="409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7E2B864D-8E1A-4759-B132-BEA04527D6F1}"/>
                </a:ext>
              </a:extLst>
            </p:cNvPr>
            <p:cNvCxnSpPr>
              <a:cxnSpLocks/>
              <a:endCxn id="13" idx="0"/>
            </p:cNvCxnSpPr>
            <p:nvPr/>
          </p:nvCxnSpPr>
          <p:spPr>
            <a:xfrm>
              <a:off x="3725973" y="4262166"/>
              <a:ext cx="569066" cy="27918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57094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B57E057-9CDD-465A-AE8B-8D807E0B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4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Box 63">
            <a:extLst>
              <a:ext uri="{FF2B5EF4-FFF2-40B4-BE49-F238E27FC236}">
                <a16:creationId xmlns:a16="http://schemas.microsoft.com/office/drawing/2014/main" id="{52FED744-F520-41CE-8F39-3A39AF6B8042}"/>
              </a:ext>
            </a:extLst>
          </p:cNvPr>
          <p:cNvSpPr txBox="1"/>
          <p:nvPr/>
        </p:nvSpPr>
        <p:spPr>
          <a:xfrm>
            <a:off x="273376" y="94658"/>
            <a:ext cx="8085136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>
            <a:defPPr>
              <a:defRPr lang="en-US"/>
            </a:defPPr>
            <a:lvl1pPr>
              <a:defRPr sz="2800">
                <a:solidFill>
                  <a:schemeClr val="bg1">
                    <a:lumMod val="50000"/>
                  </a:schemeClr>
                </a:solidFill>
                <a:latin typeface="Arial"/>
                <a:ea typeface="宋体"/>
                <a:cs typeface="Arial"/>
              </a:defRPr>
            </a:lvl1pPr>
          </a:lstStyle>
          <a:p>
            <a:r>
              <a:rPr lang="en-US" altLang="zh-CN" sz="2400" b="1">
                <a:solidFill>
                  <a:schemeClr val="tx1">
                    <a:lumMod val="85000"/>
                    <a:lumOff val="15000"/>
                  </a:schemeClr>
                </a:solidFill>
              </a:rPr>
              <a:t>Accelyzei </a:t>
            </a:r>
            <a:r>
              <a:rPr lang="en-US" altLang="zh-CN" sz="2400">
                <a:solidFill>
                  <a:schemeClr val="tx1">
                    <a:lumMod val="85000"/>
                    <a:lumOff val="15000"/>
                  </a:schemeClr>
                </a:solidFill>
              </a:rPr>
              <a:t>Company Overview</a:t>
            </a:r>
            <a:endParaRPr lang="en-US" altLang="zh-CN" sz="240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DE1ED00-5BE8-451B-9649-84A4BB257D47}"/>
              </a:ext>
            </a:extLst>
          </p:cNvPr>
          <p:cNvGrpSpPr/>
          <p:nvPr/>
        </p:nvGrpSpPr>
        <p:grpSpPr>
          <a:xfrm>
            <a:off x="539698" y="1132525"/>
            <a:ext cx="11112603" cy="5036134"/>
            <a:chOff x="539698" y="1132525"/>
            <a:chExt cx="11112603" cy="5036134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409A04E-010A-41A3-88D6-3CA15E41A89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0252" y="4699905"/>
              <a:ext cx="2077042" cy="1369073"/>
            </a:xfrm>
            <a:prstGeom prst="roundRect">
              <a:avLst/>
            </a:prstGeom>
          </p:spPr>
        </p:pic>
        <p:pic>
          <p:nvPicPr>
            <p:cNvPr id="7" name="Picture 6" descr="A computer chip with various icons&#10;&#10;Description automatically generated">
              <a:extLst>
                <a:ext uri="{FF2B5EF4-FFF2-40B4-BE49-F238E27FC236}">
                  <a16:creationId xmlns:a16="http://schemas.microsoft.com/office/drawing/2014/main" id="{51D253BC-FD8C-92D3-370F-B7965A8AB3F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0252" y="2948801"/>
              <a:ext cx="2149384" cy="1412478"/>
            </a:xfrm>
            <a:prstGeom prst="roundRect">
              <a:avLst/>
            </a:prstGeom>
          </p:spPr>
        </p:pic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5D5E04C3-9063-4F7D-9D83-349A12F186FA}"/>
                </a:ext>
              </a:extLst>
            </p:cNvPr>
            <p:cNvGrpSpPr/>
            <p:nvPr/>
          </p:nvGrpSpPr>
          <p:grpSpPr>
            <a:xfrm>
              <a:off x="2275387" y="2855254"/>
              <a:ext cx="9376913" cy="1556124"/>
              <a:chOff x="2152067" y="2855254"/>
              <a:chExt cx="8461471" cy="1556124"/>
            </a:xfrm>
          </p:grpSpPr>
          <p:grpSp>
            <p:nvGrpSpPr>
              <p:cNvPr id="59" name="Group 58">
                <a:extLst>
                  <a:ext uri="{FF2B5EF4-FFF2-40B4-BE49-F238E27FC236}">
                    <a16:creationId xmlns:a16="http://schemas.microsoft.com/office/drawing/2014/main" id="{5E0C9FFD-321F-4344-B829-0D138A2B51B0}"/>
                  </a:ext>
                </a:extLst>
              </p:cNvPr>
              <p:cNvGrpSpPr/>
              <p:nvPr/>
            </p:nvGrpSpPr>
            <p:grpSpPr>
              <a:xfrm>
                <a:off x="2152067" y="2855254"/>
                <a:ext cx="8461471" cy="1556124"/>
                <a:chOff x="1663997" y="2508894"/>
                <a:chExt cx="6242771" cy="1179107"/>
              </a:xfrm>
            </p:grpSpPr>
            <p:sp>
              <p:nvSpPr>
                <p:cNvPr id="94" name="Round Same Side Corner Rectangle 29">
                  <a:extLst>
                    <a:ext uri="{FF2B5EF4-FFF2-40B4-BE49-F238E27FC236}">
                      <a16:creationId xmlns:a16="http://schemas.microsoft.com/office/drawing/2014/main" id="{9DFE15C3-C3E6-4E96-8AF0-2E94FD4906BD}"/>
                    </a:ext>
                  </a:extLst>
                </p:cNvPr>
                <p:cNvSpPr/>
                <p:nvPr/>
              </p:nvSpPr>
              <p:spPr>
                <a:xfrm rot="5400000" flipH="1">
                  <a:off x="4785378" y="566611"/>
                  <a:ext cx="1179107" cy="5063673"/>
                </a:xfrm>
                <a:prstGeom prst="round2SameRect">
                  <a:avLst/>
                </a:prstGeom>
                <a:solidFill>
                  <a:schemeClr val="bg1"/>
                </a:solidFill>
                <a:ln>
                  <a:solidFill>
                    <a:srgbClr val="168AAD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6" name="Round Same Side Corner Rectangle 35">
                  <a:extLst>
                    <a:ext uri="{FF2B5EF4-FFF2-40B4-BE49-F238E27FC236}">
                      <a16:creationId xmlns:a16="http://schemas.microsoft.com/office/drawing/2014/main" id="{A39A7F27-134A-450E-8A7B-E9FEF0770B00}"/>
                    </a:ext>
                  </a:extLst>
                </p:cNvPr>
                <p:cNvSpPr/>
                <p:nvPr/>
              </p:nvSpPr>
              <p:spPr>
                <a:xfrm rot="16200000">
                  <a:off x="1663996" y="2508895"/>
                  <a:ext cx="1179102" cy="1179100"/>
                </a:xfrm>
                <a:prstGeom prst="round2SameRect">
                  <a:avLst/>
                </a:prstGeom>
                <a:solidFill>
                  <a:srgbClr val="168AA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C3F81C95-C122-41A2-947F-E15F8DD54E00}"/>
                  </a:ext>
                </a:extLst>
              </p:cNvPr>
              <p:cNvSpPr/>
              <p:nvPr/>
            </p:nvSpPr>
            <p:spPr>
              <a:xfrm>
                <a:off x="3847045" y="3050171"/>
                <a:ext cx="6511298" cy="1077218"/>
              </a:xfrm>
              <a:prstGeom prst="rect">
                <a:avLst/>
              </a:prstGeom>
            </p:spPr>
            <p:txBody>
              <a:bodyPr wrap="square" lIns="91440" tIns="45720" rIns="91440" bIns="45720" anchor="t">
                <a:spAutoFit/>
              </a:bodyPr>
              <a:lstStyle/>
              <a:p>
                <a:pPr marL="285750" indent="-285750">
                  <a:buFont typeface="Wingdings"/>
                  <a:buChar char="ü"/>
                </a:pPr>
                <a:r>
                  <a:rPr lang="en-US" sz="16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/>
                    <a:cs typeface="Arial"/>
                  </a:rPr>
                  <a:t>System/Hardware/Software design, development, V&amp;V, in safety-critical domains - </a:t>
                </a:r>
                <a:r>
                  <a:rPr lang="en-US" sz="1600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/>
                    <a:cs typeface="Arial"/>
                  </a:rPr>
                  <a:t>Aerospace, Defense and Automotive. </a:t>
                </a:r>
                <a:endParaRPr lang="en-US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/>
                  <a:cs typeface="Arial"/>
                </a:endParaRPr>
              </a:p>
              <a:p>
                <a:pPr marL="285750" indent="-285750">
                  <a:buFont typeface="Wingdings"/>
                  <a:buChar char="ü"/>
                </a:pPr>
                <a:r>
                  <a:rPr lang="en-US" sz="1600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/>
                    <a:cs typeface="Arial"/>
                  </a:rPr>
                  <a:t>"Spec-Silicon-Post Silicon" </a:t>
                </a:r>
                <a:r>
                  <a:rPr lang="en-US" sz="16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/>
                    <a:cs typeface="Arial"/>
                  </a:rPr>
                  <a:t>services in the </a:t>
                </a:r>
                <a:r>
                  <a:rPr lang="en-US" sz="1600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/>
                    <a:cs typeface="Arial"/>
                  </a:rPr>
                  <a:t>Semiconductor sector.</a:t>
                </a:r>
              </a:p>
              <a:p>
                <a:pPr marL="285750" indent="-285750">
                  <a:buFont typeface="Wingdings"/>
                  <a:buChar char="ü"/>
                </a:pPr>
                <a:r>
                  <a:rPr lang="en-US" sz="16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/>
                    <a:cs typeface="Arial"/>
                  </a:rPr>
                  <a:t>Specialized expertise in </a:t>
                </a:r>
                <a:r>
                  <a:rPr lang="en-US" sz="1600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/>
                    <a:cs typeface="Arial"/>
                  </a:rPr>
                  <a:t>FAA/EASA/Automotive standards</a:t>
                </a:r>
                <a:r>
                  <a:rPr lang="en-US" sz="16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/>
                    <a:cs typeface="Arial"/>
                  </a:rPr>
                  <a:t>.</a:t>
                </a:r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21" name="Oval 120">
                <a:extLst>
                  <a:ext uri="{FF2B5EF4-FFF2-40B4-BE49-F238E27FC236}">
                    <a16:creationId xmlns:a16="http://schemas.microsoft.com/office/drawing/2014/main" id="{879789BD-9658-4824-B27D-81CA70325471}"/>
                  </a:ext>
                </a:extLst>
              </p:cNvPr>
              <p:cNvSpPr/>
              <p:nvPr/>
            </p:nvSpPr>
            <p:spPr>
              <a:xfrm>
                <a:off x="2402242" y="3024733"/>
                <a:ext cx="1083729" cy="119263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id="{367A1270-B68B-4129-87F7-4A22806C5531}"/>
                </a:ext>
              </a:extLst>
            </p:cNvPr>
            <p:cNvGrpSpPr/>
            <p:nvPr/>
          </p:nvGrpSpPr>
          <p:grpSpPr>
            <a:xfrm>
              <a:off x="2275387" y="4612542"/>
              <a:ext cx="9376913" cy="1556117"/>
              <a:chOff x="2152068" y="4612542"/>
              <a:chExt cx="8427014" cy="1556117"/>
            </a:xfrm>
          </p:grpSpPr>
          <p:grpSp>
            <p:nvGrpSpPr>
              <p:cNvPr id="60" name="Group 59">
                <a:extLst>
                  <a:ext uri="{FF2B5EF4-FFF2-40B4-BE49-F238E27FC236}">
                    <a16:creationId xmlns:a16="http://schemas.microsoft.com/office/drawing/2014/main" id="{2C2020D5-DD2A-4A78-BDF9-51843617B49E}"/>
                  </a:ext>
                </a:extLst>
              </p:cNvPr>
              <p:cNvGrpSpPr/>
              <p:nvPr/>
            </p:nvGrpSpPr>
            <p:grpSpPr>
              <a:xfrm>
                <a:off x="2152068" y="4612542"/>
                <a:ext cx="8427014" cy="1556117"/>
                <a:chOff x="1663996" y="3723362"/>
                <a:chExt cx="6217350" cy="1179102"/>
              </a:xfrm>
            </p:grpSpPr>
            <p:sp>
              <p:nvSpPr>
                <p:cNvPr id="90" name="Round Same Side Corner Rectangle 19">
                  <a:extLst>
                    <a:ext uri="{FF2B5EF4-FFF2-40B4-BE49-F238E27FC236}">
                      <a16:creationId xmlns:a16="http://schemas.microsoft.com/office/drawing/2014/main" id="{916FC9A4-95B5-4BDC-8EE3-9886D1288526}"/>
                    </a:ext>
                  </a:extLst>
                </p:cNvPr>
                <p:cNvSpPr/>
                <p:nvPr/>
              </p:nvSpPr>
              <p:spPr>
                <a:xfrm rot="5400000" flipH="1">
                  <a:off x="4772668" y="1793786"/>
                  <a:ext cx="1179101" cy="5038254"/>
                </a:xfrm>
                <a:prstGeom prst="round2SameRect">
                  <a:avLst/>
                </a:prstGeom>
                <a:solidFill>
                  <a:schemeClr val="bg1"/>
                </a:solidFill>
                <a:ln>
                  <a:solidFill>
                    <a:srgbClr val="76C89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2" name="Round Same Side Corner Rectangle 23">
                  <a:extLst>
                    <a:ext uri="{FF2B5EF4-FFF2-40B4-BE49-F238E27FC236}">
                      <a16:creationId xmlns:a16="http://schemas.microsoft.com/office/drawing/2014/main" id="{6D694CC9-8C45-457C-BAED-7D5493714276}"/>
                    </a:ext>
                  </a:extLst>
                </p:cNvPr>
                <p:cNvSpPr/>
                <p:nvPr/>
              </p:nvSpPr>
              <p:spPr>
                <a:xfrm rot="16200000">
                  <a:off x="1663995" y="3723363"/>
                  <a:ext cx="1179102" cy="1179099"/>
                </a:xfrm>
                <a:prstGeom prst="round2SameRect">
                  <a:avLst/>
                </a:prstGeom>
                <a:solidFill>
                  <a:srgbClr val="76C89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A1187756-AA6B-4494-BF14-761F879A9865}"/>
                  </a:ext>
                </a:extLst>
              </p:cNvPr>
              <p:cNvSpPr/>
              <p:nvPr/>
            </p:nvSpPr>
            <p:spPr>
              <a:xfrm>
                <a:off x="3866805" y="4954716"/>
                <a:ext cx="6568255" cy="830997"/>
              </a:xfrm>
              <a:prstGeom prst="rect">
                <a:avLst/>
              </a:prstGeom>
            </p:spPr>
            <p:txBody>
              <a:bodyPr wrap="square" lIns="91440" tIns="45720" rIns="91440" bIns="45720" anchor="ctr">
                <a:spAutoFit/>
              </a:bodyPr>
              <a:lstStyle/>
              <a:p>
                <a:pPr marL="285750" indent="-285750">
                  <a:buFont typeface="Wingdings"/>
                  <a:buChar char="ü"/>
                </a:pPr>
                <a:r>
                  <a:rPr lang="en-US" sz="1600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/>
                    <a:cs typeface="Arial"/>
                  </a:rPr>
                  <a:t>Software services specializing in cutting-edge technology domains</a:t>
                </a:r>
                <a:r>
                  <a:rPr lang="en-US" sz="16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/>
                    <a:cs typeface="Arial"/>
                  </a:rPr>
                  <a:t>, including Artificial Intelligence, Advanced Analytics, Intelligent Automation, and Enterprise Solutions.</a:t>
                </a:r>
              </a:p>
            </p:txBody>
          </p:sp>
          <p:grpSp>
            <p:nvGrpSpPr>
              <p:cNvPr id="126" name="Group 125">
                <a:extLst>
                  <a:ext uri="{FF2B5EF4-FFF2-40B4-BE49-F238E27FC236}">
                    <a16:creationId xmlns:a16="http://schemas.microsoft.com/office/drawing/2014/main" id="{CD689E56-B516-4C93-BAC0-CDFF0B7E13B7}"/>
                  </a:ext>
                </a:extLst>
              </p:cNvPr>
              <p:cNvGrpSpPr/>
              <p:nvPr/>
            </p:nvGrpSpPr>
            <p:grpSpPr>
              <a:xfrm>
                <a:off x="2402103" y="4795831"/>
                <a:ext cx="1083730" cy="1192632"/>
                <a:chOff x="2402103" y="4795831"/>
                <a:chExt cx="1083730" cy="1192632"/>
              </a:xfrm>
            </p:grpSpPr>
            <p:sp>
              <p:nvSpPr>
                <p:cNvPr id="109" name="Oval 108">
                  <a:extLst>
                    <a:ext uri="{FF2B5EF4-FFF2-40B4-BE49-F238E27FC236}">
                      <a16:creationId xmlns:a16="http://schemas.microsoft.com/office/drawing/2014/main" id="{C4FCFD45-1C42-48F1-8985-64F1EA6C06AC}"/>
                    </a:ext>
                  </a:extLst>
                </p:cNvPr>
                <p:cNvSpPr/>
                <p:nvPr/>
              </p:nvSpPr>
              <p:spPr>
                <a:xfrm>
                  <a:off x="2982713" y="5390600"/>
                  <a:ext cx="367967" cy="367968"/>
                </a:xfrm>
                <a:prstGeom prst="ellipse">
                  <a:avLst/>
                </a:prstGeom>
                <a:solidFill>
                  <a:srgbClr val="76C89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3" name="Oval 122">
                  <a:extLst>
                    <a:ext uri="{FF2B5EF4-FFF2-40B4-BE49-F238E27FC236}">
                      <a16:creationId xmlns:a16="http://schemas.microsoft.com/office/drawing/2014/main" id="{032DD565-236B-42C3-81BD-FD7B21494180}"/>
                    </a:ext>
                  </a:extLst>
                </p:cNvPr>
                <p:cNvSpPr/>
                <p:nvPr/>
              </p:nvSpPr>
              <p:spPr>
                <a:xfrm>
                  <a:off x="2402103" y="4795831"/>
                  <a:ext cx="1083730" cy="1192632"/>
                </a:xfrm>
                <a:prstGeom prst="ellipse">
                  <a:avLst/>
                </a:prstGeom>
                <a:noFill/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1F4FD0A4-4675-4C36-A1FA-EE6A98DA8487}"/>
                </a:ext>
              </a:extLst>
            </p:cNvPr>
            <p:cNvGrpSpPr/>
            <p:nvPr/>
          </p:nvGrpSpPr>
          <p:grpSpPr>
            <a:xfrm>
              <a:off x="2659582" y="3142728"/>
              <a:ext cx="914400" cy="1081801"/>
              <a:chOff x="3540836" y="3039031"/>
              <a:chExt cx="914400" cy="1081801"/>
            </a:xfrm>
            <a:solidFill>
              <a:schemeClr val="bg1"/>
            </a:solidFill>
          </p:grpSpPr>
          <p:pic>
            <p:nvPicPr>
              <p:cNvPr id="8" name="Graphic 7" descr="Protecting hand">
                <a:extLst>
                  <a:ext uri="{FF2B5EF4-FFF2-40B4-BE49-F238E27FC236}">
                    <a16:creationId xmlns:a16="http://schemas.microsoft.com/office/drawing/2014/main" id="{C51FF5DA-2588-4E0A-AEBF-4A536B009B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 rot="11700000">
                <a:off x="3540836" y="3206432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36" name="Graphic 35" descr="Airplane">
                <a:extLst>
                  <a:ext uri="{FF2B5EF4-FFF2-40B4-BE49-F238E27FC236}">
                    <a16:creationId xmlns:a16="http://schemas.microsoft.com/office/drawing/2014/main" id="{4A1830B8-25BD-480D-BB25-0921E1EFFB2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 rot="4500000">
                <a:off x="3844239" y="3039031"/>
                <a:ext cx="567772" cy="567772"/>
              </a:xfrm>
              <a:prstGeom prst="rect">
                <a:avLst/>
              </a:prstGeom>
            </p:spPr>
          </p:pic>
        </p:grpSp>
        <p:pic>
          <p:nvPicPr>
            <p:cNvPr id="40" name="Graphic 39" descr="Head with gears">
              <a:extLst>
                <a:ext uri="{FF2B5EF4-FFF2-40B4-BE49-F238E27FC236}">
                  <a16:creationId xmlns:a16="http://schemas.microsoft.com/office/drawing/2014/main" id="{110153F6-57A2-49F1-A768-799BBA80627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2800226" y="5035003"/>
              <a:ext cx="755703" cy="755703"/>
            </a:xfrm>
            <a:prstGeom prst="rect">
              <a:avLst/>
            </a:prstGeom>
          </p:spPr>
        </p:pic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2457E8D1-ED28-4C1F-88B6-6AFF81DBFB3C}"/>
                </a:ext>
              </a:extLst>
            </p:cNvPr>
            <p:cNvGrpSpPr/>
            <p:nvPr/>
          </p:nvGrpSpPr>
          <p:grpSpPr>
            <a:xfrm>
              <a:off x="539698" y="1132525"/>
              <a:ext cx="11112603" cy="1556125"/>
              <a:chOff x="539698" y="1132525"/>
              <a:chExt cx="11112603" cy="1556125"/>
            </a:xfrm>
          </p:grpSpPr>
          <p:pic>
            <p:nvPicPr>
              <p:cNvPr id="5" name="Picture 4" descr="A collage of a car cockpit&#10;&#10;Description automatically generated">
                <a:extLst>
                  <a:ext uri="{FF2B5EF4-FFF2-40B4-BE49-F238E27FC236}">
                    <a16:creationId xmlns:a16="http://schemas.microsoft.com/office/drawing/2014/main" id="{E4952501-44FF-234E-DE30-3D0C5CAB421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9698" y="1245925"/>
                <a:ext cx="2072219" cy="1364250"/>
              </a:xfrm>
              <a:prstGeom prst="roundRect">
                <a:avLst/>
              </a:prstGeom>
            </p:spPr>
          </p:pic>
          <p:grpSp>
            <p:nvGrpSpPr>
              <p:cNvPr id="125" name="Group 124">
                <a:extLst>
                  <a:ext uri="{FF2B5EF4-FFF2-40B4-BE49-F238E27FC236}">
                    <a16:creationId xmlns:a16="http://schemas.microsoft.com/office/drawing/2014/main" id="{AA6D182A-091C-4DB9-893A-5CB46B5F709E}"/>
                  </a:ext>
                </a:extLst>
              </p:cNvPr>
              <p:cNvGrpSpPr/>
              <p:nvPr/>
            </p:nvGrpSpPr>
            <p:grpSpPr>
              <a:xfrm>
                <a:off x="2309633" y="1132525"/>
                <a:ext cx="9342668" cy="1556125"/>
                <a:chOff x="2152068" y="1123963"/>
                <a:chExt cx="8472379" cy="1556125"/>
              </a:xfrm>
            </p:grpSpPr>
            <p:sp>
              <p:nvSpPr>
                <p:cNvPr id="67" name="Round Same Side Corner Rectangle 41">
                  <a:extLst>
                    <a:ext uri="{FF2B5EF4-FFF2-40B4-BE49-F238E27FC236}">
                      <a16:creationId xmlns:a16="http://schemas.microsoft.com/office/drawing/2014/main" id="{43BABD61-BCBA-4738-B622-29D3B5CB6AC7}"/>
                    </a:ext>
                  </a:extLst>
                </p:cNvPr>
                <p:cNvSpPr/>
                <p:nvPr/>
              </p:nvSpPr>
              <p:spPr>
                <a:xfrm rot="5400000" flipH="1">
                  <a:off x="6394000" y="-1550359"/>
                  <a:ext cx="1556122" cy="6904772"/>
                </a:xfrm>
                <a:prstGeom prst="round2SameRect">
                  <a:avLst/>
                </a:prstGeom>
                <a:solidFill>
                  <a:schemeClr val="bg1"/>
                </a:solidFill>
                <a:ln>
                  <a:solidFill>
                    <a:srgbClr val="1E609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8" name="Rectangle 67">
                  <a:extLst>
                    <a:ext uri="{FF2B5EF4-FFF2-40B4-BE49-F238E27FC236}">
                      <a16:creationId xmlns:a16="http://schemas.microsoft.com/office/drawing/2014/main" id="{8FB2A571-0E3B-4B27-8520-DD97F554AC78}"/>
                    </a:ext>
                  </a:extLst>
                </p:cNvPr>
                <p:cNvSpPr/>
                <p:nvPr/>
              </p:nvSpPr>
              <p:spPr>
                <a:xfrm>
                  <a:off x="3900487" y="1491900"/>
                  <a:ext cx="6578631" cy="830997"/>
                </a:xfrm>
                <a:prstGeom prst="rect">
                  <a:avLst/>
                </a:prstGeom>
              </p:spPr>
              <p:txBody>
                <a:bodyPr wrap="square" lIns="91440" tIns="45720" rIns="91440" bIns="45720" anchor="t">
                  <a:spAutoFit/>
                </a:bodyPr>
                <a:lstStyle/>
                <a:p>
                  <a:pPr marL="285750" indent="-285750">
                    <a:buFont typeface="Wingdings"/>
                    <a:buChar char="ü"/>
                  </a:pPr>
                  <a:r>
                    <a:rPr lang="en-US" sz="16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/>
                      <a:cs typeface="Arial"/>
                    </a:rPr>
                    <a:t>An organization committed to providing </a:t>
                  </a:r>
                  <a:r>
                    <a:rPr lang="en-US" sz="1600" b="1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/>
                      <a:cs typeface="Arial"/>
                    </a:rPr>
                    <a:t>comprehensive product engineering services and solutions</a:t>
                  </a:r>
                  <a:r>
                    <a:rPr lang="en-US" sz="16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/>
                      <a:cs typeface="Arial"/>
                    </a:rPr>
                    <a:t>, encompassing the entire product development lifecycle.</a:t>
                  </a:r>
                </a:p>
              </p:txBody>
            </p:sp>
            <p:sp>
              <p:nvSpPr>
                <p:cNvPr id="82" name="Round Same Side Corner Rectangle 45">
                  <a:extLst>
                    <a:ext uri="{FF2B5EF4-FFF2-40B4-BE49-F238E27FC236}">
                      <a16:creationId xmlns:a16="http://schemas.microsoft.com/office/drawing/2014/main" id="{8F72298A-AF2B-46D8-B0A1-9C0C87937808}"/>
                    </a:ext>
                  </a:extLst>
                </p:cNvPr>
                <p:cNvSpPr/>
                <p:nvPr/>
              </p:nvSpPr>
              <p:spPr>
                <a:xfrm rot="16200000">
                  <a:off x="2173087" y="1102944"/>
                  <a:ext cx="1556116" cy="1598154"/>
                </a:xfrm>
                <a:prstGeom prst="round2SameRect">
                  <a:avLst/>
                </a:prstGeom>
                <a:solidFill>
                  <a:srgbClr val="1E609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0" name="Oval 119">
                  <a:extLst>
                    <a:ext uri="{FF2B5EF4-FFF2-40B4-BE49-F238E27FC236}">
                      <a16:creationId xmlns:a16="http://schemas.microsoft.com/office/drawing/2014/main" id="{F5E8481C-2BF7-42F9-960D-469A088F0573}"/>
                    </a:ext>
                  </a:extLst>
                </p:cNvPr>
                <p:cNvSpPr/>
                <p:nvPr/>
              </p:nvSpPr>
              <p:spPr>
                <a:xfrm>
                  <a:off x="2392605" y="1297468"/>
                  <a:ext cx="1098447" cy="1182987"/>
                </a:xfrm>
                <a:prstGeom prst="ellipse">
                  <a:avLst/>
                </a:prstGeom>
                <a:noFill/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FE6A2CE9-25DA-4006-8E08-16D8A0FB8BAD}"/>
                  </a:ext>
                </a:extLst>
              </p:cNvPr>
              <p:cNvGrpSpPr/>
              <p:nvPr/>
            </p:nvGrpSpPr>
            <p:grpSpPr>
              <a:xfrm>
                <a:off x="2733592" y="1453382"/>
                <a:ext cx="914400" cy="914400"/>
                <a:chOff x="5638800" y="2971800"/>
                <a:chExt cx="914400" cy="914400"/>
              </a:xfrm>
              <a:solidFill>
                <a:schemeClr val="bg1"/>
              </a:solidFill>
            </p:grpSpPr>
            <p:pic>
              <p:nvPicPr>
                <p:cNvPr id="47" name="Graphic 46" descr="Circles with arrows">
                  <a:extLst>
                    <a:ext uri="{FF2B5EF4-FFF2-40B4-BE49-F238E27FC236}">
                      <a16:creationId xmlns:a16="http://schemas.microsoft.com/office/drawing/2014/main" id="{341DB2FA-2410-4726-B3EF-C8A6B346AF7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2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638800" y="2971800"/>
                  <a:ext cx="914400" cy="914400"/>
                </a:xfrm>
                <a:prstGeom prst="rect">
                  <a:avLst/>
                </a:prstGeom>
              </p:spPr>
            </p:pic>
            <p:pic>
              <p:nvPicPr>
                <p:cNvPr id="48" name="Graphic 47" descr="Single gear">
                  <a:extLst>
                    <a:ext uri="{FF2B5EF4-FFF2-40B4-BE49-F238E27FC236}">
                      <a16:creationId xmlns:a16="http://schemas.microsoft.com/office/drawing/2014/main" id="{056C8BA5-7015-4791-A032-0EDEF6D7190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876580" y="3231712"/>
                  <a:ext cx="426575" cy="426575"/>
                </a:xfrm>
                <a:prstGeom prst="rect">
                  <a:avLst/>
                </a:prstGeom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2370861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E70F29-FE3C-EF78-87F6-33033012DA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C353385-CEFD-4C49-BBBA-8CDFB00907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2" name="Slide Number Placeholder 1">
            <a:extLst>
              <a:ext uri="{FF2B5EF4-FFF2-40B4-BE49-F238E27FC236}">
                <a16:creationId xmlns:a16="http://schemas.microsoft.com/office/drawing/2014/main" id="{D572E6DE-01F3-EDA4-6D63-269774910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89798" y="6341949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3561BA9-CDCF-4958-B8AB-66F3BF063E13}" type="slidenum">
              <a:rPr lang="en-US" smtClean="0"/>
              <a:pPr/>
              <a:t>5</a:t>
            </a:fld>
            <a:endParaRPr lang="en-US">
              <a:solidFill>
                <a:schemeClr val="bg1"/>
              </a:solidFill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CDF9E274-422C-6742-EC49-68234192CD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998" y="5292850"/>
            <a:ext cx="897798" cy="864952"/>
          </a:xfrm>
          <a:prstGeom prst="rect">
            <a:avLst/>
          </a:prstGeom>
        </p:spPr>
      </p:pic>
      <p:pic>
        <p:nvPicPr>
          <p:cNvPr id="3" name="Picture 2" descr="Shape&#10;&#10;Description automatically generated">
            <a:extLst>
              <a:ext uri="{FF2B5EF4-FFF2-40B4-BE49-F238E27FC236}">
                <a16:creationId xmlns:a16="http://schemas.microsoft.com/office/drawing/2014/main" id="{391C5554-D3ED-FEBC-2F23-6A046BCB4B0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6606" y="204961"/>
            <a:ext cx="652314" cy="64579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BA5DEA5-CB63-AE97-C82D-26587E86BD85}"/>
              </a:ext>
            </a:extLst>
          </p:cNvPr>
          <p:cNvSpPr/>
          <p:nvPr/>
        </p:nvSpPr>
        <p:spPr>
          <a:xfrm>
            <a:off x="159002" y="6486636"/>
            <a:ext cx="4732807" cy="26161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Copyright 2025 </a:t>
            </a:r>
            <a:r>
              <a:rPr lang="en-US" sz="11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Accelyzei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5D7B427-A6EB-4F4F-B9C7-1950749669DD}"/>
              </a:ext>
            </a:extLst>
          </p:cNvPr>
          <p:cNvSpPr txBox="1"/>
          <p:nvPr/>
        </p:nvSpPr>
        <p:spPr>
          <a:xfrm>
            <a:off x="2740568" y="2201579"/>
            <a:ext cx="7169341" cy="15049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17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dirty="0">
                <a:solidFill>
                  <a:srgbClr val="FFFFFF"/>
                </a:solidFill>
                <a:latin typeface="Arial"/>
                <a:ea typeface="+mj-ea"/>
                <a:cs typeface="Arial"/>
              </a:rPr>
              <a:t>OUR JOURNEY</a:t>
            </a:r>
            <a:endParaRPr lang="en-US" sz="4800" b="1" dirty="0">
              <a:solidFill>
                <a:srgbClr val="FFFFFF"/>
              </a:solidFill>
              <a:latin typeface="Arial"/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217711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CC40DC-71EB-9A37-D2A4-00B22AF284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CE4FF35-17C9-1569-2FB7-F2A404A6E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89798" y="6341949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3561BA9-CDCF-4958-B8AB-66F3BF063E13}" type="slidenum">
              <a:rPr lang="en-US" smtClean="0"/>
              <a:pPr/>
              <a:t>6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Box 63">
            <a:extLst>
              <a:ext uri="{FF2B5EF4-FFF2-40B4-BE49-F238E27FC236}">
                <a16:creationId xmlns:a16="http://schemas.microsoft.com/office/drawing/2014/main" id="{4F49D5DA-36A4-41D3-F44A-04D0527C9DBF}"/>
              </a:ext>
            </a:extLst>
          </p:cNvPr>
          <p:cNvSpPr txBox="1"/>
          <p:nvPr/>
        </p:nvSpPr>
        <p:spPr>
          <a:xfrm>
            <a:off x="273376" y="94658"/>
            <a:ext cx="8085136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>
            <a:defPPr>
              <a:defRPr lang="en-US"/>
            </a:defPPr>
            <a:lvl1pPr>
              <a:defRPr sz="2800">
                <a:solidFill>
                  <a:schemeClr val="bg1">
                    <a:lumMod val="50000"/>
                  </a:schemeClr>
                </a:solidFill>
                <a:latin typeface="Arial"/>
                <a:ea typeface="宋体"/>
                <a:cs typeface="Arial"/>
              </a:defRPr>
            </a:lvl1pPr>
          </a:lstStyle>
          <a:p>
            <a:r>
              <a: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Company </a:t>
            </a:r>
            <a:r>
              <a: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Timeline</a:t>
            </a:r>
            <a:endParaRPr lang="en-US" altLang="zh-CN" sz="24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40B5DE75-EDE1-4409-AF0E-0F88DBF81EB8}"/>
              </a:ext>
            </a:extLst>
          </p:cNvPr>
          <p:cNvGrpSpPr/>
          <p:nvPr/>
        </p:nvGrpSpPr>
        <p:grpSpPr>
          <a:xfrm>
            <a:off x="0" y="755895"/>
            <a:ext cx="12192000" cy="5846330"/>
            <a:chOff x="0" y="755895"/>
            <a:chExt cx="12192000" cy="5846330"/>
          </a:xfrm>
        </p:grpSpPr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1F3CB9AC-3D5F-4906-8736-4A623BACDEC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965421"/>
              <a:ext cx="12192000" cy="1926494"/>
            </a:xfrm>
            <a:prstGeom prst="rect">
              <a:avLst/>
            </a:prstGeom>
          </p:spPr>
        </p:pic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EFDBA730-8F26-484F-BFDA-AF2CB5933E4C}"/>
                </a:ext>
              </a:extLst>
            </p:cNvPr>
            <p:cNvSpPr/>
            <p:nvPr/>
          </p:nvSpPr>
          <p:spPr>
            <a:xfrm>
              <a:off x="858970" y="3774511"/>
              <a:ext cx="638760" cy="638760"/>
            </a:xfrm>
            <a:prstGeom prst="ellipse">
              <a:avLst/>
            </a:prstGeom>
            <a:solidFill>
              <a:srgbClr val="095183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EC3D88BF-7F16-48E5-B1B4-8B3800B3E59C}"/>
                </a:ext>
              </a:extLst>
            </p:cNvPr>
            <p:cNvSpPr txBox="1"/>
            <p:nvPr/>
          </p:nvSpPr>
          <p:spPr>
            <a:xfrm flipH="1">
              <a:off x="273376" y="4443685"/>
              <a:ext cx="2752628" cy="1031051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en-US" sz="1400" b="1" dirty="0">
                  <a:solidFill>
                    <a:srgbClr val="09518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Company Inception</a:t>
              </a:r>
              <a:br>
                <a:rPr lang="en-US" sz="1400" b="1" dirty="0">
                  <a:solidFill>
                    <a:srgbClr val="09518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endParaRPr lang="en-US" sz="1400" b="1" dirty="0">
                <a:solidFill>
                  <a:srgbClr val="09518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71450" indent="-171450">
                <a:buFont typeface="Wingdings" panose="05000000000000000000" pitchFamily="2" charset="2"/>
                <a:buChar char="ü"/>
              </a:pPr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Established in 2019 in the US, supported by an India Delivery Center in collaboration with Indian partners.</a:t>
              </a:r>
              <a:endParaRPr lang="en-US" sz="1100" dirty="0">
                <a:latin typeface="Arial" panose="020B0604020202020204" pitchFamily="34" charset="0"/>
                <a:ea typeface="Calibri"/>
                <a:cs typeface="Arial" panose="020B0604020202020204" pitchFamily="34" charset="0"/>
              </a:endParaRPr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B75D0EC0-6138-4CA0-8941-5331662E873F}"/>
                </a:ext>
              </a:extLst>
            </p:cNvPr>
            <p:cNvSpPr/>
            <p:nvPr/>
          </p:nvSpPr>
          <p:spPr>
            <a:xfrm>
              <a:off x="2038531" y="2776272"/>
              <a:ext cx="638760" cy="638760"/>
            </a:xfrm>
            <a:prstGeom prst="ellipse">
              <a:avLst/>
            </a:prstGeom>
            <a:solidFill>
              <a:srgbClr val="1D6092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E8EF3706-EF30-4BA9-B8A6-1841FB0A4DE0}"/>
                </a:ext>
              </a:extLst>
            </p:cNvPr>
            <p:cNvSpPr txBox="1"/>
            <p:nvPr/>
          </p:nvSpPr>
          <p:spPr>
            <a:xfrm flipH="1">
              <a:off x="1373521" y="1442391"/>
              <a:ext cx="2605301" cy="1246495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en-US" sz="1400" b="1" dirty="0">
                  <a:solidFill>
                    <a:srgbClr val="1D609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Niche Technologies &amp; </a:t>
              </a:r>
              <a:br>
                <a:rPr lang="en-US" sz="1400" b="1" dirty="0">
                  <a:solidFill>
                    <a:srgbClr val="1D609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400" b="1" dirty="0">
                  <a:solidFill>
                    <a:srgbClr val="1D609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Contracts</a:t>
              </a:r>
              <a:br>
                <a:rPr lang="en-US" sz="1400" b="1" dirty="0">
                  <a:solidFill>
                    <a:srgbClr val="1D609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endParaRPr lang="en-US" sz="1400" b="1" dirty="0">
                <a:solidFill>
                  <a:srgbClr val="1D609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71450" indent="-171450">
                <a:buFont typeface="Wingdings" panose="05000000000000000000" pitchFamily="2" charset="2"/>
                <a:buChar char="ü"/>
              </a:pPr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Bagged prestigious contracts in Aerospace and Software domains</a:t>
              </a:r>
            </a:p>
            <a:p>
              <a:pPr marL="171450" indent="-171450">
                <a:buFont typeface="Wingdings" panose="05000000000000000000" pitchFamily="2" charset="2"/>
                <a:buChar char="ü"/>
              </a:pPr>
              <a:r>
                <a:rPr lang="en-US" sz="1100" dirty="0"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Software Technology Partnerships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3632E71B-4D19-4758-9B25-A6F9E11475D6}"/>
                </a:ext>
              </a:extLst>
            </p:cNvPr>
            <p:cNvSpPr/>
            <p:nvPr/>
          </p:nvSpPr>
          <p:spPr>
            <a:xfrm>
              <a:off x="569378" y="3547699"/>
              <a:ext cx="58221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09518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2019</a:t>
              </a:r>
              <a:endParaRPr lang="en-IN" sz="1400" dirty="0"/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06556984-A0DF-4BF7-ACCD-FCDA88FE664C}"/>
                </a:ext>
              </a:extLst>
            </p:cNvPr>
            <p:cNvSpPr/>
            <p:nvPr/>
          </p:nvSpPr>
          <p:spPr>
            <a:xfrm>
              <a:off x="2093961" y="3407088"/>
              <a:ext cx="58221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1D609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2020</a:t>
              </a:r>
              <a:endParaRPr lang="en-IN" sz="1400" dirty="0">
                <a:solidFill>
                  <a:srgbClr val="1D6092"/>
                </a:solidFill>
              </a:endParaRPr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FB63B42B-E7F4-494C-A173-131AD0CB54C1}"/>
                </a:ext>
              </a:extLst>
            </p:cNvPr>
            <p:cNvSpPr/>
            <p:nvPr/>
          </p:nvSpPr>
          <p:spPr>
            <a:xfrm>
              <a:off x="4260514" y="4423449"/>
              <a:ext cx="638760" cy="638760"/>
            </a:xfrm>
            <a:prstGeom prst="ellipse">
              <a:avLst/>
            </a:prstGeom>
            <a:solidFill>
              <a:srgbClr val="19769F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DBE4DEF1-D07C-4E4B-9083-623A4E144457}"/>
                </a:ext>
              </a:extLst>
            </p:cNvPr>
            <p:cNvSpPr txBox="1"/>
            <p:nvPr/>
          </p:nvSpPr>
          <p:spPr>
            <a:xfrm flipH="1">
              <a:off x="3624608" y="5063342"/>
              <a:ext cx="3233396" cy="1538883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en-US" sz="1400" b="1" dirty="0">
                  <a:solidFill>
                    <a:srgbClr val="19769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Partnerships &amp; Key Milestones</a:t>
              </a:r>
            </a:p>
            <a:p>
              <a:endParaRPr 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71450" indent="-171450">
                <a:buFont typeface="Wingdings" panose="05000000000000000000" pitchFamily="2" charset="2"/>
                <a:buChar char="ü"/>
              </a:pPr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Trusted Technology Partner to OEMs in Healthcare and Aerospace</a:t>
              </a:r>
            </a:p>
            <a:p>
              <a:pPr marL="171450" indent="-171450">
                <a:buFont typeface="Wingdings" panose="05000000000000000000" pitchFamily="2" charset="2"/>
                <a:buChar char="ü"/>
              </a:pPr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Key Safety of Flight &amp; TIA Milestones in Aerospace programs</a:t>
              </a:r>
            </a:p>
            <a:p>
              <a:pPr marL="171450" indent="-171450">
                <a:buFont typeface="Wingdings" panose="05000000000000000000" pitchFamily="2" charset="2"/>
                <a:buChar char="ü"/>
              </a:pPr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Safety Critical &amp; Business Critical Software Programs Delivered</a:t>
              </a:r>
              <a:endParaRPr lang="en-US" sz="1100" dirty="0">
                <a:latin typeface="Arial" panose="020B0604020202020204" pitchFamily="34" charset="0"/>
                <a:ea typeface="Calibri"/>
                <a:cs typeface="Arial" panose="020B0604020202020204" pitchFamily="34" charset="0"/>
              </a:endParaRPr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EA42B43B-26E3-42AB-A804-8FD7A13A28C6}"/>
                </a:ext>
              </a:extLst>
            </p:cNvPr>
            <p:cNvSpPr/>
            <p:nvPr/>
          </p:nvSpPr>
          <p:spPr>
            <a:xfrm>
              <a:off x="4244368" y="4167645"/>
              <a:ext cx="58221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19769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2021</a:t>
              </a:r>
              <a:endParaRPr lang="en-IN" sz="1400" dirty="0">
                <a:solidFill>
                  <a:srgbClr val="19769F"/>
                </a:solidFill>
              </a:endParaRPr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ABEE0EF0-A80A-47EF-B5BE-C9721B3409AC}"/>
                </a:ext>
              </a:extLst>
            </p:cNvPr>
            <p:cNvSpPr/>
            <p:nvPr/>
          </p:nvSpPr>
          <p:spPr>
            <a:xfrm>
              <a:off x="5776619" y="2771456"/>
              <a:ext cx="638760" cy="638760"/>
            </a:xfrm>
            <a:prstGeom prst="ellipse">
              <a:avLst/>
            </a:prstGeom>
            <a:solidFill>
              <a:srgbClr val="138AAD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E1A04230-EFE6-4DB7-8549-C9F15DEFD385}"/>
                </a:ext>
              </a:extLst>
            </p:cNvPr>
            <p:cNvSpPr txBox="1"/>
            <p:nvPr/>
          </p:nvSpPr>
          <p:spPr>
            <a:xfrm flipH="1">
              <a:off x="4578700" y="925172"/>
              <a:ext cx="3170551" cy="1877437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en-US" sz="1400" b="1" dirty="0">
                  <a:solidFill>
                    <a:srgbClr val="138AA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Technology Domains Expansion</a:t>
              </a:r>
              <a:br>
                <a:rPr lang="en-US" sz="1400" b="1" dirty="0">
                  <a:solidFill>
                    <a:srgbClr val="09518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endParaRPr lang="en-US" sz="1400" b="1" dirty="0">
                <a:solidFill>
                  <a:srgbClr val="09518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71450" indent="-171450">
                <a:buFont typeface="Wingdings" panose="05000000000000000000" pitchFamily="2" charset="2"/>
                <a:buChar char="ü"/>
              </a:pPr>
              <a:r>
                <a:rPr lang="en-US" sz="1100" b="1" dirty="0">
                  <a:latin typeface="Arial" panose="020B0604020202020204" pitchFamily="34" charset="0"/>
                  <a:cs typeface="Arial" panose="020B0604020202020204" pitchFamily="34" charset="0"/>
                </a:rPr>
                <a:t>IoT Solutions </a:t>
              </a:r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– Gateways, custom sensor boards, and software frameworks across markets</a:t>
              </a:r>
            </a:p>
            <a:p>
              <a:pPr marL="171450" indent="-171450">
                <a:buFont typeface="Wingdings" panose="05000000000000000000" pitchFamily="2" charset="2"/>
                <a:buChar char="ü"/>
              </a:pPr>
              <a:r>
                <a:rPr lang="en-US" sz="1100" b="1" dirty="0">
                  <a:latin typeface="Arial" panose="020B0604020202020204" pitchFamily="34" charset="0"/>
                  <a:cs typeface="Arial" panose="020B0604020202020204" pitchFamily="34" charset="0"/>
                </a:rPr>
                <a:t>Semiconductor Services </a:t>
              </a:r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– Spec-to-Silicon, ATE, Post-Silicon with OSAT partnerships</a:t>
              </a:r>
            </a:p>
            <a:p>
              <a:pPr marL="171450" indent="-171450">
                <a:buFont typeface="Wingdings" panose="05000000000000000000" pitchFamily="2" charset="2"/>
                <a:buChar char="ü"/>
              </a:pPr>
              <a:r>
                <a:rPr lang="en-US" sz="1100" b="1" dirty="0">
                  <a:latin typeface="Arial" panose="020B0604020202020204" pitchFamily="34" charset="0"/>
                  <a:cs typeface="Arial" panose="020B0604020202020204" pitchFamily="34" charset="0"/>
                </a:rPr>
                <a:t>AI / Gen-AI Development </a:t>
              </a:r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– Expanding deeper into Software &amp; Safety Critical domains</a:t>
              </a:r>
              <a:endParaRPr lang="en-US" sz="1100" dirty="0">
                <a:latin typeface="Arial" panose="020B0604020202020204" pitchFamily="34" charset="0"/>
                <a:ea typeface="Calibri"/>
                <a:cs typeface="Arial" panose="020B0604020202020204" pitchFamily="34" charset="0"/>
              </a:endParaRPr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DAF8AECD-A08B-4869-AAFC-C3FC234A2D90}"/>
                </a:ext>
              </a:extLst>
            </p:cNvPr>
            <p:cNvSpPr/>
            <p:nvPr/>
          </p:nvSpPr>
          <p:spPr>
            <a:xfrm>
              <a:off x="5675851" y="3436627"/>
              <a:ext cx="840295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138AA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2022-23</a:t>
              </a:r>
              <a:endParaRPr lang="en-IN" sz="1400" dirty="0">
                <a:solidFill>
                  <a:srgbClr val="138AAD"/>
                </a:solidFill>
              </a:endParaRPr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7034CB79-E9A3-4FE2-BDFA-3F1109E87572}"/>
                </a:ext>
              </a:extLst>
            </p:cNvPr>
            <p:cNvSpPr/>
            <p:nvPr/>
          </p:nvSpPr>
          <p:spPr>
            <a:xfrm>
              <a:off x="7748786" y="4395878"/>
              <a:ext cx="638760" cy="638760"/>
            </a:xfrm>
            <a:prstGeom prst="ellipse">
              <a:avLst/>
            </a:prstGeom>
            <a:solidFill>
              <a:srgbClr val="34A0A3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7FF72725-B62E-42AD-808D-BF689D9224C4}"/>
                </a:ext>
              </a:extLst>
            </p:cNvPr>
            <p:cNvSpPr txBox="1"/>
            <p:nvPr/>
          </p:nvSpPr>
          <p:spPr>
            <a:xfrm flipH="1">
              <a:off x="7035208" y="5063342"/>
              <a:ext cx="4729117" cy="1369606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en-US" sz="1400" b="1" dirty="0">
                  <a:solidFill>
                    <a:srgbClr val="34A0A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Beyond Boundaries</a:t>
              </a:r>
            </a:p>
            <a:p>
              <a:endParaRPr 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71450" indent="-171450">
                <a:buFont typeface="Wingdings" panose="05000000000000000000" pitchFamily="2" charset="2"/>
                <a:buChar char="ü"/>
              </a:pPr>
              <a:r>
                <a:rPr lang="en-US" sz="1100" b="1" dirty="0">
                  <a:latin typeface="Arial" panose="020B0604020202020204" pitchFamily="34" charset="0"/>
                  <a:cs typeface="Arial" panose="020B0604020202020204" pitchFamily="34" charset="0"/>
                </a:rPr>
                <a:t>Global Expansion </a:t>
              </a:r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- Expanded into Europe, UK, and UAE in Safety Critical software, IoT, and enterprise solutions</a:t>
              </a:r>
            </a:p>
            <a:p>
              <a:pPr marL="171450" indent="-171450">
                <a:buFont typeface="Wingdings" panose="05000000000000000000" pitchFamily="2" charset="2"/>
                <a:buChar char="ü"/>
              </a:pPr>
              <a:r>
                <a:rPr lang="en-US" sz="1100" b="1" dirty="0">
                  <a:latin typeface="Arial" panose="020B0604020202020204" pitchFamily="34" charset="0"/>
                  <a:cs typeface="Arial" panose="020B0604020202020204" pitchFamily="34" charset="0"/>
                </a:rPr>
                <a:t>Strategic Partnerships </a:t>
              </a:r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- Strengthened OSAT partnerships in the US</a:t>
              </a:r>
            </a:p>
            <a:p>
              <a:pPr marL="171450" indent="-171450">
                <a:buFont typeface="Wingdings" panose="05000000000000000000" pitchFamily="2" charset="2"/>
                <a:buChar char="ü"/>
              </a:pPr>
              <a:r>
                <a:rPr lang="en-US" sz="1100" b="1" dirty="0">
                  <a:latin typeface="Arial" panose="020B0604020202020204" pitchFamily="34" charset="0"/>
                  <a:cs typeface="Arial" panose="020B0604020202020204" pitchFamily="34" charset="0"/>
                </a:rPr>
                <a:t>Trusted Tech Partner </a:t>
              </a:r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- Technology partner to a global OEM, delivering end-to-end IoT solutions with CO-IP ownership</a:t>
              </a:r>
              <a:endParaRPr lang="en-US" sz="1100" dirty="0">
                <a:latin typeface="Arial" panose="020B0604020202020204" pitchFamily="34" charset="0"/>
                <a:ea typeface="Calibri"/>
                <a:cs typeface="Arial" panose="020B0604020202020204" pitchFamily="34" charset="0"/>
              </a:endParaRPr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15F72E27-35DA-485A-A124-23980F24A23F}"/>
                </a:ext>
              </a:extLst>
            </p:cNvPr>
            <p:cNvSpPr/>
            <p:nvPr/>
          </p:nvSpPr>
          <p:spPr>
            <a:xfrm>
              <a:off x="7648018" y="4098282"/>
              <a:ext cx="840295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34A0A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2024-25</a:t>
              </a:r>
              <a:endParaRPr lang="en-IN" sz="1400" dirty="0">
                <a:solidFill>
                  <a:srgbClr val="34A0A3"/>
                </a:solidFill>
              </a:endParaRPr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A03BED29-F81B-4E7F-8E6C-67D222B0E069}"/>
                </a:ext>
              </a:extLst>
            </p:cNvPr>
            <p:cNvSpPr/>
            <p:nvPr/>
          </p:nvSpPr>
          <p:spPr>
            <a:xfrm>
              <a:off x="10257176" y="3107825"/>
              <a:ext cx="638760" cy="638760"/>
            </a:xfrm>
            <a:prstGeom prst="ellipse">
              <a:avLst/>
            </a:prstGeom>
            <a:solidFill>
              <a:srgbClr val="52B69A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CAB6FE03-D7A6-40C5-8A56-AA60269224AC}"/>
                </a:ext>
              </a:extLst>
            </p:cNvPr>
            <p:cNvSpPr/>
            <p:nvPr/>
          </p:nvSpPr>
          <p:spPr>
            <a:xfrm>
              <a:off x="10866902" y="3268743"/>
              <a:ext cx="840295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52B69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2025-26</a:t>
              </a:r>
              <a:endParaRPr lang="en-IN" sz="1400" dirty="0">
                <a:solidFill>
                  <a:srgbClr val="52B69A"/>
                </a:solidFill>
              </a:endParaRPr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6C499439-4142-4480-83AD-6A36A84EAE0A}"/>
                </a:ext>
              </a:extLst>
            </p:cNvPr>
            <p:cNvSpPr txBox="1"/>
            <p:nvPr/>
          </p:nvSpPr>
          <p:spPr>
            <a:xfrm flipH="1">
              <a:off x="8097625" y="755895"/>
              <a:ext cx="3883522" cy="2046714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en-US" sz="1400" b="1" dirty="0">
                  <a:solidFill>
                    <a:srgbClr val="52B69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Looking into Future</a:t>
              </a:r>
              <a:br>
                <a:rPr lang="en-US" sz="1400" b="1" dirty="0">
                  <a:solidFill>
                    <a:srgbClr val="09518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endParaRPr lang="en-US" sz="1400" b="1" dirty="0">
                <a:solidFill>
                  <a:srgbClr val="09518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71450" indent="-171450">
                <a:buFont typeface="Wingdings" panose="05000000000000000000" pitchFamily="2" charset="2"/>
                <a:buChar char="ü"/>
              </a:pPr>
              <a:r>
                <a:rPr lang="en-US" sz="1100" b="1" dirty="0">
                  <a:latin typeface="Arial" panose="020B0604020202020204" pitchFamily="34" charset="0"/>
                  <a:cs typeface="Arial" panose="020B0604020202020204" pitchFamily="34" charset="0"/>
                </a:rPr>
                <a:t>Strategic Partnerships </a:t>
              </a:r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– Driving end-to-end technology leadership  across Safety-Critical, Semiconductor, and Software domains</a:t>
              </a:r>
            </a:p>
            <a:p>
              <a:pPr marL="171450" indent="-171450">
                <a:buFont typeface="Wingdings" panose="05000000000000000000" pitchFamily="2" charset="2"/>
                <a:buChar char="ü"/>
              </a:pPr>
              <a:r>
                <a:rPr lang="en-US" sz="1100" b="1" dirty="0">
                  <a:latin typeface="Arial" panose="020B0604020202020204" pitchFamily="34" charset="0"/>
                  <a:cs typeface="Arial" panose="020B0604020202020204" pitchFamily="34" charset="0"/>
                </a:rPr>
                <a:t>IoT &amp; AI Innovation </a:t>
              </a:r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– Advanced IoT hardware and AI model development &amp; deployment for critical applications</a:t>
              </a:r>
            </a:p>
            <a:p>
              <a:pPr marL="171450" indent="-171450">
                <a:buFont typeface="Wingdings" panose="05000000000000000000" pitchFamily="2" charset="2"/>
                <a:buChar char="ü"/>
              </a:pPr>
              <a:r>
                <a:rPr lang="en-US" sz="1100" b="1" dirty="0">
                  <a:latin typeface="Arial" panose="020B0604020202020204" pitchFamily="34" charset="0"/>
                  <a:cs typeface="Arial" panose="020B0604020202020204" pitchFamily="34" charset="0"/>
                </a:rPr>
                <a:t>AI Tools &amp; Models </a:t>
              </a:r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– Delivering cutting-edge AI in Safety Critical and Semiconductor systems globally</a:t>
              </a:r>
            </a:p>
            <a:p>
              <a:pPr marL="171450" indent="-171450">
                <a:buFont typeface="Wingdings" panose="05000000000000000000" pitchFamily="2" charset="2"/>
                <a:buChar char="ü"/>
              </a:pPr>
              <a:r>
                <a:rPr lang="en-US" sz="1100" b="1" dirty="0">
                  <a:latin typeface="Arial" panose="020B0604020202020204" pitchFamily="34" charset="0"/>
                  <a:cs typeface="Arial" panose="020B0604020202020204" pitchFamily="34" charset="0"/>
                </a:rPr>
                <a:t>Semiconductor Initiatives </a:t>
              </a:r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– Chip design, development, and  establishment of Semiconductor Test Labs in India</a:t>
              </a:r>
              <a:endParaRPr lang="en-US" sz="1100" dirty="0">
                <a:latin typeface="Arial" panose="020B0604020202020204" pitchFamily="34" charset="0"/>
                <a:ea typeface="Calibri"/>
                <a:cs typeface="Arial" panose="020B0604020202020204" pitchFamily="34" charset="0"/>
              </a:endParaRPr>
            </a:p>
          </p:txBody>
        </p: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71FAEFE4-D2B1-474E-BB0A-A0AF7271B11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53332" y="4493960"/>
              <a:ext cx="450054" cy="450054"/>
            </a:xfrm>
            <a:prstGeom prst="rect">
              <a:avLst/>
            </a:prstGeom>
          </p:spPr>
        </p:pic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0851174E-DE79-4FF9-A087-C8A95DC8253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91428" y="2875626"/>
              <a:ext cx="409140" cy="409140"/>
            </a:xfrm>
            <a:prstGeom prst="rect">
              <a:avLst/>
            </a:prstGeom>
          </p:spPr>
        </p:pic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D8578ED3-6520-40DD-985D-E117EABC3BD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3673" y="4523622"/>
              <a:ext cx="450054" cy="450054"/>
            </a:xfrm>
            <a:prstGeom prst="rect">
              <a:avLst/>
            </a:prstGeom>
          </p:spPr>
        </p:pic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BFC81B53-7517-49D1-AA96-A8DD38651D2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3538" y="3892490"/>
              <a:ext cx="388477" cy="388477"/>
            </a:xfrm>
            <a:prstGeom prst="rect">
              <a:avLst/>
            </a:prstGeom>
          </p:spPr>
        </p:pic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0DC894D5-3747-4AF8-961D-2E0C0235426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2214" y="2876944"/>
              <a:ext cx="409140" cy="409140"/>
            </a:xfrm>
            <a:prstGeom prst="rect">
              <a:avLst/>
            </a:prstGeom>
          </p:spPr>
        </p:pic>
        <p:pic>
          <p:nvPicPr>
            <p:cNvPr id="115" name="Picture 114">
              <a:extLst>
                <a:ext uri="{FF2B5EF4-FFF2-40B4-BE49-F238E27FC236}">
                  <a16:creationId xmlns:a16="http://schemas.microsoft.com/office/drawing/2014/main" id="{E7F0DE4A-480D-4204-A707-83EF08D13BF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72648" y="3221991"/>
              <a:ext cx="416368" cy="4163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024073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82AC07A-3FCE-4002-8B5F-784CF1D6F2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43020DB-A5B3-D02E-0C72-646AA5051C3B}"/>
              </a:ext>
            </a:extLst>
          </p:cNvPr>
          <p:cNvSpPr txBox="1"/>
          <p:nvPr/>
        </p:nvSpPr>
        <p:spPr>
          <a:xfrm>
            <a:off x="1065978" y="2706259"/>
            <a:ext cx="10058400" cy="8936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>
                <a:solidFill>
                  <a:srgbClr val="FFFFFF"/>
                </a:solidFill>
                <a:latin typeface="Arial"/>
                <a:ea typeface="+mj-ea"/>
                <a:cs typeface="Arial"/>
              </a:rPr>
              <a:t>OUR CAPABILITIES</a:t>
            </a:r>
            <a:endParaRPr lang="en-US">
              <a:ea typeface="+mj-ea"/>
            </a:endParaRPr>
          </a:p>
        </p:txBody>
      </p:sp>
      <p:sp>
        <p:nvSpPr>
          <p:cNvPr id="14" name="Slide Number Placeholder 1">
            <a:extLst>
              <a:ext uri="{FF2B5EF4-FFF2-40B4-BE49-F238E27FC236}">
                <a16:creationId xmlns:a16="http://schemas.microsoft.com/office/drawing/2014/main" id="{D6281F11-53B1-8D6F-0A9B-F1441D7FB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2366" y="6341949"/>
            <a:ext cx="2743200" cy="365125"/>
          </a:xfrm>
        </p:spPr>
        <p:txBody>
          <a:bodyPr/>
          <a:lstStyle/>
          <a:p>
            <a:fld id="{B3561BA9-CDCF-4958-B8AB-66F3BF063E13}" type="slidenum">
              <a:rPr lang="en-US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7</a:t>
            </a:fld>
            <a:endParaRPr lang="en-US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 descr="Shape&#10;&#10;Description automatically generated">
            <a:extLst>
              <a:ext uri="{FF2B5EF4-FFF2-40B4-BE49-F238E27FC236}">
                <a16:creationId xmlns:a16="http://schemas.microsoft.com/office/drawing/2014/main" id="{05A239F2-1609-8B94-9464-6AABE8BE28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6606" y="204961"/>
            <a:ext cx="652314" cy="64579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C4E7B4E-F44E-4AD1-B080-6DFCC2C7F21A}"/>
              </a:ext>
            </a:extLst>
          </p:cNvPr>
          <p:cNvSpPr/>
          <p:nvPr/>
        </p:nvSpPr>
        <p:spPr>
          <a:xfrm>
            <a:off x="159002" y="6486636"/>
            <a:ext cx="4732807" cy="27699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©2025 Accelyzei</a:t>
            </a:r>
          </a:p>
        </p:txBody>
      </p:sp>
    </p:spTree>
    <p:extLst>
      <p:ext uri="{BB962C8B-B14F-4D97-AF65-F5344CB8AC3E}">
        <p14:creationId xmlns:p14="http://schemas.microsoft.com/office/powerpoint/2010/main" val="3914591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3B0D10-76DF-6CD6-79C8-DBE8FD58A7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D16EC6F-A9A3-8B4E-D773-6C139E771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8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Box 63">
            <a:extLst>
              <a:ext uri="{FF2B5EF4-FFF2-40B4-BE49-F238E27FC236}">
                <a16:creationId xmlns:a16="http://schemas.microsoft.com/office/drawing/2014/main" id="{04333B3C-C319-AE7C-55BD-A051F5223610}"/>
              </a:ext>
            </a:extLst>
          </p:cNvPr>
          <p:cNvSpPr txBox="1"/>
          <p:nvPr/>
        </p:nvSpPr>
        <p:spPr>
          <a:xfrm>
            <a:off x="273376" y="94658"/>
            <a:ext cx="8632979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>
            <a:defPPr>
              <a:defRPr lang="en-US"/>
            </a:defPPr>
            <a:lvl1pPr>
              <a:defRPr sz="2800">
                <a:solidFill>
                  <a:schemeClr val="bg1">
                    <a:lumMod val="50000"/>
                  </a:schemeClr>
                </a:solidFill>
                <a:latin typeface="Arial"/>
                <a:ea typeface="宋体"/>
                <a:cs typeface="Arial"/>
              </a:defRPr>
            </a:lvl1pPr>
          </a:lstStyle>
          <a:p>
            <a:r>
              <a:rPr lang="en-US" altLang="zh-CN" sz="2400" b="1">
                <a:solidFill>
                  <a:schemeClr val="tx1">
                    <a:lumMod val="85000"/>
                    <a:lumOff val="15000"/>
                  </a:schemeClr>
                </a:solidFill>
              </a:rPr>
              <a:t>Aerospace </a:t>
            </a:r>
            <a:r>
              <a:rPr lang="en-US" altLang="zh-CN" sz="2400">
                <a:solidFill>
                  <a:schemeClr val="tx1">
                    <a:lumMod val="85000"/>
                    <a:lumOff val="15000"/>
                  </a:schemeClr>
                </a:solidFill>
              </a:rPr>
              <a:t>Expertise (DO 254 – DO 178 – FPGA)</a:t>
            </a:r>
            <a:endParaRPr lang="en-US" altLang="zh-CN" sz="240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663519B2-C74B-A073-F892-CF1A864A789F}"/>
              </a:ext>
            </a:extLst>
          </p:cNvPr>
          <p:cNvSpPr/>
          <p:nvPr/>
        </p:nvSpPr>
        <p:spPr>
          <a:xfrm>
            <a:off x="9934183" y="2047284"/>
            <a:ext cx="22578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1200">
                <a:latin typeface="Arial" panose="020B0604020202020204" pitchFamily="34" charset="0"/>
                <a:cs typeface="Arial" panose="020B0604020202020204" pitchFamily="34" charset="0"/>
              </a:rPr>
              <a:t>System Integration Testing &amp; Certification Compliance Documentation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B3DA375-4F68-AD5F-BCAC-0752AE8863E8}"/>
              </a:ext>
            </a:extLst>
          </p:cNvPr>
          <p:cNvGrpSpPr/>
          <p:nvPr/>
        </p:nvGrpSpPr>
        <p:grpSpPr>
          <a:xfrm>
            <a:off x="94893" y="1022286"/>
            <a:ext cx="11401616" cy="5548373"/>
            <a:chOff x="94893" y="1022286"/>
            <a:chExt cx="11401616" cy="5548373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6D3011A4-9FE4-3070-6BC7-367267C8C77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00789">
              <a:off x="661539" y="5819102"/>
              <a:ext cx="1003320" cy="23312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E02E1E75-E47D-A76D-94B8-BC08000AF7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697047">
              <a:off x="2013975" y="5772549"/>
              <a:ext cx="912109" cy="211932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52C1192B-9688-56BC-35B8-B602EEB8246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066699">
              <a:off x="3545215" y="4278610"/>
              <a:ext cx="912109" cy="211932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02BC4AA6-7A03-606B-E5E9-550D5C9EA69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49473">
              <a:off x="4825374" y="4222424"/>
              <a:ext cx="912109" cy="211932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324F8D58-16B8-E914-BE52-E5AE91E381E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81100">
              <a:off x="6380241" y="4356636"/>
              <a:ext cx="912109" cy="211932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B00FB403-3B29-4611-DA35-A9BD5037BF9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28122">
              <a:off x="7610871" y="5017988"/>
              <a:ext cx="912109" cy="211932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A8E96335-4C49-047E-8FD8-4CBCED7FD37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71074">
              <a:off x="9299998" y="5605279"/>
              <a:ext cx="912109" cy="211932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065E9502-3C34-D840-A1E3-D69002B4AAA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71074">
              <a:off x="10584400" y="5662427"/>
              <a:ext cx="912109" cy="211932"/>
            </a:xfrm>
            <a:prstGeom prst="rect">
              <a:avLst/>
            </a:prstGeom>
          </p:spPr>
        </p:pic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15C4794D-930C-F5A4-8130-FB48B5B05432}"/>
                </a:ext>
              </a:extLst>
            </p:cNvPr>
            <p:cNvCxnSpPr>
              <a:cxnSpLocks/>
            </p:cNvCxnSpPr>
            <p:nvPr/>
          </p:nvCxnSpPr>
          <p:spPr>
            <a:xfrm>
              <a:off x="1145298" y="1885361"/>
              <a:ext cx="0" cy="3919431"/>
            </a:xfrm>
            <a:prstGeom prst="straightConnector1">
              <a:avLst/>
            </a:prstGeom>
            <a:ln w="1905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BA926B8E-204E-07DE-DEF2-1839642A60D3}"/>
                </a:ext>
              </a:extLst>
            </p:cNvPr>
            <p:cNvCxnSpPr>
              <a:cxnSpLocks/>
            </p:cNvCxnSpPr>
            <p:nvPr/>
          </p:nvCxnSpPr>
          <p:spPr>
            <a:xfrm>
              <a:off x="2257818" y="2630078"/>
              <a:ext cx="0" cy="3246626"/>
            </a:xfrm>
            <a:prstGeom prst="straightConnector1">
              <a:avLst/>
            </a:prstGeom>
            <a:ln w="1905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20533C4A-84A7-A42F-D318-87780AFACDBB}"/>
                </a:ext>
              </a:extLst>
            </p:cNvPr>
            <p:cNvCxnSpPr>
              <a:cxnSpLocks/>
            </p:cNvCxnSpPr>
            <p:nvPr/>
          </p:nvCxnSpPr>
          <p:spPr>
            <a:xfrm>
              <a:off x="4061097" y="3528060"/>
              <a:ext cx="0" cy="762229"/>
            </a:xfrm>
            <a:prstGeom prst="straightConnector1">
              <a:avLst/>
            </a:prstGeom>
            <a:ln w="1905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A866C769-BD87-C06D-0AB1-8854DD370F67}"/>
                </a:ext>
              </a:extLst>
            </p:cNvPr>
            <p:cNvCxnSpPr>
              <a:cxnSpLocks/>
            </p:cNvCxnSpPr>
            <p:nvPr/>
          </p:nvCxnSpPr>
          <p:spPr>
            <a:xfrm>
              <a:off x="5296668" y="2310620"/>
              <a:ext cx="0" cy="1903583"/>
            </a:xfrm>
            <a:prstGeom prst="straightConnector1">
              <a:avLst/>
            </a:prstGeom>
            <a:ln w="1905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476BD0AD-ECCA-C810-F1E9-553B117EBB2B}"/>
                </a:ext>
              </a:extLst>
            </p:cNvPr>
            <p:cNvCxnSpPr>
              <a:cxnSpLocks/>
            </p:cNvCxnSpPr>
            <p:nvPr/>
          </p:nvCxnSpPr>
          <p:spPr>
            <a:xfrm>
              <a:off x="6934968" y="3682496"/>
              <a:ext cx="0" cy="762229"/>
            </a:xfrm>
            <a:prstGeom prst="straightConnector1">
              <a:avLst/>
            </a:prstGeom>
            <a:ln w="1905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49A9CC79-ACD9-F83F-C385-3CE1B104EDB2}"/>
                </a:ext>
              </a:extLst>
            </p:cNvPr>
            <p:cNvCxnSpPr>
              <a:cxnSpLocks/>
            </p:cNvCxnSpPr>
            <p:nvPr/>
          </p:nvCxnSpPr>
          <p:spPr>
            <a:xfrm>
              <a:off x="8066925" y="2630078"/>
              <a:ext cx="0" cy="2388522"/>
            </a:xfrm>
            <a:prstGeom prst="straightConnector1">
              <a:avLst/>
            </a:prstGeom>
            <a:ln w="1905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3694FE81-D463-6B24-0BB4-99E4EDC15752}"/>
                </a:ext>
              </a:extLst>
            </p:cNvPr>
            <p:cNvCxnSpPr>
              <a:cxnSpLocks/>
            </p:cNvCxnSpPr>
            <p:nvPr/>
          </p:nvCxnSpPr>
          <p:spPr>
            <a:xfrm>
              <a:off x="9756052" y="3634806"/>
              <a:ext cx="0" cy="2001080"/>
            </a:xfrm>
            <a:prstGeom prst="straightConnector1">
              <a:avLst/>
            </a:prstGeom>
            <a:ln w="1905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3EDE16FD-7643-E566-1FF1-C66DD8034181}"/>
                </a:ext>
              </a:extLst>
            </p:cNvPr>
            <p:cNvCxnSpPr>
              <a:cxnSpLocks/>
            </p:cNvCxnSpPr>
            <p:nvPr/>
          </p:nvCxnSpPr>
          <p:spPr>
            <a:xfrm>
              <a:off x="11042983" y="2716200"/>
              <a:ext cx="26222" cy="2995045"/>
            </a:xfrm>
            <a:prstGeom prst="straightConnector1">
              <a:avLst/>
            </a:prstGeom>
            <a:ln w="1905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F3912215-D94B-983E-5F02-B906EADDF75E}"/>
                </a:ext>
              </a:extLst>
            </p:cNvPr>
            <p:cNvSpPr/>
            <p:nvPr/>
          </p:nvSpPr>
          <p:spPr>
            <a:xfrm>
              <a:off x="94893" y="1022286"/>
              <a:ext cx="2136611" cy="64633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en-IN" sz="1200">
                  <a:latin typeface="Arial" panose="020B0604020202020204" pitchFamily="34" charset="0"/>
                  <a:cs typeface="Arial" panose="020B0604020202020204" pitchFamily="34" charset="0"/>
                </a:rPr>
                <a:t>FAA, EASA &amp; Aircraft OEM Certification Planning &amp; Issue Papers Compliance 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46312847-1D19-FD8D-2A71-47065CB6A483}"/>
                </a:ext>
              </a:extLst>
            </p:cNvPr>
            <p:cNvSpPr/>
            <p:nvPr/>
          </p:nvSpPr>
          <p:spPr>
            <a:xfrm>
              <a:off x="1455182" y="1771672"/>
              <a:ext cx="2079125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IN" sz="1200">
                  <a:latin typeface="Arial" panose="020B0604020202020204" pitchFamily="34" charset="0"/>
                  <a:cs typeface="Arial" panose="020B0604020202020204" pitchFamily="34" charset="0"/>
                </a:rPr>
                <a:t>Avionics System Development &amp; Safety Assessment – ARP4754A &amp; ARP4761 (FDALs)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3335CDE0-85F0-2065-66F3-1C9F6F8911A8}"/>
                </a:ext>
              </a:extLst>
            </p:cNvPr>
            <p:cNvSpPr/>
            <p:nvPr/>
          </p:nvSpPr>
          <p:spPr>
            <a:xfrm>
              <a:off x="3090819" y="2739666"/>
              <a:ext cx="1960669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IN" sz="1200">
                  <a:latin typeface="Arial" panose="020B0604020202020204" pitchFamily="34" charset="0"/>
                  <a:cs typeface="Arial" panose="020B0604020202020204" pitchFamily="34" charset="0"/>
                </a:rPr>
                <a:t>Safety Critical Complex Electronic Hardware Development, V &amp; V – DO-254/DO-160 (IDALs)</a:t>
              </a: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20E72889-052F-D515-245D-AF0128930A52}"/>
                </a:ext>
              </a:extLst>
            </p:cNvPr>
            <p:cNvSpPr/>
            <p:nvPr/>
          </p:nvSpPr>
          <p:spPr>
            <a:xfrm>
              <a:off x="4468221" y="1671470"/>
              <a:ext cx="225551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IN" sz="1200">
                  <a:latin typeface="Arial" panose="020B0604020202020204" pitchFamily="34" charset="0"/>
                  <a:cs typeface="Arial" panose="020B0604020202020204" pitchFamily="34" charset="0"/>
                </a:rPr>
                <a:t>Safety Critical Software Development, V &amp; V – DO-178B/C/DO-330 (IDALs)</a:t>
              </a: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D1ABC852-F76D-CB0F-8363-6134C9DD702C}"/>
                </a:ext>
              </a:extLst>
            </p:cNvPr>
            <p:cNvSpPr/>
            <p:nvPr/>
          </p:nvSpPr>
          <p:spPr>
            <a:xfrm>
              <a:off x="5794588" y="2884321"/>
              <a:ext cx="2133631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IN" sz="1200">
                  <a:latin typeface="Arial" panose="020B0604020202020204" pitchFamily="34" charset="0"/>
                  <a:cs typeface="Arial" panose="020B0604020202020204" pitchFamily="34" charset="0"/>
                </a:rPr>
                <a:t>Advanced Hardware and Software Verification Methodologies – FAA/EASA Compliances</a:t>
              </a: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F232F7DE-6E29-39C6-F972-1220C9D87ECF}"/>
                </a:ext>
              </a:extLst>
            </p:cNvPr>
            <p:cNvSpPr/>
            <p:nvPr/>
          </p:nvSpPr>
          <p:spPr>
            <a:xfrm>
              <a:off x="7521806" y="2132074"/>
              <a:ext cx="1923603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IN" sz="1200">
                  <a:latin typeface="Arial" panose="020B0604020202020204" pitchFamily="34" charset="0"/>
                  <a:cs typeface="Arial" panose="020B0604020202020204" pitchFamily="34" charset="0"/>
                </a:rPr>
                <a:t>FAA/EASA SOI Audit Support and Certification</a:t>
              </a: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0DCEFE7E-56E9-0801-5BF2-733D98A8BB70}"/>
                </a:ext>
              </a:extLst>
            </p:cNvPr>
            <p:cNvSpPr/>
            <p:nvPr/>
          </p:nvSpPr>
          <p:spPr>
            <a:xfrm>
              <a:off x="8811148" y="2943478"/>
              <a:ext cx="205674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IN" sz="1200">
                  <a:latin typeface="Arial" panose="020B0604020202020204" pitchFamily="34" charset="0"/>
                  <a:cs typeface="Arial" panose="020B0604020202020204" pitchFamily="34" charset="0"/>
                </a:rPr>
                <a:t>IFE System/Hardware/Software Development, and Testing</a:t>
              </a:r>
            </a:p>
          </p:txBody>
        </p: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C59C4A5B-C886-463C-B31B-02B9877B1E0E}"/>
                </a:ext>
              </a:extLst>
            </p:cNvPr>
            <p:cNvGrpSpPr/>
            <p:nvPr/>
          </p:nvGrpSpPr>
          <p:grpSpPr>
            <a:xfrm>
              <a:off x="617220" y="4501144"/>
              <a:ext cx="10728960" cy="1668050"/>
              <a:chOff x="617220" y="4501144"/>
              <a:chExt cx="10728960" cy="1668050"/>
            </a:xfrm>
          </p:grpSpPr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2E6BEF64-70A7-021F-7FE9-7C75254491D0}"/>
                  </a:ext>
                </a:extLst>
              </p:cNvPr>
              <p:cNvSpPr/>
              <p:nvPr/>
            </p:nvSpPr>
            <p:spPr>
              <a:xfrm>
                <a:off x="1333500" y="4501144"/>
                <a:ext cx="10012680" cy="1668050"/>
              </a:xfrm>
              <a:custGeom>
                <a:avLst/>
                <a:gdLst>
                  <a:gd name="connsiteX0" fmla="*/ 0 w 10012680"/>
                  <a:gd name="connsiteY0" fmla="*/ 1625336 h 1668050"/>
                  <a:gd name="connsiteX1" fmla="*/ 861060 w 10012680"/>
                  <a:gd name="connsiteY1" fmla="*/ 1632956 h 1668050"/>
                  <a:gd name="connsiteX2" fmla="*/ 1219200 w 10012680"/>
                  <a:gd name="connsiteY2" fmla="*/ 1625336 h 1668050"/>
                  <a:gd name="connsiteX3" fmla="*/ 1996440 w 10012680"/>
                  <a:gd name="connsiteY3" fmla="*/ 1084316 h 1668050"/>
                  <a:gd name="connsiteX4" fmla="*/ 2491740 w 10012680"/>
                  <a:gd name="connsiteY4" fmla="*/ 192776 h 1668050"/>
                  <a:gd name="connsiteX5" fmla="*/ 3848100 w 10012680"/>
                  <a:gd name="connsiteY5" fmla="*/ 101336 h 1668050"/>
                  <a:gd name="connsiteX6" fmla="*/ 5059680 w 10012680"/>
                  <a:gd name="connsiteY6" fmla="*/ 9896 h 1668050"/>
                  <a:gd name="connsiteX7" fmla="*/ 5836920 w 10012680"/>
                  <a:gd name="connsiteY7" fmla="*/ 352796 h 1668050"/>
                  <a:gd name="connsiteX8" fmla="*/ 7117080 w 10012680"/>
                  <a:gd name="connsiteY8" fmla="*/ 1130036 h 1668050"/>
                  <a:gd name="connsiteX9" fmla="*/ 8069580 w 10012680"/>
                  <a:gd name="connsiteY9" fmla="*/ 1419596 h 1668050"/>
                  <a:gd name="connsiteX10" fmla="*/ 8496300 w 10012680"/>
                  <a:gd name="connsiteY10" fmla="*/ 1503416 h 1668050"/>
                  <a:gd name="connsiteX11" fmla="*/ 10012680 w 10012680"/>
                  <a:gd name="connsiteY11" fmla="*/ 1503416 h 1668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012680" h="1668050">
                    <a:moveTo>
                      <a:pt x="0" y="1625336"/>
                    </a:moveTo>
                    <a:lnTo>
                      <a:pt x="861060" y="1632956"/>
                    </a:lnTo>
                    <a:cubicBezTo>
                      <a:pt x="1064260" y="1632956"/>
                      <a:pt x="1029970" y="1716776"/>
                      <a:pt x="1219200" y="1625336"/>
                    </a:cubicBezTo>
                    <a:cubicBezTo>
                      <a:pt x="1408430" y="1533896"/>
                      <a:pt x="1784350" y="1323076"/>
                      <a:pt x="1996440" y="1084316"/>
                    </a:cubicBezTo>
                    <a:cubicBezTo>
                      <a:pt x="2208530" y="845556"/>
                      <a:pt x="2183130" y="356606"/>
                      <a:pt x="2491740" y="192776"/>
                    </a:cubicBezTo>
                    <a:cubicBezTo>
                      <a:pt x="2800350" y="28946"/>
                      <a:pt x="3848100" y="101336"/>
                      <a:pt x="3848100" y="101336"/>
                    </a:cubicBezTo>
                    <a:cubicBezTo>
                      <a:pt x="4276090" y="70856"/>
                      <a:pt x="4728210" y="-32014"/>
                      <a:pt x="5059680" y="9896"/>
                    </a:cubicBezTo>
                    <a:cubicBezTo>
                      <a:pt x="5391150" y="51806"/>
                      <a:pt x="5494020" y="166106"/>
                      <a:pt x="5836920" y="352796"/>
                    </a:cubicBezTo>
                    <a:cubicBezTo>
                      <a:pt x="6179820" y="539486"/>
                      <a:pt x="6744970" y="952236"/>
                      <a:pt x="7117080" y="1130036"/>
                    </a:cubicBezTo>
                    <a:cubicBezTo>
                      <a:pt x="7489190" y="1307836"/>
                      <a:pt x="7839710" y="1357366"/>
                      <a:pt x="8069580" y="1419596"/>
                    </a:cubicBezTo>
                    <a:cubicBezTo>
                      <a:pt x="8299450" y="1481826"/>
                      <a:pt x="8172450" y="1489446"/>
                      <a:pt x="8496300" y="1503416"/>
                    </a:cubicBezTo>
                    <a:cubicBezTo>
                      <a:pt x="8820150" y="1517386"/>
                      <a:pt x="9416415" y="1510401"/>
                      <a:pt x="10012680" y="1503416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48C8C091-2083-00B9-BDD0-244B6F9DD3DF}"/>
                  </a:ext>
                </a:extLst>
              </p:cNvPr>
              <p:cNvCxnSpPr/>
              <p:nvPr/>
            </p:nvCxnSpPr>
            <p:spPr>
              <a:xfrm flipH="1">
                <a:off x="617220" y="6126480"/>
                <a:ext cx="716280" cy="0"/>
              </a:xfrm>
              <a:prstGeom prst="line">
                <a:avLst/>
              </a:prstGeom>
              <a:ln w="127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" name="TextBox 294">
              <a:extLst>
                <a:ext uri="{FF2B5EF4-FFF2-40B4-BE49-F238E27FC236}">
                  <a16:creationId xmlns:a16="http://schemas.microsoft.com/office/drawing/2014/main" id="{16D2E363-6E70-CEEE-18F4-5DA054ADF1F9}"/>
                </a:ext>
              </a:extLst>
            </p:cNvPr>
            <p:cNvSpPr txBox="1"/>
            <p:nvPr/>
          </p:nvSpPr>
          <p:spPr>
            <a:xfrm>
              <a:off x="2929785" y="6047439"/>
              <a:ext cx="6332430" cy="523220"/>
            </a:xfrm>
            <a:prstGeom prst="rect">
              <a:avLst/>
            </a:prstGeom>
            <a:noFill/>
          </p:spPr>
          <p:txBody>
            <a:bodyPr wrap="square" lIns="91440" tIns="45720" rIns="91440" bIns="45720" anchor="ctr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System-Hardware-Software Expertise</a:t>
              </a:r>
              <a:endParaRPr lang="en-US" sz="2800" b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87716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A38031-B7FC-A129-73BC-B7414F5608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2D2733-1830-892A-0FEC-2DE6C6C59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89798" y="6341949"/>
            <a:ext cx="2743200" cy="365125"/>
          </a:xfrm>
        </p:spPr>
        <p:txBody>
          <a:bodyPr/>
          <a:lstStyle/>
          <a:p>
            <a:fld id="{B3561BA9-CDCF-4958-B8AB-66F3BF063E13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9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Box 63">
            <a:extLst>
              <a:ext uri="{FF2B5EF4-FFF2-40B4-BE49-F238E27FC236}">
                <a16:creationId xmlns:a16="http://schemas.microsoft.com/office/drawing/2014/main" id="{7E00EAD3-0C76-4216-6E54-4CD0A2454328}"/>
              </a:ext>
            </a:extLst>
          </p:cNvPr>
          <p:cNvSpPr txBox="1"/>
          <p:nvPr/>
        </p:nvSpPr>
        <p:spPr>
          <a:xfrm>
            <a:off x="273376" y="94658"/>
            <a:ext cx="8085136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>
            <a:defPPr>
              <a:defRPr lang="en-US"/>
            </a:defPPr>
            <a:lvl1pPr>
              <a:defRPr sz="2800">
                <a:solidFill>
                  <a:schemeClr val="bg1">
                    <a:lumMod val="50000"/>
                  </a:schemeClr>
                </a:solidFill>
                <a:latin typeface="Arial"/>
                <a:ea typeface="宋体"/>
                <a:cs typeface="Arial"/>
              </a:defRPr>
            </a:lvl1pPr>
          </a:lstStyle>
          <a:p>
            <a:r>
              <a:rPr lang="en-US" altLang="zh-CN" sz="2400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Automotive </a:t>
            </a:r>
            <a:r>
              <a:rPr lang="en-US" altLang="zh-CN" sz="24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Expertise (ISO 26262 and 21434)</a:t>
            </a: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06950AEB-3C59-0490-FDFB-6521C3A526FD}"/>
              </a:ext>
            </a:extLst>
          </p:cNvPr>
          <p:cNvSpPr/>
          <p:nvPr/>
        </p:nvSpPr>
        <p:spPr>
          <a:xfrm>
            <a:off x="0" y="5373278"/>
            <a:ext cx="12192000" cy="36512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5133018-8BB1-4D59-6B4D-9EA4115869E6}"/>
              </a:ext>
            </a:extLst>
          </p:cNvPr>
          <p:cNvGrpSpPr/>
          <p:nvPr/>
        </p:nvGrpSpPr>
        <p:grpSpPr>
          <a:xfrm>
            <a:off x="282780" y="1494870"/>
            <a:ext cx="11558383" cy="4968290"/>
            <a:chOff x="282780" y="1494870"/>
            <a:chExt cx="11558383" cy="4968290"/>
          </a:xfrm>
        </p:grpSpPr>
        <p:pic>
          <p:nvPicPr>
            <p:cNvPr id="85" name="Picture 84">
              <a:extLst>
                <a:ext uri="{FF2B5EF4-FFF2-40B4-BE49-F238E27FC236}">
                  <a16:creationId xmlns:a16="http://schemas.microsoft.com/office/drawing/2014/main" id="{0D9BE721-C09E-BC2F-C16C-B3742BB6166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01528" y="4375548"/>
              <a:ext cx="1599266" cy="1076005"/>
            </a:xfrm>
            <a:prstGeom prst="rect">
              <a:avLst/>
            </a:prstGeom>
          </p:spPr>
        </p:pic>
        <p:pic>
          <p:nvPicPr>
            <p:cNvPr id="86" name="Picture 85">
              <a:extLst>
                <a:ext uri="{FF2B5EF4-FFF2-40B4-BE49-F238E27FC236}">
                  <a16:creationId xmlns:a16="http://schemas.microsoft.com/office/drawing/2014/main" id="{0671D534-109F-4E4F-5388-09D453B1437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67114" y="4388536"/>
              <a:ext cx="1599266" cy="1076005"/>
            </a:xfrm>
            <a:prstGeom prst="rect">
              <a:avLst/>
            </a:prstGeom>
          </p:spPr>
        </p:pic>
        <p:pic>
          <p:nvPicPr>
            <p:cNvPr id="87" name="Picture 86">
              <a:extLst>
                <a:ext uri="{FF2B5EF4-FFF2-40B4-BE49-F238E27FC236}">
                  <a16:creationId xmlns:a16="http://schemas.microsoft.com/office/drawing/2014/main" id="{1213CF87-CEE1-F669-2CF6-7DC1A125387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8791" y="4397409"/>
              <a:ext cx="1596066" cy="1058260"/>
            </a:xfrm>
            <a:prstGeom prst="rect">
              <a:avLst/>
            </a:prstGeom>
          </p:spPr>
        </p:pic>
        <p:pic>
          <p:nvPicPr>
            <p:cNvPr id="88" name="Picture 87">
              <a:extLst>
                <a:ext uri="{FF2B5EF4-FFF2-40B4-BE49-F238E27FC236}">
                  <a16:creationId xmlns:a16="http://schemas.microsoft.com/office/drawing/2014/main" id="{92BE8276-8C36-30D7-7BD8-A8788BFD467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11175" y="4397409"/>
              <a:ext cx="1596066" cy="1058260"/>
            </a:xfrm>
            <a:prstGeom prst="rect">
              <a:avLst/>
            </a:prstGeom>
          </p:spPr>
        </p:pic>
        <p:pic>
          <p:nvPicPr>
            <p:cNvPr id="89" name="Picture 88">
              <a:extLst>
                <a:ext uri="{FF2B5EF4-FFF2-40B4-BE49-F238E27FC236}">
                  <a16:creationId xmlns:a16="http://schemas.microsoft.com/office/drawing/2014/main" id="{CE775FC7-4581-8CEF-B339-BFAE8184AA5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73559" y="4397409"/>
              <a:ext cx="1596066" cy="1058260"/>
            </a:xfrm>
            <a:prstGeom prst="rect">
              <a:avLst/>
            </a:prstGeom>
          </p:spPr>
        </p:pic>
        <p:pic>
          <p:nvPicPr>
            <p:cNvPr id="90" name="Picture 89">
              <a:extLst>
                <a:ext uri="{FF2B5EF4-FFF2-40B4-BE49-F238E27FC236}">
                  <a16:creationId xmlns:a16="http://schemas.microsoft.com/office/drawing/2014/main" id="{2F2875FC-31AC-FAD1-D9D8-55677C6AA40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5943" y="4375548"/>
              <a:ext cx="1599267" cy="1076005"/>
            </a:xfrm>
            <a:prstGeom prst="rect">
              <a:avLst/>
            </a:prstGeom>
          </p:spPr>
        </p:pic>
        <p:cxnSp>
          <p:nvCxnSpPr>
            <p:cNvPr id="95" name="Straight Arrow Connector 94">
              <a:extLst>
                <a:ext uri="{FF2B5EF4-FFF2-40B4-BE49-F238E27FC236}">
                  <a16:creationId xmlns:a16="http://schemas.microsoft.com/office/drawing/2014/main" id="{704282C4-05FF-19FA-0603-662646A17B79}"/>
                </a:ext>
              </a:extLst>
            </p:cNvPr>
            <p:cNvCxnSpPr>
              <a:cxnSpLocks/>
            </p:cNvCxnSpPr>
            <p:nvPr/>
          </p:nvCxnSpPr>
          <p:spPr>
            <a:xfrm>
              <a:off x="1159497" y="2376104"/>
              <a:ext cx="0" cy="212018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Arrow Connector 97">
              <a:extLst>
                <a:ext uri="{FF2B5EF4-FFF2-40B4-BE49-F238E27FC236}">
                  <a16:creationId xmlns:a16="http://schemas.microsoft.com/office/drawing/2014/main" id="{416E6F84-5E7C-E6F0-DE0F-E8CFEFF107F1}"/>
                </a:ext>
              </a:extLst>
            </p:cNvPr>
            <p:cNvCxnSpPr>
              <a:cxnSpLocks/>
            </p:cNvCxnSpPr>
            <p:nvPr/>
          </p:nvCxnSpPr>
          <p:spPr>
            <a:xfrm>
              <a:off x="4999977" y="2376104"/>
              <a:ext cx="0" cy="212018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Arrow Connector 99">
              <a:extLst>
                <a:ext uri="{FF2B5EF4-FFF2-40B4-BE49-F238E27FC236}">
                  <a16:creationId xmlns:a16="http://schemas.microsoft.com/office/drawing/2014/main" id="{D145AEE9-E279-61B0-659D-7E8812370C54}"/>
                </a:ext>
              </a:extLst>
            </p:cNvPr>
            <p:cNvCxnSpPr>
              <a:cxnSpLocks/>
            </p:cNvCxnSpPr>
            <p:nvPr/>
          </p:nvCxnSpPr>
          <p:spPr>
            <a:xfrm>
              <a:off x="9285713" y="2376104"/>
              <a:ext cx="0" cy="212018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A97631CB-858A-F173-5748-C83948736FE8}"/>
                </a:ext>
              </a:extLst>
            </p:cNvPr>
            <p:cNvGrpSpPr/>
            <p:nvPr/>
          </p:nvGrpSpPr>
          <p:grpSpPr>
            <a:xfrm>
              <a:off x="3041637" y="3232124"/>
              <a:ext cx="7918827" cy="1264165"/>
              <a:chOff x="3041637" y="2046166"/>
              <a:chExt cx="7918827" cy="2120186"/>
            </a:xfrm>
          </p:grpSpPr>
          <p:cxnSp>
            <p:nvCxnSpPr>
              <p:cNvPr id="97" name="Straight Arrow Connector 96">
                <a:extLst>
                  <a:ext uri="{FF2B5EF4-FFF2-40B4-BE49-F238E27FC236}">
                    <a16:creationId xmlns:a16="http://schemas.microsoft.com/office/drawing/2014/main" id="{D4A90A7D-1F62-0125-061E-48AA3FBA52C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041637" y="2046166"/>
                <a:ext cx="0" cy="212018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Arrow Connector 98">
                <a:extLst>
                  <a:ext uri="{FF2B5EF4-FFF2-40B4-BE49-F238E27FC236}">
                    <a16:creationId xmlns:a16="http://schemas.microsoft.com/office/drawing/2014/main" id="{83E202B8-0E92-DD52-26AE-450170CEF19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23519" y="2046166"/>
                <a:ext cx="0" cy="212018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Arrow Connector 100">
                <a:extLst>
                  <a:ext uri="{FF2B5EF4-FFF2-40B4-BE49-F238E27FC236}">
                    <a16:creationId xmlns:a16="http://schemas.microsoft.com/office/drawing/2014/main" id="{9600DDB4-EF5A-4BCD-B562-678C489222E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960464" y="2046166"/>
                <a:ext cx="0" cy="212018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631965FA-68B3-A6D9-7CB9-1EDA2510067E}"/>
                </a:ext>
              </a:extLst>
            </p:cNvPr>
            <p:cNvSpPr/>
            <p:nvPr/>
          </p:nvSpPr>
          <p:spPr>
            <a:xfrm>
              <a:off x="282780" y="1494870"/>
              <a:ext cx="1765795" cy="64633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en-IN" sz="1200">
                  <a:latin typeface="Arial" panose="020B0604020202020204" pitchFamily="34" charset="0"/>
                  <a:cs typeface="Arial" panose="020B0604020202020204" pitchFamily="34" charset="0"/>
                </a:rPr>
                <a:t>ISO26262 Compliance with Part 3, 4, 5, 6, and 8</a:t>
              </a:r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C1B7484D-EC26-055D-8B1C-66ADA0FE0EF1}"/>
                </a:ext>
              </a:extLst>
            </p:cNvPr>
            <p:cNvSpPr/>
            <p:nvPr/>
          </p:nvSpPr>
          <p:spPr>
            <a:xfrm>
              <a:off x="2158739" y="2346257"/>
              <a:ext cx="1765795" cy="64633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en-IN" sz="1200">
                  <a:latin typeface="Arial" panose="020B0604020202020204" pitchFamily="34" charset="0"/>
                  <a:cs typeface="Arial" panose="020B0604020202020204" pitchFamily="34" charset="0"/>
                </a:rPr>
                <a:t>Functional Safety and Planning (</a:t>
              </a:r>
              <a:r>
                <a:rPr lang="en-IN" sz="1200" err="1">
                  <a:latin typeface="Arial" panose="020B0604020202020204" pitchFamily="34" charset="0"/>
                  <a:cs typeface="Arial" panose="020B0604020202020204" pitchFamily="34" charset="0"/>
                </a:rPr>
                <a:t>Fusa</a:t>
              </a:r>
              <a:r>
                <a:rPr lang="en-IN" sz="1200">
                  <a:latin typeface="Arial" panose="020B0604020202020204" pitchFamily="34" charset="0"/>
                  <a:cs typeface="Arial" panose="020B0604020202020204" pitchFamily="34" charset="0"/>
                </a:rPr>
                <a:t> Phased Approach)</a:t>
              </a:r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E014B210-27BD-EDC5-0E03-63BCA5FB4E58}"/>
                </a:ext>
              </a:extLst>
            </p:cNvPr>
            <p:cNvSpPr/>
            <p:nvPr/>
          </p:nvSpPr>
          <p:spPr>
            <a:xfrm>
              <a:off x="4103830" y="1494870"/>
              <a:ext cx="1765795" cy="83099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en-IN" sz="1200">
                  <a:latin typeface="Arial" panose="020B0604020202020204" pitchFamily="34" charset="0"/>
                  <a:cs typeface="Arial" panose="020B0604020202020204" pitchFamily="34" charset="0"/>
                </a:rPr>
                <a:t>Semiconductor and Chip Design (IP/SOC/FPGA), V &amp; V (Part 5)</a:t>
              </a:r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4DAF18F3-8317-E06D-332A-68D8D0D90D69}"/>
                </a:ext>
              </a:extLst>
            </p:cNvPr>
            <p:cNvSpPr/>
            <p:nvPr/>
          </p:nvSpPr>
          <p:spPr>
            <a:xfrm>
              <a:off x="6140621" y="2346257"/>
              <a:ext cx="1765795" cy="64633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en-IN" sz="1200">
                  <a:latin typeface="Arial" panose="020B0604020202020204" pitchFamily="34" charset="0"/>
                  <a:cs typeface="Arial" panose="020B0604020202020204" pitchFamily="34" charset="0"/>
                </a:rPr>
                <a:t>Embedded design, development, V &amp; V (Part 6)</a:t>
              </a:r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907FCFAF-F182-3A4C-BB1C-892118211470}"/>
                </a:ext>
              </a:extLst>
            </p:cNvPr>
            <p:cNvSpPr/>
            <p:nvPr/>
          </p:nvSpPr>
          <p:spPr>
            <a:xfrm>
              <a:off x="8402815" y="1494870"/>
              <a:ext cx="1765795" cy="46166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en-IN" sz="1200">
                  <a:latin typeface="Arial" panose="020B0604020202020204" pitchFamily="34" charset="0"/>
                  <a:cs typeface="Arial" panose="020B0604020202020204" pitchFamily="34" charset="0"/>
                </a:rPr>
                <a:t>Supporting Processes (Part 8) </a:t>
              </a:r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1F69C367-6E1C-D6D0-0B55-AF87FD500320}"/>
                </a:ext>
              </a:extLst>
            </p:cNvPr>
            <p:cNvSpPr/>
            <p:nvPr/>
          </p:nvSpPr>
          <p:spPr>
            <a:xfrm>
              <a:off x="10075368" y="2346257"/>
              <a:ext cx="1765795" cy="64633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en-IN" sz="1200">
                  <a:latin typeface="Arial" panose="020B0604020202020204" pitchFamily="34" charset="0"/>
                  <a:cs typeface="Arial" panose="020B0604020202020204" pitchFamily="34" charset="0"/>
                </a:rPr>
                <a:t>ISO21434 Cyber Security Process Expertise</a:t>
              </a:r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1657D538-C3E0-6EDA-8EA8-63916DE11A66}"/>
                </a:ext>
              </a:extLst>
            </p:cNvPr>
            <p:cNvSpPr/>
            <p:nvPr/>
          </p:nvSpPr>
          <p:spPr>
            <a:xfrm>
              <a:off x="976934" y="5590095"/>
              <a:ext cx="365125" cy="365125"/>
            </a:xfrm>
            <a:prstGeom prst="ellipse">
              <a:avLst/>
            </a:prstGeom>
            <a:solidFill>
              <a:srgbClr val="1E609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IN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671F5CA3-D35D-EA3D-9229-7CE1C2EB08BC}"/>
                </a:ext>
              </a:extLst>
            </p:cNvPr>
            <p:cNvSpPr/>
            <p:nvPr/>
          </p:nvSpPr>
          <p:spPr>
            <a:xfrm>
              <a:off x="2859073" y="5592134"/>
              <a:ext cx="365125" cy="365125"/>
            </a:xfrm>
            <a:prstGeom prst="ellipse">
              <a:avLst/>
            </a:prstGeom>
            <a:solidFill>
              <a:srgbClr val="1E609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IN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CAABCB3A-989A-65CF-471D-42323B899CF8}"/>
                </a:ext>
              </a:extLst>
            </p:cNvPr>
            <p:cNvSpPr/>
            <p:nvPr/>
          </p:nvSpPr>
          <p:spPr>
            <a:xfrm>
              <a:off x="4817414" y="5590095"/>
              <a:ext cx="365125" cy="365125"/>
            </a:xfrm>
            <a:prstGeom prst="ellipse">
              <a:avLst/>
            </a:prstGeom>
            <a:solidFill>
              <a:srgbClr val="1E609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IN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F1C08D7B-5CA9-E86F-230C-CCD54DB7DE2F}"/>
                </a:ext>
              </a:extLst>
            </p:cNvPr>
            <p:cNvSpPr/>
            <p:nvPr/>
          </p:nvSpPr>
          <p:spPr>
            <a:xfrm>
              <a:off x="6853013" y="5590095"/>
              <a:ext cx="365125" cy="365125"/>
            </a:xfrm>
            <a:prstGeom prst="ellipse">
              <a:avLst/>
            </a:prstGeom>
            <a:solidFill>
              <a:srgbClr val="1E609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en-IN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CE72AA7F-0714-FAC4-D060-67EC76A035E4}"/>
                </a:ext>
              </a:extLst>
            </p:cNvPr>
            <p:cNvSpPr/>
            <p:nvPr/>
          </p:nvSpPr>
          <p:spPr>
            <a:xfrm>
              <a:off x="9103149" y="5590095"/>
              <a:ext cx="365125" cy="365125"/>
            </a:xfrm>
            <a:prstGeom prst="ellipse">
              <a:avLst/>
            </a:prstGeom>
            <a:solidFill>
              <a:srgbClr val="1E609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lang="en-IN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6CD6C294-A51D-8A68-8EE8-CC02CEC7C04A}"/>
                </a:ext>
              </a:extLst>
            </p:cNvPr>
            <p:cNvSpPr/>
            <p:nvPr/>
          </p:nvSpPr>
          <p:spPr>
            <a:xfrm>
              <a:off x="10775702" y="5590094"/>
              <a:ext cx="365125" cy="365125"/>
            </a:xfrm>
            <a:prstGeom prst="ellipse">
              <a:avLst/>
            </a:prstGeom>
            <a:solidFill>
              <a:srgbClr val="1E609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endParaRPr lang="en-IN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2" name="Graphic 11" descr="Gauge outline">
              <a:extLst>
                <a:ext uri="{FF2B5EF4-FFF2-40B4-BE49-F238E27FC236}">
                  <a16:creationId xmlns:a16="http://schemas.microsoft.com/office/drawing/2014/main" id="{215CEB1A-F64F-8D24-6675-2AC1462EEB7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933654" y="5982620"/>
              <a:ext cx="480540" cy="480540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500FCF1C-228F-48A3-82DA-42C46BF4BFDF}"/>
              </a:ext>
            </a:extLst>
          </p:cNvPr>
          <p:cNvGrpSpPr/>
          <p:nvPr/>
        </p:nvGrpSpPr>
        <p:grpSpPr>
          <a:xfrm>
            <a:off x="301847" y="5974415"/>
            <a:ext cx="3911512" cy="562256"/>
            <a:chOff x="282993" y="5974415"/>
            <a:chExt cx="3911512" cy="562256"/>
          </a:xfrm>
        </p:grpSpPr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180F688A-B6F8-4935-BAEF-46AFA771F4DC}"/>
                </a:ext>
              </a:extLst>
            </p:cNvPr>
            <p:cNvSpPr/>
            <p:nvPr/>
          </p:nvSpPr>
          <p:spPr>
            <a:xfrm>
              <a:off x="577324" y="6073171"/>
              <a:ext cx="3617181" cy="383793"/>
            </a:xfrm>
            <a:prstGeom prst="roundRect">
              <a:avLst>
                <a:gd name="adj" fmla="val 28580"/>
              </a:avLst>
            </a:prstGeom>
            <a:solidFill>
              <a:srgbClr val="168A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C61EFD1B-9321-42C4-8DF8-148BD9B47A0F}"/>
                </a:ext>
              </a:extLst>
            </p:cNvPr>
            <p:cNvSpPr/>
            <p:nvPr/>
          </p:nvSpPr>
          <p:spPr>
            <a:xfrm>
              <a:off x="832793" y="6139451"/>
              <a:ext cx="3159840" cy="253916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en-IN" sz="105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STL DEVELOPMENT &amp; COVERAGE ANALYSIS</a:t>
              </a: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CAECAF8B-7980-4248-9E18-F379FAA6D050}"/>
                </a:ext>
              </a:extLst>
            </p:cNvPr>
            <p:cNvSpPr/>
            <p:nvPr/>
          </p:nvSpPr>
          <p:spPr>
            <a:xfrm>
              <a:off x="282993" y="5974415"/>
              <a:ext cx="562256" cy="562256"/>
            </a:xfrm>
            <a:prstGeom prst="ellipse">
              <a:avLst/>
            </a:prstGeom>
            <a:solidFill>
              <a:srgbClr val="168AAD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9" name="Graphic 8" descr="Gauge">
              <a:extLst>
                <a:ext uri="{FF2B5EF4-FFF2-40B4-BE49-F238E27FC236}">
                  <a16:creationId xmlns:a16="http://schemas.microsoft.com/office/drawing/2014/main" id="{2799F7F1-D65F-4B21-AFC7-29FC798F3D1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344261" y="5997596"/>
              <a:ext cx="426575" cy="426575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EE8D63F-CE69-48AE-B314-1FF161576845}"/>
              </a:ext>
            </a:extLst>
          </p:cNvPr>
          <p:cNvGrpSpPr/>
          <p:nvPr/>
        </p:nvGrpSpPr>
        <p:grpSpPr>
          <a:xfrm>
            <a:off x="4491107" y="5969355"/>
            <a:ext cx="3851439" cy="562256"/>
            <a:chOff x="4491107" y="5969355"/>
            <a:chExt cx="3851439" cy="562256"/>
          </a:xfrm>
        </p:grpSpPr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D2DE4B6A-0CA2-4C0E-A2EC-E34362F1D8F7}"/>
                </a:ext>
              </a:extLst>
            </p:cNvPr>
            <p:cNvSpPr/>
            <p:nvPr/>
          </p:nvSpPr>
          <p:spPr>
            <a:xfrm>
              <a:off x="4491107" y="6068111"/>
              <a:ext cx="3617181" cy="383793"/>
            </a:xfrm>
            <a:prstGeom prst="roundRect">
              <a:avLst>
                <a:gd name="adj" fmla="val 28580"/>
              </a:avLst>
            </a:prstGeom>
            <a:solidFill>
              <a:srgbClr val="76C8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9ADFABC-F2ED-4805-9625-19F9673E5172}"/>
                </a:ext>
              </a:extLst>
            </p:cNvPr>
            <p:cNvSpPr/>
            <p:nvPr/>
          </p:nvSpPr>
          <p:spPr>
            <a:xfrm>
              <a:off x="5057217" y="6134391"/>
              <a:ext cx="2217275" cy="253916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en-IN" sz="105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 COMPLIANCE WITH A SPICE</a:t>
              </a: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1B082C32-8C47-4206-A813-72A27F494092}"/>
                </a:ext>
              </a:extLst>
            </p:cNvPr>
            <p:cNvSpPr/>
            <p:nvPr/>
          </p:nvSpPr>
          <p:spPr>
            <a:xfrm>
              <a:off x="7780290" y="5969355"/>
              <a:ext cx="562256" cy="562256"/>
            </a:xfrm>
            <a:prstGeom prst="ellipse">
              <a:avLst/>
            </a:prstGeom>
            <a:solidFill>
              <a:srgbClr val="76C893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774ECE4C-D5AF-4D08-9750-0046A076343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16408" y="6071968"/>
              <a:ext cx="306316" cy="3204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73297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87AE5DF96DF04D909214CBA4FA2E99" ma:contentTypeVersion="14" ma:contentTypeDescription="Create a new document." ma:contentTypeScope="" ma:versionID="1a5dc8ecb5f03715c2ba491069d997a6">
  <xsd:schema xmlns:xsd="http://www.w3.org/2001/XMLSchema" xmlns:xs="http://www.w3.org/2001/XMLSchema" xmlns:p="http://schemas.microsoft.com/office/2006/metadata/properties" xmlns:ns2="5a30fdf3-d8c1-4915-bea4-08d4267fe2b5" xmlns:ns3="5abe5d86-1b12-47d1-b2c1-b2bb2e912021" targetNamespace="http://schemas.microsoft.com/office/2006/metadata/properties" ma:root="true" ma:fieldsID="5dcbd222af5a66c9a2a0868abdfefaed" ns2:_="" ns3:_="">
    <xsd:import namespace="5a30fdf3-d8c1-4915-bea4-08d4267fe2b5"/>
    <xsd:import namespace="5abe5d86-1b12-47d1-b2c1-b2bb2e91202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30fdf3-d8c1-4915-bea4-08d4267fe2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5ec1489c-b4f1-4411-adfd-c25642ba805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be5d86-1b12-47d1-b2c1-b2bb2e912021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1e4851e5-bc9b-4a50-b529-963234641892}" ma:internalName="TaxCatchAll" ma:showField="CatchAllData" ma:web="5abe5d86-1b12-47d1-b2c1-b2bb2e91202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5abe5d86-1b12-47d1-b2c1-b2bb2e912021">
      <UserInfo>
        <DisplayName>Irshad Ali</DisplayName>
        <AccountId>12</AccountId>
        <AccountType/>
      </UserInfo>
      <UserInfo>
        <DisplayName>Kabeer Syed</DisplayName>
        <AccountId>20</AccountId>
        <AccountType/>
      </UserInfo>
    </SharedWithUsers>
    <lcf76f155ced4ddcb4097134ff3c332f xmlns="5a30fdf3-d8c1-4915-bea4-08d4267fe2b5">
      <Terms xmlns="http://schemas.microsoft.com/office/infopath/2007/PartnerControls"/>
    </lcf76f155ced4ddcb4097134ff3c332f>
    <TaxCatchAll xmlns="5abe5d86-1b12-47d1-b2c1-b2bb2e912021" xsi:nil="true"/>
  </documentManagement>
</p:properties>
</file>

<file path=customXml/itemProps1.xml><?xml version="1.0" encoding="utf-8"?>
<ds:datastoreItem xmlns:ds="http://schemas.openxmlformats.org/officeDocument/2006/customXml" ds:itemID="{5218B91B-D58C-442D-A83F-6D35FB6B5A04}">
  <ds:schemaRefs>
    <ds:schemaRef ds:uri="5a30fdf3-d8c1-4915-bea4-08d4267fe2b5"/>
    <ds:schemaRef ds:uri="5abe5d86-1b12-47d1-b2c1-b2bb2e91202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9D643F6E-80A8-4B85-9EE9-B68401F1B5F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99CA939-995A-4B0A-AB12-84EFE814755E}">
  <ds:schemaRefs>
    <ds:schemaRef ds:uri="http://www.w3.org/XML/1998/namespace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5abe5d86-1b12-47d1-b2c1-b2bb2e912021"/>
    <ds:schemaRef ds:uri="5a30fdf3-d8c1-4915-bea4-08d4267fe2b5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970</Words>
  <Application>Microsoft Office PowerPoint</Application>
  <PresentationFormat>Widescreen</PresentationFormat>
  <Paragraphs>184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Dhiraj Zade</dc:creator>
  <cp:lastModifiedBy>Irshad Ali</cp:lastModifiedBy>
  <cp:revision>1</cp:revision>
  <dcterms:created xsi:type="dcterms:W3CDTF">2019-10-24T21:49:34Z</dcterms:created>
  <dcterms:modified xsi:type="dcterms:W3CDTF">2025-07-04T06:41:24Z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0x0101007687AE5DF96DF04D909214CBA4FA2E99</vt:lpwstr>
  </property>
  <property fmtid="{D5CDD505-2E9C-101B-9397-08002B2CF9AE}" pid="3" name="Order">
    <vt:r8>2400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ComplianceAssetId">
    <vt:lpwstr/>
  </property>
  <property fmtid="{D5CDD505-2E9C-101B-9397-08002B2CF9AE}" pid="9" name="TemplateUrl">
    <vt:lpwstr/>
  </property>
  <property fmtid="{D5CDD505-2E9C-101B-9397-08002B2CF9AE}" pid="10" name="MediaServiceImageTags">
    <vt:lpwstr/>
  </property>
  <property fmtid="{D5CDD505-2E9C-101B-9397-08002B2CF9AE}" pid="11" name="_activity">
    <vt:lpwstr>{"FileActivityType":"9","FileActivityTimeStamp":"2023-01-06T17:14:29.333Z","FileActivityUsersOnPage":[{"DisplayName":"Santhi A","Id":"santhi.a@alpha-numero.com"},{"DisplayName":"Madhavi Latha","Id":"madhavi.l@alpha-numero.com"},{"DisplayName":"Prashanth D</vt:lpwstr>
  </property>
</Properties>
</file>