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35.jp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26"/>
  </p:notesMasterIdLst>
  <p:handoutMasterIdLst>
    <p:handoutMasterId r:id="rId27"/>
  </p:handoutMasterIdLst>
  <p:sldIdLst>
    <p:sldId id="258" r:id="rId5"/>
    <p:sldId id="293" r:id="rId6"/>
    <p:sldId id="305" r:id="rId7"/>
    <p:sldId id="303" r:id="rId8"/>
    <p:sldId id="266" r:id="rId9"/>
    <p:sldId id="262" r:id="rId10"/>
    <p:sldId id="302" r:id="rId11"/>
    <p:sldId id="304" r:id="rId12"/>
    <p:sldId id="309" r:id="rId13"/>
    <p:sldId id="310" r:id="rId14"/>
    <p:sldId id="263" r:id="rId15"/>
    <p:sldId id="287" r:id="rId16"/>
    <p:sldId id="295" r:id="rId17"/>
    <p:sldId id="269" r:id="rId18"/>
    <p:sldId id="315" r:id="rId19"/>
    <p:sldId id="296" r:id="rId20"/>
    <p:sldId id="300" r:id="rId21"/>
    <p:sldId id="299" r:id="rId22"/>
    <p:sldId id="297" r:id="rId23"/>
    <p:sldId id="307" r:id="rId24"/>
    <p:sldId id="316" r:id="rId25"/>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DFA"/>
    <a:srgbClr val="3B30A0"/>
    <a:srgbClr val="1F195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39" autoAdjust="0"/>
  </p:normalViewPr>
  <p:slideViewPr>
    <p:cSldViewPr snapToGrid="0">
      <p:cViewPr varScale="1">
        <p:scale>
          <a:sx n="75" d="100"/>
          <a:sy n="75" d="100"/>
        </p:scale>
        <p:origin x="528" y="60"/>
      </p:cViewPr>
      <p:guideLst/>
    </p:cSldViewPr>
  </p:slideViewPr>
  <p:notesTextViewPr>
    <p:cViewPr>
      <p:scale>
        <a:sx n="1" d="1"/>
        <a:sy n="1" d="1"/>
      </p:scale>
      <p:origin x="0" y="0"/>
    </p:cViewPr>
  </p:notesTextViewPr>
  <p:notesViewPr>
    <p:cSldViewPr snapToGrid="0">
      <p:cViewPr>
        <p:scale>
          <a:sx n="50" d="100"/>
          <a:sy n="50" d="100"/>
        </p:scale>
        <p:origin x="3403" y="42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US" dirty="0"/>
          </a:p>
        </p:txBody>
      </p:sp>
      <p:sp>
        <p:nvSpPr>
          <p:cNvPr id="3" name="Date Placeholder 2">
            <a:extLst>
              <a:ext uri="{FF2B5EF4-FFF2-40B4-BE49-F238E27FC236}">
                <a16:creationId xmlns:a16="http://schemas.microsoft.com/office/drawing/2014/main" id="{D5E2408B-C9AB-4665-AC99-B057BD0A43D8}"/>
              </a:ext>
            </a:extLst>
          </p:cNvPr>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6748E1AF-6343-46AA-8AEF-4C12F4118850}" type="datetimeFigureOut">
              <a:rPr lang="en-US" smtClean="0"/>
              <a:t>3/8/2024</a:t>
            </a:fld>
            <a:endParaRPr lang="en-US" dirty="0"/>
          </a:p>
        </p:txBody>
      </p:sp>
      <p:sp>
        <p:nvSpPr>
          <p:cNvPr id="4" name="Footer Placeholder 3">
            <a:extLst>
              <a:ext uri="{FF2B5EF4-FFF2-40B4-BE49-F238E27FC236}">
                <a16:creationId xmlns:a16="http://schemas.microsoft.com/office/drawing/2014/main" id="{8CD1B215-531B-4869-BD98-BD3B1390B1C5}"/>
              </a:ext>
            </a:extLst>
          </p:cNvPr>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60B53F21-4D67-455D-8074-E9E6EC26FAC5}"/>
              </a:ext>
            </a:extLst>
          </p:cNvPr>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952858E0-3D38-47B7-97D4-4FE08D90D359}" type="slidenum">
              <a:rPr lang="en-US" smtClean="0"/>
              <a:t>‹#›</a:t>
            </a:fld>
            <a:endParaRPr lang="en-US"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US" noProof="0" dirty="0"/>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DA9D2517-63AA-420A-887D-BE60360A8F4D}" type="datetimeFigureOut">
              <a:rPr lang="en-US" noProof="0" smtClean="0"/>
              <a:t>3/8/2024</a:t>
            </a:fld>
            <a:endParaRPr lang="en-US" noProof="0" dirty="0"/>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US" noProof="0" dirty="0"/>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US" noProof="0" dirty="0"/>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284ECAD9-32EE-4091-BDA5-6BD15ACC5E58}" type="slidenum">
              <a:rPr lang="en-US" noProof="0" smtClean="0"/>
              <a:t>‹#›</a:t>
            </a:fld>
            <a:endParaRPr lang="en-US"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a:t>
            </a:fld>
            <a:endParaRPr lang="en-US" noProof="0" dirty="0"/>
          </a:p>
        </p:txBody>
      </p:sp>
    </p:spTree>
    <p:extLst>
      <p:ext uri="{BB962C8B-B14F-4D97-AF65-F5344CB8AC3E}">
        <p14:creationId xmlns:p14="http://schemas.microsoft.com/office/powerpoint/2010/main" val="2215981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19</a:t>
            </a:fld>
            <a:endParaRPr lang="en-US" noProof="0" dirty="0"/>
          </a:p>
        </p:txBody>
      </p:sp>
    </p:spTree>
    <p:extLst>
      <p:ext uri="{BB962C8B-B14F-4D97-AF65-F5344CB8AC3E}">
        <p14:creationId xmlns:p14="http://schemas.microsoft.com/office/powerpoint/2010/main" val="965512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solidFill>
                  <a:schemeClr val="tx2">
                    <a:lumMod val="75000"/>
                  </a:schemeClr>
                </a:solidFill>
                <a:latin typeface="Microsoft Sans Serif" panose="020B0604020202020204" pitchFamily="34" charset="0"/>
                <a:ea typeface="Times New Roman" panose="02020603050405020304" pitchFamily="18" charset="0"/>
                <a:cs typeface="Microsoft Sans Serif" panose="020B0604020202020204" pitchFamily="34" charset="0"/>
              </a:rPr>
              <a:t>“Baid Power Services Pvt. Ltd” (BPS) is a leading manufacturer of Electrical Control and distribution panels and battery chargers. Promoted by directors having 30 years of experience in Power Electronics industry and qualified technocrats it has goodwill among reputed customers like State Electricity Boards (WBSEDCL, JSEB, ASEB, etc.) Railways, Defense, PSUs and steel sector. </a:t>
            </a:r>
            <a:endParaRPr lang="en-US" dirty="0">
              <a:solidFill>
                <a:schemeClr val="tx2">
                  <a:lumMod val="75000"/>
                </a:schemeClr>
              </a:solidFill>
            </a:endParaRPr>
          </a:p>
        </p:txBody>
      </p:sp>
      <p:sp>
        <p:nvSpPr>
          <p:cNvPr id="4" name="Slide Number Placeholder 3"/>
          <p:cNvSpPr>
            <a:spLocks noGrp="1"/>
          </p:cNvSpPr>
          <p:nvPr>
            <p:ph type="sldNum" sz="quarter" idx="5"/>
          </p:nvPr>
        </p:nvSpPr>
        <p:spPr/>
        <p:txBody>
          <a:bodyPr/>
          <a:lstStyle/>
          <a:p>
            <a:fld id="{284ECAD9-32EE-4091-BDA5-6BD15ACC5E58}" type="slidenum">
              <a:rPr lang="en-US" noProof="0" smtClean="0"/>
              <a:t>2</a:t>
            </a:fld>
            <a:endParaRPr lang="en-US" noProof="0" dirty="0"/>
          </a:p>
        </p:txBody>
      </p:sp>
    </p:spTree>
    <p:extLst>
      <p:ext uri="{BB962C8B-B14F-4D97-AF65-F5344CB8AC3E}">
        <p14:creationId xmlns:p14="http://schemas.microsoft.com/office/powerpoint/2010/main" val="2583205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5</a:t>
            </a:fld>
            <a:endParaRPr lang="en-US" noProof="0" dirty="0"/>
          </a:p>
        </p:txBody>
      </p:sp>
    </p:spTree>
    <p:extLst>
      <p:ext uri="{BB962C8B-B14F-4D97-AF65-F5344CB8AC3E}">
        <p14:creationId xmlns:p14="http://schemas.microsoft.com/office/powerpoint/2010/main" val="4166621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6</a:t>
            </a:fld>
            <a:endParaRPr lang="en-US" noProof="0" dirty="0"/>
          </a:p>
        </p:txBody>
      </p:sp>
    </p:spTree>
    <p:extLst>
      <p:ext uri="{BB962C8B-B14F-4D97-AF65-F5344CB8AC3E}">
        <p14:creationId xmlns:p14="http://schemas.microsoft.com/office/powerpoint/2010/main" val="592779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ur</a:t>
            </a:r>
            <a:r>
              <a:rPr lang="en-US" dirty="0"/>
              <a:t> commitment to customers has insured global reputed companies in our client profile. Elite clientele comprising of large corporations, hospital, nursing homes and semi-government departments are in our regular customer list</a:t>
            </a:r>
          </a:p>
        </p:txBody>
      </p:sp>
      <p:sp>
        <p:nvSpPr>
          <p:cNvPr id="4" name="Slide Number Placeholder 3"/>
          <p:cNvSpPr>
            <a:spLocks noGrp="1"/>
          </p:cNvSpPr>
          <p:nvPr>
            <p:ph type="sldNum" sz="quarter" idx="5"/>
          </p:nvPr>
        </p:nvSpPr>
        <p:spPr/>
        <p:txBody>
          <a:bodyPr/>
          <a:lstStyle/>
          <a:p>
            <a:fld id="{284ECAD9-32EE-4091-BDA5-6BD15ACC5E58}" type="slidenum">
              <a:rPr lang="en-US" noProof="0" smtClean="0"/>
              <a:t>11</a:t>
            </a:fld>
            <a:endParaRPr lang="en-US" noProof="0" dirty="0"/>
          </a:p>
        </p:txBody>
      </p:sp>
    </p:spTree>
    <p:extLst>
      <p:ext uri="{BB962C8B-B14F-4D97-AF65-F5344CB8AC3E}">
        <p14:creationId xmlns:p14="http://schemas.microsoft.com/office/powerpoint/2010/main" val="2445643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14</a:t>
            </a:fld>
            <a:endParaRPr lang="en-US" noProof="0" dirty="0"/>
          </a:p>
        </p:txBody>
      </p:sp>
    </p:spTree>
    <p:extLst>
      <p:ext uri="{BB962C8B-B14F-4D97-AF65-F5344CB8AC3E}">
        <p14:creationId xmlns:p14="http://schemas.microsoft.com/office/powerpoint/2010/main" val="2593687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16</a:t>
            </a:fld>
            <a:endParaRPr lang="en-US" noProof="0" dirty="0"/>
          </a:p>
        </p:txBody>
      </p:sp>
    </p:spTree>
    <p:extLst>
      <p:ext uri="{BB962C8B-B14F-4D97-AF65-F5344CB8AC3E}">
        <p14:creationId xmlns:p14="http://schemas.microsoft.com/office/powerpoint/2010/main" val="4174362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17</a:t>
            </a:fld>
            <a:endParaRPr lang="en-US" noProof="0" dirty="0"/>
          </a:p>
        </p:txBody>
      </p:sp>
    </p:spTree>
    <p:extLst>
      <p:ext uri="{BB962C8B-B14F-4D97-AF65-F5344CB8AC3E}">
        <p14:creationId xmlns:p14="http://schemas.microsoft.com/office/powerpoint/2010/main" val="361021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18</a:t>
            </a:fld>
            <a:endParaRPr lang="en-US" noProof="0" dirty="0"/>
          </a:p>
        </p:txBody>
      </p:sp>
    </p:spTree>
    <p:extLst>
      <p:ext uri="{BB962C8B-B14F-4D97-AF65-F5344CB8AC3E}">
        <p14:creationId xmlns:p14="http://schemas.microsoft.com/office/powerpoint/2010/main" val="2803002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F5CEFB0D-6DB6-450D-981E-DB5B064ABC8F}" type="datetime1">
              <a:rPr lang="en-US" noProof="0" smtClean="0"/>
              <a:t>3/8/2024</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dirty="0"/>
              <a:t>Footer</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3" name="Subtitle 2"/>
          <p:cNvSpPr>
            <a:spLocks noGrp="1"/>
          </p:cNvSpPr>
          <p:nvPr>
            <p:ph type="subTitle" idx="1"/>
          </p:nvPr>
        </p:nvSpPr>
        <p:spPr>
          <a:xfrm>
            <a:off x="1212850" y="4508500"/>
            <a:ext cx="5118100" cy="1279652"/>
          </a:xfrm>
        </p:spPr>
        <p:txBody>
          <a:bodyPr lIns="91440" rIns="9144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2" name="Title 1"/>
          <p:cNvSpPr>
            <a:spLocks noGrp="1"/>
          </p:cNvSpPr>
          <p:nvPr>
            <p:ph type="ctrTitle"/>
          </p:nvPr>
        </p:nvSpPr>
        <p:spPr>
          <a:xfrm>
            <a:off x="1212850" y="2057400"/>
            <a:ext cx="5118100" cy="1929066"/>
          </a:xfrm>
        </p:spPr>
        <p:txBody>
          <a:bodyPr anchor="b">
            <a:noAutofit/>
          </a:bodyPr>
          <a:lstStyle>
            <a:lvl1pPr algn="l">
              <a:lnSpc>
                <a:spcPct val="90000"/>
              </a:lnSpc>
              <a:defRPr sz="5400" b="1" spc="-50" baseline="0">
                <a:solidFill>
                  <a:schemeClr val="bg1"/>
                </a:solidFill>
                <a:latin typeface="+mn-lt"/>
              </a:defRPr>
            </a:lvl1pPr>
          </a:lstStyle>
          <a:p>
            <a:r>
              <a:rPr lang="en-US" noProof="0"/>
              <a:t>Click to edit Master title style</a:t>
            </a:r>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786383"/>
            <a:ext cx="3068833" cy="2093975"/>
          </a:xfrm>
        </p:spPr>
        <p:txBody>
          <a:bodyPr anchor="b">
            <a:normAutofit/>
          </a:bodyPr>
          <a:lstStyle>
            <a:lvl1pPr>
              <a:lnSpc>
                <a:spcPct val="90000"/>
              </a:lnSpc>
              <a:defRPr sz="3600" b="0">
                <a:solidFill>
                  <a:srgbClr val="FFFFFF"/>
                </a:solidFill>
              </a:defRPr>
            </a:lvl1pPr>
          </a:lstStyle>
          <a:p>
            <a:r>
              <a:rPr lang="en-US" noProof="0"/>
              <a:t>Click to edit Master title style</a:t>
            </a:r>
          </a:p>
        </p:txBody>
      </p:sp>
      <p:sp>
        <p:nvSpPr>
          <p:cNvPr id="3" name="Content Placeholder 2"/>
          <p:cNvSpPr>
            <a:spLocks noGrp="1"/>
          </p:cNvSpPr>
          <p:nvPr>
            <p:ph idx="1"/>
          </p:nvPr>
        </p:nvSpPr>
        <p:spPr>
          <a:xfrm>
            <a:off x="5458984" y="812800"/>
            <a:ext cx="5713841" cy="486860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092200" y="3043050"/>
            <a:ext cx="3068832" cy="2638359"/>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9" name="Rectangle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3AB9C849-F1D8-4230-9F2F-9250D675BB2A}" type="datetime1">
              <a:rPr lang="en-US" noProof="0" smtClean="0"/>
              <a:t>3/8/2024</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F2DB7022-84E8-42F0-8AEA-ADED76AFD446}" type="datetime1">
              <a:rPr lang="en-US" smtClean="0"/>
              <a:t>3/8/2024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5458984" y="497808"/>
            <a:ext cx="5713841" cy="4868609"/>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Rectangle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8D4C0741-442A-4788-81DA-4F081D559C5A}" type="datetime1">
              <a:rPr lang="en-US" noProof="0" smtClean="0"/>
              <a:t>3/8/2024</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5" name="Rectangle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092200" y="1885125"/>
            <a:ext cx="3314700" cy="2093975"/>
          </a:xfrm>
        </p:spPr>
        <p:txBody>
          <a:bodyPr anchor="ctr">
            <a:normAutofit/>
          </a:bodyPr>
          <a:lstStyle>
            <a:lvl1pPr>
              <a:lnSpc>
                <a:spcPct val="90000"/>
              </a:lnSpc>
              <a:defRPr sz="4400" b="1">
                <a:solidFill>
                  <a:srgbClr val="FFFFFF"/>
                </a:solidFill>
                <a:latin typeface="+mn-lt"/>
              </a:defRPr>
            </a:lvl1pPr>
          </a:lstStyle>
          <a:p>
            <a:r>
              <a:rPr lang="en-US" noProof="0"/>
              <a:t>Click to edit Master title style</a:t>
            </a:r>
          </a:p>
        </p:txBody>
      </p:sp>
      <p:sp>
        <p:nvSpPr>
          <p:cNvPr id="18" name="Rectangle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bg1"/>
                </a:solidFill>
              </a:defRPr>
            </a:lvl1pPr>
          </a:lstStyle>
          <a:p>
            <a:r>
              <a:rPr lang="en-US" noProof="0"/>
              <a:t>Click icon to add picture</a:t>
            </a:r>
            <a:endParaRPr lang="en-US" noProof="0" dirty="0"/>
          </a:p>
        </p:txBody>
      </p:sp>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 name="Content Placeholder 2"/>
          <p:cNvSpPr>
            <a:spLocks noGrp="1"/>
          </p:cNvSpPr>
          <p:nvPr>
            <p:ph idx="1"/>
          </p:nvPr>
        </p:nvSpPr>
        <p:spPr>
          <a:xfrm>
            <a:off x="5458984" y="497808"/>
            <a:ext cx="5713841" cy="4868609"/>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470BDB9F-6784-464D-8ED7-29E60E2B21A9}" type="datetime1">
              <a:rPr lang="en-US" noProof="0" smtClean="0"/>
              <a:t>3/8/2024</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endParaRPr lang="en-US" noProof="0"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3/8/2024</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t with Caption">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3068577" y="880375"/>
            <a:ext cx="6054846" cy="634336"/>
          </a:xfrm>
        </p:spPr>
        <p:txBody>
          <a:bodyPr anchor="ctr">
            <a:noAutofit/>
          </a:bodyPr>
          <a:lstStyle>
            <a:lvl1pPr algn="ctr">
              <a:lnSpc>
                <a:spcPct val="90000"/>
              </a:lnSpc>
              <a:defRPr sz="3600" b="1" i="0">
                <a:solidFill>
                  <a:schemeClr val="tx1">
                    <a:lumMod val="75000"/>
                    <a:lumOff val="25000"/>
                  </a:schemeClr>
                </a:solidFill>
                <a:latin typeface="+mn-lt"/>
              </a:defRPr>
            </a:lvl1pPr>
          </a:lstStyle>
          <a:p>
            <a:r>
              <a:rPr lang="en-US" noProof="0"/>
              <a:t>Click to edit Master title style</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E6BF20AA-C418-460A-B9CF-8F3DD94C436D}" type="datetime1">
              <a:rPr lang="en-US" noProof="0" smtClean="0"/>
              <a:t>3/8/2024</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9" name="Rectangle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 name="Rectangle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6473373" y="943430"/>
            <a:ext cx="4699452" cy="3977366"/>
          </a:xfrm>
        </p:spPr>
        <p:txBody>
          <a:bodyPr anchor="ctr">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063F5CE0-F8B8-4EAA-822E-6451047E7D5F}" type="datetime1">
              <a:rPr lang="en-US" noProof="0" smtClean="0"/>
              <a:t>3/8/2024</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20" name="Rectangle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 name="Rectangle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6518529" y="943430"/>
            <a:ext cx="4654296" cy="3977366"/>
          </a:xfrm>
        </p:spPr>
        <p:txBody>
          <a:bodyPr anchor="ctr">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21F8AE65-7CE3-49A8-B2CC-A5A64E5730FA}" type="datetime1">
              <a:rPr lang="en-US" noProof="0" smtClean="0"/>
              <a:t>3/8/2024</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Rectangle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solidFill>
        </p:spPr>
        <p:txBody>
          <a:bodyPr lIns="457200" tIns="45720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p:cNvSpPr>
            <a:spLocks noGrp="1"/>
          </p:cNvSpPr>
          <p:nvPr>
            <p:ph type="title"/>
          </p:nvPr>
        </p:nvSpPr>
        <p:spPr>
          <a:xfrm>
            <a:off x="1097279" y="4799362"/>
            <a:ext cx="10113645" cy="743682"/>
          </a:xfrm>
        </p:spPr>
        <p:txBody>
          <a:bodyPr tIns="0" bIns="0" anchor="b">
            <a:noAutofit/>
          </a:bodyPr>
          <a:lstStyle>
            <a:lvl1pPr algn="ctr">
              <a:defRPr sz="4400" b="1">
                <a:solidFill>
                  <a:srgbClr val="FFFFFF"/>
                </a:solidFill>
              </a:defRPr>
            </a:lvl1pPr>
          </a:lstStyle>
          <a:p>
            <a:r>
              <a:rPr lang="en-US" noProof="0"/>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B5046700-360D-4474-9946-7580E8968658}" type="datetime1">
              <a:rPr lang="en-US" noProof="0" smtClean="0"/>
              <a:t>3/8/2024</a:t>
            </a:fld>
            <a:endParaRPr lang="en-US" noProof="0" dirty="0"/>
          </a:p>
        </p:txBody>
      </p:sp>
      <p:sp>
        <p:nvSpPr>
          <p:cNvPr id="6" name="Footer Placeholder 5"/>
          <p:cNvSpPr>
            <a:spLocks noGrp="1"/>
          </p:cNvSpPr>
          <p:nvPr>
            <p:ph type="ftr" sz="quarter" idx="11"/>
          </p:nvPr>
        </p:nvSpPr>
        <p:spPr>
          <a:xfrm>
            <a:off x="1097279" y="6446838"/>
            <a:ext cx="6818262" cy="365125"/>
          </a:xfrm>
        </p:spPr>
        <p:txBody>
          <a:bodyPr/>
          <a:lstStyle>
            <a:lvl1pPr>
              <a:defRPr>
                <a:solidFill>
                  <a:schemeClr val="bg1"/>
                </a:solidFill>
              </a:defRPr>
            </a:lvl1pPr>
          </a:lstStyle>
          <a:p>
            <a:r>
              <a:rPr lang="en-US" noProof="0" dirty="0"/>
              <a:t>Footer</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A98EE3D-8CD1-4C3F-BD1C-C98C9596463C}" type="slidenum">
              <a:rPr lang="en-US" noProof="0" smtClean="0"/>
              <a:pPr/>
              <a:t>‹#›</a:t>
            </a:fld>
            <a:endParaRPr lang="en-US" noProof="0" dirty="0"/>
          </a:p>
        </p:txBody>
      </p:sp>
      <p:sp>
        <p:nvSpPr>
          <p:cNvPr id="9" name="Rectangle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42F667F3-A942-43B7-9681-6435F4941075}" type="datetime1">
              <a:rPr lang="en-US" smtClean="0"/>
              <a:t>3/8/2024</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3" name="Parallélogramme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Rectangle 11">
            <a:extLst>
              <a:ext uri="{FF2B5EF4-FFF2-40B4-BE49-F238E27FC236}">
                <a16:creationId xmlns:a16="http://schemas.microsoft.com/office/drawing/2014/main" id="{A7C93D4F-3003-4D58-9AFB-356A0F800F42}"/>
              </a:ext>
            </a:extLst>
          </p:cNvPr>
          <p:cNvSpPr/>
          <p:nvPr userDrawn="1"/>
        </p:nvSpPr>
        <p:spPr>
          <a:xfrm>
            <a:off x="6394450" y="0"/>
            <a:ext cx="15392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666C8650-8C82-4FB0-9266-0148B376A8CE}" type="datetime1">
              <a:rPr lang="en-US" noProof="0" smtClean="0"/>
              <a:t>3/8/2024</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dirty="0"/>
              <a:t>Footer</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0" name="Picture Placeholder 9">
            <a:extLst>
              <a:ext uri="{FF2B5EF4-FFF2-40B4-BE49-F238E27FC236}">
                <a16:creationId xmlns:a16="http://schemas.microsoft.com/office/drawing/2014/main" id="{86028FDE-6655-4B55-B3B4-5B366034E8A8}"/>
              </a:ext>
            </a:extLst>
          </p:cNvPr>
          <p:cNvSpPr>
            <a:spLocks noGrp="1"/>
          </p:cNvSpPr>
          <p:nvPr>
            <p:ph type="pic" sz="quarter" idx="13"/>
          </p:nvPr>
        </p:nvSpPr>
        <p:spPr>
          <a:xfrm>
            <a:off x="0" y="0"/>
            <a:ext cx="6311900" cy="6858000"/>
          </a:xfrm>
        </p:spPr>
        <p:txBody>
          <a:bodyPr/>
          <a:lstStyle/>
          <a:p>
            <a:r>
              <a:rPr lang="en-US" noProof="0"/>
              <a:t>Click icon to add picture</a:t>
            </a:r>
            <a:endParaRPr lang="en-US" noProof="0" dirty="0"/>
          </a:p>
        </p:txBody>
      </p:sp>
      <p:sp>
        <p:nvSpPr>
          <p:cNvPr id="2" name="Title 1"/>
          <p:cNvSpPr>
            <a:spLocks noGrp="1"/>
          </p:cNvSpPr>
          <p:nvPr>
            <p:ph type="ctrTitle"/>
          </p:nvPr>
        </p:nvSpPr>
        <p:spPr>
          <a:xfrm>
            <a:off x="6629400" y="758952"/>
            <a:ext cx="4526280" cy="3227514"/>
          </a:xfrm>
        </p:spPr>
        <p:txBody>
          <a:bodyPr anchor="b">
            <a:normAutofit/>
          </a:bodyPr>
          <a:lstStyle>
            <a:lvl1pPr algn="l">
              <a:lnSpc>
                <a:spcPct val="90000"/>
              </a:lnSpc>
              <a:defRPr sz="6000" b="1" spc="-50" baseline="0">
                <a:solidFill>
                  <a:schemeClr val="accent1"/>
                </a:solidFill>
                <a:latin typeface="+mn-lt"/>
              </a:defRPr>
            </a:lvl1pPr>
          </a:lstStyle>
          <a:p>
            <a:r>
              <a:rPr lang="en-US" noProof="0"/>
              <a:t>Click to edit Master title style</a:t>
            </a:r>
          </a:p>
        </p:txBody>
      </p:sp>
      <p:sp>
        <p:nvSpPr>
          <p:cNvPr id="3" name="Subtitle 2"/>
          <p:cNvSpPr>
            <a:spLocks noGrp="1"/>
          </p:cNvSpPr>
          <p:nvPr>
            <p:ph type="subTitle" idx="1"/>
          </p:nvPr>
        </p:nvSpPr>
        <p:spPr>
          <a:xfrm>
            <a:off x="6632171" y="4508500"/>
            <a:ext cx="4526280" cy="1279652"/>
          </a:xfrm>
        </p:spPr>
        <p:txBody>
          <a:bodyPr lIns="91440" rIns="9144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11" name="Rectangle 10">
            <a:extLst>
              <a:ext uri="{FF2B5EF4-FFF2-40B4-BE49-F238E27FC236}">
                <a16:creationId xmlns:a16="http://schemas.microsoft.com/office/drawing/2014/main" id="{6D3E1BBA-670B-4CAE-B839-50ADB23DDBC6}"/>
              </a:ext>
            </a:extLst>
          </p:cNvPr>
          <p:cNvSpPr/>
          <p:nvPr userDrawn="1"/>
        </p:nvSpPr>
        <p:spPr>
          <a:xfrm>
            <a:off x="6311900" y="0"/>
            <a:ext cx="1539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346200"/>
            <a:ext cx="2448033" cy="4530725"/>
          </a:xfrm>
        </p:spPr>
        <p:txBody>
          <a:bodyPr vert="eaVert"/>
          <a:lstStyle/>
          <a:p>
            <a:r>
              <a:rPr lang="en-US" noProof="0"/>
              <a:t>Click to edit Master title style</a:t>
            </a:r>
          </a:p>
        </p:txBody>
      </p:sp>
      <p:sp>
        <p:nvSpPr>
          <p:cNvPr id="3" name="Vertical Text Placeholder 2"/>
          <p:cNvSpPr>
            <a:spLocks noGrp="1"/>
          </p:cNvSpPr>
          <p:nvPr>
            <p:ph type="body" orient="vert" idx="1"/>
          </p:nvPr>
        </p:nvSpPr>
        <p:spPr>
          <a:xfrm>
            <a:off x="1092200" y="1346200"/>
            <a:ext cx="7480300" cy="4530723"/>
          </a:xfrm>
        </p:spPr>
        <p:txBody>
          <a:bodyPr vert="eaVert" lIns="45720" tIns="0" rIns="45720" bIns="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5D576BB9-001A-4B59-8C51-603E71AE3226}" type="datetime1">
              <a:rPr lang="en-US" noProof="0" smtClean="0"/>
              <a:t>3/8/2024</a:t>
            </a:fld>
            <a:endParaRPr lang="en-US" noProof="0"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r>
              <a:rPr lang="en-US" noProof="0" dirty="0"/>
              <a:t>Footer</a:t>
            </a:r>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4" name="Rectangle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1529DE01-3159-42E8-9946-B3F7564EBC72}" type="datetime1">
              <a:rPr lang="en-US" smtClean="0"/>
              <a:t>3/8/2024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5" name="Parallélogramme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lvl1pPr>
              <a:defRPr>
                <a:solidFill>
                  <a:schemeClr val="tx1">
                    <a:lumMod val="75000"/>
                    <a:lumOff val="25000"/>
                  </a:schemeClr>
                </a:solidFill>
              </a:defRPr>
            </a:lvl1pPr>
          </a:lstStyle>
          <a:p>
            <a:fld id="{1A1FC6A6-F894-471F-8AA4-AE4112290279}" type="datetime1">
              <a:rPr lang="en-US" noProof="0" smtClean="0"/>
              <a:t>3/8/2024</a:t>
            </a:fld>
            <a:endParaRPr lang="en-US" noProof="0"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2" name="Picture Placehold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a:lstStyle/>
          <a:p>
            <a:r>
              <a:rPr lang="en-US" noProof="0"/>
              <a:t>Click icon to add picture</a:t>
            </a:r>
            <a:endParaRPr lang="en-US" noProof="0" dirty="0"/>
          </a:p>
        </p:txBody>
      </p:sp>
      <p:sp>
        <p:nvSpPr>
          <p:cNvPr id="13" name="Rectangle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2" name="Title 1"/>
          <p:cNvSpPr>
            <a:spLocks noGrp="1"/>
          </p:cNvSpPr>
          <p:nvPr>
            <p:ph type="title"/>
          </p:nvPr>
        </p:nvSpPr>
        <p:spPr>
          <a:xfrm>
            <a:off x="2641599" y="3746500"/>
            <a:ext cx="8331202" cy="1308100"/>
          </a:xfrm>
        </p:spPr>
        <p:txBody>
          <a:bodyPr anchor="b" anchorCtr="0">
            <a:noAutofit/>
          </a:bodyPr>
          <a:lstStyle>
            <a:lvl1pPr>
              <a:lnSpc>
                <a:spcPct val="90000"/>
              </a:lnSpc>
              <a:defRPr sz="4800" b="1">
                <a:solidFill>
                  <a:schemeClr val="bg1"/>
                </a:solidFill>
                <a:latin typeface="+mn-lt"/>
              </a:defRPr>
            </a:lvl1pPr>
          </a:lstStyle>
          <a:p>
            <a:r>
              <a:rPr lang="en-US" noProof="0"/>
              <a:t>Click to edit Master title style</a:t>
            </a:r>
          </a:p>
        </p:txBody>
      </p:sp>
      <p:sp>
        <p:nvSpPr>
          <p:cNvPr id="3" name="Text Placeholder 2"/>
          <p:cNvSpPr>
            <a:spLocks noGrp="1"/>
          </p:cNvSpPr>
          <p:nvPr>
            <p:ph type="body" idx="1"/>
          </p:nvPr>
        </p:nvSpPr>
        <p:spPr>
          <a:xfrm>
            <a:off x="2641600" y="5219700"/>
            <a:ext cx="8331201" cy="586740"/>
          </a:xfrm>
        </p:spPr>
        <p:txBody>
          <a:bodyPr lIns="91440" rIns="9144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14" name="Rectangle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lvl1pPr>
              <a:defRPr>
                <a:solidFill>
                  <a:schemeClr val="tx1">
                    <a:lumMod val="75000"/>
                    <a:lumOff val="25000"/>
                  </a:schemeClr>
                </a:solidFill>
              </a:defRPr>
            </a:lvl1pPr>
          </a:lstStyle>
          <a:p>
            <a:fld id="{503D98FD-B63D-46E0-B974-EC5BBAC02E27}" type="datetime1">
              <a:rPr lang="en-US" noProof="0" smtClean="0"/>
              <a:t>3/8/2024</a:t>
            </a:fld>
            <a:endParaRPr lang="en-US" noProof="0"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2" name="Picture Placehold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a:lstStyle/>
          <a:p>
            <a:r>
              <a:rPr lang="en-US" noProof="0"/>
              <a:t>Click icon to add picture</a:t>
            </a:r>
            <a:endParaRPr lang="en-US" noProof="0" dirty="0"/>
          </a:p>
        </p:txBody>
      </p:sp>
      <p:sp>
        <p:nvSpPr>
          <p:cNvPr id="13" name="Rectangle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2" name="Title 1"/>
          <p:cNvSpPr>
            <a:spLocks noGrp="1"/>
          </p:cNvSpPr>
          <p:nvPr>
            <p:ph type="title"/>
          </p:nvPr>
        </p:nvSpPr>
        <p:spPr>
          <a:xfrm>
            <a:off x="1930399" y="3746500"/>
            <a:ext cx="8331202" cy="1308100"/>
          </a:xfrm>
        </p:spPr>
        <p:txBody>
          <a:bodyPr anchor="b" anchorCtr="0">
            <a:noAutofit/>
          </a:bodyPr>
          <a:lstStyle>
            <a:lvl1pPr algn="ctr">
              <a:lnSpc>
                <a:spcPct val="90000"/>
              </a:lnSpc>
              <a:defRPr sz="4800" b="1">
                <a:solidFill>
                  <a:schemeClr val="bg1"/>
                </a:solidFill>
                <a:latin typeface="+mn-lt"/>
              </a:defRPr>
            </a:lvl1pPr>
          </a:lstStyle>
          <a:p>
            <a:r>
              <a:rPr lang="en-US" noProof="0"/>
              <a:t>Click to edit Master title style</a:t>
            </a:r>
          </a:p>
        </p:txBody>
      </p:sp>
      <p:sp>
        <p:nvSpPr>
          <p:cNvPr id="3" name="Text Placeholder 2"/>
          <p:cNvSpPr>
            <a:spLocks noGrp="1"/>
          </p:cNvSpPr>
          <p:nvPr>
            <p:ph type="body" idx="1"/>
          </p:nvPr>
        </p:nvSpPr>
        <p:spPr>
          <a:xfrm>
            <a:off x="1930400" y="5219700"/>
            <a:ext cx="8331201" cy="586740"/>
          </a:xfrm>
        </p:spPr>
        <p:txBody>
          <a:bodyPr lIns="91440" rIns="9144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14" name="Rectangle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7E74ECCD-A9BB-4C40-8999-9FDE0B2AF02D}" type="datetime1">
              <a:rPr lang="en-US" smtClean="0"/>
              <a:t>3/8/2024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dirty="0"/>
              <a:t>Footer</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86731"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395"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B9A11315-80A2-4A6F-99BC-2337EDBA509A}" type="datetime1">
              <a:rPr lang="en-US" smtClean="0"/>
              <a:t>3/8/2024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dirty="0"/>
              <a:t>Footer</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5323FCEE-D38D-4315-8661-B8B16CE6B114}" type="datetime1">
              <a:rPr lang="en-US" smtClean="0"/>
              <a:t>3/8/2024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dirty="0"/>
              <a:t>Footer</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Parallélogramme 14">
            <a:extLst>
              <a:ext uri="{FF2B5EF4-FFF2-40B4-BE49-F238E27FC236}">
                <a16:creationId xmlns:a16="http://schemas.microsoft.com/office/drawing/2014/main"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lvl1pPr>
              <a:defRPr>
                <a:solidFill>
                  <a:schemeClr val="tx1">
                    <a:lumMod val="75000"/>
                    <a:lumOff val="25000"/>
                  </a:schemeClr>
                </a:solidFill>
              </a:defRPr>
            </a:lvl1pPr>
          </a:lstStyle>
          <a:p>
            <a:fld id="{27909053-E1DD-4959-BC7A-C98D3D2614DC}" type="datetime1">
              <a:rPr lang="en-US" noProof="0" smtClean="0"/>
              <a:t>3/8/2024</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élogramme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noProof="0"/>
              <a:t>Click to edit Master title style</a:t>
            </a:r>
          </a:p>
        </p:txBody>
      </p:sp>
      <p:sp>
        <p:nvSpPr>
          <p:cNvPr id="3" name="Text Placeholder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010F8E8D-DF54-49BE-BDBC-401B280C4E3C}" type="datetime1">
              <a:rPr lang="en-US" noProof="0" smtClean="0"/>
              <a:t>3/8/2024</a:t>
            </a:fld>
            <a:endParaRPr lang="en-US" noProof="0" dirty="0"/>
          </a:p>
        </p:txBody>
      </p:sp>
      <p:sp>
        <p:nvSpPr>
          <p:cNvPr id="5" name="Footer Placeholder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r>
              <a:rPr lang="en-US" noProof="0" dirty="0"/>
              <a:t>Footer</a:t>
            </a:r>
          </a:p>
        </p:txBody>
      </p:sp>
      <p:sp>
        <p:nvSpPr>
          <p:cNvPr id="6" name="Slide Number Placeholder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8" name="Rectangle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2,850,489 Tech Background Stock Photos, Pictures &amp; Royalty-Free Images -  iStock">
            <a:extLst>
              <a:ext uri="{FF2B5EF4-FFF2-40B4-BE49-F238E27FC236}">
                <a16:creationId xmlns:a16="http://schemas.microsoft.com/office/drawing/2014/main" id="{1F483867-3C3A-4E2F-A6B3-9C10D72D14E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6200000">
            <a:off x="-273049" y="273049"/>
            <a:ext cx="6858001" cy="63119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A017FF9C-6A7E-4A79-81BB-438E8EA9676A}"/>
              </a:ext>
              <a:ext uri="{C183D7F6-B498-43B3-948B-1728B52AA6E4}">
                <adec:decorative xmlns:adec="http://schemas.microsoft.com/office/drawing/2017/decorative" xmlns="" val="0"/>
              </a:ext>
            </a:extLst>
          </p:cNvPr>
          <p:cNvSpPr>
            <a:spLocks noGrp="1"/>
          </p:cNvSpPr>
          <p:nvPr>
            <p:ph type="ctrTitle"/>
          </p:nvPr>
        </p:nvSpPr>
        <p:spPr>
          <a:xfrm>
            <a:off x="6690816" y="970747"/>
            <a:ext cx="3866323" cy="1574570"/>
          </a:xfrm>
        </p:spPr>
        <p:txBody>
          <a:bodyPr>
            <a:normAutofit/>
          </a:bodyPr>
          <a:lstStyle/>
          <a:p>
            <a:r>
              <a:rPr lang="en-US" sz="4400" dirty="0" smtClean="0"/>
              <a:t>COMPANY</a:t>
            </a:r>
            <a:br>
              <a:rPr lang="en-US" sz="4400" dirty="0" smtClean="0"/>
            </a:br>
            <a:r>
              <a:rPr lang="en-US" sz="4400" dirty="0" smtClean="0"/>
              <a:t>PROFILE</a:t>
            </a:r>
            <a:endParaRPr lang="en-US" sz="4400" dirty="0"/>
          </a:p>
        </p:txBody>
      </p:sp>
      <p:sp>
        <p:nvSpPr>
          <p:cNvPr id="4" name="Subtitle 3">
            <a:extLst>
              <a:ext uri="{FF2B5EF4-FFF2-40B4-BE49-F238E27FC236}">
                <a16:creationId xmlns:a16="http://schemas.microsoft.com/office/drawing/2014/main" id="{FFFB5E3C-FE17-44EA-B59B-183125D08F7C}"/>
              </a:ext>
            </a:extLst>
          </p:cNvPr>
          <p:cNvSpPr>
            <a:spLocks noGrp="1"/>
          </p:cNvSpPr>
          <p:nvPr>
            <p:ph type="subTitle" idx="1"/>
          </p:nvPr>
        </p:nvSpPr>
        <p:spPr>
          <a:xfrm>
            <a:off x="9597556" y="5788152"/>
            <a:ext cx="4526280" cy="773714"/>
          </a:xfrm>
        </p:spPr>
        <p:txBody>
          <a:bodyPr>
            <a:normAutofit/>
          </a:bodyPr>
          <a:lstStyle/>
          <a:p>
            <a:r>
              <a:rPr lang="en-US" dirty="0" err="1" smtClean="0">
                <a:latin typeface="+mj-lt"/>
              </a:rPr>
              <a:t>ANupam</a:t>
            </a:r>
            <a:r>
              <a:rPr lang="en-US" dirty="0" smtClean="0">
                <a:latin typeface="+mj-lt"/>
              </a:rPr>
              <a:t> </a:t>
            </a:r>
            <a:r>
              <a:rPr lang="en-US" dirty="0" err="1" smtClean="0">
                <a:latin typeface="+mj-lt"/>
              </a:rPr>
              <a:t>Baid</a:t>
            </a:r>
            <a:endParaRPr lang="en-US" dirty="0" smtClean="0">
              <a:latin typeface="+mj-lt"/>
            </a:endParaRPr>
          </a:p>
          <a:p>
            <a:pPr>
              <a:lnSpc>
                <a:spcPct val="110000"/>
              </a:lnSpc>
              <a:spcBef>
                <a:spcPts val="0"/>
              </a:spcBef>
            </a:pPr>
            <a:r>
              <a:rPr lang="en-US" sz="1400" dirty="0" smtClean="0">
                <a:latin typeface="+mj-lt"/>
              </a:rPr>
              <a:t>Director</a:t>
            </a:r>
            <a:endParaRPr lang="en-US" sz="1400" dirty="0">
              <a:latin typeface="+mj-lt"/>
            </a:endParaRPr>
          </a:p>
        </p:txBody>
      </p:sp>
      <p:pic>
        <p:nvPicPr>
          <p:cNvPr id="7" name="Picture 6">
            <a:extLst>
              <a:ext uri="{FF2B5EF4-FFF2-40B4-BE49-F238E27FC236}">
                <a16:creationId xmlns:a16="http://schemas.microsoft.com/office/drawing/2014/main" id="{BD2253A8-784A-4478-8E78-0F70366A683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8915" y="347101"/>
            <a:ext cx="2210408" cy="823701"/>
          </a:xfrm>
          <a:prstGeom prst="rect">
            <a:avLst/>
          </a:prstGeom>
        </p:spPr>
      </p:pic>
      <p:sp>
        <p:nvSpPr>
          <p:cNvPr id="16" name="Subtitle 3">
            <a:extLst>
              <a:ext uri="{FF2B5EF4-FFF2-40B4-BE49-F238E27FC236}">
                <a16:creationId xmlns:a16="http://schemas.microsoft.com/office/drawing/2014/main" id="{1C24C548-BB8F-4DEF-B099-BDB2ED72D327}"/>
              </a:ext>
            </a:extLst>
          </p:cNvPr>
          <p:cNvSpPr txBox="1">
            <a:spLocks/>
          </p:cNvSpPr>
          <p:nvPr/>
        </p:nvSpPr>
        <p:spPr>
          <a:xfrm>
            <a:off x="378915" y="5282214"/>
            <a:ext cx="5018103" cy="1279652"/>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None/>
              <a:defRPr sz="2400" kern="1200" cap="all" spc="200" baseline="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200"/>
              </a:spcBef>
              <a:spcAft>
                <a:spcPts val="400"/>
              </a:spcAft>
              <a:buClr>
                <a:schemeClr val="accent1"/>
              </a:buClr>
              <a:buFont typeface="Wingdings" panose="05000000000000000000" pitchFamily="2" charset="2"/>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
                <a:schemeClr val="accent1"/>
              </a:buClr>
              <a:buFont typeface="Wingdings" panose="05000000000000000000" pitchFamily="2" charset="2"/>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
                <a:schemeClr val="accent1"/>
              </a:buClr>
              <a:buFont typeface="Wingdings" panose="05000000000000000000" pitchFamily="2" charset="2"/>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
                <a:schemeClr val="accent1"/>
              </a:buClr>
              <a:buFont typeface="Wingdings" panose="05000000000000000000" pitchFamily="2" charset="2"/>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nSpc>
                <a:spcPct val="115000"/>
              </a:lnSpc>
            </a:pPr>
            <a:r>
              <a:rPr lang="en-US" b="1" kern="0" dirty="0" smtClean="0">
                <a:solidFill>
                  <a:schemeClr val="tx2">
                    <a:lumMod val="75000"/>
                  </a:schemeClr>
                </a:solidFill>
                <a:ea typeface="Times New Roman" panose="02020603050405020304" pitchFamily="18" charset="0"/>
                <a:cs typeface="Aharoni" panose="02010803020104030203" pitchFamily="2" charset="-79"/>
              </a:rPr>
              <a:t>address</a:t>
            </a:r>
            <a:endParaRPr lang="en-US" b="1" kern="0" dirty="0">
              <a:solidFill>
                <a:schemeClr val="tx2">
                  <a:lumMod val="75000"/>
                </a:schemeClr>
              </a:solidFill>
              <a:effectLst/>
              <a:ea typeface="Times New Roman" panose="02020603050405020304" pitchFamily="18" charset="0"/>
              <a:cs typeface="Aharoni" panose="02010803020104030203" pitchFamily="2" charset="-79"/>
            </a:endParaRPr>
          </a:p>
          <a:p>
            <a:pPr>
              <a:lnSpc>
                <a:spcPct val="115000"/>
              </a:lnSpc>
            </a:pPr>
            <a:r>
              <a:rPr lang="en-US" sz="1050" kern="0" cap="none" dirty="0">
                <a:solidFill>
                  <a:schemeClr val="tx2">
                    <a:lumMod val="75000"/>
                  </a:schemeClr>
                </a:solidFill>
                <a:effectLst/>
                <a:ea typeface="Times New Roman" panose="02020603050405020304" pitchFamily="18" charset="0"/>
                <a:cs typeface="Aharoni" panose="02010803020104030203" pitchFamily="2" charset="-79"/>
              </a:rPr>
              <a:t>152, Block-b, lake town, </a:t>
            </a:r>
            <a:br>
              <a:rPr lang="en-US" sz="1050" kern="0" cap="none" dirty="0">
                <a:solidFill>
                  <a:schemeClr val="tx2">
                    <a:lumMod val="75000"/>
                  </a:schemeClr>
                </a:solidFill>
                <a:effectLst/>
                <a:ea typeface="Times New Roman" panose="02020603050405020304" pitchFamily="18" charset="0"/>
                <a:cs typeface="Aharoni" panose="02010803020104030203" pitchFamily="2" charset="-79"/>
              </a:rPr>
            </a:br>
            <a:r>
              <a:rPr lang="en-US" sz="1050" kern="0" cap="none" dirty="0" smtClean="0">
                <a:solidFill>
                  <a:schemeClr val="tx2">
                    <a:lumMod val="75000"/>
                  </a:schemeClr>
                </a:solidFill>
                <a:effectLst/>
                <a:ea typeface="Times New Roman" panose="02020603050405020304" pitchFamily="18" charset="0"/>
                <a:cs typeface="Aharoni" panose="02010803020104030203" pitchFamily="2" charset="-79"/>
              </a:rPr>
              <a:t>Kolkata–700089</a:t>
            </a:r>
            <a:r>
              <a:rPr lang="en-US" sz="1050" kern="0" cap="none" dirty="0">
                <a:solidFill>
                  <a:schemeClr val="tx2">
                    <a:lumMod val="75000"/>
                  </a:schemeClr>
                </a:solidFill>
                <a:effectLst/>
                <a:ea typeface="Times New Roman" panose="02020603050405020304" pitchFamily="18" charset="0"/>
                <a:cs typeface="Aharoni" panose="02010803020104030203" pitchFamily="2" charset="-79"/>
              </a:rPr>
              <a:t>, </a:t>
            </a:r>
            <a:r>
              <a:rPr lang="en-US" sz="1050" kern="0" cap="none" dirty="0" smtClean="0">
                <a:solidFill>
                  <a:schemeClr val="tx2">
                    <a:lumMod val="75000"/>
                  </a:schemeClr>
                </a:solidFill>
                <a:effectLst/>
                <a:ea typeface="Times New Roman" panose="02020603050405020304" pitchFamily="18" charset="0"/>
                <a:cs typeface="Aharoni" panose="02010803020104030203" pitchFamily="2" charset="-79"/>
              </a:rPr>
              <a:t>West Bengal</a:t>
            </a:r>
            <a:r>
              <a:rPr lang="en-US" sz="1050" kern="0" cap="none" dirty="0">
                <a:solidFill>
                  <a:schemeClr val="tx2">
                    <a:lumMod val="75000"/>
                  </a:schemeClr>
                </a:solidFill>
                <a:effectLst/>
                <a:ea typeface="Times New Roman" panose="02020603050405020304" pitchFamily="18" charset="0"/>
                <a:cs typeface="Aharoni" panose="02010803020104030203" pitchFamily="2" charset="-79"/>
              </a:rPr>
              <a:t/>
            </a:r>
            <a:br>
              <a:rPr lang="en-US" sz="1050" kern="0" cap="none" dirty="0">
                <a:solidFill>
                  <a:schemeClr val="tx2">
                    <a:lumMod val="75000"/>
                  </a:schemeClr>
                </a:solidFill>
                <a:effectLst/>
                <a:ea typeface="Times New Roman" panose="02020603050405020304" pitchFamily="18" charset="0"/>
                <a:cs typeface="Aharoni" panose="02010803020104030203" pitchFamily="2" charset="-79"/>
              </a:rPr>
            </a:br>
            <a:r>
              <a:rPr lang="en-US" sz="1050" kern="0" cap="none" dirty="0">
                <a:solidFill>
                  <a:schemeClr val="tx2">
                    <a:lumMod val="75000"/>
                  </a:schemeClr>
                </a:solidFill>
                <a:effectLst/>
                <a:ea typeface="Times New Roman" panose="02020603050405020304" pitchFamily="18" charset="0"/>
                <a:cs typeface="Aharoni" panose="02010803020104030203" pitchFamily="2" charset="-79"/>
              </a:rPr>
              <a:t>phone 033 2521 0322 / 9836398664</a:t>
            </a:r>
            <a:br>
              <a:rPr lang="en-US" sz="1050" kern="0" cap="none" dirty="0">
                <a:solidFill>
                  <a:schemeClr val="tx2">
                    <a:lumMod val="75000"/>
                  </a:schemeClr>
                </a:solidFill>
                <a:effectLst/>
                <a:ea typeface="Times New Roman" panose="02020603050405020304" pitchFamily="18" charset="0"/>
                <a:cs typeface="Aharoni" panose="02010803020104030203" pitchFamily="2" charset="-79"/>
              </a:rPr>
            </a:br>
            <a:r>
              <a:rPr lang="en-US" sz="1050" kern="0" cap="none" dirty="0">
                <a:solidFill>
                  <a:schemeClr val="tx2">
                    <a:lumMod val="75000"/>
                  </a:schemeClr>
                </a:solidFill>
                <a:effectLst/>
                <a:ea typeface="Times New Roman" panose="02020603050405020304" pitchFamily="18" charset="0"/>
                <a:cs typeface="Aharoni" panose="02010803020104030203" pitchFamily="2" charset="-79"/>
              </a:rPr>
              <a:t>email </a:t>
            </a:r>
            <a:r>
              <a:rPr lang="en-US" sz="1050" kern="0" cap="none" dirty="0" err="1">
                <a:solidFill>
                  <a:schemeClr val="tx2">
                    <a:lumMod val="75000"/>
                  </a:schemeClr>
                </a:solidFill>
                <a:effectLst/>
                <a:ea typeface="Times New Roman" panose="02020603050405020304" pitchFamily="18" charset="0"/>
                <a:cs typeface="Aharoni" panose="02010803020104030203" pitchFamily="2" charset="-79"/>
              </a:rPr>
              <a:t>anupam@indiapowerhouse.Net</a:t>
            </a:r>
            <a:r>
              <a:rPr lang="en-US" sz="1050" kern="0" cap="none" dirty="0">
                <a:solidFill>
                  <a:schemeClr val="tx2">
                    <a:lumMod val="75000"/>
                  </a:schemeClr>
                </a:solidFill>
                <a:effectLst/>
                <a:ea typeface="Times New Roman" panose="02020603050405020304" pitchFamily="18" charset="0"/>
                <a:cs typeface="Aharoni" panose="02010803020104030203" pitchFamily="2" charset="-79"/>
              </a:rPr>
              <a:t> </a:t>
            </a:r>
          </a:p>
          <a:p>
            <a:pPr>
              <a:lnSpc>
                <a:spcPct val="115000"/>
              </a:lnSpc>
            </a:pPr>
            <a:endParaRPr lang="en-IN" sz="1050" kern="0" dirty="0">
              <a:solidFill>
                <a:schemeClr val="tx2">
                  <a:lumMod val="75000"/>
                </a:schemeClr>
              </a:solidFill>
              <a:effectLst/>
              <a:ea typeface="Times New Roman" panose="02020603050405020304" pitchFamily="18" charset="0"/>
              <a:cs typeface="Aharoni" panose="02010803020104030203" pitchFamily="2" charset="-79"/>
            </a:endParaRPr>
          </a:p>
        </p:txBody>
      </p:sp>
      <p:sp>
        <p:nvSpPr>
          <p:cNvPr id="17" name="Subtitle 3">
            <a:extLst>
              <a:ext uri="{FF2B5EF4-FFF2-40B4-BE49-F238E27FC236}">
                <a16:creationId xmlns:a16="http://schemas.microsoft.com/office/drawing/2014/main" id="{E9687872-73D1-406A-A50D-49121761A22E}"/>
              </a:ext>
            </a:extLst>
          </p:cNvPr>
          <p:cNvSpPr txBox="1">
            <a:spLocks/>
          </p:cNvSpPr>
          <p:nvPr/>
        </p:nvSpPr>
        <p:spPr>
          <a:xfrm>
            <a:off x="108563" y="1260752"/>
            <a:ext cx="2480760" cy="77371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None/>
              <a:defRPr sz="2400" kern="1200" cap="all" spc="200" baseline="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200"/>
              </a:spcBef>
              <a:spcAft>
                <a:spcPts val="400"/>
              </a:spcAft>
              <a:buClr>
                <a:schemeClr val="accent1"/>
              </a:buClr>
              <a:buFont typeface="Wingdings" panose="05000000000000000000" pitchFamily="2" charset="2"/>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
                <a:schemeClr val="accent1"/>
              </a:buClr>
              <a:buFont typeface="Wingdings" panose="05000000000000000000" pitchFamily="2" charset="2"/>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
                <a:schemeClr val="accent1"/>
              </a:buClr>
              <a:buFont typeface="Wingdings" panose="05000000000000000000" pitchFamily="2" charset="2"/>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
                <a:schemeClr val="accent1"/>
              </a:buClr>
              <a:buFont typeface="Wingdings" panose="05000000000000000000" pitchFamily="2" charset="2"/>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sz="1200" dirty="0">
                <a:latin typeface="+mj-lt"/>
              </a:rPr>
              <a:t>INTEGRATING INNOVATION</a:t>
            </a:r>
          </a:p>
        </p:txBody>
      </p:sp>
      <p:sp>
        <p:nvSpPr>
          <p:cNvPr id="2" name="TextBox 1"/>
          <p:cNvSpPr txBox="1"/>
          <p:nvPr/>
        </p:nvSpPr>
        <p:spPr>
          <a:xfrm>
            <a:off x="6690816" y="709137"/>
            <a:ext cx="5196384" cy="523220"/>
          </a:xfrm>
          <a:prstGeom prst="rect">
            <a:avLst/>
          </a:prstGeom>
          <a:noFill/>
        </p:spPr>
        <p:txBody>
          <a:bodyPr wrap="square" rtlCol="0">
            <a:spAutoFit/>
          </a:bodyPr>
          <a:lstStyle/>
          <a:p>
            <a:r>
              <a:rPr lang="en-US" sz="2800" b="1" dirty="0" smtClean="0">
                <a:solidFill>
                  <a:srgbClr val="3B30A0"/>
                </a:solidFill>
              </a:rPr>
              <a:t>BAID POWER SERVICES Pvt. Ltd.</a:t>
            </a:r>
            <a:endParaRPr lang="en-IN" sz="2800" b="1" dirty="0">
              <a:solidFill>
                <a:srgbClr val="3B30A0"/>
              </a:solidFill>
            </a:endParaRPr>
          </a:p>
        </p:txBody>
      </p:sp>
    </p:spTree>
    <p:extLst>
      <p:ext uri="{BB962C8B-B14F-4D97-AF65-F5344CB8AC3E}">
        <p14:creationId xmlns:p14="http://schemas.microsoft.com/office/powerpoint/2010/main" val="41722968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9127" y="4903345"/>
            <a:ext cx="2778293" cy="185384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2054" y="1454315"/>
            <a:ext cx="1701116" cy="1275837"/>
          </a:xfrm>
          <a:prstGeom prst="rect">
            <a:avLst/>
          </a:prstGeom>
        </p:spPr>
      </p:pic>
      <p:sp>
        <p:nvSpPr>
          <p:cNvPr id="2" name="Title 1"/>
          <p:cNvSpPr>
            <a:spLocks noGrp="1"/>
          </p:cNvSpPr>
          <p:nvPr>
            <p:ph type="title"/>
          </p:nvPr>
        </p:nvSpPr>
        <p:spPr/>
        <p:txBody>
          <a:bodyPr/>
          <a:lstStyle/>
          <a:p>
            <a:r>
              <a:rPr lang="en-US" dirty="0" smtClean="0"/>
              <a:t>Battery Charger</a:t>
            </a:r>
            <a:endParaRPr lang="en-IN" dirty="0"/>
          </a:p>
        </p:txBody>
      </p:sp>
      <p:sp>
        <p:nvSpPr>
          <p:cNvPr id="3" name="TextBox 2"/>
          <p:cNvSpPr txBox="1"/>
          <p:nvPr/>
        </p:nvSpPr>
        <p:spPr>
          <a:xfrm>
            <a:off x="1406768" y="1737360"/>
            <a:ext cx="4135903" cy="1600438"/>
          </a:xfrm>
          <a:prstGeom prst="rect">
            <a:avLst/>
          </a:prstGeom>
          <a:noFill/>
        </p:spPr>
        <p:txBody>
          <a:bodyPr wrap="square" rtlCol="0">
            <a:spAutoFit/>
          </a:bodyPr>
          <a:lstStyle/>
          <a:p>
            <a:r>
              <a:rPr lang="en-US" sz="2000" dirty="0"/>
              <a:t>• Digital </a:t>
            </a:r>
            <a:r>
              <a:rPr lang="en-US" sz="2000" dirty="0" smtClean="0"/>
              <a:t>SMPS Based</a:t>
            </a:r>
          </a:p>
          <a:p>
            <a:r>
              <a:rPr lang="en-US" sz="2000" dirty="0" smtClean="0"/>
              <a:t>• Automatic Battery Charger</a:t>
            </a:r>
          </a:p>
          <a:p>
            <a:r>
              <a:rPr lang="en-US" sz="2000" dirty="0" smtClean="0"/>
              <a:t>• </a:t>
            </a:r>
            <a:r>
              <a:rPr lang="en-US" sz="2000" dirty="0"/>
              <a:t>Multipurpose Battery Charger</a:t>
            </a:r>
          </a:p>
          <a:p>
            <a:r>
              <a:rPr lang="en-US" sz="2000" dirty="0" smtClean="0"/>
              <a:t>• </a:t>
            </a:r>
            <a:r>
              <a:rPr lang="en-US" sz="2000" dirty="0"/>
              <a:t>Digital Universal Automatic</a:t>
            </a:r>
          </a:p>
          <a:p>
            <a:endParaRPr lang="en-IN"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9449" y="1533979"/>
            <a:ext cx="1927275" cy="1284849"/>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1983" y="1418184"/>
            <a:ext cx="1897601" cy="1266193"/>
          </a:xfrm>
          <a:prstGeom prst="rect">
            <a:avLst/>
          </a:prstGeom>
        </p:spPr>
      </p:pic>
      <p:sp>
        <p:nvSpPr>
          <p:cNvPr id="8" name="Title 1"/>
          <p:cNvSpPr txBox="1">
            <a:spLocks/>
          </p:cNvSpPr>
          <p:nvPr/>
        </p:nvSpPr>
        <p:spPr>
          <a:xfrm>
            <a:off x="1097280" y="2857152"/>
            <a:ext cx="6033504" cy="96129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r>
              <a:rPr lang="en-US" dirty="0" smtClean="0"/>
              <a:t>Servo Voltage Stabilizer</a:t>
            </a:r>
            <a:endParaRPr lang="en-IN" dirty="0"/>
          </a:p>
        </p:txBody>
      </p:sp>
      <p:sp>
        <p:nvSpPr>
          <p:cNvPr id="9" name="TextBox 8"/>
          <p:cNvSpPr txBox="1"/>
          <p:nvPr/>
        </p:nvSpPr>
        <p:spPr>
          <a:xfrm>
            <a:off x="1402788" y="3770877"/>
            <a:ext cx="4447692" cy="707886"/>
          </a:xfrm>
          <a:prstGeom prst="rect">
            <a:avLst/>
          </a:prstGeom>
          <a:noFill/>
        </p:spPr>
        <p:txBody>
          <a:bodyPr wrap="none" rtlCol="0">
            <a:spAutoFit/>
          </a:bodyPr>
          <a:lstStyle/>
          <a:p>
            <a:r>
              <a:rPr lang="en-US" sz="2000" dirty="0" smtClean="0"/>
              <a:t>• Servo Controlled Stabilizer ( Series BSS)</a:t>
            </a:r>
          </a:p>
          <a:p>
            <a:r>
              <a:rPr lang="en-US" sz="2000" dirty="0" smtClean="0"/>
              <a:t>• Servo Stabilizer Three Phase (PSTD)</a:t>
            </a:r>
            <a:endParaRPr lang="en-US" sz="2000" dirty="0"/>
          </a:p>
        </p:txBody>
      </p:sp>
      <p:sp>
        <p:nvSpPr>
          <p:cNvPr id="10" name="Title 1"/>
          <p:cNvSpPr txBox="1">
            <a:spLocks/>
          </p:cNvSpPr>
          <p:nvPr/>
        </p:nvSpPr>
        <p:spPr>
          <a:xfrm>
            <a:off x="1097280" y="4514889"/>
            <a:ext cx="3742006" cy="76792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r>
              <a:rPr lang="en-US" smtClean="0"/>
              <a:t>Other Product</a:t>
            </a:r>
            <a:endParaRPr lang="en-IN" dirty="0"/>
          </a:p>
        </p:txBody>
      </p:sp>
      <p:sp>
        <p:nvSpPr>
          <p:cNvPr id="12" name="TextBox 11"/>
          <p:cNvSpPr txBox="1"/>
          <p:nvPr/>
        </p:nvSpPr>
        <p:spPr>
          <a:xfrm>
            <a:off x="1402788" y="5199248"/>
            <a:ext cx="3342710" cy="1323439"/>
          </a:xfrm>
          <a:prstGeom prst="rect">
            <a:avLst/>
          </a:prstGeom>
          <a:noFill/>
        </p:spPr>
        <p:txBody>
          <a:bodyPr wrap="none" rtlCol="0">
            <a:spAutoFit/>
          </a:bodyPr>
          <a:lstStyle/>
          <a:p>
            <a:r>
              <a:rPr lang="en-US" sz="2000" dirty="0" smtClean="0"/>
              <a:t>• Auto Load Changeover Relay</a:t>
            </a:r>
            <a:endParaRPr lang="en-US" sz="2000" dirty="0"/>
          </a:p>
          <a:p>
            <a:r>
              <a:rPr lang="en-US" sz="2000" dirty="0" smtClean="0"/>
              <a:t>   with Load Limiter</a:t>
            </a:r>
          </a:p>
          <a:p>
            <a:r>
              <a:rPr lang="en-US" sz="2000" dirty="0" smtClean="0"/>
              <a:t>• Control Transformer</a:t>
            </a:r>
          </a:p>
          <a:p>
            <a:r>
              <a:rPr lang="en-US" sz="2000" dirty="0" smtClean="0"/>
              <a:t>• SMPS</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29127" y="3012220"/>
            <a:ext cx="1418344" cy="1891125"/>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7586" y="3186037"/>
            <a:ext cx="1639415" cy="1543492"/>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45874" y="5295971"/>
            <a:ext cx="1243425" cy="1270549"/>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68861" y="5523582"/>
            <a:ext cx="940512" cy="921512"/>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55035" y="5638931"/>
            <a:ext cx="748090" cy="785863"/>
          </a:xfrm>
          <a:prstGeom prst="rect">
            <a:avLst/>
          </a:prstGeom>
        </p:spPr>
      </p:pic>
    </p:spTree>
    <p:extLst>
      <p:ext uri="{BB962C8B-B14F-4D97-AF65-F5344CB8AC3E}">
        <p14:creationId xmlns:p14="http://schemas.microsoft.com/office/powerpoint/2010/main" val="2913553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16A0E3C-60E6-4F39-BC55-5F7C224E1F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C5025DAC-8B93-4160-B017-3A274A5828C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990D0034-F768-41E7-85D4-F38C4DE857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8146B020-2B12-4533-AB98-A078339B314A}"/>
              </a:ext>
            </a:extLst>
          </p:cNvPr>
          <p:cNvSpPr>
            <a:spLocks noGrp="1"/>
          </p:cNvSpPr>
          <p:nvPr>
            <p:ph type="title"/>
          </p:nvPr>
        </p:nvSpPr>
        <p:spPr>
          <a:xfrm>
            <a:off x="477078" y="1638300"/>
            <a:ext cx="3100136" cy="838770"/>
          </a:xfrm>
        </p:spPr>
        <p:txBody>
          <a:bodyPr vert="horz" lIns="91440" tIns="45720" rIns="91440" bIns="45720" rtlCol="0" anchor="b">
            <a:normAutofit/>
          </a:bodyPr>
          <a:lstStyle/>
          <a:p>
            <a:r>
              <a:rPr lang="en-US" sz="4800" dirty="0">
                <a:solidFill>
                  <a:schemeClr val="tx1"/>
                </a:solidFill>
              </a:rPr>
              <a:t>Credentials </a:t>
            </a:r>
          </a:p>
        </p:txBody>
      </p:sp>
      <p:cxnSp>
        <p:nvCxnSpPr>
          <p:cNvPr id="31" name="Straight Connector 30">
            <a:extLst>
              <a:ext uri="{FF2B5EF4-FFF2-40B4-BE49-F238E27FC236}">
                <a16:creationId xmlns:a16="http://schemas.microsoft.com/office/drawing/2014/main" id="{5A0A5CF6-407C-4691-8122-49DF69D0020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834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3D22D53-586E-4F80-B549-03B4A942D854}"/>
              </a:ext>
            </a:extLst>
          </p:cNvPr>
          <p:cNvSpPr>
            <a:spLocks noGrp="1"/>
          </p:cNvSpPr>
          <p:nvPr>
            <p:ph idx="1"/>
          </p:nvPr>
        </p:nvSpPr>
        <p:spPr>
          <a:xfrm>
            <a:off x="492371" y="2790855"/>
            <a:ext cx="3084844" cy="3311766"/>
          </a:xfrm>
        </p:spPr>
        <p:txBody>
          <a:bodyPr vert="horz" lIns="0" tIns="45720" rIns="0" bIns="45720" rtlCol="0">
            <a:normAutofit lnSpcReduction="10000"/>
          </a:bodyPr>
          <a:lstStyle/>
          <a:p>
            <a:r>
              <a:rPr lang="en-US" dirty="0">
                <a:latin typeface="+mj-lt"/>
              </a:rPr>
              <a:t>Commitment to customers </a:t>
            </a:r>
          </a:p>
          <a:p>
            <a:r>
              <a:rPr lang="en-US" dirty="0">
                <a:latin typeface="+mj-lt"/>
              </a:rPr>
              <a:t>Global reputed clients </a:t>
            </a:r>
          </a:p>
          <a:p>
            <a:r>
              <a:rPr lang="en-US" dirty="0">
                <a:latin typeface="+mj-lt"/>
              </a:rPr>
              <a:t>Large corporations, hospital, nursing homes and semi-government departments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1717" y="1222752"/>
            <a:ext cx="7737376" cy="4879869"/>
          </a:xfrm>
          <a:prstGeom prst="rect">
            <a:avLst/>
          </a:prstGeom>
        </p:spPr>
      </p:pic>
    </p:spTree>
    <p:extLst>
      <p:ext uri="{BB962C8B-B14F-4D97-AF65-F5344CB8AC3E}">
        <p14:creationId xmlns:p14="http://schemas.microsoft.com/office/powerpoint/2010/main" val="893224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DA682D-7AC5-48E0-993B-AB3F027355C3}"/>
              </a:ext>
            </a:extLst>
          </p:cNvPr>
          <p:cNvSpPr>
            <a:spLocks noGrp="1"/>
          </p:cNvSpPr>
          <p:nvPr>
            <p:ph type="title"/>
          </p:nvPr>
        </p:nvSpPr>
        <p:spPr>
          <a:xfrm>
            <a:off x="1097280" y="286603"/>
            <a:ext cx="10058400" cy="1450757"/>
          </a:xfrm>
        </p:spPr>
        <p:txBody>
          <a:bodyPr>
            <a:normAutofit/>
          </a:bodyPr>
          <a:lstStyle/>
          <a:p>
            <a:r>
              <a:rPr lang="en-IN" dirty="0" smtClean="0"/>
              <a:t>Healthcare Sector</a:t>
            </a:r>
            <a:endParaRPr lang="en-IN" dirty="0"/>
          </a:p>
        </p:txBody>
      </p:sp>
      <p:sp>
        <p:nvSpPr>
          <p:cNvPr id="3" name="Content Placeholder 2">
            <a:extLst>
              <a:ext uri="{FF2B5EF4-FFF2-40B4-BE49-F238E27FC236}">
                <a16:creationId xmlns:a16="http://schemas.microsoft.com/office/drawing/2014/main" id="{C88C7FFC-16BB-417B-A63C-55D099BAC997}"/>
              </a:ext>
            </a:extLst>
          </p:cNvPr>
          <p:cNvSpPr>
            <a:spLocks noGrp="1"/>
          </p:cNvSpPr>
          <p:nvPr>
            <p:ph idx="1"/>
          </p:nvPr>
        </p:nvSpPr>
        <p:spPr>
          <a:xfrm>
            <a:off x="1216548" y="2108201"/>
            <a:ext cx="7825852" cy="3760891"/>
          </a:xfrm>
        </p:spPr>
        <p:txBody>
          <a:bodyPr>
            <a:normAutofit lnSpcReduction="10000"/>
          </a:bodyPr>
          <a:lstStyle/>
          <a:p>
            <a:pPr marL="0" indent="0">
              <a:buNone/>
            </a:pPr>
            <a:r>
              <a:rPr lang="en-US" sz="2800" b="1" dirty="0" smtClean="0"/>
              <a:t>About Nurse Call System</a:t>
            </a:r>
          </a:p>
          <a:p>
            <a:r>
              <a:rPr lang="en-US" dirty="0" smtClean="0"/>
              <a:t>Nurse </a:t>
            </a:r>
            <a:r>
              <a:rPr lang="en-US" dirty="0"/>
              <a:t>call systems, are communication systems being used in </a:t>
            </a:r>
            <a:r>
              <a:rPr lang="en-US" dirty="0" smtClean="0"/>
              <a:t>hospitals </a:t>
            </a:r>
            <a:r>
              <a:rPr lang="en-US" dirty="0"/>
              <a:t>and nursing homes for patient monitoring purposes. </a:t>
            </a:r>
          </a:p>
          <a:p>
            <a:r>
              <a:rPr lang="en-US" dirty="0"/>
              <a:t>Recent nurse call system technologies </a:t>
            </a:r>
            <a:r>
              <a:rPr lang="en-US" dirty="0" smtClean="0"/>
              <a:t>that offer </a:t>
            </a:r>
            <a:r>
              <a:rPr lang="en-US" dirty="0"/>
              <a:t>patient monitoring integration have proven beneficial for the nursing of critical care patients.</a:t>
            </a:r>
          </a:p>
          <a:p>
            <a:r>
              <a:rPr lang="en-US" dirty="0"/>
              <a:t>Nurse call systems are available in both wired </a:t>
            </a:r>
            <a:r>
              <a:rPr lang="en-US" dirty="0" smtClean="0"/>
              <a:t>and wireless.</a:t>
            </a:r>
            <a:endParaRPr lang="en-US" dirty="0"/>
          </a:p>
          <a:p>
            <a:r>
              <a:rPr lang="en-US" dirty="0"/>
              <a:t>Advanced NCM systems with internet protocol </a:t>
            </a:r>
            <a:r>
              <a:rPr lang="en-US" dirty="0" smtClean="0"/>
              <a:t>systems </a:t>
            </a:r>
            <a:r>
              <a:rPr lang="en-US" dirty="0"/>
              <a:t>and wireless technologies </a:t>
            </a:r>
            <a:r>
              <a:rPr lang="en-US" dirty="0" smtClean="0"/>
              <a:t>including </a:t>
            </a:r>
            <a:r>
              <a:rPr lang="en-US" dirty="0"/>
              <a:t>mobile device integration have significantly influenced the nurse call systems market growth.</a:t>
            </a:r>
          </a:p>
          <a:p>
            <a:endParaRPr lang="en-US" dirty="0"/>
          </a:p>
        </p:txBody>
      </p:sp>
      <p:sp>
        <p:nvSpPr>
          <p:cNvPr id="6" name="Content Placeholder 2">
            <a:extLst>
              <a:ext uri="{FF2B5EF4-FFF2-40B4-BE49-F238E27FC236}">
                <a16:creationId xmlns:a16="http://schemas.microsoft.com/office/drawing/2014/main" id="{CE895F10-03CE-4307-BC2A-8034BB2A1A62}"/>
              </a:ext>
            </a:extLst>
          </p:cNvPr>
          <p:cNvSpPr txBox="1">
            <a:spLocks/>
          </p:cNvSpPr>
          <p:nvPr/>
        </p:nvSpPr>
        <p:spPr>
          <a:xfrm>
            <a:off x="8869680" y="2603501"/>
            <a:ext cx="2753360" cy="3760891"/>
          </a:xfrm>
          <a:prstGeom prst="rect">
            <a:avLst/>
          </a:prstGeom>
        </p:spPr>
        <p:txBody>
          <a:bodyPr vert="horz" lIns="0" tIns="45720" rIns="0" bIns="45720" rtlCol="0">
            <a:norm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b="1" dirty="0"/>
              <a:t>MUST FOR</a:t>
            </a:r>
            <a:r>
              <a:rPr lang="en-US" dirty="0"/>
              <a:t> </a:t>
            </a:r>
          </a:p>
          <a:p>
            <a:r>
              <a:rPr lang="en-US" dirty="0"/>
              <a:t>HOSPITALS</a:t>
            </a:r>
          </a:p>
          <a:p>
            <a:r>
              <a:rPr lang="en-US" dirty="0"/>
              <a:t>NURSING HOMES</a:t>
            </a:r>
          </a:p>
          <a:p>
            <a:r>
              <a:rPr lang="en-US" dirty="0"/>
              <a:t>CARE HOMES</a:t>
            </a:r>
          </a:p>
          <a:p>
            <a:r>
              <a:rPr lang="en-US" dirty="0"/>
              <a:t>OLD AGE HOMES</a:t>
            </a:r>
          </a:p>
          <a:p>
            <a:r>
              <a:rPr lang="en-US" dirty="0"/>
              <a:t>ISOLATION CENTERS</a:t>
            </a:r>
          </a:p>
          <a:p>
            <a:endParaRPr lang="en-US" dirty="0"/>
          </a:p>
          <a:p>
            <a:endParaRPr lang="en-US" dirty="0"/>
          </a:p>
          <a:p>
            <a:endParaRPr lang="en-US" dirty="0"/>
          </a:p>
        </p:txBody>
      </p:sp>
    </p:spTree>
    <p:extLst>
      <p:ext uri="{BB962C8B-B14F-4D97-AF65-F5344CB8AC3E}">
        <p14:creationId xmlns:p14="http://schemas.microsoft.com/office/powerpoint/2010/main" val="380154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DA682D-7AC5-48E0-993B-AB3F027355C3}"/>
              </a:ext>
            </a:extLst>
          </p:cNvPr>
          <p:cNvSpPr>
            <a:spLocks noGrp="1"/>
          </p:cNvSpPr>
          <p:nvPr>
            <p:ph type="title"/>
          </p:nvPr>
        </p:nvSpPr>
        <p:spPr>
          <a:xfrm>
            <a:off x="1097280" y="286603"/>
            <a:ext cx="10058400" cy="1450757"/>
          </a:xfrm>
        </p:spPr>
        <p:txBody>
          <a:bodyPr>
            <a:normAutofit/>
          </a:bodyPr>
          <a:lstStyle/>
          <a:p>
            <a:r>
              <a:rPr lang="en-US" dirty="0"/>
              <a:t>Why is Nurse Call System?</a:t>
            </a:r>
            <a:endParaRPr lang="en-IN" dirty="0"/>
          </a:p>
        </p:txBody>
      </p:sp>
      <p:sp>
        <p:nvSpPr>
          <p:cNvPr id="3" name="Content Placeholder 2">
            <a:extLst>
              <a:ext uri="{FF2B5EF4-FFF2-40B4-BE49-F238E27FC236}">
                <a16:creationId xmlns:a16="http://schemas.microsoft.com/office/drawing/2014/main" id="{C88C7FFC-16BB-417B-A63C-55D099BAC997}"/>
              </a:ext>
            </a:extLst>
          </p:cNvPr>
          <p:cNvSpPr>
            <a:spLocks noGrp="1"/>
          </p:cNvSpPr>
          <p:nvPr>
            <p:ph idx="1"/>
          </p:nvPr>
        </p:nvSpPr>
        <p:spPr>
          <a:xfrm>
            <a:off x="1216548" y="2108201"/>
            <a:ext cx="6840332" cy="3760891"/>
          </a:xfrm>
        </p:spPr>
        <p:txBody>
          <a:bodyPr/>
          <a:lstStyle/>
          <a:p>
            <a:r>
              <a:rPr lang="en-US" dirty="0"/>
              <a:t>The increasing work pressure of nurses and the decreasing number of patient to nurse ratio is leading to the increasing demand for nurse call systems in </a:t>
            </a:r>
            <a:r>
              <a:rPr lang="en-US" dirty="0" smtClean="0"/>
              <a:t>the healthcare </a:t>
            </a:r>
            <a:r>
              <a:rPr lang="en-US" dirty="0"/>
              <a:t>market. </a:t>
            </a:r>
          </a:p>
          <a:p>
            <a:r>
              <a:rPr lang="en-US" dirty="0"/>
              <a:t>There is a rising requirement of workforce optimization in hospitals and critical care </a:t>
            </a:r>
            <a:r>
              <a:rPr lang="en-US" dirty="0" smtClean="0"/>
              <a:t>centers </a:t>
            </a:r>
            <a:r>
              <a:rPr lang="en-US" dirty="0"/>
              <a:t>which could be tackled by the incorporation of technologically advanced nurse communication systems.</a:t>
            </a:r>
          </a:p>
          <a:p>
            <a:r>
              <a:rPr lang="en-US" dirty="0"/>
              <a:t>Nurse call systems are accepted in workforce management</a:t>
            </a:r>
          </a:p>
        </p:txBody>
      </p:sp>
      <p:sp>
        <p:nvSpPr>
          <p:cNvPr id="6" name="Content Placeholder 2">
            <a:extLst>
              <a:ext uri="{FF2B5EF4-FFF2-40B4-BE49-F238E27FC236}">
                <a16:creationId xmlns:a16="http://schemas.microsoft.com/office/drawing/2014/main" id="{CE895F10-03CE-4307-BC2A-8034BB2A1A62}"/>
              </a:ext>
            </a:extLst>
          </p:cNvPr>
          <p:cNvSpPr txBox="1">
            <a:spLocks/>
          </p:cNvSpPr>
          <p:nvPr/>
        </p:nvSpPr>
        <p:spPr>
          <a:xfrm>
            <a:off x="8818880" y="2006601"/>
            <a:ext cx="2753360" cy="3760891"/>
          </a:xfrm>
          <a:prstGeom prst="rect">
            <a:avLst/>
          </a:prstGeom>
        </p:spPr>
        <p:txBody>
          <a:bodyPr vert="horz" lIns="0" tIns="45720" rIns="0" bIns="45720" rtlCol="0">
            <a:norm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To enable patients to summon nursing staff </a:t>
            </a:r>
            <a:r>
              <a:rPr lang="en-US" dirty="0" smtClean="0"/>
              <a:t>to </a:t>
            </a:r>
            <a:r>
              <a:rPr lang="en-US" dirty="0"/>
              <a:t>serve patients more attentively and efficiently. </a:t>
            </a:r>
          </a:p>
          <a:p>
            <a:r>
              <a:rPr lang="en-US" dirty="0"/>
              <a:t>They improve responsiveness, levels of care, operational efficiency, and patient satisfaction. </a:t>
            </a:r>
          </a:p>
          <a:p>
            <a:endParaRPr lang="en-US" dirty="0"/>
          </a:p>
        </p:txBody>
      </p:sp>
    </p:spTree>
    <p:extLst>
      <p:ext uri="{BB962C8B-B14F-4D97-AF65-F5344CB8AC3E}">
        <p14:creationId xmlns:p14="http://schemas.microsoft.com/office/powerpoint/2010/main" val="1674067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3000" y="2006040"/>
            <a:ext cx="2112431" cy="1584323"/>
          </a:xfrm>
          <a:prstGeom prst="rect">
            <a:avLst/>
          </a:prstGeom>
        </p:spPr>
      </p:pic>
      <p:sp>
        <p:nvSpPr>
          <p:cNvPr id="6" name="Title 5">
            <a:extLst>
              <a:ext uri="{FF2B5EF4-FFF2-40B4-BE49-F238E27FC236}">
                <a16:creationId xmlns:a16="http://schemas.microsoft.com/office/drawing/2014/main" id="{67CC78E1-629B-4981-BA25-E8F061C40DAE}"/>
              </a:ext>
            </a:extLst>
          </p:cNvPr>
          <p:cNvSpPr>
            <a:spLocks noGrp="1"/>
          </p:cNvSpPr>
          <p:nvPr>
            <p:ph type="title"/>
          </p:nvPr>
        </p:nvSpPr>
        <p:spPr>
          <a:xfrm>
            <a:off x="1097280" y="286603"/>
            <a:ext cx="10058400" cy="1450757"/>
          </a:xfrm>
        </p:spPr>
        <p:txBody>
          <a:bodyPr>
            <a:normAutofit/>
          </a:bodyPr>
          <a:lstStyle/>
          <a:p>
            <a:r>
              <a:rPr lang="en-US" dirty="0" smtClean="0"/>
              <a:t>Nurse Call Monitoring System</a:t>
            </a:r>
            <a:endParaRPr lang="en-US" dirty="0"/>
          </a:p>
        </p:txBody>
      </p:sp>
      <p:sp>
        <p:nvSpPr>
          <p:cNvPr id="3" name="Content Placeholder 2">
            <a:extLst>
              <a:ext uri="{FF2B5EF4-FFF2-40B4-BE49-F238E27FC236}">
                <a16:creationId xmlns:a16="http://schemas.microsoft.com/office/drawing/2014/main" id="{60724403-4418-4C92-93C6-265D621468F1}"/>
              </a:ext>
            </a:extLst>
          </p:cNvPr>
          <p:cNvSpPr>
            <a:spLocks noGrp="1"/>
          </p:cNvSpPr>
          <p:nvPr>
            <p:ph idx="1"/>
          </p:nvPr>
        </p:nvSpPr>
        <p:spPr>
          <a:xfrm>
            <a:off x="1606899" y="1895418"/>
            <a:ext cx="4565416" cy="2514599"/>
          </a:xfrm>
        </p:spPr>
        <p:txBody>
          <a:bodyPr>
            <a:normAutofit/>
          </a:bodyPr>
          <a:lstStyle/>
          <a:p>
            <a:pPr marL="0" indent="0">
              <a:buNone/>
            </a:pPr>
            <a:r>
              <a:rPr lang="en-US" sz="2800" b="1" dirty="0" smtClean="0"/>
              <a:t>1. IP Based System</a:t>
            </a:r>
            <a:endParaRPr lang="en-US" sz="2800" b="1" dirty="0"/>
          </a:p>
          <a:p>
            <a:r>
              <a:rPr lang="en-US" sz="2400" dirty="0" smtClean="0"/>
              <a:t>R7 – IP Based</a:t>
            </a:r>
          </a:p>
          <a:p>
            <a:r>
              <a:rPr lang="en-US" sz="2400" dirty="0" smtClean="0"/>
              <a:t>R7W – Wireless WIFI Based</a:t>
            </a:r>
          </a:p>
          <a:p>
            <a:r>
              <a:rPr lang="en-US" sz="2400" dirty="0" smtClean="0"/>
              <a:t>R8 – 7” LCD Touchscreen Display</a:t>
            </a:r>
          </a:p>
          <a:p>
            <a:pPr marL="0" indent="0">
              <a:buNone/>
            </a:pPr>
            <a:endParaRPr lang="en-US" dirty="0"/>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2327" y="2136603"/>
            <a:ext cx="2644454" cy="198334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2001" y="2930708"/>
            <a:ext cx="1593756" cy="1195317"/>
          </a:xfrm>
          <a:prstGeom prst="rect">
            <a:avLst/>
          </a:prstGeom>
        </p:spPr>
      </p:pic>
      <p:sp>
        <p:nvSpPr>
          <p:cNvPr id="7" name="Content Placeholder 2"/>
          <p:cNvSpPr txBox="1">
            <a:spLocks/>
          </p:cNvSpPr>
          <p:nvPr/>
        </p:nvSpPr>
        <p:spPr>
          <a:xfrm>
            <a:off x="1606899" y="4568075"/>
            <a:ext cx="4421416" cy="1136822"/>
          </a:xfrm>
          <a:prstGeom prst="rect">
            <a:avLst/>
          </a:prstGeom>
        </p:spPr>
        <p:txBody>
          <a:bodyPr vert="horz" lIns="0" tIns="45720" rIns="0" bIns="45720" rtlCol="0">
            <a:norm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Wingdings" panose="05000000000000000000" pitchFamily="2" charset="2"/>
              <a:buNone/>
            </a:pPr>
            <a:r>
              <a:rPr lang="en-US" sz="2800" b="1" dirty="0" smtClean="0"/>
              <a:t>2. Micro Controller Based</a:t>
            </a:r>
          </a:p>
          <a:p>
            <a:r>
              <a:rPr lang="en-US" sz="2400" dirty="0" smtClean="0"/>
              <a:t>644 Series – with Code Blue </a:t>
            </a:r>
          </a:p>
          <a:p>
            <a:pPr marL="0" indent="0">
              <a:buFont typeface="Wingdings" panose="05000000000000000000" pitchFamily="2" charset="2"/>
              <a:buNone/>
            </a:pPr>
            <a:endParaRPr lang="en-IN" sz="2400" b="1" dirty="0"/>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26480" y="4604800"/>
            <a:ext cx="2383481" cy="1787611"/>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85814" y="4568075"/>
            <a:ext cx="1202120" cy="1602826"/>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04307" y="4519187"/>
            <a:ext cx="1414040" cy="1885387"/>
          </a:xfrm>
          <a:prstGeom prst="rect">
            <a:avLst/>
          </a:prstGeom>
        </p:spPr>
      </p:pic>
    </p:spTree>
    <p:extLst>
      <p:ext uri="{BB962C8B-B14F-4D97-AF65-F5344CB8AC3E}">
        <p14:creationId xmlns:p14="http://schemas.microsoft.com/office/powerpoint/2010/main" val="174468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Queue Management System</a:t>
            </a:r>
            <a:endParaRPr lang="en-IN" dirty="0"/>
          </a:p>
        </p:txBody>
      </p:sp>
      <p:sp>
        <p:nvSpPr>
          <p:cNvPr id="3" name="Content Placeholder 2"/>
          <p:cNvSpPr>
            <a:spLocks noGrp="1"/>
          </p:cNvSpPr>
          <p:nvPr>
            <p:ph idx="1"/>
          </p:nvPr>
        </p:nvSpPr>
        <p:spPr>
          <a:xfrm>
            <a:off x="1097280" y="2590801"/>
            <a:ext cx="4854052" cy="1917699"/>
          </a:xfrm>
        </p:spPr>
        <p:txBody>
          <a:bodyPr>
            <a:normAutofit/>
          </a:bodyPr>
          <a:lstStyle/>
          <a:p>
            <a:r>
              <a:rPr lang="en-IN" sz="2800" dirty="0" smtClean="0"/>
              <a:t> </a:t>
            </a:r>
            <a:r>
              <a:rPr lang="en-IN" sz="2800" dirty="0"/>
              <a:t>Standard </a:t>
            </a:r>
            <a:r>
              <a:rPr lang="en-IN" sz="2800" dirty="0" smtClean="0"/>
              <a:t>Models- </a:t>
            </a:r>
            <a:r>
              <a:rPr lang="en-IN" sz="2800" dirty="0"/>
              <a:t>W</a:t>
            </a:r>
            <a:r>
              <a:rPr lang="en-IN" sz="2800" dirty="0" smtClean="0"/>
              <a:t>ired</a:t>
            </a:r>
            <a:endParaRPr lang="en-IN" sz="2800" dirty="0"/>
          </a:p>
          <a:p>
            <a:r>
              <a:rPr lang="en-IN" sz="2800" dirty="0" smtClean="0"/>
              <a:t> </a:t>
            </a:r>
            <a:r>
              <a:rPr lang="en-IN" sz="2800" dirty="0"/>
              <a:t>Standard </a:t>
            </a:r>
            <a:r>
              <a:rPr lang="en-IN" sz="2800" dirty="0" smtClean="0"/>
              <a:t>Models </a:t>
            </a:r>
            <a:r>
              <a:rPr lang="en-IN" sz="2800" dirty="0"/>
              <a:t>– W</a:t>
            </a:r>
            <a:r>
              <a:rPr lang="en-IN" sz="2800" dirty="0" smtClean="0"/>
              <a:t>ireless</a:t>
            </a:r>
            <a:endParaRPr lang="en-IN" sz="2800" dirty="0"/>
          </a:p>
          <a:p>
            <a:r>
              <a:rPr lang="en-US" sz="2800" dirty="0" smtClean="0"/>
              <a:t> </a:t>
            </a:r>
            <a:r>
              <a:rPr lang="en-US" sz="2800" dirty="0"/>
              <a:t>Customized </a:t>
            </a:r>
            <a:r>
              <a:rPr lang="en-US" sz="2800" dirty="0" smtClean="0"/>
              <a:t>Solutions</a:t>
            </a:r>
            <a:endParaRPr lang="en-IN"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1862" y="1537242"/>
            <a:ext cx="3596438" cy="239975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9216" y="3451982"/>
            <a:ext cx="2078228" cy="138671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6372" y="4240054"/>
            <a:ext cx="2840228" cy="1895170"/>
          </a:xfrm>
          <a:prstGeom prst="rect">
            <a:avLst/>
          </a:prstGeom>
        </p:spPr>
      </p:pic>
    </p:spTree>
    <p:extLst>
      <p:ext uri="{BB962C8B-B14F-4D97-AF65-F5344CB8AC3E}">
        <p14:creationId xmlns:p14="http://schemas.microsoft.com/office/powerpoint/2010/main" val="1516910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CC78E1-629B-4981-BA25-E8F061C40DAE}"/>
              </a:ext>
            </a:extLst>
          </p:cNvPr>
          <p:cNvSpPr>
            <a:spLocks noGrp="1"/>
          </p:cNvSpPr>
          <p:nvPr>
            <p:ph type="title"/>
          </p:nvPr>
        </p:nvSpPr>
        <p:spPr>
          <a:xfrm>
            <a:off x="1097280" y="286603"/>
            <a:ext cx="10058400" cy="1450757"/>
          </a:xfrm>
        </p:spPr>
        <p:txBody>
          <a:bodyPr>
            <a:normAutofit/>
          </a:bodyPr>
          <a:lstStyle/>
          <a:p>
            <a:r>
              <a:rPr lang="en-US" dirty="0"/>
              <a:t>Nurse Call Systems </a:t>
            </a:r>
            <a:r>
              <a:rPr lang="en-US" dirty="0" smtClean="0"/>
              <a:t>Opportunity</a:t>
            </a:r>
            <a:endParaRPr lang="en-US" dirty="0"/>
          </a:p>
        </p:txBody>
      </p:sp>
      <p:sp>
        <p:nvSpPr>
          <p:cNvPr id="3" name="Content Placeholder 2">
            <a:extLst>
              <a:ext uri="{FF2B5EF4-FFF2-40B4-BE49-F238E27FC236}">
                <a16:creationId xmlns:a16="http://schemas.microsoft.com/office/drawing/2014/main" id="{60724403-4418-4C92-93C6-265D621468F1}"/>
              </a:ext>
            </a:extLst>
          </p:cNvPr>
          <p:cNvSpPr>
            <a:spLocks noGrp="1"/>
          </p:cNvSpPr>
          <p:nvPr>
            <p:ph idx="1"/>
          </p:nvPr>
        </p:nvSpPr>
        <p:spPr/>
        <p:txBody>
          <a:bodyPr>
            <a:normAutofit/>
          </a:bodyPr>
          <a:lstStyle/>
          <a:p>
            <a:pPr>
              <a:lnSpc>
                <a:spcPct val="150000"/>
              </a:lnSpc>
              <a:spcAft>
                <a:spcPts val="750"/>
              </a:spcAft>
            </a:pPr>
            <a:r>
              <a:rPr lang="en-US" dirty="0">
                <a:solidFill>
                  <a:schemeClr val="tx2">
                    <a:lumMod val="75000"/>
                  </a:schemeClr>
                </a:solidFill>
                <a:effectLst/>
                <a:latin typeface="Microsoft Sans Serif" panose="020B0604020202020204" pitchFamily="34" charset="0"/>
                <a:ea typeface="Times New Roman" panose="02020603050405020304" pitchFamily="18" charset="0"/>
                <a:cs typeface="Times New Roman" panose="02020603050405020304" pitchFamily="18" charset="0"/>
              </a:rPr>
              <a:t>Growth opportunities in Emerging countries such as India, China, Brazil, Russia, and several countries in Latin America and Southeast Asia</a:t>
            </a:r>
          </a:p>
          <a:p>
            <a:pPr>
              <a:lnSpc>
                <a:spcPct val="150000"/>
              </a:lnSpc>
              <a:spcAft>
                <a:spcPts val="750"/>
              </a:spcAft>
            </a:pPr>
            <a:r>
              <a:rPr lang="en-US" dirty="0">
                <a:solidFill>
                  <a:schemeClr val="tx2">
                    <a:lumMod val="75000"/>
                  </a:schemeClr>
                </a:solidFill>
                <a:effectLst/>
                <a:latin typeface="Microsoft Sans Serif" panose="020B0604020202020204" pitchFamily="34" charset="0"/>
                <a:ea typeface="Times New Roman" panose="02020603050405020304" pitchFamily="18" charset="0"/>
                <a:cs typeface="Times New Roman" panose="02020603050405020304" pitchFamily="18" charset="0"/>
              </a:rPr>
              <a:t>The growing focus on improving the quality of hospital care and healthcare infrastructure</a:t>
            </a:r>
          </a:p>
          <a:p>
            <a:pPr>
              <a:lnSpc>
                <a:spcPct val="150000"/>
              </a:lnSpc>
              <a:spcAft>
                <a:spcPts val="750"/>
              </a:spcAft>
            </a:pPr>
            <a:r>
              <a:rPr lang="en-US" dirty="0">
                <a:solidFill>
                  <a:schemeClr val="tx2">
                    <a:lumMod val="75000"/>
                  </a:schemeClr>
                </a:solidFill>
                <a:effectLst/>
                <a:latin typeface="Microsoft Sans Serif" panose="020B0604020202020204" pitchFamily="34" charset="0"/>
                <a:ea typeface="Times New Roman" panose="02020603050405020304" pitchFamily="18" charset="0"/>
                <a:cs typeface="Times New Roman" panose="02020603050405020304" pitchFamily="18" charset="0"/>
              </a:rPr>
              <a:t>Global pandemic and exponential demand </a:t>
            </a:r>
            <a:r>
              <a:rPr lang="en-US" dirty="0" smtClean="0">
                <a:solidFill>
                  <a:schemeClr val="tx2">
                    <a:lumMod val="75000"/>
                  </a:schemeClr>
                </a:solidFill>
                <a:effectLst/>
                <a:latin typeface="Microsoft Sans Serif" panose="020B0604020202020204" pitchFamily="34" charset="0"/>
                <a:ea typeface="Times New Roman" panose="02020603050405020304" pitchFamily="18" charset="0"/>
                <a:cs typeface="Times New Roman" panose="02020603050405020304" pitchFamily="18" charset="0"/>
              </a:rPr>
              <a:t>for </a:t>
            </a:r>
            <a:r>
              <a:rPr lang="en-US" dirty="0">
                <a:solidFill>
                  <a:schemeClr val="tx2">
                    <a:lumMod val="75000"/>
                  </a:schemeClr>
                </a:solidFill>
                <a:effectLst/>
                <a:latin typeface="Microsoft Sans Serif" panose="020B0604020202020204" pitchFamily="34" charset="0"/>
                <a:ea typeface="Times New Roman" panose="02020603050405020304" pitchFamily="18" charset="0"/>
                <a:cs typeface="Times New Roman" panose="02020603050405020304" pitchFamily="18" charset="0"/>
              </a:rPr>
              <a:t>care centers</a:t>
            </a:r>
          </a:p>
          <a:p>
            <a:pPr>
              <a:lnSpc>
                <a:spcPct val="150000"/>
              </a:lnSpc>
              <a:spcAft>
                <a:spcPts val="750"/>
              </a:spcAft>
            </a:pPr>
            <a:r>
              <a:rPr lang="en-US" dirty="0">
                <a:solidFill>
                  <a:schemeClr val="tx2">
                    <a:lumMod val="75000"/>
                  </a:schemeClr>
                </a:solidFill>
                <a:latin typeface="Microsoft Sans Serif" panose="020B0604020202020204" pitchFamily="34" charset="0"/>
                <a:ea typeface="Times New Roman" panose="02020603050405020304" pitchFamily="18" charset="0"/>
                <a:cs typeface="Times New Roman" panose="02020603050405020304" pitchFamily="18" charset="0"/>
              </a:rPr>
              <a:t>Medco - Legal cases and cases of neglect and accountability in </a:t>
            </a:r>
            <a:r>
              <a:rPr lang="en-US" dirty="0" smtClean="0">
                <a:solidFill>
                  <a:schemeClr val="tx2">
                    <a:lumMod val="75000"/>
                  </a:schemeClr>
                </a:solidFill>
                <a:latin typeface="Microsoft Sans Serif" panose="020B0604020202020204" pitchFamily="34" charset="0"/>
                <a:ea typeface="Times New Roman" panose="02020603050405020304" pitchFamily="18" charset="0"/>
                <a:cs typeface="Times New Roman" panose="02020603050405020304" pitchFamily="18" charset="0"/>
              </a:rPr>
              <a:t>the system</a:t>
            </a:r>
            <a:endParaRPr lang="en-US" dirty="0">
              <a:solidFill>
                <a:schemeClr val="tx2">
                  <a:lumMod val="75000"/>
                </a:schemeClr>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p>
            <a:pPr>
              <a:spcAft>
                <a:spcPts val="750"/>
              </a:spcAft>
            </a:pPr>
            <a:endParaRPr lang="en-US" dirty="0">
              <a:solidFill>
                <a:schemeClr val="tx2">
                  <a:lumMod val="75000"/>
                </a:schemeClr>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p>
            <a:pPr>
              <a:spcAft>
                <a:spcPts val="750"/>
              </a:spcAft>
            </a:pPr>
            <a:endParaRPr lang="en-IN" dirty="0">
              <a:solidFill>
                <a:schemeClr val="tx2">
                  <a:lumMod val="75000"/>
                </a:schemeClr>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3242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CC78E1-629B-4981-BA25-E8F061C40DAE}"/>
              </a:ext>
            </a:extLst>
          </p:cNvPr>
          <p:cNvSpPr>
            <a:spLocks noGrp="1"/>
          </p:cNvSpPr>
          <p:nvPr>
            <p:ph type="title"/>
          </p:nvPr>
        </p:nvSpPr>
        <p:spPr>
          <a:xfrm>
            <a:off x="1097280" y="286603"/>
            <a:ext cx="10058400" cy="1450757"/>
          </a:xfrm>
        </p:spPr>
        <p:txBody>
          <a:bodyPr>
            <a:normAutofit/>
          </a:bodyPr>
          <a:lstStyle/>
          <a:p>
            <a:r>
              <a:rPr lang="en-US" dirty="0"/>
              <a:t>BPS - Nurse Call Systems EVOLUTION</a:t>
            </a:r>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5129" y="2146852"/>
            <a:ext cx="10561243" cy="4008048"/>
          </a:xfrm>
        </p:spPr>
      </p:pic>
    </p:spTree>
    <p:extLst>
      <p:ext uri="{BB962C8B-B14F-4D97-AF65-F5344CB8AC3E}">
        <p14:creationId xmlns:p14="http://schemas.microsoft.com/office/powerpoint/2010/main" val="997528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CC78E1-629B-4981-BA25-E8F061C40DAE}"/>
              </a:ext>
            </a:extLst>
          </p:cNvPr>
          <p:cNvSpPr>
            <a:spLocks noGrp="1"/>
          </p:cNvSpPr>
          <p:nvPr>
            <p:ph type="title"/>
          </p:nvPr>
        </p:nvSpPr>
        <p:spPr>
          <a:xfrm>
            <a:off x="1097280" y="286603"/>
            <a:ext cx="10058400" cy="1450757"/>
          </a:xfrm>
        </p:spPr>
        <p:txBody>
          <a:bodyPr>
            <a:normAutofit/>
          </a:bodyPr>
          <a:lstStyle/>
          <a:p>
            <a:r>
              <a:rPr lang="en-US" dirty="0"/>
              <a:t>BPS - Nurse Call Systems FUTURE</a:t>
            </a:r>
          </a:p>
        </p:txBody>
      </p:sp>
      <p:sp>
        <p:nvSpPr>
          <p:cNvPr id="3" name="Content Placeholder 2">
            <a:extLst>
              <a:ext uri="{FF2B5EF4-FFF2-40B4-BE49-F238E27FC236}">
                <a16:creationId xmlns:a16="http://schemas.microsoft.com/office/drawing/2014/main" id="{60724403-4418-4C92-93C6-265D621468F1}"/>
              </a:ext>
            </a:extLst>
          </p:cNvPr>
          <p:cNvSpPr>
            <a:spLocks noGrp="1"/>
          </p:cNvSpPr>
          <p:nvPr>
            <p:ph idx="1"/>
          </p:nvPr>
        </p:nvSpPr>
        <p:spPr/>
        <p:txBody>
          <a:bodyPr>
            <a:normAutofit/>
          </a:bodyPr>
          <a:lstStyle/>
          <a:p>
            <a:pPr>
              <a:spcAft>
                <a:spcPts val="750"/>
              </a:spcAft>
            </a:pPr>
            <a:r>
              <a:rPr lang="en-US" dirty="0">
                <a:solidFill>
                  <a:schemeClr val="tx2">
                    <a:lumMod val="75000"/>
                  </a:schemeClr>
                </a:solidFill>
                <a:effectLst/>
                <a:latin typeface="Microsoft Sans Serif" panose="020B0604020202020204" pitchFamily="34" charset="0"/>
                <a:ea typeface="Times New Roman" panose="02020603050405020304" pitchFamily="18" charset="0"/>
                <a:cs typeface="Times New Roman" panose="02020603050405020304" pitchFamily="18" charset="0"/>
              </a:rPr>
              <a:t>Multimedia terminal for in patient / Doctors</a:t>
            </a:r>
          </a:p>
          <a:p>
            <a:pPr>
              <a:spcAft>
                <a:spcPts val="750"/>
              </a:spcAft>
            </a:pPr>
            <a:r>
              <a:rPr lang="en-US" dirty="0" smtClean="0">
                <a:solidFill>
                  <a:schemeClr val="tx2">
                    <a:lumMod val="75000"/>
                  </a:schemeClr>
                </a:solidFill>
                <a:effectLst/>
                <a:latin typeface="Microsoft Sans Serif" panose="020B0604020202020204" pitchFamily="34" charset="0"/>
                <a:ea typeface="Times New Roman" panose="02020603050405020304" pitchFamily="18" charset="0"/>
                <a:cs typeface="Times New Roman" panose="02020603050405020304" pitchFamily="18" charset="0"/>
              </a:rPr>
              <a:t>Vo-IP </a:t>
            </a:r>
            <a:r>
              <a:rPr lang="en-US" dirty="0">
                <a:solidFill>
                  <a:schemeClr val="tx2">
                    <a:lumMod val="75000"/>
                  </a:schemeClr>
                </a:solidFill>
                <a:effectLst/>
                <a:latin typeface="Microsoft Sans Serif" panose="020B0604020202020204" pitchFamily="34" charset="0"/>
                <a:ea typeface="Times New Roman" panose="02020603050405020304" pitchFamily="18" charset="0"/>
                <a:cs typeface="Times New Roman" panose="02020603050405020304" pitchFamily="18" charset="0"/>
              </a:rPr>
              <a:t>based Voice communication for patients</a:t>
            </a:r>
          </a:p>
          <a:p>
            <a:pPr>
              <a:spcAft>
                <a:spcPts val="750"/>
              </a:spcAft>
            </a:pPr>
            <a:r>
              <a:rPr lang="en-US" dirty="0">
                <a:solidFill>
                  <a:schemeClr val="tx2">
                    <a:lumMod val="75000"/>
                  </a:schemeClr>
                </a:solidFill>
                <a:effectLst/>
                <a:latin typeface="Microsoft Sans Serif" panose="020B0604020202020204" pitchFamily="34" charset="0"/>
                <a:ea typeface="Times New Roman" panose="02020603050405020304" pitchFamily="18" charset="0"/>
                <a:cs typeface="Times New Roman" panose="02020603050405020304" pitchFamily="18" charset="0"/>
              </a:rPr>
              <a:t>Digitalization at the patient’s bedside</a:t>
            </a:r>
          </a:p>
          <a:p>
            <a:pPr>
              <a:spcAft>
                <a:spcPts val="750"/>
              </a:spcAft>
            </a:pPr>
            <a:r>
              <a:rPr lang="en-US" dirty="0">
                <a:solidFill>
                  <a:schemeClr val="tx2">
                    <a:lumMod val="75000"/>
                  </a:schemeClr>
                </a:solidFill>
                <a:effectLst/>
                <a:latin typeface="Microsoft Sans Serif" panose="020B0604020202020204" pitchFamily="34" charset="0"/>
                <a:ea typeface="Times New Roman" panose="02020603050405020304" pitchFamily="18" charset="0"/>
                <a:cs typeface="Times New Roman" panose="02020603050405020304" pitchFamily="18" charset="0"/>
              </a:rPr>
              <a:t>Wireless patient care with </a:t>
            </a:r>
            <a:r>
              <a:rPr lang="en-US" dirty="0" smtClean="0">
                <a:solidFill>
                  <a:schemeClr val="tx2">
                    <a:lumMod val="75000"/>
                  </a:schemeClr>
                </a:solidFill>
                <a:effectLst/>
                <a:latin typeface="Microsoft Sans Serif" panose="020B0604020202020204" pitchFamily="34" charset="0"/>
                <a:ea typeface="Times New Roman" panose="02020603050405020304" pitchFamily="18" charset="0"/>
                <a:cs typeface="Times New Roman" panose="02020603050405020304" pitchFamily="18" charset="0"/>
              </a:rPr>
              <a:t>advanced</a:t>
            </a:r>
            <a:r>
              <a:rPr lang="en-US" dirty="0">
                <a:solidFill>
                  <a:schemeClr val="tx2">
                    <a:lumMod val="75000"/>
                  </a:schemeClr>
                </a:solidFill>
                <a:effectLst/>
                <a:latin typeface="Microsoft Sans Serif" panose="020B0604020202020204" pitchFamily="34" charset="0"/>
                <a:ea typeface="Times New Roman" panose="02020603050405020304" pitchFamily="18" charset="0"/>
                <a:cs typeface="Times New Roman" panose="02020603050405020304" pitchFamily="18" charset="0"/>
              </a:rPr>
              <a:t/>
            </a:r>
            <a:br>
              <a:rPr lang="en-US" dirty="0">
                <a:solidFill>
                  <a:schemeClr val="tx2">
                    <a:lumMod val="75000"/>
                  </a:schemeClr>
                </a:solidFill>
                <a:effectLst/>
                <a:latin typeface="Microsoft Sans Serif" panose="020B0604020202020204" pitchFamily="34" charset="0"/>
                <a:ea typeface="Times New Roman" panose="02020603050405020304" pitchFamily="18" charset="0"/>
                <a:cs typeface="Times New Roman" panose="02020603050405020304" pitchFamily="18" charset="0"/>
              </a:rPr>
            </a:br>
            <a:r>
              <a:rPr lang="en-US" dirty="0">
                <a:solidFill>
                  <a:schemeClr val="tx2">
                    <a:lumMod val="75000"/>
                  </a:schemeClr>
                </a:solidFill>
                <a:effectLst/>
                <a:latin typeface="Microsoft Sans Serif" panose="020B0604020202020204" pitchFamily="34" charset="0"/>
                <a:ea typeface="Times New Roman" panose="02020603050405020304" pitchFamily="18" charset="0"/>
                <a:cs typeface="Times New Roman" panose="02020603050405020304" pitchFamily="18" charset="0"/>
              </a:rPr>
              <a:t>Data and MIS reporting feature</a:t>
            </a:r>
          </a:p>
          <a:p>
            <a:pPr>
              <a:spcAft>
                <a:spcPts val="750"/>
              </a:spcAft>
            </a:pPr>
            <a:r>
              <a:rPr lang="en-US" dirty="0">
                <a:solidFill>
                  <a:schemeClr val="tx2">
                    <a:lumMod val="75000"/>
                  </a:schemeClr>
                </a:solidFill>
                <a:latin typeface="Microsoft Sans Serif" panose="020B0604020202020204" pitchFamily="34" charset="0"/>
                <a:ea typeface="Times New Roman" panose="02020603050405020304" pitchFamily="18" charset="0"/>
                <a:cs typeface="Times New Roman" panose="02020603050405020304" pitchFamily="18" charset="0"/>
              </a:rPr>
              <a:t>Android / </a:t>
            </a:r>
            <a:r>
              <a:rPr lang="en-US" dirty="0" smtClean="0">
                <a:solidFill>
                  <a:schemeClr val="tx2">
                    <a:lumMod val="75000"/>
                  </a:schemeClr>
                </a:solidFill>
                <a:latin typeface="Microsoft Sans Serif" panose="020B0604020202020204" pitchFamily="34" charset="0"/>
                <a:ea typeface="Times New Roman" panose="02020603050405020304" pitchFamily="18" charset="0"/>
                <a:cs typeface="Times New Roman" panose="02020603050405020304" pitchFamily="18" charset="0"/>
              </a:rPr>
              <a:t>iOS-based </a:t>
            </a:r>
            <a:r>
              <a:rPr lang="en-US" dirty="0">
                <a:solidFill>
                  <a:schemeClr val="tx2">
                    <a:lumMod val="75000"/>
                  </a:schemeClr>
                </a:solidFill>
                <a:latin typeface="Microsoft Sans Serif" panose="020B0604020202020204" pitchFamily="34" charset="0"/>
                <a:ea typeface="Times New Roman" panose="02020603050405020304" pitchFamily="18" charset="0"/>
                <a:cs typeface="Times New Roman" panose="02020603050405020304" pitchFamily="18" charset="0"/>
              </a:rPr>
              <a:t>app integration</a:t>
            </a:r>
          </a:p>
          <a:p>
            <a:pPr>
              <a:spcAft>
                <a:spcPts val="750"/>
              </a:spcAft>
            </a:pPr>
            <a:r>
              <a:rPr lang="en-US" dirty="0">
                <a:solidFill>
                  <a:schemeClr val="tx2">
                    <a:lumMod val="75000"/>
                  </a:schemeClr>
                </a:solidFill>
                <a:effectLst/>
                <a:latin typeface="Microsoft Sans Serif" panose="020B0604020202020204" pitchFamily="34" charset="0"/>
                <a:ea typeface="Times New Roman" panose="02020603050405020304" pitchFamily="18" charset="0"/>
                <a:cs typeface="Times New Roman" panose="02020603050405020304" pitchFamily="18" charset="0"/>
              </a:rPr>
              <a:t>Integration with HMS syste</a:t>
            </a:r>
            <a:r>
              <a:rPr lang="en-US" dirty="0">
                <a:solidFill>
                  <a:schemeClr val="tx2">
                    <a:lumMod val="75000"/>
                  </a:schemeClr>
                </a:solidFill>
                <a:latin typeface="Microsoft Sans Serif" panose="020B0604020202020204" pitchFamily="34" charset="0"/>
                <a:ea typeface="Times New Roman" panose="02020603050405020304" pitchFamily="18" charset="0"/>
                <a:cs typeface="Times New Roman" panose="02020603050405020304" pitchFamily="18" charset="0"/>
              </a:rPr>
              <a:t>ms</a:t>
            </a:r>
          </a:p>
          <a:p>
            <a:pPr>
              <a:spcAft>
                <a:spcPts val="750"/>
              </a:spcAft>
            </a:pPr>
            <a:endParaRPr lang="en-US" dirty="0">
              <a:solidFill>
                <a:schemeClr val="tx2">
                  <a:lumMod val="75000"/>
                </a:schemeClr>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p>
            <a:pPr>
              <a:spcAft>
                <a:spcPts val="750"/>
              </a:spcAft>
            </a:pPr>
            <a:endParaRPr lang="en-IN" dirty="0">
              <a:solidFill>
                <a:schemeClr val="tx2">
                  <a:lumMod val="75000"/>
                </a:schemeClr>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441C310-AA05-4AA9-89F6-FA8ABA7C72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66182" y="2490247"/>
            <a:ext cx="4296876" cy="4081150"/>
          </a:xfrm>
          <a:prstGeom prst="rect">
            <a:avLst/>
          </a:prstGeom>
        </p:spPr>
      </p:pic>
    </p:spTree>
    <p:extLst>
      <p:ext uri="{BB962C8B-B14F-4D97-AF65-F5344CB8AC3E}">
        <p14:creationId xmlns:p14="http://schemas.microsoft.com/office/powerpoint/2010/main" val="5128727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CC78E1-629B-4981-BA25-E8F061C40DAE}"/>
              </a:ext>
            </a:extLst>
          </p:cNvPr>
          <p:cNvSpPr>
            <a:spLocks noGrp="1"/>
          </p:cNvSpPr>
          <p:nvPr>
            <p:ph type="title"/>
          </p:nvPr>
        </p:nvSpPr>
        <p:spPr>
          <a:xfrm>
            <a:off x="1097280" y="286603"/>
            <a:ext cx="10058400" cy="1450757"/>
          </a:xfrm>
        </p:spPr>
        <p:txBody>
          <a:bodyPr>
            <a:normAutofit/>
          </a:bodyPr>
          <a:lstStyle/>
          <a:p>
            <a:r>
              <a:rPr lang="en-US" dirty="0"/>
              <a:t>BPS - Nurse Call Systems EXPERTISE</a:t>
            </a:r>
          </a:p>
        </p:txBody>
      </p:sp>
      <p:sp>
        <p:nvSpPr>
          <p:cNvPr id="3" name="Content Placeholder 2">
            <a:extLst>
              <a:ext uri="{FF2B5EF4-FFF2-40B4-BE49-F238E27FC236}">
                <a16:creationId xmlns:a16="http://schemas.microsoft.com/office/drawing/2014/main" id="{60724403-4418-4C92-93C6-265D621468F1}"/>
              </a:ext>
            </a:extLst>
          </p:cNvPr>
          <p:cNvSpPr>
            <a:spLocks noGrp="1"/>
          </p:cNvSpPr>
          <p:nvPr>
            <p:ph idx="1"/>
          </p:nvPr>
        </p:nvSpPr>
        <p:spPr>
          <a:xfrm>
            <a:off x="1238484" y="1678823"/>
            <a:ext cx="10058400" cy="624840"/>
          </a:xfrm>
        </p:spPr>
        <p:txBody>
          <a:bodyPr>
            <a:normAutofit/>
          </a:bodyPr>
          <a:lstStyle/>
          <a:p>
            <a:pPr marL="0" indent="0">
              <a:lnSpc>
                <a:spcPct val="150000"/>
              </a:lnSpc>
              <a:spcAft>
                <a:spcPts val="750"/>
              </a:spcAft>
              <a:buNone/>
            </a:pPr>
            <a:r>
              <a:rPr lang="en-US" dirty="0">
                <a:solidFill>
                  <a:schemeClr val="tx2">
                    <a:lumMod val="75000"/>
                  </a:schemeClr>
                </a:solidFill>
                <a:effectLst/>
                <a:latin typeface="Microsoft Sans Serif" panose="020B0604020202020204" pitchFamily="34" charset="0"/>
                <a:ea typeface="Times New Roman" panose="02020603050405020304" pitchFamily="18" charset="0"/>
                <a:cs typeface="Times New Roman" panose="02020603050405020304" pitchFamily="18" charset="0"/>
              </a:rPr>
              <a:t>More than 20 years of experience in the field with strong customer </a:t>
            </a:r>
            <a:r>
              <a:rPr lang="en-US" dirty="0" smtClean="0">
                <a:solidFill>
                  <a:schemeClr val="tx2">
                    <a:lumMod val="75000"/>
                  </a:schemeClr>
                </a:solidFill>
                <a:effectLst/>
                <a:latin typeface="Microsoft Sans Serif" panose="020B0604020202020204" pitchFamily="34" charset="0"/>
                <a:ea typeface="Times New Roman" panose="02020603050405020304" pitchFamily="18" charset="0"/>
                <a:cs typeface="Times New Roman" panose="02020603050405020304" pitchFamily="18" charset="0"/>
              </a:rPr>
              <a:t>base &amp; Recent Works</a:t>
            </a:r>
            <a:endParaRPr lang="en-IN" dirty="0">
              <a:solidFill>
                <a:schemeClr val="tx2">
                  <a:lumMod val="75000"/>
                </a:schemeClr>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7737" y="2174005"/>
            <a:ext cx="8817486" cy="4226795"/>
          </a:xfrm>
          <a:prstGeom prst="rect">
            <a:avLst/>
          </a:prstGeom>
        </p:spPr>
      </p:pic>
    </p:spTree>
    <p:extLst>
      <p:ext uri="{BB962C8B-B14F-4D97-AF65-F5344CB8AC3E}">
        <p14:creationId xmlns:p14="http://schemas.microsoft.com/office/powerpoint/2010/main" val="1668479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1097BE-A044-49F5-B5CA-AE183B956585}"/>
              </a:ext>
            </a:extLst>
          </p:cNvPr>
          <p:cNvSpPr>
            <a:spLocks noGrp="1"/>
          </p:cNvSpPr>
          <p:nvPr>
            <p:ph type="title"/>
          </p:nvPr>
        </p:nvSpPr>
        <p:spPr>
          <a:xfrm>
            <a:off x="426129" y="2108200"/>
            <a:ext cx="3498172" cy="1870900"/>
          </a:xfrm>
        </p:spPr>
        <p:txBody>
          <a:bodyPr>
            <a:normAutofit fontScale="90000"/>
          </a:bodyPr>
          <a:lstStyle/>
          <a:p>
            <a:r>
              <a:rPr lang="en-US" dirty="0"/>
              <a:t>About  US</a:t>
            </a:r>
            <a:br>
              <a:rPr lang="en-US" dirty="0"/>
            </a:br>
            <a:r>
              <a:rPr lang="en-US" dirty="0"/>
              <a:t/>
            </a:r>
            <a:br>
              <a:rPr lang="en-US" dirty="0"/>
            </a:br>
            <a:r>
              <a:rPr lang="en-US" dirty="0"/>
              <a:t>BAID POWER SERVICES P. Ltd. </a:t>
            </a:r>
          </a:p>
        </p:txBody>
      </p:sp>
      <p:sp>
        <p:nvSpPr>
          <p:cNvPr id="8" name="Content Placeholder 7">
            <a:extLst>
              <a:ext uri="{FF2B5EF4-FFF2-40B4-BE49-F238E27FC236}">
                <a16:creationId xmlns:a16="http://schemas.microsoft.com/office/drawing/2014/main" id="{411E9392-71EA-4293-909F-1FE7DD38E31D}"/>
              </a:ext>
            </a:extLst>
          </p:cNvPr>
          <p:cNvSpPr>
            <a:spLocks noGrp="1"/>
          </p:cNvSpPr>
          <p:nvPr>
            <p:ph idx="1"/>
          </p:nvPr>
        </p:nvSpPr>
        <p:spPr>
          <a:xfrm>
            <a:off x="5817651" y="943430"/>
            <a:ext cx="5355174" cy="4413661"/>
          </a:xfrm>
        </p:spPr>
        <p:txBody>
          <a:bodyPr>
            <a:normAutofit fontScale="92500" lnSpcReduction="20000"/>
          </a:bodyPr>
          <a:lstStyle/>
          <a:p>
            <a:r>
              <a:rPr lang="en-US" dirty="0"/>
              <a:t>Established in 2003. </a:t>
            </a:r>
          </a:p>
          <a:p>
            <a:r>
              <a:rPr lang="en-US" dirty="0"/>
              <a:t>NSIC registered, ISO certificated Systems.</a:t>
            </a:r>
          </a:p>
          <a:p>
            <a:r>
              <a:rPr lang="en-US" dirty="0" smtClean="0"/>
              <a:t>Its </a:t>
            </a:r>
            <a:r>
              <a:rPr lang="en-US" dirty="0"/>
              <a:t>office, Factory, </a:t>
            </a:r>
            <a:r>
              <a:rPr lang="en-US" dirty="0" smtClean="0"/>
              <a:t>and R </a:t>
            </a:r>
            <a:r>
              <a:rPr lang="en-US" dirty="0"/>
              <a:t>&amp; D center are in Kolkata.</a:t>
            </a:r>
          </a:p>
          <a:p>
            <a:r>
              <a:rPr lang="en-US" dirty="0"/>
              <a:t>We are </a:t>
            </a:r>
            <a:r>
              <a:rPr lang="en-US" dirty="0" smtClean="0"/>
              <a:t>a team </a:t>
            </a:r>
            <a:r>
              <a:rPr lang="en-US" dirty="0"/>
              <a:t>of young and experienced engineers dedicated to design.</a:t>
            </a:r>
          </a:p>
          <a:p>
            <a:r>
              <a:rPr lang="en-US" dirty="0"/>
              <a:t>We have designed many innovative products in Healthcare Infra / </a:t>
            </a:r>
            <a:r>
              <a:rPr lang="en-US" dirty="0" smtClean="0"/>
              <a:t>IT, </a:t>
            </a:r>
            <a:r>
              <a:rPr lang="en-US" dirty="0"/>
              <a:t>Data </a:t>
            </a:r>
            <a:r>
              <a:rPr lang="en-US" dirty="0" smtClean="0"/>
              <a:t>Acquisition, </a:t>
            </a:r>
            <a:r>
              <a:rPr lang="en-US" dirty="0"/>
              <a:t>IoT, Smart City, Power Electronics, EV Charging systems</a:t>
            </a:r>
          </a:p>
          <a:p>
            <a:r>
              <a:rPr lang="en-US" dirty="0"/>
              <a:t>Experts in IoT and Embedded systems</a:t>
            </a:r>
          </a:p>
          <a:p>
            <a:r>
              <a:rPr lang="en-US" dirty="0"/>
              <a:t>30 Years of </a:t>
            </a:r>
            <a:r>
              <a:rPr lang="en-US" dirty="0" smtClean="0"/>
              <a:t>Multi-domain </a:t>
            </a:r>
            <a:r>
              <a:rPr lang="en-US" dirty="0"/>
              <a:t>expertise</a:t>
            </a:r>
          </a:p>
        </p:txBody>
      </p:sp>
      <p:grpSp>
        <p:nvGrpSpPr>
          <p:cNvPr id="10" name="Group 9" descr="Info">
            <a:extLst>
              <a:ext uri="{FF2B5EF4-FFF2-40B4-BE49-F238E27FC236}">
                <a16:creationId xmlns:a16="http://schemas.microsoft.com/office/drawing/2014/main" id="{04EACC33-3BBF-4195-8927-841FEBB364AD}"/>
              </a:ext>
            </a:extLst>
          </p:cNvPr>
          <p:cNvGrpSpPr/>
          <p:nvPr/>
        </p:nvGrpSpPr>
        <p:grpSpPr>
          <a:xfrm>
            <a:off x="4637454" y="2530474"/>
            <a:ext cx="803276" cy="803276"/>
            <a:chOff x="4914764" y="3319462"/>
            <a:chExt cx="619125" cy="619125"/>
          </a:xfrm>
          <a:solidFill>
            <a:schemeClr val="bg1"/>
          </a:solidFill>
        </p:grpSpPr>
        <p:sp>
          <p:nvSpPr>
            <p:cNvPr id="11" name="Freeform: Shape 10">
              <a:extLst>
                <a:ext uri="{FF2B5EF4-FFF2-40B4-BE49-F238E27FC236}">
                  <a16:creationId xmlns:a16="http://schemas.microsoft.com/office/drawing/2014/main" id="{400D0FC6-FE6C-422D-87EC-3F2A40F92771}"/>
                </a:ext>
              </a:extLst>
            </p:cNvPr>
            <p:cNvSpPr/>
            <p:nvPr/>
          </p:nvSpPr>
          <p:spPr>
            <a:xfrm>
              <a:off x="4914764" y="3319462"/>
              <a:ext cx="619125" cy="619125"/>
            </a:xfrm>
            <a:custGeom>
              <a:avLst/>
              <a:gdLst>
                <a:gd name="connsiteX0" fmla="*/ 309563 w 619125"/>
                <a:gd name="connsiteY0" fmla="*/ 0 h 619125"/>
                <a:gd name="connsiteX1" fmla="*/ 0 w 619125"/>
                <a:gd name="connsiteY1" fmla="*/ 309563 h 619125"/>
                <a:gd name="connsiteX2" fmla="*/ 309563 w 619125"/>
                <a:gd name="connsiteY2" fmla="*/ 619125 h 619125"/>
                <a:gd name="connsiteX3" fmla="*/ 619125 w 619125"/>
                <a:gd name="connsiteY3" fmla="*/ 309563 h 619125"/>
                <a:gd name="connsiteX4" fmla="*/ 309563 w 619125"/>
                <a:gd name="connsiteY4" fmla="*/ 0 h 619125"/>
                <a:gd name="connsiteX5" fmla="*/ 309563 w 619125"/>
                <a:gd name="connsiteY5" fmla="*/ 581025 h 619125"/>
                <a:gd name="connsiteX6" fmla="*/ 38100 w 619125"/>
                <a:gd name="connsiteY6" fmla="*/ 309563 h 619125"/>
                <a:gd name="connsiteX7" fmla="*/ 309563 w 619125"/>
                <a:gd name="connsiteY7" fmla="*/ 38100 h 619125"/>
                <a:gd name="connsiteX8" fmla="*/ 581025 w 619125"/>
                <a:gd name="connsiteY8" fmla="*/ 309563 h 619125"/>
                <a:gd name="connsiteX9" fmla="*/ 309563 w 619125"/>
                <a:gd name="connsiteY9" fmla="*/ 581025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125" h="619125">
                  <a:moveTo>
                    <a:pt x="309563" y="0"/>
                  </a:moveTo>
                  <a:cubicBezTo>
                    <a:pt x="138875" y="0"/>
                    <a:pt x="0" y="138865"/>
                    <a:pt x="0" y="309563"/>
                  </a:cubicBezTo>
                  <a:cubicBezTo>
                    <a:pt x="0" y="480260"/>
                    <a:pt x="138875" y="619125"/>
                    <a:pt x="309563" y="619125"/>
                  </a:cubicBezTo>
                  <a:cubicBezTo>
                    <a:pt x="480250" y="619125"/>
                    <a:pt x="619125" y="480260"/>
                    <a:pt x="619125" y="309563"/>
                  </a:cubicBezTo>
                  <a:cubicBezTo>
                    <a:pt x="619125" y="138865"/>
                    <a:pt x="480250" y="0"/>
                    <a:pt x="309563" y="0"/>
                  </a:cubicBezTo>
                  <a:close/>
                  <a:moveTo>
                    <a:pt x="309563" y="581025"/>
                  </a:moveTo>
                  <a:cubicBezTo>
                    <a:pt x="159877" y="581025"/>
                    <a:pt x="38100" y="459248"/>
                    <a:pt x="38100" y="309563"/>
                  </a:cubicBezTo>
                  <a:cubicBezTo>
                    <a:pt x="38100" y="159877"/>
                    <a:pt x="159877" y="38100"/>
                    <a:pt x="309563" y="38100"/>
                  </a:cubicBezTo>
                  <a:cubicBezTo>
                    <a:pt x="459248" y="38100"/>
                    <a:pt x="581025" y="159877"/>
                    <a:pt x="581025" y="309563"/>
                  </a:cubicBezTo>
                  <a:cubicBezTo>
                    <a:pt x="581025" y="459248"/>
                    <a:pt x="459248" y="581025"/>
                    <a:pt x="309563" y="581025"/>
                  </a:cubicBezTo>
                  <a:close/>
                </a:path>
              </a:pathLst>
            </a:custGeom>
            <a:grp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EADF13BE-BF58-43E3-9534-281EFDABF659}"/>
                </a:ext>
              </a:extLst>
            </p:cNvPr>
            <p:cNvSpPr/>
            <p:nvPr/>
          </p:nvSpPr>
          <p:spPr>
            <a:xfrm>
              <a:off x="5195751" y="3473729"/>
              <a:ext cx="57150" cy="57150"/>
            </a:xfrm>
            <a:custGeom>
              <a:avLst/>
              <a:gdLst>
                <a:gd name="connsiteX0" fmla="*/ 63722 w 57150"/>
                <a:gd name="connsiteY0" fmla="*/ 31861 h 57150"/>
                <a:gd name="connsiteX1" fmla="*/ 31861 w 57150"/>
                <a:gd name="connsiteY1" fmla="*/ 63722 h 57150"/>
                <a:gd name="connsiteX2" fmla="*/ 0 w 57150"/>
                <a:gd name="connsiteY2" fmla="*/ 31861 h 57150"/>
                <a:gd name="connsiteX3" fmla="*/ 31861 w 57150"/>
                <a:gd name="connsiteY3" fmla="*/ 0 h 57150"/>
                <a:gd name="connsiteX4" fmla="*/ 63722 w 57150"/>
                <a:gd name="connsiteY4" fmla="*/ 31861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3722" y="31861"/>
                  </a:moveTo>
                  <a:cubicBezTo>
                    <a:pt x="63722" y="49458"/>
                    <a:pt x="49458" y="63722"/>
                    <a:pt x="31861" y="63722"/>
                  </a:cubicBezTo>
                  <a:cubicBezTo>
                    <a:pt x="14265" y="63722"/>
                    <a:pt x="0" y="49458"/>
                    <a:pt x="0" y="31861"/>
                  </a:cubicBezTo>
                  <a:cubicBezTo>
                    <a:pt x="0" y="14265"/>
                    <a:pt x="14265" y="0"/>
                    <a:pt x="31861" y="0"/>
                  </a:cubicBezTo>
                  <a:cubicBezTo>
                    <a:pt x="49458" y="0"/>
                    <a:pt x="63722" y="14265"/>
                    <a:pt x="63722" y="31861"/>
                  </a:cubicBezTo>
                  <a:close/>
                </a:path>
              </a:pathLst>
            </a:custGeom>
            <a:grp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914EC720-9A79-4D18-8746-AE0BDD325E79}"/>
                </a:ext>
              </a:extLst>
            </p:cNvPr>
            <p:cNvSpPr/>
            <p:nvPr/>
          </p:nvSpPr>
          <p:spPr>
            <a:xfrm>
              <a:off x="5205276" y="3589420"/>
              <a:ext cx="38100" cy="200025"/>
            </a:xfrm>
            <a:custGeom>
              <a:avLst/>
              <a:gdLst>
                <a:gd name="connsiteX0" fmla="*/ 19050 w 38100"/>
                <a:gd name="connsiteY0" fmla="*/ 0 h 200025"/>
                <a:gd name="connsiteX1" fmla="*/ 0 w 38100"/>
                <a:gd name="connsiteY1" fmla="*/ 19050 h 200025"/>
                <a:gd name="connsiteX2" fmla="*/ 0 w 38100"/>
                <a:gd name="connsiteY2" fmla="*/ 180975 h 200025"/>
                <a:gd name="connsiteX3" fmla="*/ 19050 w 38100"/>
                <a:gd name="connsiteY3" fmla="*/ 200025 h 200025"/>
                <a:gd name="connsiteX4" fmla="*/ 38100 w 38100"/>
                <a:gd name="connsiteY4" fmla="*/ 180975 h 200025"/>
                <a:gd name="connsiteX5" fmla="*/ 38100 w 38100"/>
                <a:gd name="connsiteY5" fmla="*/ 19050 h 200025"/>
                <a:gd name="connsiteX6" fmla="*/ 19050 w 38100"/>
                <a:gd name="connsiteY6"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200025">
                  <a:moveTo>
                    <a:pt x="19050" y="0"/>
                  </a:moveTo>
                  <a:cubicBezTo>
                    <a:pt x="8534" y="0"/>
                    <a:pt x="0" y="8534"/>
                    <a:pt x="0" y="19050"/>
                  </a:cubicBezTo>
                  <a:lnTo>
                    <a:pt x="0" y="180975"/>
                  </a:lnTo>
                  <a:cubicBezTo>
                    <a:pt x="0" y="191491"/>
                    <a:pt x="8534" y="200025"/>
                    <a:pt x="19050" y="200025"/>
                  </a:cubicBezTo>
                  <a:cubicBezTo>
                    <a:pt x="29566" y="200025"/>
                    <a:pt x="38100" y="191491"/>
                    <a:pt x="38100" y="180975"/>
                  </a:cubicBezTo>
                  <a:lnTo>
                    <a:pt x="38100" y="19050"/>
                  </a:lnTo>
                  <a:cubicBezTo>
                    <a:pt x="38100" y="8525"/>
                    <a:pt x="29566" y="0"/>
                    <a:pt x="19050" y="0"/>
                  </a:cubicBez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384889305"/>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 Opportunities</a:t>
            </a:r>
            <a:endParaRPr lang="en-IN" dirty="0"/>
          </a:p>
        </p:txBody>
      </p:sp>
      <p:sp>
        <p:nvSpPr>
          <p:cNvPr id="6" name="Rectangle 5"/>
          <p:cNvSpPr/>
          <p:nvPr/>
        </p:nvSpPr>
        <p:spPr>
          <a:xfrm>
            <a:off x="805180" y="2256700"/>
            <a:ext cx="2509520" cy="44107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As a sales representative in the field of medical equipment, your role is crucial in connecting with clients, understanding their needs, and promoting your products and services. Here are some key responsibilities and skills that can make you effective in this </a:t>
            </a:r>
            <a:r>
              <a:rPr lang="en-US" dirty="0" smtClean="0">
                <a:solidFill>
                  <a:schemeClr val="tx1">
                    <a:lumMod val="95000"/>
                    <a:lumOff val="5000"/>
                  </a:schemeClr>
                </a:solidFill>
              </a:rPr>
              <a:t>role.</a:t>
            </a:r>
            <a:endParaRPr lang="en-IN" dirty="0">
              <a:solidFill>
                <a:schemeClr val="tx1">
                  <a:lumMod val="95000"/>
                  <a:lumOff val="5000"/>
                </a:schemeClr>
              </a:solidFill>
            </a:endParaRPr>
          </a:p>
        </p:txBody>
      </p:sp>
      <p:sp>
        <p:nvSpPr>
          <p:cNvPr id="7" name="Rectangle 6"/>
          <p:cNvSpPr/>
          <p:nvPr/>
        </p:nvSpPr>
        <p:spPr>
          <a:xfrm>
            <a:off x="9290050" y="2654300"/>
            <a:ext cx="2509520" cy="4013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The </a:t>
            </a:r>
            <a:r>
              <a:rPr lang="en-US" dirty="0">
                <a:solidFill>
                  <a:schemeClr val="tx1">
                    <a:lumMod val="95000"/>
                    <a:lumOff val="5000"/>
                  </a:schemeClr>
                </a:solidFill>
              </a:rPr>
              <a:t>power of word-of-mouth referrals remains unmatched. At </a:t>
            </a:r>
            <a:r>
              <a:rPr lang="en-US" dirty="0" smtClean="0">
                <a:solidFill>
                  <a:schemeClr val="tx1">
                    <a:lumMod val="95000"/>
                    <a:lumOff val="5000"/>
                  </a:schemeClr>
                </a:solidFill>
              </a:rPr>
              <a:t>BPS, </a:t>
            </a:r>
            <a:r>
              <a:rPr lang="en-US" dirty="0">
                <a:solidFill>
                  <a:schemeClr val="tx1">
                    <a:lumMod val="95000"/>
                    <a:lumOff val="5000"/>
                  </a:schemeClr>
                </a:solidFill>
              </a:rPr>
              <a:t>we deeply value the trust you place in us and the effort you take to recommend our services to others</a:t>
            </a:r>
            <a:r>
              <a:rPr lang="en-US" dirty="0" smtClean="0">
                <a:solidFill>
                  <a:schemeClr val="tx1">
                    <a:lumMod val="95000"/>
                    <a:lumOff val="5000"/>
                  </a:schemeClr>
                </a:solidFill>
              </a:rPr>
              <a:t>., we </a:t>
            </a:r>
            <a:r>
              <a:rPr lang="en-US" dirty="0">
                <a:solidFill>
                  <a:schemeClr val="tx1">
                    <a:lumMod val="95000"/>
                    <a:lumOff val="5000"/>
                  </a:schemeClr>
                </a:solidFill>
              </a:rPr>
              <a:t>are excited to introduce our exclusive “Refer and Receive” </a:t>
            </a:r>
            <a:r>
              <a:rPr lang="en-US" dirty="0" smtClean="0">
                <a:solidFill>
                  <a:schemeClr val="tx1">
                    <a:lumMod val="95000"/>
                    <a:lumOff val="5000"/>
                  </a:schemeClr>
                </a:solidFill>
              </a:rPr>
              <a:t>program for your </a:t>
            </a:r>
            <a:r>
              <a:rPr lang="en-US" dirty="0">
                <a:solidFill>
                  <a:schemeClr val="tx1">
                    <a:lumMod val="95000"/>
                    <a:lumOff val="5000"/>
                  </a:schemeClr>
                </a:solidFill>
              </a:rPr>
              <a:t>invaluable support and </a:t>
            </a:r>
            <a:r>
              <a:rPr lang="en-US" dirty="0" smtClean="0">
                <a:solidFill>
                  <a:schemeClr val="tx1">
                    <a:lumMod val="95000"/>
                    <a:lumOff val="5000"/>
                  </a:schemeClr>
                </a:solidFill>
              </a:rPr>
              <a:t>referrals.</a:t>
            </a:r>
            <a:endParaRPr lang="en-IN" dirty="0">
              <a:solidFill>
                <a:schemeClr val="tx1">
                  <a:lumMod val="95000"/>
                  <a:lumOff val="5000"/>
                </a:schemeClr>
              </a:solidFill>
            </a:endParaRPr>
          </a:p>
        </p:txBody>
      </p:sp>
      <p:sp>
        <p:nvSpPr>
          <p:cNvPr id="8" name="Rectangle 7"/>
          <p:cNvSpPr/>
          <p:nvPr/>
        </p:nvSpPr>
        <p:spPr>
          <a:xfrm>
            <a:off x="6473188" y="2280740"/>
            <a:ext cx="2509522" cy="43867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Certainly! Specializing in setting up, assembling, integrating, and providing maintenance or repair services for medical equipment is a valuable skill set. Here are some key points you might want to consider or include in your </a:t>
            </a:r>
            <a:r>
              <a:rPr lang="en-US" dirty="0" smtClean="0">
                <a:solidFill>
                  <a:schemeClr val="tx1">
                    <a:lumMod val="95000"/>
                    <a:lumOff val="5000"/>
                  </a:schemeClr>
                </a:solidFill>
              </a:rPr>
              <a:t>specialization.</a:t>
            </a:r>
            <a:endParaRPr lang="en-IN" dirty="0">
              <a:solidFill>
                <a:schemeClr val="tx1">
                  <a:lumMod val="95000"/>
                  <a:lumOff val="5000"/>
                </a:schemeClr>
              </a:solidFill>
            </a:endParaRPr>
          </a:p>
        </p:txBody>
      </p:sp>
      <p:sp>
        <p:nvSpPr>
          <p:cNvPr id="9" name="Rectangle 8"/>
          <p:cNvSpPr/>
          <p:nvPr/>
        </p:nvSpPr>
        <p:spPr>
          <a:xfrm>
            <a:off x="3656329" y="2280740"/>
            <a:ext cx="2492375" cy="43867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dirty="0" smtClean="0">
                <a:solidFill>
                  <a:schemeClr val="tx1">
                    <a:lumMod val="95000"/>
                    <a:lumOff val="5000"/>
                  </a:schemeClr>
                </a:solidFill>
              </a:rPr>
              <a:t>State </a:t>
            </a:r>
            <a:r>
              <a:rPr lang="en-US" dirty="0">
                <a:solidFill>
                  <a:schemeClr val="tx1">
                    <a:lumMod val="95000"/>
                    <a:lumOff val="5000"/>
                  </a:schemeClr>
                </a:solidFill>
              </a:rPr>
              <a:t>wire dealers Dealing in medical equipment/ CCTV, communication networking,</a:t>
            </a:r>
          </a:p>
          <a:p>
            <a:pPr algn="ctr" fontAlgn="base"/>
            <a:r>
              <a:rPr lang="en-US" dirty="0">
                <a:solidFill>
                  <a:schemeClr val="tx1">
                    <a:lumMod val="95000"/>
                    <a:lumOff val="5000"/>
                  </a:schemeClr>
                </a:solidFill>
              </a:rPr>
              <a:t>Having a team of field application engineers</a:t>
            </a:r>
          </a:p>
        </p:txBody>
      </p:sp>
      <p:sp>
        <p:nvSpPr>
          <p:cNvPr id="10" name="Rectangle 9"/>
          <p:cNvSpPr/>
          <p:nvPr/>
        </p:nvSpPr>
        <p:spPr>
          <a:xfrm>
            <a:off x="805178" y="2254250"/>
            <a:ext cx="2509522"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Sale Representative</a:t>
            </a:r>
            <a:endParaRPr lang="en-IN" b="1" dirty="0"/>
          </a:p>
        </p:txBody>
      </p:sp>
      <p:sp>
        <p:nvSpPr>
          <p:cNvPr id="11" name="Rectangle 10"/>
          <p:cNvSpPr/>
          <p:nvPr/>
        </p:nvSpPr>
        <p:spPr>
          <a:xfrm>
            <a:off x="3656329" y="2254250"/>
            <a:ext cx="2475232"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State Wire Dealers</a:t>
            </a:r>
            <a:endParaRPr lang="en-IN" b="1" dirty="0"/>
          </a:p>
        </p:txBody>
      </p:sp>
      <p:sp>
        <p:nvSpPr>
          <p:cNvPr id="12" name="Rectangle 11"/>
          <p:cNvSpPr/>
          <p:nvPr/>
        </p:nvSpPr>
        <p:spPr>
          <a:xfrm>
            <a:off x="6490332" y="2254250"/>
            <a:ext cx="2492377"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Installation Services</a:t>
            </a:r>
            <a:endParaRPr lang="en-IN" b="1" dirty="0"/>
          </a:p>
        </p:txBody>
      </p:sp>
      <p:sp>
        <p:nvSpPr>
          <p:cNvPr id="13" name="Rectangle 12"/>
          <p:cNvSpPr/>
          <p:nvPr/>
        </p:nvSpPr>
        <p:spPr>
          <a:xfrm>
            <a:off x="9290048" y="2254250"/>
            <a:ext cx="2509521"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Sale Representative</a:t>
            </a:r>
            <a:endParaRPr lang="en-IN" b="1" dirty="0"/>
          </a:p>
        </p:txBody>
      </p:sp>
      <p:sp>
        <p:nvSpPr>
          <p:cNvPr id="3" name="TextBox 2"/>
          <p:cNvSpPr txBox="1"/>
          <p:nvPr/>
        </p:nvSpPr>
        <p:spPr>
          <a:xfrm>
            <a:off x="2059939" y="1687969"/>
            <a:ext cx="9139382" cy="707886"/>
          </a:xfrm>
          <a:prstGeom prst="rect">
            <a:avLst/>
          </a:prstGeom>
          <a:noFill/>
        </p:spPr>
        <p:txBody>
          <a:bodyPr wrap="square" rtlCol="0">
            <a:spAutoFit/>
          </a:bodyPr>
          <a:lstStyle/>
          <a:p>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We are expanding our manufacturing capacities and </a:t>
            </a:r>
            <a:r>
              <a:rPr lang="en-US"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invite </a:t>
            </a: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you to join us as:</a:t>
            </a:r>
          </a:p>
          <a:p>
            <a:endParaRPr lang="en-IN" sz="2000" dirty="0"/>
          </a:p>
        </p:txBody>
      </p:sp>
    </p:spTree>
    <p:extLst>
      <p:ext uri="{BB962C8B-B14F-4D97-AF65-F5344CB8AC3E}">
        <p14:creationId xmlns:p14="http://schemas.microsoft.com/office/powerpoint/2010/main" val="1972117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131603"/>
            <a:ext cx="8533308" cy="3202057"/>
          </a:xfrm>
          <a:prstGeom prst="rect">
            <a:avLst/>
          </a:prstGeom>
          <a:solidFill>
            <a:srgbClr val="CADDF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p:txBody>
          <a:bodyPr/>
          <a:lstStyle/>
          <a:p>
            <a:r>
              <a:rPr lang="en-US" dirty="0" smtClean="0"/>
              <a:t>Contact US</a:t>
            </a:r>
            <a:endParaRPr lang="en-I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2082" y="2019300"/>
            <a:ext cx="2990317" cy="48387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8354" y="2480390"/>
            <a:ext cx="375920" cy="37592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8354" y="3005764"/>
            <a:ext cx="340359" cy="34035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6444" y="3495577"/>
            <a:ext cx="417830" cy="41783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56380" y="4062861"/>
            <a:ext cx="367894" cy="367894"/>
          </a:xfrm>
          <a:prstGeom prst="rect">
            <a:avLst/>
          </a:prstGeom>
        </p:spPr>
      </p:pic>
      <p:sp>
        <p:nvSpPr>
          <p:cNvPr id="8" name="TextBox 7"/>
          <p:cNvSpPr txBox="1"/>
          <p:nvPr/>
        </p:nvSpPr>
        <p:spPr>
          <a:xfrm>
            <a:off x="1724274" y="2486978"/>
            <a:ext cx="2755113" cy="369332"/>
          </a:xfrm>
          <a:prstGeom prst="rect">
            <a:avLst/>
          </a:prstGeom>
          <a:noFill/>
        </p:spPr>
        <p:txBody>
          <a:bodyPr wrap="none" rtlCol="0">
            <a:spAutoFit/>
          </a:bodyPr>
          <a:lstStyle/>
          <a:p>
            <a:r>
              <a:rPr lang="en-IN" dirty="0" smtClean="0"/>
              <a:t>info@indiapowerhouse.net</a:t>
            </a:r>
            <a:endParaRPr lang="en-IN" dirty="0"/>
          </a:p>
        </p:txBody>
      </p:sp>
      <p:sp>
        <p:nvSpPr>
          <p:cNvPr id="9" name="TextBox 8"/>
          <p:cNvSpPr txBox="1"/>
          <p:nvPr/>
        </p:nvSpPr>
        <p:spPr>
          <a:xfrm>
            <a:off x="1724274" y="2991277"/>
            <a:ext cx="2169825" cy="369332"/>
          </a:xfrm>
          <a:prstGeom prst="rect">
            <a:avLst/>
          </a:prstGeom>
          <a:noFill/>
        </p:spPr>
        <p:txBody>
          <a:bodyPr wrap="square" rtlCol="0">
            <a:spAutoFit/>
          </a:bodyPr>
          <a:lstStyle/>
          <a:p>
            <a:r>
              <a:rPr lang="en-US" dirty="0" smtClean="0"/>
              <a:t>www.baidpower.com</a:t>
            </a:r>
            <a:endParaRPr lang="en-IN" dirty="0"/>
          </a:p>
        </p:txBody>
      </p:sp>
      <p:sp>
        <p:nvSpPr>
          <p:cNvPr id="10" name="TextBox 9"/>
          <p:cNvSpPr txBox="1"/>
          <p:nvPr/>
        </p:nvSpPr>
        <p:spPr>
          <a:xfrm>
            <a:off x="1688713" y="3502850"/>
            <a:ext cx="1810111" cy="369332"/>
          </a:xfrm>
          <a:prstGeom prst="rect">
            <a:avLst/>
          </a:prstGeom>
          <a:noFill/>
        </p:spPr>
        <p:txBody>
          <a:bodyPr wrap="none" rtlCol="0">
            <a:spAutoFit/>
          </a:bodyPr>
          <a:lstStyle/>
          <a:p>
            <a:r>
              <a:rPr lang="en-US" dirty="0" smtClean="0"/>
              <a:t>+91 98363 98644</a:t>
            </a:r>
            <a:endParaRPr lang="en-IN" dirty="0"/>
          </a:p>
        </p:txBody>
      </p:sp>
      <p:sp>
        <p:nvSpPr>
          <p:cNvPr id="11" name="TextBox 10"/>
          <p:cNvSpPr txBox="1"/>
          <p:nvPr/>
        </p:nvSpPr>
        <p:spPr>
          <a:xfrm>
            <a:off x="1686175" y="4030552"/>
            <a:ext cx="2173993" cy="923330"/>
          </a:xfrm>
          <a:prstGeom prst="rect">
            <a:avLst/>
          </a:prstGeom>
          <a:noFill/>
        </p:spPr>
        <p:txBody>
          <a:bodyPr wrap="none" rtlCol="0">
            <a:spAutoFit/>
          </a:bodyPr>
          <a:lstStyle/>
          <a:p>
            <a:r>
              <a:rPr lang="en-IN" dirty="0"/>
              <a:t>+91 (033) 4067 8112</a:t>
            </a:r>
          </a:p>
          <a:p>
            <a:r>
              <a:rPr lang="en-IN" dirty="0" smtClean="0"/>
              <a:t>+</a:t>
            </a:r>
            <a:r>
              <a:rPr lang="en-IN" dirty="0"/>
              <a:t>91 (033) 2521 0322</a:t>
            </a:r>
          </a:p>
          <a:p>
            <a:endParaRPr lang="en-IN" dirty="0"/>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4099" y="3005764"/>
            <a:ext cx="544692" cy="544692"/>
          </a:xfrm>
          <a:prstGeom prst="rect">
            <a:avLst/>
          </a:prstGeom>
        </p:spPr>
      </p:pic>
      <p:sp>
        <p:nvSpPr>
          <p:cNvPr id="13" name="TextBox 12"/>
          <p:cNvSpPr txBox="1"/>
          <p:nvPr/>
        </p:nvSpPr>
        <p:spPr>
          <a:xfrm>
            <a:off x="5047914" y="3037956"/>
            <a:ext cx="2869760" cy="1200329"/>
          </a:xfrm>
          <a:prstGeom prst="rect">
            <a:avLst/>
          </a:prstGeom>
          <a:noFill/>
        </p:spPr>
        <p:txBody>
          <a:bodyPr wrap="none" rtlCol="0">
            <a:spAutoFit/>
          </a:bodyPr>
          <a:lstStyle/>
          <a:p>
            <a:r>
              <a:rPr lang="en-US" dirty="0" err="1"/>
              <a:t>Baid</a:t>
            </a:r>
            <a:r>
              <a:rPr lang="en-US" dirty="0"/>
              <a:t> Power Services Pvt. Ltd.</a:t>
            </a:r>
            <a:br>
              <a:rPr lang="en-US" dirty="0"/>
            </a:br>
            <a:r>
              <a:rPr lang="en-US" dirty="0"/>
              <a:t>152, Block B, Lake </a:t>
            </a:r>
            <a:r>
              <a:rPr lang="en-US" dirty="0" smtClean="0"/>
              <a:t>Town,</a:t>
            </a:r>
          </a:p>
          <a:p>
            <a:r>
              <a:rPr lang="en-US" dirty="0" smtClean="0"/>
              <a:t>Kolkata-700089</a:t>
            </a:r>
            <a:r>
              <a:rPr lang="en-US" dirty="0"/>
              <a:t/>
            </a:r>
            <a:br>
              <a:rPr lang="en-US" dirty="0"/>
            </a:br>
            <a:r>
              <a:rPr lang="en-US" dirty="0"/>
              <a:t>West Bengal, India.</a:t>
            </a:r>
            <a:endParaRPr lang="en-IN" dirty="0"/>
          </a:p>
        </p:txBody>
      </p:sp>
    </p:spTree>
    <p:extLst>
      <p:ext uri="{BB962C8B-B14F-4D97-AF65-F5344CB8AC3E}">
        <p14:creationId xmlns:p14="http://schemas.microsoft.com/office/powerpoint/2010/main" val="454750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Our Company</a:t>
            </a:r>
            <a:endParaRPr lang="en-IN" dirty="0"/>
          </a:p>
        </p:txBody>
      </p:sp>
      <p:sp>
        <p:nvSpPr>
          <p:cNvPr id="3" name="TextBox 2"/>
          <p:cNvSpPr txBox="1"/>
          <p:nvPr/>
        </p:nvSpPr>
        <p:spPr>
          <a:xfrm>
            <a:off x="457201" y="2362200"/>
            <a:ext cx="11231216" cy="2031325"/>
          </a:xfrm>
          <a:prstGeom prst="rect">
            <a:avLst/>
          </a:prstGeom>
          <a:noFill/>
        </p:spPr>
        <p:txBody>
          <a:bodyPr wrap="square" rtlCol="0">
            <a:spAutoFit/>
          </a:bodyPr>
          <a:lstStyle/>
          <a:p>
            <a:r>
              <a:rPr lang="en-US" dirty="0"/>
              <a:t>“</a:t>
            </a:r>
            <a:r>
              <a:rPr lang="en-US" dirty="0" err="1"/>
              <a:t>Baid</a:t>
            </a:r>
            <a:r>
              <a:rPr lang="en-US" dirty="0"/>
              <a:t> Power Services Pvt. Ltd” is a diversified manufacturing enterprise providing </a:t>
            </a:r>
            <a:r>
              <a:rPr lang="en-US" dirty="0" smtClean="0"/>
              <a:t>products </a:t>
            </a:r>
            <a:r>
              <a:rPr lang="en-US" dirty="0"/>
              <a:t>and solutions in healthcare and power control and distribution segments. With over 35 years of </a:t>
            </a:r>
            <a:r>
              <a:rPr lang="en-US" dirty="0" smtClean="0"/>
              <a:t>experience, </a:t>
            </a:r>
            <a:r>
              <a:rPr lang="en-US" dirty="0"/>
              <a:t>we have satisfied our customers by providing </a:t>
            </a:r>
            <a:r>
              <a:rPr lang="en-US" dirty="0" smtClean="0"/>
              <a:t>the right </a:t>
            </a:r>
            <a:r>
              <a:rPr lang="en-US" dirty="0"/>
              <a:t>solution, at </a:t>
            </a:r>
            <a:r>
              <a:rPr lang="en-US" dirty="0" smtClean="0"/>
              <a:t>the right </a:t>
            </a:r>
            <a:r>
              <a:rPr lang="en-US" dirty="0"/>
              <a:t>time </a:t>
            </a:r>
            <a:r>
              <a:rPr lang="en-US" dirty="0" smtClean="0"/>
              <a:t>and at the right </a:t>
            </a:r>
            <a:r>
              <a:rPr lang="en-US" dirty="0"/>
              <a:t>cost. Striving to be ahead of the technology curve, we are integrating innovation and providing </a:t>
            </a:r>
            <a:r>
              <a:rPr lang="en-US" dirty="0" smtClean="0"/>
              <a:t>cutting-edge </a:t>
            </a:r>
            <a:r>
              <a:rPr lang="en-US" dirty="0"/>
              <a:t>technology to our customers.</a:t>
            </a:r>
          </a:p>
          <a:p>
            <a:r>
              <a:rPr lang="en-US" dirty="0"/>
              <a:t>Truly believing in developing indigenous products and technology we strive to take “Make in India” forward. With more than 45 + products and counting we are constantly innovating for our customers, with some of our products competing with global leaders.</a:t>
            </a:r>
            <a:endParaRPr lang="en-IN" dirty="0"/>
          </a:p>
        </p:txBody>
      </p:sp>
      <p:sp>
        <p:nvSpPr>
          <p:cNvPr id="4" name="TextBox 3"/>
          <p:cNvSpPr txBox="1"/>
          <p:nvPr/>
        </p:nvSpPr>
        <p:spPr>
          <a:xfrm>
            <a:off x="4470400" y="5080000"/>
            <a:ext cx="184731" cy="369332"/>
          </a:xfrm>
          <a:prstGeom prst="rect">
            <a:avLst/>
          </a:prstGeom>
          <a:noFill/>
        </p:spPr>
        <p:txBody>
          <a:bodyPr wrap="none" rtlCol="0">
            <a:spAutoFit/>
          </a:bodyPr>
          <a:lstStyle/>
          <a:p>
            <a:endParaRPr lang="en-IN" dirty="0"/>
          </a:p>
        </p:txBody>
      </p:sp>
      <p:sp>
        <p:nvSpPr>
          <p:cNvPr id="5" name="Rectangle 4"/>
          <p:cNvSpPr/>
          <p:nvPr/>
        </p:nvSpPr>
        <p:spPr>
          <a:xfrm>
            <a:off x="4164037" y="4393525"/>
            <a:ext cx="6569612" cy="2464475"/>
          </a:xfrm>
          <a:prstGeom prst="rect">
            <a:avLst/>
          </a:prstGeom>
          <a:solidFill>
            <a:schemeClr val="accent1">
              <a:alpha val="4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8552" y="4589142"/>
            <a:ext cx="3038153" cy="202723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0751" y="4589143"/>
            <a:ext cx="3038152" cy="2027237"/>
          </a:xfrm>
          <a:prstGeom prst="rect">
            <a:avLst/>
          </a:prstGeom>
        </p:spPr>
      </p:pic>
    </p:spTree>
    <p:extLst>
      <p:ext uri="{BB962C8B-B14F-4D97-AF65-F5344CB8AC3E}">
        <p14:creationId xmlns:p14="http://schemas.microsoft.com/office/powerpoint/2010/main" val="214721558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tx1">
                    <a:lumMod val="95000"/>
                    <a:lumOff val="5000"/>
                  </a:schemeClr>
                </a:solidFill>
              </a:rPr>
              <a:t>Overview</a:t>
            </a:r>
            <a:endParaRPr lang="en-IN" u="sng" dirty="0">
              <a:solidFill>
                <a:schemeClr val="tx1">
                  <a:lumMod val="95000"/>
                  <a:lumOff val="5000"/>
                </a:schemeClr>
              </a:solidFill>
            </a:endParaRPr>
          </a:p>
        </p:txBody>
      </p:sp>
      <p:sp>
        <p:nvSpPr>
          <p:cNvPr id="3" name="TextBox 2"/>
          <p:cNvSpPr txBox="1"/>
          <p:nvPr/>
        </p:nvSpPr>
        <p:spPr>
          <a:xfrm>
            <a:off x="787400" y="2146300"/>
            <a:ext cx="10566400" cy="1477328"/>
          </a:xfrm>
          <a:prstGeom prst="rect">
            <a:avLst/>
          </a:prstGeom>
          <a:noFill/>
        </p:spPr>
        <p:txBody>
          <a:bodyPr wrap="square" rtlCol="0">
            <a:spAutoFit/>
          </a:bodyPr>
          <a:lstStyle/>
          <a:p>
            <a:r>
              <a:rPr lang="en-US" sz="3600" b="1" i="1" dirty="0" smtClean="0"/>
              <a:t>Our Vision</a:t>
            </a:r>
          </a:p>
          <a:p>
            <a:r>
              <a:rPr lang="en-US" i="1" dirty="0" smtClean="0">
                <a:latin typeface="+mj-lt"/>
              </a:rPr>
              <a:t>The </a:t>
            </a:r>
            <a:r>
              <a:rPr lang="en-US" i="1" dirty="0">
                <a:latin typeface="+mj-lt"/>
              </a:rPr>
              <a:t>vision of </a:t>
            </a:r>
            <a:r>
              <a:rPr lang="en-US" i="1" dirty="0" err="1">
                <a:latin typeface="+mj-lt"/>
              </a:rPr>
              <a:t>Baid</a:t>
            </a:r>
            <a:r>
              <a:rPr lang="en-US" i="1" dirty="0">
                <a:latin typeface="+mj-lt"/>
              </a:rPr>
              <a:t> Power Services Pvt. Ltd. (BPS) is to be one of the most trusted, </a:t>
            </a:r>
            <a:r>
              <a:rPr lang="en-US" i="1" dirty="0" smtClean="0">
                <a:latin typeface="+mj-lt"/>
              </a:rPr>
              <a:t>respected, </a:t>
            </a:r>
            <a:r>
              <a:rPr lang="en-US" i="1" dirty="0">
                <a:latin typeface="+mj-lt"/>
              </a:rPr>
              <a:t>and preferred </a:t>
            </a:r>
            <a:r>
              <a:rPr lang="en-US" i="1" dirty="0" smtClean="0">
                <a:latin typeface="+mj-lt"/>
              </a:rPr>
              <a:t>brands </a:t>
            </a:r>
            <a:r>
              <a:rPr lang="en-US" i="1" dirty="0">
                <a:latin typeface="+mj-lt"/>
              </a:rPr>
              <a:t>for electrical and electronic equipment that </a:t>
            </a:r>
            <a:r>
              <a:rPr lang="en-US" i="1" dirty="0" smtClean="0">
                <a:latin typeface="+mj-lt"/>
              </a:rPr>
              <a:t>finds </a:t>
            </a:r>
            <a:r>
              <a:rPr lang="en-US" i="1" dirty="0">
                <a:latin typeface="+mj-lt"/>
              </a:rPr>
              <a:t>application in Power Distribution &amp; Transmission, Control &amp; </a:t>
            </a:r>
            <a:r>
              <a:rPr lang="en-US" i="1" dirty="0" smtClean="0">
                <a:latin typeface="+mj-lt"/>
              </a:rPr>
              <a:t>Instrumentation, </a:t>
            </a:r>
            <a:r>
              <a:rPr lang="en-US" i="1" dirty="0">
                <a:latin typeface="+mj-lt"/>
              </a:rPr>
              <a:t>and Healthcare </a:t>
            </a:r>
            <a:r>
              <a:rPr lang="en-US" i="1" dirty="0" smtClean="0">
                <a:latin typeface="+mj-lt"/>
              </a:rPr>
              <a:t>segments.</a:t>
            </a:r>
            <a:endParaRPr lang="en-US" i="1" dirty="0">
              <a:latin typeface="+mj-lt"/>
            </a:endParaRPr>
          </a:p>
        </p:txBody>
      </p:sp>
      <p:sp>
        <p:nvSpPr>
          <p:cNvPr id="4" name="TextBox 3"/>
          <p:cNvSpPr txBox="1"/>
          <p:nvPr/>
        </p:nvSpPr>
        <p:spPr>
          <a:xfrm>
            <a:off x="787400" y="4000500"/>
            <a:ext cx="10655300" cy="2308324"/>
          </a:xfrm>
          <a:prstGeom prst="rect">
            <a:avLst/>
          </a:prstGeom>
          <a:noFill/>
        </p:spPr>
        <p:txBody>
          <a:bodyPr wrap="square" rtlCol="0">
            <a:spAutoFit/>
          </a:bodyPr>
          <a:lstStyle/>
          <a:p>
            <a:r>
              <a:rPr lang="en-US" sz="3600" b="1" i="1" dirty="0" smtClean="0"/>
              <a:t>Our Mission</a:t>
            </a:r>
          </a:p>
          <a:p>
            <a:r>
              <a:rPr lang="en-US" b="1" i="1" dirty="0" smtClean="0">
                <a:latin typeface="+mj-lt"/>
              </a:rPr>
              <a:t>Provide </a:t>
            </a:r>
            <a:r>
              <a:rPr lang="en-US" b="1" i="1" dirty="0">
                <a:latin typeface="+mj-lt"/>
              </a:rPr>
              <a:t>customized </a:t>
            </a:r>
            <a:r>
              <a:rPr lang="en-US" b="1" i="1" dirty="0" smtClean="0">
                <a:latin typeface="+mj-lt"/>
              </a:rPr>
              <a:t>solution</a:t>
            </a:r>
            <a:r>
              <a:rPr lang="en-US" i="1" dirty="0" smtClean="0">
                <a:latin typeface="+mj-lt"/>
              </a:rPr>
              <a:t>: </a:t>
            </a:r>
            <a:r>
              <a:rPr lang="en-US" i="1" dirty="0">
                <a:latin typeface="+mj-lt"/>
              </a:rPr>
              <a:t>BPS provides innovative solutions to </a:t>
            </a:r>
            <a:r>
              <a:rPr lang="en-US" i="1" dirty="0" smtClean="0">
                <a:latin typeface="+mj-lt"/>
              </a:rPr>
              <a:t>customers’ </a:t>
            </a:r>
            <a:r>
              <a:rPr lang="en-US" i="1" dirty="0">
                <a:latin typeface="+mj-lt"/>
              </a:rPr>
              <a:t>needs integrating leading latest technologies to achieve customer delight.</a:t>
            </a:r>
            <a:endParaRPr lang="en-US" dirty="0">
              <a:latin typeface="+mj-lt"/>
            </a:endParaRPr>
          </a:p>
          <a:p>
            <a:r>
              <a:rPr lang="en-US" b="1" i="1" dirty="0" smtClean="0">
                <a:latin typeface="+mj-lt"/>
              </a:rPr>
              <a:t>Cost-effective Products</a:t>
            </a:r>
            <a:r>
              <a:rPr lang="en-US" i="1" dirty="0" smtClean="0">
                <a:latin typeface="+mj-lt"/>
              </a:rPr>
              <a:t>: </a:t>
            </a:r>
            <a:r>
              <a:rPr lang="en-US" i="1" dirty="0">
                <a:latin typeface="+mj-lt"/>
              </a:rPr>
              <a:t>BPS analyses each </a:t>
            </a:r>
            <a:r>
              <a:rPr lang="en-US" i="1" dirty="0" smtClean="0">
                <a:latin typeface="+mj-lt"/>
              </a:rPr>
              <a:t>customer’s </a:t>
            </a:r>
            <a:r>
              <a:rPr lang="en-US" i="1" dirty="0">
                <a:latin typeface="+mj-lt"/>
              </a:rPr>
              <a:t>requirements, offers </a:t>
            </a:r>
            <a:r>
              <a:rPr lang="en-US" i="1" dirty="0" smtClean="0">
                <a:latin typeface="+mj-lt"/>
              </a:rPr>
              <a:t>the right products </a:t>
            </a:r>
            <a:r>
              <a:rPr lang="en-US" i="1" dirty="0">
                <a:latin typeface="+mj-lt"/>
              </a:rPr>
              <a:t>or </a:t>
            </a:r>
            <a:r>
              <a:rPr lang="en-US" i="1" dirty="0" smtClean="0">
                <a:latin typeface="+mj-lt"/>
              </a:rPr>
              <a:t>develops </a:t>
            </a:r>
            <a:r>
              <a:rPr lang="en-US" i="1" dirty="0">
                <a:latin typeface="+mj-lt"/>
              </a:rPr>
              <a:t>new solutions most suitable for them at </a:t>
            </a:r>
            <a:r>
              <a:rPr lang="en-US" i="1" dirty="0" smtClean="0">
                <a:latin typeface="+mj-lt"/>
              </a:rPr>
              <a:t>the most </a:t>
            </a:r>
            <a:r>
              <a:rPr lang="en-US" i="1" dirty="0">
                <a:latin typeface="+mj-lt"/>
              </a:rPr>
              <a:t>effective cost.</a:t>
            </a:r>
            <a:endParaRPr lang="en-US" dirty="0">
              <a:latin typeface="+mj-lt"/>
            </a:endParaRPr>
          </a:p>
          <a:p>
            <a:r>
              <a:rPr lang="en-US" b="1" i="1" dirty="0">
                <a:latin typeface="+mj-lt"/>
              </a:rPr>
              <a:t>Strive for </a:t>
            </a:r>
            <a:r>
              <a:rPr lang="en-US" b="1" i="1" dirty="0" smtClean="0">
                <a:latin typeface="+mj-lt"/>
              </a:rPr>
              <a:t>Quality</a:t>
            </a:r>
            <a:r>
              <a:rPr lang="en-US" i="1" dirty="0" smtClean="0">
                <a:latin typeface="+mj-lt"/>
              </a:rPr>
              <a:t>: </a:t>
            </a:r>
            <a:r>
              <a:rPr lang="en-US" i="1" dirty="0">
                <a:latin typeface="+mj-lt"/>
              </a:rPr>
              <a:t>BPS strives to create </a:t>
            </a:r>
            <a:r>
              <a:rPr lang="en-US" i="1" dirty="0" smtClean="0">
                <a:latin typeface="+mj-lt"/>
              </a:rPr>
              <a:t>world-class </a:t>
            </a:r>
            <a:r>
              <a:rPr lang="en-US" i="1" dirty="0">
                <a:latin typeface="+mj-lt"/>
              </a:rPr>
              <a:t>products </a:t>
            </a:r>
            <a:r>
              <a:rPr lang="en-US" i="1" dirty="0" smtClean="0">
                <a:latin typeface="+mj-lt"/>
              </a:rPr>
              <a:t>that meet </a:t>
            </a:r>
            <a:r>
              <a:rPr lang="en-US" i="1" dirty="0">
                <a:latin typeface="+mj-lt"/>
              </a:rPr>
              <a:t>global quality standards to ensure customer satisfaction</a:t>
            </a:r>
            <a:r>
              <a:rPr lang="en-US" i="1" dirty="0" smtClean="0">
                <a:latin typeface="+mj-lt"/>
              </a:rPr>
              <a:t>.</a:t>
            </a:r>
            <a:endParaRPr lang="en-US" dirty="0">
              <a:latin typeface="+mj-lt"/>
            </a:endParaRPr>
          </a:p>
        </p:txBody>
      </p:sp>
    </p:spTree>
    <p:extLst>
      <p:ext uri="{BB962C8B-B14F-4D97-AF65-F5344CB8AC3E}">
        <p14:creationId xmlns:p14="http://schemas.microsoft.com/office/powerpoint/2010/main" val="283013229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8">
            <a:extLst>
              <a:ext uri="{FF2B5EF4-FFF2-40B4-BE49-F238E27FC236}">
                <a16:creationId xmlns:a16="http://schemas.microsoft.com/office/drawing/2014/main" id="{416A0E3C-60E6-4F39-BC55-5F7C224E1F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30">
            <a:extLst>
              <a:ext uri="{FF2B5EF4-FFF2-40B4-BE49-F238E27FC236}">
                <a16:creationId xmlns:a16="http://schemas.microsoft.com/office/drawing/2014/main" id="{C5025DAC-8B93-4160-B017-3A274A5828C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32">
            <a:extLst>
              <a:ext uri="{FF2B5EF4-FFF2-40B4-BE49-F238E27FC236}">
                <a16:creationId xmlns:a16="http://schemas.microsoft.com/office/drawing/2014/main" id="{990D0034-F768-41E7-85D4-F38C4DE857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B8B72B13-069B-4F8A-9437-FA58C3F1D44B}"/>
              </a:ext>
            </a:extLst>
          </p:cNvPr>
          <p:cNvSpPr>
            <a:spLocks noGrp="1"/>
          </p:cNvSpPr>
          <p:nvPr>
            <p:ph type="title"/>
          </p:nvPr>
        </p:nvSpPr>
        <p:spPr>
          <a:xfrm>
            <a:off x="477077" y="516836"/>
            <a:ext cx="3697683" cy="1960234"/>
          </a:xfrm>
        </p:spPr>
        <p:txBody>
          <a:bodyPr vert="horz" lIns="91440" tIns="45720" rIns="91440" bIns="45720" rtlCol="0" anchor="b">
            <a:noAutofit/>
          </a:bodyPr>
          <a:lstStyle/>
          <a:p>
            <a:r>
              <a:rPr lang="en-US" sz="4400" dirty="0">
                <a:solidFill>
                  <a:schemeClr val="tx1"/>
                </a:solidFill>
              </a:rPr>
              <a:t>Certifications</a:t>
            </a:r>
          </a:p>
        </p:txBody>
      </p:sp>
      <p:cxnSp>
        <p:nvCxnSpPr>
          <p:cNvPr id="30" name="Straight Connector 34">
            <a:extLst>
              <a:ext uri="{FF2B5EF4-FFF2-40B4-BE49-F238E27FC236}">
                <a16:creationId xmlns:a16="http://schemas.microsoft.com/office/drawing/2014/main" id="{5A0A5CF6-407C-4691-8122-49DF69D0020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834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2281D70C-EE29-493E-838C-890184A02C07}"/>
              </a:ext>
            </a:extLst>
          </p:cNvPr>
          <p:cNvSpPr>
            <a:spLocks noGrp="1"/>
          </p:cNvSpPr>
          <p:nvPr>
            <p:ph idx="1"/>
          </p:nvPr>
        </p:nvSpPr>
        <p:spPr>
          <a:xfrm>
            <a:off x="492371" y="2790855"/>
            <a:ext cx="3084844" cy="3311766"/>
          </a:xfrm>
        </p:spPr>
        <p:txBody>
          <a:bodyPr vert="horz" lIns="0" tIns="45720" rIns="0" bIns="45720" rtlCol="0">
            <a:normAutofit fontScale="92500" lnSpcReduction="20000"/>
          </a:bodyPr>
          <a:lstStyle/>
          <a:p>
            <a:pPr marL="0" indent="0">
              <a:buFont typeface="Calibri" panose="020F0502020204030204" pitchFamily="34" charset="0"/>
              <a:buNone/>
            </a:pPr>
            <a:r>
              <a:rPr lang="en-US" dirty="0">
                <a:latin typeface="+mj-lt"/>
              </a:rPr>
              <a:t>Celebration the big wins and memorable moments.</a:t>
            </a:r>
          </a:p>
          <a:p>
            <a:r>
              <a:rPr lang="en-US" dirty="0">
                <a:latin typeface="+mj-lt"/>
              </a:rPr>
              <a:t>ISO 9001:2015</a:t>
            </a:r>
          </a:p>
          <a:p>
            <a:r>
              <a:rPr lang="en-US" dirty="0">
                <a:latin typeface="+mj-lt"/>
              </a:rPr>
              <a:t>NSIC Registered</a:t>
            </a:r>
          </a:p>
          <a:p>
            <a:r>
              <a:rPr lang="en-US" dirty="0">
                <a:latin typeface="+mj-lt"/>
              </a:rPr>
              <a:t>CIDC Registered</a:t>
            </a:r>
          </a:p>
          <a:p>
            <a:r>
              <a:rPr lang="en-US" dirty="0">
                <a:latin typeface="+mj-lt"/>
              </a:rPr>
              <a:t>Member of :</a:t>
            </a:r>
          </a:p>
          <a:p>
            <a:pPr marL="0" indent="0">
              <a:buNone/>
            </a:pPr>
            <a:r>
              <a:rPr lang="en-US" dirty="0">
                <a:latin typeface="+mj-lt"/>
              </a:rPr>
              <a:t>FACSI, CETA, CEDA, ELMA, CMDA, FOSMI etc. </a:t>
            </a:r>
          </a:p>
        </p:txBody>
      </p:sp>
      <p:pic>
        <p:nvPicPr>
          <p:cNvPr id="11" name="Picture 10">
            <a:extLst>
              <a:ext uri="{FF2B5EF4-FFF2-40B4-BE49-F238E27FC236}">
                <a16:creationId xmlns:a16="http://schemas.microsoft.com/office/drawing/2014/main" id="{64D702D7-4D21-4124-A704-ADCFD50927BF}"/>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73833" y="3034993"/>
            <a:ext cx="2288206" cy="3231196"/>
          </a:xfrm>
          <a:prstGeom prst="rect">
            <a:avLst/>
          </a:prstGeom>
          <a:noFill/>
          <a:ln>
            <a:noFill/>
          </a:ln>
        </p:spPr>
      </p:pic>
      <p:pic>
        <p:nvPicPr>
          <p:cNvPr id="12" name="Picture 11">
            <a:extLst>
              <a:ext uri="{FF2B5EF4-FFF2-40B4-BE49-F238E27FC236}">
                <a16:creationId xmlns:a16="http://schemas.microsoft.com/office/drawing/2014/main" id="{447653A1-6D5F-448D-B592-8C218E6DFD4C}"/>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36735" y="2925214"/>
            <a:ext cx="2409868" cy="3340972"/>
          </a:xfrm>
          <a:prstGeom prst="rect">
            <a:avLst/>
          </a:prstGeom>
          <a:noFill/>
          <a:ln>
            <a:noFill/>
          </a:ln>
        </p:spPr>
      </p:pic>
      <p:pic>
        <p:nvPicPr>
          <p:cNvPr id="13" name="Picture 12">
            <a:extLst>
              <a:ext uri="{FF2B5EF4-FFF2-40B4-BE49-F238E27FC236}">
                <a16:creationId xmlns:a16="http://schemas.microsoft.com/office/drawing/2014/main" id="{9D7CF321-A610-4306-85B0-19B4A6B89887}"/>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rot="16200000">
            <a:off x="6673574" y="51284"/>
            <a:ext cx="2409868" cy="334097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572798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46B020-2B12-4533-AB98-A078339B314A}"/>
              </a:ext>
            </a:extLst>
          </p:cNvPr>
          <p:cNvSpPr>
            <a:spLocks noGrp="1"/>
          </p:cNvSpPr>
          <p:nvPr>
            <p:ph type="title"/>
          </p:nvPr>
        </p:nvSpPr>
        <p:spPr/>
        <p:txBody>
          <a:bodyPr vert="horz" lIns="91440" tIns="45720" rIns="91440" bIns="45720" rtlCol="0" anchor="b">
            <a:normAutofit/>
          </a:bodyPr>
          <a:lstStyle/>
          <a:p>
            <a:r>
              <a:rPr lang="en-US" sz="4800" dirty="0">
                <a:solidFill>
                  <a:schemeClr val="tx1">
                    <a:lumMod val="75000"/>
                    <a:lumOff val="25000"/>
                  </a:schemeClr>
                </a:solidFill>
              </a:rPr>
              <a:t>Directors’ Profile</a:t>
            </a:r>
          </a:p>
        </p:txBody>
      </p:sp>
      <p:sp>
        <p:nvSpPr>
          <p:cNvPr id="7" name="Content Placeholder 6">
            <a:extLst>
              <a:ext uri="{FF2B5EF4-FFF2-40B4-BE49-F238E27FC236}">
                <a16:creationId xmlns:a16="http://schemas.microsoft.com/office/drawing/2014/main" id="{F3D22D53-586E-4F80-B549-03B4A942D854}"/>
              </a:ext>
            </a:extLst>
          </p:cNvPr>
          <p:cNvSpPr>
            <a:spLocks noGrp="1"/>
          </p:cNvSpPr>
          <p:nvPr>
            <p:ph sz="half" idx="1"/>
          </p:nvPr>
        </p:nvSpPr>
        <p:spPr/>
        <p:txBody>
          <a:bodyPr vert="horz" lIns="0" tIns="45720" rIns="0" bIns="45720" rtlCol="0">
            <a:normAutofit/>
          </a:bodyPr>
          <a:lstStyle/>
          <a:p>
            <a:pPr marL="0" indent="0">
              <a:buNone/>
            </a:pPr>
            <a:r>
              <a:rPr lang="en-US" sz="2400" dirty="0">
                <a:solidFill>
                  <a:schemeClr val="tx1">
                    <a:lumMod val="75000"/>
                    <a:lumOff val="25000"/>
                  </a:schemeClr>
                </a:solidFill>
              </a:rPr>
              <a:t>Ramesh Baid</a:t>
            </a:r>
          </a:p>
          <a:p>
            <a:pPr marL="0" indent="0">
              <a:buNone/>
            </a:pPr>
            <a:endParaRPr lang="en-US" dirty="0"/>
          </a:p>
          <a:p>
            <a:pPr>
              <a:lnSpc>
                <a:spcPct val="115000"/>
              </a:lnSpc>
              <a:tabLst>
                <a:tab pos="228600" algn="l"/>
              </a:tabLst>
            </a:pPr>
            <a:r>
              <a:rPr lang="en-US" sz="1800" dirty="0">
                <a:effectLst/>
                <a:ea typeface="Calibri" panose="020F0502020204030204" pitchFamily="34" charset="0"/>
                <a:cs typeface="Arial" panose="020B0604020202020204" pitchFamily="34" charset="0"/>
              </a:rPr>
              <a:t>B. Com (H) </a:t>
            </a:r>
          </a:p>
          <a:p>
            <a:pPr>
              <a:lnSpc>
                <a:spcPct val="115000"/>
              </a:lnSpc>
              <a:tabLst>
                <a:tab pos="228600" algn="l"/>
              </a:tabLst>
            </a:pPr>
            <a:r>
              <a:rPr lang="en-US" sz="1800" dirty="0">
                <a:effectLst/>
                <a:ea typeface="Calibri" panose="020F0502020204030204" pitchFamily="34" charset="0"/>
                <a:cs typeface="Arial" panose="020B0604020202020204" pitchFamily="34" charset="0"/>
              </a:rPr>
              <a:t>PE from Jadavpur University</a:t>
            </a:r>
          </a:p>
          <a:p>
            <a:pPr>
              <a:lnSpc>
                <a:spcPct val="115000"/>
              </a:lnSpc>
              <a:tabLst>
                <a:tab pos="228600" algn="l"/>
              </a:tabLst>
            </a:pPr>
            <a:r>
              <a:rPr lang="en-US" sz="1800" dirty="0">
                <a:effectLst/>
                <a:ea typeface="Calibri" panose="020F0502020204030204" pitchFamily="34" charset="0"/>
                <a:cs typeface="Arial" panose="020B0604020202020204" pitchFamily="34" charset="0"/>
              </a:rPr>
              <a:t>Experience of 30 years across business sectors </a:t>
            </a:r>
          </a:p>
          <a:p>
            <a:pPr>
              <a:lnSpc>
                <a:spcPct val="115000"/>
              </a:lnSpc>
              <a:tabLst>
                <a:tab pos="228600" algn="l"/>
              </a:tabLst>
            </a:pPr>
            <a:r>
              <a:rPr lang="en-US" sz="1800" dirty="0">
                <a:effectLst/>
                <a:ea typeface="Calibri" panose="020F0502020204030204" pitchFamily="34" charset="0"/>
                <a:cs typeface="Arial" panose="020B0604020202020204" pitchFamily="34" charset="0"/>
              </a:rPr>
              <a:t>Ex-President / Leadership of leading Associations CETA, CEDA, ELMA etc.</a:t>
            </a:r>
            <a:endParaRPr lang="en-IN" sz="1800" dirty="0">
              <a:effectLst/>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4C150BFC-68EF-4302-BBE7-986A05C4821F}"/>
              </a:ext>
            </a:extLst>
          </p:cNvPr>
          <p:cNvSpPr>
            <a:spLocks noGrp="1"/>
          </p:cNvSpPr>
          <p:nvPr>
            <p:ph sz="half" idx="2"/>
          </p:nvPr>
        </p:nvSpPr>
        <p:spPr/>
        <p:txBody>
          <a:bodyPr>
            <a:normAutofit/>
          </a:bodyPr>
          <a:lstStyle/>
          <a:p>
            <a:pPr marL="0" indent="0">
              <a:buNone/>
            </a:pPr>
            <a:r>
              <a:rPr lang="en-US" sz="2400" dirty="0">
                <a:solidFill>
                  <a:schemeClr val="tx1">
                    <a:lumMod val="75000"/>
                    <a:lumOff val="25000"/>
                  </a:schemeClr>
                </a:solidFill>
              </a:rPr>
              <a:t>Anupam Baid</a:t>
            </a:r>
          </a:p>
          <a:p>
            <a:pPr marL="0" indent="0">
              <a:buNone/>
            </a:pPr>
            <a:endParaRPr lang="en-US" dirty="0">
              <a:latin typeface="+mj-lt"/>
            </a:endParaRPr>
          </a:p>
          <a:p>
            <a:r>
              <a:rPr lang="en-US" dirty="0">
                <a:latin typeface="+mj-lt"/>
              </a:rPr>
              <a:t>B. Tech (AEIE)</a:t>
            </a:r>
          </a:p>
          <a:p>
            <a:r>
              <a:rPr lang="en-US" dirty="0">
                <a:latin typeface="+mj-lt"/>
              </a:rPr>
              <a:t>MBA (Marketing &amp; Finance). </a:t>
            </a:r>
          </a:p>
          <a:p>
            <a:r>
              <a:rPr lang="en-US" dirty="0">
                <a:latin typeface="+mj-lt"/>
              </a:rPr>
              <a:t>An active member of JCI, IEI, ISA, IEEE</a:t>
            </a:r>
          </a:p>
          <a:p>
            <a:r>
              <a:rPr lang="en-US" dirty="0">
                <a:latin typeface="+mj-lt"/>
              </a:rPr>
              <a:t>Member BOS Heritage University</a:t>
            </a:r>
            <a:endParaRPr lang="en-IN" dirty="0"/>
          </a:p>
        </p:txBody>
      </p:sp>
      <p:pic>
        <p:nvPicPr>
          <p:cNvPr id="13" name="Picture 2">
            <a:extLst>
              <a:ext uri="{FF2B5EF4-FFF2-40B4-BE49-F238E27FC236}">
                <a16:creationId xmlns:a16="http://schemas.microsoft.com/office/drawing/2014/main" id="{CED68671-F31C-4259-B913-69EF779050E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93994" y="2120900"/>
            <a:ext cx="1143021" cy="145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8F24748E-AC88-4BED-A4EC-D912B2DC7074}"/>
              </a:ext>
            </a:extLst>
          </p:cNvPr>
          <p:cNvPicPr>
            <a:picLocks noChangeAspect="1" noChangeArrowheads="1"/>
          </p:cNvPicPr>
          <p:nvPr/>
        </p:nvPicPr>
        <p:blipFill>
          <a:blip r:embed="rId4">
            <a:lum bright="20000"/>
            <a:extLst>
              <a:ext uri="{28A0092B-C50C-407E-A947-70E740481C1C}">
                <a14:useLocalDpi xmlns:a14="http://schemas.microsoft.com/office/drawing/2010/main"/>
              </a:ext>
            </a:extLst>
          </a:blip>
          <a:srcRect/>
          <a:stretch>
            <a:fillRect/>
          </a:stretch>
        </p:blipFill>
        <p:spPr bwMode="auto">
          <a:xfrm>
            <a:off x="10069097" y="2120900"/>
            <a:ext cx="1450756" cy="145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767673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Industries We Serve</a:t>
            </a:r>
          </a:p>
        </p:txBody>
      </p:sp>
      <p:pic>
        <p:nvPicPr>
          <p:cNvPr id="3" name="Picture 2"/>
          <p:cNvPicPr>
            <a:picLocks noChangeAspect="1"/>
          </p:cNvPicPr>
          <p:nvPr/>
        </p:nvPicPr>
        <p:blipFill>
          <a:blip r:embed="rId2"/>
          <a:stretch>
            <a:fillRect/>
          </a:stretch>
        </p:blipFill>
        <p:spPr>
          <a:xfrm>
            <a:off x="2156012" y="1852422"/>
            <a:ext cx="7909487" cy="1613087"/>
          </a:xfrm>
          <a:prstGeom prst="rect">
            <a:avLst/>
          </a:prstGeom>
        </p:spPr>
      </p:pic>
      <p:pic>
        <p:nvPicPr>
          <p:cNvPr id="4" name="Picture 3"/>
          <p:cNvPicPr>
            <a:picLocks noChangeAspect="1"/>
          </p:cNvPicPr>
          <p:nvPr/>
        </p:nvPicPr>
        <p:blipFill>
          <a:blip r:embed="rId3"/>
          <a:stretch>
            <a:fillRect/>
          </a:stretch>
        </p:blipFill>
        <p:spPr>
          <a:xfrm>
            <a:off x="2156013" y="4394201"/>
            <a:ext cx="7909487" cy="1619702"/>
          </a:xfrm>
          <a:prstGeom prst="rect">
            <a:avLst/>
          </a:prstGeom>
        </p:spPr>
      </p:pic>
      <p:sp>
        <p:nvSpPr>
          <p:cNvPr id="5" name="TextBox 4"/>
          <p:cNvSpPr txBox="1"/>
          <p:nvPr/>
        </p:nvSpPr>
        <p:spPr>
          <a:xfrm>
            <a:off x="2156013" y="3452047"/>
            <a:ext cx="1890774" cy="646331"/>
          </a:xfrm>
          <a:prstGeom prst="rect">
            <a:avLst/>
          </a:prstGeom>
          <a:noFill/>
        </p:spPr>
        <p:txBody>
          <a:bodyPr wrap="none" rtlCol="0">
            <a:spAutoFit/>
          </a:bodyPr>
          <a:lstStyle/>
          <a:p>
            <a:r>
              <a:rPr lang="en-IN" dirty="0"/>
              <a:t>POWER UTILITY</a:t>
            </a:r>
          </a:p>
          <a:p>
            <a:r>
              <a:rPr lang="en-IN" dirty="0"/>
              <a:t>EPC CONTRACTOR</a:t>
            </a:r>
          </a:p>
        </p:txBody>
      </p:sp>
      <p:sp>
        <p:nvSpPr>
          <p:cNvPr id="6" name="TextBox 5"/>
          <p:cNvSpPr txBox="1"/>
          <p:nvPr/>
        </p:nvSpPr>
        <p:spPr>
          <a:xfrm>
            <a:off x="4824698" y="3452047"/>
            <a:ext cx="2231445" cy="369332"/>
          </a:xfrm>
          <a:prstGeom prst="rect">
            <a:avLst/>
          </a:prstGeom>
          <a:noFill/>
        </p:spPr>
        <p:txBody>
          <a:bodyPr wrap="none" rtlCol="0">
            <a:spAutoFit/>
          </a:bodyPr>
          <a:lstStyle/>
          <a:p>
            <a:r>
              <a:rPr lang="en-IN" dirty="0"/>
              <a:t>HEALTH CARE SECTOR</a:t>
            </a:r>
          </a:p>
        </p:txBody>
      </p:sp>
      <p:sp>
        <p:nvSpPr>
          <p:cNvPr id="7" name="TextBox 6"/>
          <p:cNvSpPr txBox="1"/>
          <p:nvPr/>
        </p:nvSpPr>
        <p:spPr>
          <a:xfrm>
            <a:off x="7543800" y="3465509"/>
            <a:ext cx="2344231" cy="369332"/>
          </a:xfrm>
          <a:prstGeom prst="rect">
            <a:avLst/>
          </a:prstGeom>
          <a:noFill/>
        </p:spPr>
        <p:txBody>
          <a:bodyPr wrap="none" rtlCol="0">
            <a:spAutoFit/>
          </a:bodyPr>
          <a:lstStyle/>
          <a:p>
            <a:r>
              <a:rPr lang="en-IN" dirty="0"/>
              <a:t>GOVERNMENT SECTOR</a:t>
            </a:r>
          </a:p>
        </p:txBody>
      </p:sp>
      <p:sp>
        <p:nvSpPr>
          <p:cNvPr id="8" name="TextBox 7"/>
          <p:cNvSpPr txBox="1"/>
          <p:nvPr/>
        </p:nvSpPr>
        <p:spPr>
          <a:xfrm>
            <a:off x="2156013" y="6013903"/>
            <a:ext cx="1771639" cy="369332"/>
          </a:xfrm>
          <a:prstGeom prst="rect">
            <a:avLst/>
          </a:prstGeom>
          <a:noFill/>
        </p:spPr>
        <p:txBody>
          <a:bodyPr wrap="none" rtlCol="0">
            <a:spAutoFit/>
          </a:bodyPr>
          <a:lstStyle/>
          <a:p>
            <a:r>
              <a:rPr lang="en-IN" dirty="0"/>
              <a:t>DEFENCE &amp; PWD</a:t>
            </a:r>
          </a:p>
        </p:txBody>
      </p:sp>
      <p:sp>
        <p:nvSpPr>
          <p:cNvPr id="9" name="TextBox 8"/>
          <p:cNvSpPr txBox="1"/>
          <p:nvPr/>
        </p:nvSpPr>
        <p:spPr>
          <a:xfrm>
            <a:off x="4885242" y="6020750"/>
            <a:ext cx="1447769" cy="646331"/>
          </a:xfrm>
          <a:prstGeom prst="rect">
            <a:avLst/>
          </a:prstGeom>
          <a:noFill/>
        </p:spPr>
        <p:txBody>
          <a:bodyPr wrap="none" rtlCol="0">
            <a:spAutoFit/>
          </a:bodyPr>
          <a:lstStyle/>
          <a:p>
            <a:r>
              <a:rPr lang="en-IN" dirty="0"/>
              <a:t>STEEL/ ALLOY</a:t>
            </a:r>
          </a:p>
          <a:p>
            <a:r>
              <a:rPr lang="en-IN" dirty="0"/>
              <a:t>INDUSTRIES</a:t>
            </a:r>
          </a:p>
        </p:txBody>
      </p:sp>
      <p:sp>
        <p:nvSpPr>
          <p:cNvPr id="10" name="TextBox 9"/>
          <p:cNvSpPr txBox="1"/>
          <p:nvPr/>
        </p:nvSpPr>
        <p:spPr>
          <a:xfrm>
            <a:off x="7604008" y="6033406"/>
            <a:ext cx="1111907" cy="369332"/>
          </a:xfrm>
          <a:prstGeom prst="rect">
            <a:avLst/>
          </a:prstGeom>
          <a:noFill/>
        </p:spPr>
        <p:txBody>
          <a:bodyPr wrap="none" rtlCol="0">
            <a:spAutoFit/>
          </a:bodyPr>
          <a:lstStyle/>
          <a:p>
            <a:r>
              <a:rPr lang="en-IN" dirty="0"/>
              <a:t>RAILWAYS</a:t>
            </a:r>
          </a:p>
        </p:txBody>
      </p:sp>
    </p:spTree>
    <p:extLst>
      <p:ext uri="{BB962C8B-B14F-4D97-AF65-F5344CB8AC3E}">
        <p14:creationId xmlns:p14="http://schemas.microsoft.com/office/powerpoint/2010/main" val="333880928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Sector</a:t>
            </a:r>
            <a:endParaRPr lang="en-IN" dirty="0"/>
          </a:p>
        </p:txBody>
      </p:sp>
      <p:sp>
        <p:nvSpPr>
          <p:cNvPr id="3" name="TextBox 2"/>
          <p:cNvSpPr txBox="1"/>
          <p:nvPr/>
        </p:nvSpPr>
        <p:spPr>
          <a:xfrm>
            <a:off x="711200" y="1930400"/>
            <a:ext cx="11328399" cy="3708708"/>
          </a:xfrm>
          <a:prstGeom prst="rect">
            <a:avLst/>
          </a:prstGeom>
          <a:noFill/>
        </p:spPr>
        <p:txBody>
          <a:bodyPr wrap="square" rtlCol="0">
            <a:spAutoFit/>
          </a:bodyPr>
          <a:lstStyle/>
          <a:p>
            <a:r>
              <a:rPr lang="en-US" sz="2800" b="1" u="sng" dirty="0" smtClean="0">
                <a:solidFill>
                  <a:schemeClr val="bg2">
                    <a:lumMod val="25000"/>
                  </a:schemeClr>
                </a:solidFill>
              </a:rPr>
              <a:t>Introduction</a:t>
            </a:r>
          </a:p>
          <a:p>
            <a:endParaRPr lang="en-US" dirty="0" smtClean="0"/>
          </a:p>
          <a:p>
            <a:pPr>
              <a:lnSpc>
                <a:spcPct val="150000"/>
              </a:lnSpc>
            </a:pPr>
            <a:r>
              <a:rPr lang="en-US" dirty="0" smtClean="0"/>
              <a:t>        BPS </a:t>
            </a:r>
            <a:r>
              <a:rPr lang="en-US" dirty="0"/>
              <a:t>has years of expertise in </a:t>
            </a:r>
            <a:r>
              <a:rPr lang="en-US" dirty="0" smtClean="0"/>
              <a:t>designing </a:t>
            </a:r>
            <a:r>
              <a:rPr lang="en-US" dirty="0"/>
              <a:t>and Manufacturing products in the field of Power Distribution </a:t>
            </a:r>
            <a:r>
              <a:rPr lang="en-US" dirty="0" smtClean="0"/>
              <a:t>and transmission, </a:t>
            </a:r>
            <a:r>
              <a:rPr lang="en-US" dirty="0"/>
              <a:t>for Steel Plants and other Industries, Health Care </a:t>
            </a:r>
            <a:r>
              <a:rPr lang="en-US" dirty="0" smtClean="0"/>
              <a:t>Institutions </a:t>
            </a:r>
            <a:r>
              <a:rPr lang="en-US" dirty="0"/>
              <a:t>for Nurse </a:t>
            </a:r>
            <a:r>
              <a:rPr lang="en-US" dirty="0" smtClean="0"/>
              <a:t>Calls, </a:t>
            </a:r>
            <a:r>
              <a:rPr lang="en-US" dirty="0"/>
              <a:t>Railways equipment, </a:t>
            </a:r>
            <a:r>
              <a:rPr lang="en-US" dirty="0" err="1" smtClean="0"/>
              <a:t>Defence</a:t>
            </a:r>
            <a:r>
              <a:rPr lang="en-US" dirty="0" smtClean="0"/>
              <a:t>, </a:t>
            </a:r>
            <a:r>
              <a:rPr lang="en-US" dirty="0"/>
              <a:t>and other consumer segments.</a:t>
            </a:r>
          </a:p>
          <a:p>
            <a:pPr>
              <a:lnSpc>
                <a:spcPct val="150000"/>
              </a:lnSpc>
            </a:pPr>
            <a:r>
              <a:rPr lang="en-US" dirty="0"/>
              <a:t>BPS has </a:t>
            </a:r>
            <a:r>
              <a:rPr lang="en-US" dirty="0" smtClean="0"/>
              <a:t>a dedicated </a:t>
            </a:r>
            <a:r>
              <a:rPr lang="en-US" dirty="0"/>
              <a:t>team of qualified engineers to design customized solutions to cater to </a:t>
            </a:r>
            <a:r>
              <a:rPr lang="en-US" dirty="0" smtClean="0"/>
              <a:t>the specific requirements </a:t>
            </a:r>
            <a:r>
              <a:rPr lang="en-US" dirty="0"/>
              <a:t>of </a:t>
            </a:r>
            <a:r>
              <a:rPr lang="en-US" dirty="0" smtClean="0"/>
              <a:t>the industry/customers.</a:t>
            </a:r>
            <a:endParaRPr lang="en-US" dirty="0"/>
          </a:p>
          <a:p>
            <a:pPr>
              <a:lnSpc>
                <a:spcPct val="150000"/>
              </a:lnSpc>
            </a:pPr>
            <a:r>
              <a:rPr lang="en-US" dirty="0"/>
              <a:t>BPS is </a:t>
            </a:r>
            <a:r>
              <a:rPr lang="en-US" dirty="0" smtClean="0"/>
              <a:t>the leading </a:t>
            </a:r>
            <a:r>
              <a:rPr lang="en-US" dirty="0"/>
              <a:t>name for DC Power Systems and many products for Health Care Institutions. Our quality management systems are ISO 9001:2015 certificated.</a:t>
            </a:r>
            <a:endParaRPr lang="en-IN" dirty="0"/>
          </a:p>
        </p:txBody>
      </p:sp>
    </p:spTree>
    <p:extLst>
      <p:ext uri="{BB962C8B-B14F-4D97-AF65-F5344CB8AC3E}">
        <p14:creationId xmlns:p14="http://schemas.microsoft.com/office/powerpoint/2010/main" val="423930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89309"/>
            <a:ext cx="7104185" cy="835507"/>
          </a:xfrm>
        </p:spPr>
        <p:txBody>
          <a:bodyPr/>
          <a:lstStyle/>
          <a:p>
            <a:r>
              <a:rPr lang="en-US" dirty="0"/>
              <a:t>Float Boost Battery </a:t>
            </a:r>
            <a:r>
              <a:rPr lang="en-US" dirty="0" smtClean="0"/>
              <a:t>Charger</a:t>
            </a:r>
            <a:endParaRPr lang="en-IN" dirty="0"/>
          </a:p>
        </p:txBody>
      </p:sp>
      <p:sp>
        <p:nvSpPr>
          <p:cNvPr id="4" name="TextBox 3"/>
          <p:cNvSpPr txBox="1"/>
          <p:nvPr/>
        </p:nvSpPr>
        <p:spPr>
          <a:xfrm>
            <a:off x="1501510" y="1624816"/>
            <a:ext cx="4588803" cy="1323439"/>
          </a:xfrm>
          <a:prstGeom prst="rect">
            <a:avLst/>
          </a:prstGeom>
          <a:noFill/>
        </p:spPr>
        <p:txBody>
          <a:bodyPr wrap="square" lIns="72000" rtlCol="0" anchor="t">
            <a:spAutoFit/>
          </a:bodyPr>
          <a:lstStyle/>
          <a:p>
            <a:r>
              <a:rPr lang="en-US" sz="2000" dirty="0"/>
              <a:t>• </a:t>
            </a:r>
            <a:r>
              <a:rPr lang="en-US" sz="2000" dirty="0" smtClean="0"/>
              <a:t>Float Cum </a:t>
            </a:r>
            <a:r>
              <a:rPr lang="en-US" sz="2000" dirty="0"/>
              <a:t>Boost </a:t>
            </a:r>
            <a:r>
              <a:rPr lang="en-US" sz="2000" dirty="0" smtClean="0"/>
              <a:t>Charger</a:t>
            </a:r>
          </a:p>
          <a:p>
            <a:r>
              <a:rPr lang="en-US" sz="2000" dirty="0"/>
              <a:t>• Float &amp; </a:t>
            </a:r>
            <a:r>
              <a:rPr lang="en-US" sz="2000" dirty="0" smtClean="0"/>
              <a:t>Boost Charger</a:t>
            </a:r>
          </a:p>
          <a:p>
            <a:r>
              <a:rPr lang="en-US" sz="2000" dirty="0" smtClean="0"/>
              <a:t>• Float &amp; Float Cum boost Charger</a:t>
            </a:r>
          </a:p>
          <a:p>
            <a:r>
              <a:rPr lang="en-US" sz="2000" dirty="0" smtClean="0"/>
              <a:t>• Dual </a:t>
            </a:r>
            <a:r>
              <a:rPr lang="en-US" sz="2000" dirty="0"/>
              <a:t>Float Cum Boost Charger</a:t>
            </a:r>
            <a:endParaRPr lang="en-IN" sz="20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6320" y="1006325"/>
            <a:ext cx="2995680" cy="298876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321" y="1586641"/>
            <a:ext cx="1675441" cy="2408446"/>
          </a:xfrm>
          <a:prstGeom prst="rect">
            <a:avLst/>
          </a:prstGeom>
        </p:spPr>
      </p:pic>
      <p:sp>
        <p:nvSpPr>
          <p:cNvPr id="6" name="Title 1"/>
          <p:cNvSpPr txBox="1">
            <a:spLocks/>
          </p:cNvSpPr>
          <p:nvPr/>
        </p:nvSpPr>
        <p:spPr>
          <a:xfrm>
            <a:off x="1097280" y="3728984"/>
            <a:ext cx="6386732" cy="87923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r>
              <a:rPr lang="en-US" dirty="0" smtClean="0"/>
              <a:t>AC DC Distribution Panel</a:t>
            </a:r>
            <a:endParaRPr lang="en-IN" dirty="0"/>
          </a:p>
        </p:txBody>
      </p:sp>
      <p:sp>
        <p:nvSpPr>
          <p:cNvPr id="11" name="TextBox 10"/>
          <p:cNvSpPr txBox="1"/>
          <p:nvPr/>
        </p:nvSpPr>
        <p:spPr>
          <a:xfrm>
            <a:off x="1501510" y="4717444"/>
            <a:ext cx="4229043" cy="1015663"/>
          </a:xfrm>
          <a:prstGeom prst="rect">
            <a:avLst/>
          </a:prstGeom>
          <a:noFill/>
        </p:spPr>
        <p:txBody>
          <a:bodyPr wrap="none" rtlCol="0">
            <a:spAutoFit/>
          </a:bodyPr>
          <a:lstStyle/>
          <a:p>
            <a:r>
              <a:rPr lang="en-US" sz="2000" dirty="0"/>
              <a:t>• Power Control Center (PCC Panel)</a:t>
            </a:r>
          </a:p>
          <a:p>
            <a:r>
              <a:rPr lang="en-US" sz="2000" dirty="0" smtClean="0"/>
              <a:t>• </a:t>
            </a:r>
            <a:r>
              <a:rPr lang="en-US" sz="2000" dirty="0"/>
              <a:t>Motor Control Center ( MCC Panel)</a:t>
            </a:r>
          </a:p>
          <a:p>
            <a:r>
              <a:rPr lang="en-US" sz="2000" dirty="0" smtClean="0"/>
              <a:t>• </a:t>
            </a:r>
            <a:r>
              <a:rPr lang="en-US" sz="2000" dirty="0"/>
              <a:t>Automation Panel (SCADA PLC Panel</a:t>
            </a:r>
            <a:r>
              <a:rPr lang="en-US" sz="2000" dirty="0" smtClean="0"/>
              <a:t>)</a:t>
            </a:r>
            <a:endParaRPr lang="en-US" sz="2000"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75663" y="4168599"/>
            <a:ext cx="2371181" cy="236172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0436" y="4261190"/>
            <a:ext cx="2607210" cy="2596810"/>
          </a:xfrm>
          <a:prstGeom prst="rect">
            <a:avLst/>
          </a:prstGeom>
        </p:spPr>
      </p:pic>
    </p:spTree>
    <p:extLst>
      <p:ext uri="{BB962C8B-B14F-4D97-AF65-F5344CB8AC3E}">
        <p14:creationId xmlns:p14="http://schemas.microsoft.com/office/powerpoint/2010/main" val="80780893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lassic Company All Hands_Win32_MS v3" id="{1F352A5D-0EBE-49A2-9FF7-DEF81AB6F3C6}" vid="{D35781EA-2188-4D84-8966-791644CE13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0A2CB4-6869-426F-8BC4-A32C90CBE263}">
  <ds:schemaRefs>
    <ds:schemaRef ds:uri="http://schemas.microsoft.com/sharepoint/v3/contenttype/forms"/>
  </ds:schemaRefs>
</ds:datastoreItem>
</file>

<file path=customXml/itemProps3.xml><?xml version="1.0" encoding="utf-8"?>
<ds:datastoreItem xmlns:ds="http://schemas.openxmlformats.org/officeDocument/2006/customXml" ds:itemID="{A4E879E6-8FFE-4154-8F2A-F7518B89B376}">
  <ds:schemaRefs>
    <ds:schemaRef ds:uri="http://schemas.microsoft.com/office/2006/documentManagement/types"/>
    <ds:schemaRef ds:uri="http://schemas.openxmlformats.org/package/2006/metadata/core-properties"/>
    <ds:schemaRef ds:uri="71af3243-3dd4-4a8d-8c0d-dd76da1f02a5"/>
    <ds:schemaRef ds:uri="http://purl.org/dc/terms/"/>
    <ds:schemaRef ds:uri="http://schemas.microsoft.com/office/2006/metadata/properties"/>
    <ds:schemaRef ds:uri="http://schemas.microsoft.com/office/infopath/2007/PartnerControls"/>
    <ds:schemaRef ds:uri="16c05727-aa75-4e4a-9b5f-8a80a1165891"/>
    <ds:schemaRef ds:uri="http://www.w3.org/XML/1998/namespace"/>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Classic company all hands presentation</Template>
  <TotalTime>2278</TotalTime>
  <Words>1370</Words>
  <Application>Microsoft Office PowerPoint</Application>
  <PresentationFormat>Widescreen</PresentationFormat>
  <Paragraphs>162</Paragraphs>
  <Slides>21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Aharoni</vt:lpstr>
      <vt:lpstr>Arial</vt:lpstr>
      <vt:lpstr>Calibri</vt:lpstr>
      <vt:lpstr>Calibri Light</vt:lpstr>
      <vt:lpstr>Microsoft Sans Serif</vt:lpstr>
      <vt:lpstr>Times New Roman</vt:lpstr>
      <vt:lpstr>Wingdings</vt:lpstr>
      <vt:lpstr>RetrospectVTI</vt:lpstr>
      <vt:lpstr>COMPANY PROFILE</vt:lpstr>
      <vt:lpstr>About  US  BAID POWER SERVICES P. Ltd. </vt:lpstr>
      <vt:lpstr>About Our Company</vt:lpstr>
      <vt:lpstr>Overview</vt:lpstr>
      <vt:lpstr>Certifications</vt:lpstr>
      <vt:lpstr>Directors’ Profile</vt:lpstr>
      <vt:lpstr>Industries We Serve</vt:lpstr>
      <vt:lpstr>Industrial Sector</vt:lpstr>
      <vt:lpstr>Float Boost Battery Charger</vt:lpstr>
      <vt:lpstr>Battery Charger</vt:lpstr>
      <vt:lpstr>Credentials </vt:lpstr>
      <vt:lpstr>Healthcare Sector</vt:lpstr>
      <vt:lpstr>Why is Nurse Call System?</vt:lpstr>
      <vt:lpstr>Nurse Call Monitoring System</vt:lpstr>
      <vt:lpstr>Queue Management System</vt:lpstr>
      <vt:lpstr>Nurse Call Systems Opportunity</vt:lpstr>
      <vt:lpstr>BPS - Nurse Call Systems EVOLUTION</vt:lpstr>
      <vt:lpstr>BPS - Nurse Call Systems FUTURE</vt:lpstr>
      <vt:lpstr>BPS - Nurse Call Systems EXPERTISE</vt:lpstr>
      <vt:lpstr>Partnership Opportunities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PROPOSAL</dc:title>
  <dc:creator>Anupam Baid</dc:creator>
  <cp:lastModifiedBy>Lenovo</cp:lastModifiedBy>
  <cp:revision>103</cp:revision>
  <cp:lastPrinted>2022-12-14T12:06:55Z</cp:lastPrinted>
  <dcterms:created xsi:type="dcterms:W3CDTF">2021-04-21T12:11:44Z</dcterms:created>
  <dcterms:modified xsi:type="dcterms:W3CDTF">2024-03-08T11:05:06Z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NXPowerLiteLastOptimized">
    <vt:lpwstr>794198</vt:lpwstr>
  </property>
  <property fmtid="{D5CDD505-2E9C-101B-9397-08002B2CF9AE}" pid="4" name="NXPowerLiteSettings">
    <vt:lpwstr>C7000400038000</vt:lpwstr>
  </property>
  <property fmtid="{D5CDD505-2E9C-101B-9397-08002B2CF9AE}" pid="5" name="NXPowerLiteVersion">
    <vt:lpwstr>S9.0.3</vt:lpwstr>
  </property>
</Properties>
</file>