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295" r:id="rId2"/>
    <p:sldId id="302" r:id="rId3"/>
    <p:sldId id="363" r:id="rId4"/>
    <p:sldId id="348" r:id="rId5"/>
    <p:sldId id="307" r:id="rId6"/>
    <p:sldId id="364" r:id="rId7"/>
    <p:sldId id="350" r:id="rId8"/>
    <p:sldId id="349" r:id="rId9"/>
    <p:sldId id="351" r:id="rId10"/>
    <p:sldId id="352" r:id="rId11"/>
    <p:sldId id="353" r:id="rId12"/>
    <p:sldId id="354" r:id="rId13"/>
    <p:sldId id="355" r:id="rId14"/>
    <p:sldId id="365" r:id="rId15"/>
    <p:sldId id="356" r:id="rId16"/>
    <p:sldId id="357" r:id="rId17"/>
    <p:sldId id="359" r:id="rId18"/>
    <p:sldId id="3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82" autoAdjust="0"/>
    <p:restoredTop sz="94660"/>
  </p:normalViewPr>
  <p:slideViewPr>
    <p:cSldViewPr>
      <p:cViewPr>
        <p:scale>
          <a:sx n="106" d="100"/>
          <a:sy n="106" d="100"/>
        </p:scale>
        <p:origin x="-606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42F9CB-5982-48D3-8182-6BC85850B493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51C299-0F65-40E6-A649-A10D8D47EAA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7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EDAEA-0B96-4F5A-AA33-1C94CBD784B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EDAEA-0B96-4F5A-AA33-1C94CBD784B7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1C299-0F65-40E6-A649-A10D8D47EAA3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1C299-0F65-40E6-A649-A10D8D47EAA3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65D238-5255-4D27-8E8D-25ABFA743C37}" type="datetimeFigureOut">
              <a:rPr lang="en-IN" smtClean="0"/>
              <a:pPr/>
              <a:t>04-04-2025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3A845A-B487-4FA2-927C-FEE516A6C48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cid:43D50598-4CCF-41B3-8961-4D823B4B5D4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cid:43D50598-4CCF-41B3-8961-4D823B4B5D4C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10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38.jpeg"/><Relationship Id="rId5" Type="http://schemas.openxmlformats.org/officeDocument/2006/relationships/image" Target="../media/image50.jpeg"/><Relationship Id="rId15" Type="http://schemas.openxmlformats.org/officeDocument/2006/relationships/image" Target="../media/image3.emf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36.jpeg"/><Relationship Id="rId14" Type="http://schemas.openxmlformats.org/officeDocument/2006/relationships/image" Target="cid:43D50598-4CCF-41B3-8961-4D823B4B5D4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cid:43D50598-4CCF-41B3-8961-4D823B4B5D4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cid:43D50598-4CCF-41B3-8961-4D823B4B5D4C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10.pn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jpeg"/><Relationship Id="rId10" Type="http://schemas.openxmlformats.org/officeDocument/2006/relationships/image" Target="../media/image63.png"/><Relationship Id="rId4" Type="http://schemas.openxmlformats.org/officeDocument/2006/relationships/image" Target="../media/image3.emf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0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cid:43D50598-4CCF-41B3-8961-4D823B4B5D4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4.jpeg"/><Relationship Id="rId7" Type="http://schemas.openxmlformats.org/officeDocument/2006/relationships/image" Target="cid:43D50598-4CCF-41B3-8961-4D823B4B5D4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cid:43D50598-4CCF-41B3-8961-4D823B4B5D4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43D50598-4CCF-41B3-8961-4D823B4B5D4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hyperlink" Target="mailto:mechoptronix@elico.co" TargetMode="External"/><Relationship Id="rId4" Type="http://schemas.openxmlformats.org/officeDocument/2006/relationships/hyperlink" Target="mailto:info@mechoptronix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43D50598-4CCF-41B3-8961-4D823B4B5D4C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cid:43D50598-4CCF-41B3-8961-4D823B4B5D4C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cid:43D50598-4CCF-41B3-8961-4D823B4B5D4C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43D50598-4CCF-41B3-8961-4D823B4B5D4C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4.jpeg"/><Relationship Id="rId21" Type="http://schemas.openxmlformats.org/officeDocument/2006/relationships/image" Target="../media/image10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cid:43D50598-4CCF-41B3-8961-4D823B4B5D4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0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cid:43D50598-4CCF-41B3-8961-4D823B4B5D4C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5278EE2-F03B-4EC4-99DF-382C28AE248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4" descr="elico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sp>
        <p:nvSpPr>
          <p:cNvPr id="8195" name="AutoShape 3" descr="Elico | Hydera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AutoShape 5" descr="Elico | Hyderab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download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4060714" cy="450059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ELICO LIMITED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7686" y="2285992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ELICO Ltd is a leading Analytical Instruments Design &amp; Manufacturing Company established in 1960 headquartered in Hyderabad,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Telangana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It is the first Analytical Instrumentation Company in India.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98E464-7A9D-B44E-99C7-87155B186BBA}"/>
              </a:ext>
            </a:extLst>
          </p:cNvPr>
          <p:cNvSpPr txBox="1"/>
          <p:nvPr/>
        </p:nvSpPr>
        <p:spPr>
          <a:xfrm>
            <a:off x="428596" y="6429396"/>
            <a:ext cx="2333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Proprietary &amp; Confidential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98E464-7A9D-B44E-99C7-87155B186BBA}"/>
              </a:ext>
            </a:extLst>
          </p:cNvPr>
          <p:cNvSpPr txBox="1"/>
          <p:nvPr/>
        </p:nvSpPr>
        <p:spPr>
          <a:xfrm>
            <a:off x="6286512" y="6429396"/>
            <a:ext cx="2333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WWW.ELICO.CO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IN" b="1" dirty="0" smtClean="0"/>
              <a:t>Electro-Optics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839200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Light Sources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Light Detectors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err="1" smtClean="0"/>
              <a:t>Monochromator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</p:txBody>
      </p:sp>
      <p:pic>
        <p:nvPicPr>
          <p:cNvPr id="11" name="Picture 10" descr="PIC-4-2(Light Source-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571613"/>
            <a:ext cx="1247217" cy="12144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86380" y="142873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/>
              <a:t>  1. Tungsten Halogen: ELS 1010</a:t>
            </a:r>
          </a:p>
          <a:p>
            <a:r>
              <a:rPr lang="en-IN" sz="1200" b="1" dirty="0" smtClean="0"/>
              <a:t>         λ= 400-1100 nm</a:t>
            </a:r>
            <a:endParaRPr lang="en-IN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5286380" y="18573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b="1" dirty="0" smtClean="0"/>
              <a:t>  2. Deuterium: ELS 2000</a:t>
            </a:r>
          </a:p>
          <a:p>
            <a:r>
              <a:rPr lang="en-IN" sz="1200" b="1" dirty="0" smtClean="0"/>
              <a:t>        λ= 160-400 nm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6380" y="22859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b="1" dirty="0" smtClean="0"/>
              <a:t>  3. Xenon: ELS 3150</a:t>
            </a:r>
          </a:p>
          <a:p>
            <a:r>
              <a:rPr lang="en-IN" sz="1200" b="1" dirty="0" smtClean="0"/>
              <a:t>        λ= 200-900 nm</a:t>
            </a:r>
          </a:p>
        </p:txBody>
      </p:sp>
      <p:pic>
        <p:nvPicPr>
          <p:cNvPr id="22" name="Picture 21" descr="IMG_20201226_1455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E5EB"/>
              </a:clrFrom>
              <a:clrTo>
                <a:srgbClr val="D8E5EB">
                  <a:alpha val="0"/>
                </a:srgbClr>
              </a:clrTo>
            </a:clrChange>
          </a:blip>
          <a:srcRect l="6200" t="6250" r="4632" b="3125"/>
          <a:stretch>
            <a:fillRect/>
          </a:stretch>
        </p:blipFill>
        <p:spPr>
          <a:xfrm>
            <a:off x="3428992" y="3214686"/>
            <a:ext cx="1285884" cy="15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5286380" y="3286124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/>
              <a:t>1. EDM 1000</a:t>
            </a:r>
          </a:p>
          <a:p>
            <a:r>
              <a:rPr lang="en-IN" sz="1200" b="1" dirty="0" smtClean="0"/>
              <a:t>     Spectral Response: 200-400 nm</a:t>
            </a:r>
            <a:endParaRPr lang="en-IN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5214942" y="37861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b="1" dirty="0" smtClean="0"/>
              <a:t>2.EDM 2000</a:t>
            </a:r>
          </a:p>
          <a:p>
            <a:r>
              <a:rPr lang="en-IN" sz="1200" b="1" dirty="0" smtClean="0"/>
              <a:t>     Spectral Response: 160-900 nm</a:t>
            </a:r>
          </a:p>
        </p:txBody>
      </p:sp>
      <p:pic>
        <p:nvPicPr>
          <p:cNvPr id="12" name="Picture 3" descr="D:\Documents\Marketing\ELICOMOXweb cat final (25-06-2015)\WEB CAT PICS\PIC-6-2(Monochrometors-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000636"/>
            <a:ext cx="1857388" cy="98060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286380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dirty="0" smtClean="0"/>
              <a:t>EMC 2000</a:t>
            </a:r>
          </a:p>
          <a:p>
            <a:r>
              <a:rPr lang="en-IN" sz="1400" b="1" dirty="0" smtClean="0"/>
              <a:t>λ= 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200-800</a:t>
            </a:r>
            <a:r>
              <a:rPr lang="en-IN" sz="1400" b="1" dirty="0" smtClean="0"/>
              <a:t> nm</a:t>
            </a:r>
          </a:p>
        </p:txBody>
      </p:sp>
      <p:pic>
        <p:nvPicPr>
          <p:cNvPr id="15" name="ECF23372-4E38-4751-B20B-B09B721776D2" descr="cid:43D50598-4CCF-41B3-8961-4D823B4B5D4C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elico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IN" b="1" dirty="0" smtClean="0"/>
              <a:t>Electro-Optics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839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Educational Kits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</p:txBody>
      </p:sp>
      <p:pic>
        <p:nvPicPr>
          <p:cNvPr id="14" name="Picture 4" descr="D:\Documents\Marketing\ELICOMOXweb cat final (25-06-2015)\WEB CAT PICS\PIC-7(Optical Educational kit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2936896" cy="21431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572132" y="2357430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Wide range of Experimental kits with an option of module development and customization to suit customer needs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aligning with Global Players with International Standards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158" y="4214818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Interference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Diffraction</a:t>
            </a:r>
          </a:p>
          <a:p>
            <a:pPr lvl="1"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Polarization</a:t>
            </a:r>
          </a:p>
          <a:p>
            <a:endParaRPr lang="en-IN" dirty="0" smtClean="0"/>
          </a:p>
        </p:txBody>
      </p:sp>
      <p:pic>
        <p:nvPicPr>
          <p:cNvPr id="21" name="Picture 20" descr="Diffrac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4143380"/>
            <a:ext cx="278608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ECF23372-4E38-4751-B20B-B09B721776D2" descr="cid:43D50598-4CCF-41B3-8961-4D823B4B5D4C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lico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IN" b="1" dirty="0" smtClean="0"/>
              <a:t>Electro-Mechanics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41437"/>
            <a:ext cx="88392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sz="9600" dirty="0" smtClean="0"/>
              <a:t>	</a:t>
            </a:r>
            <a:endParaRPr lang="en-IN" sz="8000" dirty="0" smtClean="0"/>
          </a:p>
          <a:p>
            <a:pPr lvl="1">
              <a:buFont typeface="Wingdings" pitchFamily="2" charset="2"/>
              <a:buChar char="q"/>
            </a:pPr>
            <a:r>
              <a:rPr lang="en-IN" sz="8000" dirty="0" smtClean="0"/>
              <a:t>Electro-Mechanical</a:t>
            </a:r>
            <a:endParaRPr lang="en-IN" sz="5000" dirty="0" smtClean="0"/>
          </a:p>
          <a:p>
            <a:pPr lvl="1">
              <a:buNone/>
            </a:pPr>
            <a:r>
              <a:rPr lang="en-IN" dirty="0" smtClean="0"/>
              <a:t>	</a:t>
            </a: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endParaRPr lang="en-IN" sz="1600" dirty="0" smtClean="0"/>
          </a:p>
          <a:p>
            <a:pPr lvl="1">
              <a:buNone/>
            </a:pPr>
            <a:r>
              <a:rPr lang="en-IN" sz="7200" dirty="0" smtClean="0"/>
              <a:t>  </a:t>
            </a:r>
          </a:p>
          <a:p>
            <a:pPr lvl="1">
              <a:buNone/>
            </a:pPr>
            <a:r>
              <a:rPr lang="en-IN" sz="7200" dirty="0" smtClean="0"/>
              <a:t>  Toggle                 Push Button           Rocker                Tactile                      Micro </a:t>
            </a:r>
          </a:p>
          <a:p>
            <a:pPr lvl="1">
              <a:buNone/>
            </a:pPr>
            <a:endParaRPr lang="en-IN" sz="7200" dirty="0" smtClean="0"/>
          </a:p>
          <a:p>
            <a:pPr lvl="1">
              <a:buNone/>
            </a:pPr>
            <a:endParaRPr lang="en-IN" sz="7200" dirty="0" smtClean="0"/>
          </a:p>
          <a:p>
            <a:pPr lvl="1">
              <a:buNone/>
            </a:pPr>
            <a:endParaRPr lang="en-IN" sz="7200" dirty="0" smtClean="0"/>
          </a:p>
          <a:p>
            <a:pPr lvl="1">
              <a:buNone/>
            </a:pPr>
            <a:endParaRPr lang="en-IN" sz="7200" dirty="0" smtClean="0"/>
          </a:p>
          <a:p>
            <a:pPr lvl="1">
              <a:buNone/>
            </a:pPr>
            <a:endParaRPr lang="en-IN" sz="7200" dirty="0" smtClean="0"/>
          </a:p>
          <a:p>
            <a:pPr lvl="1">
              <a:buNone/>
            </a:pPr>
            <a:endParaRPr lang="en-IN" sz="2300" dirty="0" smtClean="0"/>
          </a:p>
          <a:p>
            <a:pPr lvl="1">
              <a:buNone/>
            </a:pPr>
            <a:endParaRPr lang="en-IN" sz="2300" dirty="0" smtClean="0"/>
          </a:p>
          <a:p>
            <a:pPr lvl="1">
              <a:buNone/>
            </a:pPr>
            <a:r>
              <a:rPr lang="en-IN" sz="7200" dirty="0" smtClean="0"/>
              <a:t>Slide                    Thermal                    Inductive</a:t>
            </a:r>
            <a:r>
              <a:rPr lang="en-IN" sz="9600" dirty="0" smtClean="0"/>
              <a:t>       </a:t>
            </a:r>
            <a:r>
              <a:rPr lang="en-IN" sz="7200" dirty="0" smtClean="0"/>
              <a:t>Capacitive           Photoelectric     </a:t>
            </a:r>
          </a:p>
          <a:p>
            <a:pPr lvl="1">
              <a:buNone/>
            </a:pPr>
            <a:endParaRPr lang="en-IN" sz="7200" dirty="0" smtClean="0"/>
          </a:p>
          <a:p>
            <a:pPr>
              <a:buNone/>
            </a:pPr>
            <a:endParaRPr lang="en-IN" dirty="0" smtClean="0"/>
          </a:p>
          <a:p>
            <a:pPr lvl="1">
              <a:buNone/>
            </a:pPr>
            <a:r>
              <a:rPr lang="en-IN" dirty="0" smtClean="0"/>
              <a:t>	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 lvl="1">
              <a:buNone/>
            </a:pPr>
            <a:endParaRPr lang="en-IN" b="1" dirty="0" smtClean="0"/>
          </a:p>
          <a:p>
            <a:pPr lvl="1">
              <a:buNone/>
            </a:pPr>
            <a:endParaRPr lang="en-IN" dirty="0" smtClean="0"/>
          </a:p>
          <a:p>
            <a:pPr lvl="1"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5" name="Picture 7" descr="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285992"/>
            <a:ext cx="4042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86000"/>
            <a:ext cx="870089" cy="7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RLS-103-A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214554"/>
            <a:ext cx="609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11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285992"/>
            <a:ext cx="774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SS-12E0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71942"/>
            <a:ext cx="10826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IC-14-2(Thermal Switch-2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214818"/>
            <a:ext cx="1285884" cy="547073"/>
          </a:xfrm>
          <a:prstGeom prst="rect">
            <a:avLst/>
          </a:prstGeom>
        </p:spPr>
      </p:pic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214554"/>
            <a:ext cx="1169409" cy="8572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844" y="928670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</a:rPr>
              <a:t>Professional Grade Switches</a:t>
            </a:r>
            <a:endParaRPr lang="en-US" sz="2000" dirty="0"/>
          </a:p>
        </p:txBody>
      </p:sp>
      <p:pic>
        <p:nvPicPr>
          <p:cNvPr id="13" name="Picture 12" descr="Inductiv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3857628"/>
            <a:ext cx="1217474" cy="1217474"/>
          </a:xfrm>
          <a:prstGeom prst="rect">
            <a:avLst/>
          </a:prstGeom>
        </p:spPr>
      </p:pic>
      <p:pic>
        <p:nvPicPr>
          <p:cNvPr id="17" name="Picture 16" descr="Capacitive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857628"/>
            <a:ext cx="1285884" cy="1285884"/>
          </a:xfrm>
          <a:prstGeom prst="rect">
            <a:avLst/>
          </a:prstGeom>
        </p:spPr>
      </p:pic>
      <p:pic>
        <p:nvPicPr>
          <p:cNvPr id="18" name="Picture 2" descr="D:\Documents\Marketing\ELICOMOXweb cat final (25-06-2015)\WEB CAT PICS\PIC-15-2(Proximity Switches-2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DE6F5"/>
              </a:clrFrom>
              <a:clrTo>
                <a:srgbClr val="DDE6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143380"/>
            <a:ext cx="1971035" cy="762000"/>
          </a:xfrm>
          <a:prstGeom prst="rect">
            <a:avLst/>
          </a:prstGeom>
          <a:noFill/>
        </p:spPr>
      </p:pic>
      <p:pic>
        <p:nvPicPr>
          <p:cNvPr id="24" name="ECF23372-4E38-4751-B20B-B09B721776D2" descr="cid:43D50598-4CCF-41B3-8961-4D823B4B5D4C"/>
          <p:cNvPicPr/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elico.e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886700" cy="1325563"/>
          </a:xfrm>
        </p:spPr>
        <p:txBody>
          <a:bodyPr/>
          <a:lstStyle/>
          <a:p>
            <a:r>
              <a:rPr lang="en-IN" b="1" dirty="0" smtClean="0"/>
              <a:t>Custom-built Products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IN" dirty="0" smtClean="0"/>
              <a:t>Modulator Assembly</a:t>
            </a:r>
          </a:p>
          <a:p>
            <a:pPr lvl="1">
              <a:buNone/>
            </a:pPr>
            <a:r>
              <a:rPr lang="en-IN" smtClean="0"/>
              <a:t>   </a:t>
            </a:r>
            <a:r>
              <a:rPr lang="en-IN" smtClean="0"/>
              <a:t>(</a:t>
            </a:r>
            <a:r>
              <a:rPr lang="en-IN" dirty="0" smtClean="0"/>
              <a:t>Developed for </a:t>
            </a:r>
            <a:r>
              <a:rPr lang="en-IN" dirty="0" err="1" smtClean="0"/>
              <a:t>Opto</a:t>
            </a:r>
            <a:r>
              <a:rPr lang="en-IN" dirty="0" smtClean="0"/>
              <a:t> Electronics Factory)</a:t>
            </a:r>
            <a:endParaRPr lang="en-IN" dirty="0" smtClean="0"/>
          </a:p>
          <a:p>
            <a:pPr lvl="1">
              <a:buFont typeface="Wingdings" pitchFamily="2" charset="2"/>
              <a:buChar char="q"/>
            </a:pPr>
            <a:endParaRPr lang="en-IN" dirty="0" smtClean="0"/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IR Cell Holders</a:t>
            </a:r>
          </a:p>
          <a:p>
            <a:pPr lvl="1">
              <a:buNone/>
            </a:pPr>
            <a:r>
              <a:rPr lang="en-IN" dirty="0" smtClean="0"/>
              <a:t>   (Educational Institutes) </a:t>
            </a:r>
          </a:p>
          <a:p>
            <a:pPr>
              <a:buNone/>
            </a:pPr>
            <a:endParaRPr lang="en-IN" dirty="0" smtClean="0"/>
          </a:p>
          <a:p>
            <a:pPr lvl="1">
              <a:buFont typeface="Wingdings" pitchFamily="2" charset="2"/>
              <a:buChar char="q"/>
            </a:pPr>
            <a:r>
              <a:rPr lang="en-IN" dirty="0" err="1" smtClean="0"/>
              <a:t>Piezo</a:t>
            </a:r>
            <a:r>
              <a:rPr lang="en-IN" dirty="0" smtClean="0"/>
              <a:t> Electric Generators</a:t>
            </a:r>
          </a:p>
          <a:p>
            <a:pPr lvl="1">
              <a:buNone/>
            </a:pPr>
            <a:r>
              <a:rPr lang="en-IN" dirty="0" smtClean="0"/>
              <a:t>   (Educational Institutes)</a:t>
            </a:r>
          </a:p>
          <a:p>
            <a:pPr lvl="1">
              <a:buNone/>
            </a:pPr>
            <a:endParaRPr lang="en-IN" dirty="0" smtClean="0"/>
          </a:p>
          <a:p>
            <a:pPr lvl="1">
              <a:buFont typeface="Wingdings" pitchFamily="2" charset="2"/>
              <a:buChar char="q"/>
            </a:pPr>
            <a:r>
              <a:rPr lang="en-IN" dirty="0" smtClean="0"/>
              <a:t>GAS CONTROL UNIT</a:t>
            </a:r>
          </a:p>
          <a:p>
            <a:pPr lvl="1">
              <a:buNone/>
            </a:pPr>
            <a:r>
              <a:rPr lang="en-IN" dirty="0" smtClean="0"/>
              <a:t>    (Defence Application)</a:t>
            </a:r>
          </a:p>
        </p:txBody>
      </p:sp>
      <p:pic>
        <p:nvPicPr>
          <p:cNvPr id="5" name="Picture 4" descr="ELICO Modulator Assy 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471152"/>
            <a:ext cx="1928826" cy="138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I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000372"/>
            <a:ext cx="1928826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WhatsApp Image 2024-01-20 at 3.33.39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500570"/>
            <a:ext cx="207170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ECF23372-4E38-4751-B20B-B09B721776D2" descr="cid:43D50598-4CCF-41B3-8961-4D823B4B5D4C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lico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7886700" cy="1325563"/>
          </a:xfrm>
        </p:spPr>
        <p:txBody>
          <a:bodyPr>
            <a:normAutofit/>
          </a:bodyPr>
          <a:lstStyle/>
          <a:p>
            <a:r>
              <a:rPr lang="en-IN" sz="2500" b="1" dirty="0" smtClean="0"/>
              <a:t>      PRECISION MACHINED PARTS</a:t>
            </a:r>
            <a:endParaRPr lang="en-IN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IN" dirty="0" smtClean="0"/>
              <a:t>  </a:t>
            </a:r>
          </a:p>
        </p:txBody>
      </p:sp>
      <p:pic>
        <p:nvPicPr>
          <p:cNvPr id="10" name="ECF23372-4E38-4751-B20B-B09B721776D2" descr="cid:43D50598-4CCF-41B3-8961-4D823B4B5D4C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elico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1428760" cy="1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500174"/>
            <a:ext cx="1357322" cy="14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500174"/>
            <a:ext cx="1652817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714884"/>
            <a:ext cx="1285884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1585947" cy="15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714883"/>
            <a:ext cx="1571636" cy="14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Ravikishore\Pictures for Catalogue &amp; Web Site\Catalogue\29-08-2023\FM5A15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3143248"/>
            <a:ext cx="1643074" cy="1428760"/>
          </a:xfrm>
          <a:prstGeom prst="rect">
            <a:avLst/>
          </a:prstGeom>
          <a:noFill/>
        </p:spPr>
      </p:pic>
      <p:pic>
        <p:nvPicPr>
          <p:cNvPr id="1034" name="Picture 10" descr="D:\Ravikishore\Pictures for Catalogue &amp; Web Site\Catalogue\29-08-2023\FM5A15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4714884"/>
            <a:ext cx="1428760" cy="1582964"/>
          </a:xfrm>
          <a:prstGeom prst="rect">
            <a:avLst/>
          </a:prstGeom>
          <a:noFill/>
        </p:spPr>
      </p:pic>
      <p:pic>
        <p:nvPicPr>
          <p:cNvPr id="1036" name="Picture 12" descr="D:\Ravikishore\Pictures for Catalogue &amp; Web Site\Catalogue\29-08-2023\FM5A152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3214687"/>
            <a:ext cx="1428760" cy="1357321"/>
          </a:xfrm>
          <a:prstGeom prst="rect">
            <a:avLst/>
          </a:prstGeom>
          <a:noFill/>
        </p:spPr>
      </p:pic>
      <p:pic>
        <p:nvPicPr>
          <p:cNvPr id="1037" name="Picture 13" descr="D:\Ravikishore\Pictures for Catalogue &amp; Web Site\Catalogue\29-08-2023\FM5A149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3143248"/>
            <a:ext cx="1714512" cy="1376730"/>
          </a:xfrm>
          <a:prstGeom prst="rect">
            <a:avLst/>
          </a:prstGeom>
          <a:noFill/>
        </p:spPr>
      </p:pic>
      <p:pic>
        <p:nvPicPr>
          <p:cNvPr id="1039" name="Picture 15" descr="D:\Ravikishore\Pictures for Catalogue &amp; Web Site\Catalogue\29-08-2023\FM5A15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5207" y="3071810"/>
            <a:ext cx="1357321" cy="1428760"/>
          </a:xfrm>
          <a:prstGeom prst="rect">
            <a:avLst/>
          </a:prstGeom>
          <a:noFill/>
        </p:spPr>
      </p:pic>
      <p:pic>
        <p:nvPicPr>
          <p:cNvPr id="1040" name="Picture 16" descr="D:\Ravikishore\Pictures for Catalogue &amp; Web Site\Catalogue\20-09-2023\FM5A426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0298" y="4714884"/>
            <a:ext cx="1643074" cy="1571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886700" cy="1325563"/>
          </a:xfrm>
        </p:spPr>
        <p:txBody>
          <a:bodyPr/>
          <a:lstStyle/>
          <a:p>
            <a:r>
              <a:rPr lang="en-IN" b="1" dirty="0" smtClean="0"/>
              <a:t>Infrastructure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229600" cy="494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Adopted State of the art CNC Turn Mill, Vertical Milling Machine  &amp; CNC     Turning for Precision Machining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7" name="Picture 16" descr="FM5A1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71942"/>
            <a:ext cx="300039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714744" y="3643314"/>
            <a:ext cx="223894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Vertical Machining Center</a:t>
            </a:r>
            <a:endParaRPr lang="en-US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8" descr="FM5A1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86058"/>
            <a:ext cx="2714644" cy="1809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00034" y="2500306"/>
            <a:ext cx="894540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Turn Mill</a:t>
            </a:r>
            <a:endParaRPr lang="en-US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Picture 25" descr="FM5A15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571744"/>
            <a:ext cx="2383991" cy="1738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7215206" y="2285992"/>
            <a:ext cx="1476686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CNC Turning</a:t>
            </a:r>
            <a:endParaRPr lang="en-US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20" y="1000108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Manufacturing Facility:</a:t>
            </a:r>
          </a:p>
        </p:txBody>
      </p:sp>
      <p:pic>
        <p:nvPicPr>
          <p:cNvPr id="14" name="Picture 13" descr="FM5A15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428736"/>
            <a:ext cx="8786874" cy="5000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1" name="Picture 4" descr="elico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22" name="ECF23372-4E38-4751-B20B-B09B721776D2" descr="cid:43D50598-4CCF-41B3-8961-4D823B4B5D4C"/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886700" cy="1325563"/>
          </a:xfrm>
        </p:spPr>
        <p:txBody>
          <a:bodyPr/>
          <a:lstStyle/>
          <a:p>
            <a:r>
              <a:rPr lang="en-IN" b="1" dirty="0" smtClean="0"/>
              <a:t>Infrastructure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 Backed by conventional Machinery like Power Presses, Millers, Moulding                                 Machines, Grinders and lathes, Paint Booth.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Mold &amp; Press Shop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142844" y="857232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Manufacturing Facility:</a:t>
            </a:r>
          </a:p>
        </p:txBody>
      </p:sp>
      <p:pic>
        <p:nvPicPr>
          <p:cNvPr id="16" name="Picture 11" descr="D:\Projects data\WhatsApp Image 2022-01-07 at 10.19.58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2643182"/>
            <a:ext cx="257176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Projects data\ELICO Projects\DRDO Projects\B_DRDE_Projects\Chemcial Detectors\Presentations\supporting data_Mechoptronics Pics\IMG_6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643182"/>
            <a:ext cx="264320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00364" y="535782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Tool Room Machines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2" descr="WhatsApp Image 2023-08-05 at 11.14.15 A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643182"/>
            <a:ext cx="2786082" cy="229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715008" y="5357826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 Automatic Paint Booth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ECF23372-4E38-4751-B20B-B09B721776D2" descr="cid:43D50598-4CCF-41B3-8961-4D823B4B5D4C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elico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Aerospace &amp;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Applications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500" dirty="0" smtClean="0"/>
              <a:t>   High-precision components for mission-critical systems.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Machine Vision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500" dirty="0" smtClean="0"/>
              <a:t>   Custom optics for automated inspection.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500" dirty="0" smtClean="0"/>
              <a:t>   Precision mounts and assemblies for advanced robotics.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elico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6" name="ECF23372-4E38-4751-B20B-B09B721776D2" descr="cid:43D50598-4CCF-41B3-8961-4D823B4B5D4C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1428736"/>
            <a:ext cx="4193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Thank you!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pic>
        <p:nvPicPr>
          <p:cNvPr id="3" name="ECF23372-4E38-4751-B20B-B09B721776D2" descr="cid:43D50598-4CCF-41B3-8961-4D823B4B5D4C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7158" y="3143248"/>
            <a:ext cx="621510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Bahnschrift Light" pitchFamily="34" charset="0"/>
              </a:rPr>
              <a:t>Address:                                             </a:t>
            </a:r>
          </a:p>
          <a:p>
            <a:r>
              <a:rPr lang="en-US" dirty="0" smtClean="0">
                <a:latin typeface="Bahnschrift Light" pitchFamily="34" charset="0"/>
              </a:rPr>
              <a:t> B-90, A.P.I.E., </a:t>
            </a:r>
            <a:r>
              <a:rPr lang="en-US" dirty="0" err="1" smtClean="0">
                <a:latin typeface="Bahnschrift Light" pitchFamily="34" charset="0"/>
              </a:rPr>
              <a:t>Sanathnagar</a:t>
            </a:r>
            <a:r>
              <a:rPr lang="en-US" dirty="0" smtClean="0">
                <a:latin typeface="Bahnschrift Light" pitchFamily="34" charset="0"/>
              </a:rPr>
              <a:t>,</a:t>
            </a:r>
          </a:p>
          <a:p>
            <a:r>
              <a:rPr lang="en-US" dirty="0" smtClean="0">
                <a:latin typeface="Bahnschrift Light" pitchFamily="34" charset="0"/>
              </a:rPr>
              <a:t> Hyderabad – 500018, India</a:t>
            </a:r>
          </a:p>
          <a:p>
            <a:endParaRPr lang="en-US" dirty="0" smtClean="0">
              <a:latin typeface="Bahnschrift Light" pitchFamily="34" charset="0"/>
            </a:endParaRPr>
          </a:p>
          <a:p>
            <a:r>
              <a:rPr lang="en-US" dirty="0" smtClean="0">
                <a:latin typeface="Bahnschrift Light" pitchFamily="34" charset="0"/>
              </a:rPr>
              <a:t/>
            </a:r>
            <a:br>
              <a:rPr lang="en-US" dirty="0" smtClean="0">
                <a:latin typeface="Bahnschrift Light" pitchFamily="34" charset="0"/>
              </a:rPr>
            </a:br>
            <a:r>
              <a:rPr lang="en-US" dirty="0" smtClean="0">
                <a:latin typeface="Bahnschrift Light" pitchFamily="34" charset="0"/>
              </a:rPr>
              <a:t>Cell: + 91 9866005441,+91- 9100674671,</a:t>
            </a:r>
          </a:p>
          <a:p>
            <a:r>
              <a:rPr lang="en-US" dirty="0" smtClean="0">
                <a:latin typeface="Bahnschrift Light" pitchFamily="34" charset="0"/>
              </a:rPr>
              <a:t>Tel : 040- 44451286 |Fax: + 91 40 23771639</a:t>
            </a:r>
          </a:p>
          <a:p>
            <a:r>
              <a:rPr lang="en-US" dirty="0" smtClean="0">
                <a:latin typeface="Bahnschrift Light" pitchFamily="34" charset="0"/>
              </a:rPr>
              <a:t/>
            </a:r>
            <a:br>
              <a:rPr lang="en-US" dirty="0" smtClean="0">
                <a:latin typeface="Bahnschrift Light" pitchFamily="34" charset="0"/>
              </a:rPr>
            </a:br>
            <a:r>
              <a:rPr lang="en-US" dirty="0" smtClean="0">
                <a:latin typeface="Bahnschrift Light" pitchFamily="34" charset="0"/>
              </a:rPr>
              <a:t>Email: </a:t>
            </a:r>
            <a:r>
              <a:rPr lang="en-US" dirty="0" smtClean="0">
                <a:latin typeface="Bahnschrift Light" pitchFamily="34" charset="0"/>
                <a:hlinkClick r:id="rId4"/>
              </a:rPr>
              <a:t>info@mechoptronix.com</a:t>
            </a:r>
            <a:r>
              <a:rPr lang="en-US" dirty="0" smtClean="0">
                <a:latin typeface="Bahnschrift Light" pitchFamily="34" charset="0"/>
              </a:rPr>
              <a:t> &amp; </a:t>
            </a:r>
            <a:r>
              <a:rPr lang="en-US" dirty="0" smtClean="0">
                <a:latin typeface="Bahnschrift Light" pitchFamily="34" charset="0"/>
                <a:hlinkClick r:id="rId5"/>
              </a:rPr>
              <a:t>mechoptronix@elico.co</a:t>
            </a:r>
            <a:r>
              <a:rPr lang="en-US" dirty="0" smtClean="0">
                <a:latin typeface="Bahnschrift Light" pitchFamily="34" charset="0"/>
              </a:rPr>
              <a:t> </a:t>
            </a:r>
          </a:p>
          <a:p>
            <a:r>
              <a:rPr lang="en-US" dirty="0" smtClean="0">
                <a:latin typeface="Bahnschrift Light" pitchFamily="34" charset="0"/>
              </a:rPr>
              <a:t>URL: dev.mechoptronix.com (Under Development)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3000372"/>
            <a:ext cx="45005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14620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----------------------------------------------------------------------------------------------</a:t>
            </a:r>
            <a:endParaRPr lang="en-US" dirty="0"/>
          </a:p>
        </p:txBody>
      </p:sp>
      <p:pic>
        <p:nvPicPr>
          <p:cNvPr id="10" name="Picture 4" descr="elico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38163124-F270-B8BE-BBB0-EF9222A1A500}"/>
              </a:ext>
            </a:extLst>
          </p:cNvPr>
          <p:cNvSpPr txBox="1">
            <a:spLocks/>
          </p:cNvSpPr>
          <p:nvPr/>
        </p:nvSpPr>
        <p:spPr>
          <a:xfrm>
            <a:off x="317500" y="762000"/>
            <a:ext cx="2897178" cy="381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cap="all" baseline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US" sz="2400" cap="none" dirty="0" smtClean="0"/>
              <a:t> About ELICO</a:t>
            </a:r>
            <a:endParaRPr lang="en-US" sz="2400" cap="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1CBEFC-5300-7E0F-C1D2-C0130F611F2C}"/>
              </a:ext>
            </a:extLst>
          </p:cNvPr>
          <p:cNvSpPr txBox="1"/>
          <p:nvPr/>
        </p:nvSpPr>
        <p:spPr>
          <a:xfrm>
            <a:off x="-142908" y="1071546"/>
            <a:ext cx="8858312" cy="5116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n-US" b="0" i="0" u="none" strike="noStrike" dirty="0">
              <a:solidFill>
                <a:srgbClr val="273E90"/>
              </a:solidFill>
              <a:effectLst/>
              <a:latin typeface="Avenir Book" panose="02000503020000020003" pitchFamily="2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Established in 1960, towards development of Indigenous analytical instruments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Avenir Book" panose="02000503020000020003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R&amp;D Approved by DSIR, Since 1973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Working with DRDE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, Since 2005 for Developed of Chem-Bio Detectors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More than 100 IPR’s (Patent, Design, Trademarks)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WIPO Global Award 2024 – Finalist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b="1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Joint PhD Programs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with NIT Warangal, Sri Krishnadevaraya University  Ananthapur, Gulbarga University, Gulbarga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Offers Design, OEM &amp; ODM Services to MNC in Europe &amp; USA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More than 50,000 customers across India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Leading Manufacturer of  Analytical Instruments with a wide customer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base.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  <a:ea typeface="Tahoma" panose="020B0604030504040204" pitchFamily="34" charset="0"/>
                <a:cs typeface="Arial" panose="020B0604020202020204" pitchFamily="34" charset="0"/>
              </a:rPr>
              <a:t>Elico Diversified into multiple business verticals .</a:t>
            </a:r>
            <a:endParaRPr lang="en-IN" sz="1700" dirty="0">
              <a:solidFill>
                <a:schemeClr val="tx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en-IN" sz="14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Agriculture, Research &amp; Academia, Healthcare, Environmental, Pharmaceutical, Life Sciences, Chemical, Petrochemical, Steel, Cement 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and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Defense</a:t>
            </a:r>
            <a:r>
              <a:rPr lang="en-IN" sz="1400" smtClean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 etc</a:t>
            </a:r>
            <a:r>
              <a:rPr lang="en-IN" sz="140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venir Book" panose="02000503020000020003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lic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98E464-7A9D-B44E-99C7-87155B186BBA}"/>
              </a:ext>
            </a:extLst>
          </p:cNvPr>
          <p:cNvSpPr txBox="1"/>
          <p:nvPr/>
        </p:nvSpPr>
        <p:spPr>
          <a:xfrm>
            <a:off x="6286512" y="6429396"/>
            <a:ext cx="2333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WWW.ELICO.CO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2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429124" y="3214686"/>
            <a:ext cx="2128822" cy="15859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Elico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Health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Services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EMR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Implementation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HL7 Implementation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Custom Workflow Solutions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Revenue Cycle Management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428860" y="3200400"/>
            <a:ext cx="1928826" cy="15859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Technology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Services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Design and Development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Of  Analytical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Instruments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Product Engineering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Software Services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14282" y="3214686"/>
            <a:ext cx="2143140" cy="15716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Analytical Instruments</a:t>
            </a:r>
          </a:p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Division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Electrochemistry Products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Spectroscopy Products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Chromatography Products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ODM/OEM Products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781800" y="3200400"/>
            <a:ext cx="2147918" cy="15859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IN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en-IN" sz="12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IN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ELICO Mechoptronix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Electro Mechanics</a:t>
            </a:r>
          </a:p>
          <a:p>
            <a:pPr>
              <a:buFontTx/>
              <a:buChar char="•"/>
            </a:pP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Opto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mechanics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Electronics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Optics</a:t>
            </a:r>
          </a:p>
          <a:p>
            <a:pPr>
              <a:buFontTx/>
              <a:buChar char="•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429000" y="1219200"/>
            <a:ext cx="2133600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1143000" y="1219200"/>
            <a:ext cx="25908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3276600" y="1219200"/>
            <a:ext cx="9906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4800600" y="1219200"/>
            <a:ext cx="5334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334000" y="1219200"/>
            <a:ext cx="23622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pic>
        <p:nvPicPr>
          <p:cNvPr id="26628" name="Picture 4" descr="Elico Healthcare Services – Back office Healthcare Proces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897051"/>
            <a:ext cx="1071570" cy="317899"/>
          </a:xfrm>
          <a:prstGeom prst="rect">
            <a:avLst/>
          </a:prstGeom>
          <a:noFill/>
        </p:spPr>
      </p:pic>
      <p:pic>
        <p:nvPicPr>
          <p:cNvPr id="26630" name="Picture 6" descr="https://www.eliscription.com/wp-content/uploads/2020/06/eliscrition-grad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453929"/>
            <a:ext cx="1143008" cy="261087"/>
          </a:xfrm>
          <a:prstGeom prst="rect">
            <a:avLst/>
          </a:prstGeom>
          <a:noFill/>
        </p:spPr>
      </p:pic>
      <p:pic>
        <p:nvPicPr>
          <p:cNvPr id="26632" name="Picture 8" descr="https://www.elico.co/wp-content/uploads/2022/03/sterlinghcs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857892"/>
            <a:ext cx="1217960" cy="428628"/>
          </a:xfrm>
          <a:prstGeom prst="rect">
            <a:avLst/>
          </a:prstGeom>
          <a:noFill/>
        </p:spPr>
      </p:pic>
      <p:pic>
        <p:nvPicPr>
          <p:cNvPr id="26634" name="Picture 10" descr="El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925244"/>
            <a:ext cx="1214446" cy="289706"/>
          </a:xfrm>
          <a:prstGeom prst="rect">
            <a:avLst/>
          </a:prstGeom>
          <a:noFill/>
        </p:spPr>
      </p:pic>
      <p:pic>
        <p:nvPicPr>
          <p:cNvPr id="22" name="Picture 4" descr="elico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917292"/>
            <a:ext cx="1143008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https://www.elico.co/wp-content/uploads/2020/07/elico-mechoptronix-logo-retina-1024x2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910431"/>
            <a:ext cx="1071570" cy="304519"/>
          </a:xfrm>
          <a:prstGeom prst="rect">
            <a:avLst/>
          </a:prstGeom>
          <a:noFill/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38163124-F270-B8BE-BBB0-EF9222A1A500}"/>
              </a:ext>
            </a:extLst>
          </p:cNvPr>
          <p:cNvSpPr txBox="1">
            <a:spLocks/>
          </p:cNvSpPr>
          <p:nvPr/>
        </p:nvSpPr>
        <p:spPr>
          <a:xfrm>
            <a:off x="3357554" y="214290"/>
            <a:ext cx="2500330" cy="3837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8900" dist="38100" dir="900000" algn="tl" rotWithShape="0">
                    <a:prstClr val="black">
                      <a:alpha val="20000"/>
                    </a:prst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Business Verticals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4" descr="elico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27" name="Picture 4" descr="elico.e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868" y="857232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28600"/>
            <a:ext cx="6929486" cy="758952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ELICO MECHOPTRONIX PROFILE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Mechoptronix</a:t>
            </a:r>
            <a:r>
              <a:rPr lang="en-US" sz="2400" dirty="0" smtClean="0"/>
              <a:t> Division of ELICO is evolving into an independent entity with a vision of becoming Global player to lead in the field of </a:t>
            </a:r>
            <a:r>
              <a:rPr lang="en-US" sz="2400" dirty="0" err="1" smtClean="0"/>
              <a:t>mechoptronics</a:t>
            </a:r>
            <a:r>
              <a:rPr lang="en-US" sz="2400" dirty="0" smtClean="0"/>
              <a:t> aligning with global demands.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Focused to bring out High precision </a:t>
            </a:r>
            <a:r>
              <a:rPr lang="en-US" sz="2400" dirty="0" err="1" smtClean="0"/>
              <a:t>Opto</a:t>
            </a:r>
            <a:r>
              <a:rPr lang="en-US" sz="2400" dirty="0" smtClean="0"/>
              <a:t>-mechanical  and Electro-mechanical and electro optical products to global standards</a:t>
            </a:r>
            <a:r>
              <a:rPr lang="en-US" sz="2000" dirty="0" smtClean="0"/>
              <a:t>.</a:t>
            </a:r>
          </a:p>
        </p:txBody>
      </p:sp>
      <p:pic>
        <p:nvPicPr>
          <p:cNvPr id="7" name="Picture 4" descr="elic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8" name="ECF23372-4E38-4751-B20B-B09B721776D2" descr="cid:43D50598-4CCF-41B3-8961-4D823B4B5D4C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071546"/>
            <a:ext cx="7980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b="1" dirty="0" smtClean="0">
                <a:solidFill>
                  <a:schemeClr val="tx2"/>
                </a:solidFill>
              </a:rPr>
              <a:t>FACILITY </a:t>
            </a:r>
          </a:p>
          <a:p>
            <a:pPr lvl="1" algn="ctr"/>
            <a:r>
              <a:rPr lang="en-US" sz="2600" b="1" dirty="0" smtClean="0">
                <a:solidFill>
                  <a:schemeClr val="tx2"/>
                </a:solidFill>
              </a:rPr>
              <a:t>( ASSEMBLY &amp; MANUFACTURING)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12" name="Picture 4" descr="elico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13" name="ECF23372-4E38-4751-B20B-B09B721776D2" descr="cid:43D50598-4CCF-41B3-8961-4D823B4B5D4C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2500330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atsApp Image 2022-12-19 at 1.47.28 P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2643182"/>
            <a:ext cx="2000264" cy="1928826"/>
          </a:xfrm>
          <a:prstGeom prst="rect">
            <a:avLst/>
          </a:prstGeom>
        </p:spPr>
      </p:pic>
      <p:pic>
        <p:nvPicPr>
          <p:cNvPr id="9" name="Picture 8" descr="WhatsApp Image 2022-12-19 at 1.47.31 PM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2643182"/>
            <a:ext cx="2071702" cy="1928826"/>
          </a:xfrm>
          <a:prstGeom prst="rect">
            <a:avLst/>
          </a:prstGeom>
        </p:spPr>
      </p:pic>
      <p:pic>
        <p:nvPicPr>
          <p:cNvPr id="11" name="Picture 10" descr="WhatsApp Image 2022-12-19 at 6.59.29 PM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4643446"/>
            <a:ext cx="2000264" cy="1714512"/>
          </a:xfrm>
          <a:prstGeom prst="rect">
            <a:avLst/>
          </a:prstGeom>
        </p:spPr>
      </p:pic>
      <p:pic>
        <p:nvPicPr>
          <p:cNvPr id="14" name="Picture 13" descr="WhatsApp Image 2022-12-19 at 1.47.27 PM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2643182"/>
            <a:ext cx="1928826" cy="1928826"/>
          </a:xfrm>
          <a:prstGeom prst="rect">
            <a:avLst/>
          </a:prstGeom>
        </p:spPr>
      </p:pic>
      <p:pic>
        <p:nvPicPr>
          <p:cNvPr id="16" name="Picture 15" descr="WhatsApp Image 2022-12-19 at 1.47.28 PM (1)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4643446"/>
            <a:ext cx="1928826" cy="1714512"/>
          </a:xfrm>
          <a:prstGeom prst="rect">
            <a:avLst/>
          </a:prstGeom>
        </p:spPr>
      </p:pic>
      <p:pic>
        <p:nvPicPr>
          <p:cNvPr id="17" name="Picture 11" descr="D:\Projects data\WhatsApp Image 2022-01-07 at 10.19.58 AM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643446"/>
            <a:ext cx="2071702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10.37.8.125\Electronics\Mechaptronix_Photos\IMG_608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7"/>
            <a:ext cx="2500330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57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7980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b="1" dirty="0" smtClean="0">
                <a:solidFill>
                  <a:schemeClr val="tx2"/>
                </a:solidFill>
              </a:rPr>
              <a:t>Core Competency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10" descr="Hard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08" y="2571744"/>
            <a:ext cx="4714908" cy="3826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82" y="2643182"/>
            <a:ext cx="19159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b="1" dirty="0" smtClean="0"/>
              <a:t>Optical Design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858016" y="2571744"/>
            <a:ext cx="2285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b="1" dirty="0" smtClean="0"/>
              <a:t>Mechanical Design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b="1" dirty="0" smtClean="0"/>
              <a:t>( CAD/CAM/CAE)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42844" y="4643446"/>
            <a:ext cx="1785950" cy="94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b="1" dirty="0" smtClean="0"/>
              <a:t>Electronics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b="1" dirty="0" smtClean="0"/>
              <a:t>Design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858016" y="478632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Software Tools</a:t>
            </a:r>
          </a:p>
        </p:txBody>
      </p:sp>
      <p:pic>
        <p:nvPicPr>
          <p:cNvPr id="12" name="Picture 4" descr="elico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13" name="ECF23372-4E38-4751-B20B-B09B721776D2" descr="cid:43D50598-4CCF-41B3-8961-4D823B4B5D4C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57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Product Portfolio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err="1" smtClean="0"/>
              <a:t>Opto</a:t>
            </a:r>
            <a:r>
              <a:rPr lang="en-IN" dirty="0" smtClean="0"/>
              <a:t>-Mechanics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Electro-Optics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Electro-Mechanics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Custom Built / Precision Machined Products</a:t>
            </a:r>
            <a:endParaRPr lang="en-IN" dirty="0"/>
          </a:p>
        </p:txBody>
      </p:sp>
      <p:pic>
        <p:nvPicPr>
          <p:cNvPr id="4" name="ECF23372-4E38-4751-B20B-B09B721776D2" descr="cid:43D50598-4CCF-41B3-8961-4D823B4B5D4C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58082" y="214290"/>
            <a:ext cx="16666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humb-sections-optic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6143636" y="1142984"/>
            <a:ext cx="2714644" cy="2500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" name="Picture 7" descr="ELICO Modulator Assy 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571612"/>
            <a:ext cx="2571768" cy="2394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9" name="Picture 8" descr="IR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071942"/>
            <a:ext cx="2789011" cy="2185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2" name="Picture 4" descr="elico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14678" y="428604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Mechoptronix </a:t>
            </a:r>
            <a:r>
              <a:rPr lang="en-US" sz="1600" b="1" dirty="0" smtClean="0">
                <a:solidFill>
                  <a:schemeClr val="bg1"/>
                </a:solidFill>
              </a:rPr>
              <a:t>Products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(Applications)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914400" y="2420888"/>
            <a:ext cx="2577480" cy="14401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Professional Grade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Switches like Toggle,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Push Button, Rocker, Slide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Tactile, Thermal,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Proximity etc.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5334000" y="2214554"/>
            <a:ext cx="3429000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400" b="1" dirty="0" smtClean="0">
              <a:solidFill>
                <a:srgbClr val="FFC000"/>
              </a:solidFill>
            </a:endParaRPr>
          </a:p>
          <a:p>
            <a:pPr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Electro Optical Assemblies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(Custom Built)</a:t>
            </a:r>
          </a:p>
          <a:p>
            <a:pPr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Monochromators, Spectrometers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Light </a:t>
            </a:r>
            <a:r>
              <a:rPr lang="en-US" sz="1400" b="1" dirty="0" smtClean="0">
                <a:solidFill>
                  <a:schemeClr val="bg1"/>
                </a:solidFill>
              </a:rPr>
              <a:t>Sources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Optical </a:t>
            </a:r>
            <a:r>
              <a:rPr lang="en-US" sz="1400" b="1" dirty="0" smtClean="0">
                <a:solidFill>
                  <a:schemeClr val="bg1"/>
                </a:solidFill>
              </a:rPr>
              <a:t>Tables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Experimental kits in </a:t>
            </a:r>
            <a:r>
              <a:rPr lang="en-US" sz="1400" b="1" dirty="0" smtClean="0">
                <a:solidFill>
                  <a:schemeClr val="bg1"/>
                </a:solidFill>
              </a:rPr>
              <a:t>Optics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Positioning Systems</a:t>
            </a: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Profile and Rail Systems</a:t>
            </a:r>
          </a:p>
          <a:p>
            <a:pPr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 Fiber Optic </a:t>
            </a:r>
            <a:r>
              <a:rPr lang="en-US" sz="1400" b="1" dirty="0" smtClean="0">
                <a:solidFill>
                  <a:schemeClr val="bg1"/>
                </a:solidFill>
              </a:rPr>
              <a:t>Components</a:t>
            </a:r>
          </a:p>
          <a:p>
            <a:pPr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High precision machined parts.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785786" y="5000636"/>
            <a:ext cx="3071834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Telecom</a:t>
            </a:r>
            <a:r>
              <a:rPr lang="en-US" sz="1400" b="1" dirty="0" smtClean="0">
                <a:solidFill>
                  <a:schemeClr val="bg1"/>
                </a:solidFill>
              </a:rPr>
              <a:t>, Defense, Automation</a:t>
            </a:r>
            <a:r>
              <a:rPr lang="en-US" sz="14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Automobile</a:t>
            </a:r>
            <a:r>
              <a:rPr lang="en-US" sz="1400" b="1" dirty="0" smtClean="0">
                <a:solidFill>
                  <a:schemeClr val="bg1"/>
                </a:solidFill>
              </a:rPr>
              <a:t>, Machine </a:t>
            </a:r>
            <a:r>
              <a:rPr lang="en-US" sz="1400" b="1" dirty="0">
                <a:solidFill>
                  <a:schemeClr val="bg1"/>
                </a:solidFill>
              </a:rPr>
              <a:t>Tools,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EMS, Instrumentation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 flipH="1">
            <a:off x="2357422" y="1000108"/>
            <a:ext cx="2214578" cy="1396954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5429256" y="5072074"/>
            <a:ext cx="33528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Research Labs</a:t>
            </a:r>
            <a:r>
              <a:rPr lang="en-US" sz="1400" b="1" dirty="0" smtClean="0">
                <a:solidFill>
                  <a:schemeClr val="bg1"/>
                </a:solidFill>
              </a:rPr>
              <a:t>, Universities</a:t>
            </a:r>
            <a:r>
              <a:rPr lang="en-US" sz="14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Defense</a:t>
            </a:r>
            <a:r>
              <a:rPr lang="en-US" sz="1400" b="1" dirty="0">
                <a:solidFill>
                  <a:schemeClr val="bg1"/>
                </a:solidFill>
              </a:rPr>
              <a:t>, Machine </a:t>
            </a:r>
            <a:r>
              <a:rPr lang="en-US" sz="1400" b="1" dirty="0" smtClean="0">
                <a:solidFill>
                  <a:schemeClr val="bg1"/>
                </a:solidFill>
              </a:rPr>
              <a:t>Tools, Telecom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Automation, Space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4572000" y="1000108"/>
            <a:ext cx="2428892" cy="1214446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894529" y="4892685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285852" y="4429132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-XYZ sta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85728"/>
            <a:ext cx="1179388" cy="9828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7" name="Picture 16" descr="optical-moun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0" y="285728"/>
            <a:ext cx="1340215" cy="9040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8" name="Picture 17" descr="mirror-mount-25-mm-di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23733" r="14167" b="17479"/>
          <a:stretch>
            <a:fillRect/>
          </a:stretch>
        </p:blipFill>
        <p:spPr>
          <a:xfrm>
            <a:off x="571472" y="1357298"/>
            <a:ext cx="1357322" cy="7505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9" name="Picture 18" descr="Optical Tabl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571480"/>
            <a:ext cx="1428759" cy="107157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0" name="Picture 19" descr="thumb-sections-optic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tretch>
            <a:fillRect/>
          </a:stretch>
        </p:blipFill>
        <p:spPr>
          <a:xfrm>
            <a:off x="3214678" y="4822017"/>
            <a:ext cx="2714644" cy="20359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1" name="Picture 20" descr="vibration-isolation-system-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285860"/>
            <a:ext cx="2071702" cy="28268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2" name="Picture 21" descr="PIC-4-2(Light Source-2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714356"/>
            <a:ext cx="1071570" cy="1043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freezing" dir="t"/>
          </a:scene3d>
          <a:sp3d prstMaterial="clear">
            <a:bevelT h="63500"/>
          </a:sp3d>
        </p:spPr>
      </p:pic>
      <p:pic>
        <p:nvPicPr>
          <p:cNvPr id="23" name="Picture 22" descr="IMG_20201226_14554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D8E5EB"/>
              </a:clrFrom>
              <a:clrTo>
                <a:srgbClr val="D8E5EB">
                  <a:alpha val="0"/>
                </a:srgbClr>
              </a:clrTo>
            </a:clrChange>
          </a:blip>
          <a:srcRect l="6200" t="6250" r="4632" b="3125"/>
          <a:stretch>
            <a:fillRect/>
          </a:stretch>
        </p:blipFill>
        <p:spPr>
          <a:xfrm>
            <a:off x="7072330" y="1428736"/>
            <a:ext cx="857256" cy="10026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4" name="Picture 7" descr="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928802"/>
            <a:ext cx="227761" cy="5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5" name="Picture 8" descr="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928802"/>
            <a:ext cx="490194" cy="44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6" name="Picture 15" descr="RLS-103-A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14422"/>
            <a:ext cx="3434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8" name="Picture 18" descr="110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428736"/>
            <a:ext cx="436454" cy="50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0" name="Picture 10" descr="SS-12E0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85992"/>
            <a:ext cx="609962" cy="4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1" name="Picture 30" descr="PIC-14-2(Thermal Switch-2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357430"/>
            <a:ext cx="724446" cy="3082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2" name="Picture 31" descr="Picture1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785926"/>
            <a:ext cx="658826" cy="4829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3" name="Picture 32" descr="Inductive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357298"/>
            <a:ext cx="685905" cy="6859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4" name="Picture 33" descr="Capacitive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000372"/>
            <a:ext cx="724446" cy="7244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5" name="Picture 2" descr="D:\Documents\Marketing\ELICOMOXweb cat final (25-06-2015)\WEB CAT PICS\PIC-15-2(Proximity Switches-2)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DDE6F5"/>
              </a:clrFrom>
              <a:clrTo>
                <a:srgbClr val="DDE6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071810"/>
            <a:ext cx="1110451" cy="4292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7" name="Picture 4" descr="elico.em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38" name="ECF23372-4E38-4751-B20B-B09B721776D2" descr="cid:43D50598-4CCF-41B3-8961-4D823B4B5D4C"/>
          <p:cNvPicPr/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IN" b="1" dirty="0" err="1" smtClean="0"/>
              <a:t>Opto</a:t>
            </a:r>
            <a:r>
              <a:rPr lang="en-IN" b="1" dirty="0" smtClean="0"/>
              <a:t>-Mechanics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14488"/>
            <a:ext cx="8839200" cy="4411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Optical Mounts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Precision Stages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Optical Tables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  <p:pic>
        <p:nvPicPr>
          <p:cNvPr id="5" name="Picture 4" descr="L-XYZ stag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6208" y="2643182"/>
            <a:ext cx="1714512" cy="142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600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7" name="Picture 6" descr="optical-moun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5" y="1500174"/>
            <a:ext cx="1785951" cy="1204661"/>
          </a:xfrm>
          <a:prstGeom prst="rect">
            <a:avLst/>
          </a:prstGeom>
        </p:spPr>
      </p:pic>
      <p:pic>
        <p:nvPicPr>
          <p:cNvPr id="11" name="Picture 10" descr="mirror-mount-25-mm-di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23733" r="14167" b="17479"/>
          <a:stretch>
            <a:fillRect/>
          </a:stretch>
        </p:blipFill>
        <p:spPr>
          <a:xfrm>
            <a:off x="6000760" y="1571612"/>
            <a:ext cx="1808748" cy="1000132"/>
          </a:xfrm>
          <a:prstGeom prst="rect">
            <a:avLst/>
          </a:prstGeom>
        </p:spPr>
      </p:pic>
      <p:pic>
        <p:nvPicPr>
          <p:cNvPr id="13" name="Picture 12" descr="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608" y="2643182"/>
            <a:ext cx="1923433" cy="1357322"/>
          </a:xfrm>
          <a:prstGeom prst="rect">
            <a:avLst/>
          </a:prstGeom>
        </p:spPr>
      </p:pic>
      <p:pic>
        <p:nvPicPr>
          <p:cNvPr id="10" name="Picture 9" descr="Optical Tabl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214818"/>
            <a:ext cx="2476517" cy="1857388"/>
          </a:xfrm>
          <a:prstGeom prst="rect">
            <a:avLst/>
          </a:prstGeom>
        </p:spPr>
      </p:pic>
      <p:pic>
        <p:nvPicPr>
          <p:cNvPr id="12" name="Picture 11" descr="vibration-isolation-system-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143380"/>
            <a:ext cx="3500462" cy="4776425"/>
          </a:xfrm>
          <a:prstGeom prst="rect">
            <a:avLst/>
          </a:prstGeom>
        </p:spPr>
      </p:pic>
      <p:pic>
        <p:nvPicPr>
          <p:cNvPr id="15" name="Picture 4" descr="elico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4282" y="214290"/>
            <a:ext cx="1643074" cy="214314"/>
          </a:xfrm>
          <a:prstGeom prst="rect">
            <a:avLst/>
          </a:prstGeom>
          <a:noFill/>
          <a:ln/>
        </p:spPr>
      </p:pic>
      <p:pic>
        <p:nvPicPr>
          <p:cNvPr id="16" name="ECF23372-4E38-4751-B20B-B09B721776D2" descr="cid:43D50598-4CCF-41B3-8961-4D823B4B5D4C"/>
          <p:cNvPicPr/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143768" y="214290"/>
            <a:ext cx="180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870</TotalTime>
  <Words>674</Words>
  <Application>Microsoft Office PowerPoint</Application>
  <PresentationFormat>On-screen Show (4:3)</PresentationFormat>
  <Paragraphs>267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ELICO LIMITED</vt:lpstr>
      <vt:lpstr>Slide 2</vt:lpstr>
      <vt:lpstr>Slide 3</vt:lpstr>
      <vt:lpstr>ELICO MECHOPTRONIX PROFILE</vt:lpstr>
      <vt:lpstr>Slide 5</vt:lpstr>
      <vt:lpstr>Slide 6</vt:lpstr>
      <vt:lpstr>Product Portfolio</vt:lpstr>
      <vt:lpstr>Slide 8</vt:lpstr>
      <vt:lpstr>Opto-Mechanics</vt:lpstr>
      <vt:lpstr>Electro-Optics</vt:lpstr>
      <vt:lpstr>Electro-Optics</vt:lpstr>
      <vt:lpstr>Electro-Mechanics</vt:lpstr>
      <vt:lpstr>Custom-built Products</vt:lpstr>
      <vt:lpstr>      PRECISION MACHINED PARTS</vt:lpstr>
      <vt:lpstr>Infrastructure</vt:lpstr>
      <vt:lpstr>Infrastructure</vt:lpstr>
      <vt:lpstr>SOLUTIONS BEYOND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Venkappa V</dc:creator>
  <cp:lastModifiedBy>venkappav</cp:lastModifiedBy>
  <cp:revision>123</cp:revision>
  <dcterms:created xsi:type="dcterms:W3CDTF">2017-01-25T11:39:11Z</dcterms:created>
  <dcterms:modified xsi:type="dcterms:W3CDTF">2025-04-04T11:40:50Z</dcterms:modified>
</cp:coreProperties>
</file>