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3" r:id="rId4"/>
    <p:sldId id="286" r:id="rId5"/>
    <p:sldId id="257" r:id="rId6"/>
    <p:sldId id="258" r:id="rId7"/>
    <p:sldId id="260" r:id="rId8"/>
    <p:sldId id="262" r:id="rId9"/>
    <p:sldId id="263" r:id="rId10"/>
    <p:sldId id="292" r:id="rId11"/>
    <p:sldId id="288" r:id="rId12"/>
    <p:sldId id="289" r:id="rId13"/>
    <p:sldId id="290" r:id="rId14"/>
    <p:sldId id="291" r:id="rId15"/>
    <p:sldId id="293" r:id="rId16"/>
    <p:sldId id="294" r:id="rId17"/>
    <p:sldId id="295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20F6-354C-BA75-AD06-9A6E8BC75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63AE3-9FD7-67E5-401D-0A498D62B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A9CDF-3E07-2A5A-DD92-F7734696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A200-E0FC-49A8-8950-6723979D1CC4}" type="datetimeFigureOut">
              <a:rPr lang="en-IN" smtClean="0"/>
              <a:t>17-08-2024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842F0-131A-3596-B232-DB2DEAE7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680B-8428-C251-B902-1A4ECCF0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C6F4-D936-4F9C-9B4E-E7D8BF7477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71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991C-B21B-85A0-CDA2-8DC44C1D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8F8E0-E7B2-65B0-C582-72334E1F5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1F33D-4F4B-E405-E2B1-5360B621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A200-E0FC-49A8-8950-6723979D1CC4}" type="datetimeFigureOut">
              <a:rPr lang="en-IN" smtClean="0"/>
              <a:t>17-08-2024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AEF15-BB3C-F35A-F0BF-F376E8E9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FE5E8-96D8-B762-67DF-E5FEBB44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C6F4-D936-4F9C-9B4E-E7D8BF7477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661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95B3E-E1FA-8800-DA02-466E64DF0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37BEA-5820-100A-695E-387989507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A3C25-86DB-E106-7CD7-90D466CC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A200-E0FC-49A8-8950-6723979D1CC4}" type="datetimeFigureOut">
              <a:rPr lang="en-IN" smtClean="0"/>
              <a:t>17-08-2024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A833-66AC-9D12-432B-B385ACC7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CC6E2-812B-41AC-41BF-0A597044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C6F4-D936-4F9C-9B4E-E7D8BF7477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774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143-09A2-E182-206E-A5E82BF53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4C222-3663-96E4-AB2C-7E24DFA0B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6C83-7554-A965-A311-37B256F6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A200-E0FC-49A8-8950-6723979D1CC4}" type="datetimeFigureOut">
              <a:rPr lang="en-IN" smtClean="0"/>
              <a:t>17-08-2024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0DA42-BE57-1D3C-75C7-4B8BE01C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5A889-AA2B-B2FA-80C2-BD0D081F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C6F4-D936-4F9C-9B4E-E7D8BF7477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294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693F-F935-B88E-5AB1-FBB7C69F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F7A91-CF79-8172-4B2A-7F0C010E5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54273-F5BC-2AD4-D460-3165ED5E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A200-E0FC-49A8-8950-6723979D1CC4}" type="datetimeFigureOut">
              <a:rPr lang="en-IN" smtClean="0"/>
              <a:t>17-08-2024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70C2D-69A4-4D48-89AB-F6A17881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7A056-8549-E2B1-82A9-1AF85BEA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C6F4-D936-4F9C-9B4E-E7D8BF7477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42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F227-B463-A673-378C-5AB63A5E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D88A-B8CC-74E8-99A6-C748C8A52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D7891-CD2A-425B-B737-F2750921C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647BF-CACE-FA7B-697A-3D8A5D5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A200-E0FC-49A8-8950-6723979D1CC4}" type="datetimeFigureOut">
              <a:rPr lang="en-IN" smtClean="0"/>
              <a:t>17-08-2024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58A51-CB6C-0C55-D306-F43B877F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7E6BB-3096-FF74-07AB-33425CAE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C6F4-D936-4F9C-9B4E-E7D8BF7477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65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CF5B-10B4-CF2F-B505-07CAB740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E590B-FCDC-3426-673C-A175D654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7AFA1-0178-8472-5E03-A46B65C02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70543-2D11-A27A-763C-ADBD4917C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9D1BA-85D5-4C67-6A1F-EF13353E1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B7C51-C016-35CD-3D2E-1217F034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A200-E0FC-49A8-8950-6723979D1CC4}" type="datetimeFigureOut">
              <a:rPr lang="en-IN" smtClean="0"/>
              <a:t>17-08-2024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FBB47-B8A1-442B-319D-CC355154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2BF02-47D7-1519-027C-1A9D0140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C6F4-D936-4F9C-9B4E-E7D8BF7477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45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4553-808B-9BDC-2DFE-C4F4AE98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489A8-71E7-5004-93E6-18B68478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A200-E0FC-49A8-8950-6723979D1CC4}" type="datetimeFigureOut">
              <a:rPr lang="en-IN" smtClean="0"/>
              <a:t>17-08-2024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F0B11-AE8D-7EAE-8FB9-CA58C351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4FAE3-7E2D-395B-FB94-6A835E10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C6F4-D936-4F9C-9B4E-E7D8BF7477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50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C452D-12B6-A89C-BFE4-B522E2F7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A200-E0FC-49A8-8950-6723979D1CC4}" type="datetimeFigureOut">
              <a:rPr lang="en-IN" smtClean="0"/>
              <a:t>17-08-2024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1975C-8C73-7854-FB5A-A86336B5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AB9B1-1CEB-AA4C-E10A-D9920D26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C6F4-D936-4F9C-9B4E-E7D8BF7477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938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DC23-C770-9DB9-30C3-7DEF88D94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63C48-A952-930F-71AB-6EEC13647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693CE-1848-1F03-C20F-BB9703242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235EC-EA55-B030-4EE2-D7FC1D3A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A200-E0FC-49A8-8950-6723979D1CC4}" type="datetimeFigureOut">
              <a:rPr lang="en-IN" smtClean="0"/>
              <a:t>17-08-2024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F28AD-8CCE-F748-CFC4-30DC514B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C13D1-1181-9D7F-B2F7-ABC3AEA5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C6F4-D936-4F9C-9B4E-E7D8BF7477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65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C9DB-621E-C0AE-EAC2-C8F31D9F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C1E14-B5E4-FFDC-D3F3-998C0C0ED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7F9D4-BC41-581A-F6FF-2A997658C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41A72-5920-323E-41FF-4D66624A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A200-E0FC-49A8-8950-6723979D1CC4}" type="datetimeFigureOut">
              <a:rPr lang="en-IN" smtClean="0"/>
              <a:t>17-08-2024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78ADD-C4FE-2779-8A8E-9988CD12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5FEFB-936F-DBE8-9575-F939043F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C6F4-D936-4F9C-9B4E-E7D8BF7477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909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587BF-64CE-69FA-BA24-C8861D4C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8C4F8-AABD-8045-10D3-F950C29C6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FA766-7DD6-8DC9-E64A-BAAD35982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AA200-E0FC-49A8-8950-6723979D1CC4}" type="datetimeFigureOut">
              <a:rPr lang="en-IN" smtClean="0"/>
              <a:t>17-08-2024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A8F0B-3676-BFAF-5617-14AB21AFC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E28B8-9610-6BFC-E9C5-AB8B31800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C6F4-D936-4F9C-9B4E-E7D8BF7477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46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7.jpg"/><Relationship Id="rId7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2.jp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AE3470-9DFE-F921-829F-1CFD222E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6221505"/>
            <a:ext cx="2838450" cy="507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17D5D-6810-02DA-1FF7-46CD9064D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538" y="43844"/>
            <a:ext cx="3086443" cy="26765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F2928F-3DE4-BB87-8620-EB0DFF8CB880}"/>
              </a:ext>
            </a:extLst>
          </p:cNvPr>
          <p:cNvSpPr/>
          <p:nvPr/>
        </p:nvSpPr>
        <p:spPr>
          <a:xfrm>
            <a:off x="0" y="0"/>
            <a:ext cx="5753100" cy="2190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0A5E46-C875-741B-B5E0-5C33E11AA236}"/>
              </a:ext>
            </a:extLst>
          </p:cNvPr>
          <p:cNvSpPr/>
          <p:nvPr/>
        </p:nvSpPr>
        <p:spPr>
          <a:xfrm rot="5400000">
            <a:off x="10158809" y="4825516"/>
            <a:ext cx="3810344" cy="2190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7D89F-1FC2-B90E-750B-E6D6120B16F7}"/>
              </a:ext>
            </a:extLst>
          </p:cNvPr>
          <p:cNvSpPr txBox="1"/>
          <p:nvPr/>
        </p:nvSpPr>
        <p:spPr>
          <a:xfrm>
            <a:off x="2238813" y="1443097"/>
            <a:ext cx="48285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Bahnschrift SemiBold SemiConden" panose="020B0502040204020203" pitchFamily="34" charset="0"/>
              </a:rPr>
              <a:t>Agenda of Presentation</a:t>
            </a:r>
          </a:p>
          <a:p>
            <a:r>
              <a:rPr lang="en-US" sz="40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Bahnschrift SemiBold SemiConden" panose="020B0502040204020203" pitchFamily="34" charset="0"/>
              </a:rPr>
              <a:t>"Who We Are," </a:t>
            </a:r>
          </a:p>
          <a:p>
            <a:r>
              <a:rPr lang="en-US" sz="40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Bahnschrift SemiBold SemiConden" panose="020B0502040204020203" pitchFamily="34" charset="0"/>
              </a:rPr>
              <a:t>"What We Do" and </a:t>
            </a:r>
          </a:p>
          <a:p>
            <a:r>
              <a:rPr lang="en-US" sz="40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Bahnschrift SemiBold SemiConden" panose="020B0502040204020203" pitchFamily="34" charset="0"/>
              </a:rPr>
              <a:t>"Case Studies."</a:t>
            </a:r>
            <a:endParaRPr lang="en-IN" sz="40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7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8B63A-AA37-CBF1-E19B-5A21CC2BB283}"/>
              </a:ext>
            </a:extLst>
          </p:cNvPr>
          <p:cNvSpPr txBox="1"/>
          <p:nvPr/>
        </p:nvSpPr>
        <p:spPr>
          <a:xfrm>
            <a:off x="1532764" y="133797"/>
            <a:ext cx="431482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Success Story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1A342-C3A3-4A88-06A7-1F8B43988041}"/>
              </a:ext>
            </a:extLst>
          </p:cNvPr>
          <p:cNvSpPr txBox="1"/>
          <p:nvPr/>
        </p:nvSpPr>
        <p:spPr>
          <a:xfrm>
            <a:off x="1532764" y="977148"/>
            <a:ext cx="10577077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ahnschrift SemiBold Condensed" pitchFamily="34" charset="0"/>
              </a:rPr>
              <a:t>Since year 1991, ULTRA are a well established organization actively engaged in manufacturing of precision &amp;  high quality Heavy Duty Metal Components used for specific application in Oil &amp; Gas industries, Energy &amp; Power, Automobile.</a:t>
            </a:r>
            <a:endParaRPr lang="en-IN" sz="2000" dirty="0">
              <a:solidFill>
                <a:schemeClr val="bg1"/>
              </a:solidFill>
              <a:latin typeface="Bahnschrift SemiBold Condensed" pitchFamily="34" charset="0"/>
            </a:endParaRPr>
          </a:p>
          <a:p>
            <a:endParaRPr lang="en-IN" sz="20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DCF-6227-A3BD-20C6-7EE8E0BF5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1" y="41719"/>
            <a:ext cx="1298723" cy="1126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50EC0C-662B-1B4E-629A-5984892BF27E}"/>
              </a:ext>
            </a:extLst>
          </p:cNvPr>
          <p:cNvSpPr txBox="1"/>
          <p:nvPr/>
        </p:nvSpPr>
        <p:spPr>
          <a:xfrm>
            <a:off x="6581775" y="1337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07C0EF-7D01-79D1-1912-989FD93A2D62}"/>
              </a:ext>
            </a:extLst>
          </p:cNvPr>
          <p:cNvSpPr/>
          <p:nvPr/>
        </p:nvSpPr>
        <p:spPr>
          <a:xfrm>
            <a:off x="457200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Different Machine Controllers at 4 locations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Some were very old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M00 time loss was difficult to catch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Delay in getting production report due to manual data entry</a:t>
            </a:r>
          </a:p>
          <a:p>
            <a:pPr algn="ctr"/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619BA7-2AD5-4482-736B-13B56919210D}"/>
              </a:ext>
            </a:extLst>
          </p:cNvPr>
          <p:cNvSpPr/>
          <p:nvPr/>
        </p:nvSpPr>
        <p:spPr>
          <a:xfrm>
            <a:off x="4333114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Installed CIMCO live OEE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Accurate down time logged including M00 &amp; M01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Online OEE displayed for each machine, on a big TV screen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Instant reports to G. M.</a:t>
            </a:r>
          </a:p>
          <a:p>
            <a:pPr algn="ctr"/>
            <a:endParaRPr lang="en-IN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875254-D977-5818-B31A-37545D662AD2}"/>
              </a:ext>
            </a:extLst>
          </p:cNvPr>
          <p:cNvSpPr/>
          <p:nvPr/>
        </p:nvSpPr>
        <p:spPr>
          <a:xfrm>
            <a:off x="8209028" y="2105024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First PO was for 4 CNC Shops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Next PO  for combined machines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90672C-0668-35B5-D42F-6D9ADBA3C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/>
          <a:stretch/>
        </p:blipFill>
        <p:spPr>
          <a:xfrm>
            <a:off x="5266945" y="1778753"/>
            <a:ext cx="1161289" cy="874440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A1CC80-EDAF-FF94-EF90-D98F8AA19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8" y="1778753"/>
            <a:ext cx="1216151" cy="968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0823EF-68D4-664D-55DC-EC24D1E906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6" b="7596"/>
          <a:stretch/>
        </p:blipFill>
        <p:spPr>
          <a:xfrm>
            <a:off x="1402040" y="1778753"/>
            <a:ext cx="1298723" cy="9681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369A9E-2802-0395-81D8-420F12B3F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8" y="2384756"/>
            <a:ext cx="11116483" cy="390775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101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8B63A-AA37-CBF1-E19B-5A21CC2BB283}"/>
              </a:ext>
            </a:extLst>
          </p:cNvPr>
          <p:cNvSpPr txBox="1"/>
          <p:nvPr/>
        </p:nvSpPr>
        <p:spPr>
          <a:xfrm>
            <a:off x="1532764" y="133797"/>
            <a:ext cx="431482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Success Story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1A342-C3A3-4A88-06A7-1F8B43988041}"/>
              </a:ext>
            </a:extLst>
          </p:cNvPr>
          <p:cNvSpPr txBox="1"/>
          <p:nvPr/>
        </p:nvSpPr>
        <p:spPr>
          <a:xfrm>
            <a:off x="1532764" y="977148"/>
            <a:ext cx="10577077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Bahnschrift SemiBold SemiConden" pitchFamily="34" charset="0"/>
              </a:rPr>
              <a:t>Smith International Gulf Services, was established in Dubai, in 1974. With 46 years experience, SIGS, today is a leading provider for the oil &amp; gas industry across the Middle East, Asia, Africa.</a:t>
            </a:r>
            <a:endParaRPr lang="en-IN" sz="20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DCF-6227-A3BD-20C6-7EE8E0BF5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1" y="41719"/>
            <a:ext cx="1298723" cy="1126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50EC0C-662B-1B4E-629A-5984892BF27E}"/>
              </a:ext>
            </a:extLst>
          </p:cNvPr>
          <p:cNvSpPr txBox="1"/>
          <p:nvPr/>
        </p:nvSpPr>
        <p:spPr>
          <a:xfrm>
            <a:off x="6581775" y="1337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07C0EF-7D01-79D1-1912-989FD93A2D62}"/>
              </a:ext>
            </a:extLst>
          </p:cNvPr>
          <p:cNvSpPr/>
          <p:nvPr/>
        </p:nvSpPr>
        <p:spPr>
          <a:xfrm>
            <a:off x="457200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Difficult to change the mindset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Time given for installation was a big challenge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Operators were new for Android TAB interface. Training was necessary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619BA7-2AD5-4482-736B-13B56919210D}"/>
              </a:ext>
            </a:extLst>
          </p:cNvPr>
          <p:cNvSpPr/>
          <p:nvPr/>
        </p:nvSpPr>
        <p:spPr>
          <a:xfrm>
            <a:off x="4333114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Installed CIMCO live OEE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Android TAB installed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Online OEE displayed for each machine on TAB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Daily reports &amp; weekly reports as they wanted n their format, were given.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Increased production by 10 % by reducing setup time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875254-D977-5818-B31A-37545D662AD2}"/>
              </a:ext>
            </a:extLst>
          </p:cNvPr>
          <p:cNvSpPr/>
          <p:nvPr/>
        </p:nvSpPr>
        <p:spPr>
          <a:xfrm>
            <a:off x="8209028" y="2105024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Bahnschrift SemiBold SemiConden" panose="020B0502040204020203" pitchFamily="34" charset="0"/>
              </a:rPr>
              <a:t>Awaiting for next PO for other plants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90672C-0668-35B5-D42F-6D9ADBA3C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/>
          <a:stretch/>
        </p:blipFill>
        <p:spPr>
          <a:xfrm>
            <a:off x="5266945" y="1778753"/>
            <a:ext cx="1161289" cy="874440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A1CC80-EDAF-FF94-EF90-D98F8AA19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8" y="1778753"/>
            <a:ext cx="1216151" cy="968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0823EF-68D4-664D-55DC-EC24D1E906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6" b="7596"/>
          <a:stretch/>
        </p:blipFill>
        <p:spPr>
          <a:xfrm>
            <a:off x="1402040" y="1778753"/>
            <a:ext cx="1298723" cy="968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1ECA1D-50C3-3576-1B8F-88B87D3122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28" y="989217"/>
            <a:ext cx="7404694" cy="559510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01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8B63A-AA37-CBF1-E19B-5A21CC2BB283}"/>
              </a:ext>
            </a:extLst>
          </p:cNvPr>
          <p:cNvSpPr txBox="1"/>
          <p:nvPr/>
        </p:nvSpPr>
        <p:spPr>
          <a:xfrm>
            <a:off x="1532764" y="133797"/>
            <a:ext cx="431482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Success Story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1A342-C3A3-4A88-06A7-1F8B43988041}"/>
              </a:ext>
            </a:extLst>
          </p:cNvPr>
          <p:cNvSpPr txBox="1"/>
          <p:nvPr/>
        </p:nvSpPr>
        <p:spPr>
          <a:xfrm>
            <a:off x="1532764" y="977148"/>
            <a:ext cx="10577077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ahnschrift SemiBold SemiConden" pitchFamily="34" charset="0"/>
              </a:rPr>
              <a:t>ANDRITZ HYDRO Pvt. Ltd. is a fully owned subsidiary of  ANDRITZ HYDRO GmbH in Austria.  ANDRITZ Hydro is one of the leading global suppliers of electro-mechanical equipment &amp;  services for hydropower plants</a:t>
            </a:r>
            <a:endParaRPr lang="en-IN" sz="20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DCF-6227-A3BD-20C6-7EE8E0BF5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1" y="41719"/>
            <a:ext cx="1298723" cy="1126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50EC0C-662B-1B4E-629A-5984892BF27E}"/>
              </a:ext>
            </a:extLst>
          </p:cNvPr>
          <p:cNvSpPr txBox="1"/>
          <p:nvPr/>
        </p:nvSpPr>
        <p:spPr>
          <a:xfrm>
            <a:off x="6581775" y="1337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07C0EF-7D01-79D1-1912-989FD93A2D62}"/>
              </a:ext>
            </a:extLst>
          </p:cNvPr>
          <p:cNvSpPr/>
          <p:nvPr/>
        </p:nvSpPr>
        <p:spPr>
          <a:xfrm>
            <a:off x="457200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Condensed" panose="020B0502040204020203" pitchFamily="34" charset="0"/>
              </a:rPr>
              <a:t>All machines are old.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Condensed" panose="020B0502040204020203" pitchFamily="34" charset="0"/>
              </a:rPr>
              <a:t>No intelligent ports on CNC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Condensed" panose="020B0502040204020203" pitchFamily="34" charset="0"/>
              </a:rPr>
              <a:t>Setup time was too much due to large jobs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Condensed" panose="020B0502040204020203" pitchFamily="34" charset="0"/>
              </a:rPr>
              <a:t>Management was not happy about productivity, as true picture was not given from CNC Shop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Condensed" panose="020B0502040204020203" pitchFamily="34" charset="0"/>
              </a:rPr>
              <a:t>Part program loading was taking too much time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619BA7-2AD5-4482-736B-13B56919210D}"/>
              </a:ext>
            </a:extLst>
          </p:cNvPr>
          <p:cNvSpPr/>
          <p:nvPr/>
        </p:nvSpPr>
        <p:spPr>
          <a:xfrm>
            <a:off x="4333114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Installed CIMCO live OEE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Studied machine hardware &amp; got the right signals.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Online OEE displayed for each machine.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DNC installed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Increased efficiency due to correct monitoring machine shop 24 X7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875254-D977-5818-B31A-37545D662AD2}"/>
              </a:ext>
            </a:extLst>
          </p:cNvPr>
          <p:cNvSpPr/>
          <p:nvPr/>
        </p:nvSpPr>
        <p:spPr>
          <a:xfrm>
            <a:off x="8209028" y="2105024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latin typeface="Bahnschrift SemiBold SemiConden" panose="020B0502040204020203" pitchFamily="34" charset="0"/>
              </a:rPr>
              <a:t>It is a good reference site in North India for us now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90672C-0668-35B5-D42F-6D9ADBA3C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/>
          <a:stretch/>
        </p:blipFill>
        <p:spPr>
          <a:xfrm>
            <a:off x="5266945" y="1740653"/>
            <a:ext cx="1161289" cy="874440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A1CC80-EDAF-FF94-EF90-D98F8AA19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8" y="1778753"/>
            <a:ext cx="1216151" cy="968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0823EF-68D4-664D-55DC-EC24D1E906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6" b="7596"/>
          <a:stretch/>
        </p:blipFill>
        <p:spPr>
          <a:xfrm>
            <a:off x="1402040" y="1750178"/>
            <a:ext cx="1298723" cy="9681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BEE5F2-95B6-1DBC-79E4-CAAC8EFC2D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4450"/>
            <a:ext cx="11469305" cy="437327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948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8B63A-AA37-CBF1-E19B-5A21CC2BB283}"/>
              </a:ext>
            </a:extLst>
          </p:cNvPr>
          <p:cNvSpPr txBox="1"/>
          <p:nvPr/>
        </p:nvSpPr>
        <p:spPr>
          <a:xfrm>
            <a:off x="1532764" y="133797"/>
            <a:ext cx="431482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Success Story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1A342-C3A3-4A88-06A7-1F8B43988041}"/>
              </a:ext>
            </a:extLst>
          </p:cNvPr>
          <p:cNvSpPr txBox="1"/>
          <p:nvPr/>
        </p:nvSpPr>
        <p:spPr>
          <a:xfrm>
            <a:off x="1532764" y="977148"/>
            <a:ext cx="10577077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ahnschrift SemiBold SemiConden" pitchFamily="34" charset="0"/>
              </a:rPr>
              <a:t>Delta Corporation (Doha, Qatar)  is a highly qualified global leader in the provision of equipment for the oil &amp; gas. Delta  manufactures wellhead equipment, valves,  actuators &amp; flow control products.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DCF-6227-A3BD-20C6-7EE8E0BF5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1" y="41719"/>
            <a:ext cx="1298723" cy="1126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50EC0C-662B-1B4E-629A-5984892BF27E}"/>
              </a:ext>
            </a:extLst>
          </p:cNvPr>
          <p:cNvSpPr txBox="1"/>
          <p:nvPr/>
        </p:nvSpPr>
        <p:spPr>
          <a:xfrm>
            <a:off x="6581775" y="1337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07C0EF-7D01-79D1-1912-989FD93A2D62}"/>
              </a:ext>
            </a:extLst>
          </p:cNvPr>
          <p:cNvSpPr/>
          <p:nvPr/>
        </p:nvSpPr>
        <p:spPr>
          <a:xfrm>
            <a:off x="457200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All machines were new. But OEE was not as per the expectations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Operators were using FEEDHOLD for unnecessary time. It was very difficult to keep a track why FEEDHOLD is for long time.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619BA7-2AD5-4482-736B-13B56919210D}"/>
              </a:ext>
            </a:extLst>
          </p:cNvPr>
          <p:cNvSpPr/>
          <p:nvPr/>
        </p:nvSpPr>
        <p:spPr>
          <a:xfrm>
            <a:off x="4333114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Installed CIMCO-MDC to display live 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FEEDHOLD is now monitored for each machine.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E-mail alerts are given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875254-D977-5818-B31A-37545D662AD2}"/>
              </a:ext>
            </a:extLst>
          </p:cNvPr>
          <p:cNvSpPr/>
          <p:nvPr/>
        </p:nvSpPr>
        <p:spPr>
          <a:xfrm>
            <a:off x="8209028" y="2105024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Bahnschrift SemiBold SemiConden" panose="020B0502040204020203" pitchFamily="34" charset="0"/>
              </a:rPr>
              <a:t>Expecting further orders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90672C-0668-35B5-D42F-6D9ADBA3C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/>
          <a:stretch/>
        </p:blipFill>
        <p:spPr>
          <a:xfrm>
            <a:off x="5266945" y="1778753"/>
            <a:ext cx="1161289" cy="874440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A1CC80-EDAF-FF94-EF90-D98F8AA19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8" y="1778753"/>
            <a:ext cx="1216151" cy="968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0823EF-68D4-664D-55DC-EC24D1E906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6" b="7596"/>
          <a:stretch/>
        </p:blipFill>
        <p:spPr>
          <a:xfrm>
            <a:off x="1402040" y="1778753"/>
            <a:ext cx="1298723" cy="9681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06C487-E1FF-51EF-7914-FD02F2C32F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6" y="2105024"/>
            <a:ext cx="6755583" cy="446722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A34985-6957-689D-A5D0-C971BE8FD8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65" y="41719"/>
            <a:ext cx="5322852" cy="211501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3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8B63A-AA37-CBF1-E19B-5A21CC2BB283}"/>
              </a:ext>
            </a:extLst>
          </p:cNvPr>
          <p:cNvSpPr txBox="1"/>
          <p:nvPr/>
        </p:nvSpPr>
        <p:spPr>
          <a:xfrm>
            <a:off x="1532764" y="133797"/>
            <a:ext cx="431482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Success Story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1A342-C3A3-4A88-06A7-1F8B43988041}"/>
              </a:ext>
            </a:extLst>
          </p:cNvPr>
          <p:cNvSpPr txBox="1"/>
          <p:nvPr/>
        </p:nvSpPr>
        <p:spPr>
          <a:xfrm>
            <a:off x="1532764" y="923358"/>
            <a:ext cx="10577077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ahnschrift SemiBold SemiConden" pitchFamily="34" charset="0"/>
              </a:rPr>
              <a:t>Fischer-</a:t>
            </a:r>
            <a:r>
              <a:rPr lang="en-US" sz="2000" dirty="0" err="1">
                <a:solidFill>
                  <a:schemeClr val="bg1"/>
                </a:solidFill>
                <a:latin typeface="Bahnschrift SemiBold SemiConden" pitchFamily="34" charset="0"/>
              </a:rPr>
              <a:t>Brodbeck</a:t>
            </a:r>
            <a:r>
              <a:rPr lang="en-US" sz="2000" dirty="0">
                <a:solidFill>
                  <a:schemeClr val="bg1"/>
                </a:solidFill>
                <a:latin typeface="Bahnschrift SemiBold SemiConden" pitchFamily="34" charset="0"/>
              </a:rPr>
              <a:t> GmbH (FIBRO) was founded in 1958. Since 1974, it is a has been part of the </a:t>
            </a:r>
            <a:r>
              <a:rPr lang="en-US" sz="2000" dirty="0" err="1">
                <a:solidFill>
                  <a:schemeClr val="bg1"/>
                </a:solidFill>
                <a:latin typeface="Bahnschrift SemiBold SemiConden" pitchFamily="34" charset="0"/>
              </a:rPr>
              <a:t>Läpple</a:t>
            </a:r>
            <a:r>
              <a:rPr lang="en-US" sz="2000" dirty="0">
                <a:solidFill>
                  <a:schemeClr val="bg1"/>
                </a:solidFill>
                <a:latin typeface="Bahnschrift SemiBold SemiConden" pitchFamily="34" charset="0"/>
              </a:rPr>
              <a:t> Group.  Today FIBRO employees are active worldwide in the fields of standard parts &amp; rotary tables.</a:t>
            </a:r>
            <a:endParaRPr lang="en-IN" sz="20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DCF-6227-A3BD-20C6-7EE8E0BF5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1" y="41719"/>
            <a:ext cx="1298723" cy="1126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50EC0C-662B-1B4E-629A-5984892BF27E}"/>
              </a:ext>
            </a:extLst>
          </p:cNvPr>
          <p:cNvSpPr txBox="1"/>
          <p:nvPr/>
        </p:nvSpPr>
        <p:spPr>
          <a:xfrm>
            <a:off x="6581775" y="1337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07C0EF-7D01-79D1-1912-989FD93A2D62}"/>
              </a:ext>
            </a:extLst>
          </p:cNvPr>
          <p:cNvSpPr/>
          <p:nvPr/>
        </p:nvSpPr>
        <p:spPr>
          <a:xfrm>
            <a:off x="457200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They were looking for one common dashboard for all machines. They got offers from other suppliers, but all machines were not covered by one solution.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MAZAK solution was too costly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Load-Unload time was not able to log accurately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OEE was not right.</a:t>
            </a:r>
          </a:p>
          <a:p>
            <a:pPr algn="ctr"/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619BA7-2AD5-4482-736B-13B56919210D}"/>
              </a:ext>
            </a:extLst>
          </p:cNvPr>
          <p:cNvSpPr/>
          <p:nvPr/>
        </p:nvSpPr>
        <p:spPr>
          <a:xfrm>
            <a:off x="4333114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Installed CIMCO live OEE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Accurate load-unload time is captured, which is different for different machines.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One TV per shop installed.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Increased production by 10  to 12 %,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Good control </a:t>
            </a:r>
            <a:r>
              <a:rPr lang="en-IN" dirty="0" err="1">
                <a:latin typeface="Bahnschrift SemiBold SemiConden" panose="020B0502040204020203" pitchFamily="34" charset="0"/>
              </a:rPr>
              <a:t>oer</a:t>
            </a:r>
            <a:r>
              <a:rPr lang="en-IN" dirty="0">
                <a:latin typeface="Bahnschrift SemiBold SemiConden" panose="020B0502040204020203" pitchFamily="34" charset="0"/>
              </a:rPr>
              <a:t> downtime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875254-D977-5818-B31A-37545D662AD2}"/>
              </a:ext>
            </a:extLst>
          </p:cNvPr>
          <p:cNvSpPr/>
          <p:nvPr/>
        </p:nvSpPr>
        <p:spPr>
          <a:xfrm>
            <a:off x="8209028" y="2105024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latin typeface="Bahnschrift SemiBold SemiConden" panose="020B0502040204020203" pitchFamily="34" charset="0"/>
              </a:rPr>
              <a:t>Received next order to put “VOICE Messages” to existing machines for alerts for pre-defined events. This work is in progress now.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90672C-0668-35B5-D42F-6D9ADBA3C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/>
          <a:stretch/>
        </p:blipFill>
        <p:spPr>
          <a:xfrm>
            <a:off x="5266945" y="1731128"/>
            <a:ext cx="1161289" cy="874440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A1CC80-EDAF-FF94-EF90-D98F8AA19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8" y="1778753"/>
            <a:ext cx="1216151" cy="968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0823EF-68D4-664D-55DC-EC24D1E906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6" b="7596"/>
          <a:stretch/>
        </p:blipFill>
        <p:spPr>
          <a:xfrm>
            <a:off x="1402040" y="1693028"/>
            <a:ext cx="1298723" cy="9681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DA5500-2030-AF3C-980C-CB8DBECD41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/>
          <a:stretch/>
        </p:blipFill>
        <p:spPr>
          <a:xfrm>
            <a:off x="7683402" y="88942"/>
            <a:ext cx="4274557" cy="21919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B0B98-B2B8-D837-869C-BB0574FB15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4"/>
          <a:stretch/>
        </p:blipFill>
        <p:spPr>
          <a:xfrm>
            <a:off x="1077019" y="1860860"/>
            <a:ext cx="10037961" cy="435156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729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8B63A-AA37-CBF1-E19B-5A21CC2BB283}"/>
              </a:ext>
            </a:extLst>
          </p:cNvPr>
          <p:cNvSpPr txBox="1"/>
          <p:nvPr/>
        </p:nvSpPr>
        <p:spPr>
          <a:xfrm>
            <a:off x="1532764" y="133797"/>
            <a:ext cx="431482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Success Story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1A342-C3A3-4A88-06A7-1F8B43988041}"/>
              </a:ext>
            </a:extLst>
          </p:cNvPr>
          <p:cNvSpPr txBox="1"/>
          <p:nvPr/>
        </p:nvSpPr>
        <p:spPr>
          <a:xfrm>
            <a:off x="1532764" y="923358"/>
            <a:ext cx="1057707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latin typeface="Bahnschrift SemiBold SemiConden" pitchFamily="34" charset="0"/>
              </a:rPr>
              <a:t>SFS Group India P Ltd has 12 CNCs in Pune Plant &amp; 12 in Belgaum plant.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DCF-6227-A3BD-20C6-7EE8E0BF5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1" y="41719"/>
            <a:ext cx="1298723" cy="1126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50EC0C-662B-1B4E-629A-5984892BF27E}"/>
              </a:ext>
            </a:extLst>
          </p:cNvPr>
          <p:cNvSpPr txBox="1"/>
          <p:nvPr/>
        </p:nvSpPr>
        <p:spPr>
          <a:xfrm>
            <a:off x="6581775" y="1337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07C0EF-7D01-79D1-1912-989FD93A2D62}"/>
              </a:ext>
            </a:extLst>
          </p:cNvPr>
          <p:cNvSpPr/>
          <p:nvPr/>
        </p:nvSpPr>
        <p:spPr>
          <a:xfrm>
            <a:off x="457200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They were looking for one common dashboard for all machines. They got offers from other suppliers, but all machines were not covered by one solution.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Part count data was not available directly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Some machines had 2 Pallets. Thus for one program, 2 parts were produced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OEE was not right.</a:t>
            </a:r>
          </a:p>
          <a:p>
            <a:pPr algn="ctr"/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619BA7-2AD5-4482-736B-13B56919210D}"/>
              </a:ext>
            </a:extLst>
          </p:cNvPr>
          <p:cNvSpPr/>
          <p:nvPr/>
        </p:nvSpPr>
        <p:spPr>
          <a:xfrm>
            <a:off x="4333114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Installed CIMCO live OEE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Accurate down times were captured.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One TV per shop installed.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Increased production by 10  to 12 %,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Good control over downtime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Customized solution for part count was given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875254-D977-5818-B31A-37545D662AD2}"/>
              </a:ext>
            </a:extLst>
          </p:cNvPr>
          <p:cNvSpPr/>
          <p:nvPr/>
        </p:nvSpPr>
        <p:spPr>
          <a:xfrm>
            <a:off x="8209028" y="2105024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latin typeface="Bahnschrift SemiBold SemiConden" panose="020B0502040204020203" pitchFamily="34" charset="0"/>
              </a:rPr>
              <a:t>Next order is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90672C-0668-35B5-D42F-6D9ADBA3C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/>
          <a:stretch/>
        </p:blipFill>
        <p:spPr>
          <a:xfrm>
            <a:off x="5266945" y="1778753"/>
            <a:ext cx="1161289" cy="874440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A1CC80-EDAF-FF94-EF90-D98F8AA19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8" y="1778753"/>
            <a:ext cx="1216151" cy="968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0823EF-68D4-664D-55DC-EC24D1E906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6" b="7596"/>
          <a:stretch/>
        </p:blipFill>
        <p:spPr>
          <a:xfrm>
            <a:off x="1253597" y="1419091"/>
            <a:ext cx="1298723" cy="968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EAD52A-A612-0BA8-6B52-40BC44418D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" y="1358589"/>
            <a:ext cx="12064449" cy="486839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80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8B63A-AA37-CBF1-E19B-5A21CC2BB283}"/>
              </a:ext>
            </a:extLst>
          </p:cNvPr>
          <p:cNvSpPr txBox="1"/>
          <p:nvPr/>
        </p:nvSpPr>
        <p:spPr>
          <a:xfrm>
            <a:off x="1532764" y="133797"/>
            <a:ext cx="431482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Success Story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1A342-C3A3-4A88-06A7-1F8B43988041}"/>
              </a:ext>
            </a:extLst>
          </p:cNvPr>
          <p:cNvSpPr txBox="1"/>
          <p:nvPr/>
        </p:nvSpPr>
        <p:spPr>
          <a:xfrm>
            <a:off x="1532764" y="923358"/>
            <a:ext cx="1057707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2000" dirty="0" err="1">
                <a:solidFill>
                  <a:schemeClr val="bg1"/>
                </a:solidFill>
                <a:latin typeface="Bahnschrift SemiBold SemiConden" pitchFamily="34" charset="0"/>
              </a:rPr>
              <a:t>Manweir</a:t>
            </a:r>
            <a:r>
              <a:rPr lang="en-IN" sz="2000" dirty="0">
                <a:solidFill>
                  <a:schemeClr val="bg1"/>
                </a:solidFill>
                <a:latin typeface="Bahnschrift SemiBold SemiConden" pitchFamily="34" charset="0"/>
              </a:rPr>
              <a:t> at Doha is a big group in Oil &amp; Gas in Qatar.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DCF-6227-A3BD-20C6-7EE8E0BF5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1" y="41719"/>
            <a:ext cx="1298723" cy="1126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50EC0C-662B-1B4E-629A-5984892BF27E}"/>
              </a:ext>
            </a:extLst>
          </p:cNvPr>
          <p:cNvSpPr txBox="1"/>
          <p:nvPr/>
        </p:nvSpPr>
        <p:spPr>
          <a:xfrm>
            <a:off x="6581775" y="1337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07C0EF-7D01-79D1-1912-989FD93A2D62}"/>
              </a:ext>
            </a:extLst>
          </p:cNvPr>
          <p:cNvSpPr/>
          <p:nvPr/>
        </p:nvSpPr>
        <p:spPr>
          <a:xfrm>
            <a:off x="457200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They were looking for reliable &amp; proven system to monitor all machines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Wanted to reward the best operator of the month</a:t>
            </a:r>
          </a:p>
          <a:p>
            <a:endParaRPr lang="en-IN" dirty="0">
              <a:latin typeface="Bahnschrift SemiBold SemiConden" panose="020B0502040204020203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619BA7-2AD5-4482-736B-13B56919210D}"/>
              </a:ext>
            </a:extLst>
          </p:cNvPr>
          <p:cNvSpPr/>
          <p:nvPr/>
        </p:nvSpPr>
        <p:spPr>
          <a:xfrm>
            <a:off x="4333114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Installed CIMCO live OEE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Accurate down times were captured.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Wi-Fi network was established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Skill index of operator was given on a graph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Good control over downtime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875254-D977-5818-B31A-37545D662AD2}"/>
              </a:ext>
            </a:extLst>
          </p:cNvPr>
          <p:cNvSpPr/>
          <p:nvPr/>
        </p:nvSpPr>
        <p:spPr>
          <a:xfrm>
            <a:off x="8209028" y="2105024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latin typeface="Bahnschrift SemiBold SemiConden" panose="020B0502040204020203" pitchFamily="34" charset="0"/>
              </a:rPr>
              <a:t>First order for 3 machines</a:t>
            </a:r>
          </a:p>
          <a:p>
            <a:r>
              <a:rPr lang="en-IN" dirty="0">
                <a:latin typeface="Bahnschrift SemiBold SemiConden" panose="020B0502040204020203" pitchFamily="34" charset="0"/>
              </a:rPr>
              <a:t>Next order was received for all machines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90672C-0668-35B5-D42F-6D9ADBA3C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/>
          <a:stretch/>
        </p:blipFill>
        <p:spPr>
          <a:xfrm>
            <a:off x="5266945" y="1778753"/>
            <a:ext cx="1161289" cy="874440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A1CC80-EDAF-FF94-EF90-D98F8AA19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8" y="1778753"/>
            <a:ext cx="1216151" cy="968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0823EF-68D4-664D-55DC-EC24D1E906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6" b="7596"/>
          <a:stretch/>
        </p:blipFill>
        <p:spPr>
          <a:xfrm>
            <a:off x="1402040" y="1778753"/>
            <a:ext cx="1298723" cy="9681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2ABA54-E473-9266-EB9B-43573A762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28" y="285750"/>
            <a:ext cx="6566467" cy="615364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88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8B63A-AA37-CBF1-E19B-5A21CC2BB283}"/>
              </a:ext>
            </a:extLst>
          </p:cNvPr>
          <p:cNvSpPr txBox="1"/>
          <p:nvPr/>
        </p:nvSpPr>
        <p:spPr>
          <a:xfrm>
            <a:off x="1532764" y="133797"/>
            <a:ext cx="431482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Success Story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1A342-C3A3-4A88-06A7-1F8B43988041}"/>
              </a:ext>
            </a:extLst>
          </p:cNvPr>
          <p:cNvSpPr txBox="1"/>
          <p:nvPr/>
        </p:nvSpPr>
        <p:spPr>
          <a:xfrm>
            <a:off x="1532764" y="923358"/>
            <a:ext cx="1057707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latin typeface="Bahnschrift SemiBold SemiConden" pitchFamily="34" charset="0"/>
              </a:rPr>
              <a:t>Danfoss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DCF-6227-A3BD-20C6-7EE8E0BF5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1" y="41719"/>
            <a:ext cx="1298723" cy="1126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50EC0C-662B-1B4E-629A-5984892BF27E}"/>
              </a:ext>
            </a:extLst>
          </p:cNvPr>
          <p:cNvSpPr txBox="1"/>
          <p:nvPr/>
        </p:nvSpPr>
        <p:spPr>
          <a:xfrm>
            <a:off x="6581775" y="1337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07C0EF-7D01-79D1-1912-989FD93A2D62}"/>
              </a:ext>
            </a:extLst>
          </p:cNvPr>
          <p:cNvSpPr/>
          <p:nvPr/>
        </p:nvSpPr>
        <p:spPr>
          <a:xfrm>
            <a:off x="457200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They were looking for a different dash board.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They finalised one company “ </a:t>
            </a:r>
            <a:r>
              <a:rPr lang="en-IN" dirty="0" err="1">
                <a:latin typeface="Bahnschrift SemiBold SemiConden" panose="020B0502040204020203" pitchFamily="34" charset="0"/>
              </a:rPr>
              <a:t>Kneo</a:t>
            </a:r>
            <a:r>
              <a:rPr lang="en-IN" dirty="0">
                <a:latin typeface="Bahnschrift SemiBold SemiConden" panose="020B0502040204020203" pitchFamily="34" charset="0"/>
              </a:rPr>
              <a:t> Automation”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To give access to CIMCO Database was required</a:t>
            </a:r>
          </a:p>
          <a:p>
            <a:endParaRPr lang="en-IN" dirty="0">
              <a:latin typeface="Bahnschrift SemiBold SemiConden" panose="020B0502040204020203" pitchFamily="34" charset="0"/>
            </a:endParaRPr>
          </a:p>
          <a:p>
            <a:pPr algn="ctr"/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619BA7-2AD5-4482-736B-13B56919210D}"/>
              </a:ext>
            </a:extLst>
          </p:cNvPr>
          <p:cNvSpPr/>
          <p:nvPr/>
        </p:nvSpPr>
        <p:spPr>
          <a:xfrm>
            <a:off x="4333114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Installed CIMCO live OEE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The front end is by M/s </a:t>
            </a:r>
            <a:r>
              <a:rPr lang="en-IN" dirty="0" err="1">
                <a:latin typeface="Bahnschrift SemiBold SemiConden" panose="020B0502040204020203" pitchFamily="34" charset="0"/>
              </a:rPr>
              <a:t>Kneo</a:t>
            </a:r>
            <a:endParaRPr lang="en-IN" dirty="0">
              <a:latin typeface="Bahnschrift SemiBold SemiConden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 the background,  CIMCO is running to capture live data.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875254-D977-5818-B31A-37545D662AD2}"/>
              </a:ext>
            </a:extLst>
          </p:cNvPr>
          <p:cNvSpPr/>
          <p:nvPr/>
        </p:nvSpPr>
        <p:spPr>
          <a:xfrm>
            <a:off x="8209028" y="2105024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latin typeface="Bahnschrift SemiBold SemiConden" panose="020B0502040204020203" pitchFamily="34" charset="0"/>
              </a:rPr>
              <a:t>A good reference was established.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90672C-0668-35B5-D42F-6D9ADBA3C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/>
          <a:stretch/>
        </p:blipFill>
        <p:spPr>
          <a:xfrm>
            <a:off x="5266945" y="1778753"/>
            <a:ext cx="1161289" cy="874440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A1CC80-EDAF-FF94-EF90-D98F8AA19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8" y="1778753"/>
            <a:ext cx="1216151" cy="968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0823EF-68D4-664D-55DC-EC24D1E906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6" b="7596"/>
          <a:stretch/>
        </p:blipFill>
        <p:spPr>
          <a:xfrm>
            <a:off x="1402040" y="1778753"/>
            <a:ext cx="1298723" cy="968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9AFAE2-4707-E1BB-BCF8-A4FCFF7A6E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"/>
          <a:stretch/>
        </p:blipFill>
        <p:spPr>
          <a:xfrm>
            <a:off x="576923" y="1778753"/>
            <a:ext cx="11038154" cy="483429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573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CEBD7-B60A-8C3B-6FC0-AAC8C6ED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41A3A8-3105-A685-4105-0F547D80E130}"/>
              </a:ext>
            </a:extLst>
          </p:cNvPr>
          <p:cNvSpPr/>
          <p:nvPr/>
        </p:nvSpPr>
        <p:spPr>
          <a:xfrm rot="16200000">
            <a:off x="8979765" y="3543968"/>
            <a:ext cx="3840217" cy="939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A9623-F9C3-0989-87FA-8A97B9A94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6283412"/>
            <a:ext cx="2502678" cy="447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1ECFB2-34ED-2E2E-AE33-C574E92A4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1" y="41719"/>
            <a:ext cx="1298723" cy="112623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60142B-0097-4F41-E913-8735B99CB061}"/>
              </a:ext>
            </a:extLst>
          </p:cNvPr>
          <p:cNvSpPr/>
          <p:nvPr/>
        </p:nvSpPr>
        <p:spPr>
          <a:xfrm>
            <a:off x="647700" y="1371987"/>
            <a:ext cx="10896600" cy="478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ct val="100000"/>
              <a:defRPr/>
            </a:pPr>
            <a:r>
              <a:rPr lang="en-IN" sz="2800" b="1" u="sng" dirty="0">
                <a:solidFill>
                  <a:srgbClr val="0033CC"/>
                </a:solidFill>
                <a:ea typeface="Pontano Sans"/>
                <a:cs typeface="Pontano Sans"/>
                <a:sym typeface="Pontano Sans"/>
              </a:rPr>
              <a:t>C</a:t>
            </a:r>
            <a:r>
              <a:rPr lang="en" sz="2800" b="1" u="sng" dirty="0">
                <a:solidFill>
                  <a:srgbClr val="0033CC"/>
                </a:solidFill>
                <a:ea typeface="Pontano Sans"/>
                <a:cs typeface="Pontano Sans"/>
                <a:sym typeface="Pontano Sans"/>
              </a:rPr>
              <a:t> ceo@digitechpune.com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ct val="100000"/>
              <a:defRPr/>
            </a:pPr>
            <a:r>
              <a:rPr lang="en-IN" sz="2800" b="1" u="sng" dirty="0">
                <a:solidFill>
                  <a:srgbClr val="0033CC"/>
                </a:solidFill>
                <a:ea typeface="Pontano Sans"/>
                <a:cs typeface="Pontano Sans"/>
                <a:sym typeface="Pontano Sans"/>
              </a:rPr>
              <a:t>   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ct val="100000"/>
              <a:defRPr/>
            </a:pPr>
            <a:r>
              <a:rPr lang="en-IN" sz="2800" b="1" u="sng" dirty="0">
                <a:solidFill>
                  <a:srgbClr val="0033CC"/>
                </a:solidFill>
                <a:ea typeface="Pontano Sans"/>
                <a:cs typeface="Pontano Sans"/>
                <a:sym typeface="Pontano Sans"/>
              </a:rPr>
              <a:t>     https://www.linkedin.com/in/deepak-bodhani-a036a05/</a:t>
            </a:r>
            <a:endParaRPr lang="en" sz="2800" b="1" u="sng" dirty="0">
              <a:solidFill>
                <a:srgbClr val="0033CC"/>
              </a:solidFill>
              <a:ea typeface="Pontano Sans"/>
              <a:cs typeface="Pontano Sans"/>
              <a:sym typeface="Pontano Sans"/>
            </a:endParaRP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ct val="100000"/>
              <a:defRPr/>
            </a:pPr>
            <a:r>
              <a:rPr lang="en" sz="3200" b="1" dirty="0">
                <a:solidFill>
                  <a:srgbClr val="FF0000"/>
                </a:solidFill>
                <a:ea typeface="Pontano Sans"/>
                <a:cs typeface="Pontano Sans"/>
                <a:sym typeface="Pontano Sans"/>
              </a:rPr>
              <a:t>    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ct val="100000"/>
              <a:defRPr/>
            </a:pPr>
            <a:r>
              <a:rPr lang="en" sz="3200" b="1" dirty="0">
                <a:solidFill>
                  <a:srgbClr val="FF0000"/>
                </a:solidFill>
                <a:ea typeface="Pontano Sans"/>
                <a:cs typeface="Pontano Sans"/>
                <a:sym typeface="Pontano Sans"/>
              </a:rPr>
              <a:t>    </a:t>
            </a:r>
            <a:r>
              <a:rPr lang="en" sz="3200" b="1" dirty="0">
                <a:solidFill>
                  <a:srgbClr val="008000"/>
                </a:solidFill>
                <a:ea typeface="Pontano Sans"/>
                <a:cs typeface="Pontano Sans"/>
                <a:sym typeface="Pontano Sans"/>
              </a:rPr>
              <a:t>+91  7972889960			</a:t>
            </a:r>
            <a:r>
              <a:rPr lang="en" sz="3200" b="1" u="sng" dirty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www.digitechpune.com</a:t>
            </a: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ct val="100000"/>
              <a:defRPr/>
            </a:pPr>
            <a:endParaRPr lang="en" sz="1600" b="1" dirty="0">
              <a:solidFill>
                <a:srgbClr val="FF0000"/>
              </a:solidFill>
              <a:ea typeface="Pontano Sans"/>
              <a:cs typeface="Pontano Sans"/>
              <a:sym typeface="Pontano Sans"/>
            </a:endParaRPr>
          </a:p>
          <a:p>
            <a:pPr marL="228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ct val="100000"/>
              <a:defRPr/>
            </a:pPr>
            <a:r>
              <a:rPr lang="en" sz="3200" b="1" dirty="0">
                <a:solidFill>
                  <a:srgbClr val="FF0000"/>
                </a:solidFill>
                <a:ea typeface="Pontano Sans"/>
                <a:cs typeface="Pontano Sans"/>
                <a:sym typeface="Pontano Sans"/>
              </a:rPr>
              <a:t>     </a:t>
            </a:r>
            <a:r>
              <a:rPr lang="en-IN" sz="3200" b="1" dirty="0">
                <a:solidFill>
                  <a:srgbClr val="FF0000"/>
                </a:solidFill>
                <a:ea typeface="Pontano Sans"/>
                <a:cs typeface="Pontano Sans"/>
                <a:sym typeface="Pontano Sans"/>
              </a:rPr>
              <a:t>https://www.youtube.com/@digitechpune</a:t>
            </a:r>
            <a:endParaRPr lang="en" sz="3200" b="1" dirty="0">
              <a:solidFill>
                <a:srgbClr val="FF0000"/>
              </a:solidFill>
              <a:ea typeface="Pontano Sans"/>
              <a:cs typeface="Pontano Sans"/>
              <a:sym typeface="Pontano Sa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F6DD65-98D1-0E05-FD9A-5ABFDB10D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0" y="4855594"/>
            <a:ext cx="566630" cy="529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2B09D8-F010-D732-E523-821B3B5C7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0" y="2216976"/>
            <a:ext cx="597098" cy="561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281E5D-6413-E687-2CA0-909536AE2C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0" y="2979169"/>
            <a:ext cx="597098" cy="561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074C6C-D142-8524-8720-149F118C4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8" y="3896112"/>
            <a:ext cx="710636" cy="6688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5876C7-0AB5-81AB-3A8D-05132D13A3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436475"/>
            <a:ext cx="3143250" cy="14573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2831DF-82DF-0FD2-8D13-D181D63AEF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5524586"/>
            <a:ext cx="1901807" cy="1065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87A88A-C90A-6EE5-10C2-481F44C054C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 r="13838" b="16067"/>
          <a:stretch/>
        </p:blipFill>
        <p:spPr>
          <a:xfrm>
            <a:off x="5359762" y="3896112"/>
            <a:ext cx="893398" cy="9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AE3470-9DFE-F921-829F-1CFD222E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0" y="6221505"/>
            <a:ext cx="2838450" cy="507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17D5D-6810-02DA-1FF7-46CD9064D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07" y="128936"/>
            <a:ext cx="3086443" cy="2676525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4E5A7793-56CE-1728-3427-C5ED47F31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29" y="435154"/>
            <a:ext cx="7744428" cy="101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Deepak Bodhani-Founder &amp; CEO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ceo@digitechpune.com | Phone: +91 7972889960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ahnschrift SemiBold SemiConden" panose="020B0502040204020203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E6EFA1EF-FB34-618D-7654-4AAAD6E1E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29" y="1529158"/>
            <a:ext cx="9610344" cy="513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ahnschrift SemiBold SemiConden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Graduation in Physics with Electronics</a:t>
            </a:r>
            <a:r>
              <a:rPr lang="en-US" altLang="en-US" dirty="0">
                <a:solidFill>
                  <a:srgbClr val="C00000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en-US" altLang="en-US" dirty="0">
                <a:solidFill>
                  <a:srgbClr val="C00000"/>
                </a:solidFill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1979 from Pune University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Diploma in Business Management (D.B.M.)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Year:1987 from IMDR, Pune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Experience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ahnschrift SemiBold SemiConden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R&amp;D Engineer (CNC Wire cut) | 7 Years at PRAV Electrospark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ahnschrift SemiBold SemiConden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Conducted research and development in CNC wire cut technology.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Contributed to advancements in CNC technology, enhancing machine precision and reliability.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ahnschrift SemiCondensed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 Maintenance (CNC) | Force Motors Ltd. | 3 Years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ahnschrift SemiBold SemiConden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the CNC maintenance team, ensuring optimal machine performance and minimal downtime.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and implemented maintenance protocols, improving machine longevity and efficiency.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Bahnschrift SemiCondensed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Founder &amp; CEO | Digitech Engineers | 1989 - Present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Bahnschrift SemiBold SemiConden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Digitech Engineers, specializing in CNC data communication and Industry 4.0 solutions.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Gained over 35 years of expertise in CNC data communication, PLCs, and CIMCO (Denmark)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Machine Monitoring Systems</a:t>
            </a:r>
            <a:r>
              <a:rPr lang="en-US" altLang="en-US" dirty="0">
                <a:solidFill>
                  <a:srgbClr val="008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Back Plot Software, Paperless shop floor system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Bahnschrif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Secured agency agreements with leading companies such as System Base (South Korea) and SENA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solidFill>
                  <a:srgbClr val="008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 (South Korea).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Executed numerous Wi-Fi and Bluetooth DNC projects across India and the Middle East,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solidFill>
                  <a:srgbClr val="008000"/>
                </a:solidFill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contributing to the digitization of manufacturing processes.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Bahnschrift SemiCondensed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BB2A64-A9AF-EC90-2263-AC7C620132E1}"/>
              </a:ext>
            </a:extLst>
          </p:cNvPr>
          <p:cNvSpPr/>
          <p:nvPr/>
        </p:nvSpPr>
        <p:spPr>
          <a:xfrm>
            <a:off x="0" y="0"/>
            <a:ext cx="574629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470C93-CEAC-A928-07F9-81129B5A6C0D}"/>
              </a:ext>
            </a:extLst>
          </p:cNvPr>
          <p:cNvSpPr/>
          <p:nvPr/>
        </p:nvSpPr>
        <p:spPr>
          <a:xfrm>
            <a:off x="0" y="0"/>
            <a:ext cx="4257675" cy="4351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F98FA-616F-95AB-AA17-7E1CD2079B3C}"/>
              </a:ext>
            </a:extLst>
          </p:cNvPr>
          <p:cNvSpPr txBox="1"/>
          <p:nvPr/>
        </p:nvSpPr>
        <p:spPr>
          <a:xfrm>
            <a:off x="481492" y="-73420"/>
            <a:ext cx="204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12477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AE3470-9DFE-F921-829F-1CFD222E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0" y="6221505"/>
            <a:ext cx="2838450" cy="507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17D5D-6810-02DA-1FF7-46CD9064D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07" y="128936"/>
            <a:ext cx="3086443" cy="2676525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E6EFA1EF-FB34-618D-7654-4AAAD6E1E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203396"/>
            <a:ext cx="9610344" cy="418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2400" b="1" dirty="0">
                <a:solidFill>
                  <a:srgbClr val="00B0F0"/>
                </a:solidFill>
                <a:latin typeface="Bahnschrift SemiBold SemiConden" panose="020B0502040204020203" pitchFamily="34" charset="0"/>
              </a:rPr>
              <a:t>Our Skills</a:t>
            </a:r>
            <a:endParaRPr lang="en-IN" sz="2400" dirty="0">
              <a:solidFill>
                <a:srgbClr val="00B0F0"/>
              </a:solidFill>
              <a:latin typeface="Bahnschrift SemiBold SemiConden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CNC Data Communication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Machine Monitoring Systems (CIMCO)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Online OEE Monitoring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Wi-Fi and Bluetooth DNC Solutions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Business Management and Strategic Planning</a:t>
            </a:r>
          </a:p>
          <a:p>
            <a:endParaRPr lang="en-IN" b="1" dirty="0"/>
          </a:p>
          <a:p>
            <a:endParaRPr lang="en-IN" b="1" dirty="0"/>
          </a:p>
          <a:p>
            <a:r>
              <a:rPr lang="en-IN" sz="24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Professional Achievements</a:t>
            </a:r>
            <a:endParaRPr lang="en-IN" sz="2400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Successfully transitioned several manufacturing setups to paperless operations.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IN" sz="20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Led numerous projects in India plus the Middle East, including the UAE, Qatar, and Saudi Arabia, establishing a strong international presence.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CF40C6-1195-74CC-10BD-AF3678408922}"/>
              </a:ext>
            </a:extLst>
          </p:cNvPr>
          <p:cNvSpPr/>
          <p:nvPr/>
        </p:nvSpPr>
        <p:spPr>
          <a:xfrm>
            <a:off x="0" y="0"/>
            <a:ext cx="574629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5C1DE5-A673-A38D-89A1-D4BED7E6F7F9}"/>
              </a:ext>
            </a:extLst>
          </p:cNvPr>
          <p:cNvSpPr/>
          <p:nvPr/>
        </p:nvSpPr>
        <p:spPr>
          <a:xfrm>
            <a:off x="0" y="0"/>
            <a:ext cx="4257675" cy="4351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1DABA-0A01-2F96-AF0C-898F6A1DFB6D}"/>
              </a:ext>
            </a:extLst>
          </p:cNvPr>
          <p:cNvSpPr txBox="1"/>
          <p:nvPr/>
        </p:nvSpPr>
        <p:spPr>
          <a:xfrm>
            <a:off x="481492" y="-73420"/>
            <a:ext cx="204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261400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AE3470-9DFE-F921-829F-1CFD222E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0" y="6221505"/>
            <a:ext cx="2838450" cy="507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17D5D-6810-02DA-1FF7-46CD9064D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28937"/>
            <a:ext cx="2206671" cy="19135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CF40C6-1195-74CC-10BD-AF3678408922}"/>
              </a:ext>
            </a:extLst>
          </p:cNvPr>
          <p:cNvSpPr/>
          <p:nvPr/>
        </p:nvSpPr>
        <p:spPr>
          <a:xfrm>
            <a:off x="0" y="0"/>
            <a:ext cx="574629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5C1DE5-A673-A38D-89A1-D4BED7E6F7F9}"/>
              </a:ext>
            </a:extLst>
          </p:cNvPr>
          <p:cNvSpPr/>
          <p:nvPr/>
        </p:nvSpPr>
        <p:spPr>
          <a:xfrm>
            <a:off x="0" y="0"/>
            <a:ext cx="4514850" cy="43515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01DABA-0A01-2F96-AF0C-898F6A1DFB6D}"/>
              </a:ext>
            </a:extLst>
          </p:cNvPr>
          <p:cNvSpPr txBox="1"/>
          <p:nvPr/>
        </p:nvSpPr>
        <p:spPr>
          <a:xfrm>
            <a:off x="481492" y="-73420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What we do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B9D0A-97A9-9AE9-665B-FA52A88C7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5" y="660976"/>
            <a:ext cx="3129974" cy="31299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89557-9AEB-4DF4-13ED-EE8A74F29554}"/>
              </a:ext>
            </a:extLst>
          </p:cNvPr>
          <p:cNvSpPr txBox="1"/>
          <p:nvPr/>
        </p:nvSpPr>
        <p:spPr>
          <a:xfrm>
            <a:off x="4051589" y="1886892"/>
            <a:ext cx="60147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>
                <a:latin typeface="Bahnschrift SemiBold SemiConden" panose="020B0502040204020203" pitchFamily="34" charset="0"/>
              </a:rPr>
              <a:t>Establish connectivity between machines and computer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>
                <a:latin typeface="Bahnschrift SemiBold SemiConden" panose="020B0502040204020203" pitchFamily="34" charset="0"/>
              </a:rPr>
              <a:t>Design a dashboard for productivity monitoring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>
                <a:latin typeface="Bahnschrift SemiBold SemiConden" panose="020B0502040204020203" pitchFamily="34" charset="0"/>
              </a:rPr>
              <a:t>Display live OEE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>
                <a:latin typeface="Bahnschrift SemiBold SemiConden" panose="020B0502040204020203" pitchFamily="34" charset="0"/>
              </a:rPr>
              <a:t>Display down times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>
                <a:latin typeface="Bahnschrift SemiBold SemiConden" panose="020B0502040204020203" pitchFamily="34" charset="0"/>
              </a:rPr>
              <a:t>Generate alerts for productivity improvement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>
                <a:latin typeface="Bahnschrift SemiBold SemiConden" panose="020B0502040204020203" pitchFamily="34" charset="0"/>
              </a:rPr>
              <a:t>Generate reports </a:t>
            </a:r>
          </a:p>
        </p:txBody>
      </p:sp>
    </p:spTree>
    <p:extLst>
      <p:ext uri="{BB962C8B-B14F-4D97-AF65-F5344CB8AC3E}">
        <p14:creationId xmlns:p14="http://schemas.microsoft.com/office/powerpoint/2010/main" val="332650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DC3F2-761A-C47D-00D0-537A97E1F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348F5-6ADC-2FA8-C2F3-F31501EB5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9" y="5912739"/>
            <a:ext cx="4362069" cy="780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902C74-BB01-2164-9860-C2EC1E3C7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7" y="121539"/>
            <a:ext cx="1298723" cy="11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13F54-9DE6-D511-D48E-76EF21A8C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AE3CA0-6CC3-420C-5533-FDC6E954C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6" y="6175139"/>
            <a:ext cx="3286124" cy="587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16BCD1-1111-8F68-D5B3-270CA3418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7" y="159639"/>
            <a:ext cx="1430528" cy="12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6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CEBD7-B60A-8C3B-6FC0-AAC8C6ED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E47FE6-A9AB-6C6B-D591-90551F0C9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6178049"/>
            <a:ext cx="2790444" cy="498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25EE56-72C7-52EF-C048-F2C699ABB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7" y="112014"/>
            <a:ext cx="1298723" cy="11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7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CEBD7-B60A-8C3B-6FC0-AAC8C6ED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993D44-BE8C-E4E0-4594-BB97FE578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4" y="6073644"/>
            <a:ext cx="3371469" cy="602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E8B63A-AA37-CBF1-E19B-5A21CC2BB283}"/>
              </a:ext>
            </a:extLst>
          </p:cNvPr>
          <p:cNvSpPr txBox="1"/>
          <p:nvPr/>
        </p:nvSpPr>
        <p:spPr>
          <a:xfrm>
            <a:off x="990599" y="1209674"/>
            <a:ext cx="4314825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4800" dirty="0">
                <a:solidFill>
                  <a:schemeClr val="bg1"/>
                </a:solidFill>
              </a:rPr>
              <a:t>Success Stories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C8A92-0E36-0B04-660B-8F107FA6EE77}"/>
              </a:ext>
            </a:extLst>
          </p:cNvPr>
          <p:cNvSpPr txBox="1"/>
          <p:nvPr/>
        </p:nvSpPr>
        <p:spPr>
          <a:xfrm>
            <a:off x="990599" y="2152200"/>
            <a:ext cx="4403770" cy="452431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hnschrift SemiBold SemiConden" pitchFamily="34" charset="0"/>
              </a:rPr>
              <a:t>We are thankful to 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Bahnschrift SemiBold SemiConden" pitchFamily="34" charset="0"/>
              </a:rPr>
              <a:t>AES Seals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Bahnschrift SemiBold SemiConden" pitchFamily="34" charset="0"/>
              </a:rPr>
              <a:t>Ultra Engineers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Bahnschrift SemiBold SemiConden" pitchFamily="34" charset="0"/>
              </a:rPr>
              <a:t>Smith International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Bahnschrift SemiBold SemiConden" pitchFamily="34" charset="0"/>
              </a:rPr>
              <a:t>Andritz Hydro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Bahnschrift SemiBold SemiConden" pitchFamily="34" charset="0"/>
              </a:rPr>
              <a:t>Delta Corporation – Doha, Qatar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Bahnschrift SemiBold SemiConden" pitchFamily="34" charset="0"/>
              </a:rPr>
              <a:t>W.O.M. – Velu, Near Pune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Bahnschrift SemiBold SemiConden" pitchFamily="34" charset="0"/>
              </a:rPr>
              <a:t>Fibro India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Bahnschrift SemiBold SemiConden" pitchFamily="34" charset="0"/>
              </a:rPr>
              <a:t>Indo Schottle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Bahnschrift SemiBold SemiConden" pitchFamily="34" charset="0"/>
              </a:rPr>
              <a:t>Manweir – Doha, Qatar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Bahnschrift SemiBold SemiConden" pitchFamily="34" charset="0"/>
              </a:rPr>
              <a:t>Sanjay Ghodawat Uni – Kolhapur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Bahnschrift SemiBold SemiConden" pitchFamily="34" charset="0"/>
              </a:rPr>
              <a:t>Danfoss – </a:t>
            </a:r>
            <a:r>
              <a:rPr lang="en-US" sz="2400" dirty="0" err="1">
                <a:solidFill>
                  <a:schemeClr val="bg1"/>
                </a:solidFill>
                <a:latin typeface="Bahnschrift SemiBold SemiConden" pitchFamily="34" charset="0"/>
              </a:rPr>
              <a:t>Wagholi</a:t>
            </a:r>
            <a:r>
              <a:rPr lang="en-US" sz="2400" dirty="0">
                <a:solidFill>
                  <a:schemeClr val="bg1"/>
                </a:solidFill>
                <a:latin typeface="Bahnschrift SemiBold SemiConden" pitchFamily="34" charset="0"/>
              </a:rPr>
              <a:t>, Pune</a:t>
            </a:r>
            <a:endParaRPr lang="en-IN" sz="2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9BA948-84EA-432A-48D8-5FAF91C2B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7" y="41719"/>
            <a:ext cx="1298723" cy="11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8B63A-AA37-CBF1-E19B-5A21CC2BB283}"/>
              </a:ext>
            </a:extLst>
          </p:cNvPr>
          <p:cNvSpPr txBox="1"/>
          <p:nvPr/>
        </p:nvSpPr>
        <p:spPr>
          <a:xfrm>
            <a:off x="1532764" y="133797"/>
            <a:ext cx="4314825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Success Story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1A342-C3A3-4A88-06A7-1F8B43988041}"/>
              </a:ext>
            </a:extLst>
          </p:cNvPr>
          <p:cNvSpPr txBox="1"/>
          <p:nvPr/>
        </p:nvSpPr>
        <p:spPr>
          <a:xfrm>
            <a:off x="1532764" y="977148"/>
            <a:ext cx="10577077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ahnschrift SemiBold SemiConden" pitchFamily="34" charset="0"/>
              </a:rPr>
              <a:t>AES Seal with head office at South Yorkshire-UK is a manufacturer of complete range of gas seals for compressors, API Pumps, Mechanical Seals.</a:t>
            </a:r>
            <a:endParaRPr lang="en-IN" sz="20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DCF-6227-A3BD-20C6-7EE8E0BF5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1" y="41719"/>
            <a:ext cx="1298723" cy="1126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50EC0C-662B-1B4E-629A-5984892BF27E}"/>
              </a:ext>
            </a:extLst>
          </p:cNvPr>
          <p:cNvSpPr txBox="1"/>
          <p:nvPr/>
        </p:nvSpPr>
        <p:spPr>
          <a:xfrm>
            <a:off x="6581775" y="1337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07C0EF-7D01-79D1-1912-989FD93A2D62}"/>
              </a:ext>
            </a:extLst>
          </p:cNvPr>
          <p:cNvSpPr/>
          <p:nvPr/>
        </p:nvSpPr>
        <p:spPr>
          <a:xfrm>
            <a:off x="457200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Different Machine Controllers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Different batch quantity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Cycle time: Planned Vs actual was not matching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Delay in getting production report due to manual data entry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>
                <a:latin typeface="Bahnschrift SemiBold SemiConden" panose="020B0502040204020203" pitchFamily="34" charset="0"/>
              </a:rPr>
              <a:t>Less production</a:t>
            </a:r>
          </a:p>
          <a:p>
            <a:pPr algn="ctr"/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619BA7-2AD5-4482-736B-13B56919210D}"/>
              </a:ext>
            </a:extLst>
          </p:cNvPr>
          <p:cNvSpPr/>
          <p:nvPr/>
        </p:nvSpPr>
        <p:spPr>
          <a:xfrm>
            <a:off x="4333114" y="2105025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Installed CIMCO live OEE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Accurate down time logged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Online OEE displayed for each machine, which generated healthy competition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Instant reports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Increased production by 10 %, saving on electricity </a:t>
            </a:r>
          </a:p>
          <a:p>
            <a:pPr algn="ctr"/>
            <a:endParaRPr lang="en-IN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875254-D977-5818-B31A-37545D662AD2}"/>
              </a:ext>
            </a:extLst>
          </p:cNvPr>
          <p:cNvSpPr/>
          <p:nvPr/>
        </p:nvSpPr>
        <p:spPr>
          <a:xfrm>
            <a:off x="8209028" y="2105024"/>
            <a:ext cx="3028950" cy="44672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First PO was for CNC Shop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Next PO  for Press shop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dirty="0">
                <a:latin typeface="Bahnschrift SemiBold SemiConden" panose="020B0502040204020203" pitchFamily="34" charset="0"/>
              </a:rPr>
              <a:t>Next PO for Rubber Shop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90672C-0668-35B5-D42F-6D9ADBA3C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/>
          <a:stretch/>
        </p:blipFill>
        <p:spPr>
          <a:xfrm>
            <a:off x="5266945" y="1778753"/>
            <a:ext cx="1161289" cy="874440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A1CC80-EDAF-FF94-EF90-D98F8AA19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8" y="1778753"/>
            <a:ext cx="1216151" cy="968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0823EF-68D4-664D-55DC-EC24D1E906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6" b="7596"/>
          <a:stretch/>
        </p:blipFill>
        <p:spPr>
          <a:xfrm>
            <a:off x="1402040" y="1778753"/>
            <a:ext cx="1298723" cy="968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4678BE-5C74-A98C-AF70-F80DF7D499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/>
          <a:stretch/>
        </p:blipFill>
        <p:spPr>
          <a:xfrm>
            <a:off x="-8692447" y="2672235"/>
            <a:ext cx="8460992" cy="275420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793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43 0.01759 L 0.82214 0.022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85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1382</Words>
  <Application>Microsoft Office PowerPoint</Application>
  <PresentationFormat>Widescreen</PresentationFormat>
  <Paragraphs>176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Bahnschrift SemiBold Condensed</vt:lpstr>
      <vt:lpstr>Bahnschrift SemiBold SemiConden</vt:lpstr>
      <vt:lpstr>Bahnschrift SemiCondensed</vt:lpstr>
      <vt:lpstr>Calibri</vt:lpstr>
      <vt:lpstr>Calibri Light</vt:lpstr>
      <vt:lpstr>Pontano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Deepak Bodhani</dc:creator>
  <cp:lastModifiedBy>Deepak Bodhani</cp:lastModifiedBy>
  <cp:revision>31</cp:revision>
  <dcterms:created xsi:type="dcterms:W3CDTF">2024-08-11T13:17:25Z</dcterms:created>
  <dcterms:modified xsi:type="dcterms:W3CDTF">2024-08-17T10:27:34Z</dcterms:modified>
</cp:coreProperties>
</file>