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Default Extension="xlsx" ContentType="application/vnd.openxmlformats-officedocument.spreadsheetml.sheet"/>
  <Override PartName="/ppt/diagrams/drawing7.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charts/chart1.xml" ContentType="application/vnd.openxmlformats-officedocument.drawingml.chart+xml"/>
  <Override PartName="/docProps/core.xml" ContentType="application/vnd.openxmlformats-package.core-properties+xml"/>
  <Override PartName="/ppt/diagrams/drawing5.xml" ContentType="application/vnd.ms-office.drawingml.diagramDrawing+xml"/>
  <Override PartName="/ppt/diagrams/drawing4.xml" ContentType="application/vnd.ms-office.drawingml.diagramDrawing+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326" r:id="rId3"/>
    <p:sldId id="270" r:id="rId4"/>
    <p:sldId id="275" r:id="rId5"/>
    <p:sldId id="324" r:id="rId6"/>
    <p:sldId id="329" r:id="rId7"/>
    <p:sldId id="330" r:id="rId8"/>
    <p:sldId id="331" r:id="rId9"/>
    <p:sldId id="332" r:id="rId10"/>
    <p:sldId id="327" r:id="rId11"/>
    <p:sldId id="285" r:id="rId12"/>
    <p:sldId id="272" r:id="rId13"/>
    <p:sldId id="277" r:id="rId14"/>
    <p:sldId id="32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366"/>
    <a:srgbClr val="572BF9"/>
    <a:srgbClr val="003399"/>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39" autoAdjust="0"/>
    <p:restoredTop sz="94364" autoAdjust="0"/>
  </p:normalViewPr>
  <p:slideViewPr>
    <p:cSldViewPr>
      <p:cViewPr varScale="1">
        <p:scale>
          <a:sx n="69" d="100"/>
          <a:sy n="69" d="100"/>
        </p:scale>
        <p:origin x="-91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layout/>
      <c:txPr>
        <a:bodyPr/>
        <a:lstStyle/>
        <a:p>
          <a:pPr>
            <a:defRPr lang="en-IN"/>
          </a:pPr>
          <a:endParaRPr lang="en-US"/>
        </a:p>
      </c:txPr>
    </c:title>
    <c:plotArea>
      <c:layout>
        <c:manualLayout>
          <c:layoutTarget val="inner"/>
          <c:xMode val="edge"/>
          <c:yMode val="edge"/>
          <c:x val="0.13037721487853277"/>
          <c:y val="0.15145907103501524"/>
          <c:w val="0.72931879293897883"/>
          <c:h val="0.48335219838360266"/>
        </c:manualLayout>
      </c:layout>
      <c:lineChart>
        <c:grouping val="stacked"/>
        <c:ser>
          <c:idx val="0"/>
          <c:order val="0"/>
          <c:tx>
            <c:strRef>
              <c:f>Sheet1!$B$1</c:f>
              <c:strCache>
                <c:ptCount val="1"/>
                <c:pt idx="0">
                  <c:v>Turnover</c:v>
                </c:pt>
              </c:strCache>
            </c:strRef>
          </c:tx>
          <c:cat>
            <c:strRef>
              <c:f>Sheet1!$A$2:$A$8</c:f>
              <c:strCache>
                <c:ptCount val="7"/>
                <c:pt idx="0">
                  <c:v>2012-2013</c:v>
                </c:pt>
                <c:pt idx="1">
                  <c:v>2013-2014</c:v>
                </c:pt>
                <c:pt idx="2">
                  <c:v>2014-2015</c:v>
                </c:pt>
                <c:pt idx="3">
                  <c:v>2015-2016</c:v>
                </c:pt>
                <c:pt idx="4">
                  <c:v>2016-2017</c:v>
                </c:pt>
                <c:pt idx="5">
                  <c:v>2017-2018</c:v>
                </c:pt>
                <c:pt idx="6">
                  <c:v>2018-2019</c:v>
                </c:pt>
              </c:strCache>
            </c:strRef>
          </c:cat>
          <c:val>
            <c:numRef>
              <c:f>Sheet1!$B$2:$B$8</c:f>
              <c:numCache>
                <c:formatCode>General</c:formatCode>
                <c:ptCount val="7"/>
                <c:pt idx="0">
                  <c:v>4.37</c:v>
                </c:pt>
                <c:pt idx="1">
                  <c:v>7.73</c:v>
                </c:pt>
                <c:pt idx="2">
                  <c:v>9.98</c:v>
                </c:pt>
                <c:pt idx="3">
                  <c:v>12.32</c:v>
                </c:pt>
                <c:pt idx="4">
                  <c:v>12.8</c:v>
                </c:pt>
                <c:pt idx="5">
                  <c:v>16.8</c:v>
                </c:pt>
                <c:pt idx="6">
                  <c:v>25</c:v>
                </c:pt>
              </c:numCache>
            </c:numRef>
          </c:val>
        </c:ser>
        <c:marker val="1"/>
        <c:axId val="289236480"/>
        <c:axId val="292865152"/>
      </c:lineChart>
      <c:catAx>
        <c:axId val="289236480"/>
        <c:scaling>
          <c:orientation val="minMax"/>
        </c:scaling>
        <c:axPos val="b"/>
        <c:majorTickMark val="none"/>
        <c:tickLblPos val="nextTo"/>
        <c:txPr>
          <a:bodyPr/>
          <a:lstStyle/>
          <a:p>
            <a:pPr>
              <a:defRPr lang="en-IN"/>
            </a:pPr>
            <a:endParaRPr lang="en-US"/>
          </a:p>
        </c:txPr>
        <c:crossAx val="292865152"/>
        <c:crosses val="autoZero"/>
        <c:auto val="1"/>
        <c:lblAlgn val="ctr"/>
        <c:lblOffset val="100"/>
      </c:catAx>
      <c:valAx>
        <c:axId val="292865152"/>
        <c:scaling>
          <c:orientation val="minMax"/>
        </c:scaling>
        <c:axPos val="l"/>
        <c:majorGridlines/>
        <c:title>
          <c:layout/>
          <c:txPr>
            <a:bodyPr/>
            <a:lstStyle/>
            <a:p>
              <a:pPr>
                <a:defRPr lang="en-US"/>
              </a:pPr>
              <a:endParaRPr lang="en-US"/>
            </a:p>
          </c:txPr>
        </c:title>
        <c:numFmt formatCode="General" sourceLinked="1"/>
        <c:majorTickMark val="none"/>
        <c:tickLblPos val="nextTo"/>
        <c:txPr>
          <a:bodyPr/>
          <a:lstStyle/>
          <a:p>
            <a:pPr>
              <a:defRPr lang="en-IN"/>
            </a:pPr>
            <a:endParaRPr lang="en-US"/>
          </a:p>
        </c:txPr>
        <c:crossAx val="289236480"/>
        <c:crosses val="autoZero"/>
        <c:crossBetween val="between"/>
      </c:valAx>
    </c:plotArea>
    <c:legend>
      <c:legendPos val="r"/>
      <c:layout/>
      <c:txPr>
        <a:bodyPr/>
        <a:lstStyle/>
        <a:p>
          <a:pPr>
            <a:defRPr lang="en-IN"/>
          </a:pPr>
          <a:endParaRPr lang="en-US"/>
        </a:p>
      </c:txPr>
    </c:legend>
    <c:plotVisOnly val="1"/>
    <c:dispBlanksAs val="zero"/>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CC9CF6-A0B2-40BE-87BC-5E453D984CBD}" type="doc">
      <dgm:prSet loTypeId="urn:microsoft.com/office/officeart/2005/8/layout/cycle5" loCatId="cycle" qsTypeId="urn:microsoft.com/office/officeart/2005/8/quickstyle/simple1" qsCatId="simple" csTypeId="urn:microsoft.com/office/officeart/2005/8/colors/accent0_1" csCatId="mainScheme" phldr="1"/>
      <dgm:spPr/>
      <dgm:t>
        <a:bodyPr/>
        <a:lstStyle/>
        <a:p>
          <a:endParaRPr lang="en-IN"/>
        </a:p>
      </dgm:t>
    </dgm:pt>
    <dgm:pt modelId="{4867A45C-6B85-47D5-B37E-BD2209EDCD54}">
      <dgm:prSet phldrT="[Text]"/>
      <dgm:spPr/>
      <dgm:t>
        <a:bodyPr/>
        <a:lstStyle/>
        <a:p>
          <a:r>
            <a:rPr lang="en-IN" dirty="0" smtClean="0"/>
            <a:t>Introduction</a:t>
          </a:r>
          <a:endParaRPr lang="en-IN" dirty="0"/>
        </a:p>
      </dgm:t>
    </dgm:pt>
    <dgm:pt modelId="{4B867144-5A02-40C1-B041-237B4B0C4710}" type="parTrans" cxnId="{446C9985-1404-4FA0-9E67-3C0B39D7E3F8}">
      <dgm:prSet/>
      <dgm:spPr/>
      <dgm:t>
        <a:bodyPr/>
        <a:lstStyle/>
        <a:p>
          <a:endParaRPr lang="en-IN"/>
        </a:p>
      </dgm:t>
    </dgm:pt>
    <dgm:pt modelId="{460BE380-5CEB-4F93-B4AF-FADEBF3D7C95}" type="sibTrans" cxnId="{446C9985-1404-4FA0-9E67-3C0B39D7E3F8}">
      <dgm:prSet/>
      <dgm:spPr/>
      <dgm:t>
        <a:bodyPr/>
        <a:lstStyle/>
        <a:p>
          <a:endParaRPr lang="en-IN" dirty="0"/>
        </a:p>
      </dgm:t>
    </dgm:pt>
    <dgm:pt modelId="{C60BFAC8-A670-445A-9DD8-3F3C0E566B58}">
      <dgm:prSet phldrT="[Text]"/>
      <dgm:spPr/>
      <dgm:t>
        <a:bodyPr/>
        <a:lstStyle/>
        <a:p>
          <a:r>
            <a:rPr lang="en-IN" dirty="0" smtClean="0"/>
            <a:t>Vision , Mission  and Values</a:t>
          </a:r>
          <a:endParaRPr lang="en-IN" dirty="0"/>
        </a:p>
      </dgm:t>
    </dgm:pt>
    <dgm:pt modelId="{466D9864-6249-446F-A0E7-CDF3AEF20B0A}" type="parTrans" cxnId="{AEA7C8A0-CE07-4CDA-8167-77EAF576F3CA}">
      <dgm:prSet/>
      <dgm:spPr/>
      <dgm:t>
        <a:bodyPr/>
        <a:lstStyle/>
        <a:p>
          <a:endParaRPr lang="en-IN"/>
        </a:p>
      </dgm:t>
    </dgm:pt>
    <dgm:pt modelId="{DC12AEAE-08EB-4986-AB8E-3BEFC3BC553A}" type="sibTrans" cxnId="{AEA7C8A0-CE07-4CDA-8167-77EAF576F3CA}">
      <dgm:prSet/>
      <dgm:spPr/>
      <dgm:t>
        <a:bodyPr/>
        <a:lstStyle/>
        <a:p>
          <a:endParaRPr lang="en-IN" dirty="0"/>
        </a:p>
      </dgm:t>
    </dgm:pt>
    <dgm:pt modelId="{59258223-1E71-455E-919D-1D8AB4CE6E0A}">
      <dgm:prSet phldrT="[Text]"/>
      <dgm:spPr/>
      <dgm:t>
        <a:bodyPr/>
        <a:lstStyle/>
        <a:p>
          <a:r>
            <a:rPr lang="en-IN" dirty="0" smtClean="0"/>
            <a:t>Our Products</a:t>
          </a:r>
          <a:endParaRPr lang="en-IN" dirty="0"/>
        </a:p>
      </dgm:t>
    </dgm:pt>
    <dgm:pt modelId="{73B207B5-C034-4F9C-90E6-8DF0CB1FB85F}" type="parTrans" cxnId="{F41F2D34-EBBB-47AC-BA32-B3DBD60E0B4F}">
      <dgm:prSet/>
      <dgm:spPr/>
      <dgm:t>
        <a:bodyPr/>
        <a:lstStyle/>
        <a:p>
          <a:endParaRPr lang="en-IN"/>
        </a:p>
      </dgm:t>
    </dgm:pt>
    <dgm:pt modelId="{AC9DB1C4-F387-4551-8EAA-D9ABB49D8E2E}" type="sibTrans" cxnId="{F41F2D34-EBBB-47AC-BA32-B3DBD60E0B4F}">
      <dgm:prSet/>
      <dgm:spPr/>
      <dgm:t>
        <a:bodyPr/>
        <a:lstStyle/>
        <a:p>
          <a:endParaRPr lang="en-IN" dirty="0"/>
        </a:p>
      </dgm:t>
    </dgm:pt>
    <dgm:pt modelId="{D56A6587-4F75-4B26-A712-130994F84F7C}">
      <dgm:prSet phldrT="[Text]"/>
      <dgm:spPr/>
      <dgm:t>
        <a:bodyPr/>
        <a:lstStyle/>
        <a:p>
          <a:r>
            <a:rPr lang="en-IN" dirty="0" smtClean="0"/>
            <a:t>Financials</a:t>
          </a:r>
          <a:endParaRPr lang="en-IN" dirty="0"/>
        </a:p>
      </dgm:t>
    </dgm:pt>
    <dgm:pt modelId="{3540671C-4B71-42F4-94B1-F65E1C5B95E6}" type="parTrans" cxnId="{EC6821FA-A11D-42B6-B42C-1B276C8AA1D6}">
      <dgm:prSet/>
      <dgm:spPr/>
      <dgm:t>
        <a:bodyPr/>
        <a:lstStyle/>
        <a:p>
          <a:endParaRPr lang="en-IN"/>
        </a:p>
      </dgm:t>
    </dgm:pt>
    <dgm:pt modelId="{FFD2EA6C-09E2-46AB-BFEC-F8AD9793D658}" type="sibTrans" cxnId="{EC6821FA-A11D-42B6-B42C-1B276C8AA1D6}">
      <dgm:prSet/>
      <dgm:spPr/>
      <dgm:t>
        <a:bodyPr/>
        <a:lstStyle/>
        <a:p>
          <a:endParaRPr lang="en-IN" dirty="0"/>
        </a:p>
      </dgm:t>
    </dgm:pt>
    <dgm:pt modelId="{0079B075-D88A-4FE4-B896-81C303E3FD01}">
      <dgm:prSet phldrT="[Text]"/>
      <dgm:spPr/>
      <dgm:t>
        <a:bodyPr/>
        <a:lstStyle/>
        <a:p>
          <a:r>
            <a:rPr lang="en-IN" dirty="0" smtClean="0"/>
            <a:t>Major clients of synergy </a:t>
          </a:r>
        </a:p>
      </dgm:t>
    </dgm:pt>
    <dgm:pt modelId="{519750CB-CD40-4602-9FC8-420D274E549B}" type="parTrans" cxnId="{320ADAB4-D1D8-41CE-AE02-66892DF22D56}">
      <dgm:prSet/>
      <dgm:spPr/>
      <dgm:t>
        <a:bodyPr/>
        <a:lstStyle/>
        <a:p>
          <a:endParaRPr lang="en-IN"/>
        </a:p>
      </dgm:t>
    </dgm:pt>
    <dgm:pt modelId="{E036A675-CCF6-4A93-9945-884A0461639B}" type="sibTrans" cxnId="{320ADAB4-D1D8-41CE-AE02-66892DF22D56}">
      <dgm:prSet/>
      <dgm:spPr/>
      <dgm:t>
        <a:bodyPr/>
        <a:lstStyle/>
        <a:p>
          <a:endParaRPr lang="en-IN" dirty="0"/>
        </a:p>
      </dgm:t>
    </dgm:pt>
    <dgm:pt modelId="{DC083F88-6CB1-4B94-A2E0-82BBA7A8147D}" type="pres">
      <dgm:prSet presAssocID="{1ECC9CF6-A0B2-40BE-87BC-5E453D984CBD}" presName="cycle" presStyleCnt="0">
        <dgm:presLayoutVars>
          <dgm:dir/>
          <dgm:resizeHandles val="exact"/>
        </dgm:presLayoutVars>
      </dgm:prSet>
      <dgm:spPr/>
      <dgm:t>
        <a:bodyPr/>
        <a:lstStyle/>
        <a:p>
          <a:endParaRPr lang="en-IN"/>
        </a:p>
      </dgm:t>
    </dgm:pt>
    <dgm:pt modelId="{40BA9E2A-0BCE-4243-A935-30E6C44092FA}" type="pres">
      <dgm:prSet presAssocID="{4867A45C-6B85-47D5-B37E-BD2209EDCD54}" presName="node" presStyleLbl="node1" presStyleIdx="0" presStyleCnt="5">
        <dgm:presLayoutVars>
          <dgm:bulletEnabled val="1"/>
        </dgm:presLayoutVars>
      </dgm:prSet>
      <dgm:spPr/>
      <dgm:t>
        <a:bodyPr/>
        <a:lstStyle/>
        <a:p>
          <a:endParaRPr lang="en-IN"/>
        </a:p>
      </dgm:t>
    </dgm:pt>
    <dgm:pt modelId="{74B1E608-7ABE-4942-8A64-DC129404CA51}" type="pres">
      <dgm:prSet presAssocID="{4867A45C-6B85-47D5-B37E-BD2209EDCD54}" presName="spNode" presStyleCnt="0"/>
      <dgm:spPr/>
      <dgm:t>
        <a:bodyPr/>
        <a:lstStyle/>
        <a:p>
          <a:endParaRPr lang="en-IN"/>
        </a:p>
      </dgm:t>
    </dgm:pt>
    <dgm:pt modelId="{2A67AB84-85C6-4868-B62F-BA044E1FD7B9}" type="pres">
      <dgm:prSet presAssocID="{460BE380-5CEB-4F93-B4AF-FADEBF3D7C95}" presName="sibTrans" presStyleLbl="sibTrans1D1" presStyleIdx="0" presStyleCnt="5"/>
      <dgm:spPr/>
      <dgm:t>
        <a:bodyPr/>
        <a:lstStyle/>
        <a:p>
          <a:endParaRPr lang="en-IN"/>
        </a:p>
      </dgm:t>
    </dgm:pt>
    <dgm:pt modelId="{34315A9F-00AD-47F0-87F3-B427AD6A712C}" type="pres">
      <dgm:prSet presAssocID="{C60BFAC8-A670-445A-9DD8-3F3C0E566B58}" presName="node" presStyleLbl="node1" presStyleIdx="1" presStyleCnt="5">
        <dgm:presLayoutVars>
          <dgm:bulletEnabled val="1"/>
        </dgm:presLayoutVars>
      </dgm:prSet>
      <dgm:spPr/>
      <dgm:t>
        <a:bodyPr/>
        <a:lstStyle/>
        <a:p>
          <a:endParaRPr lang="en-IN"/>
        </a:p>
      </dgm:t>
    </dgm:pt>
    <dgm:pt modelId="{DF88608D-A327-4578-A816-54E694B2CD8B}" type="pres">
      <dgm:prSet presAssocID="{C60BFAC8-A670-445A-9DD8-3F3C0E566B58}" presName="spNode" presStyleCnt="0"/>
      <dgm:spPr/>
      <dgm:t>
        <a:bodyPr/>
        <a:lstStyle/>
        <a:p>
          <a:endParaRPr lang="en-IN"/>
        </a:p>
      </dgm:t>
    </dgm:pt>
    <dgm:pt modelId="{2CEDA2F2-F2D5-4D84-B3D8-D27E6F0D825D}" type="pres">
      <dgm:prSet presAssocID="{DC12AEAE-08EB-4986-AB8E-3BEFC3BC553A}" presName="sibTrans" presStyleLbl="sibTrans1D1" presStyleIdx="1" presStyleCnt="5"/>
      <dgm:spPr/>
      <dgm:t>
        <a:bodyPr/>
        <a:lstStyle/>
        <a:p>
          <a:endParaRPr lang="en-IN"/>
        </a:p>
      </dgm:t>
    </dgm:pt>
    <dgm:pt modelId="{C2F6E3FA-46F3-4400-967B-9443666CC32E}" type="pres">
      <dgm:prSet presAssocID="{59258223-1E71-455E-919D-1D8AB4CE6E0A}" presName="node" presStyleLbl="node1" presStyleIdx="2" presStyleCnt="5">
        <dgm:presLayoutVars>
          <dgm:bulletEnabled val="1"/>
        </dgm:presLayoutVars>
      </dgm:prSet>
      <dgm:spPr/>
      <dgm:t>
        <a:bodyPr/>
        <a:lstStyle/>
        <a:p>
          <a:endParaRPr lang="en-IN"/>
        </a:p>
      </dgm:t>
    </dgm:pt>
    <dgm:pt modelId="{EBFAB20A-F81C-45AB-ACA5-BC18BBB04BA1}" type="pres">
      <dgm:prSet presAssocID="{59258223-1E71-455E-919D-1D8AB4CE6E0A}" presName="spNode" presStyleCnt="0"/>
      <dgm:spPr/>
      <dgm:t>
        <a:bodyPr/>
        <a:lstStyle/>
        <a:p>
          <a:endParaRPr lang="en-IN"/>
        </a:p>
      </dgm:t>
    </dgm:pt>
    <dgm:pt modelId="{A8085A8F-E67F-4F6D-860A-3A4D30D8C9DF}" type="pres">
      <dgm:prSet presAssocID="{AC9DB1C4-F387-4551-8EAA-D9ABB49D8E2E}" presName="sibTrans" presStyleLbl="sibTrans1D1" presStyleIdx="2" presStyleCnt="5"/>
      <dgm:spPr/>
      <dgm:t>
        <a:bodyPr/>
        <a:lstStyle/>
        <a:p>
          <a:endParaRPr lang="en-IN"/>
        </a:p>
      </dgm:t>
    </dgm:pt>
    <dgm:pt modelId="{E9E1184F-9B83-40DF-BBF1-1D8940835D17}" type="pres">
      <dgm:prSet presAssocID="{D56A6587-4F75-4B26-A712-130994F84F7C}" presName="node" presStyleLbl="node1" presStyleIdx="3" presStyleCnt="5">
        <dgm:presLayoutVars>
          <dgm:bulletEnabled val="1"/>
        </dgm:presLayoutVars>
      </dgm:prSet>
      <dgm:spPr/>
      <dgm:t>
        <a:bodyPr/>
        <a:lstStyle/>
        <a:p>
          <a:endParaRPr lang="en-IN"/>
        </a:p>
      </dgm:t>
    </dgm:pt>
    <dgm:pt modelId="{C524745F-8567-424D-A6E3-67107F29CEE0}" type="pres">
      <dgm:prSet presAssocID="{D56A6587-4F75-4B26-A712-130994F84F7C}" presName="spNode" presStyleCnt="0"/>
      <dgm:spPr/>
      <dgm:t>
        <a:bodyPr/>
        <a:lstStyle/>
        <a:p>
          <a:endParaRPr lang="en-IN"/>
        </a:p>
      </dgm:t>
    </dgm:pt>
    <dgm:pt modelId="{07E084A2-7E88-422C-A2C7-4798CA00053F}" type="pres">
      <dgm:prSet presAssocID="{FFD2EA6C-09E2-46AB-BFEC-F8AD9793D658}" presName="sibTrans" presStyleLbl="sibTrans1D1" presStyleIdx="3" presStyleCnt="5"/>
      <dgm:spPr/>
      <dgm:t>
        <a:bodyPr/>
        <a:lstStyle/>
        <a:p>
          <a:endParaRPr lang="en-IN"/>
        </a:p>
      </dgm:t>
    </dgm:pt>
    <dgm:pt modelId="{7B63E2F5-C7B5-4BFB-B998-17054A44641C}" type="pres">
      <dgm:prSet presAssocID="{0079B075-D88A-4FE4-B896-81C303E3FD01}" presName="node" presStyleLbl="node1" presStyleIdx="4" presStyleCnt="5">
        <dgm:presLayoutVars>
          <dgm:bulletEnabled val="1"/>
        </dgm:presLayoutVars>
      </dgm:prSet>
      <dgm:spPr/>
      <dgm:t>
        <a:bodyPr/>
        <a:lstStyle/>
        <a:p>
          <a:endParaRPr lang="en-IN"/>
        </a:p>
      </dgm:t>
    </dgm:pt>
    <dgm:pt modelId="{9D3DA2B5-2EB1-421D-9A8E-B3FA5A4551D7}" type="pres">
      <dgm:prSet presAssocID="{0079B075-D88A-4FE4-B896-81C303E3FD01}" presName="spNode" presStyleCnt="0"/>
      <dgm:spPr/>
      <dgm:t>
        <a:bodyPr/>
        <a:lstStyle/>
        <a:p>
          <a:endParaRPr lang="en-IN"/>
        </a:p>
      </dgm:t>
    </dgm:pt>
    <dgm:pt modelId="{6FF65E01-74D1-4759-8037-805BEF0099CE}" type="pres">
      <dgm:prSet presAssocID="{E036A675-CCF6-4A93-9945-884A0461639B}" presName="sibTrans" presStyleLbl="sibTrans1D1" presStyleIdx="4" presStyleCnt="5"/>
      <dgm:spPr/>
      <dgm:t>
        <a:bodyPr/>
        <a:lstStyle/>
        <a:p>
          <a:endParaRPr lang="en-IN"/>
        </a:p>
      </dgm:t>
    </dgm:pt>
  </dgm:ptLst>
  <dgm:cxnLst>
    <dgm:cxn modelId="{F41F2D34-EBBB-47AC-BA32-B3DBD60E0B4F}" srcId="{1ECC9CF6-A0B2-40BE-87BC-5E453D984CBD}" destId="{59258223-1E71-455E-919D-1D8AB4CE6E0A}" srcOrd="2" destOrd="0" parTransId="{73B207B5-C034-4F9C-90E6-8DF0CB1FB85F}" sibTransId="{AC9DB1C4-F387-4551-8EAA-D9ABB49D8E2E}"/>
    <dgm:cxn modelId="{CB201361-7463-4F19-8E76-340C694D6253}" type="presOf" srcId="{DC12AEAE-08EB-4986-AB8E-3BEFC3BC553A}" destId="{2CEDA2F2-F2D5-4D84-B3D8-D27E6F0D825D}" srcOrd="0" destOrd="0" presId="urn:microsoft.com/office/officeart/2005/8/layout/cycle5"/>
    <dgm:cxn modelId="{411F1814-0A56-4C60-8A7B-A34E307E7DEF}" type="presOf" srcId="{C60BFAC8-A670-445A-9DD8-3F3C0E566B58}" destId="{34315A9F-00AD-47F0-87F3-B427AD6A712C}" srcOrd="0" destOrd="0" presId="urn:microsoft.com/office/officeart/2005/8/layout/cycle5"/>
    <dgm:cxn modelId="{3F5533A3-6734-471E-B8A1-6D772AC5BD1D}" type="presOf" srcId="{4867A45C-6B85-47D5-B37E-BD2209EDCD54}" destId="{40BA9E2A-0BCE-4243-A935-30E6C44092FA}" srcOrd="0" destOrd="0" presId="urn:microsoft.com/office/officeart/2005/8/layout/cycle5"/>
    <dgm:cxn modelId="{320ADAB4-D1D8-41CE-AE02-66892DF22D56}" srcId="{1ECC9CF6-A0B2-40BE-87BC-5E453D984CBD}" destId="{0079B075-D88A-4FE4-B896-81C303E3FD01}" srcOrd="4" destOrd="0" parTransId="{519750CB-CD40-4602-9FC8-420D274E549B}" sibTransId="{E036A675-CCF6-4A93-9945-884A0461639B}"/>
    <dgm:cxn modelId="{446C9985-1404-4FA0-9E67-3C0B39D7E3F8}" srcId="{1ECC9CF6-A0B2-40BE-87BC-5E453D984CBD}" destId="{4867A45C-6B85-47D5-B37E-BD2209EDCD54}" srcOrd="0" destOrd="0" parTransId="{4B867144-5A02-40C1-B041-237B4B0C4710}" sibTransId="{460BE380-5CEB-4F93-B4AF-FADEBF3D7C95}"/>
    <dgm:cxn modelId="{4D198837-73AF-4E23-80E1-14F3572D618C}" type="presOf" srcId="{59258223-1E71-455E-919D-1D8AB4CE6E0A}" destId="{C2F6E3FA-46F3-4400-967B-9443666CC32E}" srcOrd="0" destOrd="0" presId="urn:microsoft.com/office/officeart/2005/8/layout/cycle5"/>
    <dgm:cxn modelId="{7899621B-E3BE-4985-A368-4CE9750C0168}" type="presOf" srcId="{AC9DB1C4-F387-4551-8EAA-D9ABB49D8E2E}" destId="{A8085A8F-E67F-4F6D-860A-3A4D30D8C9DF}" srcOrd="0" destOrd="0" presId="urn:microsoft.com/office/officeart/2005/8/layout/cycle5"/>
    <dgm:cxn modelId="{ED798169-FAFD-42E0-BBD4-B7791BC73453}" type="presOf" srcId="{E036A675-CCF6-4A93-9945-884A0461639B}" destId="{6FF65E01-74D1-4759-8037-805BEF0099CE}" srcOrd="0" destOrd="0" presId="urn:microsoft.com/office/officeart/2005/8/layout/cycle5"/>
    <dgm:cxn modelId="{C3A6BB03-DCA3-4E69-9E78-FF25D3B5BC0C}" type="presOf" srcId="{D56A6587-4F75-4B26-A712-130994F84F7C}" destId="{E9E1184F-9B83-40DF-BBF1-1D8940835D17}" srcOrd="0" destOrd="0" presId="urn:microsoft.com/office/officeart/2005/8/layout/cycle5"/>
    <dgm:cxn modelId="{46AB0103-CA5B-4E2C-BAE7-0D076F17DA77}" type="presOf" srcId="{1ECC9CF6-A0B2-40BE-87BC-5E453D984CBD}" destId="{DC083F88-6CB1-4B94-A2E0-82BBA7A8147D}" srcOrd="0" destOrd="0" presId="urn:microsoft.com/office/officeart/2005/8/layout/cycle5"/>
    <dgm:cxn modelId="{EA13BDF4-8760-4934-99BA-E02C3896D646}" type="presOf" srcId="{460BE380-5CEB-4F93-B4AF-FADEBF3D7C95}" destId="{2A67AB84-85C6-4868-B62F-BA044E1FD7B9}" srcOrd="0" destOrd="0" presId="urn:microsoft.com/office/officeart/2005/8/layout/cycle5"/>
    <dgm:cxn modelId="{9E5AC191-CF43-4EEA-AEF2-249E345FEA8A}" type="presOf" srcId="{FFD2EA6C-09E2-46AB-BFEC-F8AD9793D658}" destId="{07E084A2-7E88-422C-A2C7-4798CA00053F}" srcOrd="0" destOrd="0" presId="urn:microsoft.com/office/officeart/2005/8/layout/cycle5"/>
    <dgm:cxn modelId="{EC6821FA-A11D-42B6-B42C-1B276C8AA1D6}" srcId="{1ECC9CF6-A0B2-40BE-87BC-5E453D984CBD}" destId="{D56A6587-4F75-4B26-A712-130994F84F7C}" srcOrd="3" destOrd="0" parTransId="{3540671C-4B71-42F4-94B1-F65E1C5B95E6}" sibTransId="{FFD2EA6C-09E2-46AB-BFEC-F8AD9793D658}"/>
    <dgm:cxn modelId="{AEA7C8A0-CE07-4CDA-8167-77EAF576F3CA}" srcId="{1ECC9CF6-A0B2-40BE-87BC-5E453D984CBD}" destId="{C60BFAC8-A670-445A-9DD8-3F3C0E566B58}" srcOrd="1" destOrd="0" parTransId="{466D9864-6249-446F-A0E7-CDF3AEF20B0A}" sibTransId="{DC12AEAE-08EB-4986-AB8E-3BEFC3BC553A}"/>
    <dgm:cxn modelId="{5836D670-982A-4CC8-AF64-57CAF30D40C9}" type="presOf" srcId="{0079B075-D88A-4FE4-B896-81C303E3FD01}" destId="{7B63E2F5-C7B5-4BFB-B998-17054A44641C}" srcOrd="0" destOrd="0" presId="urn:microsoft.com/office/officeart/2005/8/layout/cycle5"/>
    <dgm:cxn modelId="{028762F4-CB99-4A4A-9438-1EAE0DFF8852}" type="presParOf" srcId="{DC083F88-6CB1-4B94-A2E0-82BBA7A8147D}" destId="{40BA9E2A-0BCE-4243-A935-30E6C44092FA}" srcOrd="0" destOrd="0" presId="urn:microsoft.com/office/officeart/2005/8/layout/cycle5"/>
    <dgm:cxn modelId="{BB52019D-4531-4222-9244-696D8B7075C2}" type="presParOf" srcId="{DC083F88-6CB1-4B94-A2E0-82BBA7A8147D}" destId="{74B1E608-7ABE-4942-8A64-DC129404CA51}" srcOrd="1" destOrd="0" presId="urn:microsoft.com/office/officeart/2005/8/layout/cycle5"/>
    <dgm:cxn modelId="{25912A7A-220B-427C-BD2D-386CEC3B1FE8}" type="presParOf" srcId="{DC083F88-6CB1-4B94-A2E0-82BBA7A8147D}" destId="{2A67AB84-85C6-4868-B62F-BA044E1FD7B9}" srcOrd="2" destOrd="0" presId="urn:microsoft.com/office/officeart/2005/8/layout/cycle5"/>
    <dgm:cxn modelId="{58CBD4AF-ED09-4FAF-8506-CB750231BF33}" type="presParOf" srcId="{DC083F88-6CB1-4B94-A2E0-82BBA7A8147D}" destId="{34315A9F-00AD-47F0-87F3-B427AD6A712C}" srcOrd="3" destOrd="0" presId="urn:microsoft.com/office/officeart/2005/8/layout/cycle5"/>
    <dgm:cxn modelId="{C28EC0D8-87B9-47AA-BA15-21B5295500C4}" type="presParOf" srcId="{DC083F88-6CB1-4B94-A2E0-82BBA7A8147D}" destId="{DF88608D-A327-4578-A816-54E694B2CD8B}" srcOrd="4" destOrd="0" presId="urn:microsoft.com/office/officeart/2005/8/layout/cycle5"/>
    <dgm:cxn modelId="{E4441049-A175-4195-B5B1-0E09EC60B785}" type="presParOf" srcId="{DC083F88-6CB1-4B94-A2E0-82BBA7A8147D}" destId="{2CEDA2F2-F2D5-4D84-B3D8-D27E6F0D825D}" srcOrd="5" destOrd="0" presId="urn:microsoft.com/office/officeart/2005/8/layout/cycle5"/>
    <dgm:cxn modelId="{4ED04632-51E8-48F8-9F5D-A44FD92FC596}" type="presParOf" srcId="{DC083F88-6CB1-4B94-A2E0-82BBA7A8147D}" destId="{C2F6E3FA-46F3-4400-967B-9443666CC32E}" srcOrd="6" destOrd="0" presId="urn:microsoft.com/office/officeart/2005/8/layout/cycle5"/>
    <dgm:cxn modelId="{6B309E57-D7E2-4EB5-9DCD-EB0A4E1D307F}" type="presParOf" srcId="{DC083F88-6CB1-4B94-A2E0-82BBA7A8147D}" destId="{EBFAB20A-F81C-45AB-ACA5-BC18BBB04BA1}" srcOrd="7" destOrd="0" presId="urn:microsoft.com/office/officeart/2005/8/layout/cycle5"/>
    <dgm:cxn modelId="{2D63AC5B-B98E-4945-9C99-84E05A137702}" type="presParOf" srcId="{DC083F88-6CB1-4B94-A2E0-82BBA7A8147D}" destId="{A8085A8F-E67F-4F6D-860A-3A4D30D8C9DF}" srcOrd="8" destOrd="0" presId="urn:microsoft.com/office/officeart/2005/8/layout/cycle5"/>
    <dgm:cxn modelId="{87EDEBF8-B2A5-42C7-9E27-678EF19FEC0A}" type="presParOf" srcId="{DC083F88-6CB1-4B94-A2E0-82BBA7A8147D}" destId="{E9E1184F-9B83-40DF-BBF1-1D8940835D17}" srcOrd="9" destOrd="0" presId="urn:microsoft.com/office/officeart/2005/8/layout/cycle5"/>
    <dgm:cxn modelId="{57CFB972-86CB-42EF-B483-316849B38DCE}" type="presParOf" srcId="{DC083F88-6CB1-4B94-A2E0-82BBA7A8147D}" destId="{C524745F-8567-424D-A6E3-67107F29CEE0}" srcOrd="10" destOrd="0" presId="urn:microsoft.com/office/officeart/2005/8/layout/cycle5"/>
    <dgm:cxn modelId="{F99E3F29-EEC5-4AF7-BEE1-E3EC4CDE6BBA}" type="presParOf" srcId="{DC083F88-6CB1-4B94-A2E0-82BBA7A8147D}" destId="{07E084A2-7E88-422C-A2C7-4798CA00053F}" srcOrd="11" destOrd="0" presId="urn:microsoft.com/office/officeart/2005/8/layout/cycle5"/>
    <dgm:cxn modelId="{CFDBCD6A-0979-41F6-955A-5BA061FB47C9}" type="presParOf" srcId="{DC083F88-6CB1-4B94-A2E0-82BBA7A8147D}" destId="{7B63E2F5-C7B5-4BFB-B998-17054A44641C}" srcOrd="12" destOrd="0" presId="urn:microsoft.com/office/officeart/2005/8/layout/cycle5"/>
    <dgm:cxn modelId="{C7357F8A-26CB-4D3A-9C71-E6FF992B9768}" type="presParOf" srcId="{DC083F88-6CB1-4B94-A2E0-82BBA7A8147D}" destId="{9D3DA2B5-2EB1-421D-9A8E-B3FA5A4551D7}" srcOrd="13" destOrd="0" presId="urn:microsoft.com/office/officeart/2005/8/layout/cycle5"/>
    <dgm:cxn modelId="{3E1E70E0-20B9-48FD-AC82-EF1035FD3D9E}" type="presParOf" srcId="{DC083F88-6CB1-4B94-A2E0-82BBA7A8147D}" destId="{6FF65E01-74D1-4759-8037-805BEF0099CE}" srcOrd="14" destOrd="0" presId="urn:microsoft.com/office/officeart/2005/8/layout/cycle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E5B32E-D0B7-494A-84C0-B2C98EF43FEE}"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07328B83-6A80-47B8-B859-30589D7E6259}">
      <dgm:prSet phldrT="[Text]"/>
      <dgm:spPr>
        <a:solidFill>
          <a:srgbClr val="003366"/>
        </a:solidFill>
      </dgm:spPr>
      <dgm:t>
        <a:bodyPr/>
        <a:lstStyle/>
        <a:p>
          <a:r>
            <a:rPr lang="en-US" sz="1400" dirty="0" smtClean="0"/>
            <a:t>                 Vision </a:t>
          </a:r>
          <a:endParaRPr lang="en-US" sz="1400" dirty="0"/>
        </a:p>
      </dgm:t>
    </dgm:pt>
    <dgm:pt modelId="{5709AD80-C7BF-4AFC-BF81-5F212C73F686}" type="parTrans" cxnId="{ECC2FA9D-E3F1-46B9-BDA2-B684351C1D35}">
      <dgm:prSet/>
      <dgm:spPr/>
      <dgm:t>
        <a:bodyPr/>
        <a:lstStyle/>
        <a:p>
          <a:endParaRPr lang="en-US"/>
        </a:p>
      </dgm:t>
    </dgm:pt>
    <dgm:pt modelId="{E6A9F1C8-4801-44B0-9317-381AEAD93839}" type="sibTrans" cxnId="{ECC2FA9D-E3F1-46B9-BDA2-B684351C1D35}">
      <dgm:prSet/>
      <dgm:spPr/>
      <dgm:t>
        <a:bodyPr/>
        <a:lstStyle/>
        <a:p>
          <a:endParaRPr lang="en-US"/>
        </a:p>
      </dgm:t>
    </dgm:pt>
    <dgm:pt modelId="{D7200D26-D6A2-48D6-A48C-92D23A4F2979}">
      <dgm:prSet phldrT="[Text]" custT="1"/>
      <dgm:spPr>
        <a:solidFill>
          <a:srgbClr val="003366"/>
        </a:solidFill>
      </dgm:spPr>
      <dgm:t>
        <a:bodyPr/>
        <a:lstStyle/>
        <a:p>
          <a:r>
            <a:rPr lang="en-IN" sz="1200" i="1" dirty="0" smtClean="0"/>
            <a:t>Our vision is to be the customers’ first choice and leader in the offerings of stock of all kinds of connectors, cables and microwave components of the shelf solutions and related information to commercial, industrial, contractor, and institutional customers. Our aim is to improve our services up to customer satisfaction. </a:t>
          </a:r>
          <a:endParaRPr lang="en-US" sz="1200" i="1" dirty="0"/>
        </a:p>
      </dgm:t>
    </dgm:pt>
    <dgm:pt modelId="{9B85CA1F-C6CF-41B5-BD05-9AC72BCD8F47}" type="parTrans" cxnId="{711CC85B-2E31-43AB-9470-C25986B8EF41}">
      <dgm:prSet/>
      <dgm:spPr/>
      <dgm:t>
        <a:bodyPr/>
        <a:lstStyle/>
        <a:p>
          <a:endParaRPr lang="en-US"/>
        </a:p>
      </dgm:t>
    </dgm:pt>
    <dgm:pt modelId="{7E6D3F40-928D-457A-AED9-1EF124525FD1}" type="sibTrans" cxnId="{711CC85B-2E31-43AB-9470-C25986B8EF41}">
      <dgm:prSet/>
      <dgm:spPr/>
      <dgm:t>
        <a:bodyPr/>
        <a:lstStyle/>
        <a:p>
          <a:endParaRPr lang="en-US"/>
        </a:p>
      </dgm:t>
    </dgm:pt>
    <dgm:pt modelId="{42907D2B-1C7C-41AC-9C96-759098B94C1D}">
      <dgm:prSet phldrT="[Text]"/>
      <dgm:spPr>
        <a:solidFill>
          <a:srgbClr val="003366"/>
        </a:solidFill>
      </dgm:spPr>
      <dgm:t>
        <a:bodyPr/>
        <a:lstStyle/>
        <a:p>
          <a:r>
            <a:rPr lang="en-US" sz="1400" dirty="0" smtClean="0"/>
            <a:t>              Mission </a:t>
          </a:r>
          <a:endParaRPr lang="en-US" sz="1400" dirty="0"/>
        </a:p>
      </dgm:t>
    </dgm:pt>
    <dgm:pt modelId="{95413557-34D6-4EA6-A42A-942BB3E2E8D0}" type="parTrans" cxnId="{1EA9ACFB-55ED-460A-94D7-892E136B1FD3}">
      <dgm:prSet/>
      <dgm:spPr/>
      <dgm:t>
        <a:bodyPr/>
        <a:lstStyle/>
        <a:p>
          <a:endParaRPr lang="en-US"/>
        </a:p>
      </dgm:t>
    </dgm:pt>
    <dgm:pt modelId="{9BA2338A-558B-49CB-82EB-4BAB5C0F2489}" type="sibTrans" cxnId="{1EA9ACFB-55ED-460A-94D7-892E136B1FD3}">
      <dgm:prSet/>
      <dgm:spPr/>
      <dgm:t>
        <a:bodyPr/>
        <a:lstStyle/>
        <a:p>
          <a:endParaRPr lang="en-US"/>
        </a:p>
      </dgm:t>
    </dgm:pt>
    <dgm:pt modelId="{A4CFF165-C99D-4A1C-B970-6116A8AAB9DC}">
      <dgm:prSet phldrT="[Text]"/>
      <dgm:spPr>
        <a:solidFill>
          <a:srgbClr val="003366"/>
        </a:solidFill>
      </dgm:spPr>
      <dgm:t>
        <a:bodyPr/>
        <a:lstStyle/>
        <a:p>
          <a:r>
            <a:rPr lang="en-US" sz="1400" dirty="0" smtClean="0"/>
            <a:t>                 Our Strength</a:t>
          </a:r>
          <a:endParaRPr lang="en-US" sz="1400" dirty="0"/>
        </a:p>
      </dgm:t>
    </dgm:pt>
    <dgm:pt modelId="{8141ACBD-043A-4DCE-AE58-3CB40F7337DB}" type="parTrans" cxnId="{8827084C-E686-4490-98CE-ABE5235994F7}">
      <dgm:prSet/>
      <dgm:spPr/>
      <dgm:t>
        <a:bodyPr/>
        <a:lstStyle/>
        <a:p>
          <a:endParaRPr lang="en-US"/>
        </a:p>
      </dgm:t>
    </dgm:pt>
    <dgm:pt modelId="{9021852B-48C3-43E2-B2AC-DEC9F7CCA75E}" type="sibTrans" cxnId="{8827084C-E686-4490-98CE-ABE5235994F7}">
      <dgm:prSet/>
      <dgm:spPr/>
      <dgm:t>
        <a:bodyPr/>
        <a:lstStyle/>
        <a:p>
          <a:endParaRPr lang="en-US"/>
        </a:p>
      </dgm:t>
    </dgm:pt>
    <dgm:pt modelId="{097CA61D-28B1-4F2F-97C5-003DDFD21266}">
      <dgm:prSet phldrT="[Text]" custT="1"/>
      <dgm:spPr>
        <a:solidFill>
          <a:srgbClr val="003366"/>
        </a:solidFill>
      </dgm:spPr>
      <dgm:t>
        <a:bodyPr/>
        <a:lstStyle/>
        <a:p>
          <a:r>
            <a:rPr lang="en-IN" sz="1200" i="1" dirty="0" smtClean="0"/>
            <a:t>We maintain a huge stock to meet all the requirements of our clients. Our good network and healthy professional relationships with reputed companies help us to procure even bulk orders in a short span of time </a:t>
          </a:r>
          <a:br>
            <a:rPr lang="en-IN" sz="1200" i="1" dirty="0" smtClean="0"/>
          </a:br>
          <a:endParaRPr lang="en-US" sz="1200" i="1" dirty="0"/>
        </a:p>
      </dgm:t>
    </dgm:pt>
    <dgm:pt modelId="{E6EA48D6-4CA2-42E4-BD15-1B98667CA934}" type="parTrans" cxnId="{3EC5CE18-BDB2-4824-8A43-E882E415AE19}">
      <dgm:prSet/>
      <dgm:spPr/>
      <dgm:t>
        <a:bodyPr/>
        <a:lstStyle/>
        <a:p>
          <a:endParaRPr lang="en-US"/>
        </a:p>
      </dgm:t>
    </dgm:pt>
    <dgm:pt modelId="{AEE8FFA7-6281-4FEB-B2BC-471A06C42D52}" type="sibTrans" cxnId="{3EC5CE18-BDB2-4824-8A43-E882E415AE19}">
      <dgm:prSet/>
      <dgm:spPr/>
      <dgm:t>
        <a:bodyPr/>
        <a:lstStyle/>
        <a:p>
          <a:endParaRPr lang="en-US"/>
        </a:p>
      </dgm:t>
    </dgm:pt>
    <dgm:pt modelId="{2CE38D46-9153-45E9-B48A-9335E5145598}">
      <dgm:prSet phldrT="[Text]"/>
      <dgm:spPr>
        <a:solidFill>
          <a:srgbClr val="003366"/>
        </a:solidFill>
      </dgm:spPr>
      <dgm:t>
        <a:bodyPr/>
        <a:lstStyle/>
        <a:p>
          <a:endParaRPr lang="en-US" sz="1100" dirty="0"/>
        </a:p>
      </dgm:t>
    </dgm:pt>
    <dgm:pt modelId="{23B39329-575D-4F8E-BA1A-6DC7C1FA3E08}" type="sibTrans" cxnId="{A64DE78D-BB42-4F2A-A87F-6FB4FE6124CB}">
      <dgm:prSet/>
      <dgm:spPr/>
      <dgm:t>
        <a:bodyPr/>
        <a:lstStyle/>
        <a:p>
          <a:endParaRPr lang="en-US"/>
        </a:p>
      </dgm:t>
    </dgm:pt>
    <dgm:pt modelId="{83C02C24-50FA-415E-84ED-56B33DEF095C}" type="parTrans" cxnId="{A64DE78D-BB42-4F2A-A87F-6FB4FE6124CB}">
      <dgm:prSet/>
      <dgm:spPr/>
      <dgm:t>
        <a:bodyPr/>
        <a:lstStyle/>
        <a:p>
          <a:endParaRPr lang="en-US"/>
        </a:p>
      </dgm:t>
    </dgm:pt>
    <dgm:pt modelId="{69B9263F-48A7-437E-9BA7-AE299A453C59}">
      <dgm:prSet phldrT="[Text]" custT="1"/>
      <dgm:spPr>
        <a:solidFill>
          <a:srgbClr val="003366"/>
        </a:solidFill>
      </dgm:spPr>
      <dgm:t>
        <a:bodyPr/>
        <a:lstStyle/>
        <a:p>
          <a:r>
            <a:rPr lang="en-IN" sz="1200" i="1" dirty="0" smtClean="0"/>
            <a:t>Superior service and satisfaction for each of our customers </a:t>
          </a:r>
          <a:br>
            <a:rPr lang="en-IN" sz="1200" i="1" dirty="0" smtClean="0"/>
          </a:br>
          <a:endParaRPr lang="en-US" sz="1200" i="1" dirty="0"/>
        </a:p>
      </dgm:t>
    </dgm:pt>
    <dgm:pt modelId="{3571877F-E7D2-4965-A0CE-ACC106C106D9}" type="sibTrans" cxnId="{6ACCBA43-C4FD-4AFD-BF6F-C53E1D239753}">
      <dgm:prSet/>
      <dgm:spPr/>
      <dgm:t>
        <a:bodyPr/>
        <a:lstStyle/>
        <a:p>
          <a:endParaRPr lang="en-US"/>
        </a:p>
      </dgm:t>
    </dgm:pt>
    <dgm:pt modelId="{45D87C32-A7C3-43F0-A549-8FA5E1E83D6A}" type="parTrans" cxnId="{6ACCBA43-C4FD-4AFD-BF6F-C53E1D239753}">
      <dgm:prSet/>
      <dgm:spPr/>
      <dgm:t>
        <a:bodyPr/>
        <a:lstStyle/>
        <a:p>
          <a:endParaRPr lang="en-US"/>
        </a:p>
      </dgm:t>
    </dgm:pt>
    <dgm:pt modelId="{A54CCE90-828F-4ADE-BDD4-E9938CBEE2EE}">
      <dgm:prSet custT="1"/>
      <dgm:spPr>
        <a:solidFill>
          <a:srgbClr val="003366"/>
        </a:solidFill>
      </dgm:spPr>
      <dgm:t>
        <a:bodyPr/>
        <a:lstStyle/>
        <a:p>
          <a:r>
            <a:rPr lang="en-IN" sz="1200" i="1" dirty="0"/>
            <a:t>Mutually fair, responsible, and beneficial arrangements with each of </a:t>
          </a:r>
          <a:r>
            <a:rPr lang="en-IN" sz="1200" i="1" dirty="0" smtClean="0"/>
            <a:t>our suppliers</a:t>
          </a:r>
          <a:br>
            <a:rPr lang="en-IN" sz="1200" i="1" dirty="0" smtClean="0"/>
          </a:br>
          <a:endParaRPr lang="en-IN" sz="1200" i="1" dirty="0"/>
        </a:p>
      </dgm:t>
    </dgm:pt>
    <dgm:pt modelId="{1E2046EA-E47F-4F10-AF63-D7A39306A646}" type="parTrans" cxnId="{D9E0129B-2CEE-4873-BB37-89A71FE99A9D}">
      <dgm:prSet/>
      <dgm:spPr/>
      <dgm:t>
        <a:bodyPr/>
        <a:lstStyle/>
        <a:p>
          <a:endParaRPr lang="en-IN"/>
        </a:p>
      </dgm:t>
    </dgm:pt>
    <dgm:pt modelId="{87EC6FDD-BD6A-49F7-9AE3-11F09BD3B594}" type="sibTrans" cxnId="{D9E0129B-2CEE-4873-BB37-89A71FE99A9D}">
      <dgm:prSet/>
      <dgm:spPr/>
      <dgm:t>
        <a:bodyPr/>
        <a:lstStyle/>
        <a:p>
          <a:endParaRPr lang="en-IN"/>
        </a:p>
      </dgm:t>
    </dgm:pt>
    <dgm:pt modelId="{9F44CD29-7D18-4274-87AA-5F6AF705EDA7}">
      <dgm:prSet custT="1"/>
      <dgm:spPr>
        <a:solidFill>
          <a:srgbClr val="003366"/>
        </a:solidFill>
      </dgm:spPr>
      <dgm:t>
        <a:bodyPr/>
        <a:lstStyle/>
        <a:p>
          <a:r>
            <a:rPr lang="en-IN" sz="1200" i="1" dirty="0"/>
            <a:t>Professionalism in all aspects of our business </a:t>
          </a:r>
          <a:r>
            <a:rPr lang="en-IN" sz="1200" i="1" dirty="0" smtClean="0"/>
            <a:t>operations</a:t>
          </a:r>
          <a:br>
            <a:rPr lang="en-IN" sz="1200" i="1" dirty="0" smtClean="0"/>
          </a:br>
          <a:endParaRPr lang="en-IN" sz="1200" i="1" dirty="0"/>
        </a:p>
      </dgm:t>
    </dgm:pt>
    <dgm:pt modelId="{BA0B7A34-77AD-400F-ABD6-F585AAA2A1DB}" type="parTrans" cxnId="{977A1217-C767-46D7-ABE1-DB06E703A63C}">
      <dgm:prSet/>
      <dgm:spPr/>
      <dgm:t>
        <a:bodyPr/>
        <a:lstStyle/>
        <a:p>
          <a:endParaRPr lang="en-IN"/>
        </a:p>
      </dgm:t>
    </dgm:pt>
    <dgm:pt modelId="{9D5C454A-1BFB-42C0-8DAC-4B1F239D0CCD}" type="sibTrans" cxnId="{977A1217-C767-46D7-ABE1-DB06E703A63C}">
      <dgm:prSet/>
      <dgm:spPr/>
      <dgm:t>
        <a:bodyPr/>
        <a:lstStyle/>
        <a:p>
          <a:endParaRPr lang="en-IN"/>
        </a:p>
      </dgm:t>
    </dgm:pt>
    <dgm:pt modelId="{D2F2EBA3-BF00-410D-8FF5-8394A0A325E4}">
      <dgm:prSet custT="1"/>
      <dgm:spPr>
        <a:solidFill>
          <a:srgbClr val="003366"/>
        </a:solidFill>
      </dgm:spPr>
      <dgm:t>
        <a:bodyPr/>
        <a:lstStyle/>
        <a:p>
          <a:r>
            <a:rPr lang="en-IN" sz="1200" i="1" dirty="0"/>
            <a:t>To operate for quality long-term growth while sustaining sound andconservative financial </a:t>
          </a:r>
          <a:r>
            <a:rPr lang="en-IN" sz="1200" i="1" dirty="0" smtClean="0"/>
            <a:t>policies</a:t>
          </a:r>
          <a:br>
            <a:rPr lang="en-IN" sz="1200" i="1" dirty="0" smtClean="0"/>
          </a:br>
          <a:endParaRPr lang="en-IN" sz="1200" i="1" dirty="0"/>
        </a:p>
      </dgm:t>
    </dgm:pt>
    <dgm:pt modelId="{C59E3CE2-C8AC-4B23-9F80-4165D3982ECA}" type="parTrans" cxnId="{C11BAD50-F577-4624-8031-A24F9E0A4444}">
      <dgm:prSet/>
      <dgm:spPr/>
      <dgm:t>
        <a:bodyPr/>
        <a:lstStyle/>
        <a:p>
          <a:endParaRPr lang="en-IN"/>
        </a:p>
      </dgm:t>
    </dgm:pt>
    <dgm:pt modelId="{7159C3DC-DB01-421A-8B71-CD71D01513E6}" type="sibTrans" cxnId="{C11BAD50-F577-4624-8031-A24F9E0A4444}">
      <dgm:prSet/>
      <dgm:spPr/>
      <dgm:t>
        <a:bodyPr/>
        <a:lstStyle/>
        <a:p>
          <a:endParaRPr lang="en-IN"/>
        </a:p>
      </dgm:t>
    </dgm:pt>
    <dgm:pt modelId="{4CE26B3B-9745-4A95-9EF9-E4A3FA7EA822}">
      <dgm:prSet custT="1"/>
      <dgm:spPr>
        <a:solidFill>
          <a:srgbClr val="003366"/>
        </a:solidFill>
      </dgm:spPr>
      <dgm:t>
        <a:bodyPr/>
        <a:lstStyle/>
        <a:p>
          <a:r>
            <a:rPr lang="en-IN" sz="1200" i="1" dirty="0"/>
            <a:t>To operate with the highest moral, ethical, and legal standards.﻿</a:t>
          </a:r>
        </a:p>
      </dgm:t>
    </dgm:pt>
    <dgm:pt modelId="{39DAC7CD-E355-4986-B09A-20599AF811A5}" type="parTrans" cxnId="{27F4A9EA-3102-49EE-9269-50900B6AE95D}">
      <dgm:prSet/>
      <dgm:spPr/>
      <dgm:t>
        <a:bodyPr/>
        <a:lstStyle/>
        <a:p>
          <a:endParaRPr lang="en-IN"/>
        </a:p>
      </dgm:t>
    </dgm:pt>
    <dgm:pt modelId="{9B1D2FA7-D2DA-4838-9889-28A80E24CB4B}" type="sibTrans" cxnId="{27F4A9EA-3102-49EE-9269-50900B6AE95D}">
      <dgm:prSet/>
      <dgm:spPr/>
      <dgm:t>
        <a:bodyPr/>
        <a:lstStyle/>
        <a:p>
          <a:endParaRPr lang="en-IN"/>
        </a:p>
      </dgm:t>
    </dgm:pt>
    <dgm:pt modelId="{3D3C452F-1892-4D11-B9E5-ACF43C6EEC02}">
      <dgm:prSet custT="1"/>
      <dgm:spPr>
        <a:solidFill>
          <a:srgbClr val="003366"/>
        </a:solidFill>
      </dgm:spPr>
      <dgm:t>
        <a:bodyPr/>
        <a:lstStyle/>
        <a:p>
          <a:r>
            <a:rPr lang="en-IN" sz="1200" i="1" dirty="0"/>
            <a:t>The quality of our cables, antennas and other products are at </a:t>
          </a:r>
          <a:r>
            <a:rPr lang="en-IN" sz="1200" i="1" dirty="0" smtClean="0"/>
            <a:t>part with </a:t>
          </a:r>
          <a:r>
            <a:rPr lang="en-IN" sz="1200" i="1" dirty="0"/>
            <a:t>the international standard as we stock products only from the renownedand established companies </a:t>
          </a:r>
        </a:p>
      </dgm:t>
    </dgm:pt>
    <dgm:pt modelId="{CF6B6DD0-2FA3-4F42-9261-7D452CD5C85E}" type="parTrans" cxnId="{C9DAD452-539D-445B-A8EA-D90F05AB32E5}">
      <dgm:prSet/>
      <dgm:spPr/>
      <dgm:t>
        <a:bodyPr/>
        <a:lstStyle/>
        <a:p>
          <a:endParaRPr lang="en-IN"/>
        </a:p>
      </dgm:t>
    </dgm:pt>
    <dgm:pt modelId="{6B4518E4-C98A-4E5A-BD2F-9F0D3928EDFA}" type="sibTrans" cxnId="{C9DAD452-539D-445B-A8EA-D90F05AB32E5}">
      <dgm:prSet/>
      <dgm:spPr/>
      <dgm:t>
        <a:bodyPr/>
        <a:lstStyle/>
        <a:p>
          <a:endParaRPr lang="en-IN"/>
        </a:p>
      </dgm:t>
    </dgm:pt>
    <dgm:pt modelId="{6FFCF39A-EFB0-4E8F-80BF-54661A98C05B}">
      <dgm:prSet/>
      <dgm:spPr>
        <a:solidFill>
          <a:srgbClr val="003366"/>
        </a:solidFill>
      </dgm:spPr>
      <dgm:t>
        <a:bodyPr/>
        <a:lstStyle/>
        <a:p>
          <a:endParaRPr lang="en-IN" sz="1100" dirty="0"/>
        </a:p>
      </dgm:t>
    </dgm:pt>
    <dgm:pt modelId="{E61C64FC-AC17-4C0F-8D38-17383802E323}" type="parTrans" cxnId="{E9DB21E9-24A6-4999-82B7-B372A354353F}">
      <dgm:prSet/>
      <dgm:spPr/>
      <dgm:t>
        <a:bodyPr/>
        <a:lstStyle/>
        <a:p>
          <a:endParaRPr lang="en-IN"/>
        </a:p>
      </dgm:t>
    </dgm:pt>
    <dgm:pt modelId="{80A4FD98-BBB7-4AFC-A9F6-9FB2777FC812}" type="sibTrans" cxnId="{E9DB21E9-24A6-4999-82B7-B372A354353F}">
      <dgm:prSet/>
      <dgm:spPr/>
      <dgm:t>
        <a:bodyPr/>
        <a:lstStyle/>
        <a:p>
          <a:endParaRPr lang="en-IN"/>
        </a:p>
      </dgm:t>
    </dgm:pt>
    <dgm:pt modelId="{40FE3E41-0CB5-4E3A-9CBB-CCB61FED97CB}">
      <dgm:prSet/>
      <dgm:spPr>
        <a:solidFill>
          <a:srgbClr val="003366"/>
        </a:solidFill>
      </dgm:spPr>
      <dgm:t>
        <a:bodyPr/>
        <a:lstStyle/>
        <a:p>
          <a:endParaRPr lang="en-IN" sz="1100" dirty="0"/>
        </a:p>
      </dgm:t>
    </dgm:pt>
    <dgm:pt modelId="{57EF276A-568C-44F7-800C-D94F0F9C65E3}" type="parTrans" cxnId="{A5FADD50-8831-48B5-A483-3EA782192832}">
      <dgm:prSet/>
      <dgm:spPr/>
      <dgm:t>
        <a:bodyPr/>
        <a:lstStyle/>
        <a:p>
          <a:endParaRPr lang="en-IN"/>
        </a:p>
      </dgm:t>
    </dgm:pt>
    <dgm:pt modelId="{41D08F8F-BF5F-4662-BAAB-2F162ABFE086}" type="sibTrans" cxnId="{A5FADD50-8831-48B5-A483-3EA782192832}">
      <dgm:prSet/>
      <dgm:spPr/>
      <dgm:t>
        <a:bodyPr/>
        <a:lstStyle/>
        <a:p>
          <a:endParaRPr lang="en-IN"/>
        </a:p>
      </dgm:t>
    </dgm:pt>
    <dgm:pt modelId="{E1FE6F51-05F9-4BB8-A64C-36E5DB5F1E5B}" type="pres">
      <dgm:prSet presAssocID="{9FE5B32E-D0B7-494A-84C0-B2C98EF43FEE}" presName="Name0" presStyleCnt="0">
        <dgm:presLayoutVars>
          <dgm:dir/>
          <dgm:resizeHandles val="exact"/>
        </dgm:presLayoutVars>
      </dgm:prSet>
      <dgm:spPr/>
      <dgm:t>
        <a:bodyPr/>
        <a:lstStyle/>
        <a:p>
          <a:endParaRPr lang="en-US"/>
        </a:p>
      </dgm:t>
    </dgm:pt>
    <dgm:pt modelId="{FE3947E9-D5D7-453A-A6CA-74C84F2165A6}" type="pres">
      <dgm:prSet presAssocID="{07328B83-6A80-47B8-B859-30589D7E6259}" presName="node" presStyleLbl="node1" presStyleIdx="0" presStyleCnt="3">
        <dgm:presLayoutVars>
          <dgm:bulletEnabled val="1"/>
        </dgm:presLayoutVars>
      </dgm:prSet>
      <dgm:spPr/>
      <dgm:t>
        <a:bodyPr/>
        <a:lstStyle/>
        <a:p>
          <a:endParaRPr lang="en-US"/>
        </a:p>
      </dgm:t>
    </dgm:pt>
    <dgm:pt modelId="{D9CD0957-0CC7-4609-904E-ACC2F847838B}" type="pres">
      <dgm:prSet presAssocID="{E6A9F1C8-4801-44B0-9317-381AEAD93839}" presName="sibTrans" presStyleCnt="0"/>
      <dgm:spPr/>
      <dgm:t>
        <a:bodyPr/>
        <a:lstStyle/>
        <a:p>
          <a:endParaRPr lang="en-US"/>
        </a:p>
      </dgm:t>
    </dgm:pt>
    <dgm:pt modelId="{5F3190C4-A9DD-4BD4-9646-8E17D6D71ED4}" type="pres">
      <dgm:prSet presAssocID="{42907D2B-1C7C-41AC-9C96-759098B94C1D}" presName="node" presStyleLbl="node1" presStyleIdx="1" presStyleCnt="3">
        <dgm:presLayoutVars>
          <dgm:bulletEnabled val="1"/>
        </dgm:presLayoutVars>
      </dgm:prSet>
      <dgm:spPr/>
      <dgm:t>
        <a:bodyPr/>
        <a:lstStyle/>
        <a:p>
          <a:endParaRPr lang="en-US"/>
        </a:p>
      </dgm:t>
    </dgm:pt>
    <dgm:pt modelId="{34E3C3B1-9A02-4DB6-926F-70DCC03DB8B5}" type="pres">
      <dgm:prSet presAssocID="{9BA2338A-558B-49CB-82EB-4BAB5C0F2489}" presName="sibTrans" presStyleCnt="0"/>
      <dgm:spPr/>
      <dgm:t>
        <a:bodyPr/>
        <a:lstStyle/>
        <a:p>
          <a:endParaRPr lang="en-US"/>
        </a:p>
      </dgm:t>
    </dgm:pt>
    <dgm:pt modelId="{89C98B4C-1628-4F7B-BE59-091BABF3AC41}" type="pres">
      <dgm:prSet presAssocID="{A4CFF165-C99D-4A1C-B970-6116A8AAB9DC}" presName="node" presStyleLbl="node1" presStyleIdx="2" presStyleCnt="3">
        <dgm:presLayoutVars>
          <dgm:bulletEnabled val="1"/>
        </dgm:presLayoutVars>
      </dgm:prSet>
      <dgm:spPr/>
      <dgm:t>
        <a:bodyPr/>
        <a:lstStyle/>
        <a:p>
          <a:endParaRPr lang="en-US"/>
        </a:p>
      </dgm:t>
    </dgm:pt>
  </dgm:ptLst>
  <dgm:cxnLst>
    <dgm:cxn modelId="{8827084C-E686-4490-98CE-ABE5235994F7}" srcId="{9FE5B32E-D0B7-494A-84C0-B2C98EF43FEE}" destId="{A4CFF165-C99D-4A1C-B970-6116A8AAB9DC}" srcOrd="2" destOrd="0" parTransId="{8141ACBD-043A-4DCE-AE58-3CB40F7337DB}" sibTransId="{9021852B-48C3-43E2-B2AC-DEC9F7CCA75E}"/>
    <dgm:cxn modelId="{B183A08B-DB7D-4029-83F6-291BFDC34012}" type="presOf" srcId="{6FFCF39A-EFB0-4E8F-80BF-54661A98C05B}" destId="{89C98B4C-1628-4F7B-BE59-091BABF3AC41}" srcOrd="0" destOrd="3" presId="urn:microsoft.com/office/officeart/2005/8/layout/hList6"/>
    <dgm:cxn modelId="{A5FADD50-8831-48B5-A483-3EA782192832}" srcId="{A4CFF165-C99D-4A1C-B970-6116A8AAB9DC}" destId="{40FE3E41-0CB5-4E3A-9CBB-CCB61FED97CB}" srcOrd="3" destOrd="0" parTransId="{57EF276A-568C-44F7-800C-D94F0F9C65E3}" sibTransId="{41D08F8F-BF5F-4662-BAAB-2F162ABFE086}"/>
    <dgm:cxn modelId="{7FB9F49B-BC0E-452A-B064-E5CEFF81B3D4}" type="presOf" srcId="{40FE3E41-0CB5-4E3A-9CBB-CCB61FED97CB}" destId="{89C98B4C-1628-4F7B-BE59-091BABF3AC41}" srcOrd="0" destOrd="4" presId="urn:microsoft.com/office/officeart/2005/8/layout/hList6"/>
    <dgm:cxn modelId="{ECC2FA9D-E3F1-46B9-BDA2-B684351C1D35}" srcId="{9FE5B32E-D0B7-494A-84C0-B2C98EF43FEE}" destId="{07328B83-6A80-47B8-B859-30589D7E6259}" srcOrd="0" destOrd="0" parTransId="{5709AD80-C7BF-4AFC-BF81-5F212C73F686}" sibTransId="{E6A9F1C8-4801-44B0-9317-381AEAD93839}"/>
    <dgm:cxn modelId="{AE4095C4-30B2-4D03-B183-C2126E68EE2B}" type="presOf" srcId="{3D3C452F-1892-4D11-B9E5-ACF43C6EEC02}" destId="{89C98B4C-1628-4F7B-BE59-091BABF3AC41}" srcOrd="0" destOrd="2" presId="urn:microsoft.com/office/officeart/2005/8/layout/hList6"/>
    <dgm:cxn modelId="{E631F17F-6D58-463F-93CD-2B49D8F14250}" type="presOf" srcId="{A54CCE90-828F-4ADE-BDD4-E9938CBEE2EE}" destId="{5F3190C4-A9DD-4BD4-9646-8E17D6D71ED4}" srcOrd="0" destOrd="2" presId="urn:microsoft.com/office/officeart/2005/8/layout/hList6"/>
    <dgm:cxn modelId="{79948F03-20DF-4F6B-AE9A-A6FA2C2C66D5}" type="presOf" srcId="{D7200D26-D6A2-48D6-A48C-92D23A4F2979}" destId="{FE3947E9-D5D7-453A-A6CA-74C84F2165A6}" srcOrd="0" destOrd="1" presId="urn:microsoft.com/office/officeart/2005/8/layout/hList6"/>
    <dgm:cxn modelId="{2CCF8DEA-46FE-44FC-902A-6172C82A8799}" type="presOf" srcId="{D2F2EBA3-BF00-410D-8FF5-8394A0A325E4}" destId="{5F3190C4-A9DD-4BD4-9646-8E17D6D71ED4}" srcOrd="0" destOrd="4" presId="urn:microsoft.com/office/officeart/2005/8/layout/hList6"/>
    <dgm:cxn modelId="{D9E0129B-2CEE-4873-BB37-89A71FE99A9D}" srcId="{42907D2B-1C7C-41AC-9C96-759098B94C1D}" destId="{A54CCE90-828F-4ADE-BDD4-E9938CBEE2EE}" srcOrd="1" destOrd="0" parTransId="{1E2046EA-E47F-4F10-AF63-D7A39306A646}" sibTransId="{87EC6FDD-BD6A-49F7-9AE3-11F09BD3B594}"/>
    <dgm:cxn modelId="{DDAC05B0-D1BA-469D-A1A7-88E82326B4A6}" type="presOf" srcId="{A4CFF165-C99D-4A1C-B970-6116A8AAB9DC}" destId="{89C98B4C-1628-4F7B-BE59-091BABF3AC41}" srcOrd="0" destOrd="0" presId="urn:microsoft.com/office/officeart/2005/8/layout/hList6"/>
    <dgm:cxn modelId="{27F4A9EA-3102-49EE-9269-50900B6AE95D}" srcId="{42907D2B-1C7C-41AC-9C96-759098B94C1D}" destId="{4CE26B3B-9745-4A95-9EF9-E4A3FA7EA822}" srcOrd="4" destOrd="0" parTransId="{39DAC7CD-E355-4986-B09A-20599AF811A5}" sibTransId="{9B1D2FA7-D2DA-4838-9889-28A80E24CB4B}"/>
    <dgm:cxn modelId="{C11BAD50-F577-4624-8031-A24F9E0A4444}" srcId="{42907D2B-1C7C-41AC-9C96-759098B94C1D}" destId="{D2F2EBA3-BF00-410D-8FF5-8394A0A325E4}" srcOrd="3" destOrd="0" parTransId="{C59E3CE2-C8AC-4B23-9F80-4165D3982ECA}" sibTransId="{7159C3DC-DB01-421A-8B71-CD71D01513E6}"/>
    <dgm:cxn modelId="{A64DE78D-BB42-4F2A-A87F-6FB4FE6124CB}" srcId="{A4CFF165-C99D-4A1C-B970-6116A8AAB9DC}" destId="{2CE38D46-9153-45E9-B48A-9335E5145598}" srcOrd="4" destOrd="0" parTransId="{83C02C24-50FA-415E-84ED-56B33DEF095C}" sibTransId="{23B39329-575D-4F8E-BA1A-6DC7C1FA3E08}"/>
    <dgm:cxn modelId="{711CC85B-2E31-43AB-9470-C25986B8EF41}" srcId="{07328B83-6A80-47B8-B859-30589D7E6259}" destId="{D7200D26-D6A2-48D6-A48C-92D23A4F2979}" srcOrd="0" destOrd="0" parTransId="{9B85CA1F-C6CF-41B5-BD05-9AC72BCD8F47}" sibTransId="{7E6D3F40-928D-457A-AED9-1EF124525FD1}"/>
    <dgm:cxn modelId="{78CCD9A9-D37F-4900-9DF3-7EA68C0A764C}" type="presOf" srcId="{9FE5B32E-D0B7-494A-84C0-B2C98EF43FEE}" destId="{E1FE6F51-05F9-4BB8-A64C-36E5DB5F1E5B}" srcOrd="0" destOrd="0" presId="urn:microsoft.com/office/officeart/2005/8/layout/hList6"/>
    <dgm:cxn modelId="{977A1217-C767-46D7-ABE1-DB06E703A63C}" srcId="{42907D2B-1C7C-41AC-9C96-759098B94C1D}" destId="{9F44CD29-7D18-4274-87AA-5F6AF705EDA7}" srcOrd="2" destOrd="0" parTransId="{BA0B7A34-77AD-400F-ABD6-F585AAA2A1DB}" sibTransId="{9D5C454A-1BFB-42C0-8DAC-4B1F239D0CCD}"/>
    <dgm:cxn modelId="{4D43B42E-BA8E-43E5-8EEC-6A46012FB4E8}" type="presOf" srcId="{097CA61D-28B1-4F2F-97C5-003DDFD21266}" destId="{89C98B4C-1628-4F7B-BE59-091BABF3AC41}" srcOrd="0" destOrd="1" presId="urn:microsoft.com/office/officeart/2005/8/layout/hList6"/>
    <dgm:cxn modelId="{3EC5CE18-BDB2-4824-8A43-E882E415AE19}" srcId="{A4CFF165-C99D-4A1C-B970-6116A8AAB9DC}" destId="{097CA61D-28B1-4F2F-97C5-003DDFD21266}" srcOrd="0" destOrd="0" parTransId="{E6EA48D6-4CA2-42E4-BD15-1B98667CA934}" sibTransId="{AEE8FFA7-6281-4FEB-B2BC-471A06C42D52}"/>
    <dgm:cxn modelId="{F8983222-E734-4D5F-9712-A0B6D88EEB2D}" type="presOf" srcId="{9F44CD29-7D18-4274-87AA-5F6AF705EDA7}" destId="{5F3190C4-A9DD-4BD4-9646-8E17D6D71ED4}" srcOrd="0" destOrd="3" presId="urn:microsoft.com/office/officeart/2005/8/layout/hList6"/>
    <dgm:cxn modelId="{064F470F-8446-4690-B4A5-33BC57FC8C77}" type="presOf" srcId="{42907D2B-1C7C-41AC-9C96-759098B94C1D}" destId="{5F3190C4-A9DD-4BD4-9646-8E17D6D71ED4}" srcOrd="0" destOrd="0" presId="urn:microsoft.com/office/officeart/2005/8/layout/hList6"/>
    <dgm:cxn modelId="{E9DB21E9-24A6-4999-82B7-B372A354353F}" srcId="{A4CFF165-C99D-4A1C-B970-6116A8AAB9DC}" destId="{6FFCF39A-EFB0-4E8F-80BF-54661A98C05B}" srcOrd="2" destOrd="0" parTransId="{E61C64FC-AC17-4C0F-8D38-17383802E323}" sibTransId="{80A4FD98-BBB7-4AFC-A9F6-9FB2777FC812}"/>
    <dgm:cxn modelId="{C9DAD452-539D-445B-A8EA-D90F05AB32E5}" srcId="{A4CFF165-C99D-4A1C-B970-6116A8AAB9DC}" destId="{3D3C452F-1892-4D11-B9E5-ACF43C6EEC02}" srcOrd="1" destOrd="0" parTransId="{CF6B6DD0-2FA3-4F42-9261-7D452CD5C85E}" sibTransId="{6B4518E4-C98A-4E5A-BD2F-9F0D3928EDFA}"/>
    <dgm:cxn modelId="{8AEAAAF0-7E70-4E37-BBEB-1FA1BC155C60}" type="presOf" srcId="{4CE26B3B-9745-4A95-9EF9-E4A3FA7EA822}" destId="{5F3190C4-A9DD-4BD4-9646-8E17D6D71ED4}" srcOrd="0" destOrd="5" presId="urn:microsoft.com/office/officeart/2005/8/layout/hList6"/>
    <dgm:cxn modelId="{CD37F648-2E51-446B-8116-84C7FAE6DFC6}" type="presOf" srcId="{2CE38D46-9153-45E9-B48A-9335E5145598}" destId="{89C98B4C-1628-4F7B-BE59-091BABF3AC41}" srcOrd="0" destOrd="5" presId="urn:microsoft.com/office/officeart/2005/8/layout/hList6"/>
    <dgm:cxn modelId="{6ACCBA43-C4FD-4AFD-BF6F-C53E1D239753}" srcId="{42907D2B-1C7C-41AC-9C96-759098B94C1D}" destId="{69B9263F-48A7-437E-9BA7-AE299A453C59}" srcOrd="0" destOrd="0" parTransId="{45D87C32-A7C3-43F0-A549-8FA5E1E83D6A}" sibTransId="{3571877F-E7D2-4965-A0CE-ACC106C106D9}"/>
    <dgm:cxn modelId="{3E736BAB-38C6-4835-B9CF-138D092D7FAB}" type="presOf" srcId="{07328B83-6A80-47B8-B859-30589D7E6259}" destId="{FE3947E9-D5D7-453A-A6CA-74C84F2165A6}" srcOrd="0" destOrd="0" presId="urn:microsoft.com/office/officeart/2005/8/layout/hList6"/>
    <dgm:cxn modelId="{5A6A14B5-3B31-4505-A3C9-9F00940D1C75}" type="presOf" srcId="{69B9263F-48A7-437E-9BA7-AE299A453C59}" destId="{5F3190C4-A9DD-4BD4-9646-8E17D6D71ED4}" srcOrd="0" destOrd="1" presId="urn:microsoft.com/office/officeart/2005/8/layout/hList6"/>
    <dgm:cxn modelId="{1EA9ACFB-55ED-460A-94D7-892E136B1FD3}" srcId="{9FE5B32E-D0B7-494A-84C0-B2C98EF43FEE}" destId="{42907D2B-1C7C-41AC-9C96-759098B94C1D}" srcOrd="1" destOrd="0" parTransId="{95413557-34D6-4EA6-A42A-942BB3E2E8D0}" sibTransId="{9BA2338A-558B-49CB-82EB-4BAB5C0F2489}"/>
    <dgm:cxn modelId="{43BF2AAE-B727-484B-B76D-7BC804240F3C}" type="presParOf" srcId="{E1FE6F51-05F9-4BB8-A64C-36E5DB5F1E5B}" destId="{FE3947E9-D5D7-453A-A6CA-74C84F2165A6}" srcOrd="0" destOrd="0" presId="urn:microsoft.com/office/officeart/2005/8/layout/hList6"/>
    <dgm:cxn modelId="{840BDBB1-115E-4743-A5D5-8CD966469553}" type="presParOf" srcId="{E1FE6F51-05F9-4BB8-A64C-36E5DB5F1E5B}" destId="{D9CD0957-0CC7-4609-904E-ACC2F847838B}" srcOrd="1" destOrd="0" presId="urn:microsoft.com/office/officeart/2005/8/layout/hList6"/>
    <dgm:cxn modelId="{0A035BA5-2D65-4803-83D7-805322A71101}" type="presParOf" srcId="{E1FE6F51-05F9-4BB8-A64C-36E5DB5F1E5B}" destId="{5F3190C4-A9DD-4BD4-9646-8E17D6D71ED4}" srcOrd="2" destOrd="0" presId="urn:microsoft.com/office/officeart/2005/8/layout/hList6"/>
    <dgm:cxn modelId="{B9CB73ED-4BCD-443F-B108-4F014DC27AAC}" type="presParOf" srcId="{E1FE6F51-05F9-4BB8-A64C-36E5DB5F1E5B}" destId="{34E3C3B1-9A02-4DB6-926F-70DCC03DB8B5}" srcOrd="3" destOrd="0" presId="urn:microsoft.com/office/officeart/2005/8/layout/hList6"/>
    <dgm:cxn modelId="{F2B40990-9438-4CC8-9652-CEA54C050336}" type="presParOf" srcId="{E1FE6F51-05F9-4BB8-A64C-36E5DB5F1E5B}" destId="{89C98B4C-1628-4F7B-BE59-091BABF3AC41}" srcOrd="4" destOrd="0" presId="urn:microsoft.com/office/officeart/2005/8/layout/hList6"/>
  </dgm:cxnLst>
  <dgm:bg/>
  <dgm:whole/>
  <dgm:extLst>
    <a:ext uri="http://schemas.microsoft.com/office/drawing/2008/diagram">
      <dsp:dataModelExt xmlns="" xmlns:dsp="http://schemas.microsoft.com/office/drawing/2008/diagram" relId="rId6" minVer="http://schemas.openxmlformats.org/drawingml/2006/diagram"/>
    </a:ext>
    <a:ext uri="{C62137D5-CB1D-491B-B009-E17868A290BF}">
      <dgm14:recolorImg xmlns=""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4490668C-6A0C-4AAC-9A08-AA641DA1A434}" type="doc">
      <dgm:prSet loTypeId="urn:microsoft.com/office/officeart/2005/8/layout/funnel1" loCatId="process" qsTypeId="urn:microsoft.com/office/officeart/2005/8/quickstyle/simple2" qsCatId="simple" csTypeId="urn:microsoft.com/office/officeart/2005/8/colors/accent0_2" csCatId="mainScheme" phldr="1"/>
      <dgm:spPr/>
      <dgm:t>
        <a:bodyPr/>
        <a:lstStyle/>
        <a:p>
          <a:endParaRPr lang="en-US"/>
        </a:p>
      </dgm:t>
    </dgm:pt>
    <dgm:pt modelId="{040319DD-9185-4FDC-AC08-F380E887D13B}">
      <dgm:prSet/>
      <dgm:spPr/>
      <dgm:t>
        <a:bodyPr/>
        <a:lstStyle/>
        <a:p>
          <a:pPr rtl="0"/>
          <a:r>
            <a:rPr lang="en-US" dirty="0" smtClean="0"/>
            <a:t>Products </a:t>
          </a:r>
          <a:endParaRPr lang="en-US" dirty="0"/>
        </a:p>
      </dgm:t>
    </dgm:pt>
    <dgm:pt modelId="{AFE07BD6-4293-40A0-AA84-52DC69453B9B}" type="sibTrans" cxnId="{6D598F0E-7E54-4169-8ED7-134C0F7455A8}">
      <dgm:prSet/>
      <dgm:spPr/>
      <dgm:t>
        <a:bodyPr/>
        <a:lstStyle/>
        <a:p>
          <a:endParaRPr lang="en-US"/>
        </a:p>
      </dgm:t>
    </dgm:pt>
    <dgm:pt modelId="{5611A451-54FF-4570-814F-8BBA475C8ABB}" type="parTrans" cxnId="{6D598F0E-7E54-4169-8ED7-134C0F7455A8}">
      <dgm:prSet/>
      <dgm:spPr/>
      <dgm:t>
        <a:bodyPr/>
        <a:lstStyle/>
        <a:p>
          <a:endParaRPr lang="en-US"/>
        </a:p>
      </dgm:t>
    </dgm:pt>
    <dgm:pt modelId="{17681A26-AB05-4E53-8EB4-93A2BA4EB240}">
      <dgm:prSet/>
      <dgm:spPr/>
      <dgm:t>
        <a:bodyPr/>
        <a:lstStyle/>
        <a:p>
          <a:pPr rtl="0"/>
          <a:r>
            <a:rPr lang="en-US" dirty="0" smtClean="0"/>
            <a:t>Solutions </a:t>
          </a:r>
          <a:endParaRPr lang="en-US" dirty="0"/>
        </a:p>
      </dgm:t>
    </dgm:pt>
    <dgm:pt modelId="{2ABF5BAA-1ADA-4841-A9EE-A691F8406DC3}" type="parTrans" cxnId="{E706BB9C-D1BF-4A84-A712-BFDA2BA06C49}">
      <dgm:prSet/>
      <dgm:spPr/>
      <dgm:t>
        <a:bodyPr/>
        <a:lstStyle/>
        <a:p>
          <a:endParaRPr lang="en-US"/>
        </a:p>
      </dgm:t>
    </dgm:pt>
    <dgm:pt modelId="{B4403F72-6387-4F73-A031-ABFC722F50E1}" type="sibTrans" cxnId="{E706BB9C-D1BF-4A84-A712-BFDA2BA06C49}">
      <dgm:prSet/>
      <dgm:spPr/>
      <dgm:t>
        <a:bodyPr/>
        <a:lstStyle/>
        <a:p>
          <a:endParaRPr lang="en-US"/>
        </a:p>
      </dgm:t>
    </dgm:pt>
    <dgm:pt modelId="{D670806D-FB42-4610-B643-1C729F458080}">
      <dgm:prSet custT="1"/>
      <dgm:spPr/>
      <dgm:t>
        <a:bodyPr/>
        <a:lstStyle/>
        <a:p>
          <a:pPr rtl="0"/>
          <a:r>
            <a:rPr lang="en-US" sz="1000" dirty="0" smtClean="0"/>
            <a:t>Service</a:t>
          </a:r>
          <a:endParaRPr lang="en-US" sz="1000" dirty="0"/>
        </a:p>
      </dgm:t>
    </dgm:pt>
    <dgm:pt modelId="{A71FE238-DFD8-49ED-9BEC-8ACBBBEFECBF}" type="parTrans" cxnId="{4BF43BC4-D419-453F-9A18-C4B97B8ABACE}">
      <dgm:prSet/>
      <dgm:spPr/>
      <dgm:t>
        <a:bodyPr/>
        <a:lstStyle/>
        <a:p>
          <a:endParaRPr lang="en-US"/>
        </a:p>
      </dgm:t>
    </dgm:pt>
    <dgm:pt modelId="{66BE54CC-2334-498B-868C-01DF77C7861F}" type="sibTrans" cxnId="{4BF43BC4-D419-453F-9A18-C4B97B8ABACE}">
      <dgm:prSet/>
      <dgm:spPr/>
      <dgm:t>
        <a:bodyPr/>
        <a:lstStyle/>
        <a:p>
          <a:endParaRPr lang="en-US"/>
        </a:p>
      </dgm:t>
    </dgm:pt>
    <dgm:pt modelId="{C12D70EE-101F-48E8-BE23-998F2E86C1E5}">
      <dgm:prSet/>
      <dgm:spPr/>
      <dgm:t>
        <a:bodyPr/>
        <a:lstStyle/>
        <a:p>
          <a:pPr rtl="0"/>
          <a:endParaRPr lang="en-US" dirty="0"/>
        </a:p>
      </dgm:t>
    </dgm:pt>
    <dgm:pt modelId="{9895E80E-BD53-49C9-AB77-AB8549665389}" type="sibTrans" cxnId="{16A57D9B-4750-42DF-9E14-B3AE28F599A4}">
      <dgm:prSet/>
      <dgm:spPr/>
      <dgm:t>
        <a:bodyPr/>
        <a:lstStyle/>
        <a:p>
          <a:endParaRPr lang="en-US"/>
        </a:p>
      </dgm:t>
    </dgm:pt>
    <dgm:pt modelId="{6B368CC5-0DB1-4A4B-B507-8CF4A1F64DE6}" type="parTrans" cxnId="{16A57D9B-4750-42DF-9E14-B3AE28F599A4}">
      <dgm:prSet/>
      <dgm:spPr/>
      <dgm:t>
        <a:bodyPr/>
        <a:lstStyle/>
        <a:p>
          <a:endParaRPr lang="en-US"/>
        </a:p>
      </dgm:t>
    </dgm:pt>
    <dgm:pt modelId="{E8344F80-ABA6-45DE-A49F-619B84D6C451}" type="pres">
      <dgm:prSet presAssocID="{4490668C-6A0C-4AAC-9A08-AA641DA1A434}" presName="Name0" presStyleCnt="0">
        <dgm:presLayoutVars>
          <dgm:chMax val="4"/>
          <dgm:resizeHandles val="exact"/>
        </dgm:presLayoutVars>
      </dgm:prSet>
      <dgm:spPr/>
      <dgm:t>
        <a:bodyPr/>
        <a:lstStyle/>
        <a:p>
          <a:endParaRPr lang="en-US"/>
        </a:p>
      </dgm:t>
    </dgm:pt>
    <dgm:pt modelId="{48FF229F-43D2-42FB-BC34-7FAF6047AFC9}" type="pres">
      <dgm:prSet presAssocID="{4490668C-6A0C-4AAC-9A08-AA641DA1A434}" presName="ellipse" presStyleLbl="trBgShp" presStyleIdx="0" presStyleCnt="1"/>
      <dgm:spPr/>
      <dgm:t>
        <a:bodyPr/>
        <a:lstStyle/>
        <a:p>
          <a:endParaRPr lang="en-IN"/>
        </a:p>
      </dgm:t>
    </dgm:pt>
    <dgm:pt modelId="{D5E9D336-9FB9-4BBB-87ED-7169D8897574}" type="pres">
      <dgm:prSet presAssocID="{4490668C-6A0C-4AAC-9A08-AA641DA1A434}" presName="arrow1" presStyleLbl="fgShp" presStyleIdx="0" presStyleCnt="1" custScaleY="170271" custLinFactNeighborX="4054" custLinFactNeighborY="31"/>
      <dgm:spPr/>
      <dgm:t>
        <a:bodyPr/>
        <a:lstStyle/>
        <a:p>
          <a:endParaRPr lang="en-IN"/>
        </a:p>
      </dgm:t>
    </dgm:pt>
    <dgm:pt modelId="{4DA34784-1D76-493B-A7E9-FEF1AA2E5867}" type="pres">
      <dgm:prSet presAssocID="{4490668C-6A0C-4AAC-9A08-AA641DA1A434}" presName="rectangle" presStyleLbl="revTx" presStyleIdx="0" presStyleCnt="1" custScaleX="72973" custLinFactNeighborX="2703" custLinFactNeighborY="29422">
        <dgm:presLayoutVars>
          <dgm:bulletEnabled val="1"/>
        </dgm:presLayoutVars>
      </dgm:prSet>
      <dgm:spPr/>
      <dgm:t>
        <a:bodyPr/>
        <a:lstStyle/>
        <a:p>
          <a:endParaRPr lang="en-US"/>
        </a:p>
      </dgm:t>
    </dgm:pt>
    <dgm:pt modelId="{3D7E08B6-E820-4F5E-A5AB-F57B77FD2B56}" type="pres">
      <dgm:prSet presAssocID="{17681A26-AB05-4E53-8EB4-93A2BA4EB240}" presName="item1" presStyleLbl="node1" presStyleIdx="0" presStyleCnt="3">
        <dgm:presLayoutVars>
          <dgm:bulletEnabled val="1"/>
        </dgm:presLayoutVars>
      </dgm:prSet>
      <dgm:spPr/>
      <dgm:t>
        <a:bodyPr/>
        <a:lstStyle/>
        <a:p>
          <a:endParaRPr lang="en-US"/>
        </a:p>
      </dgm:t>
    </dgm:pt>
    <dgm:pt modelId="{E76F1EA3-D0D6-4227-B1C9-5A3C489287F8}" type="pres">
      <dgm:prSet presAssocID="{D670806D-FB42-4610-B643-1C729F458080}" presName="item2" presStyleLbl="node1" presStyleIdx="1" presStyleCnt="3">
        <dgm:presLayoutVars>
          <dgm:bulletEnabled val="1"/>
        </dgm:presLayoutVars>
      </dgm:prSet>
      <dgm:spPr/>
      <dgm:t>
        <a:bodyPr/>
        <a:lstStyle/>
        <a:p>
          <a:endParaRPr lang="en-US"/>
        </a:p>
      </dgm:t>
    </dgm:pt>
    <dgm:pt modelId="{FA7EA0D7-6C36-4531-90E4-15692449795E}" type="pres">
      <dgm:prSet presAssocID="{C12D70EE-101F-48E8-BE23-998F2E86C1E5}" presName="item3" presStyleLbl="node1" presStyleIdx="2" presStyleCnt="3">
        <dgm:presLayoutVars>
          <dgm:bulletEnabled val="1"/>
        </dgm:presLayoutVars>
      </dgm:prSet>
      <dgm:spPr/>
      <dgm:t>
        <a:bodyPr/>
        <a:lstStyle/>
        <a:p>
          <a:endParaRPr lang="en-IN"/>
        </a:p>
      </dgm:t>
    </dgm:pt>
    <dgm:pt modelId="{550C1B79-BF29-4827-828F-3055A1DCCC9A}" type="pres">
      <dgm:prSet presAssocID="{4490668C-6A0C-4AAC-9A08-AA641DA1A434}" presName="funnel" presStyleLbl="trAlignAcc1" presStyleIdx="0" presStyleCnt="1" custLinFactNeighborX="-2124" custLinFactNeighborY="-3976"/>
      <dgm:spPr/>
      <dgm:t>
        <a:bodyPr/>
        <a:lstStyle/>
        <a:p>
          <a:endParaRPr lang="en-IN"/>
        </a:p>
      </dgm:t>
    </dgm:pt>
  </dgm:ptLst>
  <dgm:cxnLst>
    <dgm:cxn modelId="{6D598F0E-7E54-4169-8ED7-134C0F7455A8}" srcId="{4490668C-6A0C-4AAC-9A08-AA641DA1A434}" destId="{040319DD-9185-4FDC-AC08-F380E887D13B}" srcOrd="0" destOrd="0" parTransId="{5611A451-54FF-4570-814F-8BBA475C8ABB}" sibTransId="{AFE07BD6-4293-40A0-AA84-52DC69453B9B}"/>
    <dgm:cxn modelId="{16A57D9B-4750-42DF-9E14-B3AE28F599A4}" srcId="{4490668C-6A0C-4AAC-9A08-AA641DA1A434}" destId="{C12D70EE-101F-48E8-BE23-998F2E86C1E5}" srcOrd="3" destOrd="0" parTransId="{6B368CC5-0DB1-4A4B-B507-8CF4A1F64DE6}" sibTransId="{9895E80E-BD53-49C9-AB77-AB8549665389}"/>
    <dgm:cxn modelId="{373640C2-A90A-48E5-B59E-AB323F38DF9E}" type="presOf" srcId="{17681A26-AB05-4E53-8EB4-93A2BA4EB240}" destId="{E76F1EA3-D0D6-4227-B1C9-5A3C489287F8}" srcOrd="0" destOrd="0" presId="urn:microsoft.com/office/officeart/2005/8/layout/funnel1"/>
    <dgm:cxn modelId="{8F1EDFB5-F12B-490D-9580-142A413058E4}" type="presOf" srcId="{C12D70EE-101F-48E8-BE23-998F2E86C1E5}" destId="{4DA34784-1D76-493B-A7E9-FEF1AA2E5867}" srcOrd="0" destOrd="0" presId="urn:microsoft.com/office/officeart/2005/8/layout/funnel1"/>
    <dgm:cxn modelId="{00E74579-4507-4078-A29F-164996EFB404}" type="presOf" srcId="{4490668C-6A0C-4AAC-9A08-AA641DA1A434}" destId="{E8344F80-ABA6-45DE-A49F-619B84D6C451}" srcOrd="0" destOrd="0" presId="urn:microsoft.com/office/officeart/2005/8/layout/funnel1"/>
    <dgm:cxn modelId="{E706BB9C-D1BF-4A84-A712-BFDA2BA06C49}" srcId="{4490668C-6A0C-4AAC-9A08-AA641DA1A434}" destId="{17681A26-AB05-4E53-8EB4-93A2BA4EB240}" srcOrd="1" destOrd="0" parTransId="{2ABF5BAA-1ADA-4841-A9EE-A691F8406DC3}" sibTransId="{B4403F72-6387-4F73-A031-ABFC722F50E1}"/>
    <dgm:cxn modelId="{4BF43BC4-D419-453F-9A18-C4B97B8ABACE}" srcId="{4490668C-6A0C-4AAC-9A08-AA641DA1A434}" destId="{D670806D-FB42-4610-B643-1C729F458080}" srcOrd="2" destOrd="0" parTransId="{A71FE238-DFD8-49ED-9BEC-8ACBBBEFECBF}" sibTransId="{66BE54CC-2334-498B-868C-01DF77C7861F}"/>
    <dgm:cxn modelId="{53C8B2B7-EDB9-49C5-A0DC-0E2F6A0E7D99}" type="presOf" srcId="{D670806D-FB42-4610-B643-1C729F458080}" destId="{3D7E08B6-E820-4F5E-A5AB-F57B77FD2B56}" srcOrd="0" destOrd="0" presId="urn:microsoft.com/office/officeart/2005/8/layout/funnel1"/>
    <dgm:cxn modelId="{20945A3E-0B02-4604-A2F8-055E3BA0EE87}" type="presOf" srcId="{040319DD-9185-4FDC-AC08-F380E887D13B}" destId="{FA7EA0D7-6C36-4531-90E4-15692449795E}" srcOrd="0" destOrd="0" presId="urn:microsoft.com/office/officeart/2005/8/layout/funnel1"/>
    <dgm:cxn modelId="{14577F54-E83C-49C9-9EE1-4E17ED4839C6}" type="presParOf" srcId="{E8344F80-ABA6-45DE-A49F-619B84D6C451}" destId="{48FF229F-43D2-42FB-BC34-7FAF6047AFC9}" srcOrd="0" destOrd="0" presId="urn:microsoft.com/office/officeart/2005/8/layout/funnel1"/>
    <dgm:cxn modelId="{7F01B94C-CF35-4FEE-8E9A-3CBA3D4D57E1}" type="presParOf" srcId="{E8344F80-ABA6-45DE-A49F-619B84D6C451}" destId="{D5E9D336-9FB9-4BBB-87ED-7169D8897574}" srcOrd="1" destOrd="0" presId="urn:microsoft.com/office/officeart/2005/8/layout/funnel1"/>
    <dgm:cxn modelId="{855AF814-1163-464A-8488-592E545FD6AC}" type="presParOf" srcId="{E8344F80-ABA6-45DE-A49F-619B84D6C451}" destId="{4DA34784-1D76-493B-A7E9-FEF1AA2E5867}" srcOrd="2" destOrd="0" presId="urn:microsoft.com/office/officeart/2005/8/layout/funnel1"/>
    <dgm:cxn modelId="{DB4EBF94-0BF7-4FD4-A31A-04130BA05DAB}" type="presParOf" srcId="{E8344F80-ABA6-45DE-A49F-619B84D6C451}" destId="{3D7E08B6-E820-4F5E-A5AB-F57B77FD2B56}" srcOrd="3" destOrd="0" presId="urn:microsoft.com/office/officeart/2005/8/layout/funnel1"/>
    <dgm:cxn modelId="{2528439E-E149-43C7-A605-1EAED9A7F224}" type="presParOf" srcId="{E8344F80-ABA6-45DE-A49F-619B84D6C451}" destId="{E76F1EA3-D0D6-4227-B1C9-5A3C489287F8}" srcOrd="4" destOrd="0" presId="urn:microsoft.com/office/officeart/2005/8/layout/funnel1"/>
    <dgm:cxn modelId="{8090CC34-F801-44D8-AFC6-746499181F44}" type="presParOf" srcId="{E8344F80-ABA6-45DE-A49F-619B84D6C451}" destId="{FA7EA0D7-6C36-4531-90E4-15692449795E}" srcOrd="5" destOrd="0" presId="urn:microsoft.com/office/officeart/2005/8/layout/funnel1"/>
    <dgm:cxn modelId="{B6EAB37C-D8A6-4EE6-8368-34431CF8978E}" type="presParOf" srcId="{E8344F80-ABA6-45DE-A49F-619B84D6C451}" destId="{550C1B79-BF29-4827-828F-3055A1DCCC9A}" srcOrd="6" destOrd="0" presId="urn:microsoft.com/office/officeart/2005/8/layout/funnel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4DCC55-2264-4A25-AEA2-E82913D2B558}"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en-US"/>
        </a:p>
      </dgm:t>
    </dgm:pt>
    <dgm:pt modelId="{3F290854-53E8-4E6D-B9E5-DF8DB42169EA}">
      <dgm:prSet/>
      <dgm:spPr/>
      <dgm:t>
        <a:bodyPr/>
        <a:lstStyle/>
        <a:p>
          <a:endParaRPr lang="en-US" dirty="0"/>
        </a:p>
      </dgm:t>
    </dgm:pt>
    <dgm:pt modelId="{5BB9A338-C12D-4744-8B97-E730D998F8A4}" type="parTrans" cxnId="{001BFA33-5EC3-477B-8A8D-D49B0A89DAA2}">
      <dgm:prSet/>
      <dgm:spPr/>
      <dgm:t>
        <a:bodyPr/>
        <a:lstStyle/>
        <a:p>
          <a:endParaRPr lang="en-US"/>
        </a:p>
      </dgm:t>
    </dgm:pt>
    <dgm:pt modelId="{0256EBAB-E48F-430B-95C7-44F11213A5AA}" type="sibTrans" cxnId="{001BFA33-5EC3-477B-8A8D-D49B0A89DAA2}">
      <dgm:prSet/>
      <dgm:spPr/>
      <dgm:t>
        <a:bodyPr/>
        <a:lstStyle/>
        <a:p>
          <a:endParaRPr lang="en-US"/>
        </a:p>
      </dgm:t>
    </dgm:pt>
    <dgm:pt modelId="{C86200B5-D07E-4811-B8CE-09C4F9967197}">
      <dgm:prSet/>
      <dgm:spPr/>
      <dgm:t>
        <a:bodyPr/>
        <a:lstStyle/>
        <a:p>
          <a:pPr rtl="0"/>
          <a:r>
            <a:rPr lang="en-US" dirty="0" smtClean="0"/>
            <a:t>A glance of Synergy</a:t>
          </a:r>
          <a:endParaRPr lang="en-US" dirty="0"/>
        </a:p>
      </dgm:t>
    </dgm:pt>
    <dgm:pt modelId="{16837E23-C492-4567-A0D1-2966A3A34F34}" type="parTrans" cxnId="{7DE2E27C-9DD1-4A06-8F3D-5C784716DFF8}">
      <dgm:prSet/>
      <dgm:spPr/>
      <dgm:t>
        <a:bodyPr/>
        <a:lstStyle/>
        <a:p>
          <a:endParaRPr lang="en-US"/>
        </a:p>
      </dgm:t>
    </dgm:pt>
    <dgm:pt modelId="{F0300918-FDE5-46CC-8082-9ED4ED255EA1}" type="sibTrans" cxnId="{7DE2E27C-9DD1-4A06-8F3D-5C784716DFF8}">
      <dgm:prSet/>
      <dgm:spPr/>
      <dgm:t>
        <a:bodyPr/>
        <a:lstStyle/>
        <a:p>
          <a:endParaRPr lang="en-US"/>
        </a:p>
      </dgm:t>
    </dgm:pt>
    <dgm:pt modelId="{39DDC142-4A76-49F9-86E7-B77E138A9F15}" type="pres">
      <dgm:prSet presAssocID="{364DCC55-2264-4A25-AEA2-E82913D2B558}" presName="linearFlow" presStyleCnt="0">
        <dgm:presLayoutVars>
          <dgm:dir/>
          <dgm:animLvl val="lvl"/>
          <dgm:resizeHandles val="exact"/>
        </dgm:presLayoutVars>
      </dgm:prSet>
      <dgm:spPr/>
      <dgm:t>
        <a:bodyPr/>
        <a:lstStyle/>
        <a:p>
          <a:endParaRPr lang="en-US"/>
        </a:p>
      </dgm:t>
    </dgm:pt>
    <dgm:pt modelId="{D83897C4-619B-4F46-81B0-F35A8E97EAE2}" type="pres">
      <dgm:prSet presAssocID="{3F290854-53E8-4E6D-B9E5-DF8DB42169EA}" presName="composite" presStyleCnt="0"/>
      <dgm:spPr/>
      <dgm:t>
        <a:bodyPr/>
        <a:lstStyle/>
        <a:p>
          <a:endParaRPr lang="en-IN"/>
        </a:p>
      </dgm:t>
    </dgm:pt>
    <dgm:pt modelId="{693E16D8-EAB8-4151-851E-EE0251A591C4}" type="pres">
      <dgm:prSet presAssocID="{3F290854-53E8-4E6D-B9E5-DF8DB42169EA}" presName="parentText" presStyleLbl="alignNode1" presStyleIdx="0" presStyleCnt="1">
        <dgm:presLayoutVars>
          <dgm:chMax val="1"/>
          <dgm:bulletEnabled val="1"/>
        </dgm:presLayoutVars>
      </dgm:prSet>
      <dgm:spPr/>
      <dgm:t>
        <a:bodyPr/>
        <a:lstStyle/>
        <a:p>
          <a:endParaRPr lang="en-US"/>
        </a:p>
      </dgm:t>
    </dgm:pt>
    <dgm:pt modelId="{FBA731E2-8EEE-490D-B36C-4A949DC5606B}" type="pres">
      <dgm:prSet presAssocID="{3F290854-53E8-4E6D-B9E5-DF8DB42169EA}" presName="descendantText" presStyleLbl="alignAcc1" presStyleIdx="0" presStyleCnt="1">
        <dgm:presLayoutVars>
          <dgm:bulletEnabled val="1"/>
        </dgm:presLayoutVars>
      </dgm:prSet>
      <dgm:spPr/>
      <dgm:t>
        <a:bodyPr/>
        <a:lstStyle/>
        <a:p>
          <a:endParaRPr lang="en-US"/>
        </a:p>
      </dgm:t>
    </dgm:pt>
  </dgm:ptLst>
  <dgm:cxnLst>
    <dgm:cxn modelId="{A8D3AEC6-670A-4388-A176-36048A38CA75}" type="presOf" srcId="{364DCC55-2264-4A25-AEA2-E82913D2B558}" destId="{39DDC142-4A76-49F9-86E7-B77E138A9F15}" srcOrd="0" destOrd="0" presId="urn:microsoft.com/office/officeart/2005/8/layout/chevron2"/>
    <dgm:cxn modelId="{7DE2E27C-9DD1-4A06-8F3D-5C784716DFF8}" srcId="{3F290854-53E8-4E6D-B9E5-DF8DB42169EA}" destId="{C86200B5-D07E-4811-B8CE-09C4F9967197}" srcOrd="0" destOrd="0" parTransId="{16837E23-C492-4567-A0D1-2966A3A34F34}" sibTransId="{F0300918-FDE5-46CC-8082-9ED4ED255EA1}"/>
    <dgm:cxn modelId="{D16D0950-F5D6-467E-945D-39106AAA759D}" type="presOf" srcId="{C86200B5-D07E-4811-B8CE-09C4F9967197}" destId="{FBA731E2-8EEE-490D-B36C-4A949DC5606B}" srcOrd="0" destOrd="0" presId="urn:microsoft.com/office/officeart/2005/8/layout/chevron2"/>
    <dgm:cxn modelId="{D4DAEC56-2DC1-4F6D-B85C-E04F864D33D9}" type="presOf" srcId="{3F290854-53E8-4E6D-B9E5-DF8DB42169EA}" destId="{693E16D8-EAB8-4151-851E-EE0251A591C4}" srcOrd="0" destOrd="0" presId="urn:microsoft.com/office/officeart/2005/8/layout/chevron2"/>
    <dgm:cxn modelId="{001BFA33-5EC3-477B-8A8D-D49B0A89DAA2}" srcId="{364DCC55-2264-4A25-AEA2-E82913D2B558}" destId="{3F290854-53E8-4E6D-B9E5-DF8DB42169EA}" srcOrd="0" destOrd="0" parTransId="{5BB9A338-C12D-4744-8B97-E730D998F8A4}" sibTransId="{0256EBAB-E48F-430B-95C7-44F11213A5AA}"/>
    <dgm:cxn modelId="{013BDB91-DAC2-4248-BBEA-8FF20DC7965B}" type="presParOf" srcId="{39DDC142-4A76-49F9-86E7-B77E138A9F15}" destId="{D83897C4-619B-4F46-81B0-F35A8E97EAE2}" srcOrd="0" destOrd="0" presId="urn:microsoft.com/office/officeart/2005/8/layout/chevron2"/>
    <dgm:cxn modelId="{8FCA1ED5-831D-4985-B410-0A1BDC74F405}" type="presParOf" srcId="{D83897C4-619B-4F46-81B0-F35A8E97EAE2}" destId="{693E16D8-EAB8-4151-851E-EE0251A591C4}" srcOrd="0" destOrd="0" presId="urn:microsoft.com/office/officeart/2005/8/layout/chevron2"/>
    <dgm:cxn modelId="{43269004-5686-4C47-AFC7-A6EA19D216D8}" type="presParOf" srcId="{D83897C4-619B-4F46-81B0-F35A8E97EAE2}" destId="{FBA731E2-8EEE-490D-B36C-4A949DC5606B}" srcOrd="1" destOrd="0" presId="urn:microsoft.com/office/officeart/2005/8/layout/chevron2"/>
  </dgm:cxnLst>
  <dgm:bg/>
  <dgm:whole/>
  <dgm:extLst>
    <a:ext uri="http://schemas.microsoft.com/office/drawing/2008/diagram">
      <dsp:dataModelExt xmlns="" xmlns:dsp="http://schemas.microsoft.com/office/drawing/2008/diagram" relId="rId11" minVer="http://schemas.openxmlformats.org/drawingml/2006/diagram"/>
    </a:ext>
    <a:ext uri="{C62137D5-CB1D-491B-B009-E17868A290BF}">
      <dgm14:recolorImg xmlns=""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9CEFA134-9406-4E3A-A842-301194800584}"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IN"/>
        </a:p>
      </dgm:t>
    </dgm:pt>
    <dgm:pt modelId="{B8AE7CDB-8353-4A8E-A942-B79C4639FF73}">
      <dgm:prSet phldrT="[Text]" custT="1"/>
      <dgm:spPr/>
      <dgm:t>
        <a:bodyPr/>
        <a:lstStyle/>
        <a:p>
          <a:r>
            <a:rPr lang="en-IN" sz="1800" b="0" i="1" dirty="0" smtClean="0"/>
            <a:t>Demand of Continuous coverage</a:t>
          </a:r>
          <a:endParaRPr lang="en-IN" sz="1800" b="0" i="1" dirty="0"/>
        </a:p>
      </dgm:t>
    </dgm:pt>
    <dgm:pt modelId="{FD95D015-AA63-4CDE-9B11-08E99C588F58}" type="parTrans" cxnId="{EB40B3E2-934A-431E-A7CC-50782D1A0EE7}">
      <dgm:prSet/>
      <dgm:spPr/>
      <dgm:t>
        <a:bodyPr/>
        <a:lstStyle/>
        <a:p>
          <a:endParaRPr lang="en-IN"/>
        </a:p>
      </dgm:t>
    </dgm:pt>
    <dgm:pt modelId="{EBBC856D-BC8D-4C77-A75F-F298E6908216}" type="sibTrans" cxnId="{EB40B3E2-934A-431E-A7CC-50782D1A0EE7}">
      <dgm:prSet/>
      <dgm:spPr/>
      <dgm:t>
        <a:bodyPr/>
        <a:lstStyle/>
        <a:p>
          <a:endParaRPr lang="en-IN"/>
        </a:p>
      </dgm:t>
    </dgm:pt>
    <dgm:pt modelId="{1B80E201-ECB9-4AC0-8FDD-13BD21D6422F}">
      <dgm:prSet phldrT="[Text]" custT="1"/>
      <dgm:spPr/>
      <dgm:t>
        <a:bodyPr/>
        <a:lstStyle/>
        <a:p>
          <a:r>
            <a:rPr lang="en-IN" sz="1800" i="1" dirty="0" smtClean="0"/>
            <a:t>Indoor activities Generating high traffic</a:t>
          </a:r>
          <a:endParaRPr lang="en-IN" sz="1800" i="1" dirty="0"/>
        </a:p>
      </dgm:t>
    </dgm:pt>
    <dgm:pt modelId="{FB3A74E7-B09E-479D-ACFC-CF0A7C72CB00}" type="parTrans" cxnId="{58D6F78E-321B-49FB-8F85-E1785039A5B8}">
      <dgm:prSet/>
      <dgm:spPr/>
      <dgm:t>
        <a:bodyPr/>
        <a:lstStyle/>
        <a:p>
          <a:endParaRPr lang="en-IN"/>
        </a:p>
      </dgm:t>
    </dgm:pt>
    <dgm:pt modelId="{08D5546D-2168-4335-A529-E1E1CBC516B5}" type="sibTrans" cxnId="{58D6F78E-321B-49FB-8F85-E1785039A5B8}">
      <dgm:prSet/>
      <dgm:spPr/>
      <dgm:t>
        <a:bodyPr/>
        <a:lstStyle/>
        <a:p>
          <a:endParaRPr lang="en-IN"/>
        </a:p>
      </dgm:t>
    </dgm:pt>
    <dgm:pt modelId="{FD658A37-8870-48D9-8773-9CA685400C7E}">
      <dgm:prSet phldrT="[Text]"/>
      <dgm:spPr/>
      <dgm:t>
        <a:bodyPr/>
        <a:lstStyle/>
        <a:p>
          <a:r>
            <a:rPr lang="en-IN" i="1" dirty="0" smtClean="0"/>
            <a:t>Poor indoor coverage  of outdoor sites</a:t>
          </a:r>
          <a:endParaRPr lang="en-IN" i="1" dirty="0"/>
        </a:p>
      </dgm:t>
    </dgm:pt>
    <dgm:pt modelId="{83CEDF8F-9BF1-4A09-88D6-757ADA0B60EF}" type="parTrans" cxnId="{7CB69B68-0A6D-4AD0-9EB2-53EB2B95EB5E}">
      <dgm:prSet/>
      <dgm:spPr/>
      <dgm:t>
        <a:bodyPr/>
        <a:lstStyle/>
        <a:p>
          <a:endParaRPr lang="en-IN"/>
        </a:p>
      </dgm:t>
    </dgm:pt>
    <dgm:pt modelId="{CC3D2905-377E-481C-B9F6-F53B4A665EAD}" type="sibTrans" cxnId="{7CB69B68-0A6D-4AD0-9EB2-53EB2B95EB5E}">
      <dgm:prSet/>
      <dgm:spPr/>
      <dgm:t>
        <a:bodyPr/>
        <a:lstStyle/>
        <a:p>
          <a:endParaRPr lang="en-IN"/>
        </a:p>
      </dgm:t>
    </dgm:pt>
    <dgm:pt modelId="{8DFB8C13-3B3F-47E6-82BB-2B5AC1F6F8F0}">
      <dgm:prSet phldrT="[Text]" custT="1"/>
      <dgm:spPr/>
      <dgm:t>
        <a:bodyPr/>
        <a:lstStyle/>
        <a:p>
          <a:r>
            <a:rPr lang="en-IN" sz="1800" b="0" i="1" dirty="0" smtClean="0"/>
            <a:t>Offloading outdoor cells with  high utilization</a:t>
          </a:r>
          <a:endParaRPr lang="en-IN" sz="1800" b="0" i="1" dirty="0"/>
        </a:p>
      </dgm:t>
    </dgm:pt>
    <dgm:pt modelId="{AF94E805-9FC7-4330-A75E-B53A1348B7D5}" type="parTrans" cxnId="{58C3FED4-2E00-481A-B52D-614FA6CE86AC}">
      <dgm:prSet/>
      <dgm:spPr/>
      <dgm:t>
        <a:bodyPr/>
        <a:lstStyle/>
        <a:p>
          <a:endParaRPr lang="en-IN"/>
        </a:p>
      </dgm:t>
    </dgm:pt>
    <dgm:pt modelId="{33FE0C36-F222-4007-A173-DF4CC6AFFA89}" type="sibTrans" cxnId="{58C3FED4-2E00-481A-B52D-614FA6CE86AC}">
      <dgm:prSet/>
      <dgm:spPr/>
      <dgm:t>
        <a:bodyPr/>
        <a:lstStyle/>
        <a:p>
          <a:endParaRPr lang="en-IN"/>
        </a:p>
      </dgm:t>
    </dgm:pt>
    <dgm:pt modelId="{162523FA-F125-4255-BCEB-1582CCDEEE1E}" type="pres">
      <dgm:prSet presAssocID="{9CEFA134-9406-4E3A-A842-301194800584}" presName="Name0" presStyleCnt="0">
        <dgm:presLayoutVars>
          <dgm:chMax val="7"/>
          <dgm:chPref val="7"/>
          <dgm:dir/>
          <dgm:animLvl val="lvl"/>
        </dgm:presLayoutVars>
      </dgm:prSet>
      <dgm:spPr/>
      <dgm:t>
        <a:bodyPr/>
        <a:lstStyle/>
        <a:p>
          <a:endParaRPr lang="en-IN"/>
        </a:p>
      </dgm:t>
    </dgm:pt>
    <dgm:pt modelId="{8EBDBCCB-672F-42B6-98C7-DA60D2A62EFA}" type="pres">
      <dgm:prSet presAssocID="{B8AE7CDB-8353-4A8E-A942-B79C4639FF73}" presName="Accent1" presStyleCnt="0"/>
      <dgm:spPr/>
    </dgm:pt>
    <dgm:pt modelId="{DEA4476D-E929-4B44-B2CD-6140E50BC1AE}" type="pres">
      <dgm:prSet presAssocID="{B8AE7CDB-8353-4A8E-A942-B79C4639FF73}" presName="Accent" presStyleLbl="node1" presStyleIdx="0" presStyleCnt="4" custAng="1492038" custLinFactNeighborX="25850" custLinFactNeighborY="1114"/>
      <dgm:spPr>
        <a:solidFill>
          <a:srgbClr val="002060"/>
        </a:solidFill>
      </dgm:spPr>
      <dgm:t>
        <a:bodyPr/>
        <a:lstStyle/>
        <a:p>
          <a:endParaRPr lang="en-IN"/>
        </a:p>
      </dgm:t>
    </dgm:pt>
    <dgm:pt modelId="{F6F48F76-5D99-4CF8-A7A8-DFC1B504C10C}" type="pres">
      <dgm:prSet presAssocID="{B8AE7CDB-8353-4A8E-A942-B79C4639FF73}" presName="Parent1" presStyleLbl="revTx" presStyleIdx="0" presStyleCnt="4" custScaleX="489230" custLinFactX="-4211" custLinFactNeighborX="-100000" custLinFactNeighborY="5922">
        <dgm:presLayoutVars>
          <dgm:chMax val="1"/>
          <dgm:chPref val="1"/>
          <dgm:bulletEnabled val="1"/>
        </dgm:presLayoutVars>
      </dgm:prSet>
      <dgm:spPr/>
      <dgm:t>
        <a:bodyPr/>
        <a:lstStyle/>
        <a:p>
          <a:endParaRPr lang="en-IN"/>
        </a:p>
      </dgm:t>
    </dgm:pt>
    <dgm:pt modelId="{F9EA0AB8-A330-446A-9F4B-848A41D00AD0}" type="pres">
      <dgm:prSet presAssocID="{8DFB8C13-3B3F-47E6-82BB-2B5AC1F6F8F0}" presName="Accent2" presStyleCnt="0"/>
      <dgm:spPr/>
    </dgm:pt>
    <dgm:pt modelId="{78E69D66-CAA9-4C32-BE49-D7211859C41B}" type="pres">
      <dgm:prSet presAssocID="{8DFB8C13-3B3F-47E6-82BB-2B5AC1F6F8F0}" presName="Accent" presStyleLbl="node1" presStyleIdx="1" presStyleCnt="4"/>
      <dgm:spPr>
        <a:solidFill>
          <a:srgbClr val="003366"/>
        </a:solidFill>
      </dgm:spPr>
    </dgm:pt>
    <dgm:pt modelId="{F53659EF-1B5E-4357-A94B-7C9A7B73FDC3}" type="pres">
      <dgm:prSet presAssocID="{8DFB8C13-3B3F-47E6-82BB-2B5AC1F6F8F0}" presName="Parent2" presStyleLbl="revTx" presStyleIdx="1" presStyleCnt="4" custScaleX="471125" custLinFactX="63799" custLinFactNeighborX="100000" custLinFactNeighborY="25893">
        <dgm:presLayoutVars>
          <dgm:chMax val="1"/>
          <dgm:chPref val="1"/>
          <dgm:bulletEnabled val="1"/>
        </dgm:presLayoutVars>
      </dgm:prSet>
      <dgm:spPr/>
      <dgm:t>
        <a:bodyPr/>
        <a:lstStyle/>
        <a:p>
          <a:endParaRPr lang="en-IN"/>
        </a:p>
      </dgm:t>
    </dgm:pt>
    <dgm:pt modelId="{EA46704C-228E-44E1-92B6-F12BE33A1C8B}" type="pres">
      <dgm:prSet presAssocID="{1B80E201-ECB9-4AC0-8FDD-13BD21D6422F}" presName="Accent3" presStyleCnt="0"/>
      <dgm:spPr/>
    </dgm:pt>
    <dgm:pt modelId="{F11E1F0C-F399-4F4A-9843-26FFA653DBC8}" type="pres">
      <dgm:prSet presAssocID="{1B80E201-ECB9-4AC0-8FDD-13BD21D6422F}" presName="Accent" presStyleLbl="node1" presStyleIdx="2" presStyleCnt="4" custAng="20183266" custScaleX="106875" custScaleY="87623" custLinFactNeighborX="-9753" custLinFactNeighborY="18894"/>
      <dgm:spPr>
        <a:solidFill>
          <a:srgbClr val="003366"/>
        </a:solidFill>
      </dgm:spPr>
      <dgm:t>
        <a:bodyPr/>
        <a:lstStyle/>
        <a:p>
          <a:endParaRPr lang="en-IN"/>
        </a:p>
      </dgm:t>
    </dgm:pt>
    <dgm:pt modelId="{7598BF77-97CA-40AA-944A-9794C14C6AA8}" type="pres">
      <dgm:prSet presAssocID="{1B80E201-ECB9-4AC0-8FDD-13BD21D6422F}" presName="Parent3" presStyleLbl="revTx" presStyleIdx="2" presStyleCnt="4" custScaleX="411912" custScaleY="159757" custLinFactX="-67562" custLinFactY="486" custLinFactNeighborX="-100000" custLinFactNeighborY="100000">
        <dgm:presLayoutVars>
          <dgm:chMax val="1"/>
          <dgm:chPref val="1"/>
          <dgm:bulletEnabled val="1"/>
        </dgm:presLayoutVars>
      </dgm:prSet>
      <dgm:spPr/>
      <dgm:t>
        <a:bodyPr/>
        <a:lstStyle/>
        <a:p>
          <a:endParaRPr lang="en-IN"/>
        </a:p>
      </dgm:t>
    </dgm:pt>
    <dgm:pt modelId="{99EA7C23-9F0A-4573-AACD-9A0076E9C734}" type="pres">
      <dgm:prSet presAssocID="{FD658A37-8870-48D9-8773-9CA685400C7E}" presName="Accent4" presStyleCnt="0"/>
      <dgm:spPr/>
    </dgm:pt>
    <dgm:pt modelId="{A0B224F1-BF75-43D0-8B6B-D7E64FEBE166}" type="pres">
      <dgm:prSet presAssocID="{FD658A37-8870-48D9-8773-9CA685400C7E}" presName="Accent" presStyleLbl="node1" presStyleIdx="3" presStyleCnt="4" custAng="21330680" custScaleX="99930" custScaleY="82654" custLinFactNeighborX="15470" custLinFactNeighborY="29364"/>
      <dgm:spPr>
        <a:solidFill>
          <a:srgbClr val="003366"/>
        </a:solidFill>
      </dgm:spPr>
      <dgm:t>
        <a:bodyPr/>
        <a:lstStyle/>
        <a:p>
          <a:endParaRPr lang="en-IN"/>
        </a:p>
      </dgm:t>
    </dgm:pt>
    <dgm:pt modelId="{8EB890A2-843E-4549-8DBB-50BB4074A0DD}" type="pres">
      <dgm:prSet presAssocID="{FD658A37-8870-48D9-8773-9CA685400C7E}" presName="Parent4" presStyleLbl="revTx" presStyleIdx="3" presStyleCnt="4" custScaleX="379789" custScaleY="118107" custLinFactX="100000" custLinFactNeighborX="101307" custLinFactNeighborY="74887">
        <dgm:presLayoutVars>
          <dgm:chMax val="1"/>
          <dgm:chPref val="1"/>
          <dgm:bulletEnabled val="1"/>
        </dgm:presLayoutVars>
      </dgm:prSet>
      <dgm:spPr/>
      <dgm:t>
        <a:bodyPr/>
        <a:lstStyle/>
        <a:p>
          <a:endParaRPr lang="en-IN"/>
        </a:p>
      </dgm:t>
    </dgm:pt>
  </dgm:ptLst>
  <dgm:cxnLst>
    <dgm:cxn modelId="{EB40B3E2-934A-431E-A7CC-50782D1A0EE7}" srcId="{9CEFA134-9406-4E3A-A842-301194800584}" destId="{B8AE7CDB-8353-4A8E-A942-B79C4639FF73}" srcOrd="0" destOrd="0" parTransId="{FD95D015-AA63-4CDE-9B11-08E99C588F58}" sibTransId="{EBBC856D-BC8D-4C77-A75F-F298E6908216}"/>
    <dgm:cxn modelId="{5CDEBBB6-2ABA-4EFE-B677-11BEE667DA0E}" type="presOf" srcId="{B8AE7CDB-8353-4A8E-A942-B79C4639FF73}" destId="{F6F48F76-5D99-4CF8-A7A8-DFC1B504C10C}" srcOrd="0" destOrd="0" presId="urn:microsoft.com/office/officeart/2009/layout/CircleArrowProcess"/>
    <dgm:cxn modelId="{9E987576-4DAA-46B4-B695-A87A568B9F81}" type="presOf" srcId="{FD658A37-8870-48D9-8773-9CA685400C7E}" destId="{8EB890A2-843E-4549-8DBB-50BB4074A0DD}" srcOrd="0" destOrd="0" presId="urn:microsoft.com/office/officeart/2009/layout/CircleArrowProcess"/>
    <dgm:cxn modelId="{58D6F78E-321B-49FB-8F85-E1785039A5B8}" srcId="{9CEFA134-9406-4E3A-A842-301194800584}" destId="{1B80E201-ECB9-4AC0-8FDD-13BD21D6422F}" srcOrd="2" destOrd="0" parTransId="{FB3A74E7-B09E-479D-ACFC-CF0A7C72CB00}" sibTransId="{08D5546D-2168-4335-A529-E1E1CBC516B5}"/>
    <dgm:cxn modelId="{7CB69B68-0A6D-4AD0-9EB2-53EB2B95EB5E}" srcId="{9CEFA134-9406-4E3A-A842-301194800584}" destId="{FD658A37-8870-48D9-8773-9CA685400C7E}" srcOrd="3" destOrd="0" parTransId="{83CEDF8F-9BF1-4A09-88D6-757ADA0B60EF}" sibTransId="{CC3D2905-377E-481C-B9F6-F53B4A665EAD}"/>
    <dgm:cxn modelId="{7F110BAB-27C0-467E-A845-C027A7F504A9}" type="presOf" srcId="{1B80E201-ECB9-4AC0-8FDD-13BD21D6422F}" destId="{7598BF77-97CA-40AA-944A-9794C14C6AA8}" srcOrd="0" destOrd="0" presId="urn:microsoft.com/office/officeart/2009/layout/CircleArrowProcess"/>
    <dgm:cxn modelId="{3B973E09-6705-44F4-971E-B77EE1226BAB}" type="presOf" srcId="{8DFB8C13-3B3F-47E6-82BB-2B5AC1F6F8F0}" destId="{F53659EF-1B5E-4357-A94B-7C9A7B73FDC3}" srcOrd="0" destOrd="0" presId="urn:microsoft.com/office/officeart/2009/layout/CircleArrowProcess"/>
    <dgm:cxn modelId="{37A5491E-EEF7-45BB-84D0-1923B83AFB0E}" type="presOf" srcId="{9CEFA134-9406-4E3A-A842-301194800584}" destId="{162523FA-F125-4255-BCEB-1582CCDEEE1E}" srcOrd="0" destOrd="0" presId="urn:microsoft.com/office/officeart/2009/layout/CircleArrowProcess"/>
    <dgm:cxn modelId="{58C3FED4-2E00-481A-B52D-614FA6CE86AC}" srcId="{9CEFA134-9406-4E3A-A842-301194800584}" destId="{8DFB8C13-3B3F-47E6-82BB-2B5AC1F6F8F0}" srcOrd="1" destOrd="0" parTransId="{AF94E805-9FC7-4330-A75E-B53A1348B7D5}" sibTransId="{33FE0C36-F222-4007-A173-DF4CC6AFFA89}"/>
    <dgm:cxn modelId="{8C75AC23-A856-4BFA-B7CF-0004BEE765B7}" type="presParOf" srcId="{162523FA-F125-4255-BCEB-1582CCDEEE1E}" destId="{8EBDBCCB-672F-42B6-98C7-DA60D2A62EFA}" srcOrd="0" destOrd="0" presId="urn:microsoft.com/office/officeart/2009/layout/CircleArrowProcess"/>
    <dgm:cxn modelId="{72032EF5-A6E2-4299-B9B1-3F98F338D3A3}" type="presParOf" srcId="{8EBDBCCB-672F-42B6-98C7-DA60D2A62EFA}" destId="{DEA4476D-E929-4B44-B2CD-6140E50BC1AE}" srcOrd="0" destOrd="0" presId="urn:microsoft.com/office/officeart/2009/layout/CircleArrowProcess"/>
    <dgm:cxn modelId="{186ECEBB-7A65-4DA1-BF11-FA5AD40789A8}" type="presParOf" srcId="{162523FA-F125-4255-BCEB-1582CCDEEE1E}" destId="{F6F48F76-5D99-4CF8-A7A8-DFC1B504C10C}" srcOrd="1" destOrd="0" presId="urn:microsoft.com/office/officeart/2009/layout/CircleArrowProcess"/>
    <dgm:cxn modelId="{2B987346-CD4A-4848-B51D-CE83F3E59600}" type="presParOf" srcId="{162523FA-F125-4255-BCEB-1582CCDEEE1E}" destId="{F9EA0AB8-A330-446A-9F4B-848A41D00AD0}" srcOrd="2" destOrd="0" presId="urn:microsoft.com/office/officeart/2009/layout/CircleArrowProcess"/>
    <dgm:cxn modelId="{EFA7D377-007B-460F-9F2A-A5229D83D46A}" type="presParOf" srcId="{F9EA0AB8-A330-446A-9F4B-848A41D00AD0}" destId="{78E69D66-CAA9-4C32-BE49-D7211859C41B}" srcOrd="0" destOrd="0" presId="urn:microsoft.com/office/officeart/2009/layout/CircleArrowProcess"/>
    <dgm:cxn modelId="{BE06C952-2BE1-4343-B979-5F444A797788}" type="presParOf" srcId="{162523FA-F125-4255-BCEB-1582CCDEEE1E}" destId="{F53659EF-1B5E-4357-A94B-7C9A7B73FDC3}" srcOrd="3" destOrd="0" presId="urn:microsoft.com/office/officeart/2009/layout/CircleArrowProcess"/>
    <dgm:cxn modelId="{AD43307E-77E7-4971-9DC4-495490E54959}" type="presParOf" srcId="{162523FA-F125-4255-BCEB-1582CCDEEE1E}" destId="{EA46704C-228E-44E1-92B6-F12BE33A1C8B}" srcOrd="4" destOrd="0" presId="urn:microsoft.com/office/officeart/2009/layout/CircleArrowProcess"/>
    <dgm:cxn modelId="{B0697C92-4DC7-44B5-ABFB-0B5639D2EFB3}" type="presParOf" srcId="{EA46704C-228E-44E1-92B6-F12BE33A1C8B}" destId="{F11E1F0C-F399-4F4A-9843-26FFA653DBC8}" srcOrd="0" destOrd="0" presId="urn:microsoft.com/office/officeart/2009/layout/CircleArrowProcess"/>
    <dgm:cxn modelId="{FC1C8811-6263-4B49-B2E8-E7751AE67BE6}" type="presParOf" srcId="{162523FA-F125-4255-BCEB-1582CCDEEE1E}" destId="{7598BF77-97CA-40AA-944A-9794C14C6AA8}" srcOrd="5" destOrd="0" presId="urn:microsoft.com/office/officeart/2009/layout/CircleArrowProcess"/>
    <dgm:cxn modelId="{A3658413-F466-4053-90E6-504D9D9949DA}" type="presParOf" srcId="{162523FA-F125-4255-BCEB-1582CCDEEE1E}" destId="{99EA7C23-9F0A-4573-AACD-9A0076E9C734}" srcOrd="6" destOrd="0" presId="urn:microsoft.com/office/officeart/2009/layout/CircleArrowProcess"/>
    <dgm:cxn modelId="{A0EC580A-E693-4C12-8144-96E6FBC72FE1}" type="presParOf" srcId="{99EA7C23-9F0A-4573-AACD-9A0076E9C734}" destId="{A0B224F1-BF75-43D0-8B6B-D7E64FEBE166}" srcOrd="0" destOrd="0" presId="urn:microsoft.com/office/officeart/2009/layout/CircleArrowProcess"/>
    <dgm:cxn modelId="{FC3C5AD5-74CD-477E-B266-D4360A32CB16}" type="presParOf" srcId="{162523FA-F125-4255-BCEB-1582CCDEEE1E}" destId="{8EB890A2-843E-4549-8DBB-50BB4074A0DD}" srcOrd="7" destOrd="0" presId="urn:microsoft.com/office/officeart/2009/layout/CircleArrowProcess"/>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A9E2A-0BCE-4243-A935-30E6C44092FA}">
      <dsp:nvSpPr>
        <dsp:cNvPr id="0" name=""/>
        <dsp:cNvSpPr/>
      </dsp:nvSpPr>
      <dsp:spPr>
        <a:xfrm>
          <a:off x="2380505" y="2370"/>
          <a:ext cx="1334988" cy="867742"/>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IN" sz="1300" kern="1200" dirty="0" smtClean="0"/>
            <a:t>Introduction about Synergy  &amp; management team</a:t>
          </a:r>
          <a:endParaRPr lang="en-IN" sz="1300" kern="1200" dirty="0"/>
        </a:p>
      </dsp:txBody>
      <dsp:txXfrm>
        <a:off x="2422865" y="44730"/>
        <a:ext cx="1250268" cy="783022"/>
      </dsp:txXfrm>
    </dsp:sp>
    <dsp:sp modelId="{2A67AB84-85C6-4868-B62F-BA044E1FD7B9}">
      <dsp:nvSpPr>
        <dsp:cNvPr id="0" name=""/>
        <dsp:cNvSpPr/>
      </dsp:nvSpPr>
      <dsp:spPr>
        <a:xfrm>
          <a:off x="1315405" y="436241"/>
          <a:ext cx="3465188" cy="3465188"/>
        </a:xfrm>
        <a:custGeom>
          <a:avLst/>
          <a:gdLst/>
          <a:ahLst/>
          <a:cxnLst/>
          <a:rect l="0" t="0" r="0" b="0"/>
          <a:pathLst>
            <a:path>
              <a:moveTo>
                <a:pt x="2578672" y="220630"/>
              </a:moveTo>
              <a:arcTo wR="1732594" hR="1732594" stAng="17953853" swAng="1210876"/>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4315A9F-00AD-47F0-87F3-B427AD6A712C}">
      <dsp:nvSpPr>
        <dsp:cNvPr id="0" name=""/>
        <dsp:cNvSpPr/>
      </dsp:nvSpPr>
      <dsp:spPr>
        <a:xfrm>
          <a:off x="4028301" y="1199563"/>
          <a:ext cx="1334988" cy="867742"/>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IN" sz="1300" kern="1200" dirty="0" smtClean="0"/>
            <a:t>Vision , Mission  and Values</a:t>
          </a:r>
          <a:endParaRPr lang="en-IN" sz="1300" kern="1200" dirty="0"/>
        </a:p>
      </dsp:txBody>
      <dsp:txXfrm>
        <a:off x="4070661" y="1241923"/>
        <a:ext cx="1250268" cy="783022"/>
      </dsp:txXfrm>
    </dsp:sp>
    <dsp:sp modelId="{2CEDA2F2-F2D5-4D84-B3D8-D27E6F0D825D}">
      <dsp:nvSpPr>
        <dsp:cNvPr id="0" name=""/>
        <dsp:cNvSpPr/>
      </dsp:nvSpPr>
      <dsp:spPr>
        <a:xfrm>
          <a:off x="1315405" y="436241"/>
          <a:ext cx="3465188" cy="3465188"/>
        </a:xfrm>
        <a:custGeom>
          <a:avLst/>
          <a:gdLst/>
          <a:ahLst/>
          <a:cxnLst/>
          <a:rect l="0" t="0" r="0" b="0"/>
          <a:pathLst>
            <a:path>
              <a:moveTo>
                <a:pt x="3461025" y="1852639"/>
              </a:moveTo>
              <a:arcTo wR="1732594" hR="1732594" stAng="21838381" swAng="1359213"/>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2F6E3FA-46F3-4400-967B-9443666CC32E}">
      <dsp:nvSpPr>
        <dsp:cNvPr id="0" name=""/>
        <dsp:cNvSpPr/>
      </dsp:nvSpPr>
      <dsp:spPr>
        <a:xfrm>
          <a:off x="3398899" y="3136663"/>
          <a:ext cx="1334988" cy="867742"/>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IN" sz="1300" kern="1200" dirty="0" smtClean="0"/>
            <a:t>Synergy products </a:t>
          </a:r>
          <a:endParaRPr lang="en-IN" sz="1300" kern="1200" dirty="0"/>
        </a:p>
      </dsp:txBody>
      <dsp:txXfrm>
        <a:off x="3441259" y="3179023"/>
        <a:ext cx="1250268" cy="783022"/>
      </dsp:txXfrm>
    </dsp:sp>
    <dsp:sp modelId="{A8085A8F-E67F-4F6D-860A-3A4D30D8C9DF}">
      <dsp:nvSpPr>
        <dsp:cNvPr id="0" name=""/>
        <dsp:cNvSpPr/>
      </dsp:nvSpPr>
      <dsp:spPr>
        <a:xfrm>
          <a:off x="1315405" y="436241"/>
          <a:ext cx="3465188" cy="3465188"/>
        </a:xfrm>
        <a:custGeom>
          <a:avLst/>
          <a:gdLst/>
          <a:ahLst/>
          <a:cxnLst/>
          <a:rect l="0" t="0" r="0" b="0"/>
          <a:pathLst>
            <a:path>
              <a:moveTo>
                <a:pt x="1945042" y="3452114"/>
              </a:moveTo>
              <a:arcTo wR="1732594" hR="1732594" stAng="4977406" swAng="845189"/>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9E1184F-9B83-40DF-BBF1-1D8940835D17}">
      <dsp:nvSpPr>
        <dsp:cNvPr id="0" name=""/>
        <dsp:cNvSpPr/>
      </dsp:nvSpPr>
      <dsp:spPr>
        <a:xfrm>
          <a:off x="1362112" y="3136663"/>
          <a:ext cx="1334988" cy="867742"/>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IN" sz="1300" kern="1200" dirty="0" smtClean="0"/>
            <a:t>Financials</a:t>
          </a:r>
          <a:endParaRPr lang="en-IN" sz="1300" kern="1200" dirty="0"/>
        </a:p>
      </dsp:txBody>
      <dsp:txXfrm>
        <a:off x="1404472" y="3179023"/>
        <a:ext cx="1250268" cy="783022"/>
      </dsp:txXfrm>
    </dsp:sp>
    <dsp:sp modelId="{07E084A2-7E88-422C-A2C7-4798CA00053F}">
      <dsp:nvSpPr>
        <dsp:cNvPr id="0" name=""/>
        <dsp:cNvSpPr/>
      </dsp:nvSpPr>
      <dsp:spPr>
        <a:xfrm>
          <a:off x="1315405" y="436241"/>
          <a:ext cx="3465188" cy="3465188"/>
        </a:xfrm>
        <a:custGeom>
          <a:avLst/>
          <a:gdLst/>
          <a:ahLst/>
          <a:cxnLst/>
          <a:rect l="0" t="0" r="0" b="0"/>
          <a:pathLst>
            <a:path>
              <a:moveTo>
                <a:pt x="183747" y="2509097"/>
              </a:moveTo>
              <a:arcTo wR="1732594" hR="1732594" stAng="9202406" swAng="1359213"/>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B63E2F5-C7B5-4BFB-B998-17054A44641C}">
      <dsp:nvSpPr>
        <dsp:cNvPr id="0" name=""/>
        <dsp:cNvSpPr/>
      </dsp:nvSpPr>
      <dsp:spPr>
        <a:xfrm>
          <a:off x="732710" y="1199563"/>
          <a:ext cx="1334988" cy="867742"/>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IN" sz="1300" kern="1200" dirty="0" smtClean="0"/>
            <a:t>Major clients of synergy </a:t>
          </a:r>
        </a:p>
      </dsp:txBody>
      <dsp:txXfrm>
        <a:off x="775070" y="1241923"/>
        <a:ext cx="1250268" cy="783022"/>
      </dsp:txXfrm>
    </dsp:sp>
    <dsp:sp modelId="{6FF65E01-74D1-4759-8037-805BEF0099CE}">
      <dsp:nvSpPr>
        <dsp:cNvPr id="0" name=""/>
        <dsp:cNvSpPr/>
      </dsp:nvSpPr>
      <dsp:spPr>
        <a:xfrm>
          <a:off x="1315405" y="436241"/>
          <a:ext cx="3465188" cy="3465188"/>
        </a:xfrm>
        <a:custGeom>
          <a:avLst/>
          <a:gdLst/>
          <a:ahLst/>
          <a:cxnLst/>
          <a:rect l="0" t="0" r="0" b="0"/>
          <a:pathLst>
            <a:path>
              <a:moveTo>
                <a:pt x="416846" y="605345"/>
              </a:moveTo>
              <a:arcTo wR="1732594" hR="1732594" stAng="13235271" swAng="1210876"/>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947E9-D5D7-453A-A6CA-74C84F2165A6}">
      <dsp:nvSpPr>
        <dsp:cNvPr id="0" name=""/>
        <dsp:cNvSpPr/>
      </dsp:nvSpPr>
      <dsp:spPr>
        <a:xfrm rot="16200000">
          <a:off x="-1095123" y="1096156"/>
          <a:ext cx="4876800" cy="2684487"/>
        </a:xfrm>
        <a:prstGeom prst="flowChartManualOperation">
          <a:avLst/>
        </a:prstGeom>
        <a:solidFill>
          <a:srgbClr val="0033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lvl="0" algn="l" defTabSz="622300">
            <a:lnSpc>
              <a:spcPct val="90000"/>
            </a:lnSpc>
            <a:spcBef>
              <a:spcPct val="0"/>
            </a:spcBef>
            <a:spcAft>
              <a:spcPct val="35000"/>
            </a:spcAft>
          </a:pPr>
          <a:r>
            <a:rPr lang="en-US" sz="1400" kern="1200" dirty="0" smtClean="0"/>
            <a:t>                 Vision </a:t>
          </a:r>
          <a:endParaRPr lang="en-US" sz="1400" kern="1200" dirty="0"/>
        </a:p>
        <a:p>
          <a:pPr marL="114300" lvl="1" indent="-114300" algn="l" defTabSz="533400">
            <a:lnSpc>
              <a:spcPct val="90000"/>
            </a:lnSpc>
            <a:spcBef>
              <a:spcPct val="0"/>
            </a:spcBef>
            <a:spcAft>
              <a:spcPct val="15000"/>
            </a:spcAft>
            <a:buChar char="••"/>
          </a:pPr>
          <a:r>
            <a:rPr lang="en-IN" sz="1200" i="1" kern="1200" dirty="0" smtClean="0"/>
            <a:t>Our vision is to be the customers’ first choice and leader in the offerings of stock of all kinds of connectors, cables and microwave components of the shelf solutions and related information to commercial, industrial, contractor, and institutional customers. Our aim is to improve our services up to customer satisfaction. </a:t>
          </a:r>
          <a:endParaRPr lang="en-US" sz="1200" i="1" kern="1200" dirty="0"/>
        </a:p>
      </dsp:txBody>
      <dsp:txXfrm rot="5400000">
        <a:off x="1033" y="975360"/>
        <a:ext cx="2684487" cy="2926080"/>
      </dsp:txXfrm>
    </dsp:sp>
    <dsp:sp modelId="{5F3190C4-A9DD-4BD4-9646-8E17D6D71ED4}">
      <dsp:nvSpPr>
        <dsp:cNvPr id="0" name=""/>
        <dsp:cNvSpPr/>
      </dsp:nvSpPr>
      <dsp:spPr>
        <a:xfrm rot="16200000">
          <a:off x="1790700" y="1096156"/>
          <a:ext cx="4876800" cy="2684487"/>
        </a:xfrm>
        <a:prstGeom prst="flowChartManualOperation">
          <a:avLst/>
        </a:prstGeom>
        <a:solidFill>
          <a:srgbClr val="0033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lvl="0" algn="l" defTabSz="622300">
            <a:lnSpc>
              <a:spcPct val="90000"/>
            </a:lnSpc>
            <a:spcBef>
              <a:spcPct val="0"/>
            </a:spcBef>
            <a:spcAft>
              <a:spcPct val="35000"/>
            </a:spcAft>
          </a:pPr>
          <a:r>
            <a:rPr lang="en-US" sz="1400" kern="1200" dirty="0" smtClean="0"/>
            <a:t>              Mission </a:t>
          </a:r>
          <a:endParaRPr lang="en-US" sz="1400" kern="1200" dirty="0"/>
        </a:p>
        <a:p>
          <a:pPr marL="114300" lvl="1" indent="-114300" algn="l" defTabSz="533400">
            <a:lnSpc>
              <a:spcPct val="90000"/>
            </a:lnSpc>
            <a:spcBef>
              <a:spcPct val="0"/>
            </a:spcBef>
            <a:spcAft>
              <a:spcPct val="15000"/>
            </a:spcAft>
            <a:buChar char="••"/>
          </a:pPr>
          <a:r>
            <a:rPr lang="en-IN" sz="1200" i="1" kern="1200" dirty="0" smtClean="0"/>
            <a:t>Superior service and satisfaction for each of our customers </a:t>
          </a:r>
          <a:br>
            <a:rPr lang="en-IN" sz="1200" i="1" kern="1200" dirty="0" smtClean="0"/>
          </a:br>
          <a:endParaRPr lang="en-US" sz="1200" i="1" kern="1200" dirty="0"/>
        </a:p>
        <a:p>
          <a:pPr marL="114300" lvl="1" indent="-114300" algn="l" defTabSz="533400">
            <a:lnSpc>
              <a:spcPct val="90000"/>
            </a:lnSpc>
            <a:spcBef>
              <a:spcPct val="0"/>
            </a:spcBef>
            <a:spcAft>
              <a:spcPct val="15000"/>
            </a:spcAft>
            <a:buChar char="••"/>
          </a:pPr>
          <a:r>
            <a:rPr lang="en-IN" sz="1200" i="1" kern="1200" dirty="0"/>
            <a:t>Mutually fair, responsible, and beneficial arrangements with each of </a:t>
          </a:r>
          <a:r>
            <a:rPr lang="en-IN" sz="1200" i="1" kern="1200" dirty="0" smtClean="0"/>
            <a:t>our suppliers</a:t>
          </a:r>
          <a:br>
            <a:rPr lang="en-IN" sz="1200" i="1" kern="1200" dirty="0" smtClean="0"/>
          </a:br>
          <a:endParaRPr lang="en-IN" sz="1200" i="1" kern="1200" dirty="0"/>
        </a:p>
        <a:p>
          <a:pPr marL="114300" lvl="1" indent="-114300" algn="l" defTabSz="533400">
            <a:lnSpc>
              <a:spcPct val="90000"/>
            </a:lnSpc>
            <a:spcBef>
              <a:spcPct val="0"/>
            </a:spcBef>
            <a:spcAft>
              <a:spcPct val="15000"/>
            </a:spcAft>
            <a:buChar char="••"/>
          </a:pPr>
          <a:r>
            <a:rPr lang="en-IN" sz="1200" i="1" kern="1200" dirty="0"/>
            <a:t>Professionalism in all aspects of our business </a:t>
          </a:r>
          <a:r>
            <a:rPr lang="en-IN" sz="1200" i="1" kern="1200" dirty="0" smtClean="0"/>
            <a:t>operations</a:t>
          </a:r>
          <a:br>
            <a:rPr lang="en-IN" sz="1200" i="1" kern="1200" dirty="0" smtClean="0"/>
          </a:br>
          <a:endParaRPr lang="en-IN" sz="1200" i="1" kern="1200" dirty="0"/>
        </a:p>
        <a:p>
          <a:pPr marL="114300" lvl="1" indent="-114300" algn="l" defTabSz="533400">
            <a:lnSpc>
              <a:spcPct val="90000"/>
            </a:lnSpc>
            <a:spcBef>
              <a:spcPct val="0"/>
            </a:spcBef>
            <a:spcAft>
              <a:spcPct val="15000"/>
            </a:spcAft>
            <a:buChar char="••"/>
          </a:pPr>
          <a:r>
            <a:rPr lang="en-IN" sz="1200" i="1" kern="1200" dirty="0"/>
            <a:t>To operate for quality long-term growth while sustaining sound andconservative financial </a:t>
          </a:r>
          <a:r>
            <a:rPr lang="en-IN" sz="1200" i="1" kern="1200" dirty="0" smtClean="0"/>
            <a:t>policies</a:t>
          </a:r>
          <a:br>
            <a:rPr lang="en-IN" sz="1200" i="1" kern="1200" dirty="0" smtClean="0"/>
          </a:br>
          <a:endParaRPr lang="en-IN" sz="1200" i="1" kern="1200" dirty="0"/>
        </a:p>
        <a:p>
          <a:pPr marL="114300" lvl="1" indent="-114300" algn="l" defTabSz="533400">
            <a:lnSpc>
              <a:spcPct val="90000"/>
            </a:lnSpc>
            <a:spcBef>
              <a:spcPct val="0"/>
            </a:spcBef>
            <a:spcAft>
              <a:spcPct val="15000"/>
            </a:spcAft>
            <a:buChar char="••"/>
          </a:pPr>
          <a:r>
            <a:rPr lang="en-IN" sz="1200" i="1" kern="1200" dirty="0"/>
            <a:t>To operate with the highest moral, ethical, and legal standards.﻿</a:t>
          </a:r>
        </a:p>
      </dsp:txBody>
      <dsp:txXfrm rot="5400000">
        <a:off x="2886856" y="975360"/>
        <a:ext cx="2684487" cy="2926080"/>
      </dsp:txXfrm>
    </dsp:sp>
    <dsp:sp modelId="{89C98B4C-1628-4F7B-BE59-091BABF3AC41}">
      <dsp:nvSpPr>
        <dsp:cNvPr id="0" name=""/>
        <dsp:cNvSpPr/>
      </dsp:nvSpPr>
      <dsp:spPr>
        <a:xfrm rot="16200000">
          <a:off x="4676523" y="1096156"/>
          <a:ext cx="4876800" cy="2684487"/>
        </a:xfrm>
        <a:prstGeom prst="flowChartManualOperation">
          <a:avLst/>
        </a:prstGeom>
        <a:solidFill>
          <a:srgbClr val="0033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lvl="0" algn="l" defTabSz="622300">
            <a:lnSpc>
              <a:spcPct val="90000"/>
            </a:lnSpc>
            <a:spcBef>
              <a:spcPct val="0"/>
            </a:spcBef>
            <a:spcAft>
              <a:spcPct val="35000"/>
            </a:spcAft>
          </a:pPr>
          <a:r>
            <a:rPr lang="en-US" sz="1400" kern="1200" dirty="0" smtClean="0"/>
            <a:t>                 Our Strength</a:t>
          </a:r>
          <a:endParaRPr lang="en-US" sz="1400" kern="1200" dirty="0"/>
        </a:p>
        <a:p>
          <a:pPr marL="114300" lvl="1" indent="-114300" algn="l" defTabSz="533400">
            <a:lnSpc>
              <a:spcPct val="90000"/>
            </a:lnSpc>
            <a:spcBef>
              <a:spcPct val="0"/>
            </a:spcBef>
            <a:spcAft>
              <a:spcPct val="15000"/>
            </a:spcAft>
            <a:buChar char="••"/>
          </a:pPr>
          <a:r>
            <a:rPr lang="en-IN" sz="1200" i="1" kern="1200" dirty="0" smtClean="0"/>
            <a:t>We maintain a huge stock to meet all the requirements of our clients. Our good network and healthy professional relationships with reputed companies help us to procure even bulk orders in a short span of time </a:t>
          </a:r>
          <a:br>
            <a:rPr lang="en-IN" sz="1200" i="1" kern="1200" dirty="0" smtClean="0"/>
          </a:br>
          <a:endParaRPr lang="en-US" sz="1200" i="1" kern="1200" dirty="0"/>
        </a:p>
        <a:p>
          <a:pPr marL="114300" lvl="1" indent="-114300" algn="l" defTabSz="533400">
            <a:lnSpc>
              <a:spcPct val="90000"/>
            </a:lnSpc>
            <a:spcBef>
              <a:spcPct val="0"/>
            </a:spcBef>
            <a:spcAft>
              <a:spcPct val="15000"/>
            </a:spcAft>
            <a:buChar char="••"/>
          </a:pPr>
          <a:r>
            <a:rPr lang="en-IN" sz="1200" i="1" kern="1200" dirty="0"/>
            <a:t>The quality of our cables, antennas and other products are at </a:t>
          </a:r>
          <a:r>
            <a:rPr lang="en-IN" sz="1200" i="1" kern="1200" dirty="0" smtClean="0"/>
            <a:t>part with </a:t>
          </a:r>
          <a:r>
            <a:rPr lang="en-IN" sz="1200" i="1" kern="1200" dirty="0"/>
            <a:t>the international standard as we stock products only from the renownedand established companies </a:t>
          </a:r>
        </a:p>
        <a:p>
          <a:pPr marL="57150" lvl="1" indent="-57150" algn="l" defTabSz="488950">
            <a:lnSpc>
              <a:spcPct val="90000"/>
            </a:lnSpc>
            <a:spcBef>
              <a:spcPct val="0"/>
            </a:spcBef>
            <a:spcAft>
              <a:spcPct val="15000"/>
            </a:spcAft>
            <a:buChar char="••"/>
          </a:pPr>
          <a:endParaRPr lang="en-IN" sz="1100" kern="1200" dirty="0"/>
        </a:p>
        <a:p>
          <a:pPr marL="57150" lvl="1" indent="-57150" algn="l" defTabSz="488950">
            <a:lnSpc>
              <a:spcPct val="90000"/>
            </a:lnSpc>
            <a:spcBef>
              <a:spcPct val="0"/>
            </a:spcBef>
            <a:spcAft>
              <a:spcPct val="15000"/>
            </a:spcAft>
            <a:buChar char="••"/>
          </a:pPr>
          <a:endParaRPr lang="en-IN" sz="1100" kern="1200" dirty="0"/>
        </a:p>
        <a:p>
          <a:pPr marL="57150" lvl="1" indent="-57150" algn="l" defTabSz="488950">
            <a:lnSpc>
              <a:spcPct val="90000"/>
            </a:lnSpc>
            <a:spcBef>
              <a:spcPct val="0"/>
            </a:spcBef>
            <a:spcAft>
              <a:spcPct val="15000"/>
            </a:spcAft>
            <a:buChar char="••"/>
          </a:pPr>
          <a:endParaRPr lang="en-US" sz="1100" kern="1200" dirty="0"/>
        </a:p>
      </dsp:txBody>
      <dsp:txXfrm rot="5400000">
        <a:off x="5772679" y="975360"/>
        <a:ext cx="2684487" cy="29260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F229F-43D2-42FB-BC34-7FAF6047AFC9}">
      <dsp:nvSpPr>
        <dsp:cNvPr id="0" name=""/>
        <dsp:cNvSpPr/>
      </dsp:nvSpPr>
      <dsp:spPr>
        <a:xfrm>
          <a:off x="497624" y="815689"/>
          <a:ext cx="1818513" cy="631545"/>
        </a:xfrm>
        <a:prstGeom prst="ellipse">
          <a:avLst/>
        </a:prstGeom>
        <a:solidFill>
          <a:schemeClr val="dk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E9D336-9FB9-4BBB-87ED-7169D8897574}">
      <dsp:nvSpPr>
        <dsp:cNvPr id="0" name=""/>
        <dsp:cNvSpPr/>
      </dsp:nvSpPr>
      <dsp:spPr>
        <a:xfrm>
          <a:off x="1247774" y="2282951"/>
          <a:ext cx="352425" cy="384049"/>
        </a:xfrm>
        <a:prstGeom prst="downArrow">
          <a:avLst/>
        </a:prstGeom>
        <a:solidFill>
          <a:schemeClr val="dk2">
            <a:tint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4DA34784-1D76-493B-A7E9-FEF1AA2E5867}">
      <dsp:nvSpPr>
        <dsp:cNvPr id="0" name=""/>
        <dsp:cNvSpPr/>
      </dsp:nvSpPr>
      <dsp:spPr>
        <a:xfrm>
          <a:off x="838204" y="2667000"/>
          <a:ext cx="1234440" cy="422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endParaRPr lang="en-US" sz="1500" kern="1200" dirty="0"/>
        </a:p>
      </dsp:txBody>
      <dsp:txXfrm>
        <a:off x="838204" y="2667000"/>
        <a:ext cx="1234440" cy="422910"/>
      </dsp:txXfrm>
    </dsp:sp>
    <dsp:sp modelId="{3D7E08B6-E820-4F5E-A5AB-F57B77FD2B56}">
      <dsp:nvSpPr>
        <dsp:cNvPr id="0" name=""/>
        <dsp:cNvSpPr/>
      </dsp:nvSpPr>
      <dsp:spPr>
        <a:xfrm>
          <a:off x="1158773" y="1496010"/>
          <a:ext cx="634365" cy="634365"/>
        </a:xfrm>
        <a:prstGeom prst="ellipse">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US" sz="1000" kern="1200" dirty="0" smtClean="0"/>
            <a:t>Service</a:t>
          </a:r>
          <a:endParaRPr lang="en-US" sz="1000" kern="1200" dirty="0"/>
        </a:p>
      </dsp:txBody>
      <dsp:txXfrm>
        <a:off x="1251674" y="1588911"/>
        <a:ext cx="448563" cy="448563"/>
      </dsp:txXfrm>
    </dsp:sp>
    <dsp:sp modelId="{E76F1EA3-D0D6-4227-B1C9-5A3C489287F8}">
      <dsp:nvSpPr>
        <dsp:cNvPr id="0" name=""/>
        <dsp:cNvSpPr/>
      </dsp:nvSpPr>
      <dsp:spPr>
        <a:xfrm>
          <a:off x="704849" y="1020096"/>
          <a:ext cx="634365" cy="634365"/>
        </a:xfrm>
        <a:prstGeom prst="ellipse">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rtl="0">
            <a:lnSpc>
              <a:spcPct val="90000"/>
            </a:lnSpc>
            <a:spcBef>
              <a:spcPct val="0"/>
            </a:spcBef>
            <a:spcAft>
              <a:spcPct val="35000"/>
            </a:spcAft>
          </a:pPr>
          <a:r>
            <a:rPr lang="en-US" sz="800" kern="1200" dirty="0" smtClean="0"/>
            <a:t>Solutions </a:t>
          </a:r>
          <a:endParaRPr lang="en-US" sz="800" kern="1200" dirty="0"/>
        </a:p>
      </dsp:txBody>
      <dsp:txXfrm>
        <a:off x="797750" y="1112997"/>
        <a:ext cx="448563" cy="448563"/>
      </dsp:txXfrm>
    </dsp:sp>
    <dsp:sp modelId="{FA7EA0D7-6C36-4531-90E4-15692449795E}">
      <dsp:nvSpPr>
        <dsp:cNvPr id="0" name=""/>
        <dsp:cNvSpPr/>
      </dsp:nvSpPr>
      <dsp:spPr>
        <a:xfrm>
          <a:off x="1353312" y="866720"/>
          <a:ext cx="634365" cy="634365"/>
        </a:xfrm>
        <a:prstGeom prst="ellipse">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rtl="0">
            <a:lnSpc>
              <a:spcPct val="90000"/>
            </a:lnSpc>
            <a:spcBef>
              <a:spcPct val="0"/>
            </a:spcBef>
            <a:spcAft>
              <a:spcPct val="35000"/>
            </a:spcAft>
          </a:pPr>
          <a:r>
            <a:rPr lang="en-US" sz="800" kern="1200" dirty="0" smtClean="0"/>
            <a:t>Products </a:t>
          </a:r>
          <a:endParaRPr lang="en-US" sz="800" kern="1200" dirty="0"/>
        </a:p>
      </dsp:txBody>
      <dsp:txXfrm>
        <a:off x="1446213" y="959621"/>
        <a:ext cx="448563" cy="448563"/>
      </dsp:txXfrm>
    </dsp:sp>
    <dsp:sp modelId="{550C1B79-BF29-4827-828F-3055A1DCCC9A}">
      <dsp:nvSpPr>
        <dsp:cNvPr id="0" name=""/>
        <dsp:cNvSpPr/>
      </dsp:nvSpPr>
      <dsp:spPr>
        <a:xfrm>
          <a:off x="380991" y="675380"/>
          <a:ext cx="1973580" cy="1578864"/>
        </a:xfrm>
        <a:prstGeom prst="funnel">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E16D8-EAB8-4151-851E-EE0251A591C4}">
      <dsp:nvSpPr>
        <dsp:cNvPr id="0" name=""/>
        <dsp:cNvSpPr/>
      </dsp:nvSpPr>
      <dsp:spPr>
        <a:xfrm rot="5400000">
          <a:off x="-68579" y="68579"/>
          <a:ext cx="457199" cy="320040"/>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1" y="160019"/>
        <a:ext cx="320040" cy="137159"/>
      </dsp:txXfrm>
    </dsp:sp>
    <dsp:sp modelId="{FBA731E2-8EEE-490D-B36C-4A949DC5606B}">
      <dsp:nvSpPr>
        <dsp:cNvPr id="0" name=""/>
        <dsp:cNvSpPr/>
      </dsp:nvSpPr>
      <dsp:spPr>
        <a:xfrm rot="5400000">
          <a:off x="1725930" y="-1405890"/>
          <a:ext cx="297179" cy="3108959"/>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A glance of Synergy</a:t>
          </a:r>
          <a:endParaRPr lang="en-US" sz="1800" kern="1200" dirty="0"/>
        </a:p>
      </dsp:txBody>
      <dsp:txXfrm rot="-5400000">
        <a:off x="320041" y="14506"/>
        <a:ext cx="3094452" cy="2681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4476D-E929-4B44-B2CD-6140E50BC1AE}">
      <dsp:nvSpPr>
        <dsp:cNvPr id="0" name=""/>
        <dsp:cNvSpPr/>
      </dsp:nvSpPr>
      <dsp:spPr>
        <a:xfrm rot="1492038">
          <a:off x="2970582" y="73026"/>
          <a:ext cx="1508347" cy="1508501"/>
        </a:xfrm>
        <a:prstGeom prst="circularArrow">
          <a:avLst>
            <a:gd name="adj1" fmla="val 10980"/>
            <a:gd name="adj2" fmla="val 1142322"/>
            <a:gd name="adj3" fmla="val 4500000"/>
            <a:gd name="adj4" fmla="val 10800000"/>
            <a:gd name="adj5" fmla="val 125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F48F76-5D99-4CF8-A7A8-DFC1B504C10C}">
      <dsp:nvSpPr>
        <dsp:cNvPr id="0" name=""/>
        <dsp:cNvSpPr/>
      </dsp:nvSpPr>
      <dsp:spPr>
        <a:xfrm>
          <a:off x="398345" y="627180"/>
          <a:ext cx="4118061" cy="420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N" sz="1800" b="0" i="1" kern="1200" dirty="0" smtClean="0"/>
            <a:t>Demand of Continuous coverage</a:t>
          </a:r>
          <a:endParaRPr lang="en-IN" sz="1800" b="0" i="1" kern="1200" dirty="0"/>
        </a:p>
      </dsp:txBody>
      <dsp:txXfrm>
        <a:off x="398345" y="627180"/>
        <a:ext cx="4118061" cy="420828"/>
      </dsp:txXfrm>
    </dsp:sp>
    <dsp:sp modelId="{78E69D66-CAA9-4C32-BE49-D7211859C41B}">
      <dsp:nvSpPr>
        <dsp:cNvPr id="0" name=""/>
        <dsp:cNvSpPr/>
      </dsp:nvSpPr>
      <dsp:spPr>
        <a:xfrm>
          <a:off x="2161642" y="923080"/>
          <a:ext cx="1508347" cy="1508501"/>
        </a:xfrm>
        <a:prstGeom prst="leftCircularArrow">
          <a:avLst>
            <a:gd name="adj1" fmla="val 10980"/>
            <a:gd name="adj2" fmla="val 1142322"/>
            <a:gd name="adj3" fmla="val 6300000"/>
            <a:gd name="adj4" fmla="val 18900000"/>
            <a:gd name="adj5" fmla="val 12500"/>
          </a:avLst>
        </a:prstGeom>
        <a:solidFill>
          <a:srgbClr val="0033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3659EF-1B5E-4357-A94B-7C9A7B73FDC3}">
      <dsp:nvSpPr>
        <dsp:cNvPr id="0" name=""/>
        <dsp:cNvSpPr/>
      </dsp:nvSpPr>
      <dsp:spPr>
        <a:xfrm>
          <a:off x="2309770" y="1579681"/>
          <a:ext cx="3965663" cy="420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N" sz="1800" b="0" i="1" kern="1200" dirty="0" smtClean="0"/>
            <a:t>Offloading outdoor cells with  high utilization</a:t>
          </a:r>
          <a:endParaRPr lang="en-IN" sz="1800" b="0" i="1" kern="1200" dirty="0"/>
        </a:p>
      </dsp:txBody>
      <dsp:txXfrm>
        <a:off x="2309770" y="1579681"/>
        <a:ext cx="3965663" cy="420828"/>
      </dsp:txXfrm>
    </dsp:sp>
    <dsp:sp modelId="{F11E1F0C-F399-4F4A-9843-26FFA653DBC8}">
      <dsp:nvSpPr>
        <dsp:cNvPr id="0" name=""/>
        <dsp:cNvSpPr/>
      </dsp:nvSpPr>
      <dsp:spPr>
        <a:xfrm rot="20183266">
          <a:off x="2381716" y="2171508"/>
          <a:ext cx="1612046" cy="1321793"/>
        </a:xfrm>
        <a:prstGeom prst="circularArrow">
          <a:avLst>
            <a:gd name="adj1" fmla="val 10980"/>
            <a:gd name="adj2" fmla="val 1142322"/>
            <a:gd name="adj3" fmla="val 4500000"/>
            <a:gd name="adj4" fmla="val 13500000"/>
            <a:gd name="adj5" fmla="val 12500"/>
          </a:avLst>
        </a:prstGeom>
        <a:solidFill>
          <a:srgbClr val="0033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98BF77-97CA-40AA-944A-9794C14C6AA8}">
      <dsp:nvSpPr>
        <dsp:cNvPr id="0" name=""/>
        <dsp:cNvSpPr/>
      </dsp:nvSpPr>
      <dsp:spPr>
        <a:xfrm>
          <a:off x="190502" y="2636311"/>
          <a:ext cx="3467242" cy="672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N" sz="1800" i="1" kern="1200" dirty="0" smtClean="0"/>
            <a:t>Indoor activities Generating high traffic</a:t>
          </a:r>
          <a:endParaRPr lang="en-IN" sz="1800" i="1" kern="1200" dirty="0"/>
        </a:p>
      </dsp:txBody>
      <dsp:txXfrm>
        <a:off x="190502" y="2636311"/>
        <a:ext cx="3467242" cy="672302"/>
      </dsp:txXfrm>
    </dsp:sp>
    <dsp:sp modelId="{A0B224F1-BF75-43D0-8B6B-D7E64FEBE166}">
      <dsp:nvSpPr>
        <dsp:cNvPr id="0" name=""/>
        <dsp:cNvSpPr/>
      </dsp:nvSpPr>
      <dsp:spPr>
        <a:xfrm rot="21330680">
          <a:off x="2470082" y="3253148"/>
          <a:ext cx="1294953" cy="1071598"/>
        </a:xfrm>
        <a:prstGeom prst="blockArc">
          <a:avLst>
            <a:gd name="adj1" fmla="val 0"/>
            <a:gd name="adj2" fmla="val 18900000"/>
            <a:gd name="adj3" fmla="val 12740"/>
          </a:avLst>
        </a:prstGeom>
        <a:solidFill>
          <a:srgbClr val="0033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B890A2-843E-4549-8DBB-50BB4074A0DD}">
      <dsp:nvSpPr>
        <dsp:cNvPr id="0" name=""/>
        <dsp:cNvSpPr/>
      </dsp:nvSpPr>
      <dsp:spPr>
        <a:xfrm>
          <a:off x="3009899" y="3484679"/>
          <a:ext cx="3196848" cy="497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IN" sz="1700" i="1" kern="1200" dirty="0" smtClean="0"/>
            <a:t>Poor indoor coverage  of outdoor sites</a:t>
          </a:r>
          <a:endParaRPr lang="en-IN" sz="1700" i="1" kern="1200" dirty="0"/>
        </a:p>
      </dsp:txBody>
      <dsp:txXfrm>
        <a:off x="3009899" y="3484679"/>
        <a:ext cx="3196848" cy="497027"/>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54E072-6166-4B7E-8873-D0ABA78A58F7}" type="datetimeFigureOut">
              <a:rPr lang="en-US" smtClean="0"/>
              <a:pPr/>
              <a:t>22-May-19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77D674-2895-4248-8C54-41008283D4B6}" type="slidenum">
              <a:rPr lang="en-US" smtClean="0"/>
              <a:pPr/>
              <a:t>‹#›</a:t>
            </a:fld>
            <a:endParaRPr lang="en-US"/>
          </a:p>
        </p:txBody>
      </p:sp>
    </p:spTree>
    <p:extLst>
      <p:ext uri="{BB962C8B-B14F-4D97-AF65-F5344CB8AC3E}">
        <p14:creationId xmlns="" xmlns:p14="http://schemas.microsoft.com/office/powerpoint/2010/main" val="932136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831745-3BE6-4BA0-8E1D-3BEBE9D1D0D8}"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piktel.com/"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9" name="Snip Single Corner Rectangle 8"/>
          <p:cNvSpPr/>
          <p:nvPr userDrawn="1"/>
        </p:nvSpPr>
        <p:spPr>
          <a:xfrm rot="16200000">
            <a:off x="4229100" y="1943100"/>
            <a:ext cx="685800" cy="9144000"/>
          </a:xfrm>
          <a:prstGeom prst="snip1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r"/>
            <a:r>
              <a:rPr lang="en-US" dirty="0" smtClean="0"/>
              <a:t>						</a:t>
            </a:r>
            <a:r>
              <a:rPr lang="en-US" dirty="0" err="1" smtClean="0"/>
              <a:t>Spiktel</a:t>
            </a:r>
            <a:r>
              <a:rPr lang="en-US" dirty="0" smtClean="0"/>
              <a:t> Technologies Pvt. Ltd.</a:t>
            </a:r>
          </a:p>
          <a:p>
            <a:pPr algn="r"/>
            <a:r>
              <a:rPr lang="en-US" smtClean="0">
                <a:hlinkClick r:id="rId2"/>
              </a:rPr>
              <a:t>www.spiktel.com</a:t>
            </a:r>
            <a:endParaRPr lang="en-US" dirty="0" smtClean="0"/>
          </a:p>
          <a:p>
            <a:pPr algn="ctr"/>
            <a:endParaRPr lang="en-US" dirty="0"/>
          </a:p>
        </p:txBody>
      </p:sp>
      <p:pic>
        <p:nvPicPr>
          <p:cNvPr id="10" name="Picture 4" descr="http://www.spiktel.com/images/logo.png"/>
          <p:cNvPicPr>
            <a:picLocks noChangeAspect="1" noChangeArrowheads="1"/>
          </p:cNvPicPr>
          <p:nvPr userDrawn="1"/>
        </p:nvPicPr>
        <p:blipFill>
          <a:blip r:embed="rId3" cstate="print"/>
          <a:srcRect/>
          <a:stretch>
            <a:fillRect/>
          </a:stretch>
        </p:blipFill>
        <p:spPr bwMode="auto">
          <a:xfrm>
            <a:off x="0" y="0"/>
            <a:ext cx="2457450" cy="6858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22-May-19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22-May-19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22-May-19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22-May-19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22-May-19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22-May-19</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22-May-19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spiktel.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1000"/>
            <a:lum/>
          </a:blip>
          <a:srcRect/>
          <a:stretch>
            <a:fillRect l="-6000" r="-6000"/>
          </a:stretch>
        </a:blipFill>
        <a:effectLst/>
      </p:bgPr>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22-May-19</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F15528-21DE-4FAA-801E-634DDDAF4B2B}" type="slidenum">
              <a:rPr lang="en-US" smtClean="0"/>
              <a:pPr/>
              <a:t>‹#›</a:t>
            </a:fld>
            <a:endParaRPr lang="en-US"/>
          </a:p>
        </p:txBody>
      </p:sp>
      <p:sp>
        <p:nvSpPr>
          <p:cNvPr id="9" name="Snip Single Corner Rectangle 8"/>
          <p:cNvSpPr/>
          <p:nvPr userDrawn="1"/>
        </p:nvSpPr>
        <p:spPr>
          <a:xfrm rot="16200000">
            <a:off x="4229100" y="1943100"/>
            <a:ext cx="685800" cy="9144000"/>
          </a:xfrm>
          <a:prstGeom prst="snip1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r"/>
            <a:r>
              <a:rPr lang="en-US" dirty="0" smtClean="0"/>
              <a:t>						</a:t>
            </a:r>
            <a:r>
              <a:rPr lang="en-US" dirty="0" err="1" smtClean="0"/>
              <a:t>Spiktel</a:t>
            </a:r>
            <a:r>
              <a:rPr lang="en-US" dirty="0" smtClean="0"/>
              <a:t> Technologies Pvt. Ltd.</a:t>
            </a:r>
          </a:p>
          <a:p>
            <a:pPr algn="r"/>
            <a:r>
              <a:rPr lang="en-US" dirty="0" smtClean="0">
                <a:hlinkClick r:id="rId14"/>
              </a:rPr>
              <a:t>www.spiktel.com</a:t>
            </a:r>
            <a:endParaRPr lang="en-US" dirty="0" smtClean="0"/>
          </a:p>
          <a:p>
            <a:pPr algn="ctr"/>
            <a:endParaRPr lang="en-US" dirty="0"/>
          </a:p>
        </p:txBody>
      </p:sp>
      <p:pic>
        <p:nvPicPr>
          <p:cNvPr id="10" name="Picture 4" descr="http://www.spiktel.com/images/logo.png"/>
          <p:cNvPicPr>
            <a:picLocks noChangeAspect="1" noChangeArrowheads="1"/>
          </p:cNvPicPr>
          <p:nvPr userDrawn="1"/>
        </p:nvPicPr>
        <p:blipFill>
          <a:blip r:embed="rId15" cstate="print"/>
          <a:srcRect/>
          <a:stretch>
            <a:fillRect/>
          </a:stretch>
        </p:blipFill>
        <p:spPr bwMode="auto">
          <a:xfrm>
            <a:off x="7010400" y="0"/>
            <a:ext cx="2133600" cy="595423"/>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4.xml"/><Relationship Id="rId13" Type="http://schemas.microsoft.com/office/2007/relationships/diagramDrawing" Target="../diagrams/drawing5.xml"/><Relationship Id="rId3" Type="http://schemas.openxmlformats.org/officeDocument/2006/relationships/diagramLayout" Target="../diagrams/layout3.xml"/><Relationship Id="rId7" Type="http://schemas.openxmlformats.org/officeDocument/2006/relationships/diagramLayout" Target="../diagrams/layout4.xml"/><Relationship Id="rId12" Type="http://schemas.microsoft.com/office/2007/relationships/diagramDrawing" Target="../diagrams/drawing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diagramData" Target="../diagrams/data4.xml"/><Relationship Id="rId11" Type="http://schemas.openxmlformats.org/officeDocument/2006/relationships/image" Target="../media/image48.png"/><Relationship Id="rId5" Type="http://schemas.openxmlformats.org/officeDocument/2006/relationships/diagramColors" Target="../diagrams/colors3.xml"/><Relationship Id="rId10" Type="http://schemas.openxmlformats.org/officeDocument/2006/relationships/image" Target="../media/image5.png"/><Relationship Id="rId4" Type="http://schemas.openxmlformats.org/officeDocument/2006/relationships/diagramQuickStyle" Target="../diagrams/quickStyle3.xml"/><Relationship Id="rId9" Type="http://schemas.openxmlformats.org/officeDocument/2006/relationships/diagramColors" Target="../diagrams/colors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jpeg"/><Relationship Id="rId18" Type="http://schemas.openxmlformats.org/officeDocument/2006/relationships/image" Target="../media/image64.jpeg"/><Relationship Id="rId26" Type="http://schemas.openxmlformats.org/officeDocument/2006/relationships/image" Target="../media/image72.png"/><Relationship Id="rId3" Type="http://schemas.openxmlformats.org/officeDocument/2006/relationships/image" Target="../media/image49.png"/><Relationship Id="rId21" Type="http://schemas.openxmlformats.org/officeDocument/2006/relationships/image" Target="../media/image67.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png"/><Relationship Id="rId25" Type="http://schemas.openxmlformats.org/officeDocument/2006/relationships/image" Target="../media/image71.png"/><Relationship Id="rId2" Type="http://schemas.openxmlformats.org/officeDocument/2006/relationships/image" Target="../media/image5.png"/><Relationship Id="rId16" Type="http://schemas.openxmlformats.org/officeDocument/2006/relationships/image" Target="../media/image62.png"/><Relationship Id="rId20"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24" Type="http://schemas.openxmlformats.org/officeDocument/2006/relationships/image" Target="../media/image70.png"/><Relationship Id="rId5" Type="http://schemas.openxmlformats.org/officeDocument/2006/relationships/image" Target="../media/image51.jpeg"/><Relationship Id="rId15" Type="http://schemas.openxmlformats.org/officeDocument/2006/relationships/image" Target="../media/image61.png"/><Relationship Id="rId23" Type="http://schemas.openxmlformats.org/officeDocument/2006/relationships/image" Target="../media/image69.jpeg"/><Relationship Id="rId28" Type="http://schemas.openxmlformats.org/officeDocument/2006/relationships/image" Target="../media/image74.png"/><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8.png"/><Relationship Id="rId27" Type="http://schemas.openxmlformats.org/officeDocument/2006/relationships/image" Target="../media/image73.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microsoft.com/office/2007/relationships/diagramDrawing" Target="../diagrams/drawing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8.jpeg"/><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8.jpeg"/><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2.jpeg"/><Relationship Id="rId7" Type="http://schemas.openxmlformats.org/officeDocument/2006/relationships/image" Target="../media/image35.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8.jpeg"/><Relationship Id="rId9" Type="http://schemas.openxmlformats.org/officeDocument/2006/relationships/image" Target="../media/image37.jpeg"/></Relationships>
</file>

<file path=ppt/slides/_rels/slide9.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0.jpeg"/><Relationship Id="rId7" Type="http://schemas.openxmlformats.org/officeDocument/2006/relationships/image" Target="../media/image4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8.jpeg"/><Relationship Id="rId9"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Image result for alcatel Luc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390" name="AutoShape 6" descr="Image result for alcatel Luc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392" name="AutoShape 8" descr="Image result for alcatel Luc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394" name="AutoShape 10" descr="Image result for alcatel Luc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396" name="AutoShape 12" descr="Image result for alcatel Luc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398" name="AutoShape 14" descr="Image result for alcatel Luc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400" name="AutoShape 16" descr="Image result for alcatel Luc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404" name="AutoShape 20" descr="data:image/jpeg;base64,/9j/4AAQSkZJRgABAQAAAQABAAD/2wCEAAkGBwgHBhQIBxQUFhUXGRgZGBYYFR0cHBodHxciFx0fIR0fHygkGRolHhgdJD0hMS0uLi4vGh8zODkvNyk5LjcBCgoKDgwOGhAQFDcmHyQtLCwuLC03NCwsNzQsLC4rNywxLC03LCwsLDc3LS8uNywrLzUtLDQsOC4tNzQsLCssLP/AABEIAIQBfQMBIgACEQEDEQH/xAAcAAEAAwEBAQEBAAAAAAAAAAAABQYHBAgDAgH/xABKEAABAwIEAwQFBwcJCQEAAAABAAIDBBEFBhIhBzFBEyJRYRRxcoGRMkJSgqGxwQgWI1NisrQVMzY3OEOSorM1Y3OUwtHS4fAX/8QAGQEBAAMBAQAAAAAAAAAAAAAAAAECBAMF/8QAKBEBAAICAQMDAgcAAAAAAAAAAAECAxExBCFBEiJhUZETFEJxgcHw/9oADAMBAAIRAxEAPwDcUREBERAREQEREBERAREQEREBERAREQEREBERAREQEREBERAREQEREBERAREQEREBERAREQEREBERAREQEREBERAREQEREBERAREQEREBERAREQEREBERAREQEREBERAREQEREBERAREQEREBERAREQEREBERAREQEREBERAREQEREBERAREQEREBERAREQEREBERAREQEREBERAREQEREBERARF+JpY4IjLMQ1rQSSTYAAXJJ6ABAmljgiM07g1rQSXONgAOZJPILOMw8VaaB5gy+ztSNu1fcM9zdnPHn3fK6pWe861Gaaw09KS2lae43kZCPnuH2hvTY8+VcjGy9HB0teb/AGXiv1WqbPGYq6S89Q5o+jGAwD3gavtUnhmJ4hUG/pVQD/xnn7CbKEynlmszJWdlT91jba5CNm+Q+k4+H3LUKDBsq4bXswKNnaTFpc4m7nAAXu48mX8BbmNuqvltjp7Yjv8ABOnDSYpmWjbrD2zt+i9oB9zm2+JurDguZ6TE5PRpgYpf1b+vsu5O9Wx8lDz1FPhGOGgjPds0gE3tfpf/AO5qQxHBKTFqTtIgL8xbof8Aust4rPMa35VWVFWct4zO2q/kfFjeQA9m8/3gHMH9sD4jfoVZlntWazqUCIiqCIiAiIgIiICxXE+MWKU2aXwQxwehx1Aic8seX6A/S46g/TqIa9w25DkbLT86Yx/IGVanEwbOZGdHtnusH+IhYvQ5U7XgbLiLhd5m9IF+eiM9gfWNHaO96D0ECCLhULDs64nVcVZsqyNh7CNpIcGu7S4jY/c6rc3np4KW4ZYwcbyPTVTzd7Wdm/x1RnsyT69Id9ZUTBP7Q1V7Dv8AQiQbGizLihnjFMPxSPLGVReqltqcACW6tmtaDsHGxJcdmt363HFTcO89CL0x2MStn56NUr2X8CS+xH1LeSDWkVczXR5mrcGipcuzMhmLmiWVwBszQdWkaT3i7T0HXcKlYhw7zfT0bq2lxmpfM0FwYTI1riBfT/OkN+BHkg1hU3I2dzm7Gq2CCPRFT9kGE/LcXGQOJ6AfoxYeu53sOfg/mqtzVlp0uJkOlik7MvsBrGhr2uIGwd3rbeF+qy7hzgeP41iVaMvVhpCxzO0s0nXd8mnkR8nS7/Eg9Fos6zfmbEMgZLgpZ5PSK2TUxshBNyDdzy3mbBzRbxLeijIcgZ4qqIYhVYtOypI1dkHP7NptfSdLw312ZbyKDWFQMkZ1xPH86V2DVrYRHTukDCxrg46ZjGNRLiDsOgG6/nCnONfj8c+EY+LVVMdLzYDUNRYbgba2uaQbbG7SFXOFH9aOLe3P/FFBsaLlr8RosOjEmISMjBNgXuDbnyvzXRG9kjBJGQQRcEG4IPIg9Qp1PIofD7OmJ5kzJXYbXthDKdxDCxrg4jtXs7xLiDswcgFfljnBj+nOLe27+IkWxqARZVw7x3FsQ4m4lQVs0j4o3VAZG512t01OgWHk3ZWjitX1eF5CqKzDnujkaYdL2mxF52NNj5gke9BbUVGypmY0HCuPMOOPdIWxvc5xN3PPaua1t/pE6Wj1hUrBYc+cSnuxP0t1HTaiGCMuaNtiGhha6QDq5zud7crANuRVDJeB47loTtx+tNVDpYY3P1amW1a76i42tp+ceR2HWk4dW5o4p4pNNhlU+ioYnaWmO4e48xctLXFxbYnvWbdosdyg2VFjdTiWZeF+PwRYzVPq6GYkF8ly5m41buLnBzQQ61yHAO2BFxM8c8ZxPBsEp5cHmfE50paXMNrjs3G3quAg0tFkj8GzznqlGMsrDRRPGqnga57SWW7rpHMI7zh3vnWvyHJfThLmnHH4/UZUzM4vkiDi17jdwLHBjml3zwdQcHHe199xYLNj2dhh+d6XK1PHd8xDnyHk1hDrBo5lxLDvyHnfa4rDuJNLWV3GOmpMNl7GV8UQZLa+g/pTf4Aj3rR8kYDmHBXynMNaarWGaLgjRbVq5k87j4ILUsy424++kwyPA6Y2dPd0lv1bTy+s74hrh1Wmrz1xTq3Vuf5w7lGI42+oMDz/AJnuXbp6+q6Y5VmFtlPZawOqx/FG0NJtfdzrbMaObj+A6kgKIp4nySCOMEkkAAcySbADxJK3/JWXGZYwTS8apnjVKRYkm2zB5Dl6yT1W/Ll/Dr8rTOkfmPFaLImXmYdhIHaOBDAdz+1I7xN/iduQ2ieEdHJUVVRjNSS5x/RhxNySe+8nz+R8Svjj9LhuHVrsXzg7tql+8dKw91jfmhx2u0eOwPe2crDgoOXOHHpJ2f2TpTtbvvGpo8ty1vuWedRj1HNp5VUnFTV4pj0+J07og0yOa3VPGwkM7gIDnA2IaFZsBxiqoJBT17S0kbX5EeII2cPMLK27Cynct1Uskhwy92va9zB9GRrC8EeGrTpPiHeQWrJi9uvEJ00HNUIqacV1EbPYQ5rh0I3CtOC4gzFcKjrmba23I8HDZw9zgR7lm+EY2J6bspDzCs/DmY+hT0hOzJSW+Qc0H97UfeseXHMU7+EaW5ERZECIiAiIgIiIMj/KFxgwYRT4PEbGR7pHezGLAHyLng/UUbQ8W8r02V2YA+mqDGIRC7eLvDRod8/rv8VZsYyVi+NcUoceruy9Eh0aRrJedDS9vd02/nXX58gtF7KP6I+CDGfydsXsKnBZDf5M7PPYRyfdH8V9sE/tDVXsO/0IlN/mTi9BxW/ObC+z9Hf/ADrS6zu9HoeANO41Br+fNfbDcnYrTcWZ8zydn2D2kNs467mNjN228WHqgq7XMovyiHPxDbWR2ZPi6lDG29dnM9ey2pUjiRw/izexlZRvEVVGLMk3s4X1BriNxY7hw3BJ2N1Xaen4xRQfyeH0x2sKh5YSPO9rn1lhPjdBM8Uc5YhgUtPguXw30qpOlr3AEMu4RtsDsXFztr3Asbgrl/8AzrGKildPjmL1zpNJJEMhjjBtyDdxbzsL+AXTxAyHX5kgpq/DpmsrKYCznX0vIIde4BLXB7bg2PM3HhwGq4vdl6M+noXbWMl+e1r7Sj933IOX8nQ3y5Un/fN/0mrl4A/7VxP2of35laOEOUsSyjgstNi2jU+QOAY7VYBgbubDfZV12SM55UzJPiGSXwvinJJZIbWu4uAIPPSXGzg69juEHJx8E0WP4dUh2ho12kIuGOEkbtRB2NtjbrZWQZd4lkXGMRf8nF/4KRrcq1ubslNw/OJY2qu54kiAIjdqdosOo0EAjrc73sVWcNw3itlinGHUBpaqJuzC91y1o5DdzHAW6EutyBsEE3kLImJZdzFUY1i1QyZ87SHFsei7nPD3OI5bkdAOarfCj+tHFvbn/iir/ksZsMMsucDAHEt7NkPJosb38ybdTyUDkXJ2K4Fnevxeu7Psp3SmPS4l3enMguLC2x8Sg78/5TrcwyxT4e5gLA5pa8kCxINwQDvt93grBlvDH4NgcWHyO1FgN3eZJcQPIXsPIBSaLpOS01iniBjnBj+nOLe27+IkWxrFIMh8QsIx2pr8uzQRCeR7idYJLTI57bh0TgCNXRTWEYVxXjxaF+J1cLoRJGZWjs7mMPBeBaEG5bfqFzEVwv7nF7FWP2JdVEDy9LB/EfFW/jQQOG9Vfxg/iY1D5xyBjTc0fnVkmVsc7vlxuNgTbSSCQWkOAF2uFri97qLxDKnEfOhZRZokhgga4OcGaTcjrpbfU7wBcAOfRBz4pDM/8nmEx32LHO9n0k/ZuCr7wnqKeo4fUnotu6zQ4eD2uIffz1XPvv1U7BgeHw4AMCDLwCPstB3uzTp3PiR18Vl0ORc8ZLr3vyROyWB5v2chAPgNTXWaXAWGtrmk23G1kGl5whmqMpVkFN8t1PMG28TE4D7VjfCegzViWAyfmxiEdMxsp1RGnY8lxY067uaTYiw+oVp2R4s5meWpzk6GzgwRRRW7pBOomw63b848jyVWxHh5j+XcefjHDyZjA/5VO/ZvO+kbFrmXJsDYtvsUHzzFw4zpmalbTY5icMrWnU0ejNbY2Lb3YGnkT5L8flEM7PLFKwdJSPhC5S+GzcVavEImYhHRQxB7DI5u7iwOBeB337ltxyHPouni9lHE834RDS4R2epkhcdbi0WLC3oDvcoLphjQzDYmt5BjAP8ACFkuWv7QFZ7D/wByFa9SRuipWRv5hrQfcLKhYPk7FaPitUZlm7PsJGuDbOOu5awbi23yD1QV7Nf9ftD7Ef3TLY1nPEnI2LYzjUGYssyMZUwgNs42uGuLmkGxFwXEEEWIPlYzGSjnd9TI7OIgDNIDBFa5dfcnc9EFuXm/iA0x5+rGO/WNPxiY4fYV6QWG8bsMdRZpixRo7k8ekn9uPY39bHNt7J8Fo6W0RdavKT4P5dFXVnG6od2M6Ywer7bu+qD8T4tVxz5nBmX4PRKOzqh4uBzDB9I+J8B+HPM8mZ+r8uUhotLZYty1pOksJN9iAe6SbkfAhQ1ZWT4hWPrKt2p7yXOPn+AHIDoAFs/LzfL6r8eEzHd1UcU2M4yyKoc5z5pGtc4m5OpwBN/IfctU4rVQpcrClZ/eSMbbybd/3sHxVD4bwekZxhvybrcfcwgfaQrHxnmIfSwDl+lcf8gH4/FMvfPSv07/AO+yPLN7qdyrGYnT4s/ZtPC8g9DI9pijb7y4/BRuDYTXY3XCjw5up3U/NaPFx6D7+lyuvMtNJl+ulwOCbXH+jc+3VwbexHQguO3hpvuF3tMT7N9/6S4KKrdTvsFqnCp5ngqZ+hexvvDb/wDUFjbnrdOGWGuw7KMbpRZ0pMp+ts3/ACBq49ZqMf7k8LWiIvKUEREBERAREQEREBERAREQEREBERAREQEREBERAREQEREBERAREQEREBERAREQFX89ZajzVl1+HEgP2fE8/NkbyPqNy0+TirAimJ1Ox5Q01FHVOo65pZIwlr2HmCOn/vrzXZFKtt4hcPqXNcfplIRFVNFmyW7rwOTX23t4O5jzGyw7FsOxTL1Z6HjcTo3dCfkv82uGzh9vjZerg6mLxqeV4na78LquKDN8YlIGtr2C/iRcD36bLU8y5Vw3MckcuIl47PVbS4AEG1wdjt3RysV5yjqLbtK7arHMSrIexqqid7fovle5vwJsq5sU2v6620TDUMxZywfLFAcJyg2PXyL27tYeVy7ftZPjbryssplnc95fISSSSSTckncknqSVyPna0XKtOUci4xmaRszmmGn6yvFi4fsNPyj+18nzNrKa+nFG9/ynh+sh5bkzPjQjkB7CMh0rulujPW77Bc+C9BNAaNLeS4cDweiwLDm0GGt0sb8XHq5x6uPj+C71hz5py2+FJnYiIuCBERAREQEREBERAREQEREBERAREQEREBERAREQEREBERAREQEREBERAREQEREBERAXwrKOmr6c01axkjDza9oc0+sHYr7ogpFfwqynVvL4onxE/qpHAe5pJaPcFxx8Hsutdd0lU4eBkZ+EYK0NFeMt4/Uncq1g+Q8s4PIJaSnYXjcPkJkcD4jWTpPqsrKiKszM8ygREUAiIgIiICIiAiIgIiICIiAiIgIiICIiAiIgIiICIiAiIgIiICIiAiIgIiICIiAiIgIiICIiAiIgIiICIiAiIgIiICIiAiIgIiICIiAiIgIiICIiAiIgIiICIiAiIgIiICIiAiIgIiICIiAiIgIiICIiAiIgIiICIiAiIgIi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406" name="AutoShape 22" descr="data:image/jpeg;base64,/9j/4AAQSkZJRgABAQAAAQABAAD/2wCEAAkGBwgHBhQIBxQUFhUXGRgZGBYYFR0cHBodHxciFx0fIR0fHygkGRolHhgdJD0hMS0uLi4vGh8zODkvNyk5LjcBCgoKDgwOGhAQFDcmHyQtLCwuLC03NCwsNzQsLC4rNywxLC03LCwsLDc3LS8uNywrLzUtLDQsOC4tNzQsLCssLP/AABEIAIQBfQMBIgACEQEDEQH/xAAcAAEAAwEBAQEBAAAAAAAAAAAABQYHBAgDAgH/xABKEAABAwIEAwQFBwcJCQEAAAABAAIDBBEFBhIhBzFBEyJRYRRxcoGRMkJSgqGxwQgWI1NisrQVMzY3OEOSorM1Y3OUwtHS4fAX/8QAGQEBAAMBAQAAAAAAAAAAAAAAAAECBAMF/8QAKBEBAAICAQMDAgcAAAAAAAAAAAECAxExBCFBEiJhUZETFEJxgcHw/9oADAMBAAIRAxEAPwDcUREBERAREQEREBERAREQEREBERAREQEREBERAREQEREBERAREQEREBERAREQEREBERAREQEREBERAREQEREBERAREQEREBERAREQEREBERAREQEREBERAREQEREBERAREQEREBERAREQEREBERAREQEREBERAREQEREBERAREQEREBERAREQEREBERAREQEREBERAREQEREBERAREQEREBERARF+JpY4IjLMQ1rQSSTYAAXJJ6ABAmljgiM07g1rQSXONgAOZJPILOMw8VaaB5gy+ztSNu1fcM9zdnPHn3fK6pWe861Gaaw09KS2lae43kZCPnuH2hvTY8+VcjGy9HB0teb/AGXiv1WqbPGYq6S89Q5o+jGAwD3gavtUnhmJ4hUG/pVQD/xnn7CbKEynlmszJWdlT91jba5CNm+Q+k4+H3LUKDBsq4bXswKNnaTFpc4m7nAAXu48mX8BbmNuqvltjp7Yjv8ABOnDSYpmWjbrD2zt+i9oB9zm2+JurDguZ6TE5PRpgYpf1b+vsu5O9Wx8lDz1FPhGOGgjPds0gE3tfpf/AO5qQxHBKTFqTtIgL8xbof8Aust4rPMa35VWVFWct4zO2q/kfFjeQA9m8/3gHMH9sD4jfoVZlntWazqUCIiqCIiAiIgIiICxXE+MWKU2aXwQxwehx1Aic8seX6A/S46g/TqIa9w25DkbLT86Yx/IGVanEwbOZGdHtnusH+IhYvQ5U7XgbLiLhd5m9IF+eiM9gfWNHaO96D0ECCLhULDs64nVcVZsqyNh7CNpIcGu7S4jY/c6rc3np4KW4ZYwcbyPTVTzd7Wdm/x1RnsyT69Id9ZUTBP7Q1V7Dv8AQiQbGizLihnjFMPxSPLGVReqltqcACW6tmtaDsHGxJcdmt363HFTcO89CL0x2MStn56NUr2X8CS+xH1LeSDWkVczXR5mrcGipcuzMhmLmiWVwBszQdWkaT3i7T0HXcKlYhw7zfT0bq2lxmpfM0FwYTI1riBfT/OkN+BHkg1hU3I2dzm7Gq2CCPRFT9kGE/LcXGQOJ6AfoxYeu53sOfg/mqtzVlp0uJkOlik7MvsBrGhr2uIGwd3rbeF+qy7hzgeP41iVaMvVhpCxzO0s0nXd8mnkR8nS7/Eg9Fos6zfmbEMgZLgpZ5PSK2TUxshBNyDdzy3mbBzRbxLeijIcgZ4qqIYhVYtOypI1dkHP7NptfSdLw312ZbyKDWFQMkZ1xPH86V2DVrYRHTukDCxrg46ZjGNRLiDsOgG6/nCnONfj8c+EY+LVVMdLzYDUNRYbgba2uaQbbG7SFXOFH9aOLe3P/FFBsaLlr8RosOjEmISMjBNgXuDbnyvzXRG9kjBJGQQRcEG4IPIg9Qp1PIofD7OmJ5kzJXYbXthDKdxDCxrg4jtXs7xLiDswcgFfljnBj+nOLe27+IkWxqARZVw7x3FsQ4m4lQVs0j4o3VAZG512t01OgWHk3ZWjitX1eF5CqKzDnujkaYdL2mxF52NNj5gke9BbUVGypmY0HCuPMOOPdIWxvc5xN3PPaua1t/pE6Wj1hUrBYc+cSnuxP0t1HTaiGCMuaNtiGhha6QDq5zud7crANuRVDJeB47loTtx+tNVDpYY3P1amW1a76i42tp+ceR2HWk4dW5o4p4pNNhlU+ioYnaWmO4e48xctLXFxbYnvWbdosdyg2VFjdTiWZeF+PwRYzVPq6GYkF8ly5m41buLnBzQQ61yHAO2BFxM8c8ZxPBsEp5cHmfE50paXMNrjs3G3quAg0tFkj8GzznqlGMsrDRRPGqnga57SWW7rpHMI7zh3vnWvyHJfThLmnHH4/UZUzM4vkiDi17jdwLHBjml3zwdQcHHe199xYLNj2dhh+d6XK1PHd8xDnyHk1hDrBo5lxLDvyHnfa4rDuJNLWV3GOmpMNl7GV8UQZLa+g/pTf4Aj3rR8kYDmHBXynMNaarWGaLgjRbVq5k87j4ILUsy424++kwyPA6Y2dPd0lv1bTy+s74hrh1Wmrz1xTq3Vuf5w7lGI42+oMDz/AJnuXbp6+q6Y5VmFtlPZawOqx/FG0NJtfdzrbMaObj+A6kgKIp4nySCOMEkkAAcySbADxJK3/JWXGZYwTS8apnjVKRYkm2zB5Dl6yT1W/Ll/Dr8rTOkfmPFaLImXmYdhIHaOBDAdz+1I7xN/iduQ2ieEdHJUVVRjNSS5x/RhxNySe+8nz+R8Svjj9LhuHVrsXzg7tql+8dKw91jfmhx2u0eOwPe2crDgoOXOHHpJ2f2TpTtbvvGpo8ty1vuWedRj1HNp5VUnFTV4pj0+J07og0yOa3VPGwkM7gIDnA2IaFZsBxiqoJBT17S0kbX5EeII2cPMLK27Cynct1Uskhwy92va9zB9GRrC8EeGrTpPiHeQWrJi9uvEJ00HNUIqacV1EbPYQ5rh0I3CtOC4gzFcKjrmba23I8HDZw9zgR7lm+EY2J6bspDzCs/DmY+hT0hOzJSW+Qc0H97UfeseXHMU7+EaW5ERZECIiAiIgIiIMj/KFxgwYRT4PEbGR7pHezGLAHyLng/UUbQ8W8r02V2YA+mqDGIRC7eLvDRod8/rv8VZsYyVi+NcUoceruy9Eh0aRrJedDS9vd02/nXX58gtF7KP6I+CDGfydsXsKnBZDf5M7PPYRyfdH8V9sE/tDVXsO/0IlN/mTi9BxW/ObC+z9Hf/ADrS6zu9HoeANO41Br+fNfbDcnYrTcWZ8zydn2D2kNs467mNjN228WHqgq7XMovyiHPxDbWR2ZPi6lDG29dnM9ey2pUjiRw/izexlZRvEVVGLMk3s4X1BriNxY7hw3BJ2N1Xaen4xRQfyeH0x2sKh5YSPO9rn1lhPjdBM8Uc5YhgUtPguXw30qpOlr3AEMu4RtsDsXFztr3Asbgrl/8AzrGKildPjmL1zpNJJEMhjjBtyDdxbzsL+AXTxAyHX5kgpq/DpmsrKYCznX0vIIde4BLXB7bg2PM3HhwGq4vdl6M+noXbWMl+e1r7Sj933IOX8nQ3y5Un/fN/0mrl4A/7VxP2of35laOEOUsSyjgstNi2jU+QOAY7VYBgbubDfZV12SM55UzJPiGSXwvinJJZIbWu4uAIPPSXGzg69juEHJx8E0WP4dUh2ho12kIuGOEkbtRB2NtjbrZWQZd4lkXGMRf8nF/4KRrcq1ubslNw/OJY2qu54kiAIjdqdosOo0EAjrc73sVWcNw3itlinGHUBpaqJuzC91y1o5DdzHAW6EutyBsEE3kLImJZdzFUY1i1QyZ87SHFsei7nPD3OI5bkdAOarfCj+tHFvbn/iir/ksZsMMsucDAHEt7NkPJosb38ybdTyUDkXJ2K4Fnevxeu7Psp3SmPS4l3enMguLC2x8Sg78/5TrcwyxT4e5gLA5pa8kCxINwQDvt93grBlvDH4NgcWHyO1FgN3eZJcQPIXsPIBSaLpOS01iniBjnBj+nOLe27+IkWxrFIMh8QsIx2pr8uzQRCeR7idYJLTI57bh0TgCNXRTWEYVxXjxaF+J1cLoRJGZWjs7mMPBeBaEG5bfqFzEVwv7nF7FWP2JdVEDy9LB/EfFW/jQQOG9Vfxg/iY1D5xyBjTc0fnVkmVsc7vlxuNgTbSSCQWkOAF2uFri97qLxDKnEfOhZRZokhgga4OcGaTcjrpbfU7wBcAOfRBz4pDM/8nmEx32LHO9n0k/ZuCr7wnqKeo4fUnotu6zQ4eD2uIffz1XPvv1U7BgeHw4AMCDLwCPstB3uzTp3PiR18Vl0ORc8ZLr3vyROyWB5v2chAPgNTXWaXAWGtrmk23G1kGl5whmqMpVkFN8t1PMG28TE4D7VjfCegzViWAyfmxiEdMxsp1RGnY8lxY067uaTYiw+oVp2R4s5meWpzk6GzgwRRRW7pBOomw63b848jyVWxHh5j+XcefjHDyZjA/5VO/ZvO+kbFrmXJsDYtvsUHzzFw4zpmalbTY5icMrWnU0ejNbY2Lb3YGnkT5L8flEM7PLFKwdJSPhC5S+GzcVavEImYhHRQxB7DI5u7iwOBeB337ltxyHPouni9lHE834RDS4R2epkhcdbi0WLC3oDvcoLphjQzDYmt5BjAP8ACFkuWv7QFZ7D/wByFa9SRuipWRv5hrQfcLKhYPk7FaPitUZlm7PsJGuDbOOu5awbi23yD1QV7Nf9ftD7Ef3TLY1nPEnI2LYzjUGYssyMZUwgNs42uGuLmkGxFwXEEEWIPlYzGSjnd9TI7OIgDNIDBFa5dfcnc9EFuXm/iA0x5+rGO/WNPxiY4fYV6QWG8bsMdRZpixRo7k8ekn9uPY39bHNt7J8Fo6W0RdavKT4P5dFXVnG6od2M6Ywer7bu+qD8T4tVxz5nBmX4PRKOzqh4uBzDB9I+J8B+HPM8mZ+r8uUhotLZYty1pOksJN9iAe6SbkfAhQ1ZWT4hWPrKt2p7yXOPn+AHIDoAFs/LzfL6r8eEzHd1UcU2M4yyKoc5z5pGtc4m5OpwBN/IfctU4rVQpcrClZ/eSMbbybd/3sHxVD4bwekZxhvybrcfcwgfaQrHxnmIfSwDl+lcf8gH4/FMvfPSv07/AO+yPLN7qdyrGYnT4s/ZtPC8g9DI9pijb7y4/BRuDYTXY3XCjw5up3U/NaPFx6D7+lyuvMtNJl+ulwOCbXH+jc+3VwbexHQguO3hpvuF3tMT7N9/6S4KKrdTvsFqnCp5ngqZ+hexvvDb/wDUFjbnrdOGWGuw7KMbpRZ0pMp+ts3/ACBq49ZqMf7k8LWiIvKUEREBERAREQEREBERAREQEREBERAREQEREBERAREQEREBERAREQEREBERAREQFX89ZajzVl1+HEgP2fE8/NkbyPqNy0+TirAimJ1Ox5Q01FHVOo65pZIwlr2HmCOn/vrzXZFKtt4hcPqXNcfplIRFVNFmyW7rwOTX23t4O5jzGyw7FsOxTL1Z6HjcTo3dCfkv82uGzh9vjZerg6mLxqeV4na78LquKDN8YlIGtr2C/iRcD36bLU8y5Vw3MckcuIl47PVbS4AEG1wdjt3RysV5yjqLbtK7arHMSrIexqqid7fovle5vwJsq5sU2v6620TDUMxZywfLFAcJyg2PXyL27tYeVy7ftZPjbryssplnc95fISSSSSTckncknqSVyPna0XKtOUci4xmaRszmmGn6yvFi4fsNPyj+18nzNrKa+nFG9/ynh+sh5bkzPjQjkB7CMh0rulujPW77Bc+C9BNAaNLeS4cDweiwLDm0GGt0sb8XHq5x6uPj+C71hz5py2+FJnYiIuCBERAREQEREBERAREQEREBERAREQEREBERAREQEREBERAREQEREBERAREQEREBERAXwrKOmr6c01axkjDza9oc0+sHYr7ogpFfwqynVvL4onxE/qpHAe5pJaPcFxx8Hsutdd0lU4eBkZ+EYK0NFeMt4/Uncq1g+Q8s4PIJaSnYXjcPkJkcD4jWTpPqsrKiKszM8ygREUAiIgIiICIiAiIgIiICIiAiIgIiICIiAiIgIiICIiAiIgIiICIiAiIgIiICIiAiIgIiICIiAiIgIiICIiAiIgIiICIiAiIgIiICIiAiIgIiICIiAiIgIiICIiAiIgIiICIiAiIgIiICIiAiIgIiICIiAiIgIiICIiAiIgIi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0" y="0"/>
            <a:ext cx="40386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7975" y="160338"/>
            <a:ext cx="720271" cy="443617"/>
          </a:xfrm>
          <a:prstGeom prst="rect">
            <a:avLst/>
          </a:prstGeom>
          <a:blipFill dpi="0" rotWithShape="1">
            <a:blip r:embed="rId3">
              <a:extLst>
                <a:ext uri="{28A0092B-C50C-407E-A947-70E740481C1C}">
                  <a14:useLocalDpi xmlns="" xmlns:a14="http://schemas.microsoft.com/office/drawing/2010/main" val="0"/>
                </a:ext>
              </a:extLst>
            </a:blip>
            <a:srcRect/>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4" name="Rectangle 3"/>
          <p:cNvSpPr/>
          <p:nvPr/>
        </p:nvSpPr>
        <p:spPr>
          <a:xfrm>
            <a:off x="-4" y="6116168"/>
            <a:ext cx="9220204" cy="762000"/>
          </a:xfrm>
          <a:prstGeom prst="rect">
            <a:avLst/>
          </a:prstGeom>
          <a:solidFill>
            <a:srgbClr val="003366"/>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IN" dirty="0" smtClean="0"/>
              <a:t>Synergy Telecom Pvt </a:t>
            </a:r>
            <a:r>
              <a:rPr lang="en-IN" dirty="0"/>
              <a:t>.</a:t>
            </a:r>
            <a:r>
              <a:rPr lang="en-IN" dirty="0" smtClean="0"/>
              <a:t>Ltd.</a:t>
            </a:r>
            <a:br>
              <a:rPr lang="en-IN" dirty="0" smtClean="0"/>
            </a:br>
            <a:r>
              <a:rPr lang="en-IN" u="sng" dirty="0" smtClean="0"/>
              <a:t>www.rfconnector.in</a:t>
            </a:r>
            <a:endParaRPr lang="en-IN" u="sng" dirty="0"/>
          </a:p>
        </p:txBody>
      </p:sp>
      <p:sp>
        <p:nvSpPr>
          <p:cNvPr id="5" name="Title 4"/>
          <p:cNvSpPr>
            <a:spLocks noGrp="1"/>
          </p:cNvSpPr>
          <p:nvPr>
            <p:ph type="ctrTitle"/>
          </p:nvPr>
        </p:nvSpPr>
        <p:spPr>
          <a:xfrm rot="18987429">
            <a:off x="368605" y="1361530"/>
            <a:ext cx="6004488" cy="1360638"/>
          </a:xfrm>
        </p:spPr>
        <p:txBody>
          <a:bodyPr/>
          <a:lstStyle/>
          <a:p>
            <a:pPr lvl="0" algn="ctr">
              <a:defRPr/>
            </a:pPr>
            <a:r>
              <a:rPr lang="en-IN" sz="3500" dirty="0" smtClean="0">
                <a:solidFill>
                  <a:srgbClr val="0070C0"/>
                </a:solidFill>
              </a:rPr>
              <a:t> </a:t>
            </a:r>
            <a:r>
              <a:rPr lang="en-IN" sz="3500" dirty="0" smtClean="0">
                <a:solidFill>
                  <a:srgbClr val="C00000"/>
                </a:solidFill>
              </a:rPr>
              <a:t>Welcome </a:t>
            </a:r>
            <a:br>
              <a:rPr lang="en-IN" sz="3500" dirty="0" smtClean="0">
                <a:solidFill>
                  <a:srgbClr val="C00000"/>
                </a:solidFill>
              </a:rPr>
            </a:br>
            <a:r>
              <a:rPr lang="en-IN" sz="3500" dirty="0" smtClean="0">
                <a:solidFill>
                  <a:srgbClr val="C00000"/>
                </a:solidFill>
              </a:rPr>
              <a:t>to</a:t>
            </a:r>
            <a:r>
              <a:rPr lang="en-IN" sz="2000" i="1" dirty="0" smtClean="0">
                <a:solidFill>
                  <a:srgbClr val="C00000"/>
                </a:solidFill>
              </a:rPr>
              <a:t/>
            </a:r>
            <a:br>
              <a:rPr lang="en-IN" sz="2000" i="1" dirty="0" smtClean="0">
                <a:solidFill>
                  <a:srgbClr val="C00000"/>
                </a:solidFill>
              </a:rPr>
            </a:br>
            <a:r>
              <a:rPr lang="en-IN" sz="3500" dirty="0" smtClean="0">
                <a:solidFill>
                  <a:srgbClr val="0070C0"/>
                </a:solidFill>
              </a:rPr>
              <a:t> Synergy telecom pvt. ltd.</a:t>
            </a:r>
            <a:r>
              <a:rPr lang="en-IN" sz="3500" dirty="0" smtClean="0"/>
              <a:t/>
            </a:r>
            <a:br>
              <a:rPr lang="en-IN" sz="3500" dirty="0" smtClean="0"/>
            </a:br>
            <a:endParaRPr lang="en-IN" sz="2000" i="1" dirty="0"/>
          </a:p>
        </p:txBody>
      </p:sp>
      <p:sp>
        <p:nvSpPr>
          <p:cNvPr id="9" name="Right Triangle 8"/>
          <p:cNvSpPr/>
          <p:nvPr/>
        </p:nvSpPr>
        <p:spPr>
          <a:xfrm rot="16200000">
            <a:off x="1994929" y="-1109107"/>
            <a:ext cx="6116171" cy="8334378"/>
          </a:xfrm>
          <a:custGeom>
            <a:avLst/>
            <a:gdLst>
              <a:gd name="connsiteX0" fmla="*/ 0 w 7067964"/>
              <a:gd name="connsiteY0" fmla="*/ 8226142 h 8226142"/>
              <a:gd name="connsiteX1" fmla="*/ 0 w 7067964"/>
              <a:gd name="connsiteY1" fmla="*/ 0 h 8226142"/>
              <a:gd name="connsiteX2" fmla="*/ 7067964 w 7067964"/>
              <a:gd name="connsiteY2" fmla="*/ 8226142 h 8226142"/>
              <a:gd name="connsiteX3" fmla="*/ 0 w 7067964"/>
              <a:gd name="connsiteY3" fmla="*/ 8226142 h 8226142"/>
              <a:gd name="connsiteX0" fmla="*/ 0 w 7067964"/>
              <a:gd name="connsiteY0" fmla="*/ 8226142 h 8226142"/>
              <a:gd name="connsiteX1" fmla="*/ 0 w 7067964"/>
              <a:gd name="connsiteY1" fmla="*/ 0 h 8226142"/>
              <a:gd name="connsiteX2" fmla="*/ 5874163 w 7067964"/>
              <a:gd name="connsiteY2" fmla="*/ 6321140 h 8226142"/>
              <a:gd name="connsiteX3" fmla="*/ 7067964 w 7067964"/>
              <a:gd name="connsiteY3" fmla="*/ 8226142 h 8226142"/>
              <a:gd name="connsiteX4" fmla="*/ 0 w 7067964"/>
              <a:gd name="connsiteY4" fmla="*/ 8226142 h 8226142"/>
              <a:gd name="connsiteX0" fmla="*/ 0 w 6063594"/>
              <a:gd name="connsiteY0" fmla="*/ 8226142 h 8226142"/>
              <a:gd name="connsiteX1" fmla="*/ 0 w 6063594"/>
              <a:gd name="connsiteY1" fmla="*/ 0 h 8226142"/>
              <a:gd name="connsiteX2" fmla="*/ 5874163 w 6063594"/>
              <a:gd name="connsiteY2" fmla="*/ 6321140 h 8226142"/>
              <a:gd name="connsiteX3" fmla="*/ 6063594 w 6063594"/>
              <a:gd name="connsiteY3" fmla="*/ 8175051 h 8226142"/>
              <a:gd name="connsiteX4" fmla="*/ 0 w 6063594"/>
              <a:gd name="connsiteY4" fmla="*/ 8226142 h 8226142"/>
              <a:gd name="connsiteX0" fmla="*/ 0 w 6121619"/>
              <a:gd name="connsiteY0" fmla="*/ 8226142 h 8226142"/>
              <a:gd name="connsiteX1" fmla="*/ 0 w 6121619"/>
              <a:gd name="connsiteY1" fmla="*/ 0 h 8226142"/>
              <a:gd name="connsiteX2" fmla="*/ 6121619 w 6121619"/>
              <a:gd name="connsiteY2" fmla="*/ 6201924 h 8226142"/>
              <a:gd name="connsiteX3" fmla="*/ 6063594 w 6121619"/>
              <a:gd name="connsiteY3" fmla="*/ 8175051 h 8226142"/>
              <a:gd name="connsiteX4" fmla="*/ 0 w 6121619"/>
              <a:gd name="connsiteY4" fmla="*/ 8226142 h 8226142"/>
              <a:gd name="connsiteX0" fmla="*/ 0 w 6121619"/>
              <a:gd name="connsiteY0" fmla="*/ 8226142 h 8226142"/>
              <a:gd name="connsiteX1" fmla="*/ 0 w 6121619"/>
              <a:gd name="connsiteY1" fmla="*/ 0 h 8226142"/>
              <a:gd name="connsiteX2" fmla="*/ 6121619 w 6121619"/>
              <a:gd name="connsiteY2" fmla="*/ 6201924 h 8226142"/>
              <a:gd name="connsiteX3" fmla="*/ 6107263 w 6121619"/>
              <a:gd name="connsiteY3" fmla="*/ 8175054 h 8226142"/>
              <a:gd name="connsiteX4" fmla="*/ 0 w 6121619"/>
              <a:gd name="connsiteY4" fmla="*/ 8226142 h 8226142"/>
              <a:gd name="connsiteX0" fmla="*/ 0 w 6121619"/>
              <a:gd name="connsiteY0" fmla="*/ 8226142 h 8226142"/>
              <a:gd name="connsiteX1" fmla="*/ 0 w 6121619"/>
              <a:gd name="connsiteY1" fmla="*/ 0 h 8226142"/>
              <a:gd name="connsiteX2" fmla="*/ 6121619 w 6121619"/>
              <a:gd name="connsiteY2" fmla="*/ 6201924 h 8226142"/>
              <a:gd name="connsiteX3" fmla="*/ 6107263 w 6121619"/>
              <a:gd name="connsiteY3" fmla="*/ 8175054 h 8226142"/>
              <a:gd name="connsiteX4" fmla="*/ 0 w 6121619"/>
              <a:gd name="connsiteY4" fmla="*/ 8226142 h 8226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1619" h="8226142">
                <a:moveTo>
                  <a:pt x="0" y="8226142"/>
                </a:moveTo>
                <a:lnTo>
                  <a:pt x="0" y="0"/>
                </a:lnTo>
                <a:cubicBezTo>
                  <a:pt x="1890321" y="2200180"/>
                  <a:pt x="4231298" y="4001744"/>
                  <a:pt x="6121619" y="6201924"/>
                </a:cubicBezTo>
                <a:lnTo>
                  <a:pt x="6107263" y="8175054"/>
                </a:lnTo>
                <a:cubicBezTo>
                  <a:pt x="3984173" y="8226150"/>
                  <a:pt x="2035754" y="8209113"/>
                  <a:pt x="0" y="8226142"/>
                </a:cubicBezTo>
                <a:close/>
              </a:path>
            </a:pathLst>
          </a:custGeom>
          <a:blipFill dpi="0" rotWithShape="1">
            <a:blip r:embed="rId4">
              <a:extLst>
                <a:ext uri="{28A0092B-C50C-407E-A947-70E740481C1C}">
                  <a14:useLocalDpi xmlns=""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Title 4"/>
          <p:cNvSpPr txBox="1">
            <a:spLocks/>
          </p:cNvSpPr>
          <p:nvPr/>
        </p:nvSpPr>
        <p:spPr>
          <a:xfrm rot="18987429">
            <a:off x="827662" y="1164290"/>
            <a:ext cx="3783784" cy="1010596"/>
          </a:xfrm>
          <a:prstGeom prst="rect">
            <a:avLst/>
          </a:prstGeom>
        </p:spPr>
        <p:txBody>
          <a:bodyPr vert="horz" lIns="91440" tIns="45720" rIns="91440" bIns="9144"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IN" sz="2000" b="0" i="1" u="none" strike="noStrike" kern="1200" cap="all" spc="0" normalizeH="0" baseline="0" noProof="0" dirty="0">
              <a:ln>
                <a:noFill/>
              </a:ln>
              <a:solidFill>
                <a:srgbClr val="C00000"/>
              </a:solidFill>
              <a:effectLst/>
              <a:uLnTx/>
              <a:uFillTx/>
              <a:latin typeface="+mj-lt"/>
              <a:ea typeface="+mj-ea"/>
              <a:cs typeface="+mj-cs"/>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20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 xmlns:p14="http://schemas.microsoft.com/office/powerpoint/2010/main" val="18104749"/>
              </p:ext>
            </p:extLst>
          </p:nvPr>
        </p:nvGraphicFramePr>
        <p:xfrm>
          <a:off x="228600" y="609600"/>
          <a:ext cx="2819400" cy="3703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Straight Arrow Connector 10"/>
          <p:cNvCxnSpPr/>
          <p:nvPr/>
        </p:nvCxnSpPr>
        <p:spPr>
          <a:xfrm>
            <a:off x="2286000" y="3543300"/>
            <a:ext cx="6248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 name="Diagram 13"/>
          <p:cNvGraphicFramePr/>
          <p:nvPr>
            <p:extLst>
              <p:ext uri="{D42A27DB-BD31-4B8C-83A1-F6EECF244321}">
                <p14:modId xmlns="" xmlns:p14="http://schemas.microsoft.com/office/powerpoint/2010/main" val="327172033"/>
              </p:ext>
            </p:extLst>
          </p:nvPr>
        </p:nvGraphicFramePr>
        <p:xfrm>
          <a:off x="1371600" y="685800"/>
          <a:ext cx="3429000" cy="457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Rounded Rectangle 7"/>
          <p:cNvSpPr/>
          <p:nvPr/>
        </p:nvSpPr>
        <p:spPr>
          <a:xfrm>
            <a:off x="990600" y="3276600"/>
            <a:ext cx="1371600" cy="533400"/>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Synergy </a:t>
            </a:r>
            <a:endParaRPr lang="en-US" dirty="0"/>
          </a:p>
        </p:txBody>
      </p:sp>
      <p:sp>
        <p:nvSpPr>
          <p:cNvPr id="13" name="Rounded Rectangle 12"/>
          <p:cNvSpPr/>
          <p:nvPr/>
        </p:nvSpPr>
        <p:spPr>
          <a:xfrm>
            <a:off x="6946900" y="76200"/>
            <a:ext cx="1981200" cy="609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Rectangle 14"/>
          <p:cNvSpPr/>
          <p:nvPr/>
        </p:nvSpPr>
        <p:spPr>
          <a:xfrm>
            <a:off x="8271329" y="66313"/>
            <a:ext cx="720271" cy="443617"/>
          </a:xfrm>
          <a:prstGeom prst="rect">
            <a:avLst/>
          </a:prstGeom>
          <a:blipFill dpi="0" rotWithShape="1">
            <a:blip r:embed="rId10">
              <a:extLst>
                <a:ext uri="{28A0092B-C50C-407E-A947-70E740481C1C}">
                  <a14:useLocalDpi xmlns="" xmlns:a14="http://schemas.microsoft.com/office/drawing/2010/main" val="0"/>
                </a:ext>
              </a:extLst>
            </a:blip>
            <a:srcRect/>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16" name="Rectangle 15"/>
          <p:cNvSpPr/>
          <p:nvPr/>
        </p:nvSpPr>
        <p:spPr>
          <a:xfrm>
            <a:off x="0" y="6096000"/>
            <a:ext cx="9144000" cy="762000"/>
          </a:xfrm>
          <a:prstGeom prst="rect">
            <a:avLst/>
          </a:prstGeom>
          <a:solidFill>
            <a:srgbClr val="003366"/>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IN" dirty="0" smtClean="0"/>
              <a:t>Synergy Telecom Pvt .Ltd.</a:t>
            </a:r>
            <a:br>
              <a:rPr lang="en-IN" dirty="0" smtClean="0"/>
            </a:br>
            <a:r>
              <a:rPr lang="en-IN" u="sng" dirty="0" smtClean="0"/>
              <a:t>www.rfconnector.in</a:t>
            </a:r>
            <a:endParaRPr lang="en-IN" u="sng" dirty="0"/>
          </a:p>
        </p:txBody>
      </p:sp>
      <p:sp>
        <p:nvSpPr>
          <p:cNvPr id="4" name="Oval 3"/>
          <p:cNvSpPr/>
          <p:nvPr/>
        </p:nvSpPr>
        <p:spPr>
          <a:xfrm>
            <a:off x="3124200" y="3505200"/>
            <a:ext cx="76200" cy="762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Oval 16"/>
          <p:cNvSpPr/>
          <p:nvPr/>
        </p:nvSpPr>
        <p:spPr>
          <a:xfrm>
            <a:off x="4419600" y="3505200"/>
            <a:ext cx="76200" cy="762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Oval 17"/>
          <p:cNvSpPr/>
          <p:nvPr/>
        </p:nvSpPr>
        <p:spPr>
          <a:xfrm>
            <a:off x="5562600" y="3509962"/>
            <a:ext cx="76200" cy="762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Oval 18"/>
          <p:cNvSpPr/>
          <p:nvPr/>
        </p:nvSpPr>
        <p:spPr>
          <a:xfrm>
            <a:off x="6629400" y="3509962"/>
            <a:ext cx="76200" cy="762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Oval 19"/>
          <p:cNvSpPr/>
          <p:nvPr/>
        </p:nvSpPr>
        <p:spPr>
          <a:xfrm>
            <a:off x="7772400" y="3505200"/>
            <a:ext cx="76200" cy="762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3" name="Straight Connector 22"/>
          <p:cNvCxnSpPr>
            <a:stCxn id="4" idx="0"/>
          </p:cNvCxnSpPr>
          <p:nvPr/>
        </p:nvCxnSpPr>
        <p:spPr>
          <a:xfrm flipV="1">
            <a:off x="3162300" y="33528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Elbow Connector 55"/>
          <p:cNvCxnSpPr/>
          <p:nvPr/>
        </p:nvCxnSpPr>
        <p:spPr>
          <a:xfrm rot="16200000" flipH="1">
            <a:off x="2743200" y="3581400"/>
            <a:ext cx="685800" cy="2286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971800" y="3352802"/>
            <a:ext cx="190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4457700" y="3586162"/>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267200" y="3733800"/>
            <a:ext cx="190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Elbow Connector 64"/>
          <p:cNvCxnSpPr/>
          <p:nvPr/>
        </p:nvCxnSpPr>
        <p:spPr>
          <a:xfrm rot="5400000">
            <a:off x="4017171" y="3298032"/>
            <a:ext cx="690560" cy="190500"/>
          </a:xfrm>
          <a:prstGeom prst="bentConnector3">
            <a:avLst>
              <a:gd name="adj1" fmla="val 44483"/>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5600700" y="335915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410200" y="3359150"/>
            <a:ext cx="190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16200000" flipH="1">
            <a:off x="5181600" y="3587750"/>
            <a:ext cx="685800" cy="2286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6680200" y="35814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489700" y="3738562"/>
            <a:ext cx="190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Elbow Connector 85"/>
          <p:cNvCxnSpPr/>
          <p:nvPr/>
        </p:nvCxnSpPr>
        <p:spPr>
          <a:xfrm rot="5400000">
            <a:off x="6252370" y="3293270"/>
            <a:ext cx="690560" cy="190500"/>
          </a:xfrm>
          <a:prstGeom prst="bentConnector3">
            <a:avLst>
              <a:gd name="adj1" fmla="val 43563"/>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810500" y="33528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620000" y="3352800"/>
            <a:ext cx="190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rot="16200000" flipH="1">
            <a:off x="7391400" y="3581401"/>
            <a:ext cx="685800" cy="2286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92" name="Rounded Rectangle 91"/>
          <p:cNvSpPr/>
          <p:nvPr/>
        </p:nvSpPr>
        <p:spPr>
          <a:xfrm>
            <a:off x="2838450" y="4038600"/>
            <a:ext cx="723900" cy="3857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3" name="Rounded Rectangle 92"/>
          <p:cNvSpPr/>
          <p:nvPr/>
        </p:nvSpPr>
        <p:spPr>
          <a:xfrm>
            <a:off x="2901950" y="4110036"/>
            <a:ext cx="723900" cy="38576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01</a:t>
            </a:r>
            <a:endParaRPr lang="en-IN" dirty="0"/>
          </a:p>
        </p:txBody>
      </p:sp>
      <p:sp>
        <p:nvSpPr>
          <p:cNvPr id="94" name="Rounded Rectangle 93"/>
          <p:cNvSpPr/>
          <p:nvPr/>
        </p:nvSpPr>
        <p:spPr>
          <a:xfrm>
            <a:off x="3994151" y="2596357"/>
            <a:ext cx="723900" cy="3857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5" name="Rounded Rectangle 94"/>
          <p:cNvSpPr/>
          <p:nvPr/>
        </p:nvSpPr>
        <p:spPr>
          <a:xfrm>
            <a:off x="4095751" y="2657477"/>
            <a:ext cx="723900" cy="38576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02</a:t>
            </a:r>
            <a:endParaRPr lang="en-IN" dirty="0"/>
          </a:p>
        </p:txBody>
      </p:sp>
      <p:sp>
        <p:nvSpPr>
          <p:cNvPr id="96" name="Rounded Rectangle 95"/>
          <p:cNvSpPr/>
          <p:nvPr/>
        </p:nvSpPr>
        <p:spPr>
          <a:xfrm>
            <a:off x="5295900" y="4038600"/>
            <a:ext cx="723900" cy="3857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7" name="Rounded Rectangle 96"/>
          <p:cNvSpPr/>
          <p:nvPr/>
        </p:nvSpPr>
        <p:spPr>
          <a:xfrm>
            <a:off x="5372100" y="4110037"/>
            <a:ext cx="723900" cy="38576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03</a:t>
            </a:r>
            <a:endParaRPr lang="en-IN" dirty="0"/>
          </a:p>
        </p:txBody>
      </p:sp>
      <p:sp>
        <p:nvSpPr>
          <p:cNvPr id="98" name="Rounded Rectangle 97"/>
          <p:cNvSpPr/>
          <p:nvPr/>
        </p:nvSpPr>
        <p:spPr>
          <a:xfrm>
            <a:off x="6248400" y="2590800"/>
            <a:ext cx="723900" cy="3857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9" name="Rounded Rectangle 98"/>
          <p:cNvSpPr/>
          <p:nvPr/>
        </p:nvSpPr>
        <p:spPr>
          <a:xfrm>
            <a:off x="6362700" y="2667000"/>
            <a:ext cx="723900" cy="38576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04</a:t>
            </a:r>
            <a:endParaRPr lang="en-IN" dirty="0"/>
          </a:p>
        </p:txBody>
      </p:sp>
      <p:sp>
        <p:nvSpPr>
          <p:cNvPr id="100" name="Rounded Rectangle 99"/>
          <p:cNvSpPr/>
          <p:nvPr/>
        </p:nvSpPr>
        <p:spPr>
          <a:xfrm>
            <a:off x="7467600" y="4038600"/>
            <a:ext cx="723900" cy="3857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1" name="Rounded Rectangle 100"/>
          <p:cNvSpPr/>
          <p:nvPr/>
        </p:nvSpPr>
        <p:spPr>
          <a:xfrm>
            <a:off x="7581900" y="4114800"/>
            <a:ext cx="723900" cy="38576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05</a:t>
            </a:r>
            <a:endParaRPr lang="en-IN" dirty="0"/>
          </a:p>
        </p:txBody>
      </p:sp>
      <p:sp>
        <p:nvSpPr>
          <p:cNvPr id="103" name="Rectangle 102"/>
          <p:cNvSpPr/>
          <p:nvPr/>
        </p:nvSpPr>
        <p:spPr>
          <a:xfrm>
            <a:off x="8191500" y="2969420"/>
            <a:ext cx="952500" cy="996950"/>
          </a:xfrm>
          <a:prstGeom prst="rect">
            <a:avLst/>
          </a:prstGeom>
          <a:blipFill dpi="0" rotWithShape="1">
            <a:blip r:embed="rId11">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4" name="Rectangle 103"/>
          <p:cNvSpPr/>
          <p:nvPr/>
        </p:nvSpPr>
        <p:spPr>
          <a:xfrm>
            <a:off x="2298701" y="4553744"/>
            <a:ext cx="2057400" cy="376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chemeClr val="tx1"/>
                </a:solidFill>
              </a:rPr>
              <a:t>PRODUCTS</a:t>
            </a:r>
            <a:endParaRPr lang="en-IN" sz="1600" dirty="0">
              <a:solidFill>
                <a:schemeClr val="tx1"/>
              </a:solidFill>
            </a:endParaRPr>
          </a:p>
        </p:txBody>
      </p:sp>
      <p:sp>
        <p:nvSpPr>
          <p:cNvPr id="105" name="Rectangle 104"/>
          <p:cNvSpPr/>
          <p:nvPr/>
        </p:nvSpPr>
        <p:spPr>
          <a:xfrm>
            <a:off x="3429000" y="2138363"/>
            <a:ext cx="1866900" cy="376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chemeClr val="tx1"/>
                </a:solidFill>
              </a:rPr>
              <a:t>QUALITY</a:t>
            </a:r>
            <a:endParaRPr lang="en-IN" sz="1600" dirty="0">
              <a:solidFill>
                <a:schemeClr val="tx1"/>
              </a:solidFill>
            </a:endParaRPr>
          </a:p>
        </p:txBody>
      </p:sp>
      <p:sp>
        <p:nvSpPr>
          <p:cNvPr id="106" name="Rectangle 105"/>
          <p:cNvSpPr/>
          <p:nvPr/>
        </p:nvSpPr>
        <p:spPr>
          <a:xfrm>
            <a:off x="4648200" y="4576763"/>
            <a:ext cx="2057400" cy="376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chemeClr val="tx1"/>
                </a:solidFill>
              </a:rPr>
              <a:t>SUPPLY ON TIME</a:t>
            </a:r>
            <a:endParaRPr lang="en-IN" sz="1600" dirty="0">
              <a:solidFill>
                <a:schemeClr val="tx1"/>
              </a:solidFill>
            </a:endParaRPr>
          </a:p>
        </p:txBody>
      </p:sp>
      <p:sp>
        <p:nvSpPr>
          <p:cNvPr id="107" name="Rectangle 106"/>
          <p:cNvSpPr/>
          <p:nvPr/>
        </p:nvSpPr>
        <p:spPr>
          <a:xfrm>
            <a:off x="5753100" y="2133600"/>
            <a:ext cx="1866900" cy="376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chemeClr val="tx1"/>
                </a:solidFill>
              </a:rPr>
              <a:t>WARRANTY</a:t>
            </a:r>
            <a:endParaRPr lang="en-IN" sz="1600" dirty="0">
              <a:solidFill>
                <a:schemeClr val="tx1"/>
              </a:solidFill>
            </a:endParaRPr>
          </a:p>
        </p:txBody>
      </p:sp>
      <p:sp>
        <p:nvSpPr>
          <p:cNvPr id="108" name="Rectangle 107"/>
          <p:cNvSpPr/>
          <p:nvPr/>
        </p:nvSpPr>
        <p:spPr>
          <a:xfrm>
            <a:off x="6724650" y="4563270"/>
            <a:ext cx="2419350" cy="376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chemeClr val="tx1"/>
                </a:solidFill>
              </a:rPr>
              <a:t>CUSTOMER SATISFACTION</a:t>
            </a:r>
            <a:endParaRPr lang="en-IN" sz="1600" dirty="0">
              <a:solidFill>
                <a:schemeClr val="tx1"/>
              </a:solidFill>
            </a:endParaRPr>
          </a:p>
        </p:txBody>
      </p:sp>
      <p:sp>
        <p:nvSpPr>
          <p:cNvPr id="109" name="Rectangle 108"/>
          <p:cNvSpPr/>
          <p:nvPr/>
        </p:nvSpPr>
        <p:spPr>
          <a:xfrm>
            <a:off x="2584449" y="1219200"/>
            <a:ext cx="6089651"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smtClean="0">
                <a:solidFill>
                  <a:schemeClr val="tx1"/>
                </a:solidFill>
              </a:rPr>
              <a:t>“</a:t>
            </a:r>
            <a:r>
              <a:rPr lang="en-IN" dirty="0" smtClean="0">
                <a:solidFill>
                  <a:schemeClr val="tx1"/>
                </a:solidFill>
              </a:rPr>
              <a:t> Customer satisfaction is our highest priority, and we never</a:t>
            </a:r>
            <a:br>
              <a:rPr lang="en-IN" dirty="0" smtClean="0">
                <a:solidFill>
                  <a:schemeClr val="tx1"/>
                </a:solidFill>
              </a:rPr>
            </a:br>
            <a:r>
              <a:rPr lang="en-IN" dirty="0" smtClean="0">
                <a:solidFill>
                  <a:schemeClr val="tx1"/>
                </a:solidFill>
              </a:rPr>
              <a:t>fail to exceed the customer’s expectation’s !! </a:t>
            </a:r>
            <a:r>
              <a:rPr lang="en-IN" sz="2400" dirty="0" smtClean="0">
                <a:solidFill>
                  <a:schemeClr val="tx1"/>
                </a:solidFill>
              </a:rPr>
              <a:t>”</a:t>
            </a:r>
            <a:endParaRPr lang="en-IN" sz="2400" dirty="0">
              <a:solidFill>
                <a:schemeClr val="tx1"/>
              </a:solidFill>
            </a:endParaRPr>
          </a:p>
        </p:txBody>
      </p:sp>
      <p:sp>
        <p:nvSpPr>
          <p:cNvPr id="2" name="Oval 1"/>
          <p:cNvSpPr/>
          <p:nvPr/>
        </p:nvSpPr>
        <p:spPr>
          <a:xfrm>
            <a:off x="8153400" y="351694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7" name="Rounded Rectangle 46"/>
          <p:cNvSpPr/>
          <p:nvPr/>
        </p:nvSpPr>
        <p:spPr>
          <a:xfrm>
            <a:off x="399143" y="183101"/>
            <a:ext cx="2864757" cy="359714"/>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smtClean="0"/>
              <a:t>A GLANCE OF SYNERGY</a:t>
            </a:r>
            <a:endParaRPr lang="en-IN" dirty="0"/>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7010400" y="76200"/>
            <a:ext cx="1981200" cy="609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p:cNvSpPr/>
          <p:nvPr/>
        </p:nvSpPr>
        <p:spPr>
          <a:xfrm>
            <a:off x="8271329" y="66313"/>
            <a:ext cx="720271" cy="443617"/>
          </a:xfrm>
          <a:prstGeom prst="rect">
            <a:avLst/>
          </a:prstGeom>
          <a:blipFill dpi="0" rotWithShape="1">
            <a:blip r:embed="rId2">
              <a:extLst>
                <a:ext uri="{28A0092B-C50C-407E-A947-70E740481C1C}">
                  <a14:useLocalDpi xmlns="" xmlns:a14="http://schemas.microsoft.com/office/drawing/2010/main" val="0"/>
                </a:ext>
              </a:extLst>
            </a:blip>
            <a:srcRect/>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9" name="Rectangle 8"/>
          <p:cNvSpPr/>
          <p:nvPr/>
        </p:nvSpPr>
        <p:spPr>
          <a:xfrm>
            <a:off x="0" y="6096000"/>
            <a:ext cx="9144000" cy="762000"/>
          </a:xfrm>
          <a:prstGeom prst="rect">
            <a:avLst/>
          </a:prstGeom>
          <a:solidFill>
            <a:srgbClr val="003366"/>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IN" dirty="0" smtClean="0"/>
              <a:t>Synergy Telecom Pvt .Ltd.</a:t>
            </a:r>
            <a:br>
              <a:rPr lang="en-IN" dirty="0" smtClean="0"/>
            </a:br>
            <a:r>
              <a:rPr lang="en-IN" u="sng" dirty="0" smtClean="0"/>
              <a:t>www.rfconnector.in</a:t>
            </a:r>
            <a:endParaRPr lang="en-IN" u="sng" dirty="0"/>
          </a:p>
        </p:txBody>
      </p:sp>
      <p:graphicFrame>
        <p:nvGraphicFramePr>
          <p:cNvPr id="7" name="Diagram 6"/>
          <p:cNvGraphicFramePr/>
          <p:nvPr>
            <p:extLst>
              <p:ext uri="{D42A27DB-BD31-4B8C-83A1-F6EECF244321}">
                <p14:modId xmlns="" xmlns:p14="http://schemas.microsoft.com/office/powerpoint/2010/main" val="223392079"/>
              </p:ext>
            </p:extLst>
          </p:nvPr>
        </p:nvGraphicFramePr>
        <p:xfrm>
          <a:off x="647700" y="723900"/>
          <a:ext cx="6324600" cy="4000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Block Arc 14"/>
          <p:cNvSpPr/>
          <p:nvPr/>
        </p:nvSpPr>
        <p:spPr>
          <a:xfrm rot="11834096">
            <a:off x="7150497" y="2604603"/>
            <a:ext cx="1294953" cy="1141919"/>
          </a:xfrm>
          <a:prstGeom prst="blockArc">
            <a:avLst>
              <a:gd name="adj1" fmla="val 0"/>
              <a:gd name="adj2" fmla="val 18900000"/>
              <a:gd name="adj3" fmla="val 12740"/>
            </a:avLst>
          </a:prstGeom>
          <a:solidFill>
            <a:srgbClr val="00336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15"/>
          <p:cNvSpPr/>
          <p:nvPr/>
        </p:nvSpPr>
        <p:spPr>
          <a:xfrm>
            <a:off x="4940299" y="3023443"/>
            <a:ext cx="2857673" cy="356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i="1" dirty="0" smtClean="0">
                <a:solidFill>
                  <a:schemeClr val="tx1"/>
                </a:solidFill>
              </a:rPr>
              <a:t>Improvement of Network Performance</a:t>
            </a:r>
            <a:endParaRPr lang="en-IN" i="1" dirty="0">
              <a:solidFill>
                <a:schemeClr val="tx1"/>
              </a:solidFill>
            </a:endParaRPr>
          </a:p>
        </p:txBody>
      </p:sp>
      <p:sp>
        <p:nvSpPr>
          <p:cNvPr id="17" name="Rounded Rectangle 16"/>
          <p:cNvSpPr/>
          <p:nvPr/>
        </p:nvSpPr>
        <p:spPr>
          <a:xfrm>
            <a:off x="399143" y="183101"/>
            <a:ext cx="4934857" cy="359714"/>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smtClean="0"/>
              <a:t>WHAT DRIVES THE NEED FOR IBS?</a:t>
            </a:r>
            <a:endParaRPr lang="en-IN" dirty="0"/>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7010400" y="76200"/>
            <a:ext cx="1981200" cy="609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p:cNvSpPr/>
          <p:nvPr/>
        </p:nvSpPr>
        <p:spPr>
          <a:xfrm>
            <a:off x="8271329" y="66313"/>
            <a:ext cx="720271" cy="443617"/>
          </a:xfrm>
          <a:prstGeom prst="rect">
            <a:avLst/>
          </a:prstGeom>
          <a:blipFill dpi="0" rotWithShape="1">
            <a:blip r:embed="rId2">
              <a:extLst>
                <a:ext uri="{28A0092B-C50C-407E-A947-70E740481C1C}">
                  <a14:useLocalDpi xmlns="" xmlns:a14="http://schemas.microsoft.com/office/drawing/2010/main" val="0"/>
                </a:ext>
              </a:extLst>
            </a:blip>
            <a:srcRect/>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10" name="Rectangle 9"/>
          <p:cNvSpPr/>
          <p:nvPr/>
        </p:nvSpPr>
        <p:spPr>
          <a:xfrm>
            <a:off x="0" y="6096000"/>
            <a:ext cx="9144000" cy="762000"/>
          </a:xfrm>
          <a:prstGeom prst="rect">
            <a:avLst/>
          </a:prstGeom>
          <a:solidFill>
            <a:srgbClr val="003366"/>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IN" dirty="0" smtClean="0"/>
              <a:t>Synergy Telecom Pvt .Ltd.</a:t>
            </a:r>
            <a:br>
              <a:rPr lang="en-IN" dirty="0" smtClean="0"/>
            </a:br>
            <a:r>
              <a:rPr lang="en-IN" u="sng" dirty="0" smtClean="0"/>
              <a:t>www.rfconnector.in</a:t>
            </a:r>
            <a:endParaRPr lang="en-IN" u="sng" dirty="0"/>
          </a:p>
        </p:txBody>
      </p:sp>
      <p:sp>
        <p:nvSpPr>
          <p:cNvPr id="14" name="Rectangle 13"/>
          <p:cNvSpPr/>
          <p:nvPr/>
        </p:nvSpPr>
        <p:spPr>
          <a:xfrm>
            <a:off x="7239000" y="3200400"/>
            <a:ext cx="1295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(In </a:t>
            </a:r>
            <a:r>
              <a:rPr lang="en-IN" dirty="0" err="1" smtClean="0">
                <a:solidFill>
                  <a:schemeClr val="tx1"/>
                </a:solidFill>
              </a:rPr>
              <a:t>crore</a:t>
            </a:r>
            <a:r>
              <a:rPr lang="en-IN" dirty="0" smtClean="0">
                <a:solidFill>
                  <a:schemeClr val="tx1"/>
                </a:solidFill>
              </a:rPr>
              <a:t>)</a:t>
            </a:r>
            <a:endParaRPr lang="en-IN" dirty="0">
              <a:solidFill>
                <a:schemeClr val="tx1"/>
              </a:solidFill>
            </a:endParaRPr>
          </a:p>
        </p:txBody>
      </p:sp>
      <p:graphicFrame>
        <p:nvGraphicFramePr>
          <p:cNvPr id="18" name="Content Placeholder 17"/>
          <p:cNvGraphicFramePr>
            <a:graphicFrameLocks noGrp="1"/>
          </p:cNvGraphicFramePr>
          <p:nvPr>
            <p:ph idx="1"/>
            <p:extLst>
              <p:ext uri="{D42A27DB-BD31-4B8C-83A1-F6EECF244321}">
                <p14:modId xmlns="" xmlns:p14="http://schemas.microsoft.com/office/powerpoint/2010/main" val="3327790272"/>
              </p:ext>
            </p:extLst>
          </p:nvPr>
        </p:nvGraphicFramePr>
        <p:xfrm>
          <a:off x="822325" y="1100138"/>
          <a:ext cx="7521575" cy="3579812"/>
        </p:xfrm>
        <a:graphic>
          <a:graphicData uri="http://schemas.openxmlformats.org/drawingml/2006/chart">
            <c:chart xmlns:c="http://schemas.openxmlformats.org/drawingml/2006/chart" xmlns:r="http://schemas.openxmlformats.org/officeDocument/2006/relationships" r:id="rId3"/>
          </a:graphicData>
        </a:graphic>
      </p:graphicFrame>
      <p:sp>
        <p:nvSpPr>
          <p:cNvPr id="19" name="Rounded Rectangle 18"/>
          <p:cNvSpPr/>
          <p:nvPr/>
        </p:nvSpPr>
        <p:spPr>
          <a:xfrm>
            <a:off x="399143" y="183101"/>
            <a:ext cx="2258331" cy="359714"/>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smtClean="0"/>
              <a:t>FINANCIALS</a:t>
            </a:r>
            <a:endParaRPr lang="en-IN" dirty="0"/>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descr="Image result for indian Oil corpor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0" name="AutoShape 4" descr="Image result for indian Oil corpor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2" name="AutoShape 6" descr="data:image/jpeg;base64,/9j/4AAQSkZJRgABAQAAAQABAAD/2wCEAAkGBxQHEhUUERQUFhUXDREXGRYYGBscFRchHxUXGh0YGh0aKCogIBwlGxQVLTEhJSkrLi4uHCAzODMuNygtLisBCgoKDg0OGhAQGiwkHyY3NywsLSwsMiwsLyw0MDQsLCwsLCw3LCw0LCwsLCwsNC8sLCwsLCwsLCwsLCwsLCwsLP/AABEIAK4BIgMBEQACEQEDEQH/xAAbAAEAAwEBAQEAAAAAAAAAAAAAAwUGBwQCAf/EAE4QAAIBAgIGCAQCAwsJCQAAAAECAwAEBREGEhMhMVEHFCIyQVJhkXFyobFCgRUjMxYkNENigpKTosLRNTZzdLKzwcPhRFNUg4SF09Tw/8QAGgEBAAIDAQAAAAAAAAAAAAAAAAEEAgMFBv/EADYRAQABAgMGAwYGAgIDAAAAAAABAgMREhMEITEyUZEFQVIUImHB0fAjQnGBobEz4XLxJENE/9oADAMBAAIRAxEAPwDtUMKlR2R3R4DlWummMI3M6qpxne+9ivlX2FZZKejHNPU2K+VfYUyU9DNPU2K+VfYUyU9DNPU2K+VfYUyU9DNPU2K+VfYUyU9DNPU2K+VfYUyU9DNPU2K+VfYUyU9DNPU2K+VfYUyU9DNPU2K+VfYUyU9DNPU2K+VfYUyU9DNPU2K+VfYUyU9DNPU2K+VfYUyU9DNPU2K+VfYUyU9DNPU2K+VfYUyU9DNPU2K+VfYUyU9DNPU2K+VfYUyU9DNPU2K+VfYUyU9DNPU2K+Uewplp6GaepsV8q+wpkp6GaepsV8q+wpkp6GaepsV8q+wpkp6GaepsV8q+wpkp6GaepsV8q+wpkp6GaepsV8q+wpkp6GaepsV8q+wpkp6GaepsV8q+wpkp6GaepsV8q+wpkp6GaepsV8q+wpkp6GaepsV8q+wpkp6GaepsV8q+wpkp6GaepsV8q+wpkp6GaepsV8q+wpkp6GaepsV8q+wpkp6GaepsV8q+wpkp6GaepsV8q+wpkp6GaeqqmGTN8x+9VKojNK1TO6FrB3V+UfardHLCrVxlJWSCgUCgUCgUCgUCgUCgUFZjukFto+mvdTJGMjkCe03yqO035Cs6LdVc4UwMW/SDd45uwnD5JV8J5+xEfUbwCP54PpVn2aij/LVh8I3iJ8Lx697Vxf21ovljUHL3X++anPs8bopmR4bnAR/2rSRwfELMsY9tpWUXPTa/jFKKDAbcH9RpHIDy6yp+muKmblWHvWo7CwjwLF032mMxT5b8nRcj8TlJWGpY/NbwQnGlOMYD/D8PE8Y4y2pzYeurmxP5hRUaVivkqwn4jSaNac2WknZhlAk8YZOxKD4jI97L+STWm5s9y3vmN3UaStIUCgUCgUCgUCgUCgUCgUFPP3m+Y/eqVXNK1TwhaQd1flH2q3RywrVcZSVkgoFAoFAoFAoFAoFB8SyrApZyFVVJLE5AAcSSeApxHP7vTC50qkaDBVXVU6sl7IP1SHlGCO03xB+GRDVbizTbjNd7fUZ+9gwvQqQveO+JYgTmQ3bIPhmpJVPDLWLMPDdW2Krtyn3fdp7JiJmcIhV4l0hYliuYjaO0j8AihpMuRZ8/cBapXNq2SzujGuf4++7r7N4Lfub6/dj48ezM3Vl19te4klmbzSOWP5Z7xVSrxe9wtxFP6Q69vwLZqeaZn+P6fi4bEnBB9a0z4ltU/nn+FqPC9kj8kfy+mw+JvwCsY8Q2mPzymfDNkn/1wiGExxkMmsjA5hlYhh6g+Fb6fFtpjmmJj4wr3PBNlq4RMfpP1xX+HaXYng/7O52yj8E41/7W5/7Qqxb8Q2e5uu0ZZ6xwczaPAblO+1Vj8J3T9P6XLaQ4XpqQmKW/VLk5AXCnIZ+B2mX0kBUc66FvPTGaxVmp+/JxLtm5aqy1xMSvheYhoAuc7G/sB/Gr/CYV5tn3lA8ST8VG6sMtu9w92r+Ja28wXGIcdiE1tIsiHxHEHysDvDDkd9Va6KqJwqge+sQoFAoFAoFAoFAoFAoKefvN8x+9UquaVqnhC0g7q/KPtVujlhWq4ykrJBQKBQKBQKBQKBQRXVylmjSSMFRELMzHIKAMySeVTETM4QOVySzdJzu7u1vhELkkk6jXGrvJYngoyzzO5fVhmt6IjZ43b65/hCn0h07NwvU8IAt7VBqGZRqs3PZ+Kg79/ePHMeOm7Xb2eM97fVPCPqv7FsF3aqsKd0Rxn782WtbRbXujeeLHvH864m07Zd2iffnd08nr9k2Gzs0YURv6+aeqq4UCgUCgUHxNCs4yYAitlq9XaqzUThLVesW71OW5GMLLRnSy50NICkz2mfahY70HiYz+H4d30GeddyxtVvavdr92vr5S8p4h4TVYxuW99P8AMf6+LUTWXVR+ltH2BRt9xaAdlst7DUHBxn3Rv35rxya3FWP4V/8AaXGl0PRTSOHSm3WeA7juZD3o2y3q3vx8QQfGql21VbqyyLmtYUCgUCgUCgUCgUCgp5+83zH71Sq5pWqeELSDur8o+1W6OWFarjKSskFAoFAoFAoFAoFBzXSKRtP704fCxFnburXcin9o4O6FT6EH4EE/hGdy3EWKNSeaeH1GS0+0lGNN1CyyjsYMkbU3LKV/CP5CkbvAka2/s1hcvRstGpXvrnhHzdDw/Yatqrw4Uxxn5R8VDHGIgAoyArzty5VcqmqqcZl7W1aotUxRRGEQ+qwbCgUCgUCgUCgUEmAY3LobcbeDNomIE0Pgy58RyYZnI+HDgTXe2Pao2mnRuz73lLyvi3hmnjetR7vnHT/X9N3iTLoxKmMYf27K4CdaiXhkx3TKPBgxOY4hiR+JiLlP4kaNfNHD6OA6fa3C3aLJGwZHRWVhwYEZgj0INUpiYnCRLUBQKBQKBQKBQKBQU8/eb5j96pVc0rVPCFpB3V+UfardHLCtVxlJWSCgUCgUCgUCgUGW6SNITo7ZO0ee3lYQwgb212z3gc1GZ+IA8a37Pbz17+Eb5GF0hkOgOGRWEJ/fd0GaZwe0utltGz48kU8gTxFb89NdVV6vlp+4bLVqq7XFFPGWKtYBbKFXgB7+teb2i/VfuTXU97s2z07Pai3T5fzPVLWlYKBQKBQKBQKBQKARnxqYmYnGETETGEtF0ZYutlM+G3OTW10H1A3BWIyZPg4z/nAeLGvR273tFmL0c1O6fr9/J4bxLY/Zr00xyzvj7+DWdGlw+A3FzhM7EmFjLbs344mI3D4FgfizDgtbNpiK6Yux58f1UHRaphQKBQKBQKBQKBQU8/eb5j96pVc0rVPCFpB3V+UfardHLCtVxlJWSCgUCgUCgUCgUHNbhjpRpAsZ3w4dDrnkZWCkexZMvWI1cj8PZ8fOr+hzzH8R/T+IXNznmglMUXLVTsgj0ORP881S8SuadqixHnvn5ffwei8B2bGqq9McN0fP7/VDXEenKBQKBQKBQKBQKBQKDyYnGSuuhIeNg6sOIIOeY9Rln+Qro+GX9O9FM8Kt0/JyvF9m1tnmY407/q6Hplih2OGY3EO0hRZgPFXB10/JhIo9XrtWaN9dif2eLdZjcSgMpzBAIPMHgaoD6oFAoFAoFAoFAoKefvN8x+9UquaVqnhC0g7q/KPtVujlhWq4ykrJBQKBQKBQKBQOFBxfQ3EGt8OxjEv4ya4lCsfhmuXwa4+ldG9Tjct2/KPv5JcoRzGMgSB6E1dqt0VTjVTE/s2U3blMYU1TEfCZfu2bzN7msdC36Y7Qy9ou+ue8m2bzN7mmja9MdoPaLvrnvJtm8ze5poWvTHaD2i7657ybZvM3uaaFv0x2g9ou+ue8m2bzN7mmha9MdoPaLvrnvJtm8ze5poWvTHaD2i7657ybZvM3uaaFr0x2g9ou+ue8m2bzN7mmha9MdoPaLvrnvJtm8ze5poWvTHaD2i7657ybZvM3uaaFr0x2g9ou+ue8m2bzN7mmja9MdoPaLvrnvJtm8ze5poWvTHaD2i7657ybZvM3uaaNv0x2g17vrnvLpmhrHGcAxC2bfsNeVB4jcJgP6cb+9Vr3ubRTV1/6aXS+jK9OIYXaMTmRBs8/9GzR/wByqe005btUIaetAUCgUCgUCgUCgp5+83zH71Sq5pWqeELSDur8o+1W6OWFarjKSskFAoFAoFAoFB4sauOp280nktpX9kJ/4VlTGNUQONRDq+ie7dr3Qz9crzL7R10p37X99By9tw/KrrJ1nSvR21tIcHaOCNTPe2SykL+0DKmsG5g5mufZu1zNzGeETgxxezpD0ChsprOe2hRYTfW0M8ajsZNMoDEcjmVPPWWo2faKpiqmqd+GMdjFN+5az/T/AFfq0Wx/Q202er2NbbZa2XPLdUa1fs+bGccfkY70q6PYTpd1u1tbfq9xbSOmuF1e0GZQ41SQyayHMHfl4A5Go1L1rLVVOMSlmsMwGB9Hp7h4E6wryjaEdtcpguWfoMxW6u5V7RFMTu/0Yvd0RaLWt9bS3F7FHIHukii2gzG7IZr8zyZfzaw2u9XTVFNEkqPB9HI7fSDqc0avD1q4yRhmpQwSSxj8gU/MVuquzOz54nf/ALwGnxfQOGwxmz1YUNncbUNFl+rV0t5Dq5cjqqw9Q1aKNoqqs1b/AHo+pi53p9Zx4fiNzFCipGkyhUUZKo2aHd+ZNW7FU1W4mRt9F8DsNHMMTEMRh27TEaiFQ2QYnUVVYhSxUFiTwHw31rty5Xd06JwwHm6QtG7OeygxLDk2cbuivGBkuTErnq8FZXGqQN2/03zYu1xXNuviLvSnRaztMWwyGO2iWKXrW0QL2X1UBGsPHI1rtXa5tVzMzjGCMXPekuwjwzEriKBFjjXYaqKMlGcEbHIepJP51b2aqarcTPFk1vQV+tN/GeD20O7+uH96q+3fln78kS1vQXcbbCkXyXEy+5D/APMrRtsfjSh0GqgUCgUCgUCgUCgp5+83zH71Sq5pWqeELSDur8o+1W6OWFarjKSskFAoFAoFAoFB4Mftuu2s8fntZk/pIw/41lROFUSOOK230TU+S63/AJ3h/wDkrpcNr++g5e/A/CrrJ27TX9hgP+v4f/spXMsc1z9JYy0c+kKx4ubCbIxzWUMkefASK0hI/NUBHqnM1pi1+DqR5SPCf85v/YP+fWf/AMv7/JHm/NFtHX0Wu8Svrt41hkkldcmzITaySFm3DI5Fd2/x/Nduxcpoop4wnFm8Pn2+jF0+WWtNcNlyzuAcvrW2qMNqpj9P6ODQ9StMBw6wt7256syPDcbmUF5EYSMDrA5qJJATwPDfWrNXXcqqojHy/YfGPYcFx7DLpN6zQ3CEjhmlvKVP5rJ/Zqbdf/j10z5fUWuj2kC4hf3lnNkXt7kSwk8dUxqGy9VMh/JwPCtdy1lt01x58RxXpM/yref6df8AdJXS2b/FT9+aYb9MMbTrALaK1ZdrbvGCjHLtRq0ZUnwJRww+I51UmvR2iZq4ScEWmdsNFMCt7GVlMzzruBz/AI4zuRzVSQufqOdTZnUvzXHD/WCMF/pn/lvCP/Wf7sVqs/4Ln7Ch096NLzHr6e5ha3Eb7LIO7h+zCiHMBCOKnxrbY2qiiiKZxMXh6Bm1WvpPBbWDfyz2p/uVnt0bqY/X5JmWr6CbfY4Wrf8AeXMre2rH/wAutG3TjdQ6HVMKBQKBQKBQKBQU8/eb5j96pVc0rVPCFpB3V+UfardHLCtVxlJWSCgUCgUCgUCg/CM6DiuiFk1zhOLWHGSC4lIXx7IGqPze3b3rpXasLtu55SlygHOr4902MXFwIw88zCJlMYaRiIyOBTM9kjIZEcKxi3THCB8XGJzXUiyyTSvKurqyNIxkXI5jJicxkSSN+6kUREYRG4S/p252m26zPtdnqbXavtNXPPV1s89XPwzypp04YYRh+hufl9jVxiK6s9xPKuYOrJK7L8cmJGdKbdNPCI7G58R4rPFEYVmlEROZiEjCM7896g5cd/CmSmZxw3j8xDE5sTIM80spUEAyOzkZ8QNYnLPIUpoinljATDH7oan75uP1f7P9a/6vslOxv7PZJG7wJFRp09I7G5CuKTJKZhNKJiTnKJGEpzGR7eetw3ceFTkpwy4bhDc3L3bF5HZ3Y5s7MWZt2WZJ3ncBUxGEYRAnw3FZsKYtbzSRMQASjldbkGy3HieNRVRTVuqjEfF9fy4i+0mkeR8gNZ2LNl4DM8BvO6pppimMIgTzY5czukj3M7SR56jtK5dM+OqxOa5+lYxbpiMIiBP+6m+/8bd/18n+NRo0emOw3GggOD4HiVyeztQ0SHn2NmpH/mSkfkaq3/fv0UjpPRbZmxwq0UjLOEyf1jtIPo4qntNWN2pDVVoCgUCgUCgUCgUFPP3m+Y/eqVXNK1TwhaQd1flH2q3RywrVcZSVkgoFAoFAoFAoFBzRU/c1pAwb9jiNucuW0QDMfQ/1oq5/k2f40/0Ob4vhYwO+ubUqMlmLx5j8DdpQPQKwHxBqp4lnm3Repmek7/N6HwO5bqmqzXET5xjHd8bFfKvsK42tc9U95ej0LXpjtBsV8q+wprXPVPeTQtemO0GxXyr7Cmtc9U95NC16Y7QbFfKvsKa1z1T3k0LXpjtBsV8q+wprXPVPeTQtemO0GxXyr7Cmtc9U95NC16Y7QbFfKvsKa1z1T3k0LXpjtBsV8q+wprXPVPeTQtemO0GxXyr7Cmtc9U95NC16Y7QbFfKvsKa1z1T3k0LXpjtBsV8q+wprXPVPeTQtemO0GxXyr7Cmtc9U95NC16Y7Q8mKEQodVQWY6qgDeSeXr/0q/wCG03L1+MapwjfO+XN8VqtWNnnCmMZ3Ruj9/wCHQ9MMMNtZ4ZgsW6Sd0MhHgF7Uj/02Zv5hrs2a8a670+X3DxrrUEIt1VVGSqoUDkAMgPYVz8cRJQKBQKBQKBQKBQU8/eb5j96pVc0rVPCFpB3V+UfardHLCtVxlJWSCgUCgUCgUCgUGQ6T8AbG7MtBmLi3cTwle9rLvKj1I4DmFqxs1yKK9/Cd0jEaXxjTXD4MVtgNtBGVnQcchvcc+wSWH8hyeVbdOImrZ6+FXD5N1i9VZuRcp4wx8EwnUMvAj/8ACvN3rVVquaKuMPe2L1N63FyjhL7rU3FAoFAoFAoFAoFAohfdGuCjGbk3s2QtbTNgzd1nA1s/ggyYnmE9a9FZtezWMn56uPw+H38XivFNs9pve7yxuj5y13R5G2k95c4tKCEJMFqD4Rqe035n2JkFbto/Doi1H6z+rmOj1TCgUCgUCgUCgUCgp5+83zH71Sq5pWqeELSDur8o+1W6OWFarjKSskFAoFAoFAoFAoFBzPFAejq+a4Ck4feSATqBmLeQ/wAYB5WzOf5jwUG7T+PRl/NHD4wMdp1oydFJtvbjWsZ2DKV3rEWGeru/Cfwnhlu4gZ6b1mNst4cLkfy6fhviE7LXhVyzx+HxhUKwcZg5gjjXnqqZpmaaowl7SiumumKqZxiX7WLIoFAoFAoFAoFAwvDJdKZxa23xll/DGue8n/DxO7mR29h2SLVMX70f8Y+bzPi/ieONi1P/ACn5R8+zf4zEuItHgWGZrDGq9bmG/UUHMpn4yM3e5k5cNbVv0Tl/HucfKPvo846Zh9kmHRpFEoVERVVR4ADIVSqmapxkeioCgUCgUCgUCgUCgp5+83zH71Sq5pWqeELSDur8o+1W6OWFarjKSskFAoFAoFAoFAoFB5sRsY8TieKZQ8boVZTwI/x9fCppqmmcYHLEd+j1ms8QU3GFTMVjlI1tlrfgcDw9B8y+Ki9hF/36N1ceXVPFRaT6ES6Pg3FiTc2TDXGqdZ4wd+e7vJ/KHhx4ax0XrVva4wr92uPPr+v39HQ2DxG5ss4caen0+96gtrlboZoc/uK4V/ZrlirLcjD+nsNn2q1tFOa3OP8AcJa0LBQKBQKBQfjuIxmSAOZrKiiquctMYywruU26c1U4Q9Gj+AXOmL6tsupCGye4cEIOYXzN/JH5la7mz7Fb2fCu/vq8qfq8v4h4xNyJt2d0dfOfpDYzXi4MP0TgKbS5b9vc7so/BmZ+GsPTcvAAtuq7FOf8W9w8ocHDBvNC9FotFLcRJ2nY60sp70jeJPoPAeHqSSat67N2rGf2F/WoKBQKBQKBQKBQKBQU8/eb5j96pVc0rVPCFpB3V+UfardHLCtVxlJWSCgUCgUCgUCgUCgUEF7aJfo0cqK6MuTKwzUjkQamJmJxgc/fR690FZpMK/fFqSWeykY66eJMLn7bz6MeFvUt3t1zdPX6ihkw/C9PHLW8jWF9rENEyhSzeIKbgxzzz1CG8w8Kzqi5bpy3IzU92dFyu3VmonCVFieiGJYKTtLczoP4yA6xP8wdv+z+dULmwbNd326ss9J4ff7u3s/jt2jddjN8Y3T9P6UQxKMEq2aMOKsCGHoR4VUr8L2mnfEYx8Jde14xstfGrD9YTC8jb8a+4qvOx3440T2Wqdu2arhcp7hukX8a/wBIVEbLfnhRPZM7Zs9PG5T3hDLicUXFx+VbqPDdpr/Jh+qvc8V2SiOfH9N6yw7B77Gsuq2kpU/xkg2afEF8sx8M/hVu34Zbo33q/wBoczaPH/KzT+8/T/bRroVZ6NBZ8cu1Zu8tshOqfTIdtx8Ao55ir9rCPc2ajD4+fdwr+03b843Ksf67Ly3uL7TdFis4jh2HZAbQgCeRPLEq7kUjxG7kx3rUzFuzONU5qv4/dXbfRrRy30Yi2VsmqNxZjvdz5mbxP0HgAKrXLtVycahb1rCgUCgUCgUCgUCgUCgp5+83zH71Sq5pWqeELSDur8o+1W6OWFarjKSskFAoFAoFAoFAoFAoFAoKDSXQ6z0mH75hUtlkJF7Mo/nDeR6HMelbbd6u3yyMu2i2LaPf5PvtvGP4m73kegffn8AUFb9azXz04T1geC/0gvmyXEsCW4y/FGokH5LlJ/tVlTbt8bdzD+BV3GN4Qn7fBLmLn+91UD+0v2rZFF7yuR3IRwY7gbn9ThNzKchwiV/DhvkNNO/53Ij9071jZ4+0LZ4fo6yN4SPEIj76n96sJtxP+S780LRbLH9IN000FhGeIiGtNly4tv8AUOtYZtno4RNU/HgLnAOjmzwl9rIGuZyQTNcHaNnzAO4EeByJ9a13NprqjCN0dIGwquFAoFAoFAoFAoFAoFAoFBTz95vmP3qlVzStU8IWkHdX5R9qt0csK1XGUlZIKBQKBQKBQKBQKBQKBQKBQKBQKBQKBQKBQKBQKBQKBQKBQKBQKBQU8/eb5j96pVc0rVPCFpB3V+UfardHLCtVxlJWSFLj+lFvo/JBHcMwa4kKR5KWBOsi7yOG+ReNBFeaYWtleJZSOVncLqgqdU62eqNbhmdUgDnkKCfSHSWDR3ZdYZl20wjTJS2bHgDlw+NBX6U6fWWisoiundXaISDVjZhqlmUHMDLih3UEOAdJOHaQSiKCf9YxyVXR01jyBYapPpnmaC0xbSi3wi4gtpWYS3DZRgKSD2gN5G4byONB7MbxaLAoHnnbVjQAscszvIUAAbySSBl60EGjekEGksO2tmLJrspzBUgjLMEHeNxB+BFB5b3TC1sbxLKRys8gUqCp1TrZ6o1uAJKkAc8hQT6Q6SQaO7LrDMu2mEaZKWzY8AcuHxoLigz2lWmtnopl1qXVZhmI1BaQjhnkOAzz3nIUHi0Z6R8P0lkEUEpEhz1UkUqW9FJ7JOXgDn6UFpf6UW+H3cNnIzCeZdZAFJUjtcW4DuNQftnpPbXl3LZI5NxFHrOuqwAHY/ERqn9onA+NBc0HzLIIVLMQqhSSScgABmSSeAAoMHP0w4XDJqbZ235a6xOU/LdmR6gGhg2lhiEWIxLNC6vEy6yuD2SP+mRz5ZGgxmIdL+F2UhTbO+RyLIhKfkd2sPVcxRODWYFjkGkEQmtZFkTMjMZgqfKynep3jcR4iiGPPTLhQ4yyf1Mn+FBpNGNL7TSoN1SUOUy1lKsrjPgcmAJHqN1BQXfS7hlo7I8sgZZGU/qnyzUkHflv3ig0WjOlVrpQrNaSh9QgMpDK658M1YA5HI5HgcjyoLqgprPSe2vbuWyRybiJNZ11GAA7H4iNU/tE3A+NB86VaU22icay3bMqPJqAhS2/IngPRTQZk9MmFAZ7WTL/AEMn+FBZYh0kWGHQwTySOI7hJGjIjYkhCAxIAzG9hxoIcJ6VMMxWRY0uNVmYBddHVSTwGsRqjP1IoNrQKBQU8/eb5j96pVc0rVPCFpB3V+UfardHLCtVxlJWSHKemj+GYP8A6+f99a1CWf6TMFkx/G5IoCRKuFJLHluLNGWYKD4E+B8DlQhFpLpV+6uzwt33Tx4xFHMvA6wAybLwDDf6HWHhQaPS9Q+k+HAgEdTG48P+10PJ99PGERRWSXMaLHNHdRhZEAV8iG3ZjfuYKRyK0kh5NMrg3eKYFI3edI2PxLxE/eg9nTJefpSeywxGC7a4WSY5gaqA5DPPd4St8YxSSHm6PJ10Xxi7w9WBgn/WwZMCMwutqj11Cw5/qRzoKfpNwSTH8beKAkSjCVljy3FmQuwUHwJ8D4HKhCHSXSr91dlhjvunjxiKOZeB1gNz5eAYb/Q6w8KDvdShx/o9tU0gxvE7i5UO8E5SMMMwg2skYIB8VSFQD/KPOoS9PT3hscFtDeRgR3Ed2iiRRkxGq7AZjiVZFI5ZHmaSQg0jnN1j+DuRkWso2I5Eic/8aCfRX/OjEf8AUz9rSh5Or1KHOunm+ezwshCRtbmONsvLk7kfAmMA+hNEw0mB6NW0FhHbbJGia2QOCo7ZKjWdubEknPnRDIafYRHoTgc8FntArzRqxZyzZO6B+PAMoIIGQ7R50TDS9HOBwWGG2wSNDtbSKSRtUEyM6BmLE8R2sgDwAA8KIYzQeIYFpDf2kA1YGt9fUHdUgQuMh4BdvIAORy8KJZTox0wTRazl2llPOhuQxlRAYk/Vxrqszbgd2eXqKiCeLYdGGGS4riM+KiFbe2mhZYowynWzMYJyXhviJOYHabxyJoSzOhGl9vovPiAuIJpjJfuV2caPlqyS556zDLPWFBo+ibD5LvEry/W3e2tpI2RI2XVzLPG2YG4btRiSNwMhAJ30JdcqUOU6J/5z4j/qn/1KhLqckSy95QfiAfvUocp0PgVtJMSUqpAtxkMhkP4P4VCX50wRhcQwZQBl107st38ItPCpQuemXBILjDJpDHGJIjEyOFAYZyIrLmN+TKxGXwPhRMND0fXj3+G2kkhJdrOLMniSBlmfU5Z0Q0FAoKefvN8x+9UquaVqnhC0g7q/KPtVujlhWq4ykrJDn3Sdo5c45c4a9tFrrBdl5TrIuoNpbtnkxBO6N+GfCiUr6PXB0gF5s/3t+jtntNZO9v3auet48csqIZfTno1nkxKO5sYteKS4ilmUMi7NlkUs2TkZhhmd2Zz1uYqE4rPT/A8QfFra+sbYTiG0Vd8karra04IIZlbuyg5ig82KYBi+nzRRYjFDaWqTB3VHDSPuI3arMM8mYDMqBmTvyAoLjTPRm4v8Twya3i1oLdhtGDIAg10PBiCdyngDUirt+j99KcSvLnFoGWElVgTajtAHVDfqmJGSoDkct8h45VBig0p6MTgj2txgkDGWK6DPGZtzAbwc5WyAzUqQDvD8DlQxaD9A3MmPpe7Ii3/RmzLl0zDdrslQ2t48QMvWpQzGnXRrPLiUdzYxa8UlxFLMoZF2bLIpZsnIzDDM7sznrcxUJiXZKlDl+O6KX+j2ISYhhKpKJs9tbuQuZJBYjMqCCRrZ5ggk8QSKhLx32juKdIU0S4lFHaWkUmsY1cM8hyyOWqTvIJGZ1dUMcgTQXWkujdxeY3YXMUWdvDCFd9ZAF/bbtUkMe+vAHjUoUl7hGK4NjF3e2Vks6SoEUtLEqkakOZyLhgdaLLeKhLW6KYri17OVv7KK3h2TEOsiMS2a5Lkrscsi2/LwqULPTXRxdK7SS2ZtUtqsj5Z6rKc1OXiPAjkTQYG3k0iw636ktrE5WMRJdiRNy5aobtMM2A4MVB3DNSeMJ3NDg3R/s8IbD7mVnaQFmfWZljbNSgj1vwoUXduz37hnUoZ/CDj+ikXVI7SC6RAVim2igKPAEF1JUeAIGQ3ZmoSvOjrQ2bCJJ72/dXvLjPMLvCAkMVz4Zkhdw3AKoFB5+h/RWfA7K4gv4Qu1uGOoWRwymFEOeoSMjkwyNSSh0H0avdC8QmhjjMmHTMWV9dM4jl2SVZgxIA1SQDnkh8MqIevor0ducBlxBrmLZia814zrI2sNeU59gnLcy8cuNBf6b3WIWkKHC4Y5pTMAyyEABNVt4zdN+sE8fHhQaKg5FeYRiuDYxd3tlZLMkyBFLyxKCNWHM5FwwOtF4ioS12ieKYrezlcQsoreHYsQ6yIxLZrkuSuxyyLb8vCpQrtGtHbmyxy+upIsoJoco5NZDrH9Tu1QdYdxuIHCg8vSzo/eYrcWE1lBtjbSyOwLxqMxJA6g67LmDszwoK/G8Ox3TdOrXMFvZwGRDI+urscmzGQV2zyIB1ezmQN+WdQnc2GLw3mAw2cGFQxyRo0cUm0IzSNQBrDNlzbcefwqUNVQKCnn7zfMfvVKrmlap4Q9cV6qqBkdyjlyrdTdpiIa5tTMvvr68m+lZa1KNKTr68m+lNak0pOvryb6U1qTSk6+vJvpTWpNKTr68m+lNak0pOvryb6U1qTSk6+vJvpTWpNKTr68m+lNak0pOvryb6U1qTSk6+vJvpTWpNKTr68m+lNak0pOvryb6U1qTSk6+vJvpTWpNKTr68m+lNak0pOvryb6U1qTSk6+vJvpTWpNKTr68m+lNak0pOvryb6U1qTSk6+vJvpTWpNKTr68m+lNak0pOvryb6U1qTSk6+vJvpTWpNKTr68m+lNak0pOvryb6U1qTSk6+vJvpTWpNKTr68m+lNak0pOvryb6U1qTSk6+vJvpTWpNKTr68m+lNak0pOvryb6U1qTSk6+vJvpTWpNKTr68m+lNak0pOvryb6U1qTSk6+vJvpTWpNKX519eTfSmtSaUvBK+sSebGq9U4zi3RGE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4" name="AutoShape 8" descr="data:image/jpeg;base64,/9j/4AAQSkZJRgABAQAAAQABAAD/2wCEAAkGBxQHEhUUERQUFhUXDREXGRYYGBscFRchHxUXGh0YGh0aKCogIBwlGxQVLTEhJSkrLi4uHCAzODMuNygtLisBCgoKDg0OGhAQGiwkHyY3NywsLSwsMiwsLyw0MDQsLCwsLCw3LCw0LCwsLCwsNC8sLCwsLCwsLCwsLCwsLCwsLP/AABEIAK4BIgMBEQACEQEDEQH/xAAbAAEAAwEBAQEAAAAAAAAAAAAAAwUGBwQCAf/EAE4QAAIBAgIGCAQCAwsJCQAAAAECAwAEBREGEhMhMVEHFCIyQVJhkXFyobFCgRUjMxYkNENigpKTosLRNTZzdLKzwcPhRFNUg4SF09Tw/8QAGgEBAAIDAQAAAAAAAAAAAAAAAAEEAgMFBv/EADYRAQABAgMGAwYGAgIDAAAAAAABAgMREhMEITEyUZEFQVIUImHB0fAjQnGBobEz4XLxJENE/9oADAMBAAIRAxEAPwDtUMKlR2R3R4DlWummMI3M6qpxne+9ivlX2FZZKejHNPU2K+VfYUyU9DNPU2K+VfYUyU9DNPU2K+VfYUyU9DNPU2K+VfYUyU9DNPU2K+VfYUyU9DNPU2K+VfYUyU9DNPU2K+VfYUyU9DNPU2K+VfYUyU9DNPU2K+VfYUyU9DNPU2K+VfYUyU9DNPU2K+VfYUyU9DNPU2K+VfYUyU9DNPU2K+VfYUyU9DNPU2K+VfYUyU9DNPU2K+VfYUyU9DNPU2K+VfYUyU9DNPU2K+Uewplp6GaepsV8q+wpkp6GaepsV8q+wpkp6GaepsV8q+wpkp6GaepsV8q+wpkp6GaepsV8q+wpkp6GaepsV8q+wpkp6GaepsV8q+wpkp6GaepsV8q+wpkp6GaepsV8q+wpkp6GaepsV8q+wpkp6GaepsV8q+wpkp6GaepsV8q+wpkp6GaepsV8q+wpkp6GaepsV8q+wpkp6GaepsV8q+wpkp6GaepsV8q+wpkp6GaepsV8q+wpkp6GaeqqmGTN8x+9VKojNK1TO6FrB3V+UfardHLCrVxlJWSCgUCgUCgUCgUCgUCgUFZjukFto+mvdTJGMjkCe03yqO035Cs6LdVc4UwMW/SDd45uwnD5JV8J5+xEfUbwCP54PpVn2aij/LVh8I3iJ8Lx697Vxf21ovljUHL3X++anPs8bopmR4bnAR/2rSRwfELMsY9tpWUXPTa/jFKKDAbcH9RpHIDy6yp+muKmblWHvWo7CwjwLF032mMxT5b8nRcj8TlJWGpY/NbwQnGlOMYD/D8PE8Y4y2pzYeurmxP5hRUaVivkqwn4jSaNac2WknZhlAk8YZOxKD4jI97L+STWm5s9y3vmN3UaStIUCgUCgUCgUCgUCgUCgUFPP3m+Y/eqVXNK1TwhaQd1flH2q3RywrVcZSVkgoFAoFAoFAoFAoFB8SyrApZyFVVJLE5AAcSSeApxHP7vTC50qkaDBVXVU6sl7IP1SHlGCO03xB+GRDVbizTbjNd7fUZ+9gwvQqQveO+JYgTmQ3bIPhmpJVPDLWLMPDdW2Krtyn3fdp7JiJmcIhV4l0hYliuYjaO0j8AihpMuRZ8/cBapXNq2SzujGuf4++7r7N4Lfub6/dj48ezM3Vl19te4klmbzSOWP5Z7xVSrxe9wtxFP6Q69vwLZqeaZn+P6fi4bEnBB9a0z4ltU/nn+FqPC9kj8kfy+mw+JvwCsY8Q2mPzymfDNkn/1wiGExxkMmsjA5hlYhh6g+Fb6fFtpjmmJj4wr3PBNlq4RMfpP1xX+HaXYng/7O52yj8E41/7W5/7Qqxb8Q2e5uu0ZZ6xwczaPAblO+1Vj8J3T9P6XLaQ4XpqQmKW/VLk5AXCnIZ+B2mX0kBUc66FvPTGaxVmp+/JxLtm5aqy1xMSvheYhoAuc7G/sB/Gr/CYV5tn3lA8ST8VG6sMtu9w92r+Ja28wXGIcdiE1tIsiHxHEHysDvDDkd9Va6KqJwqge+sQoFAoFAoFAoFAoFAoKefvN8x+9UquaVqnhC0g7q/KPtVujlhWq4ykrJBQKBQKBQKBQKBQRXVylmjSSMFRELMzHIKAMySeVTETM4QOVySzdJzu7u1vhELkkk6jXGrvJYngoyzzO5fVhmt6IjZ43b65/hCn0h07NwvU8IAt7VBqGZRqs3PZ+Kg79/ePHMeOm7Xb2eM97fVPCPqv7FsF3aqsKd0Rxn782WtbRbXujeeLHvH864m07Zd2iffnd08nr9k2Gzs0YURv6+aeqq4UCgUCgUHxNCs4yYAitlq9XaqzUThLVesW71OW5GMLLRnSy50NICkz2mfahY70HiYz+H4d30GeddyxtVvavdr92vr5S8p4h4TVYxuW99P8AMf6+LUTWXVR+ltH2BRt9xaAdlst7DUHBxn3Rv35rxya3FWP4V/8AaXGl0PRTSOHSm3WeA7juZD3o2y3q3vx8QQfGql21VbqyyLmtYUCgUCgUCgUCgUCgp5+83zH71Sq5pWqeELSDur8o+1W6OWFarjKSskFAoFAoFAoFAoFBzXSKRtP704fCxFnburXcin9o4O6FT6EH4EE/hGdy3EWKNSeaeH1GS0+0lGNN1CyyjsYMkbU3LKV/CP5CkbvAka2/s1hcvRstGpXvrnhHzdDw/Yatqrw4Uxxn5R8VDHGIgAoyArzty5VcqmqqcZl7W1aotUxRRGEQ+qwbCgUCgUCgUCgUEmAY3LobcbeDNomIE0Pgy58RyYZnI+HDgTXe2Pao2mnRuz73lLyvi3hmnjetR7vnHT/X9N3iTLoxKmMYf27K4CdaiXhkx3TKPBgxOY4hiR+JiLlP4kaNfNHD6OA6fa3C3aLJGwZHRWVhwYEZgj0INUpiYnCRLUBQKBQKBQKBQKBQU8/eb5j96pVc0rVPCFpB3V+UfardHLCtVxlJWSCgUCgUCgUCgUGW6SNITo7ZO0ee3lYQwgb212z3gc1GZ+IA8a37Pbz17+Eb5GF0hkOgOGRWEJ/fd0GaZwe0utltGz48kU8gTxFb89NdVV6vlp+4bLVqq7XFFPGWKtYBbKFXgB7+teb2i/VfuTXU97s2z07Pai3T5fzPVLWlYKBQKBQKBQKBQKARnxqYmYnGETETGEtF0ZYutlM+G3OTW10H1A3BWIyZPg4z/nAeLGvR273tFmL0c1O6fr9/J4bxLY/Zr00xyzvj7+DWdGlw+A3FzhM7EmFjLbs344mI3D4FgfizDgtbNpiK6Yux58f1UHRaphQKBQKBQKBQKBQU8/eb5j96pVc0rVPCFpB3V+UfardHLCtVxlJWSCgUCgUCgUCgUHNbhjpRpAsZ3w4dDrnkZWCkexZMvWI1cj8PZ8fOr+hzzH8R/T+IXNznmglMUXLVTsgj0ORP881S8SuadqixHnvn5ffwei8B2bGqq9McN0fP7/VDXEenKBQKBQKBQKBQKBQKDyYnGSuuhIeNg6sOIIOeY9Rln+Qro+GX9O9FM8Kt0/JyvF9m1tnmY407/q6Hplih2OGY3EO0hRZgPFXB10/JhIo9XrtWaN9dif2eLdZjcSgMpzBAIPMHgaoD6oFAoFAoFAoFAoKefvN8x+9UquaVqnhC0g7q/KPtVujlhWq4ykrJBQKBQKBQKBQOFBxfQ3EGt8OxjEv4ya4lCsfhmuXwa4+ldG9Tjct2/KPv5JcoRzGMgSB6E1dqt0VTjVTE/s2U3blMYU1TEfCZfu2bzN7msdC36Y7Qy9ou+ue8m2bzN7mmja9MdoPaLvrnvJtm8ze5poWvTHaD2i7657ybZvM3uaaFv0x2g9ou+ue8m2bzN7mmha9MdoPaLvrnvJtm8ze5poWvTHaD2i7657ybZvM3uaaFr0x2g9ou+ue8m2bzN7mmha9MdoPaLvrnvJtm8ze5poWvTHaD2i7657ybZvM3uaaFr0x2g9ou+ue8m2bzN7mmja9MdoPaLvrnvJtm8ze5poWvTHaD2i7657ybZvM3uaaNv0x2g17vrnvLpmhrHGcAxC2bfsNeVB4jcJgP6cb+9Vr3ubRTV1/6aXS+jK9OIYXaMTmRBs8/9GzR/wByqe005btUIaetAUCgUCgUCgUCgp5+83zH71Sq5pWqeELSDur8o+1W6OWFarjKSskFAoFAoFAoFB4sauOp280nktpX9kJ/4VlTGNUQONRDq+ie7dr3Qz9crzL7R10p37X99By9tw/KrrJ1nSvR21tIcHaOCNTPe2SykL+0DKmsG5g5mufZu1zNzGeETgxxezpD0ChsprOe2hRYTfW0M8ajsZNMoDEcjmVPPWWo2faKpiqmqd+GMdjFN+5az/T/AFfq0Wx/Q202er2NbbZa2XPLdUa1fs+bGccfkY70q6PYTpd1u1tbfq9xbSOmuF1e0GZQ41SQyayHMHfl4A5Go1L1rLVVOMSlmsMwGB9Hp7h4E6wryjaEdtcpguWfoMxW6u5V7RFMTu/0Yvd0RaLWt9bS3F7FHIHukii2gzG7IZr8zyZfzaw2u9XTVFNEkqPB9HI7fSDqc0avD1q4yRhmpQwSSxj8gU/MVuquzOz54nf/ALwGnxfQOGwxmz1YUNncbUNFl+rV0t5Dq5cjqqw9Q1aKNoqqs1b/AHo+pi53p9Zx4fiNzFCipGkyhUUZKo2aHd+ZNW7FU1W4mRt9F8DsNHMMTEMRh27TEaiFQ2QYnUVVYhSxUFiTwHw31rty5Xd06JwwHm6QtG7OeygxLDk2cbuivGBkuTErnq8FZXGqQN2/03zYu1xXNuviLvSnRaztMWwyGO2iWKXrW0QL2X1UBGsPHI1rtXa5tVzMzjGCMXPekuwjwzEriKBFjjXYaqKMlGcEbHIepJP51b2aqarcTPFk1vQV+tN/GeD20O7+uH96q+3fln78kS1vQXcbbCkXyXEy+5D/APMrRtsfjSh0GqgUCgUCgUCgUCgp5+83zH71Sq5pWqeELSDur8o+1W6OWFarjKSskFAoFAoFAoFB4Mftuu2s8fntZk/pIw/41lROFUSOOK230TU+S63/AJ3h/wDkrpcNr++g5e/A/CrrJ27TX9hgP+v4f/spXMsc1z9JYy0c+kKx4ubCbIxzWUMkefASK0hI/NUBHqnM1pi1+DqR5SPCf85v/YP+fWf/AMv7/JHm/NFtHX0Wu8Svrt41hkkldcmzITaySFm3DI5Fd2/x/Nduxcpoop4wnFm8Pn2+jF0+WWtNcNlyzuAcvrW2qMNqpj9P6ODQ9StMBw6wt7256syPDcbmUF5EYSMDrA5qJJATwPDfWrNXXcqqojHy/YfGPYcFx7DLpN6zQ3CEjhmlvKVP5rJ/Zqbdf/j10z5fUWuj2kC4hf3lnNkXt7kSwk8dUxqGy9VMh/JwPCtdy1lt01x58RxXpM/yref6df8AdJXS2b/FT9+aYb9MMbTrALaK1ZdrbvGCjHLtRq0ZUnwJRww+I51UmvR2iZq4ScEWmdsNFMCt7GVlMzzruBz/AI4zuRzVSQufqOdTZnUvzXHD/WCMF/pn/lvCP/Wf7sVqs/4Ln7Ch096NLzHr6e5ha3Eb7LIO7h+zCiHMBCOKnxrbY2qiiiKZxMXh6Bm1WvpPBbWDfyz2p/uVnt0bqY/X5JmWr6CbfY4Wrf8AeXMre2rH/wAutG3TjdQ6HVMKBQKBQKBQKBQU8/eb5j96pVc0rVPCFpB3V+UfardHLCtVxlJWSCgUCgUCgUCg/CM6DiuiFk1zhOLWHGSC4lIXx7IGqPze3b3rpXasLtu55SlygHOr4902MXFwIw88zCJlMYaRiIyOBTM9kjIZEcKxi3THCB8XGJzXUiyyTSvKurqyNIxkXI5jJicxkSSN+6kUREYRG4S/p252m26zPtdnqbXavtNXPPV1s89XPwzypp04YYRh+hufl9jVxiK6s9xPKuYOrJK7L8cmJGdKbdNPCI7G58R4rPFEYVmlEROZiEjCM7896g5cd/CmSmZxw3j8xDE5sTIM80spUEAyOzkZ8QNYnLPIUpoinljATDH7oan75uP1f7P9a/6vslOxv7PZJG7wJFRp09I7G5CuKTJKZhNKJiTnKJGEpzGR7eetw3ceFTkpwy4bhDc3L3bF5HZ3Y5s7MWZt2WZJ3ncBUxGEYRAnw3FZsKYtbzSRMQASjldbkGy3HieNRVRTVuqjEfF9fy4i+0mkeR8gNZ2LNl4DM8BvO6pppimMIgTzY5czukj3M7SR56jtK5dM+OqxOa5+lYxbpiMIiBP+6m+/8bd/18n+NRo0emOw3GggOD4HiVyeztQ0SHn2NmpH/mSkfkaq3/fv0UjpPRbZmxwq0UjLOEyf1jtIPo4qntNWN2pDVVoCgUCgUCgUCgUFPP3m+Y/eqVXNK1TwhaQd1flH2q3RywrVcZSVkgoFAoFAoFAoFBzRU/c1pAwb9jiNucuW0QDMfQ/1oq5/k2f40/0Ob4vhYwO+ubUqMlmLx5j8DdpQPQKwHxBqp4lnm3Repmek7/N6HwO5bqmqzXET5xjHd8bFfKvsK42tc9U95ej0LXpjtBsV8q+wprXPVPeTQtemO0GxXyr7Cmtc9U95NC16Y7QbFfKvsKa1z1T3k0LXpjtBsV8q+wprXPVPeTQtemO0GxXyr7Cmtc9U95NC16Y7QbFfKvsKa1z1T3k0LXpjtBsV8q+wprXPVPeTQtemO0GxXyr7Cmtc9U95NC16Y7QbFfKvsKa1z1T3k0LXpjtBsV8q+wprXPVPeTQtemO0GxXyr7Cmtc9U95NC16Y7Q8mKEQodVQWY6qgDeSeXr/0q/wCG03L1+MapwjfO+XN8VqtWNnnCmMZ3Ruj9/wCHQ9MMMNtZ4ZgsW6Sd0MhHgF7Uj/02Zv5hrs2a8a670+X3DxrrUEIt1VVGSqoUDkAMgPYVz8cRJQKBQKBQKBQKBQU8/eb5j96pVc0rVPCFpB3V+UfardHLCtVxlJWSCgUCgUCgUCgUGQ6T8AbG7MtBmLi3cTwle9rLvKj1I4DmFqxs1yKK9/Cd0jEaXxjTXD4MVtgNtBGVnQcchvcc+wSWH8hyeVbdOImrZ6+FXD5N1i9VZuRcp4wx8EwnUMvAj/8ACvN3rVVquaKuMPe2L1N63FyjhL7rU3FAoFAoFAoFAoFAohfdGuCjGbk3s2QtbTNgzd1nA1s/ggyYnmE9a9FZtezWMn56uPw+H38XivFNs9pve7yxuj5y13R5G2k95c4tKCEJMFqD4Rqe035n2JkFbto/Doi1H6z+rmOj1TCgUCgUCgUCgUCgp5+83zH71Sq5pWqeELSDur8o+1W6OWFarjKSskFAoFAoFAoFAoFBzPFAejq+a4Ck4feSATqBmLeQ/wAYB5WzOf5jwUG7T+PRl/NHD4wMdp1oydFJtvbjWsZ2DKV3rEWGeru/Cfwnhlu4gZ6b1mNst4cLkfy6fhviE7LXhVyzx+HxhUKwcZg5gjjXnqqZpmaaowl7SiumumKqZxiX7WLIoFAoFAoFAoFAwvDJdKZxa23xll/DGue8n/DxO7mR29h2SLVMX70f8Y+bzPi/ieONi1P/ACn5R8+zf4zEuItHgWGZrDGq9bmG/UUHMpn4yM3e5k5cNbVv0Tl/HucfKPvo846Zh9kmHRpFEoVERVVR4ADIVSqmapxkeioCgUCgUCgUCgUCgp5+83zH71Sq5pWqeELSDur8o+1W6OWFarjKSskFAoFAoFAoFAoFB5sRsY8TieKZQ8boVZTwI/x9fCppqmmcYHLEd+j1ms8QU3GFTMVjlI1tlrfgcDw9B8y+Ki9hF/36N1ceXVPFRaT6ES6Pg3FiTc2TDXGqdZ4wd+e7vJ/KHhx4ax0XrVva4wr92uPPr+v39HQ2DxG5ss4caen0+96gtrlboZoc/uK4V/ZrlirLcjD+nsNn2q1tFOa3OP8AcJa0LBQKBQKBQfjuIxmSAOZrKiiquctMYywruU26c1U4Q9Gj+AXOmL6tsupCGye4cEIOYXzN/JH5la7mz7Fb2fCu/vq8qfq8v4h4xNyJt2d0dfOfpDYzXi4MP0TgKbS5b9vc7so/BmZ+GsPTcvAAtuq7FOf8W9w8ocHDBvNC9FotFLcRJ2nY60sp70jeJPoPAeHqSSat67N2rGf2F/WoKBQKBQKBQKBQKBQU8/eb5j96pVc0rVPCFpB3V+UfardHLCtVxlJWSCgUCgUCgUCgUCgUEF7aJfo0cqK6MuTKwzUjkQamJmJxgc/fR690FZpMK/fFqSWeykY66eJMLn7bz6MeFvUt3t1zdPX6ihkw/C9PHLW8jWF9rENEyhSzeIKbgxzzz1CG8w8Kzqi5bpy3IzU92dFyu3VmonCVFieiGJYKTtLczoP4yA6xP8wdv+z+dULmwbNd326ss9J4ff7u3s/jt2jddjN8Y3T9P6UQxKMEq2aMOKsCGHoR4VUr8L2mnfEYx8Jde14xstfGrD9YTC8jb8a+4qvOx3440T2Wqdu2arhcp7hukX8a/wBIVEbLfnhRPZM7Zs9PG5T3hDLicUXFx+VbqPDdpr/Jh+qvc8V2SiOfH9N6yw7B77Gsuq2kpU/xkg2afEF8sx8M/hVu34Zbo33q/wBoczaPH/KzT+8/T/bRroVZ6NBZ8cu1Zu8tshOqfTIdtx8Ao55ir9rCPc2ajD4+fdwr+03b843Ksf67Ly3uL7TdFis4jh2HZAbQgCeRPLEq7kUjxG7kx3rUzFuzONU5qv4/dXbfRrRy30Yi2VsmqNxZjvdz5mbxP0HgAKrXLtVycahb1rCgUCgUCgUCgUCgUCgp5+83zH71Sq5pWqeELSDur8o+1W6OWFarjKSskFAoFAoFAoFAoFAoFAoKDSXQ6z0mH75hUtlkJF7Mo/nDeR6HMelbbd6u3yyMu2i2LaPf5PvtvGP4m73kegffn8AUFb9azXz04T1geC/0gvmyXEsCW4y/FGokH5LlJ/tVlTbt8bdzD+BV3GN4Qn7fBLmLn+91UD+0v2rZFF7yuR3IRwY7gbn9ThNzKchwiV/DhvkNNO/53Ij9071jZ4+0LZ4fo6yN4SPEIj76n96sJtxP+S780LRbLH9IN000FhGeIiGtNly4tv8AUOtYZtno4RNU/HgLnAOjmzwl9rIGuZyQTNcHaNnzAO4EeByJ9a13NprqjCN0dIGwquFAoFAoFAoFAoFAoFAoFBTz95vmP3qlVzStU8IWkHdX5R9qt0csK1XGUlZIKBQKBQKBQKBQKBQKBQKBQKBQKBQKBQKBQKBQKBQKBQKBQKBQKBQU8/eb5j96pVc0rVPCFpB3V+UfardHLCtVxlJWSFLj+lFvo/JBHcMwa4kKR5KWBOsi7yOG+ReNBFeaYWtleJZSOVncLqgqdU62eqNbhmdUgDnkKCfSHSWDR3ZdYZl20wjTJS2bHgDlw+NBX6U6fWWisoiundXaISDVjZhqlmUHMDLih3UEOAdJOHaQSiKCf9YxyVXR01jyBYapPpnmaC0xbSi3wi4gtpWYS3DZRgKSD2gN5G4byONB7MbxaLAoHnnbVjQAscszvIUAAbySSBl60EGjekEGksO2tmLJrspzBUgjLMEHeNxB+BFB5b3TC1sbxLKRys8gUqCp1TrZ6o1uAJKkAc8hQT6Q6SQaO7LrDMu2mEaZKWzY8AcuHxoLigz2lWmtnopl1qXVZhmI1BaQjhnkOAzz3nIUHi0Z6R8P0lkEUEpEhz1UkUqW9FJ7JOXgDn6UFpf6UW+H3cNnIzCeZdZAFJUjtcW4DuNQftnpPbXl3LZI5NxFHrOuqwAHY/ERqn9onA+NBc0HzLIIVLMQqhSSScgABmSSeAAoMHP0w4XDJqbZ235a6xOU/LdmR6gGhg2lhiEWIxLNC6vEy6yuD2SP+mRz5ZGgxmIdL+F2UhTbO+RyLIhKfkd2sPVcxRODWYFjkGkEQmtZFkTMjMZgqfKynep3jcR4iiGPPTLhQ4yyf1Mn+FBpNGNL7TSoN1SUOUy1lKsrjPgcmAJHqN1BQXfS7hlo7I8sgZZGU/qnyzUkHflv3ig0WjOlVrpQrNaSh9QgMpDK658M1YA5HI5HgcjyoLqgprPSe2vbuWyRybiJNZ11GAA7H4iNU/tE3A+NB86VaU22icay3bMqPJqAhS2/IngPRTQZk9MmFAZ7WTL/AEMn+FBZYh0kWGHQwTySOI7hJGjIjYkhCAxIAzG9hxoIcJ6VMMxWRY0uNVmYBddHVSTwGsRqjP1IoNrQKBQU8/eb5j96pVc0rVPCFpB3V+UfardHLCtVxlJWSHKemj+GYP8A6+f99a1CWf6TMFkx/G5IoCRKuFJLHluLNGWYKD4E+B8DlQhFpLpV+6uzwt33Tx4xFHMvA6wAybLwDDf6HWHhQaPS9Q+k+HAgEdTG48P+10PJ99PGERRWSXMaLHNHdRhZEAV8iG3ZjfuYKRyK0kh5NMrg3eKYFI3edI2PxLxE/eg9nTJefpSeywxGC7a4WSY5gaqA5DPPd4St8YxSSHm6PJ10Xxi7w9WBgn/WwZMCMwutqj11Cw5/qRzoKfpNwSTH8beKAkSjCVljy3FmQuwUHwJ8D4HKhCHSXSr91dlhjvunjxiKOZeB1gNz5eAYb/Q6w8KDvdShx/o9tU0gxvE7i5UO8E5SMMMwg2skYIB8VSFQD/KPOoS9PT3hscFtDeRgR3Ed2iiRRkxGq7AZjiVZFI5ZHmaSQg0jnN1j+DuRkWso2I5Eic/8aCfRX/OjEf8AUz9rSh5Or1KHOunm+ezwshCRtbmONsvLk7kfAmMA+hNEw0mB6NW0FhHbbJGia2QOCo7ZKjWdubEknPnRDIafYRHoTgc8FntArzRqxZyzZO6B+PAMoIIGQ7R50TDS9HOBwWGG2wSNDtbSKSRtUEyM6BmLE8R2sgDwAA8KIYzQeIYFpDf2kA1YGt9fUHdUgQuMh4BdvIAORy8KJZTox0wTRazl2llPOhuQxlRAYk/Vxrqszbgd2eXqKiCeLYdGGGS4riM+KiFbe2mhZYowynWzMYJyXhviJOYHabxyJoSzOhGl9vovPiAuIJpjJfuV2caPlqyS556zDLPWFBo+ibD5LvEry/W3e2tpI2RI2XVzLPG2YG4btRiSNwMhAJ30JdcqUOU6J/5z4j/qn/1KhLqckSy95QfiAfvUocp0PgVtJMSUqpAtxkMhkP4P4VCX50wRhcQwZQBl107st38ItPCpQuemXBILjDJpDHGJIjEyOFAYZyIrLmN+TKxGXwPhRMND0fXj3+G2kkhJdrOLMniSBlmfU5Z0Q0FAoKefvN8x+9UquaVqnhC0g7q/KPtVujlhWq4ykrJDn3Sdo5c45c4a9tFrrBdl5TrIuoNpbtnkxBO6N+GfCiUr6PXB0gF5s/3t+jtntNZO9v3auet48csqIZfTno1nkxKO5sYteKS4ilmUMi7NlkUs2TkZhhmd2Zz1uYqE4rPT/A8QfFra+sbYTiG0Vd8karra04IIZlbuyg5ig82KYBi+nzRRYjFDaWqTB3VHDSPuI3arMM8mYDMqBmTvyAoLjTPRm4v8Twya3i1oLdhtGDIAg10PBiCdyngDUirt+j99KcSvLnFoGWElVgTajtAHVDfqmJGSoDkct8h45VBig0p6MTgj2txgkDGWK6DPGZtzAbwc5WyAzUqQDvD8DlQxaD9A3MmPpe7Ii3/RmzLl0zDdrslQ2t48QMvWpQzGnXRrPLiUdzYxa8UlxFLMoZF2bLIpZsnIzDDM7sznrcxUJiXZKlDl+O6KX+j2ISYhhKpKJs9tbuQuZJBYjMqCCRrZ5ggk8QSKhLx32juKdIU0S4lFHaWkUmsY1cM8hyyOWqTvIJGZ1dUMcgTQXWkujdxeY3YXMUWdvDCFd9ZAF/bbtUkMe+vAHjUoUl7hGK4NjF3e2Vks6SoEUtLEqkakOZyLhgdaLLeKhLW6KYri17OVv7KK3h2TEOsiMS2a5Lkrscsi2/LwqULPTXRxdK7SS2ZtUtqsj5Z6rKc1OXiPAjkTQYG3k0iw636ktrE5WMRJdiRNy5aobtMM2A4MVB3DNSeMJ3NDg3R/s8IbD7mVnaQFmfWZljbNSgj1vwoUXduz37hnUoZ/CDj+ikXVI7SC6RAVim2igKPAEF1JUeAIGQ3ZmoSvOjrQ2bCJJ72/dXvLjPMLvCAkMVz4Zkhdw3AKoFB5+h/RWfA7K4gv4Qu1uGOoWRwymFEOeoSMjkwyNSSh0H0avdC8QmhjjMmHTMWV9dM4jl2SVZgxIA1SQDnkh8MqIevor0ducBlxBrmLZia814zrI2sNeU59gnLcy8cuNBf6b3WIWkKHC4Y5pTMAyyEABNVt4zdN+sE8fHhQaKg5FeYRiuDYxd3tlZLMkyBFLyxKCNWHM5FwwOtF4ioS12ieKYrezlcQsoreHYsQ6yIxLZrkuSuxyyLb8vCpQrtGtHbmyxy+upIsoJoco5NZDrH9Tu1QdYdxuIHCg8vSzo/eYrcWE1lBtjbSyOwLxqMxJA6g67LmDszwoK/G8Ox3TdOrXMFvZwGRDI+urscmzGQV2zyIB1ezmQN+WdQnc2GLw3mAw2cGFQxyRo0cUm0IzSNQBrDNlzbcefwqUNVQKCnn7zfMfvVKrmlap4Q9cV6qqBkdyjlyrdTdpiIa5tTMvvr68m+lZa1KNKTr68m+lNak0pOvryb6U1qTSk6+vJvpTWpNKTr68m+lNak0pOvryb6U1qTSk6+vJvpTWpNKTr68m+lNak0pOvryb6U1qTSk6+vJvpTWpNKTr68m+lNak0pOvryb6U1qTSk6+vJvpTWpNKTr68m+lNak0pOvryb6U1qTSk6+vJvpTWpNKTr68m+lNak0pOvryb6U1qTSk6+vJvpTWpNKTr68m+lNak0pOvryb6U1qTSk6+vJvpTWpNKTr68m+lNak0pOvryb6U1qTSk6+vJvpTWpNKTr68m+lNak0pOvryb6U1qTSk6+vJvpTWpNKTr68m+lNak0pOvryb6U1qTSk6+vJvpTWpNKTr68m+lNak0pOvryb6U1qTSk6+vJvpTWpNKX519eTfSmtSaUvBK+sSebGq9U4zi3RGE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6" name="AutoShape 10" descr="data:image/jpeg;base64,/9j/4AAQSkZJRgABAQAAAQABAAD/2wCEAAkGBxQHEhUUERQUFhUXDREXGRYYGBscFRchHxUXGh0YGh0aKCogIBwlGxQVLTEhJSkrLi4uHCAzODMuNygtLisBCgoKDg0OGhAQGiwkHyY3NywsLSwsMiwsLyw0MDQsLCwsLCw3LCw0LCwsLCwsNC8sLCwsLCwsLCwsLCwsLCwsLP/AABEIAK4BIgMBEQACEQEDEQH/xAAbAAEAAwEBAQEAAAAAAAAAAAAAAwUGBwQCAf/EAE4QAAIBAgIGCAQCAwsJCQAAAAECAwAEBREGEhMhMVEHFCIyQVJhkXFyobFCgRUjMxYkNENigpKTosLRNTZzdLKzwcPhRFNUg4SF09Tw/8QAGgEBAAIDAQAAAAAAAAAAAAAAAAEEAgMFBv/EADYRAQABAgMGAwYGAgIDAAAAAAABAgMREhMEITEyUZEFQVIUImHB0fAjQnGBobEz4XLxJENE/9oADAMBAAIRAxEAPwDtUMKlR2R3R4DlWummMI3M6qpxne+9ivlX2FZZKejHNPU2K+VfYUyU9DNPU2K+VfYUyU9DNPU2K+VfYUyU9DNPU2K+VfYUyU9DNPU2K+VfYUyU9DNPU2K+VfYUyU9DNPU2K+VfYUyU9DNPU2K+VfYUyU9DNPU2K+VfYUyU9DNPU2K+VfYUyU9DNPU2K+VfYUyU9DNPU2K+VfYUyU9DNPU2K+VfYUyU9DNPU2K+VfYUyU9DNPU2K+VfYUyU9DNPU2K+VfYUyU9DNPU2K+Uewplp6GaepsV8q+wpkp6GaepsV8q+wpkp6GaepsV8q+wpkp6GaepsV8q+wpkp6GaepsV8q+wpkp6GaepsV8q+wpkp6GaepsV8q+wpkp6GaepsV8q+wpkp6GaepsV8q+wpkp6GaepsV8q+wpkp6GaepsV8q+wpkp6GaepsV8q+wpkp6GaepsV8q+wpkp6GaepsV8q+wpkp6GaepsV8q+wpkp6GaepsV8q+wpkp6GaepsV8q+wpkp6GaeqqmGTN8x+9VKojNK1TO6FrB3V+UfardHLCrVxlJWSCgUCgUCgUCgUCgUCgUFZjukFto+mvdTJGMjkCe03yqO035Cs6LdVc4UwMW/SDd45uwnD5JV8J5+xEfUbwCP54PpVn2aij/LVh8I3iJ8Lx697Vxf21ovljUHL3X++anPs8bopmR4bnAR/2rSRwfELMsY9tpWUXPTa/jFKKDAbcH9RpHIDy6yp+muKmblWHvWo7CwjwLF032mMxT5b8nRcj8TlJWGpY/NbwQnGlOMYD/D8PE8Y4y2pzYeurmxP5hRUaVivkqwn4jSaNac2WknZhlAk8YZOxKD4jI97L+STWm5s9y3vmN3UaStIUCgUCgUCgUCgUCgUCgUFPP3m+Y/eqVXNK1TwhaQd1flH2q3RywrVcZSVkgoFAoFAoFAoFAoFB8SyrApZyFVVJLE5AAcSSeApxHP7vTC50qkaDBVXVU6sl7IP1SHlGCO03xB+GRDVbizTbjNd7fUZ+9gwvQqQveO+JYgTmQ3bIPhmpJVPDLWLMPDdW2Krtyn3fdp7JiJmcIhV4l0hYliuYjaO0j8AihpMuRZ8/cBapXNq2SzujGuf4++7r7N4Lfub6/dj48ezM3Vl19te4klmbzSOWP5Z7xVSrxe9wtxFP6Q69vwLZqeaZn+P6fi4bEnBB9a0z4ltU/nn+FqPC9kj8kfy+mw+JvwCsY8Q2mPzymfDNkn/1wiGExxkMmsjA5hlYhh6g+Fb6fFtpjmmJj4wr3PBNlq4RMfpP1xX+HaXYng/7O52yj8E41/7W5/7Qqxb8Q2e5uu0ZZ6xwczaPAblO+1Vj8J3T9P6XLaQ4XpqQmKW/VLk5AXCnIZ+B2mX0kBUc66FvPTGaxVmp+/JxLtm5aqy1xMSvheYhoAuc7G/sB/Gr/CYV5tn3lA8ST8VG6sMtu9w92r+Ja28wXGIcdiE1tIsiHxHEHysDvDDkd9Va6KqJwqge+sQoFAoFAoFAoFAoFAoKefvN8x+9UquaVqnhC0g7q/KPtVujlhWq4ykrJBQKBQKBQKBQKBQRXVylmjSSMFRELMzHIKAMySeVTETM4QOVySzdJzu7u1vhELkkk6jXGrvJYngoyzzO5fVhmt6IjZ43b65/hCn0h07NwvU8IAt7VBqGZRqs3PZ+Kg79/ePHMeOm7Xb2eM97fVPCPqv7FsF3aqsKd0Rxn782WtbRbXujeeLHvH864m07Zd2iffnd08nr9k2Gzs0YURv6+aeqq4UCgUCgUHxNCs4yYAitlq9XaqzUThLVesW71OW5GMLLRnSy50NICkz2mfahY70HiYz+H4d30GeddyxtVvavdr92vr5S8p4h4TVYxuW99P8AMf6+LUTWXVR+ltH2BRt9xaAdlst7DUHBxn3Rv35rxya3FWP4V/8AaXGl0PRTSOHSm3WeA7juZD3o2y3q3vx8QQfGql21VbqyyLmtYUCgUCgUCgUCgUCgp5+83zH71Sq5pWqeELSDur8o+1W6OWFarjKSskFAoFAoFAoFAoFBzXSKRtP704fCxFnburXcin9o4O6FT6EH4EE/hGdy3EWKNSeaeH1GS0+0lGNN1CyyjsYMkbU3LKV/CP5CkbvAka2/s1hcvRstGpXvrnhHzdDw/Yatqrw4Uxxn5R8VDHGIgAoyArzty5VcqmqqcZl7W1aotUxRRGEQ+qwbCgUCgUCgUCgUEmAY3LobcbeDNomIE0Pgy58RyYZnI+HDgTXe2Pao2mnRuz73lLyvi3hmnjetR7vnHT/X9N3iTLoxKmMYf27K4CdaiXhkx3TKPBgxOY4hiR+JiLlP4kaNfNHD6OA6fa3C3aLJGwZHRWVhwYEZgj0INUpiYnCRLUBQKBQKBQKBQKBQU8/eb5j96pVc0rVPCFpB3V+UfardHLCtVxlJWSCgUCgUCgUCgUGW6SNITo7ZO0ee3lYQwgb212z3gc1GZ+IA8a37Pbz17+Eb5GF0hkOgOGRWEJ/fd0GaZwe0utltGz48kU8gTxFb89NdVV6vlp+4bLVqq7XFFPGWKtYBbKFXgB7+teb2i/VfuTXU97s2z07Pai3T5fzPVLWlYKBQKBQKBQKBQKARnxqYmYnGETETGEtF0ZYutlM+G3OTW10H1A3BWIyZPg4z/nAeLGvR273tFmL0c1O6fr9/J4bxLY/Zr00xyzvj7+DWdGlw+A3FzhM7EmFjLbs344mI3D4FgfizDgtbNpiK6Yux58f1UHRaphQKBQKBQKBQKBQU8/eb5j96pVc0rVPCFpB3V+UfardHLCtVxlJWSCgUCgUCgUCgUHNbhjpRpAsZ3w4dDrnkZWCkexZMvWI1cj8PZ8fOr+hzzH8R/T+IXNznmglMUXLVTsgj0ORP881S8SuadqixHnvn5ffwei8B2bGqq9McN0fP7/VDXEenKBQKBQKBQKBQKBQKDyYnGSuuhIeNg6sOIIOeY9Rln+Qro+GX9O9FM8Kt0/JyvF9m1tnmY407/q6Hplih2OGY3EO0hRZgPFXB10/JhIo9XrtWaN9dif2eLdZjcSgMpzBAIPMHgaoD6oFAoFAoFAoFAoKefvN8x+9UquaVqnhC0g7q/KPtVujlhWq4ykrJBQKBQKBQKBQOFBxfQ3EGt8OxjEv4ya4lCsfhmuXwa4+ldG9Tjct2/KPv5JcoRzGMgSB6E1dqt0VTjVTE/s2U3blMYU1TEfCZfu2bzN7msdC36Y7Qy9ou+ue8m2bzN7mmja9MdoPaLvrnvJtm8ze5poWvTHaD2i7657ybZvM3uaaFv0x2g9ou+ue8m2bzN7mmha9MdoPaLvrnvJtm8ze5poWvTHaD2i7657ybZvM3uaaFr0x2g9ou+ue8m2bzN7mmha9MdoPaLvrnvJtm8ze5poWvTHaD2i7657ybZvM3uaaFr0x2g9ou+ue8m2bzN7mmja9MdoPaLvrnvJtm8ze5poWvTHaD2i7657ybZvM3uaaNv0x2g17vrnvLpmhrHGcAxC2bfsNeVB4jcJgP6cb+9Vr3ubRTV1/6aXS+jK9OIYXaMTmRBs8/9GzR/wByqe005btUIaetAUCgUCgUCgUCgp5+83zH71Sq5pWqeELSDur8o+1W6OWFarjKSskFAoFAoFAoFB4sauOp280nktpX9kJ/4VlTGNUQONRDq+ie7dr3Qz9crzL7R10p37X99By9tw/KrrJ1nSvR21tIcHaOCNTPe2SykL+0DKmsG5g5mufZu1zNzGeETgxxezpD0ChsprOe2hRYTfW0M8ajsZNMoDEcjmVPPWWo2faKpiqmqd+GMdjFN+5az/T/AFfq0Wx/Q202er2NbbZa2XPLdUa1fs+bGccfkY70q6PYTpd1u1tbfq9xbSOmuF1e0GZQ41SQyayHMHfl4A5Go1L1rLVVOMSlmsMwGB9Hp7h4E6wryjaEdtcpguWfoMxW6u5V7RFMTu/0Yvd0RaLWt9bS3F7FHIHukii2gzG7IZr8zyZfzaw2u9XTVFNEkqPB9HI7fSDqc0avD1q4yRhmpQwSSxj8gU/MVuquzOz54nf/ALwGnxfQOGwxmz1YUNncbUNFl+rV0t5Dq5cjqqw9Q1aKNoqqs1b/AHo+pi53p9Zx4fiNzFCipGkyhUUZKo2aHd+ZNW7FU1W4mRt9F8DsNHMMTEMRh27TEaiFQ2QYnUVVYhSxUFiTwHw31rty5Xd06JwwHm6QtG7OeygxLDk2cbuivGBkuTErnq8FZXGqQN2/03zYu1xXNuviLvSnRaztMWwyGO2iWKXrW0QL2X1UBGsPHI1rtXa5tVzMzjGCMXPekuwjwzEriKBFjjXYaqKMlGcEbHIepJP51b2aqarcTPFk1vQV+tN/GeD20O7+uH96q+3fln78kS1vQXcbbCkXyXEy+5D/APMrRtsfjSh0GqgUCgUCgUCgUCgp5+83zH71Sq5pWqeELSDur8o+1W6OWFarjKSskFAoFAoFAoFB4Mftuu2s8fntZk/pIw/41lROFUSOOK230TU+S63/AJ3h/wDkrpcNr++g5e/A/CrrJ27TX9hgP+v4f/spXMsc1z9JYy0c+kKx4ubCbIxzWUMkefASK0hI/NUBHqnM1pi1+DqR5SPCf85v/YP+fWf/AMv7/JHm/NFtHX0Wu8Svrt41hkkldcmzITaySFm3DI5Fd2/x/Nduxcpoop4wnFm8Pn2+jF0+WWtNcNlyzuAcvrW2qMNqpj9P6ODQ9StMBw6wt7256syPDcbmUF5EYSMDrA5qJJATwPDfWrNXXcqqojHy/YfGPYcFx7DLpN6zQ3CEjhmlvKVP5rJ/Zqbdf/j10z5fUWuj2kC4hf3lnNkXt7kSwk8dUxqGy9VMh/JwPCtdy1lt01x58RxXpM/yref6df8AdJXS2b/FT9+aYb9MMbTrALaK1ZdrbvGCjHLtRq0ZUnwJRww+I51UmvR2iZq4ScEWmdsNFMCt7GVlMzzruBz/AI4zuRzVSQufqOdTZnUvzXHD/WCMF/pn/lvCP/Wf7sVqs/4Ln7Ch096NLzHr6e5ha3Eb7LIO7h+zCiHMBCOKnxrbY2qiiiKZxMXh6Bm1WvpPBbWDfyz2p/uVnt0bqY/X5JmWr6CbfY4Wrf8AeXMre2rH/wAutG3TjdQ6HVMKBQKBQKBQKBQU8/eb5j96pVc0rVPCFpB3V+UfardHLCtVxlJWSCgUCgUCgUCg/CM6DiuiFk1zhOLWHGSC4lIXx7IGqPze3b3rpXasLtu55SlygHOr4902MXFwIw88zCJlMYaRiIyOBTM9kjIZEcKxi3THCB8XGJzXUiyyTSvKurqyNIxkXI5jJicxkSSN+6kUREYRG4S/p252m26zPtdnqbXavtNXPPV1s89XPwzypp04YYRh+hufl9jVxiK6s9xPKuYOrJK7L8cmJGdKbdNPCI7G58R4rPFEYVmlEROZiEjCM7896g5cd/CmSmZxw3j8xDE5sTIM80spUEAyOzkZ8QNYnLPIUpoinljATDH7oan75uP1f7P9a/6vslOxv7PZJG7wJFRp09I7G5CuKTJKZhNKJiTnKJGEpzGR7eetw3ceFTkpwy4bhDc3L3bF5HZ3Y5s7MWZt2WZJ3ncBUxGEYRAnw3FZsKYtbzSRMQASjldbkGy3HieNRVRTVuqjEfF9fy4i+0mkeR8gNZ2LNl4DM8BvO6pppimMIgTzY5czukj3M7SR56jtK5dM+OqxOa5+lYxbpiMIiBP+6m+/8bd/18n+NRo0emOw3GggOD4HiVyeztQ0SHn2NmpH/mSkfkaq3/fv0UjpPRbZmxwq0UjLOEyf1jtIPo4qntNWN2pDVVoCgUCgUCgUCgUFPP3m+Y/eqVXNK1TwhaQd1flH2q3RywrVcZSVkgoFAoFAoFAoFBzRU/c1pAwb9jiNucuW0QDMfQ/1oq5/k2f40/0Ob4vhYwO+ubUqMlmLx5j8DdpQPQKwHxBqp4lnm3Repmek7/N6HwO5bqmqzXET5xjHd8bFfKvsK42tc9U95ej0LXpjtBsV8q+wprXPVPeTQtemO0GxXyr7Cmtc9U95NC16Y7QbFfKvsKa1z1T3k0LXpjtBsV8q+wprXPVPeTQtemO0GxXyr7Cmtc9U95NC16Y7QbFfKvsKa1z1T3k0LXpjtBsV8q+wprXPVPeTQtemO0GxXyr7Cmtc9U95NC16Y7QbFfKvsKa1z1T3k0LXpjtBsV8q+wprXPVPeTQtemO0GxXyr7Cmtc9U95NC16Y7Q8mKEQodVQWY6qgDeSeXr/0q/wCG03L1+MapwjfO+XN8VqtWNnnCmMZ3Ruj9/wCHQ9MMMNtZ4ZgsW6Sd0MhHgF7Uj/02Zv5hrs2a8a670+X3DxrrUEIt1VVGSqoUDkAMgPYVz8cRJQKBQKBQKBQKBQU8/eb5j96pVc0rVPCFpB3V+UfardHLCtVxlJWSCgUCgUCgUCgUGQ6T8AbG7MtBmLi3cTwle9rLvKj1I4DmFqxs1yKK9/Cd0jEaXxjTXD4MVtgNtBGVnQcchvcc+wSWH8hyeVbdOImrZ6+FXD5N1i9VZuRcp4wx8EwnUMvAj/8ACvN3rVVquaKuMPe2L1N63FyjhL7rU3FAoFAoFAoFAoFAohfdGuCjGbk3s2QtbTNgzd1nA1s/ggyYnmE9a9FZtezWMn56uPw+H38XivFNs9pve7yxuj5y13R5G2k95c4tKCEJMFqD4Rqe035n2JkFbto/Doi1H6z+rmOj1TCgUCgUCgUCgUCgp5+83zH71Sq5pWqeELSDur8o+1W6OWFarjKSskFAoFAoFAoFAoFBzPFAejq+a4Ck4feSATqBmLeQ/wAYB5WzOf5jwUG7T+PRl/NHD4wMdp1oydFJtvbjWsZ2DKV3rEWGeru/Cfwnhlu4gZ6b1mNst4cLkfy6fhviE7LXhVyzx+HxhUKwcZg5gjjXnqqZpmaaowl7SiumumKqZxiX7WLIoFAoFAoFAoFAwvDJdKZxa23xll/DGue8n/DxO7mR29h2SLVMX70f8Y+bzPi/ieONi1P/ACn5R8+zf4zEuItHgWGZrDGq9bmG/UUHMpn4yM3e5k5cNbVv0Tl/HucfKPvo846Zh9kmHRpFEoVERVVR4ADIVSqmapxkeioCgUCgUCgUCgUCgp5+83zH71Sq5pWqeELSDur8o+1W6OWFarjKSskFAoFAoFAoFAoFB5sRsY8TieKZQ8boVZTwI/x9fCppqmmcYHLEd+j1ms8QU3GFTMVjlI1tlrfgcDw9B8y+Ki9hF/36N1ceXVPFRaT6ES6Pg3FiTc2TDXGqdZ4wd+e7vJ/KHhx4ax0XrVva4wr92uPPr+v39HQ2DxG5ss4caen0+96gtrlboZoc/uK4V/ZrlirLcjD+nsNn2q1tFOa3OP8AcJa0LBQKBQKBQfjuIxmSAOZrKiiquctMYywruU26c1U4Q9Gj+AXOmL6tsupCGye4cEIOYXzN/JH5la7mz7Fb2fCu/vq8qfq8v4h4xNyJt2d0dfOfpDYzXi4MP0TgKbS5b9vc7so/BmZ+GsPTcvAAtuq7FOf8W9w8ocHDBvNC9FotFLcRJ2nY60sp70jeJPoPAeHqSSat67N2rGf2F/WoKBQKBQKBQKBQKBQU8/eb5j96pVc0rVPCFpB3V+UfardHLCtVxlJWSCgUCgUCgUCgUCgUEF7aJfo0cqK6MuTKwzUjkQamJmJxgc/fR690FZpMK/fFqSWeykY66eJMLn7bz6MeFvUt3t1zdPX6ihkw/C9PHLW8jWF9rENEyhSzeIKbgxzzz1CG8w8Kzqi5bpy3IzU92dFyu3VmonCVFieiGJYKTtLczoP4yA6xP8wdv+z+dULmwbNd326ss9J4ff7u3s/jt2jddjN8Y3T9P6UQxKMEq2aMOKsCGHoR4VUr8L2mnfEYx8Jde14xstfGrD9YTC8jb8a+4qvOx3440T2Wqdu2arhcp7hukX8a/wBIVEbLfnhRPZM7Zs9PG5T3hDLicUXFx+VbqPDdpr/Jh+qvc8V2SiOfH9N6yw7B77Gsuq2kpU/xkg2afEF8sx8M/hVu34Zbo33q/wBoczaPH/KzT+8/T/bRroVZ6NBZ8cu1Zu8tshOqfTIdtx8Ao55ir9rCPc2ajD4+fdwr+03b843Ksf67Ly3uL7TdFis4jh2HZAbQgCeRPLEq7kUjxG7kx3rUzFuzONU5qv4/dXbfRrRy30Yi2VsmqNxZjvdz5mbxP0HgAKrXLtVycahb1rCgUCgUCgUCgUCgUCgp5+83zH71Sq5pWqeELSDur8o+1W6OWFarjKSskFAoFAoFAoFAoFAoFAoKDSXQ6z0mH75hUtlkJF7Mo/nDeR6HMelbbd6u3yyMu2i2LaPf5PvtvGP4m73kegffn8AUFb9azXz04T1geC/0gvmyXEsCW4y/FGokH5LlJ/tVlTbt8bdzD+BV3GN4Qn7fBLmLn+91UD+0v2rZFF7yuR3IRwY7gbn9ThNzKchwiV/DhvkNNO/53Ij9071jZ4+0LZ4fo6yN4SPEIj76n96sJtxP+S780LRbLH9IN000FhGeIiGtNly4tv8AUOtYZtno4RNU/HgLnAOjmzwl9rIGuZyQTNcHaNnzAO4EeByJ9a13NprqjCN0dIGwquFAoFAoFAoFAoFAoFAoFBTz95vmP3qlVzStU8IWkHdX5R9qt0csK1XGUlZIKBQKBQKBQKBQKBQKBQKBQKBQKBQKBQKBQKBQKBQKBQKBQKBQKBQU8/eb5j96pVc0rVPCFpB3V+UfardHLCtVxlJWSFLj+lFvo/JBHcMwa4kKR5KWBOsi7yOG+ReNBFeaYWtleJZSOVncLqgqdU62eqNbhmdUgDnkKCfSHSWDR3ZdYZl20wjTJS2bHgDlw+NBX6U6fWWisoiundXaISDVjZhqlmUHMDLih3UEOAdJOHaQSiKCf9YxyVXR01jyBYapPpnmaC0xbSi3wi4gtpWYS3DZRgKSD2gN5G4byONB7MbxaLAoHnnbVjQAscszvIUAAbySSBl60EGjekEGksO2tmLJrspzBUgjLMEHeNxB+BFB5b3TC1sbxLKRys8gUqCp1TrZ6o1uAJKkAc8hQT6Q6SQaO7LrDMu2mEaZKWzY8AcuHxoLigz2lWmtnopl1qXVZhmI1BaQjhnkOAzz3nIUHi0Z6R8P0lkEUEpEhz1UkUqW9FJ7JOXgDn6UFpf6UW+H3cNnIzCeZdZAFJUjtcW4DuNQftnpPbXl3LZI5NxFHrOuqwAHY/ERqn9onA+NBc0HzLIIVLMQqhSSScgABmSSeAAoMHP0w4XDJqbZ235a6xOU/LdmR6gGhg2lhiEWIxLNC6vEy6yuD2SP+mRz5ZGgxmIdL+F2UhTbO+RyLIhKfkd2sPVcxRODWYFjkGkEQmtZFkTMjMZgqfKynep3jcR4iiGPPTLhQ4yyf1Mn+FBpNGNL7TSoN1SUOUy1lKsrjPgcmAJHqN1BQXfS7hlo7I8sgZZGU/qnyzUkHflv3ig0WjOlVrpQrNaSh9QgMpDK658M1YA5HI5HgcjyoLqgprPSe2vbuWyRybiJNZ11GAA7H4iNU/tE3A+NB86VaU22icay3bMqPJqAhS2/IngPRTQZk9MmFAZ7WTL/AEMn+FBZYh0kWGHQwTySOI7hJGjIjYkhCAxIAzG9hxoIcJ6VMMxWRY0uNVmYBddHVSTwGsRqjP1IoNrQKBQU8/eb5j96pVc0rVPCFpB3V+UfardHLCtVxlJWSHKemj+GYP8A6+f99a1CWf6TMFkx/G5IoCRKuFJLHluLNGWYKD4E+B8DlQhFpLpV+6uzwt33Tx4xFHMvA6wAybLwDDf6HWHhQaPS9Q+k+HAgEdTG48P+10PJ99PGERRWSXMaLHNHdRhZEAV8iG3ZjfuYKRyK0kh5NMrg3eKYFI3edI2PxLxE/eg9nTJefpSeywxGC7a4WSY5gaqA5DPPd4St8YxSSHm6PJ10Xxi7w9WBgn/WwZMCMwutqj11Cw5/qRzoKfpNwSTH8beKAkSjCVljy3FmQuwUHwJ8D4HKhCHSXSr91dlhjvunjxiKOZeB1gNz5eAYb/Q6w8KDvdShx/o9tU0gxvE7i5UO8E5SMMMwg2skYIB8VSFQD/KPOoS9PT3hscFtDeRgR3Ed2iiRRkxGq7AZjiVZFI5ZHmaSQg0jnN1j+DuRkWso2I5Eic/8aCfRX/OjEf8AUz9rSh5Or1KHOunm+ezwshCRtbmONsvLk7kfAmMA+hNEw0mB6NW0FhHbbJGia2QOCo7ZKjWdubEknPnRDIafYRHoTgc8FntArzRqxZyzZO6B+PAMoIIGQ7R50TDS9HOBwWGG2wSNDtbSKSRtUEyM6BmLE8R2sgDwAA8KIYzQeIYFpDf2kA1YGt9fUHdUgQuMh4BdvIAORy8KJZTox0wTRazl2llPOhuQxlRAYk/Vxrqszbgd2eXqKiCeLYdGGGS4riM+KiFbe2mhZYowynWzMYJyXhviJOYHabxyJoSzOhGl9vovPiAuIJpjJfuV2caPlqyS556zDLPWFBo+ibD5LvEry/W3e2tpI2RI2XVzLPG2YG4btRiSNwMhAJ30JdcqUOU6J/5z4j/qn/1KhLqckSy95QfiAfvUocp0PgVtJMSUqpAtxkMhkP4P4VCX50wRhcQwZQBl107st38ItPCpQuemXBILjDJpDHGJIjEyOFAYZyIrLmN+TKxGXwPhRMND0fXj3+G2kkhJdrOLMniSBlmfU5Z0Q0FAoKefvN8x+9UquaVqnhC0g7q/KPtVujlhWq4ykrJDn3Sdo5c45c4a9tFrrBdl5TrIuoNpbtnkxBO6N+GfCiUr6PXB0gF5s/3t+jtntNZO9v3auet48csqIZfTno1nkxKO5sYteKS4ilmUMi7NlkUs2TkZhhmd2Zz1uYqE4rPT/A8QfFra+sbYTiG0Vd8karra04IIZlbuyg5ig82KYBi+nzRRYjFDaWqTB3VHDSPuI3arMM8mYDMqBmTvyAoLjTPRm4v8Twya3i1oLdhtGDIAg10PBiCdyngDUirt+j99KcSvLnFoGWElVgTajtAHVDfqmJGSoDkct8h45VBig0p6MTgj2txgkDGWK6DPGZtzAbwc5WyAzUqQDvD8DlQxaD9A3MmPpe7Ii3/RmzLl0zDdrslQ2t48QMvWpQzGnXRrPLiUdzYxa8UlxFLMoZF2bLIpZsnIzDDM7sznrcxUJiXZKlDl+O6KX+j2ISYhhKpKJs9tbuQuZJBYjMqCCRrZ5ggk8QSKhLx32juKdIU0S4lFHaWkUmsY1cM8hyyOWqTvIJGZ1dUMcgTQXWkujdxeY3YXMUWdvDCFd9ZAF/bbtUkMe+vAHjUoUl7hGK4NjF3e2Vks6SoEUtLEqkakOZyLhgdaLLeKhLW6KYri17OVv7KK3h2TEOsiMS2a5Lkrscsi2/LwqULPTXRxdK7SS2ZtUtqsj5Z6rKc1OXiPAjkTQYG3k0iw636ktrE5WMRJdiRNy5aobtMM2A4MVB3DNSeMJ3NDg3R/s8IbD7mVnaQFmfWZljbNSgj1vwoUXduz37hnUoZ/CDj+ikXVI7SC6RAVim2igKPAEF1JUeAIGQ3ZmoSvOjrQ2bCJJ72/dXvLjPMLvCAkMVz4Zkhdw3AKoFB5+h/RWfA7K4gv4Qu1uGOoWRwymFEOeoSMjkwyNSSh0H0avdC8QmhjjMmHTMWV9dM4jl2SVZgxIA1SQDnkh8MqIevor0ducBlxBrmLZia814zrI2sNeU59gnLcy8cuNBf6b3WIWkKHC4Y5pTMAyyEABNVt4zdN+sE8fHhQaKg5FeYRiuDYxd3tlZLMkyBFLyxKCNWHM5FwwOtF4ioS12ieKYrezlcQsoreHYsQ6yIxLZrkuSuxyyLb8vCpQrtGtHbmyxy+upIsoJoco5NZDrH9Tu1QdYdxuIHCg8vSzo/eYrcWE1lBtjbSyOwLxqMxJA6g67LmDszwoK/G8Ox3TdOrXMFvZwGRDI+urscmzGQV2zyIB1ezmQN+WdQnc2GLw3mAw2cGFQxyRo0cUm0IzSNQBrDNlzbcefwqUNVQKCnn7zfMfvVKrmlap4Q9cV6qqBkdyjlyrdTdpiIa5tTMvvr68m+lZa1KNKTr68m+lNak0pOvryb6U1qTSk6+vJvpTWpNKTr68m+lNak0pOvryb6U1qTSk6+vJvpTWpNKTr68m+lNak0pOvryb6U1qTSk6+vJvpTWpNKTr68m+lNak0pOvryb6U1qTSk6+vJvpTWpNKTr68m+lNak0pOvryb6U1qTSk6+vJvpTWpNKTr68m+lNak0pOvryb6U1qTSk6+vJvpTWpNKTr68m+lNak0pOvryb6U1qTSk6+vJvpTWpNKTr68m+lNak0pOvryb6U1qTSk6+vJvpTWpNKTr68m+lNak0pOvryb6U1qTSk6+vJvpTWpNKTr68m+lNak0pOvryb6U1qTSk6+vJvpTWpNKTr68m+lNak0pOvryb6U1qTSk6+vJvpTWpNKX519eTfSmtSaUvBK+sSebGq9U4zi3RGE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8" name="AutoShape 12" descr="data:image/jpeg;base64,/9j/4AAQSkZJRgABAQAAAQABAAD/2wCEAAkGBxQHEhUUERQUFhUXDREXGRYYGBscFRchHxUXGh0YGh0aKCogIBwlGxQVLTEhJSkrLi4uHCAzODMuNygtLisBCgoKDg0OGhAQGiwkHyY3NywsLSwsMiwsLyw0MDQsLCwsLCw3LCw0LCwsLCwsNC8sLCwsLCwsLCwsLCwsLCwsLP/AABEIAK4BIgMBEQACEQEDEQH/xAAbAAEAAwEBAQEAAAAAAAAAAAAAAwUGBwQCAf/EAE4QAAIBAgIGCAQCAwsJCQAAAAECAwAEBREGEhMhMVEHFCIyQVJhkXFyobFCgRUjMxYkNENigpKTosLRNTZzdLKzwcPhRFNUg4SF09Tw/8QAGgEBAAIDAQAAAAAAAAAAAAAAAAEEAgMFBv/EADYRAQABAgMGAwYGAgIDAAAAAAABAgMREhMEITEyUZEFQVIUImHB0fAjQnGBobEz4XLxJENE/9oADAMBAAIRAxEAPwDtUMKlR2R3R4DlWummMI3M6qpxne+9ivlX2FZZKejHNPU2K+VfYUyU9DNPU2K+VfYUyU9DNPU2K+VfYUyU9DNPU2K+VfYUyU9DNPU2K+VfYUyU9DNPU2K+VfYUyU9DNPU2K+VfYUyU9DNPU2K+VfYUyU9DNPU2K+VfYUyU9DNPU2K+VfYUyU9DNPU2K+VfYUyU9DNPU2K+VfYUyU9DNPU2K+VfYUyU9DNPU2K+VfYUyU9DNPU2K+VfYUyU9DNPU2K+VfYUyU9DNPU2K+Uewplp6GaepsV8q+wpkp6GaepsV8q+wpkp6GaepsV8q+wpkp6GaepsV8q+wpkp6GaepsV8q+wpkp6GaepsV8q+wpkp6GaepsV8q+wpkp6GaepsV8q+wpkp6GaepsV8q+wpkp6GaepsV8q+wpkp6GaepsV8q+wpkp6GaepsV8q+wpkp6GaepsV8q+wpkp6GaepsV8q+wpkp6GaepsV8q+wpkp6GaepsV8q+wpkp6GaepsV8q+wpkp6GaeqqmGTN8x+9VKojNK1TO6FrB3V+UfardHLCrVxlJWSCgUCgUCgUCgUCgUCgUFZjukFto+mvdTJGMjkCe03yqO035Cs6LdVc4UwMW/SDd45uwnD5JV8J5+xEfUbwCP54PpVn2aij/LVh8I3iJ8Lx697Vxf21ovljUHL3X++anPs8bopmR4bnAR/2rSRwfELMsY9tpWUXPTa/jFKKDAbcH9RpHIDy6yp+muKmblWHvWo7CwjwLF032mMxT5b8nRcj8TlJWGpY/NbwQnGlOMYD/D8PE8Y4y2pzYeurmxP5hRUaVivkqwn4jSaNac2WknZhlAk8YZOxKD4jI97L+STWm5s9y3vmN3UaStIUCgUCgUCgUCgUCgUCgUFPP3m+Y/eqVXNK1TwhaQd1flH2q3RywrVcZSVkgoFAoFAoFAoFAoFB8SyrApZyFVVJLE5AAcSSeApxHP7vTC50qkaDBVXVU6sl7IP1SHlGCO03xB+GRDVbizTbjNd7fUZ+9gwvQqQveO+JYgTmQ3bIPhmpJVPDLWLMPDdW2Krtyn3fdp7JiJmcIhV4l0hYliuYjaO0j8AihpMuRZ8/cBapXNq2SzujGuf4++7r7N4Lfub6/dj48ezM3Vl19te4klmbzSOWP5Z7xVSrxe9wtxFP6Q69vwLZqeaZn+P6fi4bEnBB9a0z4ltU/nn+FqPC9kj8kfy+mw+JvwCsY8Q2mPzymfDNkn/1wiGExxkMmsjA5hlYhh6g+Fb6fFtpjmmJj4wr3PBNlq4RMfpP1xX+HaXYng/7O52yj8E41/7W5/7Qqxb8Q2e5uu0ZZ6xwczaPAblO+1Vj8J3T9P6XLaQ4XpqQmKW/VLk5AXCnIZ+B2mX0kBUc66FvPTGaxVmp+/JxLtm5aqy1xMSvheYhoAuc7G/sB/Gr/CYV5tn3lA8ST8VG6sMtu9w92r+Ja28wXGIcdiE1tIsiHxHEHysDvDDkd9Va6KqJwqge+sQoFAoFAoFAoFAoFAoKefvN8x+9UquaVqnhC0g7q/KPtVujlhWq4ykrJBQKBQKBQKBQKBQRXVylmjSSMFRELMzHIKAMySeVTETM4QOVySzdJzu7u1vhELkkk6jXGrvJYngoyzzO5fVhmt6IjZ43b65/hCn0h07NwvU8IAt7VBqGZRqs3PZ+Kg79/ePHMeOm7Xb2eM97fVPCPqv7FsF3aqsKd0Rxn782WtbRbXujeeLHvH864m07Zd2iffnd08nr9k2Gzs0YURv6+aeqq4UCgUCgUHxNCs4yYAitlq9XaqzUThLVesW71OW5GMLLRnSy50NICkz2mfahY70HiYz+H4d30GeddyxtVvavdr92vr5S8p4h4TVYxuW99P8AMf6+LUTWXVR+ltH2BRt9xaAdlst7DUHBxn3Rv35rxya3FWP4V/8AaXGl0PRTSOHSm3WeA7juZD3o2y3q3vx8QQfGql21VbqyyLmtYUCgUCgUCgUCgUCgp5+83zH71Sq5pWqeELSDur8o+1W6OWFarjKSskFAoFAoFAoFAoFBzXSKRtP704fCxFnburXcin9o4O6FT6EH4EE/hGdy3EWKNSeaeH1GS0+0lGNN1CyyjsYMkbU3LKV/CP5CkbvAka2/s1hcvRstGpXvrnhHzdDw/Yatqrw4Uxxn5R8VDHGIgAoyArzty5VcqmqqcZl7W1aotUxRRGEQ+qwbCgUCgUCgUCgUEmAY3LobcbeDNomIE0Pgy58RyYZnI+HDgTXe2Pao2mnRuz73lLyvi3hmnjetR7vnHT/X9N3iTLoxKmMYf27K4CdaiXhkx3TKPBgxOY4hiR+JiLlP4kaNfNHD6OA6fa3C3aLJGwZHRWVhwYEZgj0INUpiYnCRLUBQKBQKBQKBQKBQU8/eb5j96pVc0rVPCFpB3V+UfardHLCtVxlJWSCgUCgUCgUCgUGW6SNITo7ZO0ee3lYQwgb212z3gc1GZ+IA8a37Pbz17+Eb5GF0hkOgOGRWEJ/fd0GaZwe0utltGz48kU8gTxFb89NdVV6vlp+4bLVqq7XFFPGWKtYBbKFXgB7+teb2i/VfuTXU97s2z07Pai3T5fzPVLWlYKBQKBQKBQKBQKARnxqYmYnGETETGEtF0ZYutlM+G3OTW10H1A3BWIyZPg4z/nAeLGvR273tFmL0c1O6fr9/J4bxLY/Zr00xyzvj7+DWdGlw+A3FzhM7EmFjLbs344mI3D4FgfizDgtbNpiK6Yux58f1UHRaphQKBQKBQKBQKBQU8/eb5j96pVc0rVPCFpB3V+UfardHLCtVxlJWSCgUCgUCgUCgUHNbhjpRpAsZ3w4dDrnkZWCkexZMvWI1cj8PZ8fOr+hzzH8R/T+IXNznmglMUXLVTsgj0ORP881S8SuadqixHnvn5ffwei8B2bGqq9McN0fP7/VDXEenKBQKBQKBQKBQKBQKDyYnGSuuhIeNg6sOIIOeY9Rln+Qro+GX9O9FM8Kt0/JyvF9m1tnmY407/q6Hplih2OGY3EO0hRZgPFXB10/JhIo9XrtWaN9dif2eLdZjcSgMpzBAIPMHgaoD6oFAoFAoFAoFAoKefvN8x+9UquaVqnhC0g7q/KPtVujlhWq4ykrJBQKBQKBQKBQOFBxfQ3EGt8OxjEv4ya4lCsfhmuXwa4+ldG9Tjct2/KPv5JcoRzGMgSB6E1dqt0VTjVTE/s2U3blMYU1TEfCZfu2bzN7msdC36Y7Qy9ou+ue8m2bzN7mmja9MdoPaLvrnvJtm8ze5poWvTHaD2i7657ybZvM3uaaFv0x2g9ou+ue8m2bzN7mmha9MdoPaLvrnvJtm8ze5poWvTHaD2i7657ybZvM3uaaFr0x2g9ou+ue8m2bzN7mmha9MdoPaLvrnvJtm8ze5poWvTHaD2i7657ybZvM3uaaFr0x2g9ou+ue8m2bzN7mmja9MdoPaLvrnvJtm8ze5poWvTHaD2i7657ybZvM3uaaNv0x2g17vrnvLpmhrHGcAxC2bfsNeVB4jcJgP6cb+9Vr3ubRTV1/6aXS+jK9OIYXaMTmRBs8/9GzR/wByqe005btUIaetAUCgUCgUCgUCgp5+83zH71Sq5pWqeELSDur8o+1W6OWFarjKSskFAoFAoFAoFB4sauOp280nktpX9kJ/4VlTGNUQONRDq+ie7dr3Qz9crzL7R10p37X99By9tw/KrrJ1nSvR21tIcHaOCNTPe2SykL+0DKmsG5g5mufZu1zNzGeETgxxezpD0ChsprOe2hRYTfW0M8ajsZNMoDEcjmVPPWWo2faKpiqmqd+GMdjFN+5az/T/AFfq0Wx/Q202er2NbbZa2XPLdUa1fs+bGccfkY70q6PYTpd1u1tbfq9xbSOmuF1e0GZQ41SQyayHMHfl4A5Go1L1rLVVOMSlmsMwGB9Hp7h4E6wryjaEdtcpguWfoMxW6u5V7RFMTu/0Yvd0RaLWt9bS3F7FHIHukii2gzG7IZr8zyZfzaw2u9XTVFNEkqPB9HI7fSDqc0avD1q4yRhmpQwSSxj8gU/MVuquzOz54nf/ALwGnxfQOGwxmz1YUNncbUNFl+rV0t5Dq5cjqqw9Q1aKNoqqs1b/AHo+pi53p9Zx4fiNzFCipGkyhUUZKo2aHd+ZNW7FU1W4mRt9F8DsNHMMTEMRh27TEaiFQ2QYnUVVYhSxUFiTwHw31rty5Xd06JwwHm6QtG7OeygxLDk2cbuivGBkuTErnq8FZXGqQN2/03zYu1xXNuviLvSnRaztMWwyGO2iWKXrW0QL2X1UBGsPHI1rtXa5tVzMzjGCMXPekuwjwzEriKBFjjXYaqKMlGcEbHIepJP51b2aqarcTPFk1vQV+tN/GeD20O7+uH96q+3fln78kS1vQXcbbCkXyXEy+5D/APMrRtsfjSh0GqgUCgUCgUCgUCgp5+83zH71Sq5pWqeELSDur8o+1W6OWFarjKSskFAoFAoFAoFB4Mftuu2s8fntZk/pIw/41lROFUSOOK230TU+S63/AJ3h/wDkrpcNr++g5e/A/CrrJ27TX9hgP+v4f/spXMsc1z9JYy0c+kKx4ubCbIxzWUMkefASK0hI/NUBHqnM1pi1+DqR5SPCf85v/YP+fWf/AMv7/JHm/NFtHX0Wu8Svrt41hkkldcmzITaySFm3DI5Fd2/x/Nduxcpoop4wnFm8Pn2+jF0+WWtNcNlyzuAcvrW2qMNqpj9P6ODQ9StMBw6wt7256syPDcbmUF5EYSMDrA5qJJATwPDfWrNXXcqqojHy/YfGPYcFx7DLpN6zQ3CEjhmlvKVP5rJ/Zqbdf/j10z5fUWuj2kC4hf3lnNkXt7kSwk8dUxqGy9VMh/JwPCtdy1lt01x58RxXpM/yref6df8AdJXS2b/FT9+aYb9MMbTrALaK1ZdrbvGCjHLtRq0ZUnwJRww+I51UmvR2iZq4ScEWmdsNFMCt7GVlMzzruBz/AI4zuRzVSQufqOdTZnUvzXHD/WCMF/pn/lvCP/Wf7sVqs/4Ln7Ch096NLzHr6e5ha3Eb7LIO7h+zCiHMBCOKnxrbY2qiiiKZxMXh6Bm1WvpPBbWDfyz2p/uVnt0bqY/X5JmWr6CbfY4Wrf8AeXMre2rH/wAutG3TjdQ6HVMKBQKBQKBQKBQU8/eb5j96pVc0rVPCFpB3V+UfardHLCtVxlJWSCgUCgUCgUCg/CM6DiuiFk1zhOLWHGSC4lIXx7IGqPze3b3rpXasLtu55SlygHOr4902MXFwIw88zCJlMYaRiIyOBTM9kjIZEcKxi3THCB8XGJzXUiyyTSvKurqyNIxkXI5jJicxkSSN+6kUREYRG4S/p252m26zPtdnqbXavtNXPPV1s89XPwzypp04YYRh+hufl9jVxiK6s9xPKuYOrJK7L8cmJGdKbdNPCI7G58R4rPFEYVmlEROZiEjCM7896g5cd/CmSmZxw3j8xDE5sTIM80spUEAyOzkZ8QNYnLPIUpoinljATDH7oan75uP1f7P9a/6vslOxv7PZJG7wJFRp09I7G5CuKTJKZhNKJiTnKJGEpzGR7eetw3ceFTkpwy4bhDc3L3bF5HZ3Y5s7MWZt2WZJ3ncBUxGEYRAnw3FZsKYtbzSRMQASjldbkGy3HieNRVRTVuqjEfF9fy4i+0mkeR8gNZ2LNl4DM8BvO6pppimMIgTzY5czukj3M7SR56jtK5dM+OqxOa5+lYxbpiMIiBP+6m+/8bd/18n+NRo0emOw3GggOD4HiVyeztQ0SHn2NmpH/mSkfkaq3/fv0UjpPRbZmxwq0UjLOEyf1jtIPo4qntNWN2pDVVoCgUCgUCgUCgUFPP3m+Y/eqVXNK1TwhaQd1flH2q3RywrVcZSVkgoFAoFAoFAoFBzRU/c1pAwb9jiNucuW0QDMfQ/1oq5/k2f40/0Ob4vhYwO+ubUqMlmLx5j8DdpQPQKwHxBqp4lnm3Repmek7/N6HwO5bqmqzXET5xjHd8bFfKvsK42tc9U95ej0LXpjtBsV8q+wprXPVPeTQtemO0GxXyr7Cmtc9U95NC16Y7QbFfKvsKa1z1T3k0LXpjtBsV8q+wprXPVPeTQtemO0GxXyr7Cmtc9U95NC16Y7QbFfKvsKa1z1T3k0LXpjtBsV8q+wprXPVPeTQtemO0GxXyr7Cmtc9U95NC16Y7QbFfKvsKa1z1T3k0LXpjtBsV8q+wprXPVPeTQtemO0GxXyr7Cmtc9U95NC16Y7Q8mKEQodVQWY6qgDeSeXr/0q/wCG03L1+MapwjfO+XN8VqtWNnnCmMZ3Ruj9/wCHQ9MMMNtZ4ZgsW6Sd0MhHgF7Uj/02Zv5hrs2a8a670+X3DxrrUEIt1VVGSqoUDkAMgPYVz8cRJQKBQKBQKBQKBQU8/eb5j96pVc0rVPCFpB3V+UfardHLCtVxlJWSCgUCgUCgUCgUGQ6T8AbG7MtBmLi3cTwle9rLvKj1I4DmFqxs1yKK9/Cd0jEaXxjTXD4MVtgNtBGVnQcchvcc+wSWH8hyeVbdOImrZ6+FXD5N1i9VZuRcp4wx8EwnUMvAj/8ACvN3rVVquaKuMPe2L1N63FyjhL7rU3FAoFAoFAoFAoFAohfdGuCjGbk3s2QtbTNgzd1nA1s/ggyYnmE9a9FZtezWMn56uPw+H38XivFNs9pve7yxuj5y13R5G2k95c4tKCEJMFqD4Rqe035n2JkFbto/Doi1H6z+rmOj1TCgUCgUCgUCgUCgp5+83zH71Sq5pWqeELSDur8o+1W6OWFarjKSskFAoFAoFAoFAoFBzPFAejq+a4Ck4feSATqBmLeQ/wAYB5WzOf5jwUG7T+PRl/NHD4wMdp1oydFJtvbjWsZ2DKV3rEWGeru/Cfwnhlu4gZ6b1mNst4cLkfy6fhviE7LXhVyzx+HxhUKwcZg5gjjXnqqZpmaaowl7SiumumKqZxiX7WLIoFAoFAoFAoFAwvDJdKZxa23xll/DGue8n/DxO7mR29h2SLVMX70f8Y+bzPi/ieONi1P/ACn5R8+zf4zEuItHgWGZrDGq9bmG/UUHMpn4yM3e5k5cNbVv0Tl/HucfKPvo846Zh9kmHRpFEoVERVVR4ADIVSqmapxkeioCgUCgUCgUCgUCgp5+83zH71Sq5pWqeELSDur8o+1W6OWFarjKSskFAoFAoFAoFAoFB5sRsY8TieKZQ8boVZTwI/x9fCppqmmcYHLEd+j1ms8QU3GFTMVjlI1tlrfgcDw9B8y+Ki9hF/36N1ceXVPFRaT6ES6Pg3FiTc2TDXGqdZ4wd+e7vJ/KHhx4ax0XrVva4wr92uPPr+v39HQ2DxG5ss4caen0+96gtrlboZoc/uK4V/ZrlirLcjD+nsNn2q1tFOa3OP8AcJa0LBQKBQKBQfjuIxmSAOZrKiiquctMYywruU26c1U4Q9Gj+AXOmL6tsupCGye4cEIOYXzN/JH5la7mz7Fb2fCu/vq8qfq8v4h4xNyJt2d0dfOfpDYzXi4MP0TgKbS5b9vc7so/BmZ+GsPTcvAAtuq7FOf8W9w8ocHDBvNC9FotFLcRJ2nY60sp70jeJPoPAeHqSSat67N2rGf2F/WoKBQKBQKBQKBQKBQU8/eb5j96pVc0rVPCFpB3V+UfardHLCtVxlJWSCgUCgUCgUCgUCgUEF7aJfo0cqK6MuTKwzUjkQamJmJxgc/fR690FZpMK/fFqSWeykY66eJMLn7bz6MeFvUt3t1zdPX6ihkw/C9PHLW8jWF9rENEyhSzeIKbgxzzz1CG8w8Kzqi5bpy3IzU92dFyu3VmonCVFieiGJYKTtLczoP4yA6xP8wdv+z+dULmwbNd326ss9J4ff7u3s/jt2jddjN8Y3T9P6UQxKMEq2aMOKsCGHoR4VUr8L2mnfEYx8Jde14xstfGrD9YTC8jb8a+4qvOx3440T2Wqdu2arhcp7hukX8a/wBIVEbLfnhRPZM7Zs9PG5T3hDLicUXFx+VbqPDdpr/Jh+qvc8V2SiOfH9N6yw7B77Gsuq2kpU/xkg2afEF8sx8M/hVu34Zbo33q/wBoczaPH/KzT+8/T/bRroVZ6NBZ8cu1Zu8tshOqfTIdtx8Ao55ir9rCPc2ajD4+fdwr+03b843Ksf67Ly3uL7TdFis4jh2HZAbQgCeRPLEq7kUjxG7kx3rUzFuzONU5qv4/dXbfRrRy30Yi2VsmqNxZjvdz5mbxP0HgAKrXLtVycahb1rCgUCgUCgUCgUCgUCgp5+83zH71Sq5pWqeELSDur8o+1W6OWFarjKSskFAoFAoFAoFAoFAoFAoKDSXQ6z0mH75hUtlkJF7Mo/nDeR6HMelbbd6u3yyMu2i2LaPf5PvtvGP4m73kegffn8AUFb9azXz04T1geC/0gvmyXEsCW4y/FGokH5LlJ/tVlTbt8bdzD+BV3GN4Qn7fBLmLn+91UD+0v2rZFF7yuR3IRwY7gbn9ThNzKchwiV/DhvkNNO/53Ij9071jZ4+0LZ4fo6yN4SPEIj76n96sJtxP+S780LRbLH9IN000FhGeIiGtNly4tv8AUOtYZtno4RNU/HgLnAOjmzwl9rIGuZyQTNcHaNnzAO4EeByJ9a13NprqjCN0dIGwquFAoFAoFAoFAoFAoFAoFBTz95vmP3qlVzStU8IWkHdX5R9qt0csK1XGUlZIKBQKBQKBQKBQKBQKBQKBQKBQKBQKBQKBQKBQKBQKBQKBQKBQKBQU8/eb5j96pVc0rVPCFpB3V+UfardHLCtVxlJWSFLj+lFvo/JBHcMwa4kKR5KWBOsi7yOG+ReNBFeaYWtleJZSOVncLqgqdU62eqNbhmdUgDnkKCfSHSWDR3ZdYZl20wjTJS2bHgDlw+NBX6U6fWWisoiundXaISDVjZhqlmUHMDLih3UEOAdJOHaQSiKCf9YxyVXR01jyBYapPpnmaC0xbSi3wi4gtpWYS3DZRgKSD2gN5G4byONB7MbxaLAoHnnbVjQAscszvIUAAbySSBl60EGjekEGksO2tmLJrspzBUgjLMEHeNxB+BFB5b3TC1sbxLKRys8gUqCp1TrZ6o1uAJKkAc8hQT6Q6SQaO7LrDMu2mEaZKWzY8AcuHxoLigz2lWmtnopl1qXVZhmI1BaQjhnkOAzz3nIUHi0Z6R8P0lkEUEpEhz1UkUqW9FJ7JOXgDn6UFpf6UW+H3cNnIzCeZdZAFJUjtcW4DuNQftnpPbXl3LZI5NxFHrOuqwAHY/ERqn9onA+NBc0HzLIIVLMQqhSSScgABmSSeAAoMHP0w4XDJqbZ235a6xOU/LdmR6gGhg2lhiEWIxLNC6vEy6yuD2SP+mRz5ZGgxmIdL+F2UhTbO+RyLIhKfkd2sPVcxRODWYFjkGkEQmtZFkTMjMZgqfKynep3jcR4iiGPPTLhQ4yyf1Mn+FBpNGNL7TSoN1SUOUy1lKsrjPgcmAJHqN1BQXfS7hlo7I8sgZZGU/qnyzUkHflv3ig0WjOlVrpQrNaSh9QgMpDK658M1YA5HI5HgcjyoLqgprPSe2vbuWyRybiJNZ11GAA7H4iNU/tE3A+NB86VaU22icay3bMqPJqAhS2/IngPRTQZk9MmFAZ7WTL/AEMn+FBZYh0kWGHQwTySOI7hJGjIjYkhCAxIAzG9hxoIcJ6VMMxWRY0uNVmYBddHVSTwGsRqjP1IoNrQKBQU8/eb5j96pVc0rVPCFpB3V+UfardHLCtVxlJWSHKemj+GYP8A6+f99a1CWf6TMFkx/G5IoCRKuFJLHluLNGWYKD4E+B8DlQhFpLpV+6uzwt33Tx4xFHMvA6wAybLwDDf6HWHhQaPS9Q+k+HAgEdTG48P+10PJ99PGERRWSXMaLHNHdRhZEAV8iG3ZjfuYKRyK0kh5NMrg3eKYFI3edI2PxLxE/eg9nTJefpSeywxGC7a4WSY5gaqA5DPPd4St8YxSSHm6PJ10Xxi7w9WBgn/WwZMCMwutqj11Cw5/qRzoKfpNwSTH8beKAkSjCVljy3FmQuwUHwJ8D4HKhCHSXSr91dlhjvunjxiKOZeB1gNz5eAYb/Q6w8KDvdShx/o9tU0gxvE7i5UO8E5SMMMwg2skYIB8VSFQD/KPOoS9PT3hscFtDeRgR3Ed2iiRRkxGq7AZjiVZFI5ZHmaSQg0jnN1j+DuRkWso2I5Eic/8aCfRX/OjEf8AUz9rSh5Or1KHOunm+ezwshCRtbmONsvLk7kfAmMA+hNEw0mB6NW0FhHbbJGia2QOCo7ZKjWdubEknPnRDIafYRHoTgc8FntArzRqxZyzZO6B+PAMoIIGQ7R50TDS9HOBwWGG2wSNDtbSKSRtUEyM6BmLE8R2sgDwAA8KIYzQeIYFpDf2kA1YGt9fUHdUgQuMh4BdvIAORy8KJZTox0wTRazl2llPOhuQxlRAYk/Vxrqszbgd2eXqKiCeLYdGGGS4riM+KiFbe2mhZYowynWzMYJyXhviJOYHabxyJoSzOhGl9vovPiAuIJpjJfuV2caPlqyS556zDLPWFBo+ibD5LvEry/W3e2tpI2RI2XVzLPG2YG4btRiSNwMhAJ30JdcqUOU6J/5z4j/qn/1KhLqckSy95QfiAfvUocp0PgVtJMSUqpAtxkMhkP4P4VCX50wRhcQwZQBl107st38ItPCpQuemXBILjDJpDHGJIjEyOFAYZyIrLmN+TKxGXwPhRMND0fXj3+G2kkhJdrOLMniSBlmfU5Z0Q0FAoKefvN8x+9UquaVqnhC0g7q/KPtVujlhWq4ykrJDn3Sdo5c45c4a9tFrrBdl5TrIuoNpbtnkxBO6N+GfCiUr6PXB0gF5s/3t+jtntNZO9v3auet48csqIZfTno1nkxKO5sYteKS4ilmUMi7NlkUs2TkZhhmd2Zz1uYqE4rPT/A8QfFra+sbYTiG0Vd8karra04IIZlbuyg5ig82KYBi+nzRRYjFDaWqTB3VHDSPuI3arMM8mYDMqBmTvyAoLjTPRm4v8Twya3i1oLdhtGDIAg10PBiCdyngDUirt+j99KcSvLnFoGWElVgTajtAHVDfqmJGSoDkct8h45VBig0p6MTgj2txgkDGWK6DPGZtzAbwc5WyAzUqQDvD8DlQxaD9A3MmPpe7Ii3/RmzLl0zDdrslQ2t48QMvWpQzGnXRrPLiUdzYxa8UlxFLMoZF2bLIpZsnIzDDM7sznrcxUJiXZKlDl+O6KX+j2ISYhhKpKJs9tbuQuZJBYjMqCCRrZ5ggk8QSKhLx32juKdIU0S4lFHaWkUmsY1cM8hyyOWqTvIJGZ1dUMcgTQXWkujdxeY3YXMUWdvDCFd9ZAF/bbtUkMe+vAHjUoUl7hGK4NjF3e2Vks6SoEUtLEqkakOZyLhgdaLLeKhLW6KYri17OVv7KK3h2TEOsiMS2a5Lkrscsi2/LwqULPTXRxdK7SS2ZtUtqsj5Z6rKc1OXiPAjkTQYG3k0iw636ktrE5WMRJdiRNy5aobtMM2A4MVB3DNSeMJ3NDg3R/s8IbD7mVnaQFmfWZljbNSgj1vwoUXduz37hnUoZ/CDj+ikXVI7SC6RAVim2igKPAEF1JUeAIGQ3ZmoSvOjrQ2bCJJ72/dXvLjPMLvCAkMVz4Zkhdw3AKoFB5+h/RWfA7K4gv4Qu1uGOoWRwymFEOeoSMjkwyNSSh0H0avdC8QmhjjMmHTMWV9dM4jl2SVZgxIA1SQDnkh8MqIevor0ducBlxBrmLZia814zrI2sNeU59gnLcy8cuNBf6b3WIWkKHC4Y5pTMAyyEABNVt4zdN+sE8fHhQaKg5FeYRiuDYxd3tlZLMkyBFLyxKCNWHM5FwwOtF4ioS12ieKYrezlcQsoreHYsQ6yIxLZrkuSuxyyLb8vCpQrtGtHbmyxy+upIsoJoco5NZDrH9Tu1QdYdxuIHCg8vSzo/eYrcWE1lBtjbSyOwLxqMxJA6g67LmDszwoK/G8Ox3TdOrXMFvZwGRDI+urscmzGQV2zyIB1ezmQN+WdQnc2GLw3mAw2cGFQxyRo0cUm0IzSNQBrDNlzbcefwqUNVQKCnn7zfMfvVKrmlap4Q9cV6qqBkdyjlyrdTdpiIa5tTMvvr68m+lZa1KNKTr68m+lNak0pOvryb6U1qTSk6+vJvpTWpNKTr68m+lNak0pOvryb6U1qTSk6+vJvpTWpNKTr68m+lNak0pOvryb6U1qTSk6+vJvpTWpNKTr68m+lNak0pOvryb6U1qTSk6+vJvpTWpNKTr68m+lNak0pOvryb6U1qTSk6+vJvpTWpNKTr68m+lNak0pOvryb6U1qTSk6+vJvpTWpNKTr68m+lNak0pOvryb6U1qTSk6+vJvpTWpNKTr68m+lNak0pOvryb6U1qTSk6+vJvpTWpNKTr68m+lNak0pOvryb6U1qTSk6+vJvpTWpNKTr68m+lNak0pOvryb6U1qTSk6+vJvpTWpNKTr68m+lNak0pOvryb6U1qTSk6+vJvpTWpNKX519eTfSmtSaUvBK+sSebGq9U4zi3RGE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10" name="AutoShape 14" descr="data:image/jpeg;base64,/9j/4AAQSkZJRgABAQAAAQABAAD/2wCEAAkGBxQQDxQUDxQUFBQUFBQVFRQUFBcVFBgXGhgWFhcWFhYZICggGholGxcYIjEhJSsrLi4uGCI0ODMsOCgvLisBCgoKDg0OGxAQGywkICQsLCwvLCwtLCwsLCwsLCwsLCwsLCwsLCwsLCwsLCwsLCwsLCwsLCwsLCwsLCwsLCwsLP/AABEIAK8BIAMBEQACEQEDEQH/xAAbAAEAAQUBAAAAAAAAAAAAAAAABwEDBAUGAv/EAEUQAAEDAgMEBgYHBQYHAAAAAAEAAgMEEQUSIQYTMUEHFCJRYXEyU4GRktEVM0JScpOxIyRDVGIlNGOCocEIFjU2RIOy/8QAGgEBAAMBAQEAAAAAAAAAAAAAAAECAwUGBP/EAC8RAQACAQEGBAUFAQEBAAAAAAABAgMRBBIhMVKRBRRBURMiMmFxQoGxwdGhIzP/2gAMAwEAAhEDEQA/AJxQEBAQEBAQEBAQEBAQEBAQEBAQEBAQEBAQEBAQEBAQEBAQEBAQEBAQEBAQEBAQEBAQUug0m0u1tJhzM1XMxhPBmrpHfhY25Pnw8VMUm3KDVxzdusRr/wDpOHFkR/8AIrTkZbvDQRceRctNytfqlHFpcRlqySMQ2ghhNtYKJm8ePACOz/8AQqN6kendMVmeTWPoKE+niGOTHvZHM0H42LOdqxx6x3a12bLblWeyjaChHoV+OwnvdHKQPgYnm8c+te8JnZc1edZ7NjQz1LSBQbQRSH7MNfGY3O8DvQXe4LWL0n07MZrMc28/53xOh1xTD97F/M0Jztt35bmw8y1Nys8pRq6/ZnbGjxFt6SZr3c4z2ZW+bDr7RceKzms15pb+6gEBAQEBAQEBAQEBAQEBAQEBAQEBAQEBAQEHiWQNaXOIAAJJJsABxJPIIIyxTbapxKZ9NgIAjYS2fEJBaJgtru78T4635C3aWsUisa27Ic5QxUtK8upGjEqsm8mIVZJp2u4XibqZD5fHyXy7Tt2PFHz9ofXs+xZc8/LHD3ldr3S1RvWzyT/4d93TjwELNCPx5iuHm8Uy24U4R/3u7uDwjFTjfjP/AAp4Gxi0bWsA5NAaPcFz75b3nW86unTFSkaUiIXFm0FI8SxB4s8BwPJwBHuKtXJav0zopbFW0fNES8UUb6Y3opZKc/djN4T+KB12e4A+K6GHxTLT6uP5/wBc3N4Rhvxr8v4WsRjpqlwdXR9SqAbsxKiDmszd88Q1Z+K5HHtBdvZfEMebhE/tP9OFtOwZcHGY4e8OjwvbaqwySOHG8ssElhBiUOsbgfR3tudufHzHaX1zSLR8vZ8WqToJmvaHMcHNcAWuabgg6ggjiFnySuICAgICAgICAgICAgICAgICAgICAgICDzI8NBLiAACSToABxJKCIMbxd2OyytbMabB6U/vFRfKZyNS1p+73DyJuSANo0xxr6z/xXmxKmp6xE2CGM01AzSOlHZdKOO8qTxN+OQnxdc6Dibd4lNZmmPn7/wCO54f4XvxGTLy9vf8AKrW20C4FpmZ1n1ejrWKxpEKqEiAgICAgWUxMxOsExExpK1TSmnY+MRiekk+uoneiQeL6e/1cnO2gJ+6dV29i8TnWK5Z/E+35cDb/AAuIj4mH949/wycCxg4I+N8cjqjBal1mSG5kpJCdWPHEAG4LT3HgQQ7vzEXj7/y8/wAkxQTNe0OYQ5rgCHA3BB1BB5hYpXEBAQEBAQEBAQEBAQEBAQEBAQEBAQLoIy6RMSlxCrZg9E/LnG8rZQfqodDkPiQQSOeZo4ErXHGnzT+yJaCsnjm3cFK3Jh9KcsDBwmkaTmqH/eGa+W/E3dzFuN4lts11x15zzn+vy7Xhewxf/wBb8vSPf7vS889KICAgICAgICAgsxzspzJvm56OoGWth1tl4CpZbhIzS5GpaO9oXd8L22dYxWn8T/Tz/iuwxEfGp+8f23/R7iL8NrThNS8yRObvsPnJBD4jd27uOOlyPJ3Ky7t4ia7zgQlFZJEBAQEBAQEBAQEBAQEBAQEBAQEBBqtqMZZQ0c1TJ6MTC617ZncGtHiXED2qYjWdCURUEclPh4MhPXsZc+ad+odHSjU2PFpOcNHcZf6VTbM8YqTb25flvsmzznyxSP3/AAvRsDWhrQAAAABwAAsAPCy8da02trL2tKRSu7D0qrCAgICAgICAgIBCmJ0nWETETGksGppXzUT4YiRVYaeuUDx6RguN7CO/I4Cw7t2O9ev8P2n42OJn8T/Txu37N8DLpHL0S/shjrcQoYallv2jAXAfZeNHt9jgQtrRuzo+SG5UAgICAgICAgICAgICAgICAgICAgjXpYvV1OHYa06VNRvZgD/CiFyD5jOfNi0x8NbIlzuLYmyevqJczA1jurQi4GWKG7TYeMpkPkGrieKVy3tFKxMxz/d3/CPhY6ze0xEzw/Zb65H99nxt+a5Hls3TPZ2vM4eqDrcfrGfG35p5bN0z2PM4eqO51yP1jPjb808tm6Z7I81h6oU65H6xnxt+aeWzdM9jzWHqg67H6xnxt+aeWzdM9jzWHqhTr0XrI/jb808tm6Z7HmsPVHc69F62P42/NPK5+iTzWHqjudfi9bH8bfmp8rm6J7HmsPVHdT6Qi9bH8bfmnlc3TPaTzWHqjvB9IRetj+NvzTyufonsjzeHqjvB9Iw+tj/Mb808pn6J7Hm8PVHdT6Sh9bF+Y35p5TP0T2k83h6o7w8xY1FBUU9Q2SM7qUB4D23MUn7OUWvqACHW/oC6fhlMuPJNLVmItHt7OV4tbDkxb1bRMx/bqui89SxDEsNOjI5RUQD/AA5ALhvgAY+HMld/JGsRZ52EmLJIgICAgICAgICAgICAgICAgICAgiqorM20tdUO9DDsONvBxaJP0c9bafJEfdCAN2+Ul+VzySS5waTcnU3I56roRuxwlTi6Kq2fphhkM0Ukz618hbJTbo2a27gCLDwab3N83AcsYy/PpMcE6Ohm6P6KhaxuLVczaiRofuaaEybsH77rG5uD3cNL8VlO0TP0wnRpdr9hHUUcU9O/rNLP9XK1ha4HU5JIzqDYH3G4HBbY80W4TGiJhy3U3+rf8Dvktd6n2RxOpv8AVv8Agd8k3qB1N/q3/Afkm9X7CkVI9wcWRvcG+kQ0kN/FYae1JtWBsdmcJZVVDI55DBE4kGfdGRrTa4DrEWBNhfldVyX3Y+XQhvNpdhmUMGbrkVROXgMhpmOkbk5ufJ9k8NLe/llTPvTxhMw5TqUnq3/A75L6N+nurxOpSerf8Dvkm9VPE6lJ6t/wO+Sb9DR5kpXtF3McB3lpA95TerPCJE5YLW/2vg1UTrXYcYZLc3xtJJPtyj2LnTHCY+66Y1ikQEBAQEBAQEBAQEBAQEBAQEBAQQlUSftNqX8xHGz2FsrP0C3jjuwhr+iOKdmHzz9ekpaVk+VzIaeOeR0hbEC7tMeQLOYLAHgTpzvtGk300RDpNpukJrG0UNDUyundVQMmdLTGN0kJu15s+MN1cW+iAsoxzxmf5NW0xWeumxeqihreq0lLBDLJlgilfd7Xns52k/YcTx4aDVViaxXklqtqNvWtoWwYZXGorzLG1p3DRK8OcbjdmMMvYgcFalI3uPJDJ2p2lrKZmERukbHV1E0TamJrY3Zmksa7Qg5dTa7ba3twStYnXTklTbWsxiTFXwYO8Njjp4ZHhzYcoc90gHakaTc5eH9KnHuRGthl7OnGIKaukxaRhLKZz6ctEJyvayRxJDGi/wBnjcaKLzSZjdHJdFW1dfUmGmpYacRRyl9ZO4Wc8Suc8nLcds2cNAdbcALK+XHFURLutl8NkixWsdTPibQOc7NC3Lm63lgzvAy6NtcEZuN9FlM6xESly9dtbXDZ9tRFMesurnQB+7jJLd49rW5S3LyAvZWrSu/xR6L21+1VfR0OGNklEVdPIBOxrI3EsvbVpBAOrb5bak2U0rEzM+g2W0lVic+OdUw+pFPA2mjmleYopA27ntuA5ty42GlwNCq13YrxhK1U0WLStD8MxeKqaJMkgdDTtykHtWexrgSO6wPmkWrx1gc5/wAQeNTskipWPtBLCJJI8rTdzZDY5rZhwHA20W+yVidZRZi7PvvT7NSHi2qqo/YZbf7BVvOs2IT4vmWEBAQEBAQEBAQEBAQEBAQEBAQCghWoh/edqIuboGSgfhje8f8A0FvHKsoa7obwWaeiqH0WISU0+8tuWtY+PRoLHyMeCe1cjMLejztZX2mfnjgiroNu68R0NFBiVRBNXtrKZxMYa3KBIC5xGmVuQ2vYXvwWNYmZmapanaOs3m0crqXE4qK9PEGy3D45HW+rOuS3PtHyBWlY/wDPlqj1bHa3HGwYXKMSqqOrrCQaQ0zW7yN+mWW41aWntXsOFtbqtKTe3DklpcG6T6Weop5ayhY6uBjhFUHBrAC4N3hB9G2YnnbvC0ts9qxwRFljpP2ynpMXkfhtS0NlpYWPdHkkabGS2puA4XOvEXU4MMXj5kTKx0W4s1tBi/WJ2h8lPZgllAc9xjnvlDjdxuRw71OekReNIIl72WwbCZXUNXFXMpH0+6dUwTO7b5WEOLmOc4aOOmgItbQFVvOTSazCYdBs5tRST7U1FRHIxkPUzGJJHNja94fCC5ua3EDzIbdUtjmMcakTxc3imJR/8sbtkrN6MQe8MbI3eAbyQhwaDe3A3VqRrfST0eoOlOGeSnkrMNp5aqMxtFSZMtrHR5aWG1ic1r6G5FladmtGukkWdPjW2VNT7QvEkjH0tVRRwSSxuDwx2aSxLmk2GpB7rg8llXFM01g1Rzjm1tVSMfh1FV5qWB0jGSxAMfI0m9jINbAkjskA+IX0Vwxu70wjVuenevinq6UwyRyAUoBMb2vAOd2hLToU2ThqWbLZxp3ezUVtTPVzHvsJMwPuv7lleY1smE9r5lhAQEBAQEBAQEBAQEBAQEBAQEBBGGJU4h2pyv0jxGgfF4F7RqPPLGPiW0fR+JR6oTw6iraKqEtNHLvKeV7WvZGXC7HOjcDYag2cCPNa32jBu6XtESvTBlvGtazK7tP1yvq5KmWlkY6UglscDw0WAA5XJ04nUpi2rZqV0347rTsufpns1X0LU/y8/wCS/wCS085s/XHdXy2bpnsfQlT/AC8/5MnyTzmz9Ud0eXzdM9pPoWp/l5/yZPkp87s/XHdPls3RPaT6Fqf5ef8AJf8AJPObP6XjueWzdM9peThFRzgm/Kf8lPm8E/rjujy+XpnsocKn9TN+U/5J5rB1x3R8DJ0z2k+i5/Uy/lP+St5nD1R3g+Bk6Z7SocNm9TL+W75J5jD1R3g+Bk6Z7Sp9HS+ql/Ld8k8xi6o7wj4OTpnsp1CX1Un5bvknx8XVHeE/BydM9pOoy+rk+B3yT4+LqjvCPg5Omezy6jkA1jeP8jh/spjNinhFo7wTjvEazE9k57M0B+naKmOowzDGB+mjZ5G9ryJEg9y+GZ+XX3QmBYrCAgICAgICAgICAgICAgICAgICCOumWkeyCnr4QTJQVDJTbiYnFoeNOVwy/hdaYp4zX3RLnsaa1ta58RvDXRtrIDyuQ1szR7cj/wD2FcTxfBrEZP2l3fBc+kzjn8wthcF6MTRAgWQLICAgJoCAhpBdDSFbojSFKONstXCyQgQxXq6lxOjYYO2M3nJk8w13cu14RhmbTk/aP3cPxnPFaxjj14y6Poep3TNrMSlBDq6ocWA8RCwuDR7yR/lC7+WdNKx6POxCR1mkQEBAQEBAQEBAQEBAQEBAQEBAQY+IUbJ4nxSgOZI1zHtPNrgQR7ikcOQhjCaCTJPhEp/e6B7qjD3ONhLEb3jvzDmuI8M39CttGOuWnHlPNfDlnFeLxzhSkqBIwPbex5EWII0LXDk4EEEciCvHZsVsV5pL2uz565qReq8sWwgICAgICAgICC3UTNjY57zZrQXOJ5AcVfHS17RWscVMmSuOk2twY2IUkroo6CPs1uKvY+oHOno2axxvtwNruI7y8cwvZbLhjDj09v8AsvFbTmnPkm8+v8JswrD2U0EcMQsyJjWNHg0WF/FJ4yxZaAgICAgICAgICAgICAgICAgICAgIOG6Stl5KhsdZQnLXUZL4iP4jeLoj331t5kfaKvjtpOk8pRMOKdUsq4nYhSMLbm2I0oHbgmAs6dreJabdoAagX4hwXw7fsXxa8Occvv8AZ0PD9tnZ76W+mef+vUbw4AtIIIBBBuCDqCCvL2pNZmJjSYetpet6xaJ1iXpVWEBAQEBAQEAlTETPCETMRGssXrUcUQrqoZqeN37pBwdWVA9AgepYdb21IvwADvT+HbB8P5rfVP8AyHlfEdv+NO5X6f5dv0a7MSxGWuxHWuq+07T6qPQtiHdwFx4NHK56GS0co5OXEO9VEiAgICAgICAgICAgICAgICAgICAgICCOtsNk54Kk4lg1m1P8en/h1DeLrjhn/Xjx46UvExu2RMOVoBHWNfNhLSHtJNVhjiGyxPv2nU17AtzX7Gg7sp0Pw7bsFc0a8p9/f8uhsPiF9nnSeNfb/FKapbIDlPonK5pBa5rubXtOrXeBXms+DJhtpeHqcG0489d6sryxbCAgICAgtVNQ2NuZ5DRw8STwAA1JPcNVriw3y20pGsss2emKu9edIW6/d08bZcUDmRv+ooB/eak8t6BrHFf7PE8/un0mxeG1xTvTxt7+kf68xt3iVs/y14V/l1GyGyM9VUtxHGABI0futIBaKnYPRJb94chy4nW2XoWvERu17uZCSws0iAgICAgICAgICAgICAgICAgICAgICAgIOK2w6PoqyQVFM51JWs1ZUxaEkC37QD0tNL8bd40V65JjhPFEw4XG6p8DgNoaaRjx2GYrQi2YDQb0AWdr9lw8m81N8VMldOf2lbHe2OdazpK9SUEsrC+hlgxGMc4HtiqB4PhebZreLfJcfP4RWfo4fb0dnB4zevDJGv45sOpxBsJtUtlpz/jxPiHse4ZT7CVzcnhuenpr+HTx+K7PfnbT8vUOIxP9CWJ34ZGu/Qr5rbPlrzrPZ9ddpxWjWLR3Vmr4menLG38UjW/qUrs+WeVZJ2jFXjNo7rUGJslNqfPUO4Wp43ze8sBA9pX0U8N2i36dPy+W/iezU/Vr+GbVUU0bA+rdBh8ZvZ9VI18p/BTxntG3LN7F0sHg9f1zr9o/1zdo8atPDFGn3li4NUPnk/sGmkqJhocUrgBHHyJgjtkZ5AX7wV18eHHijd4R9ocbJlvktvWnWXe7I9HsdLL1mse6srXG5qJdQ090TTfLbhfj3WGim99Y0jhCjtgFQVQEBAQEBAQEBAQEBAQEBAQEBAQEBAQEBAQEHiWIOaQ4BwIsQRcEdxB4qBxGNdFVBO/eRMfSS8RJSu3dj4M9EewBXjJMc0aNcdjsYpxajxbes5Mq4g647i85z+ivv0nnBpLDnwTGj9ZS4LOb8XREnzN7JE095JhSHAsaH1dHgsB+82E3/wBLqZmnvJozW7H4zUC1ViohYeMdJEG2Hc14DCP9VG/SOUGjYYP0U0EL95O19XLxMlU8yXPiz0T7QVWckzy4Gjt4YWsaGsaGtboGtAAA7gBoAqJe7oKoCAgICAgICAgICAgICAgICAgICAgICDy82BUCPOirbioxSWqbUtiAhEeTdtc09p0gOa7jf0QvozYopETClLapEusFwFAJQR5tnttUUeMUdHCIjFOIc5e1xeM8zozlIcANAORW+PFFqTb2UtaYnRs8WxbEWYvDDBTh1E4M3s2QktJzZu1msLWby5qla03NZnimZnV14KyhZUFSF0DMg5fb7bOPCacPeM8j7iKIG2YjiSeTRpc+IHNaYsc3ngra2jgKfbHaGePfwUUe5PaaN1xbyIDpA93mBryX0TjwxwmVYtaXVdHPSM3E3Ognj3NUwElmuV4Bs4tvqHA8WnXz1tjlw7nGOS1ba8GZR4viJxmSCSnAoBmyT5Dc9gEdrNb0rjgqzWkY9deJx1a3A9taifaCooHiLcxCQtIa4SdkMtd2a32jyV7YojFF0RPHRIiwXEBAQEBAQEBAQEBAQEBAQEBAQEHiTgfIoShPoC+txL8EX6zr7Np/Syp6tT0X4NUYsyoilrKiOnjLHPDHkyPe4ODQXuvZgDSbcCSrZprj0mI4oprPNu+i+Weix2pw50z5YWtksHEkXaWOY8A3yktdYgf7KmbS2OL6aLV4TowqaCfaPGKlktRJDTUxfZkbrWaHmNgaOGZxBcXEHu7lbWuLHE6azKPqlr8dwaWh2goIJZ5KhjZKYwSS6vERmPYcednZvYRw4K1bRbFMwi0fM6ba2rkG11GwSPDCILsDiGnWXi29jwHuWVKx8GZWn6mf0kYK+etY6txKOkoA2wiEpjlJtqQ0jK8l3M3sBoOKrhtEV4V1lMxxcbsfiLaTH4IMOrJaiklcGOzl2V12uuLEAEtIBDgB3d99r13sczaNJVj6mz2sfUy7U9XpqiSEytYzM1xIY0wkvc1l7ZsoNj3qtIrGLemCdd7RgbW4RLs/iNHJTVU8gmdd29fcuyvYHtfbRzXB44i47+FrUtGSsxMJtwll9MA320FDDLrEW0oLTwtJUPa/3gAexRs/DHOiLc4Tm1oA0XxNUHYwwQbZxbnTPJEXgd8kRa/3jX2r7a8cE6s5+psMHq5DtlOwvfkAkszO7IP2LD6N7cSVS1Y+BEkfUtbKf941nlP+kStk/wDhBH1JoXxtBAQEBAQEBAQEBAQEBAQEBAQEBB4k4HyQQ10GUUsUmImWORmZkWXOxzb6zcMw14j3r69otE7ujKkaasv/AIfaOSKOs3sckd3Q2zscy+j72zAXUbVaLTGiccTDxs5RSN2vqpDHIIy2WzyxwYezFwdax4H3KL2j4MR6piPmamGSo2cxiokfTyzUtSX2dG0m7XPMjLHhnaSWlpte91f5ctIjXjCvGJY2M1FXX45Q1clJNDEZKcRNcxxc2Jkur5LDsklzjry96mu7XHNYnii2szq3+1lHI7a2jkbHIYw2C7wxxYPrb3cBYcR71SlojDMLz9TSbXRdW2jkqMTpJaqlfbdgM3jC3I0Myg9k5XA3YSNST53x6Ti0rOkqzzeQ+SXaCiqhQzUtOXRNjaYSLMGZge8MFmdp3usfFOEYprrrJ+pvK6ikO2cUgjk3YteTI7J/dnj07W4mypFo+DonT5leneiklqMOMUcjw0zZixjnW7cHGw04Hj3KNntEROqbw2nTDsXLXMiqaME1EAILAbOey+YZD99rrkeZ8FGDJFZmLcpRaNYaKl6XayKIRVGHyOqWgNzftIw4/edHkJB8AdfBWnZ6TOsTwIvK/wBGuylXU4i7FMUaWOu50bHNyuc9zcgdkOrWNZoAdeHdqzZKxXcqViddTB6KUbYzyGOQRkSWkLHZD+xYNHWtxBU2tHwIgj6ldl6KRu11XI6OQRkTWeWODDpHazrWPA+5Re0ThiCPqTCvlaCAgICAgICAgICAgICAgICAgICAgpZRoKoCkUsgIFk0CyBZBVQCkUso0CykVUaAmgJoCkEBAQEBAQEBAQEBAQEBAQEBAQEBAQEBAQEBAQEBAQEBAQEBAQEBAQEBAQEBA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12" name="AutoShape 16" descr="data:image/jpeg;base64,/9j/4AAQSkZJRgABAQAAAQABAAD/2wCEAAkGBxQQDxQUDxQUFBQUFBQVFRQUFBcVFBgXGhgWFhcWFhYZICggGholGxcYIjEhJSsrLi4uGCI0ODMsOCgvLisBCgoKDg0OGxAQGywkICQsLCwvLCwtLCwsLCwsLCwsLCwsLCwsLCwsLCwsLCwsLCwsLCwsLCwsLCwsLCwsLCwsLP/AABEIAK8BIAMBEQACEQEDEQH/xAAbAAEAAQUBAAAAAAAAAAAAAAAABwEDBAUGAv/EAEUQAAEDAgMEBgYHBQYHAAAAAAEAAgMEEQUSIQYTMUEHFCJRYXEyU4GRktEVM0JScpOxIyRDVGIlNGOCocEIFjU2RIOy/8QAGgEBAAMBAQEAAAAAAAAAAAAAAAECAwUGBP/EAC8RAQACAQEGBAUFAQEBAAAAAAABAgMRBBIhMVKRBRRBURMiMmFxQoGxwdGhIzP/2gAMAwEAAhEDEQA/AJxQEBAQEBAQEBAQEBAQEBAQEBAQEBAQEBAQEBAQEBAQEBAQEBAQEBAQEBAQEBAQEBAQUug0m0u1tJhzM1XMxhPBmrpHfhY25Pnw8VMUm3KDVxzdusRr/wDpOHFkR/8AIrTkZbvDQRceRctNytfqlHFpcRlqySMQ2ghhNtYKJm8ePACOz/8AQqN6kendMVmeTWPoKE+niGOTHvZHM0H42LOdqxx6x3a12bLblWeyjaChHoV+OwnvdHKQPgYnm8c+te8JnZc1edZ7NjQz1LSBQbQRSH7MNfGY3O8DvQXe4LWL0n07MZrMc28/53xOh1xTD97F/M0Jztt35bmw8y1Nys8pRq6/ZnbGjxFt6SZr3c4z2ZW+bDr7RceKzms15pb+6gEBAQEBAQEBAQEBAQEBAQEBAQEBAQEBAQEHiWQNaXOIAAJJJsABxJPIIIyxTbapxKZ9NgIAjYS2fEJBaJgtru78T4635C3aWsUisa27Ic5QxUtK8upGjEqsm8mIVZJp2u4XibqZD5fHyXy7Tt2PFHz9ofXs+xZc8/LHD3ldr3S1RvWzyT/4d93TjwELNCPx5iuHm8Uy24U4R/3u7uDwjFTjfjP/AAp4Gxi0bWsA5NAaPcFz75b3nW86unTFSkaUiIXFm0FI8SxB4s8BwPJwBHuKtXJav0zopbFW0fNES8UUb6Y3opZKc/djN4T+KB12e4A+K6GHxTLT6uP5/wBc3N4Rhvxr8v4WsRjpqlwdXR9SqAbsxKiDmszd88Q1Z+K5HHtBdvZfEMebhE/tP9OFtOwZcHGY4e8OjwvbaqwySOHG8ssElhBiUOsbgfR3tudufHzHaX1zSLR8vZ8WqToJmvaHMcHNcAWuabgg6ggjiFnySuICAgICAgICAgICAgICAgICAgICAgICDzI8NBLiAACSToABxJKCIMbxd2OyytbMabB6U/vFRfKZyNS1p+73DyJuSANo0xxr6z/xXmxKmp6xE2CGM01AzSOlHZdKOO8qTxN+OQnxdc6Dibd4lNZmmPn7/wCO54f4XvxGTLy9vf8AKrW20C4FpmZ1n1ejrWKxpEKqEiAgICAgWUxMxOsExExpK1TSmnY+MRiekk+uoneiQeL6e/1cnO2gJ+6dV29i8TnWK5Z/E+35cDb/AAuIj4mH949/wycCxg4I+N8cjqjBal1mSG5kpJCdWPHEAG4LT3HgQQ7vzEXj7/y8/wAkxQTNe0OYQ5rgCHA3BB1BB5hYpXEBAQEBAQEBAQEBAQEBAQEBAQEBAQLoIy6RMSlxCrZg9E/LnG8rZQfqodDkPiQQSOeZo4ErXHGnzT+yJaCsnjm3cFK3Jh9KcsDBwmkaTmqH/eGa+W/E3dzFuN4lts11x15zzn+vy7Xhewxf/wBb8vSPf7vS889KICAgICAgICAgsxzspzJvm56OoGWth1tl4CpZbhIzS5GpaO9oXd8L22dYxWn8T/Tz/iuwxEfGp+8f23/R7iL8NrThNS8yRObvsPnJBD4jd27uOOlyPJ3Ky7t4ia7zgQlFZJEBAQEBAQEBAQEBAQEBAQEBAQEBBqtqMZZQ0c1TJ6MTC617ZncGtHiXED2qYjWdCURUEclPh4MhPXsZc+ad+odHSjU2PFpOcNHcZf6VTbM8YqTb25flvsmzznyxSP3/AAvRsDWhrQAAAABwAAsAPCy8da02trL2tKRSu7D0qrCAgICAgICAgIBCmJ0nWETETGksGppXzUT4YiRVYaeuUDx6RguN7CO/I4Cw7t2O9ev8P2n42OJn8T/Txu37N8DLpHL0S/shjrcQoYallv2jAXAfZeNHt9jgQtrRuzo+SG5UAgICAgICAgICAgICAgICAgICAgjXpYvV1OHYa06VNRvZgD/CiFyD5jOfNi0x8NbIlzuLYmyevqJczA1jurQi4GWKG7TYeMpkPkGrieKVy3tFKxMxz/d3/CPhY6ze0xEzw/Zb65H99nxt+a5Hls3TPZ2vM4eqDrcfrGfG35p5bN0z2PM4eqO51yP1jPjb808tm6Z7I81h6oU65H6xnxt+aeWzdM9jzWHqg67H6xnxt+aeWzdM9jzWHqhTr0XrI/jb808tm6Z7HmsPVHc69F62P42/NPK5+iTzWHqjudfi9bH8bfmp8rm6J7HmsPVHdT6Qi9bH8bfmnlc3TPaTzWHqjvB9IRetj+NvzTyufonsjzeHqjvB9Iw+tj/Mb808pn6J7Hm8PVHdT6Sh9bF+Y35p5TP0T2k83h6o7w8xY1FBUU9Q2SM7qUB4D23MUn7OUWvqACHW/oC6fhlMuPJNLVmItHt7OV4tbDkxb1bRMx/bqui89SxDEsNOjI5RUQD/AA5ALhvgAY+HMld/JGsRZ52EmLJIgICAgICAgICAgICAgICAgICAgiqorM20tdUO9DDsONvBxaJP0c9bafJEfdCAN2+Ul+VzySS5waTcnU3I56roRuxwlTi6Kq2fphhkM0Ukz618hbJTbo2a27gCLDwab3N83AcsYy/PpMcE6Ohm6P6KhaxuLVczaiRofuaaEybsH77rG5uD3cNL8VlO0TP0wnRpdr9hHUUcU9O/rNLP9XK1ha4HU5JIzqDYH3G4HBbY80W4TGiJhy3U3+rf8Dvktd6n2RxOpv8AVv8Agd8k3qB1N/q3/Afkm9X7CkVI9wcWRvcG+kQ0kN/FYae1JtWBsdmcJZVVDI55DBE4kGfdGRrTa4DrEWBNhfldVyX3Y+XQhvNpdhmUMGbrkVROXgMhpmOkbk5ufJ9k8NLe/llTPvTxhMw5TqUnq3/A75L6N+nurxOpSerf8Dvkm9VPE6lJ6t/wO+Sb9DR5kpXtF3McB3lpA95TerPCJE5YLW/2vg1UTrXYcYZLc3xtJJPtyj2LnTHCY+66Y1ikQEBAQEBAQEBAQEBAQEBAQEBAQQlUSftNqX8xHGz2FsrP0C3jjuwhr+iOKdmHzz9ekpaVk+VzIaeOeR0hbEC7tMeQLOYLAHgTpzvtGk300RDpNpukJrG0UNDUyundVQMmdLTGN0kJu15s+MN1cW+iAsoxzxmf5NW0xWeumxeqihreq0lLBDLJlgilfd7Xns52k/YcTx4aDVViaxXklqtqNvWtoWwYZXGorzLG1p3DRK8OcbjdmMMvYgcFalI3uPJDJ2p2lrKZmERukbHV1E0TamJrY3Zmksa7Qg5dTa7ba3twStYnXTklTbWsxiTFXwYO8Njjp4ZHhzYcoc90gHakaTc5eH9KnHuRGthl7OnGIKaukxaRhLKZz6ctEJyvayRxJDGi/wBnjcaKLzSZjdHJdFW1dfUmGmpYacRRyl9ZO4Wc8Suc8nLcds2cNAdbcALK+XHFURLutl8NkixWsdTPibQOc7NC3Lm63lgzvAy6NtcEZuN9FlM6xESly9dtbXDZ9tRFMesurnQB+7jJLd49rW5S3LyAvZWrSu/xR6L21+1VfR0OGNklEVdPIBOxrI3EsvbVpBAOrb5bak2U0rEzM+g2W0lVic+OdUw+pFPA2mjmleYopA27ntuA5ty42GlwNCq13YrxhK1U0WLStD8MxeKqaJMkgdDTtykHtWexrgSO6wPmkWrx1gc5/wAQeNTskipWPtBLCJJI8rTdzZDY5rZhwHA20W+yVidZRZi7PvvT7NSHi2qqo/YZbf7BVvOs2IT4vmWEBAQEBAQEBAQEBAQEBAQEBAQCghWoh/edqIuboGSgfhje8f8A0FvHKsoa7obwWaeiqH0WISU0+8tuWtY+PRoLHyMeCe1cjMLejztZX2mfnjgiroNu68R0NFBiVRBNXtrKZxMYa3KBIC5xGmVuQ2vYXvwWNYmZmapanaOs3m0crqXE4qK9PEGy3D45HW+rOuS3PtHyBWlY/wDPlqj1bHa3HGwYXKMSqqOrrCQaQ0zW7yN+mWW41aWntXsOFtbqtKTe3DklpcG6T6Weop5ayhY6uBjhFUHBrAC4N3hB9G2YnnbvC0ts9qxwRFljpP2ynpMXkfhtS0NlpYWPdHkkabGS2puA4XOvEXU4MMXj5kTKx0W4s1tBi/WJ2h8lPZgllAc9xjnvlDjdxuRw71OekReNIIl72WwbCZXUNXFXMpH0+6dUwTO7b5WEOLmOc4aOOmgItbQFVvOTSazCYdBs5tRST7U1FRHIxkPUzGJJHNja94fCC5ua3EDzIbdUtjmMcakTxc3imJR/8sbtkrN6MQe8MbI3eAbyQhwaDe3A3VqRrfST0eoOlOGeSnkrMNp5aqMxtFSZMtrHR5aWG1ic1r6G5FladmtGukkWdPjW2VNT7QvEkjH0tVRRwSSxuDwx2aSxLmk2GpB7rg8llXFM01g1Rzjm1tVSMfh1FV5qWB0jGSxAMfI0m9jINbAkjskA+IX0Vwxu70wjVuenevinq6UwyRyAUoBMb2vAOd2hLToU2ThqWbLZxp3ezUVtTPVzHvsJMwPuv7lleY1smE9r5lhAQEBAQEBAQEBAQEBAQEBAQEBBGGJU4h2pyv0jxGgfF4F7RqPPLGPiW0fR+JR6oTw6iraKqEtNHLvKeV7WvZGXC7HOjcDYag2cCPNa32jBu6XtESvTBlvGtazK7tP1yvq5KmWlkY6UglscDw0WAA5XJ04nUpi2rZqV0347rTsufpns1X0LU/y8/wCS/wCS085s/XHdXy2bpnsfQlT/AC8/5MnyTzmz9Ud0eXzdM9pPoWp/l5/yZPkp87s/XHdPls3RPaT6Fqf5ef8AJf8AJPObP6XjueWzdM9peThFRzgm/Kf8lPm8E/rjujy+XpnsocKn9TN+U/5J5rB1x3R8DJ0z2k+i5/Uy/lP+St5nD1R3g+Bk6Z7SocNm9TL+W75J5jD1R3g+Bk6Z7Sp9HS+ql/Ld8k8xi6o7wj4OTpnsp1CX1Un5bvknx8XVHeE/BydM9pOoy+rk+B3yT4+LqjvCPg5Omezy6jkA1jeP8jh/spjNinhFo7wTjvEazE9k57M0B+naKmOowzDGB+mjZ5G9ryJEg9y+GZ+XX3QmBYrCAgICAgICAgICAgICAgICAgICCOumWkeyCnr4QTJQVDJTbiYnFoeNOVwy/hdaYp4zX3RLnsaa1ta58RvDXRtrIDyuQ1szR7cj/wD2FcTxfBrEZP2l3fBc+kzjn8wthcF6MTRAgWQLICAgJoCAhpBdDSFbojSFKONstXCyQgQxXq6lxOjYYO2M3nJk8w13cu14RhmbTk/aP3cPxnPFaxjj14y6Poep3TNrMSlBDq6ocWA8RCwuDR7yR/lC7+WdNKx6POxCR1mkQEBAQEBAQEBAQEBAQEBAQEBAQY+IUbJ4nxSgOZI1zHtPNrgQR7ikcOQhjCaCTJPhEp/e6B7qjD3ONhLEb3jvzDmuI8M39CttGOuWnHlPNfDlnFeLxzhSkqBIwPbex5EWII0LXDk4EEEciCvHZsVsV5pL2uz565qReq8sWwgICAgICAgICC3UTNjY57zZrQXOJ5AcVfHS17RWscVMmSuOk2twY2IUkroo6CPs1uKvY+oHOno2axxvtwNruI7y8cwvZbLhjDj09v8AsvFbTmnPkm8+v8JswrD2U0EcMQsyJjWNHg0WF/FJ4yxZaAgICAgICAgICAgICAgICAgICAgIOG6Stl5KhsdZQnLXUZL4iP4jeLoj331t5kfaKvjtpOk8pRMOKdUsq4nYhSMLbm2I0oHbgmAs6dreJabdoAagX4hwXw7fsXxa8Occvv8AZ0PD9tnZ76W+mef+vUbw4AtIIIBBBuCDqCCvL2pNZmJjSYetpet6xaJ1iXpVWEBAQEBAQEAlTETPCETMRGssXrUcUQrqoZqeN37pBwdWVA9AgepYdb21IvwADvT+HbB8P5rfVP8AyHlfEdv+NO5X6f5dv0a7MSxGWuxHWuq+07T6qPQtiHdwFx4NHK56GS0co5OXEO9VEiAgICAgICAgICAgICAgICAgICAgICCOtsNk54Kk4lg1m1P8en/h1DeLrjhn/Xjx46UvExu2RMOVoBHWNfNhLSHtJNVhjiGyxPv2nU17AtzX7Gg7sp0Pw7bsFc0a8p9/f8uhsPiF9nnSeNfb/FKapbIDlPonK5pBa5rubXtOrXeBXms+DJhtpeHqcG0489d6sryxbCAgICAgtVNQ2NuZ5DRw8STwAA1JPcNVriw3y20pGsss2emKu9edIW6/d08bZcUDmRv+ooB/eak8t6BrHFf7PE8/un0mxeG1xTvTxt7+kf68xt3iVs/y14V/l1GyGyM9VUtxHGABI0futIBaKnYPRJb94chy4nW2XoWvERu17uZCSws0iAgICAgICAgICAgICAgICAgICAgICAgIOK2w6PoqyQVFM51JWs1ZUxaEkC37QD0tNL8bd40V65JjhPFEw4XG6p8DgNoaaRjx2GYrQi2YDQb0AWdr9lw8m81N8VMldOf2lbHe2OdazpK9SUEsrC+hlgxGMc4HtiqB4PhebZreLfJcfP4RWfo4fb0dnB4zevDJGv45sOpxBsJtUtlpz/jxPiHse4ZT7CVzcnhuenpr+HTx+K7PfnbT8vUOIxP9CWJ34ZGu/Qr5rbPlrzrPZ9ddpxWjWLR3Vmr4menLG38UjW/qUrs+WeVZJ2jFXjNo7rUGJslNqfPUO4Wp43ze8sBA9pX0U8N2i36dPy+W/iezU/Vr+GbVUU0bA+rdBh8ZvZ9VI18p/BTxntG3LN7F0sHg9f1zr9o/1zdo8atPDFGn3li4NUPnk/sGmkqJhocUrgBHHyJgjtkZ5AX7wV18eHHijd4R9ocbJlvktvWnWXe7I9HsdLL1mse6srXG5qJdQ090TTfLbhfj3WGim99Y0jhCjtgFQVQEBAQEBAQEBAQEBAQEBAQEBAQEBAQEBAQEHiWIOaQ4BwIsQRcEdxB4qBxGNdFVBO/eRMfSS8RJSu3dj4M9EewBXjJMc0aNcdjsYpxajxbes5Mq4g647i85z+ivv0nnBpLDnwTGj9ZS4LOb8XREnzN7JE095JhSHAsaH1dHgsB+82E3/wBLqZmnvJozW7H4zUC1ViohYeMdJEG2Hc14DCP9VG/SOUGjYYP0U0EL95O19XLxMlU8yXPiz0T7QVWckzy4Gjt4YWsaGsaGtboGtAAA7gBoAqJe7oKoCAgICAgICAgICAgICAgICAgICAgICDy82BUCPOirbioxSWqbUtiAhEeTdtc09p0gOa7jf0QvozYopETClLapEusFwFAJQR5tnttUUeMUdHCIjFOIc5e1xeM8zozlIcANAORW+PFFqTb2UtaYnRs8WxbEWYvDDBTh1E4M3s2QktJzZu1msLWby5qla03NZnimZnV14KyhZUFSF0DMg5fb7bOPCacPeM8j7iKIG2YjiSeTRpc+IHNaYsc3ngra2jgKfbHaGePfwUUe5PaaN1xbyIDpA93mBryX0TjwxwmVYtaXVdHPSM3E3Ognj3NUwElmuV4Bs4tvqHA8WnXz1tjlw7nGOS1ba8GZR4viJxmSCSnAoBmyT5Dc9gEdrNb0rjgqzWkY9deJx1a3A9taifaCooHiLcxCQtIa4SdkMtd2a32jyV7YojFF0RPHRIiwXEBAQEBAQEBAQEBAQEBAQEBAQEHiTgfIoShPoC+txL8EX6zr7Np/Syp6tT0X4NUYsyoilrKiOnjLHPDHkyPe4ODQXuvZgDSbcCSrZprj0mI4oprPNu+i+Weix2pw50z5YWtksHEkXaWOY8A3yktdYgf7KmbS2OL6aLV4TowqaCfaPGKlktRJDTUxfZkbrWaHmNgaOGZxBcXEHu7lbWuLHE6azKPqlr8dwaWh2goIJZ5KhjZKYwSS6vERmPYcednZvYRw4K1bRbFMwi0fM6ba2rkG11GwSPDCILsDiGnWXi29jwHuWVKx8GZWn6mf0kYK+etY6txKOkoA2wiEpjlJtqQ0jK8l3M3sBoOKrhtEV4V1lMxxcbsfiLaTH4IMOrJaiklcGOzl2V12uuLEAEtIBDgB3d99r13sczaNJVj6mz2sfUy7U9XpqiSEytYzM1xIY0wkvc1l7ZsoNj3qtIrGLemCdd7RgbW4RLs/iNHJTVU8gmdd29fcuyvYHtfbRzXB44i47+FrUtGSsxMJtwll9MA320FDDLrEW0oLTwtJUPa/3gAexRs/DHOiLc4Tm1oA0XxNUHYwwQbZxbnTPJEXgd8kRa/3jX2r7a8cE6s5+psMHq5DtlOwvfkAkszO7IP2LD6N7cSVS1Y+BEkfUtbKf941nlP+kStk/wDhBH1JoXxtBAQEBAQEBAQEBAQEBAQEBAQEBB4k4HyQQ10GUUsUmImWORmZkWXOxzb6zcMw14j3r69otE7ujKkaasv/AIfaOSKOs3sckd3Q2zscy+j72zAXUbVaLTGiccTDxs5RSN2vqpDHIIy2WzyxwYezFwdax4H3KL2j4MR6piPmamGSo2cxiokfTyzUtSX2dG0m7XPMjLHhnaSWlpte91f5ctIjXjCvGJY2M1FXX45Q1clJNDEZKcRNcxxc2Jkur5LDsklzjry96mu7XHNYnii2szq3+1lHI7a2jkbHIYw2C7wxxYPrb3cBYcR71SlojDMLz9TSbXRdW2jkqMTpJaqlfbdgM3jC3I0Myg9k5XA3YSNST53x6Ti0rOkqzzeQ+SXaCiqhQzUtOXRNjaYSLMGZge8MFmdp3usfFOEYprrrJ+pvK6ikO2cUgjk3YteTI7J/dnj07W4mypFo+DonT5leneiklqMOMUcjw0zZixjnW7cHGw04Hj3KNntEROqbw2nTDsXLXMiqaME1EAILAbOey+YZD99rrkeZ8FGDJFZmLcpRaNYaKl6XayKIRVGHyOqWgNzftIw4/edHkJB8AdfBWnZ6TOsTwIvK/wBGuylXU4i7FMUaWOu50bHNyuc9zcgdkOrWNZoAdeHdqzZKxXcqViddTB6KUbYzyGOQRkSWkLHZD+xYNHWtxBU2tHwIgj6ldl6KRu11XI6OQRkTWeWODDpHazrWPA+5Re0ThiCPqTCvlaCAgICAgICAgICAgICAgICAgICAgpZRoKoCkUsgIFk0CyBZBVQCkUso0CykVUaAmgJoCkEBAQEBAQEBAQEBAQEBAQEBAQEBAQEBAQEBAQEBAQEBAQEBAQEBAQEBAQEBA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18" name="AutoShape 22" descr="Image result for DMR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 name="Rounded Rectangle 22"/>
          <p:cNvSpPr/>
          <p:nvPr/>
        </p:nvSpPr>
        <p:spPr>
          <a:xfrm>
            <a:off x="7010400" y="76200"/>
            <a:ext cx="1981200" cy="609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p:cNvSpPr/>
          <p:nvPr/>
        </p:nvSpPr>
        <p:spPr>
          <a:xfrm>
            <a:off x="8271329" y="66313"/>
            <a:ext cx="720271" cy="443617"/>
          </a:xfrm>
          <a:prstGeom prst="rect">
            <a:avLst/>
          </a:prstGeom>
          <a:blipFill dpi="0" rotWithShape="1">
            <a:blip r:embed="rId2">
              <a:extLst>
                <a:ext uri="{28A0092B-C50C-407E-A947-70E740481C1C}">
                  <a14:useLocalDpi xmlns="" xmlns:a14="http://schemas.microsoft.com/office/drawing/2010/main" val="0"/>
                </a:ext>
              </a:extLst>
            </a:blip>
            <a:srcRect/>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26" name="Rectangle 25"/>
          <p:cNvSpPr/>
          <p:nvPr/>
        </p:nvSpPr>
        <p:spPr>
          <a:xfrm>
            <a:off x="0" y="6096000"/>
            <a:ext cx="9144000" cy="762000"/>
          </a:xfrm>
          <a:prstGeom prst="rect">
            <a:avLst/>
          </a:prstGeom>
          <a:solidFill>
            <a:srgbClr val="003366"/>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IN" dirty="0" smtClean="0"/>
              <a:t>Synergy Telecom Pvt .Ltd.</a:t>
            </a:r>
            <a:br>
              <a:rPr lang="en-IN" dirty="0" smtClean="0"/>
            </a:br>
            <a:r>
              <a:rPr lang="en-IN" u="sng" dirty="0" smtClean="0"/>
              <a:t>www.rfconnector.in</a:t>
            </a:r>
            <a:endParaRPr lang="en-IN" u="sng" dirty="0"/>
          </a:p>
        </p:txBody>
      </p:sp>
      <p:sp>
        <p:nvSpPr>
          <p:cNvPr id="3" name="Rectangle 2"/>
          <p:cNvSpPr/>
          <p:nvPr/>
        </p:nvSpPr>
        <p:spPr>
          <a:xfrm>
            <a:off x="428596" y="1071546"/>
            <a:ext cx="1435100" cy="495300"/>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24"/>
          <p:cNvSpPr/>
          <p:nvPr/>
        </p:nvSpPr>
        <p:spPr>
          <a:xfrm>
            <a:off x="2143108" y="1142984"/>
            <a:ext cx="838200" cy="495300"/>
          </a:xfrm>
          <a:prstGeom prst="rect">
            <a:avLst/>
          </a:prstGeom>
          <a:blipFill dpi="0" rotWithShape="1">
            <a:blip r:embed="rId4"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ectangle 26"/>
          <p:cNvSpPr/>
          <p:nvPr/>
        </p:nvSpPr>
        <p:spPr>
          <a:xfrm>
            <a:off x="3214678" y="1071546"/>
            <a:ext cx="1016000" cy="555626"/>
          </a:xfrm>
          <a:prstGeom prst="rect">
            <a:avLst/>
          </a:prstGeom>
          <a:blipFill dpi="0" rotWithShape="1">
            <a:blip r:embed="rId5"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ectangle 27"/>
          <p:cNvSpPr/>
          <p:nvPr/>
        </p:nvSpPr>
        <p:spPr>
          <a:xfrm>
            <a:off x="4286248" y="1000108"/>
            <a:ext cx="1066800" cy="571500"/>
          </a:xfrm>
          <a:prstGeom prst="rect">
            <a:avLst/>
          </a:prstGeom>
          <a:blipFill dpi="0" rotWithShape="1">
            <a:blip r:embed="rId6"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p:cNvSpPr/>
          <p:nvPr/>
        </p:nvSpPr>
        <p:spPr>
          <a:xfrm>
            <a:off x="5500694" y="928670"/>
            <a:ext cx="1300186" cy="628650"/>
          </a:xfrm>
          <a:prstGeom prst="rect">
            <a:avLst/>
          </a:prstGeom>
          <a:blipFill dpi="0" rotWithShape="1">
            <a:blip r:embed="rId7"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Rectangle 40"/>
          <p:cNvSpPr/>
          <p:nvPr/>
        </p:nvSpPr>
        <p:spPr>
          <a:xfrm>
            <a:off x="7000892" y="928670"/>
            <a:ext cx="1346200" cy="704850"/>
          </a:xfrm>
          <a:prstGeom prst="rect">
            <a:avLst/>
          </a:prstGeom>
          <a:blipFill dpi="0" rotWithShape="1">
            <a:blip r:embed="rId8"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00034" y="1785926"/>
            <a:ext cx="1025525" cy="605630"/>
          </a:xfrm>
          <a:prstGeom prst="rect">
            <a:avLst/>
          </a:prstGeom>
          <a:blipFill dpi="0" rotWithShape="1">
            <a:blip r:embed="rId9"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Rectangle 44"/>
          <p:cNvSpPr/>
          <p:nvPr/>
        </p:nvSpPr>
        <p:spPr>
          <a:xfrm>
            <a:off x="1857356" y="1785926"/>
            <a:ext cx="1234395" cy="704850"/>
          </a:xfrm>
          <a:prstGeom prst="rect">
            <a:avLst/>
          </a:prstGeom>
          <a:blipFill dpi="0" rotWithShape="1">
            <a:blip r:embed="rId10">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ounded Rectangle 28"/>
          <p:cNvSpPr/>
          <p:nvPr/>
        </p:nvSpPr>
        <p:spPr>
          <a:xfrm>
            <a:off x="399143" y="183101"/>
            <a:ext cx="2258331" cy="359714"/>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smtClean="0"/>
              <a:t>MAJOR CLIENTS</a:t>
            </a:r>
            <a:endParaRPr lang="en-IN" dirty="0"/>
          </a:p>
        </p:txBody>
      </p:sp>
      <p:sp>
        <p:nvSpPr>
          <p:cNvPr id="30" name="Rectangle 29"/>
          <p:cNvSpPr/>
          <p:nvPr/>
        </p:nvSpPr>
        <p:spPr>
          <a:xfrm>
            <a:off x="3357554" y="1785926"/>
            <a:ext cx="928694" cy="785818"/>
          </a:xfrm>
          <a:prstGeom prst="rect">
            <a:avLst/>
          </a:prstGeom>
          <a:blipFill dpi="0" rotWithShape="1">
            <a:blip r:embed="rId1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Rectangle 30"/>
          <p:cNvSpPr/>
          <p:nvPr/>
        </p:nvSpPr>
        <p:spPr>
          <a:xfrm>
            <a:off x="4500562" y="1714488"/>
            <a:ext cx="1157310" cy="700088"/>
          </a:xfrm>
          <a:prstGeom prst="rect">
            <a:avLst/>
          </a:prstGeom>
          <a:blipFill dpi="0" rotWithShape="1">
            <a:blip r:embed="rId1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ectangle 31"/>
          <p:cNvSpPr/>
          <p:nvPr/>
        </p:nvSpPr>
        <p:spPr>
          <a:xfrm>
            <a:off x="7143768" y="1857364"/>
            <a:ext cx="1143008" cy="628650"/>
          </a:xfrm>
          <a:prstGeom prst="rect">
            <a:avLst/>
          </a:prstGeom>
          <a:blipFill dpi="0" rotWithShape="1">
            <a:blip r:embed="rId1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Rectangle 32"/>
          <p:cNvSpPr/>
          <p:nvPr/>
        </p:nvSpPr>
        <p:spPr>
          <a:xfrm>
            <a:off x="5857884" y="1785926"/>
            <a:ext cx="1214446" cy="714380"/>
          </a:xfrm>
          <a:prstGeom prst="rect">
            <a:avLst/>
          </a:prstGeom>
          <a:blipFill dpi="0" rotWithShape="1">
            <a:blip r:embed="rId1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Rectangle 33"/>
          <p:cNvSpPr/>
          <p:nvPr/>
        </p:nvSpPr>
        <p:spPr>
          <a:xfrm>
            <a:off x="500034" y="2500306"/>
            <a:ext cx="1214446" cy="628650"/>
          </a:xfrm>
          <a:prstGeom prst="rect">
            <a:avLst/>
          </a:prstGeom>
          <a:blipFill dpi="0" rotWithShape="1">
            <a:blip r:embed="rId7"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p:cNvSpPr/>
          <p:nvPr/>
        </p:nvSpPr>
        <p:spPr>
          <a:xfrm>
            <a:off x="1928822" y="2587626"/>
            <a:ext cx="1143008" cy="628650"/>
          </a:xfrm>
          <a:prstGeom prst="rect">
            <a:avLst/>
          </a:prstGeom>
          <a:blipFill dpi="0" rotWithShape="1">
            <a:blip r:embed="rId15"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Rectangle 35"/>
          <p:cNvSpPr/>
          <p:nvPr/>
        </p:nvSpPr>
        <p:spPr>
          <a:xfrm>
            <a:off x="3357554" y="2500306"/>
            <a:ext cx="1143008" cy="771526"/>
          </a:xfrm>
          <a:prstGeom prst="rect">
            <a:avLst/>
          </a:prstGeom>
          <a:blipFill dpi="0" rotWithShape="1">
            <a:blip r:embed="rId1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Rectangle 36"/>
          <p:cNvSpPr/>
          <p:nvPr/>
        </p:nvSpPr>
        <p:spPr>
          <a:xfrm>
            <a:off x="4786314" y="2643182"/>
            <a:ext cx="1143008" cy="771526"/>
          </a:xfrm>
          <a:prstGeom prst="rect">
            <a:avLst/>
          </a:prstGeom>
          <a:blipFill dpi="0" rotWithShape="1">
            <a:blip r:embed="rId17"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p:cNvSpPr/>
          <p:nvPr/>
        </p:nvSpPr>
        <p:spPr>
          <a:xfrm>
            <a:off x="5929322" y="2571744"/>
            <a:ext cx="1143008" cy="771526"/>
          </a:xfrm>
          <a:prstGeom prst="rect">
            <a:avLst/>
          </a:prstGeom>
          <a:blipFill dpi="0" rotWithShape="1">
            <a:blip r:embed="rId18"/>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Rectangle 39"/>
          <p:cNvSpPr/>
          <p:nvPr/>
        </p:nvSpPr>
        <p:spPr>
          <a:xfrm>
            <a:off x="7215206" y="2571744"/>
            <a:ext cx="1000132" cy="771526"/>
          </a:xfrm>
          <a:prstGeom prst="rect">
            <a:avLst/>
          </a:prstGeom>
          <a:blipFill dpi="0" rotWithShape="1">
            <a:blip r:embed="rId19"/>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Rectangle 41"/>
          <p:cNvSpPr/>
          <p:nvPr/>
        </p:nvSpPr>
        <p:spPr>
          <a:xfrm>
            <a:off x="428596" y="3429000"/>
            <a:ext cx="1143008" cy="771526"/>
          </a:xfrm>
          <a:prstGeom prst="rect">
            <a:avLst/>
          </a:prstGeom>
          <a:blipFill dpi="0" rotWithShape="1">
            <a:blip r:embed="rId20"/>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Rectangle 42"/>
          <p:cNvSpPr/>
          <p:nvPr/>
        </p:nvSpPr>
        <p:spPr>
          <a:xfrm>
            <a:off x="1928794" y="3357562"/>
            <a:ext cx="1071570" cy="642942"/>
          </a:xfrm>
          <a:prstGeom prst="rect">
            <a:avLst/>
          </a:prstGeom>
          <a:blipFill dpi="0" rotWithShape="1">
            <a:blip r:embed="rId2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Rectangle 43"/>
          <p:cNvSpPr/>
          <p:nvPr/>
        </p:nvSpPr>
        <p:spPr>
          <a:xfrm>
            <a:off x="3357554" y="3357562"/>
            <a:ext cx="1143008" cy="771526"/>
          </a:xfrm>
          <a:prstGeom prst="rect">
            <a:avLst/>
          </a:prstGeom>
          <a:blipFill dpi="0" rotWithShape="1">
            <a:blip r:embed="rId2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Rectangle 45"/>
          <p:cNvSpPr/>
          <p:nvPr/>
        </p:nvSpPr>
        <p:spPr>
          <a:xfrm>
            <a:off x="4786314" y="3429000"/>
            <a:ext cx="1000132" cy="642942"/>
          </a:xfrm>
          <a:prstGeom prst="rect">
            <a:avLst/>
          </a:prstGeom>
          <a:blipFill dpi="0" rotWithShape="1">
            <a:blip r:embed="rId2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Rectangle 46"/>
          <p:cNvSpPr/>
          <p:nvPr/>
        </p:nvSpPr>
        <p:spPr>
          <a:xfrm>
            <a:off x="6000760" y="3357562"/>
            <a:ext cx="1143008" cy="771526"/>
          </a:xfrm>
          <a:prstGeom prst="rect">
            <a:avLst/>
          </a:prstGeom>
          <a:blipFill dpi="0" rotWithShape="1">
            <a:blip r:embed="rId2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Rectangle 47"/>
          <p:cNvSpPr/>
          <p:nvPr/>
        </p:nvSpPr>
        <p:spPr>
          <a:xfrm>
            <a:off x="7286644" y="3357562"/>
            <a:ext cx="1143008" cy="771526"/>
          </a:xfrm>
          <a:prstGeom prst="rect">
            <a:avLst/>
          </a:prstGeom>
          <a:blipFill dpi="0" rotWithShape="1">
            <a:blip r:embed="rId2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9" name="Rectangle 48"/>
          <p:cNvSpPr/>
          <p:nvPr/>
        </p:nvSpPr>
        <p:spPr>
          <a:xfrm>
            <a:off x="428596" y="4071942"/>
            <a:ext cx="1143008" cy="771526"/>
          </a:xfrm>
          <a:prstGeom prst="rect">
            <a:avLst/>
          </a:prstGeom>
          <a:blipFill dpi="0" rotWithShape="1">
            <a:blip r:embed="rId2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26" name="Picture 2"/>
          <p:cNvPicPr>
            <a:picLocks noChangeAspect="1" noChangeArrowheads="1"/>
          </p:cNvPicPr>
          <p:nvPr/>
        </p:nvPicPr>
        <p:blipFill>
          <a:blip r:embed="rId27"/>
          <a:srcRect/>
          <a:stretch>
            <a:fillRect/>
          </a:stretch>
        </p:blipFill>
        <p:spPr bwMode="auto">
          <a:xfrm>
            <a:off x="2000232" y="4214818"/>
            <a:ext cx="1071570" cy="521685"/>
          </a:xfrm>
          <a:prstGeom prst="rect">
            <a:avLst/>
          </a:prstGeom>
          <a:noFill/>
          <a:ln w="9525">
            <a:noFill/>
            <a:miter lim="800000"/>
            <a:headEnd/>
            <a:tailEnd/>
          </a:ln>
          <a:effectLst/>
        </p:spPr>
      </p:pic>
      <p:sp>
        <p:nvSpPr>
          <p:cNvPr id="50" name="Rectangle 49"/>
          <p:cNvSpPr/>
          <p:nvPr/>
        </p:nvSpPr>
        <p:spPr>
          <a:xfrm>
            <a:off x="3214678" y="4214818"/>
            <a:ext cx="1300186" cy="628650"/>
          </a:xfrm>
          <a:prstGeom prst="rect">
            <a:avLst/>
          </a:prstGeom>
          <a:blipFill dpi="0" rotWithShape="1">
            <a:blip r:embed="rId28"/>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Rounded Rectangle 50"/>
          <p:cNvSpPr/>
          <p:nvPr/>
        </p:nvSpPr>
        <p:spPr>
          <a:xfrm>
            <a:off x="4929190" y="4286256"/>
            <a:ext cx="3571900" cy="4286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And many more…….</a:t>
            </a:r>
            <a:endParaRPr lang="en-US" sz="1400" dirty="0">
              <a:solidFill>
                <a:schemeClr val="tx1"/>
              </a:solidFill>
            </a:endParaRP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smtClean="0"/>
          </a:p>
          <a:p>
            <a:endParaRPr lang="en-US" dirty="0" smtClean="0"/>
          </a:p>
          <a:p>
            <a:endParaRPr lang="en-US" dirty="0" smtClean="0"/>
          </a:p>
          <a:p>
            <a:pPr>
              <a:buNone/>
            </a:pPr>
            <a:r>
              <a:rPr lang="en-US" dirty="0" smtClean="0"/>
              <a:t>Thank-You!!</a:t>
            </a:r>
          </a:p>
          <a:p>
            <a:pPr>
              <a:buNone/>
            </a:pPr>
            <a:r>
              <a:rPr lang="en-US" sz="2400" dirty="0" smtClean="0"/>
              <a:t>Synergy Telecom Pvt Ltd</a:t>
            </a:r>
          </a:p>
          <a:p>
            <a:pPr>
              <a:buNone/>
            </a:pPr>
            <a:endParaRPr lang="en-US" sz="2400" dirty="0"/>
          </a:p>
        </p:txBody>
      </p:sp>
      <p:sp>
        <p:nvSpPr>
          <p:cNvPr id="7" name="Rounded Rectangle 6"/>
          <p:cNvSpPr/>
          <p:nvPr/>
        </p:nvSpPr>
        <p:spPr>
          <a:xfrm>
            <a:off x="7010400" y="76200"/>
            <a:ext cx="1981200" cy="533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8271329" y="66313"/>
            <a:ext cx="720271" cy="443617"/>
          </a:xfrm>
          <a:prstGeom prst="rect">
            <a:avLst/>
          </a:prstGeom>
          <a:blipFill dpi="0" rotWithShape="1">
            <a:blip r:embed="rId2">
              <a:extLst>
                <a:ext uri="{28A0092B-C50C-407E-A947-70E740481C1C}">
                  <a14:useLocalDpi xmlns="" xmlns:a14="http://schemas.microsoft.com/office/drawing/2010/main" val="0"/>
                </a:ext>
              </a:extLst>
            </a:blip>
            <a:srcRect/>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9" name="Rectangle 8"/>
          <p:cNvSpPr/>
          <p:nvPr/>
        </p:nvSpPr>
        <p:spPr>
          <a:xfrm>
            <a:off x="0" y="6096000"/>
            <a:ext cx="9144000" cy="762000"/>
          </a:xfrm>
          <a:prstGeom prst="rect">
            <a:avLst/>
          </a:prstGeom>
          <a:solidFill>
            <a:srgbClr val="003366"/>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IN" dirty="0" smtClean="0"/>
              <a:t>Synergy Telecom Pvt .Ltd.</a:t>
            </a:r>
            <a:br>
              <a:rPr lang="en-IN" dirty="0" smtClean="0"/>
            </a:br>
            <a:r>
              <a:rPr lang="en-IN" u="sng" dirty="0" smtClean="0"/>
              <a:t>www.rfconnector.in</a:t>
            </a:r>
            <a:endParaRPr lang="en-IN" u="sng" dirty="0"/>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5" name="Rounded Rectangle 4"/>
          <p:cNvSpPr/>
          <p:nvPr/>
        </p:nvSpPr>
        <p:spPr>
          <a:xfrm>
            <a:off x="399143" y="183101"/>
            <a:ext cx="2258331" cy="359714"/>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smtClean="0"/>
              <a:t>CONTENTS</a:t>
            </a:r>
            <a:endParaRPr lang="en-IN" dirty="0"/>
          </a:p>
        </p:txBody>
      </p:sp>
      <p:graphicFrame>
        <p:nvGraphicFramePr>
          <p:cNvPr id="10" name="Diagram 9"/>
          <p:cNvGraphicFramePr/>
          <p:nvPr>
            <p:extLst>
              <p:ext uri="{D42A27DB-BD31-4B8C-83A1-F6EECF244321}">
                <p14:modId xmlns="" xmlns:p14="http://schemas.microsoft.com/office/powerpoint/2010/main" val="1888652605"/>
              </p:ext>
            </p:extLst>
          </p:nvPr>
        </p:nvGraphicFramePr>
        <p:xfrm>
          <a:off x="2895600" y="82434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99143" y="1143000"/>
            <a:ext cx="3029857" cy="3581400"/>
          </a:xfrm>
          <a:prstGeom prst="rect">
            <a:avLst/>
          </a:prstGeom>
          <a:blipFill dpi="0" rotWithShape="1">
            <a:blip r:embed="rId6" cstate="print">
              <a:extLst>
                <a:ext uri="{28A0092B-C50C-407E-A947-70E740481C1C}">
                  <a14:useLocalDpi xmlns="" xmlns:a14="http://schemas.microsoft.com/office/drawing/2010/main" val="0"/>
                </a:ext>
              </a:extLst>
            </a:blip>
            <a:srcRect/>
            <a:stretch>
              <a:fillRect/>
            </a:stretch>
          </a:blip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Rounded Rectangle 3"/>
          <p:cNvSpPr/>
          <p:nvPr/>
        </p:nvSpPr>
        <p:spPr>
          <a:xfrm>
            <a:off x="7000892" y="76200"/>
            <a:ext cx="1990708" cy="6381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Rectangle 11"/>
          <p:cNvSpPr/>
          <p:nvPr/>
        </p:nvSpPr>
        <p:spPr>
          <a:xfrm>
            <a:off x="8271329" y="66313"/>
            <a:ext cx="720271" cy="443617"/>
          </a:xfrm>
          <a:prstGeom prst="rect">
            <a:avLst/>
          </a:prstGeom>
          <a:blipFill dpi="0" rotWithShape="1">
            <a:blip r:embed="rId7">
              <a:extLst>
                <a:ext uri="{28A0092B-C50C-407E-A947-70E740481C1C}">
                  <a14:useLocalDpi xmlns="" xmlns:a14="http://schemas.microsoft.com/office/drawing/2010/main" val="0"/>
                </a:ext>
              </a:extLst>
            </a:blip>
            <a:srcRect/>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13" name="Rectangle 12"/>
          <p:cNvSpPr/>
          <p:nvPr/>
        </p:nvSpPr>
        <p:spPr>
          <a:xfrm>
            <a:off x="0" y="6096000"/>
            <a:ext cx="9144000" cy="762000"/>
          </a:xfrm>
          <a:prstGeom prst="rect">
            <a:avLst/>
          </a:prstGeom>
          <a:solidFill>
            <a:srgbClr val="003366"/>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IN" dirty="0" smtClean="0"/>
              <a:t>Synergy Telecom Pvt .Ltd.</a:t>
            </a:r>
            <a:br>
              <a:rPr lang="en-IN" dirty="0" smtClean="0"/>
            </a:br>
            <a:r>
              <a:rPr lang="en-IN" u="sng" dirty="0" smtClean="0"/>
              <a:t>www.rfconnector.in</a:t>
            </a:r>
            <a:endParaRPr lang="en-IN" u="sng" dirty="0"/>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99142" y="969566"/>
            <a:ext cx="8244824" cy="3754834"/>
          </a:xfrm>
          <a:prstGeom prst="rect">
            <a:avLst/>
          </a:prstGeom>
          <a:solidFill>
            <a:srgbClr val="003366"/>
          </a:solidFill>
          <a:ln>
            <a:solidFill>
              <a:srgbClr val="003399"/>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r>
              <a:rPr lang="en-IN" sz="1300" b="1" i="1" dirty="0" smtClean="0">
                <a:latin typeface="Times New Roman" pitchFamily="18" charset="0"/>
                <a:cs typeface="Times New Roman" pitchFamily="18" charset="0"/>
              </a:rPr>
              <a:t>Synergy Telecom, </a:t>
            </a:r>
            <a:r>
              <a:rPr lang="en-IN" sz="1300" b="1" i="1" dirty="0">
                <a:latin typeface="Times New Roman" pitchFamily="18" charset="0"/>
                <a:cs typeface="Times New Roman" pitchFamily="18" charset="0"/>
              </a:rPr>
              <a:t>established in </a:t>
            </a:r>
            <a:r>
              <a:rPr lang="en-IN" sz="1300" b="1" i="1" dirty="0" smtClean="0">
                <a:latin typeface="Times New Roman" pitchFamily="18" charset="0"/>
                <a:cs typeface="Times New Roman" pitchFamily="18" charset="0"/>
              </a:rPr>
              <a:t>2001 &amp; Private Limited in 2004, </a:t>
            </a:r>
            <a:r>
              <a:rPr lang="en-IN" sz="1300" b="1" i="1" dirty="0">
                <a:latin typeface="Times New Roman" pitchFamily="18" charset="0"/>
                <a:cs typeface="Times New Roman" pitchFamily="18" charset="0"/>
              </a:rPr>
              <a:t>is </a:t>
            </a:r>
            <a:r>
              <a:rPr lang="en-IN" sz="1300" b="1" i="1" dirty="0" smtClean="0">
                <a:latin typeface="Times New Roman" pitchFamily="18" charset="0"/>
                <a:cs typeface="Times New Roman" pitchFamily="18" charset="0"/>
              </a:rPr>
              <a:t> a leading</a:t>
            </a:r>
            <a:r>
              <a:rPr lang="en-IN" sz="1300" b="1" i="1" dirty="0">
                <a:latin typeface="Times New Roman" pitchFamily="18" charset="0"/>
                <a:cs typeface="Times New Roman" pitchFamily="18" charset="0"/>
              </a:rPr>
              <a:t> manufacturer, and exporter </a:t>
            </a:r>
            <a:r>
              <a:rPr lang="en-IN" sz="1300" b="1" i="1" dirty="0" smtClean="0">
                <a:latin typeface="Times New Roman" pitchFamily="18" charset="0"/>
                <a:cs typeface="Times New Roman" pitchFamily="18" charset="0"/>
              </a:rPr>
              <a:t>of IBS and BTS products such as </a:t>
            </a:r>
            <a:r>
              <a:rPr lang="en-IN" sz="1300" b="1" i="1" dirty="0">
                <a:latin typeface="Times New Roman" pitchFamily="18" charset="0"/>
                <a:cs typeface="Times New Roman" pitchFamily="18" charset="0"/>
              </a:rPr>
              <a:t> RF Connectors, </a:t>
            </a:r>
            <a:r>
              <a:rPr lang="en-IN" sz="1300" b="1" i="1" dirty="0" smtClean="0">
                <a:latin typeface="Times New Roman" pitchFamily="18" charset="0"/>
                <a:cs typeface="Times New Roman" pitchFamily="18" charset="0"/>
              </a:rPr>
              <a:t>RF Cable, Microwave, Components</a:t>
            </a:r>
            <a:r>
              <a:rPr lang="en-IN" sz="1300" b="1" i="1" dirty="0">
                <a:latin typeface="Times New Roman" pitchFamily="18" charset="0"/>
                <a:cs typeface="Times New Roman" pitchFamily="18" charset="0"/>
              </a:rPr>
              <a:t>, Antennas, </a:t>
            </a:r>
            <a:r>
              <a:rPr lang="en-IN" sz="1300" b="1" i="1" dirty="0" smtClean="0">
                <a:latin typeface="Times New Roman" pitchFamily="18" charset="0"/>
                <a:cs typeface="Times New Roman" pitchFamily="18" charset="0"/>
              </a:rPr>
              <a:t>Duplexers</a:t>
            </a:r>
            <a:r>
              <a:rPr lang="en-IN" sz="1300" b="1" i="1" dirty="0">
                <a:latin typeface="Times New Roman" pitchFamily="18" charset="0"/>
                <a:cs typeface="Times New Roman" pitchFamily="18" charset="0"/>
              </a:rPr>
              <a:t>, Filters, </a:t>
            </a:r>
            <a:r>
              <a:rPr lang="en-IN" sz="1300" b="1" i="1" dirty="0" smtClean="0">
                <a:latin typeface="Times New Roman" pitchFamily="18" charset="0"/>
                <a:cs typeface="Times New Roman" pitchFamily="18" charset="0"/>
              </a:rPr>
              <a:t>Surge arrestors</a:t>
            </a:r>
            <a:r>
              <a:rPr lang="en-IN" sz="1300" b="1" i="1" dirty="0">
                <a:latin typeface="Times New Roman" pitchFamily="18" charset="0"/>
                <a:cs typeface="Times New Roman" pitchFamily="18" charset="0"/>
              </a:rPr>
              <a:t>, Combiner, Attenuator</a:t>
            </a:r>
            <a:r>
              <a:rPr lang="en-IN" sz="1300" b="1" i="1" dirty="0" smtClean="0">
                <a:latin typeface="Times New Roman" pitchFamily="18" charset="0"/>
                <a:cs typeface="Times New Roman" pitchFamily="18" charset="0"/>
              </a:rPr>
              <a:t>, Installation Kit, Dummy </a:t>
            </a:r>
            <a:r>
              <a:rPr lang="en-IN" sz="1300" b="1" i="1" dirty="0">
                <a:latin typeface="Times New Roman" pitchFamily="18" charset="0"/>
                <a:cs typeface="Times New Roman" pitchFamily="18" charset="0"/>
              </a:rPr>
              <a:t>load, </a:t>
            </a:r>
            <a:r>
              <a:rPr lang="en-IN" sz="1300" b="1" i="1" dirty="0" smtClean="0">
                <a:latin typeface="Times New Roman" pitchFamily="18" charset="0"/>
                <a:cs typeface="Times New Roman" pitchFamily="18" charset="0"/>
              </a:rPr>
              <a:t>   Rf Switch</a:t>
            </a:r>
            <a:r>
              <a:rPr lang="en-IN" sz="1300" b="1" i="1" dirty="0">
                <a:latin typeface="Times New Roman" pitchFamily="18" charset="0"/>
                <a:cs typeface="Times New Roman" pitchFamily="18" charset="0"/>
              </a:rPr>
              <a:t>, </a:t>
            </a:r>
            <a:r>
              <a:rPr lang="en-IN" sz="1300" b="1" i="1" dirty="0" smtClean="0">
                <a:latin typeface="Times New Roman" pitchFamily="18" charset="0"/>
                <a:cs typeface="Times New Roman" pitchFamily="18" charset="0"/>
              </a:rPr>
              <a:t>  DC-Block</a:t>
            </a:r>
            <a:r>
              <a:rPr lang="en-IN" sz="1300" b="1" i="1" dirty="0">
                <a:latin typeface="Times New Roman" pitchFamily="18" charset="0"/>
                <a:cs typeface="Times New Roman" pitchFamily="18" charset="0"/>
              </a:rPr>
              <a:t> </a:t>
            </a:r>
            <a:r>
              <a:rPr lang="en-IN" sz="1300" b="1" i="1" dirty="0" smtClean="0">
                <a:latin typeface="Times New Roman" pitchFamily="18" charset="0"/>
                <a:cs typeface="Times New Roman" pitchFamily="18" charset="0"/>
              </a:rPr>
              <a:t>   and Waveguide</a:t>
            </a:r>
            <a:r>
              <a:rPr lang="en-IN" sz="1300" b="1" i="1" dirty="0">
                <a:latin typeface="Times New Roman" pitchFamily="18" charset="0"/>
                <a:cs typeface="Times New Roman" pitchFamily="18" charset="0"/>
              </a:rPr>
              <a:t> Components. </a:t>
            </a:r>
            <a:r>
              <a:rPr lang="en-IN" sz="1300" b="1" i="1" dirty="0" smtClean="0">
                <a:latin typeface="Times New Roman" pitchFamily="18" charset="0"/>
                <a:cs typeface="Times New Roman" pitchFamily="18" charset="0"/>
              </a:rPr>
              <a:t>We </a:t>
            </a:r>
            <a:r>
              <a:rPr lang="en-IN" sz="1300" b="1" i="1" dirty="0">
                <a:latin typeface="Times New Roman" pitchFamily="18" charset="0"/>
                <a:cs typeface="Times New Roman" pitchFamily="18" charset="0"/>
              </a:rPr>
              <a:t>are strong in supplying </a:t>
            </a:r>
            <a:r>
              <a:rPr lang="en-IN" sz="1300" b="1" i="1" dirty="0" smtClean="0">
                <a:latin typeface="Times New Roman" pitchFamily="18" charset="0"/>
                <a:cs typeface="Times New Roman" pitchFamily="18" charset="0"/>
              </a:rPr>
              <a:t>the </a:t>
            </a:r>
            <a:r>
              <a:rPr lang="en-IN" sz="1300" b="1" i="1" dirty="0">
                <a:latin typeface="Times New Roman" pitchFamily="18" charset="0"/>
                <a:cs typeface="Times New Roman" pitchFamily="18" charset="0"/>
              </a:rPr>
              <a:t>material for IBS and BTS </a:t>
            </a:r>
            <a:r>
              <a:rPr lang="en-IN" sz="1300" b="1" i="1" dirty="0" smtClean="0">
                <a:latin typeface="Times New Roman" pitchFamily="18" charset="0"/>
                <a:cs typeface="Times New Roman" pitchFamily="18" charset="0"/>
              </a:rPr>
              <a:t>installation Products. We are biggest stockiest of the RF component in India. </a:t>
            </a:r>
            <a:r>
              <a:rPr lang="en-IN" sz="1300" b="1" i="1" dirty="0">
                <a:latin typeface="Times New Roman" pitchFamily="18" charset="0"/>
                <a:cs typeface="Times New Roman" pitchFamily="18" charset="0"/>
              </a:rPr>
              <a:t>We believe in </a:t>
            </a:r>
            <a:r>
              <a:rPr lang="en-IN" sz="1300" b="1" i="1" dirty="0" smtClean="0">
                <a:latin typeface="Times New Roman" pitchFamily="18" charset="0"/>
                <a:cs typeface="Times New Roman" pitchFamily="18" charset="0"/>
              </a:rPr>
              <a:t>customer </a:t>
            </a:r>
            <a:r>
              <a:rPr lang="en-IN" sz="1300" b="1" i="1" dirty="0">
                <a:latin typeface="Times New Roman" pitchFamily="18" charset="0"/>
                <a:cs typeface="Times New Roman" pitchFamily="18" charset="0"/>
              </a:rPr>
              <a:t>satisfaction and </a:t>
            </a:r>
            <a:r>
              <a:rPr lang="en-IN" sz="1300" b="1" i="1" dirty="0" err="1" smtClean="0">
                <a:latin typeface="Times New Roman" pitchFamily="18" charset="0"/>
                <a:cs typeface="Times New Roman" pitchFamily="18" charset="0"/>
              </a:rPr>
              <a:t>fullfil</a:t>
            </a:r>
            <a:r>
              <a:rPr lang="en-IN" sz="1300" b="1" i="1" dirty="0" smtClean="0">
                <a:latin typeface="Times New Roman" pitchFamily="18" charset="0"/>
                <a:cs typeface="Times New Roman" pitchFamily="18" charset="0"/>
              </a:rPr>
              <a:t> </a:t>
            </a:r>
            <a:r>
              <a:rPr lang="en-IN" sz="1300" b="1" i="1" dirty="0">
                <a:latin typeface="Times New Roman" pitchFamily="18" charset="0"/>
                <a:cs typeface="Times New Roman" pitchFamily="18" charset="0"/>
              </a:rPr>
              <a:t>all their requirements accordingly by improving our product quality</a:t>
            </a:r>
            <a:r>
              <a:rPr lang="en-IN" sz="1300" b="1" i="1" dirty="0" smtClean="0">
                <a:latin typeface="Times New Roman" pitchFamily="18" charset="0"/>
                <a:cs typeface="Times New Roman" pitchFamily="18" charset="0"/>
              </a:rPr>
              <a:t>. </a:t>
            </a:r>
            <a:br>
              <a:rPr lang="en-IN" sz="1300" b="1" i="1" dirty="0" smtClean="0">
                <a:latin typeface="Times New Roman" pitchFamily="18" charset="0"/>
                <a:cs typeface="Times New Roman" pitchFamily="18" charset="0"/>
              </a:rPr>
            </a:br>
            <a:r>
              <a:rPr lang="en-IN" sz="1300" b="1" i="1" dirty="0" smtClean="0">
                <a:latin typeface="Times New Roman" pitchFamily="18" charset="0"/>
                <a:cs typeface="Times New Roman" pitchFamily="18" charset="0"/>
              </a:rPr>
              <a:t>     </a:t>
            </a:r>
            <a:r>
              <a:rPr lang="en-IN" sz="1300" b="1" i="1" dirty="0">
                <a:latin typeface="Times New Roman" pitchFamily="18" charset="0"/>
                <a:cs typeface="Times New Roman" pitchFamily="18" charset="0"/>
              </a:rPr>
              <a:t> </a:t>
            </a:r>
            <a:endParaRPr lang="en-IN" sz="1300" b="1" i="1" dirty="0" smtClean="0">
              <a:latin typeface="Times New Roman" pitchFamily="18" charset="0"/>
              <a:cs typeface="Times New Roman" pitchFamily="18" charset="0"/>
            </a:endParaRPr>
          </a:p>
          <a:p>
            <a:endParaRPr lang="en-IN" sz="1300" b="1" i="1" dirty="0">
              <a:latin typeface="Times New Roman" pitchFamily="18" charset="0"/>
              <a:cs typeface="Times New Roman" pitchFamily="18" charset="0"/>
            </a:endParaRPr>
          </a:p>
          <a:p>
            <a:r>
              <a:rPr lang="en-IN" sz="1300" b="1" i="1" dirty="0" smtClean="0">
                <a:latin typeface="Times New Roman" pitchFamily="18" charset="0"/>
                <a:cs typeface="Times New Roman" pitchFamily="18" charset="0"/>
              </a:rPr>
              <a:t>      Synergy </a:t>
            </a:r>
            <a:r>
              <a:rPr lang="en-IN" sz="1300" b="1" i="1" dirty="0">
                <a:latin typeface="Times New Roman" pitchFamily="18" charset="0"/>
                <a:cs typeface="Times New Roman" pitchFamily="18" charset="0"/>
              </a:rPr>
              <a:t>Telecom is a diversified technologies company involved in the integration, manufacturing, installation of IBS and BTS sites in India. </a:t>
            </a:r>
          </a:p>
        </p:txBody>
      </p:sp>
      <p:sp>
        <p:nvSpPr>
          <p:cNvPr id="12" name="Rounded Rectangle 11"/>
          <p:cNvSpPr/>
          <p:nvPr/>
        </p:nvSpPr>
        <p:spPr>
          <a:xfrm>
            <a:off x="7010400" y="76200"/>
            <a:ext cx="1981200" cy="4643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8271329" y="66313"/>
            <a:ext cx="720271" cy="443617"/>
          </a:xfrm>
          <a:prstGeom prst="rect">
            <a:avLst/>
          </a:prstGeom>
          <a:blipFill dpi="0" rotWithShape="1">
            <a:blip r:embed="rId2">
              <a:extLst>
                <a:ext uri="{28A0092B-C50C-407E-A947-70E740481C1C}">
                  <a14:useLocalDpi xmlns="" xmlns:a14="http://schemas.microsoft.com/office/drawing/2010/main" val="0"/>
                </a:ext>
              </a:extLst>
            </a:blip>
            <a:srcRect/>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16" name="Rectangle 15"/>
          <p:cNvSpPr/>
          <p:nvPr/>
        </p:nvSpPr>
        <p:spPr>
          <a:xfrm>
            <a:off x="0" y="6096000"/>
            <a:ext cx="9144000" cy="762000"/>
          </a:xfrm>
          <a:prstGeom prst="rect">
            <a:avLst/>
          </a:prstGeom>
          <a:solidFill>
            <a:srgbClr val="003366"/>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IN" dirty="0" smtClean="0"/>
              <a:t>Synergy Telecom Pvt .Ltd.</a:t>
            </a:r>
            <a:br>
              <a:rPr lang="en-IN" dirty="0" smtClean="0"/>
            </a:br>
            <a:r>
              <a:rPr lang="en-IN" u="sng" dirty="0" smtClean="0"/>
              <a:t>www.rfconnector.in</a:t>
            </a:r>
            <a:endParaRPr lang="en-IN" u="sng" dirty="0"/>
          </a:p>
        </p:txBody>
      </p:sp>
      <p:sp>
        <p:nvSpPr>
          <p:cNvPr id="2" name="Rounded Rectangle 1"/>
          <p:cNvSpPr/>
          <p:nvPr/>
        </p:nvSpPr>
        <p:spPr>
          <a:xfrm>
            <a:off x="4762500" y="1213953"/>
            <a:ext cx="4191000" cy="17324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ounded Rectangle 16"/>
          <p:cNvSpPr/>
          <p:nvPr/>
        </p:nvSpPr>
        <p:spPr>
          <a:xfrm>
            <a:off x="399143" y="183101"/>
            <a:ext cx="2258331" cy="359714"/>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IN" dirty="0" smtClean="0"/>
              <a:t>        Introduction</a:t>
            </a:r>
            <a:endParaRPr lang="en-IN" dirty="0"/>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1819534818"/>
              </p:ext>
            </p:extLst>
          </p:nvPr>
        </p:nvGraphicFramePr>
        <p:xfrm>
          <a:off x="228600" y="1066800"/>
          <a:ext cx="8458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0" y="6096000"/>
            <a:ext cx="9144000" cy="762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dirty="0" smtClean="0"/>
              <a:t>Synergy Telecom Pvt Ltdwww.rfconnector.in</a:t>
            </a:r>
            <a:endParaRPr lang="en-IN" dirty="0"/>
          </a:p>
        </p:txBody>
      </p:sp>
      <p:sp>
        <p:nvSpPr>
          <p:cNvPr id="8" name="Rounded Rectangle 7"/>
          <p:cNvSpPr/>
          <p:nvPr/>
        </p:nvSpPr>
        <p:spPr>
          <a:xfrm>
            <a:off x="7010400" y="76200"/>
            <a:ext cx="1981200" cy="533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8271329" y="66313"/>
            <a:ext cx="720271" cy="443617"/>
          </a:xfrm>
          <a:prstGeom prst="rect">
            <a:avLst/>
          </a:prstGeom>
          <a:blipFill dpi="0" rotWithShape="1">
            <a:blip r:embed="rId6">
              <a:extLst>
                <a:ext uri="{28A0092B-C50C-407E-A947-70E740481C1C}">
                  <a14:useLocalDpi xmlns="" xmlns:a14="http://schemas.microsoft.com/office/drawing/2010/main" val="0"/>
                </a:ext>
              </a:extLst>
            </a:blip>
            <a:srcRect/>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11" name="Rectangle 10"/>
          <p:cNvSpPr/>
          <p:nvPr/>
        </p:nvSpPr>
        <p:spPr>
          <a:xfrm>
            <a:off x="0" y="6096000"/>
            <a:ext cx="9144000" cy="762000"/>
          </a:xfrm>
          <a:prstGeom prst="rect">
            <a:avLst/>
          </a:prstGeom>
          <a:solidFill>
            <a:srgbClr val="003366"/>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IN" dirty="0" smtClean="0"/>
              <a:t>Synergy Telecom Pvt .Ltd.</a:t>
            </a:r>
            <a:br>
              <a:rPr lang="en-IN" dirty="0" smtClean="0"/>
            </a:br>
            <a:r>
              <a:rPr lang="en-IN" u="sng" dirty="0" smtClean="0"/>
              <a:t>www.rfconnector.in</a:t>
            </a:r>
            <a:endParaRPr lang="en-IN" u="sng" dirty="0"/>
          </a:p>
        </p:txBody>
      </p:sp>
      <p:sp>
        <p:nvSpPr>
          <p:cNvPr id="12" name="Rounded Rectangle 11"/>
          <p:cNvSpPr/>
          <p:nvPr/>
        </p:nvSpPr>
        <p:spPr>
          <a:xfrm>
            <a:off x="399143" y="183101"/>
            <a:ext cx="2258331" cy="359714"/>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smtClean="0"/>
              <a:t>Meeting Agenda</a:t>
            </a:r>
            <a:endParaRPr lang="en-IN" dirty="0"/>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7010400" y="76200"/>
            <a:ext cx="1981200" cy="609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p:cNvSpPr/>
          <p:nvPr/>
        </p:nvSpPr>
        <p:spPr>
          <a:xfrm>
            <a:off x="8271329" y="66313"/>
            <a:ext cx="720271" cy="443617"/>
          </a:xfrm>
          <a:prstGeom prst="rect">
            <a:avLst/>
          </a:prstGeom>
          <a:blipFill dpi="0" rotWithShape="1">
            <a:blip r:embed="rId2">
              <a:extLst>
                <a:ext uri="{28A0092B-C50C-407E-A947-70E740481C1C}">
                  <a14:useLocalDpi xmlns="" xmlns:a14="http://schemas.microsoft.com/office/drawing/2010/main" val="0"/>
                </a:ext>
              </a:extLst>
            </a:blip>
            <a:srcRect/>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18" name="Rectangle 17"/>
          <p:cNvSpPr/>
          <p:nvPr/>
        </p:nvSpPr>
        <p:spPr>
          <a:xfrm>
            <a:off x="0" y="6096000"/>
            <a:ext cx="9144000" cy="762000"/>
          </a:xfrm>
          <a:prstGeom prst="rect">
            <a:avLst/>
          </a:prstGeom>
          <a:solidFill>
            <a:srgbClr val="003366"/>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IN" dirty="0" smtClean="0"/>
              <a:t>Synergy Telecom Pvt .Ltd.</a:t>
            </a:r>
            <a:br>
              <a:rPr lang="en-IN" dirty="0" smtClean="0"/>
            </a:br>
            <a:r>
              <a:rPr lang="en-IN" u="sng" dirty="0" smtClean="0"/>
              <a:t>www.rfconnector.in</a:t>
            </a:r>
            <a:endParaRPr lang="en-IN" u="sng" dirty="0"/>
          </a:p>
        </p:txBody>
      </p:sp>
      <p:sp>
        <p:nvSpPr>
          <p:cNvPr id="15" name="Rounded Rectangle 14"/>
          <p:cNvSpPr/>
          <p:nvPr/>
        </p:nvSpPr>
        <p:spPr>
          <a:xfrm>
            <a:off x="399143" y="183101"/>
            <a:ext cx="2258331" cy="359714"/>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IN" dirty="0" smtClean="0"/>
              <a:t>       Our Products</a:t>
            </a:r>
            <a:endParaRPr lang="en-IN" dirty="0"/>
          </a:p>
        </p:txBody>
      </p:sp>
      <p:sp>
        <p:nvSpPr>
          <p:cNvPr id="19" name="Oval 18"/>
          <p:cNvSpPr/>
          <p:nvPr/>
        </p:nvSpPr>
        <p:spPr>
          <a:xfrm>
            <a:off x="500034" y="1214422"/>
            <a:ext cx="2000264" cy="1857388"/>
          </a:xfrm>
          <a:prstGeom prst="ellipse">
            <a:avLst/>
          </a:prstGeom>
          <a:blipFill>
            <a:blip r:embed="rId3"/>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3"/>
                <a:stretch>
                  <a:fillRect/>
                </a:stretch>
              </a:blipFill>
            </a:endParaRPr>
          </a:p>
        </p:txBody>
      </p:sp>
      <p:sp>
        <p:nvSpPr>
          <p:cNvPr id="21" name="Rectangle 20"/>
          <p:cNvSpPr/>
          <p:nvPr/>
        </p:nvSpPr>
        <p:spPr>
          <a:xfrm>
            <a:off x="642910" y="857232"/>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RF Connectors</a:t>
            </a:r>
            <a:endParaRPr lang="en-IN" dirty="0">
              <a:solidFill>
                <a:schemeClr val="tx1"/>
              </a:solidFill>
            </a:endParaRPr>
          </a:p>
        </p:txBody>
      </p:sp>
      <p:sp>
        <p:nvSpPr>
          <p:cNvPr id="23" name="Oval 22"/>
          <p:cNvSpPr/>
          <p:nvPr/>
        </p:nvSpPr>
        <p:spPr>
          <a:xfrm>
            <a:off x="571472" y="3143248"/>
            <a:ext cx="2000264" cy="1857388"/>
          </a:xfrm>
          <a:prstGeom prst="ellipse">
            <a:avLst/>
          </a:prstGeom>
          <a:blipFill>
            <a:blip r:embed="rId4"/>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3"/>
                <a:stretch>
                  <a:fillRect/>
                </a:stretch>
              </a:blipFill>
            </a:endParaRPr>
          </a:p>
        </p:txBody>
      </p:sp>
      <p:sp>
        <p:nvSpPr>
          <p:cNvPr id="24" name="Oval 23"/>
          <p:cNvSpPr/>
          <p:nvPr/>
        </p:nvSpPr>
        <p:spPr>
          <a:xfrm>
            <a:off x="2714612" y="1214422"/>
            <a:ext cx="2000264" cy="1857388"/>
          </a:xfrm>
          <a:prstGeom prst="ellipse">
            <a:avLst/>
          </a:prstGeom>
          <a:blipFill>
            <a:blip r:embed="rId5"/>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3"/>
                <a:stretch>
                  <a:fillRect/>
                </a:stretch>
              </a:blipFill>
            </a:endParaRPr>
          </a:p>
        </p:txBody>
      </p:sp>
      <p:sp>
        <p:nvSpPr>
          <p:cNvPr id="25" name="Oval 24"/>
          <p:cNvSpPr/>
          <p:nvPr/>
        </p:nvSpPr>
        <p:spPr>
          <a:xfrm>
            <a:off x="7000892" y="3143248"/>
            <a:ext cx="2000264" cy="1857388"/>
          </a:xfrm>
          <a:prstGeom prst="ellipse">
            <a:avLst/>
          </a:prstGeom>
          <a:blipFill>
            <a:blip r:embed="rId6"/>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3"/>
                <a:stretch>
                  <a:fillRect/>
                </a:stretch>
              </a:blipFill>
            </a:endParaRPr>
          </a:p>
        </p:txBody>
      </p:sp>
      <p:sp>
        <p:nvSpPr>
          <p:cNvPr id="28" name="Rectangle 27"/>
          <p:cNvSpPr/>
          <p:nvPr/>
        </p:nvSpPr>
        <p:spPr>
          <a:xfrm>
            <a:off x="2857488" y="5072074"/>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RF Cables</a:t>
            </a:r>
            <a:endParaRPr lang="en-IN" dirty="0">
              <a:solidFill>
                <a:schemeClr val="tx1"/>
              </a:solidFill>
            </a:endParaRPr>
          </a:p>
        </p:txBody>
      </p:sp>
      <p:sp>
        <p:nvSpPr>
          <p:cNvPr id="29" name="Rectangle 28"/>
          <p:cNvSpPr/>
          <p:nvPr/>
        </p:nvSpPr>
        <p:spPr>
          <a:xfrm>
            <a:off x="642910" y="5072074"/>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RF Adaptors</a:t>
            </a:r>
            <a:endParaRPr lang="en-IN" dirty="0">
              <a:solidFill>
                <a:schemeClr val="tx1"/>
              </a:solidFill>
            </a:endParaRPr>
          </a:p>
        </p:txBody>
      </p:sp>
      <p:sp>
        <p:nvSpPr>
          <p:cNvPr id="30" name="Rectangle 29"/>
          <p:cNvSpPr/>
          <p:nvPr/>
        </p:nvSpPr>
        <p:spPr>
          <a:xfrm>
            <a:off x="2786050" y="857232"/>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Whip Antennas</a:t>
            </a:r>
            <a:endParaRPr lang="en-IN" dirty="0">
              <a:solidFill>
                <a:schemeClr val="tx1"/>
              </a:solidFill>
            </a:endParaRPr>
          </a:p>
        </p:txBody>
      </p:sp>
      <p:sp>
        <p:nvSpPr>
          <p:cNvPr id="31" name="Rectangle 30"/>
          <p:cNvSpPr/>
          <p:nvPr/>
        </p:nvSpPr>
        <p:spPr>
          <a:xfrm>
            <a:off x="7143768" y="857232"/>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IBS Antennas</a:t>
            </a:r>
            <a:endParaRPr lang="en-IN" dirty="0">
              <a:solidFill>
                <a:schemeClr val="tx1"/>
              </a:solidFill>
            </a:endParaRPr>
          </a:p>
        </p:txBody>
      </p:sp>
      <p:sp>
        <p:nvSpPr>
          <p:cNvPr id="32" name="Rectangle 31"/>
          <p:cNvSpPr/>
          <p:nvPr/>
        </p:nvSpPr>
        <p:spPr>
          <a:xfrm>
            <a:off x="5000628" y="857232"/>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Microwaves</a:t>
            </a:r>
            <a:endParaRPr lang="en-IN" dirty="0">
              <a:solidFill>
                <a:schemeClr val="tx1"/>
              </a:solidFill>
            </a:endParaRPr>
          </a:p>
        </p:txBody>
      </p:sp>
      <p:sp>
        <p:nvSpPr>
          <p:cNvPr id="33" name="Rectangle 32"/>
          <p:cNvSpPr/>
          <p:nvPr/>
        </p:nvSpPr>
        <p:spPr>
          <a:xfrm>
            <a:off x="7143768" y="5072074"/>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Installation Kit</a:t>
            </a:r>
            <a:endParaRPr lang="en-IN" dirty="0">
              <a:solidFill>
                <a:schemeClr val="tx1"/>
              </a:solidFill>
            </a:endParaRPr>
          </a:p>
        </p:txBody>
      </p:sp>
      <p:sp>
        <p:nvSpPr>
          <p:cNvPr id="34" name="Rectangle 33"/>
          <p:cNvSpPr/>
          <p:nvPr/>
        </p:nvSpPr>
        <p:spPr>
          <a:xfrm>
            <a:off x="5072066" y="5072074"/>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Cable Assemblies</a:t>
            </a:r>
            <a:endParaRPr lang="en-IN" sz="1600" dirty="0">
              <a:solidFill>
                <a:schemeClr val="tx1"/>
              </a:solidFill>
            </a:endParaRPr>
          </a:p>
        </p:txBody>
      </p:sp>
      <p:sp>
        <p:nvSpPr>
          <p:cNvPr id="35" name="Oval 34"/>
          <p:cNvSpPr/>
          <p:nvPr/>
        </p:nvSpPr>
        <p:spPr>
          <a:xfrm>
            <a:off x="2714612" y="3143248"/>
            <a:ext cx="2000264" cy="1857388"/>
          </a:xfrm>
          <a:prstGeom prst="ellipse">
            <a:avLst/>
          </a:prstGeom>
          <a:blipFill>
            <a:blip r:embed="rId7"/>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3"/>
                <a:stretch>
                  <a:fillRect/>
                </a:stretch>
              </a:blipFill>
            </a:endParaRPr>
          </a:p>
        </p:txBody>
      </p:sp>
      <p:sp>
        <p:nvSpPr>
          <p:cNvPr id="36" name="Oval 35"/>
          <p:cNvSpPr/>
          <p:nvPr/>
        </p:nvSpPr>
        <p:spPr>
          <a:xfrm>
            <a:off x="4929190" y="3143248"/>
            <a:ext cx="2000264" cy="1857388"/>
          </a:xfrm>
          <a:prstGeom prst="ellipse">
            <a:avLst/>
          </a:prstGeom>
          <a:blipFill>
            <a:blip r:embed="rId8"/>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3"/>
                <a:stretch>
                  <a:fillRect/>
                </a:stretch>
              </a:blipFill>
            </a:endParaRPr>
          </a:p>
        </p:txBody>
      </p:sp>
      <p:sp>
        <p:nvSpPr>
          <p:cNvPr id="37" name="Oval 36"/>
          <p:cNvSpPr/>
          <p:nvPr/>
        </p:nvSpPr>
        <p:spPr>
          <a:xfrm>
            <a:off x="7000892" y="1214422"/>
            <a:ext cx="2000264" cy="1857388"/>
          </a:xfrm>
          <a:prstGeom prst="ellipse">
            <a:avLst/>
          </a:prstGeom>
          <a:blipFill>
            <a:blip r:embed="rId9" cstate="prin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3"/>
                <a:stretch>
                  <a:fillRect/>
                </a:stretch>
              </a:blipFill>
            </a:endParaRPr>
          </a:p>
        </p:txBody>
      </p:sp>
      <p:sp>
        <p:nvSpPr>
          <p:cNvPr id="38" name="Oval 37"/>
          <p:cNvSpPr/>
          <p:nvPr/>
        </p:nvSpPr>
        <p:spPr>
          <a:xfrm>
            <a:off x="4857752" y="1214422"/>
            <a:ext cx="2000264" cy="1857388"/>
          </a:xfrm>
          <a:prstGeom prst="ellipse">
            <a:avLst/>
          </a:prstGeom>
          <a:blipFill>
            <a:blip r:embed="rId10" cstate="prin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3"/>
                <a:stretch>
                  <a:fillRect/>
                </a:stretch>
              </a:blipFill>
            </a:endParaRPr>
          </a:p>
        </p:txBody>
      </p:sp>
      <p:sp>
        <p:nvSpPr>
          <p:cNvPr id="39" name="Rounded Rectangle 38"/>
          <p:cNvSpPr/>
          <p:nvPr/>
        </p:nvSpPr>
        <p:spPr>
          <a:xfrm>
            <a:off x="3786182" y="214290"/>
            <a:ext cx="2258331" cy="359714"/>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IN" dirty="0" smtClean="0"/>
              <a:t>RF PRODUCTS</a:t>
            </a:r>
            <a:endParaRPr lang="en-IN" dirty="0"/>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7010400" y="76200"/>
            <a:ext cx="1981200" cy="609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p:cNvSpPr/>
          <p:nvPr/>
        </p:nvSpPr>
        <p:spPr>
          <a:xfrm>
            <a:off x="8271329" y="66313"/>
            <a:ext cx="720271" cy="443617"/>
          </a:xfrm>
          <a:prstGeom prst="rect">
            <a:avLst/>
          </a:prstGeom>
          <a:blipFill dpi="0" rotWithShape="1">
            <a:blip r:embed="rId2">
              <a:extLst>
                <a:ext uri="{28A0092B-C50C-407E-A947-70E740481C1C}">
                  <a14:useLocalDpi xmlns="" xmlns:a14="http://schemas.microsoft.com/office/drawing/2010/main" val="0"/>
                </a:ext>
              </a:extLst>
            </a:blip>
            <a:srcRect/>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18" name="Rectangle 17"/>
          <p:cNvSpPr/>
          <p:nvPr/>
        </p:nvSpPr>
        <p:spPr>
          <a:xfrm>
            <a:off x="0" y="6096000"/>
            <a:ext cx="9144000" cy="762000"/>
          </a:xfrm>
          <a:prstGeom prst="rect">
            <a:avLst/>
          </a:prstGeom>
          <a:solidFill>
            <a:srgbClr val="003366"/>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IN" dirty="0" smtClean="0"/>
              <a:t>Synergy Telecom Pvt .Ltd.</a:t>
            </a:r>
            <a:br>
              <a:rPr lang="en-IN" dirty="0" smtClean="0"/>
            </a:br>
            <a:r>
              <a:rPr lang="en-IN" u="sng" dirty="0" smtClean="0"/>
              <a:t>www.rfconnector.in</a:t>
            </a:r>
            <a:endParaRPr lang="en-IN" u="sng" dirty="0"/>
          </a:p>
        </p:txBody>
      </p:sp>
      <p:sp>
        <p:nvSpPr>
          <p:cNvPr id="15" name="Rounded Rectangle 14"/>
          <p:cNvSpPr/>
          <p:nvPr/>
        </p:nvSpPr>
        <p:spPr>
          <a:xfrm>
            <a:off x="399143" y="183101"/>
            <a:ext cx="2258331" cy="359714"/>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IN" dirty="0" smtClean="0"/>
              <a:t>       Our Products</a:t>
            </a:r>
            <a:endParaRPr lang="en-IN" dirty="0"/>
          </a:p>
        </p:txBody>
      </p:sp>
      <p:sp>
        <p:nvSpPr>
          <p:cNvPr id="19" name="Oval 18"/>
          <p:cNvSpPr/>
          <p:nvPr/>
        </p:nvSpPr>
        <p:spPr>
          <a:xfrm>
            <a:off x="500034" y="1214422"/>
            <a:ext cx="2000264" cy="1857388"/>
          </a:xfrm>
          <a:prstGeom prst="ellipse">
            <a:avLst/>
          </a:prstGeom>
          <a:blipFill>
            <a:blip r:embed="rId3" cstate="prin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21" name="Rectangle 20"/>
          <p:cNvSpPr/>
          <p:nvPr/>
        </p:nvSpPr>
        <p:spPr>
          <a:xfrm>
            <a:off x="642910" y="857232"/>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MC4 Connector</a:t>
            </a:r>
            <a:endParaRPr lang="en-IN" dirty="0">
              <a:solidFill>
                <a:schemeClr val="tx1"/>
              </a:solidFill>
            </a:endParaRPr>
          </a:p>
        </p:txBody>
      </p:sp>
      <p:sp>
        <p:nvSpPr>
          <p:cNvPr id="23" name="Oval 22"/>
          <p:cNvSpPr/>
          <p:nvPr/>
        </p:nvSpPr>
        <p:spPr>
          <a:xfrm>
            <a:off x="571472" y="3143248"/>
            <a:ext cx="2000264" cy="1857388"/>
          </a:xfrm>
          <a:prstGeom prst="ellipse">
            <a:avLst/>
          </a:prstGeom>
          <a:blipFill>
            <a:blip r:embed="rId5"/>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24" name="Oval 23"/>
          <p:cNvSpPr/>
          <p:nvPr/>
        </p:nvSpPr>
        <p:spPr>
          <a:xfrm>
            <a:off x="2714612" y="1214422"/>
            <a:ext cx="2000264" cy="1857388"/>
          </a:xfrm>
          <a:prstGeom prst="ellipse">
            <a:avLst/>
          </a:prstGeom>
          <a:blipFill>
            <a:blip r:embed="rId6"/>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25" name="Oval 24"/>
          <p:cNvSpPr/>
          <p:nvPr/>
        </p:nvSpPr>
        <p:spPr>
          <a:xfrm>
            <a:off x="7000892" y="3143248"/>
            <a:ext cx="2000264" cy="1857388"/>
          </a:xfrm>
          <a:prstGeom prst="ellipse">
            <a:avLst/>
          </a:prstGeom>
          <a:blipFill>
            <a:blip r:embed="rId7"/>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28" name="Rectangle 27"/>
          <p:cNvSpPr/>
          <p:nvPr/>
        </p:nvSpPr>
        <p:spPr>
          <a:xfrm>
            <a:off x="2857488" y="5072074"/>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Solar Cables</a:t>
            </a:r>
            <a:endParaRPr lang="en-IN" dirty="0">
              <a:solidFill>
                <a:schemeClr val="tx1"/>
              </a:solidFill>
            </a:endParaRPr>
          </a:p>
        </p:txBody>
      </p:sp>
      <p:sp>
        <p:nvSpPr>
          <p:cNvPr id="29" name="Rectangle 28"/>
          <p:cNvSpPr/>
          <p:nvPr/>
        </p:nvSpPr>
        <p:spPr>
          <a:xfrm>
            <a:off x="642910" y="5072074"/>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Solar Panels</a:t>
            </a:r>
            <a:endParaRPr lang="en-IN" dirty="0">
              <a:solidFill>
                <a:schemeClr val="tx1"/>
              </a:solidFill>
            </a:endParaRPr>
          </a:p>
        </p:txBody>
      </p:sp>
      <p:sp>
        <p:nvSpPr>
          <p:cNvPr id="30" name="Rectangle 29"/>
          <p:cNvSpPr/>
          <p:nvPr/>
        </p:nvSpPr>
        <p:spPr>
          <a:xfrm>
            <a:off x="2786050" y="857232"/>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MC4 T Branch </a:t>
            </a:r>
            <a:endParaRPr lang="en-IN" dirty="0">
              <a:solidFill>
                <a:schemeClr val="tx1"/>
              </a:solidFill>
            </a:endParaRPr>
          </a:p>
        </p:txBody>
      </p:sp>
      <p:sp>
        <p:nvSpPr>
          <p:cNvPr id="31" name="Rectangle 30"/>
          <p:cNvSpPr/>
          <p:nvPr/>
        </p:nvSpPr>
        <p:spPr>
          <a:xfrm>
            <a:off x="7143768" y="857232"/>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Cable Assemblies</a:t>
            </a:r>
            <a:endParaRPr lang="en-IN" sz="1600" dirty="0" smtClean="0">
              <a:solidFill>
                <a:schemeClr val="tx1"/>
              </a:solidFill>
            </a:endParaRPr>
          </a:p>
        </p:txBody>
      </p:sp>
      <p:sp>
        <p:nvSpPr>
          <p:cNvPr id="32" name="Rectangle 31"/>
          <p:cNvSpPr/>
          <p:nvPr/>
        </p:nvSpPr>
        <p:spPr>
          <a:xfrm>
            <a:off x="5000628" y="857232"/>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MC4 2 in 1</a:t>
            </a:r>
            <a:endParaRPr lang="en-IN" dirty="0">
              <a:solidFill>
                <a:schemeClr val="tx1"/>
              </a:solidFill>
            </a:endParaRPr>
          </a:p>
        </p:txBody>
      </p:sp>
      <p:sp>
        <p:nvSpPr>
          <p:cNvPr id="33" name="Rectangle 32"/>
          <p:cNvSpPr/>
          <p:nvPr/>
        </p:nvSpPr>
        <p:spPr>
          <a:xfrm>
            <a:off x="7143768" y="5072074"/>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Cable Ties</a:t>
            </a:r>
            <a:endParaRPr lang="en-IN" dirty="0">
              <a:solidFill>
                <a:schemeClr val="tx1"/>
              </a:solidFill>
            </a:endParaRPr>
          </a:p>
        </p:txBody>
      </p:sp>
      <p:sp>
        <p:nvSpPr>
          <p:cNvPr id="34" name="Rectangle 33"/>
          <p:cNvSpPr/>
          <p:nvPr/>
        </p:nvSpPr>
        <p:spPr>
          <a:xfrm>
            <a:off x="5072066" y="5072074"/>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MC</a:t>
            </a:r>
            <a:r>
              <a:rPr lang="en-IN" sz="1400" dirty="0" smtClean="0">
                <a:solidFill>
                  <a:schemeClr val="tx1"/>
                </a:solidFill>
              </a:rPr>
              <a:t>4 Wrench &amp; Tools</a:t>
            </a:r>
            <a:endParaRPr lang="en-US" sz="1400" dirty="0" smtClean="0">
              <a:solidFill>
                <a:schemeClr val="tx1"/>
              </a:solidFill>
            </a:endParaRPr>
          </a:p>
        </p:txBody>
      </p:sp>
      <p:sp>
        <p:nvSpPr>
          <p:cNvPr id="35" name="Oval 34"/>
          <p:cNvSpPr/>
          <p:nvPr/>
        </p:nvSpPr>
        <p:spPr>
          <a:xfrm>
            <a:off x="2714612" y="3143248"/>
            <a:ext cx="2000264" cy="1857388"/>
          </a:xfrm>
          <a:prstGeom prst="ellipse">
            <a:avLst/>
          </a:prstGeom>
          <a:blipFill>
            <a:blip r:embed="rId8"/>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36" name="Oval 35"/>
          <p:cNvSpPr/>
          <p:nvPr/>
        </p:nvSpPr>
        <p:spPr>
          <a:xfrm>
            <a:off x="4929190" y="3143248"/>
            <a:ext cx="2000264" cy="1857388"/>
          </a:xfrm>
          <a:prstGeom prst="ellipse">
            <a:avLst/>
          </a:prstGeom>
          <a:blipFill>
            <a:blip r:embed="rId9"/>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37" name="Oval 36"/>
          <p:cNvSpPr/>
          <p:nvPr/>
        </p:nvSpPr>
        <p:spPr>
          <a:xfrm>
            <a:off x="7000892" y="1214422"/>
            <a:ext cx="2000264" cy="1857388"/>
          </a:xfrm>
          <a:prstGeom prst="ellipse">
            <a:avLst/>
          </a:prstGeom>
          <a:blipFill>
            <a:blip r:embed="rId10"/>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38" name="Oval 37"/>
          <p:cNvSpPr/>
          <p:nvPr/>
        </p:nvSpPr>
        <p:spPr>
          <a:xfrm>
            <a:off x="4857752" y="1214422"/>
            <a:ext cx="2000264" cy="1857388"/>
          </a:xfrm>
          <a:prstGeom prst="ellipse">
            <a:avLst/>
          </a:prstGeom>
          <a:blipFill>
            <a:blip r:embed="rId11"/>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39" name="Rounded Rectangle 38"/>
          <p:cNvSpPr/>
          <p:nvPr/>
        </p:nvSpPr>
        <p:spPr>
          <a:xfrm>
            <a:off x="3786182" y="214290"/>
            <a:ext cx="2258331" cy="359714"/>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IN" dirty="0" smtClean="0"/>
              <a:t>SOLAR PRODUCTS</a:t>
            </a:r>
            <a:endParaRPr lang="en-IN" dirty="0"/>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7010400" y="76200"/>
            <a:ext cx="1981200" cy="609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p:cNvSpPr/>
          <p:nvPr/>
        </p:nvSpPr>
        <p:spPr>
          <a:xfrm>
            <a:off x="8271329" y="66313"/>
            <a:ext cx="720271" cy="443617"/>
          </a:xfrm>
          <a:prstGeom prst="rect">
            <a:avLst/>
          </a:prstGeom>
          <a:blipFill dpi="0" rotWithShape="1">
            <a:blip r:embed="rId2">
              <a:extLst>
                <a:ext uri="{28A0092B-C50C-407E-A947-70E740481C1C}">
                  <a14:useLocalDpi xmlns="" xmlns:a14="http://schemas.microsoft.com/office/drawing/2010/main" val="0"/>
                </a:ext>
              </a:extLst>
            </a:blip>
            <a:srcRect/>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18" name="Rectangle 17"/>
          <p:cNvSpPr/>
          <p:nvPr/>
        </p:nvSpPr>
        <p:spPr>
          <a:xfrm>
            <a:off x="0" y="6096000"/>
            <a:ext cx="9144000" cy="762000"/>
          </a:xfrm>
          <a:prstGeom prst="rect">
            <a:avLst/>
          </a:prstGeom>
          <a:solidFill>
            <a:srgbClr val="003366"/>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IN" dirty="0" smtClean="0"/>
              <a:t>Synergy Telecom Pvt .Ltd.</a:t>
            </a:r>
            <a:br>
              <a:rPr lang="en-IN" dirty="0" smtClean="0"/>
            </a:br>
            <a:r>
              <a:rPr lang="en-IN" u="sng" dirty="0" smtClean="0"/>
              <a:t>www.rfconnector.in</a:t>
            </a:r>
            <a:endParaRPr lang="en-IN" u="sng" dirty="0"/>
          </a:p>
        </p:txBody>
      </p:sp>
      <p:sp>
        <p:nvSpPr>
          <p:cNvPr id="15" name="Rounded Rectangle 14"/>
          <p:cNvSpPr/>
          <p:nvPr/>
        </p:nvSpPr>
        <p:spPr>
          <a:xfrm>
            <a:off x="399143" y="183101"/>
            <a:ext cx="2258331" cy="359714"/>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IN" dirty="0" smtClean="0"/>
              <a:t>       Our Products</a:t>
            </a:r>
            <a:endParaRPr lang="en-IN" dirty="0"/>
          </a:p>
        </p:txBody>
      </p:sp>
      <p:sp>
        <p:nvSpPr>
          <p:cNvPr id="19" name="Oval 18"/>
          <p:cNvSpPr/>
          <p:nvPr/>
        </p:nvSpPr>
        <p:spPr>
          <a:xfrm>
            <a:off x="500034" y="1214422"/>
            <a:ext cx="2000264" cy="1857388"/>
          </a:xfrm>
          <a:prstGeom prst="ellipse">
            <a:avLst/>
          </a:prstGeom>
          <a:blipFill>
            <a:blip r:embed="rId3"/>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21" name="Rectangle 20"/>
          <p:cNvSpPr/>
          <p:nvPr/>
        </p:nvSpPr>
        <p:spPr>
          <a:xfrm>
            <a:off x="642910" y="857232"/>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Patch Cords</a:t>
            </a:r>
            <a:endParaRPr lang="en-IN" dirty="0">
              <a:solidFill>
                <a:schemeClr val="tx1"/>
              </a:solidFill>
            </a:endParaRPr>
          </a:p>
        </p:txBody>
      </p:sp>
      <p:sp>
        <p:nvSpPr>
          <p:cNvPr id="23" name="Oval 22"/>
          <p:cNvSpPr/>
          <p:nvPr/>
        </p:nvSpPr>
        <p:spPr>
          <a:xfrm>
            <a:off x="571472" y="3143248"/>
            <a:ext cx="2000264" cy="1857388"/>
          </a:xfrm>
          <a:prstGeom prst="ellipse">
            <a:avLst/>
          </a:prstGeom>
          <a:blipFill>
            <a:blip r:embed="rId5" cstate="prin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24" name="Oval 23"/>
          <p:cNvSpPr/>
          <p:nvPr/>
        </p:nvSpPr>
        <p:spPr>
          <a:xfrm>
            <a:off x="2714612" y="1214422"/>
            <a:ext cx="2000264" cy="1857388"/>
          </a:xfrm>
          <a:prstGeom prst="ellipse">
            <a:avLst/>
          </a:prstGeom>
          <a:blipFill>
            <a:blip r:embed="rId6" cstate="prin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25" name="Oval 24"/>
          <p:cNvSpPr/>
          <p:nvPr/>
        </p:nvSpPr>
        <p:spPr>
          <a:xfrm>
            <a:off x="7000892" y="3143248"/>
            <a:ext cx="2000264" cy="1857388"/>
          </a:xfrm>
          <a:prstGeom prst="ellipse">
            <a:avLst/>
          </a:prstGeom>
          <a:blipFill>
            <a:blip r:embed="rId7" cstate="prin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28" name="Rectangle 27"/>
          <p:cNvSpPr/>
          <p:nvPr/>
        </p:nvSpPr>
        <p:spPr>
          <a:xfrm>
            <a:off x="2857488" y="5072074"/>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SFP</a:t>
            </a:r>
            <a:endParaRPr lang="en-IN" dirty="0">
              <a:solidFill>
                <a:schemeClr val="tx1"/>
              </a:solidFill>
            </a:endParaRPr>
          </a:p>
        </p:txBody>
      </p:sp>
      <p:sp>
        <p:nvSpPr>
          <p:cNvPr id="29" name="Rectangle 28"/>
          <p:cNvSpPr/>
          <p:nvPr/>
        </p:nvSpPr>
        <p:spPr>
          <a:xfrm>
            <a:off x="642910" y="5072074"/>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Media Convertors</a:t>
            </a:r>
            <a:endParaRPr lang="en-IN" sz="1600" dirty="0">
              <a:solidFill>
                <a:schemeClr val="tx1"/>
              </a:solidFill>
            </a:endParaRPr>
          </a:p>
        </p:txBody>
      </p:sp>
      <p:sp>
        <p:nvSpPr>
          <p:cNvPr id="30" name="Rectangle 29"/>
          <p:cNvSpPr/>
          <p:nvPr/>
        </p:nvSpPr>
        <p:spPr>
          <a:xfrm>
            <a:off x="2786050" y="857232"/>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Optical Attenuators </a:t>
            </a:r>
            <a:endParaRPr lang="en-IN" sz="1400" dirty="0">
              <a:solidFill>
                <a:schemeClr val="tx1"/>
              </a:solidFill>
            </a:endParaRPr>
          </a:p>
        </p:txBody>
      </p:sp>
      <p:sp>
        <p:nvSpPr>
          <p:cNvPr id="31" name="Rectangle 30"/>
          <p:cNvSpPr/>
          <p:nvPr/>
        </p:nvSpPr>
        <p:spPr>
          <a:xfrm>
            <a:off x="7143768" y="857232"/>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Optical Adaptors</a:t>
            </a:r>
            <a:endParaRPr lang="en-IN" sz="1600" dirty="0" smtClean="0">
              <a:solidFill>
                <a:schemeClr val="tx1"/>
              </a:solidFill>
            </a:endParaRPr>
          </a:p>
        </p:txBody>
      </p:sp>
      <p:sp>
        <p:nvSpPr>
          <p:cNvPr id="32" name="Rectangle 31"/>
          <p:cNvSpPr/>
          <p:nvPr/>
        </p:nvSpPr>
        <p:spPr>
          <a:xfrm>
            <a:off x="5000628" y="857232"/>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Optical Cables</a:t>
            </a:r>
            <a:endParaRPr lang="en-IN" dirty="0">
              <a:solidFill>
                <a:schemeClr val="tx1"/>
              </a:solidFill>
            </a:endParaRPr>
          </a:p>
        </p:txBody>
      </p:sp>
      <p:sp>
        <p:nvSpPr>
          <p:cNvPr id="33" name="Rectangle 32"/>
          <p:cNvSpPr/>
          <p:nvPr/>
        </p:nvSpPr>
        <p:spPr>
          <a:xfrm>
            <a:off x="7143768" y="5072074"/>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Optical Splitters</a:t>
            </a:r>
            <a:endParaRPr lang="en-IN" dirty="0">
              <a:solidFill>
                <a:schemeClr val="tx1"/>
              </a:solidFill>
            </a:endParaRPr>
          </a:p>
        </p:txBody>
      </p:sp>
      <p:sp>
        <p:nvSpPr>
          <p:cNvPr id="34" name="Rectangle 33"/>
          <p:cNvSpPr/>
          <p:nvPr/>
        </p:nvSpPr>
        <p:spPr>
          <a:xfrm>
            <a:off x="5072066" y="5072074"/>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Joint Enclosure</a:t>
            </a:r>
          </a:p>
        </p:txBody>
      </p:sp>
      <p:sp>
        <p:nvSpPr>
          <p:cNvPr id="35" name="Oval 34"/>
          <p:cNvSpPr/>
          <p:nvPr/>
        </p:nvSpPr>
        <p:spPr>
          <a:xfrm>
            <a:off x="2714612" y="3143248"/>
            <a:ext cx="2000264" cy="1857388"/>
          </a:xfrm>
          <a:prstGeom prst="ellipse">
            <a:avLst/>
          </a:prstGeom>
          <a:blipFill>
            <a:blip r:embed="rId8" cstate="prin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36" name="Oval 35"/>
          <p:cNvSpPr/>
          <p:nvPr/>
        </p:nvSpPr>
        <p:spPr>
          <a:xfrm>
            <a:off x="4929190" y="3143248"/>
            <a:ext cx="2000264" cy="1857388"/>
          </a:xfrm>
          <a:prstGeom prst="ellipse">
            <a:avLst/>
          </a:prstGeom>
          <a:blipFill>
            <a:blip r:embed="rId9" cstate="prin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37" name="Oval 36"/>
          <p:cNvSpPr/>
          <p:nvPr/>
        </p:nvSpPr>
        <p:spPr>
          <a:xfrm>
            <a:off x="7000892" y="1214422"/>
            <a:ext cx="2000264" cy="1857388"/>
          </a:xfrm>
          <a:prstGeom prst="ellipse">
            <a:avLst/>
          </a:prstGeom>
          <a:blipFill>
            <a:blip r:embed="rId10"/>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38" name="Oval 37"/>
          <p:cNvSpPr/>
          <p:nvPr/>
        </p:nvSpPr>
        <p:spPr>
          <a:xfrm>
            <a:off x="4857752" y="1214422"/>
            <a:ext cx="2000264" cy="1857388"/>
          </a:xfrm>
          <a:prstGeom prst="ellipse">
            <a:avLst/>
          </a:prstGeom>
          <a:blipFill>
            <a:blip r:embed="rId11"/>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39" name="Rounded Rectangle 38"/>
          <p:cNvSpPr/>
          <p:nvPr/>
        </p:nvSpPr>
        <p:spPr>
          <a:xfrm>
            <a:off x="3786182" y="214290"/>
            <a:ext cx="2258331" cy="359714"/>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IN" dirty="0" smtClean="0"/>
              <a:t>OPTICAL PRODUCTS</a:t>
            </a:r>
            <a:endParaRPr lang="en-IN" dirty="0"/>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7010400" y="76200"/>
            <a:ext cx="1981200" cy="609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p:cNvSpPr/>
          <p:nvPr/>
        </p:nvSpPr>
        <p:spPr>
          <a:xfrm>
            <a:off x="8271329" y="66313"/>
            <a:ext cx="720271" cy="443617"/>
          </a:xfrm>
          <a:prstGeom prst="rect">
            <a:avLst/>
          </a:prstGeom>
          <a:blipFill dpi="0" rotWithShape="1">
            <a:blip r:embed="rId2">
              <a:extLst>
                <a:ext uri="{28A0092B-C50C-407E-A947-70E740481C1C}">
                  <a14:useLocalDpi xmlns="" xmlns:a14="http://schemas.microsoft.com/office/drawing/2010/main" val="0"/>
                </a:ext>
              </a:extLst>
            </a:blip>
            <a:srcRect/>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18" name="Rectangle 17"/>
          <p:cNvSpPr/>
          <p:nvPr/>
        </p:nvSpPr>
        <p:spPr>
          <a:xfrm>
            <a:off x="0" y="6096000"/>
            <a:ext cx="9144000" cy="762000"/>
          </a:xfrm>
          <a:prstGeom prst="rect">
            <a:avLst/>
          </a:prstGeom>
          <a:solidFill>
            <a:srgbClr val="003366"/>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IN" dirty="0" smtClean="0"/>
              <a:t>Synergy Telecom Pvt .Ltd.</a:t>
            </a:r>
            <a:br>
              <a:rPr lang="en-IN" dirty="0" smtClean="0"/>
            </a:br>
            <a:r>
              <a:rPr lang="en-IN" u="sng" dirty="0" smtClean="0"/>
              <a:t>www.rfconnector.in</a:t>
            </a:r>
            <a:endParaRPr lang="en-IN" u="sng" dirty="0"/>
          </a:p>
        </p:txBody>
      </p:sp>
      <p:sp>
        <p:nvSpPr>
          <p:cNvPr id="15" name="Rounded Rectangle 14"/>
          <p:cNvSpPr/>
          <p:nvPr/>
        </p:nvSpPr>
        <p:spPr>
          <a:xfrm>
            <a:off x="399143" y="183101"/>
            <a:ext cx="2258331" cy="359714"/>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IN" dirty="0" smtClean="0"/>
              <a:t>       Our Products</a:t>
            </a:r>
            <a:endParaRPr lang="en-IN" dirty="0"/>
          </a:p>
        </p:txBody>
      </p:sp>
      <p:sp>
        <p:nvSpPr>
          <p:cNvPr id="19" name="Oval 18"/>
          <p:cNvSpPr/>
          <p:nvPr/>
        </p:nvSpPr>
        <p:spPr>
          <a:xfrm>
            <a:off x="500034" y="1214422"/>
            <a:ext cx="2000264" cy="1857388"/>
          </a:xfrm>
          <a:prstGeom prst="ellipse">
            <a:avLst/>
          </a:prstGeom>
          <a:blipFill>
            <a:blip r:embed="rId3"/>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21" name="Rectangle 20"/>
          <p:cNvSpPr/>
          <p:nvPr/>
        </p:nvSpPr>
        <p:spPr>
          <a:xfrm>
            <a:off x="642910" y="857232"/>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Network Analyzer</a:t>
            </a:r>
            <a:endParaRPr lang="en-IN" sz="1600" dirty="0">
              <a:solidFill>
                <a:schemeClr val="tx1"/>
              </a:solidFill>
            </a:endParaRPr>
          </a:p>
        </p:txBody>
      </p:sp>
      <p:sp>
        <p:nvSpPr>
          <p:cNvPr id="23" name="Oval 22"/>
          <p:cNvSpPr/>
          <p:nvPr/>
        </p:nvSpPr>
        <p:spPr>
          <a:xfrm>
            <a:off x="571472" y="3143248"/>
            <a:ext cx="2000264" cy="1857388"/>
          </a:xfrm>
          <a:prstGeom prst="ellipse">
            <a:avLst/>
          </a:prstGeom>
          <a:blipFill>
            <a:blip r:embed="rId5"/>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24" name="Oval 23"/>
          <p:cNvSpPr/>
          <p:nvPr/>
        </p:nvSpPr>
        <p:spPr>
          <a:xfrm>
            <a:off x="2714612" y="1214422"/>
            <a:ext cx="2000264" cy="1857388"/>
          </a:xfrm>
          <a:prstGeom prst="ellipse">
            <a:avLst/>
          </a:prstGeom>
          <a:blipFill>
            <a:blip r:embed="rId6" cstate="prin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25" name="Oval 24"/>
          <p:cNvSpPr/>
          <p:nvPr/>
        </p:nvSpPr>
        <p:spPr>
          <a:xfrm>
            <a:off x="7000892" y="3143248"/>
            <a:ext cx="2000264" cy="1857388"/>
          </a:xfrm>
          <a:prstGeom prst="ellipse">
            <a:avLst/>
          </a:prstGeom>
          <a:blipFill>
            <a:blip r:embed="rId7"/>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28" name="Rectangle 27"/>
          <p:cNvSpPr/>
          <p:nvPr/>
        </p:nvSpPr>
        <p:spPr>
          <a:xfrm>
            <a:off x="2857488" y="5072074"/>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Cable Fault Locator</a:t>
            </a:r>
            <a:endParaRPr lang="en-IN" sz="1400" dirty="0">
              <a:solidFill>
                <a:schemeClr val="tx1"/>
              </a:solidFill>
            </a:endParaRPr>
          </a:p>
        </p:txBody>
      </p:sp>
      <p:sp>
        <p:nvSpPr>
          <p:cNvPr id="29" name="Rectangle 28"/>
          <p:cNvSpPr/>
          <p:nvPr/>
        </p:nvSpPr>
        <p:spPr>
          <a:xfrm>
            <a:off x="642910" y="5072074"/>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Power Sensor</a:t>
            </a:r>
            <a:endParaRPr lang="en-IN" sz="1600" dirty="0">
              <a:solidFill>
                <a:schemeClr val="tx1"/>
              </a:solidFill>
            </a:endParaRPr>
          </a:p>
        </p:txBody>
      </p:sp>
      <p:sp>
        <p:nvSpPr>
          <p:cNvPr id="30" name="Rectangle 29"/>
          <p:cNvSpPr/>
          <p:nvPr/>
        </p:nvSpPr>
        <p:spPr>
          <a:xfrm>
            <a:off x="2786050" y="857232"/>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Signal Generators</a:t>
            </a:r>
            <a:endParaRPr lang="en-IN" sz="1600" dirty="0">
              <a:solidFill>
                <a:schemeClr val="tx1"/>
              </a:solidFill>
            </a:endParaRPr>
          </a:p>
        </p:txBody>
      </p:sp>
      <p:sp>
        <p:nvSpPr>
          <p:cNvPr id="31" name="Rectangle 30"/>
          <p:cNvSpPr/>
          <p:nvPr/>
        </p:nvSpPr>
        <p:spPr>
          <a:xfrm>
            <a:off x="7143768" y="857232"/>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Shield Box</a:t>
            </a:r>
            <a:endParaRPr lang="en-IN" sz="1600" dirty="0" smtClean="0">
              <a:solidFill>
                <a:schemeClr val="tx1"/>
              </a:solidFill>
            </a:endParaRPr>
          </a:p>
        </p:txBody>
      </p:sp>
      <p:sp>
        <p:nvSpPr>
          <p:cNvPr id="32" name="Rectangle 31"/>
          <p:cNvSpPr/>
          <p:nvPr/>
        </p:nvSpPr>
        <p:spPr>
          <a:xfrm>
            <a:off x="5000628" y="857232"/>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Site Master</a:t>
            </a:r>
            <a:endParaRPr lang="en-IN" sz="1600" dirty="0">
              <a:solidFill>
                <a:schemeClr val="tx1"/>
              </a:solidFill>
            </a:endParaRPr>
          </a:p>
        </p:txBody>
      </p:sp>
      <p:sp>
        <p:nvSpPr>
          <p:cNvPr id="33" name="Rectangle 32"/>
          <p:cNvSpPr/>
          <p:nvPr/>
        </p:nvSpPr>
        <p:spPr>
          <a:xfrm>
            <a:off x="7143768" y="5072074"/>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Splicing Machine</a:t>
            </a:r>
            <a:endParaRPr lang="en-IN" sz="1600" dirty="0">
              <a:solidFill>
                <a:schemeClr val="tx1"/>
              </a:solidFill>
            </a:endParaRPr>
          </a:p>
        </p:txBody>
      </p:sp>
      <p:sp>
        <p:nvSpPr>
          <p:cNvPr id="34" name="Rectangle 33"/>
          <p:cNvSpPr/>
          <p:nvPr/>
        </p:nvSpPr>
        <p:spPr>
          <a:xfrm>
            <a:off x="5072066" y="5072074"/>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BER Tester</a:t>
            </a:r>
          </a:p>
        </p:txBody>
      </p:sp>
      <p:sp>
        <p:nvSpPr>
          <p:cNvPr id="35" name="Oval 34"/>
          <p:cNvSpPr/>
          <p:nvPr/>
        </p:nvSpPr>
        <p:spPr>
          <a:xfrm>
            <a:off x="2714612" y="3143248"/>
            <a:ext cx="2000264" cy="1857388"/>
          </a:xfrm>
          <a:prstGeom prst="ellipse">
            <a:avLst/>
          </a:prstGeom>
          <a:blipFill>
            <a:blip r:embed="rId8"/>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dirty="0">
              <a:blipFill>
                <a:blip r:embed="rId4"/>
                <a:stretch>
                  <a:fillRect/>
                </a:stretch>
              </a:blipFill>
            </a:endParaRPr>
          </a:p>
        </p:txBody>
      </p:sp>
      <p:sp>
        <p:nvSpPr>
          <p:cNvPr id="36" name="Oval 35"/>
          <p:cNvSpPr/>
          <p:nvPr/>
        </p:nvSpPr>
        <p:spPr>
          <a:xfrm>
            <a:off x="4929190" y="3143248"/>
            <a:ext cx="2000264" cy="1857388"/>
          </a:xfrm>
          <a:prstGeom prst="ellipse">
            <a:avLst/>
          </a:prstGeom>
          <a:blipFill>
            <a:blip r:embed="rId9"/>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dirty="0">
              <a:blipFill>
                <a:blip r:embed="rId4"/>
                <a:stretch>
                  <a:fillRect/>
                </a:stretch>
              </a:blipFill>
            </a:endParaRPr>
          </a:p>
        </p:txBody>
      </p:sp>
      <p:sp>
        <p:nvSpPr>
          <p:cNvPr id="37" name="Oval 36"/>
          <p:cNvSpPr/>
          <p:nvPr/>
        </p:nvSpPr>
        <p:spPr>
          <a:xfrm>
            <a:off x="7000892" y="1214422"/>
            <a:ext cx="2000264" cy="1857388"/>
          </a:xfrm>
          <a:prstGeom prst="ellipse">
            <a:avLst/>
          </a:prstGeom>
          <a:blipFill>
            <a:blip r:embed="rId10" cstate="prin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dirty="0">
              <a:blipFill>
                <a:blip r:embed="rId4"/>
                <a:stretch>
                  <a:fillRect/>
                </a:stretch>
              </a:blipFill>
            </a:endParaRPr>
          </a:p>
        </p:txBody>
      </p:sp>
      <p:sp>
        <p:nvSpPr>
          <p:cNvPr id="38" name="Oval 37"/>
          <p:cNvSpPr/>
          <p:nvPr/>
        </p:nvSpPr>
        <p:spPr>
          <a:xfrm>
            <a:off x="4857752" y="1214422"/>
            <a:ext cx="2000264" cy="1857388"/>
          </a:xfrm>
          <a:prstGeom prst="ellipse">
            <a:avLst/>
          </a:prstGeom>
          <a:blipFill>
            <a:blip r:embed="rId11"/>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dirty="0">
              <a:blipFill>
                <a:blip r:embed="rId4"/>
                <a:stretch>
                  <a:fillRect/>
                </a:stretch>
              </a:blipFill>
            </a:endParaRPr>
          </a:p>
        </p:txBody>
      </p:sp>
      <p:sp>
        <p:nvSpPr>
          <p:cNvPr id="39" name="Rounded Rectangle 38"/>
          <p:cNvSpPr/>
          <p:nvPr/>
        </p:nvSpPr>
        <p:spPr>
          <a:xfrm>
            <a:off x="3714744" y="142852"/>
            <a:ext cx="2258331" cy="571504"/>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IN" dirty="0" smtClean="0"/>
              <a:t>TESTING &amp; MEASUREMENT</a:t>
            </a:r>
            <a:endParaRPr lang="en-IN" dirty="0"/>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7010400" y="76200"/>
            <a:ext cx="1981200" cy="609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p:cNvSpPr/>
          <p:nvPr/>
        </p:nvSpPr>
        <p:spPr>
          <a:xfrm>
            <a:off x="8271329" y="66313"/>
            <a:ext cx="720271" cy="443617"/>
          </a:xfrm>
          <a:prstGeom prst="rect">
            <a:avLst/>
          </a:prstGeom>
          <a:blipFill dpi="0" rotWithShape="1">
            <a:blip r:embed="rId2">
              <a:extLst>
                <a:ext uri="{28A0092B-C50C-407E-A947-70E740481C1C}">
                  <a14:useLocalDpi xmlns="" xmlns:a14="http://schemas.microsoft.com/office/drawing/2010/main" val="0"/>
                </a:ext>
              </a:extLst>
            </a:blip>
            <a:srcRect/>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18" name="Rectangle 17"/>
          <p:cNvSpPr/>
          <p:nvPr/>
        </p:nvSpPr>
        <p:spPr>
          <a:xfrm>
            <a:off x="0" y="6096000"/>
            <a:ext cx="9144000" cy="762000"/>
          </a:xfrm>
          <a:prstGeom prst="rect">
            <a:avLst/>
          </a:prstGeom>
          <a:solidFill>
            <a:srgbClr val="003366"/>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IN" dirty="0" smtClean="0"/>
              <a:t>Synergy Telecom Pvt .Ltd.</a:t>
            </a:r>
            <a:br>
              <a:rPr lang="en-IN" dirty="0" smtClean="0"/>
            </a:br>
            <a:r>
              <a:rPr lang="en-IN" u="sng" dirty="0" smtClean="0"/>
              <a:t>www.rfconnector.in</a:t>
            </a:r>
            <a:endParaRPr lang="en-IN" u="sng" dirty="0"/>
          </a:p>
        </p:txBody>
      </p:sp>
      <p:sp>
        <p:nvSpPr>
          <p:cNvPr id="15" name="Rounded Rectangle 14"/>
          <p:cNvSpPr/>
          <p:nvPr/>
        </p:nvSpPr>
        <p:spPr>
          <a:xfrm>
            <a:off x="399143" y="183101"/>
            <a:ext cx="2258331" cy="359714"/>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IN" dirty="0" smtClean="0"/>
              <a:t>       Our Products</a:t>
            </a:r>
            <a:endParaRPr lang="en-IN" dirty="0"/>
          </a:p>
        </p:txBody>
      </p:sp>
      <p:sp>
        <p:nvSpPr>
          <p:cNvPr id="19" name="Oval 18"/>
          <p:cNvSpPr/>
          <p:nvPr/>
        </p:nvSpPr>
        <p:spPr>
          <a:xfrm>
            <a:off x="500034" y="1214422"/>
            <a:ext cx="2000264" cy="1857388"/>
          </a:xfrm>
          <a:prstGeom prst="ellipse">
            <a:avLst/>
          </a:prstGeom>
          <a:blipFill>
            <a:blip r:embed="rId3"/>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21" name="Rectangle 20"/>
          <p:cNvSpPr/>
          <p:nvPr/>
        </p:nvSpPr>
        <p:spPr>
          <a:xfrm>
            <a:off x="642910" y="857232"/>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Coaxial Crimping Tools</a:t>
            </a:r>
            <a:endParaRPr lang="en-IN" sz="1200" dirty="0">
              <a:solidFill>
                <a:schemeClr val="tx1"/>
              </a:solidFill>
            </a:endParaRPr>
          </a:p>
        </p:txBody>
      </p:sp>
      <p:sp>
        <p:nvSpPr>
          <p:cNvPr id="23" name="Oval 22"/>
          <p:cNvSpPr/>
          <p:nvPr/>
        </p:nvSpPr>
        <p:spPr>
          <a:xfrm>
            <a:off x="571472" y="3143248"/>
            <a:ext cx="2000264" cy="1857388"/>
          </a:xfrm>
          <a:prstGeom prst="ellipse">
            <a:avLst/>
          </a:prstGeom>
          <a:blipFill>
            <a:blip r:embed="rId5"/>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24" name="Oval 23"/>
          <p:cNvSpPr/>
          <p:nvPr/>
        </p:nvSpPr>
        <p:spPr>
          <a:xfrm>
            <a:off x="2714612" y="1214422"/>
            <a:ext cx="2000264" cy="1857388"/>
          </a:xfrm>
          <a:prstGeom prst="ellipse">
            <a:avLst/>
          </a:prstGeom>
          <a:blipFill>
            <a:blip r:embed="rId6"/>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25" name="Oval 24"/>
          <p:cNvSpPr/>
          <p:nvPr/>
        </p:nvSpPr>
        <p:spPr>
          <a:xfrm>
            <a:off x="7000892" y="3143248"/>
            <a:ext cx="2000264" cy="1857388"/>
          </a:xfrm>
          <a:prstGeom prst="ellipse">
            <a:avLst/>
          </a:prstGeom>
          <a:blipFill>
            <a:blip r:embed="rId7"/>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28" name="Rectangle 27"/>
          <p:cNvSpPr/>
          <p:nvPr/>
        </p:nvSpPr>
        <p:spPr>
          <a:xfrm>
            <a:off x="2857488" y="5072074"/>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Telecom Tools Kit</a:t>
            </a:r>
            <a:endParaRPr lang="en-IN" sz="1400" dirty="0">
              <a:solidFill>
                <a:schemeClr val="tx1"/>
              </a:solidFill>
            </a:endParaRPr>
          </a:p>
        </p:txBody>
      </p:sp>
      <p:sp>
        <p:nvSpPr>
          <p:cNvPr id="29" name="Rectangle 28"/>
          <p:cNvSpPr/>
          <p:nvPr/>
        </p:nvSpPr>
        <p:spPr>
          <a:xfrm>
            <a:off x="642910" y="5072074"/>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Communication Tools Kit</a:t>
            </a:r>
            <a:endParaRPr lang="en-IN" sz="1200" dirty="0">
              <a:solidFill>
                <a:schemeClr val="tx1"/>
              </a:solidFill>
            </a:endParaRPr>
          </a:p>
        </p:txBody>
      </p:sp>
      <p:sp>
        <p:nvSpPr>
          <p:cNvPr id="30" name="Rectangle 29"/>
          <p:cNvSpPr/>
          <p:nvPr/>
        </p:nvSpPr>
        <p:spPr>
          <a:xfrm>
            <a:off x="2786050" y="857232"/>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Solar Crimping Tools</a:t>
            </a:r>
            <a:endParaRPr lang="en-IN" sz="1400" dirty="0">
              <a:solidFill>
                <a:schemeClr val="tx1"/>
              </a:solidFill>
            </a:endParaRPr>
          </a:p>
        </p:txBody>
      </p:sp>
      <p:sp>
        <p:nvSpPr>
          <p:cNvPr id="31" name="Rectangle 30"/>
          <p:cNvSpPr/>
          <p:nvPr/>
        </p:nvSpPr>
        <p:spPr>
          <a:xfrm>
            <a:off x="7143768" y="857232"/>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Stripping Tools</a:t>
            </a:r>
            <a:endParaRPr lang="en-IN" sz="1600" dirty="0" smtClean="0">
              <a:solidFill>
                <a:schemeClr val="tx1"/>
              </a:solidFill>
            </a:endParaRPr>
          </a:p>
        </p:txBody>
      </p:sp>
      <p:sp>
        <p:nvSpPr>
          <p:cNvPr id="32" name="Rectangle 31"/>
          <p:cNvSpPr/>
          <p:nvPr/>
        </p:nvSpPr>
        <p:spPr>
          <a:xfrm>
            <a:off x="5000628" y="857232"/>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Cutting Tools</a:t>
            </a:r>
            <a:endParaRPr lang="en-IN" sz="1600" dirty="0">
              <a:solidFill>
                <a:schemeClr val="tx1"/>
              </a:solidFill>
            </a:endParaRPr>
          </a:p>
        </p:txBody>
      </p:sp>
      <p:sp>
        <p:nvSpPr>
          <p:cNvPr id="33" name="Rectangle 32"/>
          <p:cNvSpPr/>
          <p:nvPr/>
        </p:nvSpPr>
        <p:spPr>
          <a:xfrm>
            <a:off x="7143768" y="5072074"/>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Torque Wrench</a:t>
            </a:r>
            <a:endParaRPr lang="en-IN" sz="1600" dirty="0">
              <a:solidFill>
                <a:schemeClr val="tx1"/>
              </a:solidFill>
            </a:endParaRPr>
          </a:p>
        </p:txBody>
      </p:sp>
      <p:sp>
        <p:nvSpPr>
          <p:cNvPr id="34" name="Rectangle 33"/>
          <p:cNvSpPr/>
          <p:nvPr/>
        </p:nvSpPr>
        <p:spPr>
          <a:xfrm>
            <a:off x="5072066" y="5072074"/>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Solar Tools Kit</a:t>
            </a:r>
          </a:p>
        </p:txBody>
      </p:sp>
      <p:sp>
        <p:nvSpPr>
          <p:cNvPr id="35" name="Oval 34"/>
          <p:cNvSpPr/>
          <p:nvPr/>
        </p:nvSpPr>
        <p:spPr>
          <a:xfrm>
            <a:off x="2714612" y="3143248"/>
            <a:ext cx="2000264" cy="1857388"/>
          </a:xfrm>
          <a:prstGeom prst="ellipse">
            <a:avLst/>
          </a:prstGeom>
          <a:blipFill>
            <a:blip r:embed="rId8"/>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dirty="0">
              <a:blipFill>
                <a:blip r:embed="rId4"/>
                <a:stretch>
                  <a:fillRect/>
                </a:stretch>
              </a:blipFill>
            </a:endParaRPr>
          </a:p>
        </p:txBody>
      </p:sp>
      <p:sp>
        <p:nvSpPr>
          <p:cNvPr id="36" name="Oval 35"/>
          <p:cNvSpPr/>
          <p:nvPr/>
        </p:nvSpPr>
        <p:spPr>
          <a:xfrm>
            <a:off x="4929190" y="3143248"/>
            <a:ext cx="2000264" cy="1857388"/>
          </a:xfrm>
          <a:prstGeom prst="ellipse">
            <a:avLst/>
          </a:prstGeom>
          <a:blipFill>
            <a:blip r:embed="rId9" cstate="prin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dirty="0">
              <a:blipFill>
                <a:blip r:embed="rId4"/>
                <a:stretch>
                  <a:fillRect/>
                </a:stretch>
              </a:blipFill>
            </a:endParaRPr>
          </a:p>
        </p:txBody>
      </p:sp>
      <p:sp>
        <p:nvSpPr>
          <p:cNvPr id="37" name="Oval 36"/>
          <p:cNvSpPr/>
          <p:nvPr/>
        </p:nvSpPr>
        <p:spPr>
          <a:xfrm>
            <a:off x="7000892" y="1214422"/>
            <a:ext cx="2000264" cy="1857388"/>
          </a:xfrm>
          <a:prstGeom prst="ellipse">
            <a:avLst/>
          </a:prstGeom>
          <a:blipFill>
            <a:blip r:embed="rId10"/>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dirty="0">
              <a:blipFill>
                <a:blip r:embed="rId4"/>
                <a:stretch>
                  <a:fillRect/>
                </a:stretch>
              </a:blipFill>
            </a:endParaRPr>
          </a:p>
        </p:txBody>
      </p:sp>
      <p:sp>
        <p:nvSpPr>
          <p:cNvPr id="38" name="Oval 37"/>
          <p:cNvSpPr/>
          <p:nvPr/>
        </p:nvSpPr>
        <p:spPr>
          <a:xfrm>
            <a:off x="4857752" y="1214422"/>
            <a:ext cx="2000264" cy="1857388"/>
          </a:xfrm>
          <a:prstGeom prst="ellipse">
            <a:avLst/>
          </a:prstGeom>
          <a:blipFill>
            <a:blip r:embed="rId11"/>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dirty="0">
              <a:blipFill>
                <a:blip r:embed="rId4"/>
                <a:stretch>
                  <a:fillRect/>
                </a:stretch>
              </a:blipFill>
            </a:endParaRPr>
          </a:p>
        </p:txBody>
      </p:sp>
      <p:sp>
        <p:nvSpPr>
          <p:cNvPr id="39" name="Rounded Rectangle 38"/>
          <p:cNvSpPr/>
          <p:nvPr/>
        </p:nvSpPr>
        <p:spPr>
          <a:xfrm>
            <a:off x="3714744" y="142852"/>
            <a:ext cx="2258331" cy="42862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IN" dirty="0" smtClean="0"/>
              <a:t>TOOLS</a:t>
            </a:r>
            <a:endParaRPr lang="en-IN" dirty="0"/>
          </a:p>
        </p:txBody>
      </p:sp>
    </p:spTree>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ustom 5">
      <a:dk1>
        <a:sysClr val="windowText" lastClr="000000"/>
      </a:dk1>
      <a:lt1>
        <a:sysClr val="window" lastClr="FFFFFF"/>
      </a:lt1>
      <a:dk2>
        <a:srgbClr val="323232"/>
      </a:dk2>
      <a:lt2>
        <a:srgbClr val="E3DED1"/>
      </a:lt2>
      <a:accent1>
        <a:srgbClr val="910202"/>
      </a:accent1>
      <a:accent2>
        <a:srgbClr val="C00000"/>
      </a:accent2>
      <a:accent3>
        <a:srgbClr val="C00000"/>
      </a:accent3>
      <a:accent4>
        <a:srgbClr val="C00000"/>
      </a:accent4>
      <a:accent5>
        <a:srgbClr val="C00000"/>
      </a:accent5>
      <a:accent6>
        <a:srgbClr val="C00000"/>
      </a:accent6>
      <a:hlink>
        <a:srgbClr val="C00000"/>
      </a:hlink>
      <a:folHlink>
        <a:srgbClr val="C000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6292</TotalTime>
  <Words>511</Words>
  <Application>Microsoft Office PowerPoint</Application>
  <PresentationFormat>On-screen Show (4:3)</PresentationFormat>
  <Paragraphs>124</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Angles</vt:lpstr>
      <vt:lpstr> Welcome  to  Synergy telecom pvt. ltd. </vt:lpstr>
      <vt:lpstr>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Execution Plan Engineering, Installation, and Field Migration of du FAN Harmonization Project- Passive</dc:title>
  <dc:creator>Spiktel11</dc:creator>
  <cp:lastModifiedBy>Ajay</cp:lastModifiedBy>
  <cp:revision>354</cp:revision>
  <dcterms:created xsi:type="dcterms:W3CDTF">2006-08-16T00:00:00Z</dcterms:created>
  <dcterms:modified xsi:type="dcterms:W3CDTF">2019-05-22T10:33:29Z</dcterms:modified>
</cp:coreProperties>
</file>