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75" r:id="rId3"/>
    <p:sldId id="300" r:id="rId4"/>
    <p:sldId id="357" r:id="rId5"/>
    <p:sldId id="353" r:id="rId6"/>
    <p:sldId id="310" r:id="rId7"/>
    <p:sldId id="378" r:id="rId8"/>
    <p:sldId id="321" r:id="rId9"/>
    <p:sldId id="377" r:id="rId10"/>
    <p:sldId id="354" r:id="rId11"/>
    <p:sldId id="355" r:id="rId12"/>
    <p:sldId id="371" r:id="rId13"/>
    <p:sldId id="382" r:id="rId14"/>
    <p:sldId id="369" r:id="rId15"/>
    <p:sldId id="272" r:id="rId16"/>
  </p:sldIdLst>
  <p:sldSz cx="9144000" cy="5143500" type="screen16x9"/>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A2C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3" autoAdjust="0"/>
    <p:restoredTop sz="96058" autoAdjust="0"/>
  </p:normalViewPr>
  <p:slideViewPr>
    <p:cSldViewPr>
      <p:cViewPr varScale="1">
        <p:scale>
          <a:sx n="104" d="100"/>
          <a:sy n="104" d="100"/>
        </p:scale>
        <p:origin x="854" y="82"/>
      </p:cViewPr>
      <p:guideLst>
        <p:guide orient="horz" pos="1620"/>
        <p:guide pos="2880"/>
      </p:guideLst>
    </p:cSldViewPr>
  </p:slideViewPr>
  <p:outlineViewPr>
    <p:cViewPr>
      <p:scale>
        <a:sx n="33" d="100"/>
        <a:sy n="33" d="100"/>
      </p:scale>
      <p:origin x="42" y="267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2874" y="-84"/>
      </p:cViewPr>
      <p:guideLst>
        <p:guide orient="horz" pos="3224"/>
        <p:guide pos="223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DB0C14-B94D-4E23-988F-D3C5812D62BC}" type="doc">
      <dgm:prSet loTypeId="urn:microsoft.com/office/officeart/2005/8/layout/target3" loCatId="list" qsTypeId="urn:microsoft.com/office/officeart/2005/8/quickstyle/simple1" qsCatId="simple" csTypeId="urn:microsoft.com/office/officeart/2005/8/colors/colorful4" csCatId="colorful" phldr="1"/>
      <dgm:spPr/>
      <dgm:t>
        <a:bodyPr/>
        <a:lstStyle/>
        <a:p>
          <a:endParaRPr lang="en-IN"/>
        </a:p>
      </dgm:t>
    </dgm:pt>
    <dgm:pt modelId="{FCE2F684-DFDA-4C02-95AB-EA4B2BEB320F}">
      <dgm:prSet/>
      <dgm:spPr/>
      <dgm:t>
        <a:bodyPr/>
        <a:lstStyle/>
        <a:p>
          <a:pPr rtl="0"/>
          <a:r>
            <a:rPr lang="en-US" b="1" dirty="0"/>
            <a:t>Company</a:t>
          </a:r>
          <a:endParaRPr lang="en-IN" dirty="0"/>
        </a:p>
      </dgm:t>
    </dgm:pt>
    <dgm:pt modelId="{51233C1F-5FD7-4F59-B1E6-6DDEBAFE8BF7}" type="parTrans" cxnId="{A777D49D-DF58-428C-8F9D-395DE79E6EF3}">
      <dgm:prSet/>
      <dgm:spPr/>
      <dgm:t>
        <a:bodyPr/>
        <a:lstStyle/>
        <a:p>
          <a:endParaRPr lang="en-IN"/>
        </a:p>
      </dgm:t>
    </dgm:pt>
    <dgm:pt modelId="{E9E4E7C4-CCC8-4B73-991F-3DB8BEB8F187}" type="sibTrans" cxnId="{A777D49D-DF58-428C-8F9D-395DE79E6EF3}">
      <dgm:prSet/>
      <dgm:spPr/>
      <dgm:t>
        <a:bodyPr/>
        <a:lstStyle/>
        <a:p>
          <a:endParaRPr lang="en-IN"/>
        </a:p>
      </dgm:t>
    </dgm:pt>
    <dgm:pt modelId="{011A6331-C999-4470-B2FA-C096EEA06DFA}">
      <dgm:prSet/>
      <dgm:spPr/>
      <dgm:t>
        <a:bodyPr/>
        <a:lstStyle/>
        <a:p>
          <a:pPr rtl="0"/>
          <a:r>
            <a:rPr lang="en-US" dirty="0"/>
            <a:t>Headquartered in Bangalore, India</a:t>
          </a:r>
          <a:endParaRPr lang="en-IN" dirty="0"/>
        </a:p>
      </dgm:t>
    </dgm:pt>
    <dgm:pt modelId="{6263527B-0D09-4F59-AFC0-875BFDA3B6CC}" type="parTrans" cxnId="{1D7A2010-3A50-4BE5-AF0F-A8607C17B41F}">
      <dgm:prSet/>
      <dgm:spPr/>
      <dgm:t>
        <a:bodyPr/>
        <a:lstStyle/>
        <a:p>
          <a:endParaRPr lang="en-IN"/>
        </a:p>
      </dgm:t>
    </dgm:pt>
    <dgm:pt modelId="{2E255E4F-BF66-4279-BEAF-03D18B8700C8}" type="sibTrans" cxnId="{1D7A2010-3A50-4BE5-AF0F-A8607C17B41F}">
      <dgm:prSet/>
      <dgm:spPr/>
      <dgm:t>
        <a:bodyPr/>
        <a:lstStyle/>
        <a:p>
          <a:endParaRPr lang="en-IN"/>
        </a:p>
      </dgm:t>
    </dgm:pt>
    <dgm:pt modelId="{5CC897E7-2A27-4EE1-94A8-599DD2C6D9BA}">
      <dgm:prSet/>
      <dgm:spPr/>
      <dgm:t>
        <a:bodyPr/>
        <a:lstStyle/>
        <a:p>
          <a:pPr rtl="0"/>
          <a:r>
            <a:rPr lang="en-US" b="1" dirty="0"/>
            <a:t>Leadership</a:t>
          </a:r>
          <a:endParaRPr lang="en-IN" dirty="0"/>
        </a:p>
      </dgm:t>
    </dgm:pt>
    <dgm:pt modelId="{6B11D255-A682-4A19-92CE-E466EA171F53}" type="parTrans" cxnId="{EAFA0DF3-3DB4-45A3-9465-49E50663133D}">
      <dgm:prSet/>
      <dgm:spPr/>
      <dgm:t>
        <a:bodyPr/>
        <a:lstStyle/>
        <a:p>
          <a:endParaRPr lang="en-IN"/>
        </a:p>
      </dgm:t>
    </dgm:pt>
    <dgm:pt modelId="{1FA2C71A-7A32-4C54-9F59-63C779F720EB}" type="sibTrans" cxnId="{EAFA0DF3-3DB4-45A3-9465-49E50663133D}">
      <dgm:prSet/>
      <dgm:spPr/>
      <dgm:t>
        <a:bodyPr/>
        <a:lstStyle/>
        <a:p>
          <a:endParaRPr lang="en-IN"/>
        </a:p>
      </dgm:t>
    </dgm:pt>
    <dgm:pt modelId="{83D3C3F4-86B4-45A4-A1DA-F2741E3593C1}">
      <dgm:prSet/>
      <dgm:spPr/>
      <dgm:t>
        <a:bodyPr/>
        <a:lstStyle/>
        <a:p>
          <a:pPr rtl="0"/>
          <a:r>
            <a:rPr lang="en-US" dirty="0"/>
            <a:t>Strong Senior Technical Leadership Team</a:t>
          </a:r>
          <a:endParaRPr lang="en-IN" dirty="0"/>
        </a:p>
      </dgm:t>
    </dgm:pt>
    <dgm:pt modelId="{3E2A29A5-D819-4F54-8380-D08E2DB0B925}" type="parTrans" cxnId="{F0EB8FAF-2B04-4459-81AB-D781CB8DBD6B}">
      <dgm:prSet/>
      <dgm:spPr/>
      <dgm:t>
        <a:bodyPr/>
        <a:lstStyle/>
        <a:p>
          <a:endParaRPr lang="en-IN"/>
        </a:p>
      </dgm:t>
    </dgm:pt>
    <dgm:pt modelId="{07C2165C-BFC5-402A-9122-E29D896C14CD}" type="sibTrans" cxnId="{F0EB8FAF-2B04-4459-81AB-D781CB8DBD6B}">
      <dgm:prSet/>
      <dgm:spPr/>
      <dgm:t>
        <a:bodyPr/>
        <a:lstStyle/>
        <a:p>
          <a:endParaRPr lang="en-IN"/>
        </a:p>
      </dgm:t>
    </dgm:pt>
    <dgm:pt modelId="{3CA8961A-7D3A-407C-A16D-4ADF29D7D664}">
      <dgm:prSet/>
      <dgm:spPr/>
      <dgm:t>
        <a:bodyPr/>
        <a:lstStyle/>
        <a:p>
          <a:pPr rtl="0"/>
          <a:r>
            <a:rPr lang="en-US" dirty="0"/>
            <a:t>Proven Management Team</a:t>
          </a:r>
          <a:endParaRPr lang="en-IN" dirty="0"/>
        </a:p>
      </dgm:t>
    </dgm:pt>
    <dgm:pt modelId="{898F75BD-77A7-48DD-93FF-E6CC976D58F1}" type="parTrans" cxnId="{C8475A07-6704-4D80-9F79-78763EECF8D9}">
      <dgm:prSet/>
      <dgm:spPr/>
      <dgm:t>
        <a:bodyPr/>
        <a:lstStyle/>
        <a:p>
          <a:endParaRPr lang="en-IN"/>
        </a:p>
      </dgm:t>
    </dgm:pt>
    <dgm:pt modelId="{576846AB-5752-4074-B6B2-48E3264BBD78}" type="sibTrans" cxnId="{C8475A07-6704-4D80-9F79-78763EECF8D9}">
      <dgm:prSet/>
      <dgm:spPr/>
      <dgm:t>
        <a:bodyPr/>
        <a:lstStyle/>
        <a:p>
          <a:endParaRPr lang="en-IN"/>
        </a:p>
      </dgm:t>
    </dgm:pt>
    <dgm:pt modelId="{4D91571F-F2A6-4887-835F-90FF70ACBFA8}">
      <dgm:prSet/>
      <dgm:spPr/>
      <dgm:t>
        <a:bodyPr/>
        <a:lstStyle/>
        <a:p>
          <a:pPr rtl="0"/>
          <a:r>
            <a:rPr lang="en-US" b="1" dirty="0"/>
            <a:t>Domains</a:t>
          </a:r>
          <a:endParaRPr lang="en-IN" dirty="0"/>
        </a:p>
      </dgm:t>
    </dgm:pt>
    <dgm:pt modelId="{65305CF7-246A-4420-AB27-562764A6DEF0}" type="parTrans" cxnId="{AC6C8FBC-C372-46D2-B2F9-A3CD0159393B}">
      <dgm:prSet/>
      <dgm:spPr/>
      <dgm:t>
        <a:bodyPr/>
        <a:lstStyle/>
        <a:p>
          <a:endParaRPr lang="en-IN"/>
        </a:p>
      </dgm:t>
    </dgm:pt>
    <dgm:pt modelId="{63259639-03F2-406D-B707-A38078859325}" type="sibTrans" cxnId="{AC6C8FBC-C372-46D2-B2F9-A3CD0159393B}">
      <dgm:prSet/>
      <dgm:spPr/>
      <dgm:t>
        <a:bodyPr/>
        <a:lstStyle/>
        <a:p>
          <a:endParaRPr lang="en-IN"/>
        </a:p>
      </dgm:t>
    </dgm:pt>
    <dgm:pt modelId="{AC780345-E47B-4FE6-B75F-7ADBC57F0DCF}">
      <dgm:prSet/>
      <dgm:spPr/>
      <dgm:t>
        <a:bodyPr/>
        <a:lstStyle/>
        <a:p>
          <a:pPr rtl="0"/>
          <a:r>
            <a:rPr lang="en-US" dirty="0"/>
            <a:t>Aerospace</a:t>
          </a:r>
          <a:endParaRPr lang="en-IN" dirty="0"/>
        </a:p>
      </dgm:t>
    </dgm:pt>
    <dgm:pt modelId="{B6DD1BD6-C562-4911-BC7D-A75BDD0F336D}" type="parTrans" cxnId="{EB5D32D7-174C-4863-AA9B-8D8E4C86CBB9}">
      <dgm:prSet/>
      <dgm:spPr/>
      <dgm:t>
        <a:bodyPr/>
        <a:lstStyle/>
        <a:p>
          <a:endParaRPr lang="en-IN"/>
        </a:p>
      </dgm:t>
    </dgm:pt>
    <dgm:pt modelId="{493C6470-248C-46BB-BC42-8961951DFCA9}" type="sibTrans" cxnId="{EB5D32D7-174C-4863-AA9B-8D8E4C86CBB9}">
      <dgm:prSet/>
      <dgm:spPr/>
      <dgm:t>
        <a:bodyPr/>
        <a:lstStyle/>
        <a:p>
          <a:endParaRPr lang="en-IN"/>
        </a:p>
      </dgm:t>
    </dgm:pt>
    <dgm:pt modelId="{631EF68F-3B56-4DD4-9587-A4553F59AAD5}">
      <dgm:prSet/>
      <dgm:spPr/>
      <dgm:t>
        <a:bodyPr/>
        <a:lstStyle/>
        <a:p>
          <a:pPr rtl="0"/>
          <a:r>
            <a:rPr lang="en-US" dirty="0"/>
            <a:t>Automotive</a:t>
          </a:r>
          <a:endParaRPr lang="en-IN" dirty="0"/>
        </a:p>
      </dgm:t>
    </dgm:pt>
    <dgm:pt modelId="{76066C48-660C-4A40-BFA7-4D4CD18C24EE}" type="parTrans" cxnId="{9E95B2B3-5E65-4477-97A6-8D1994697DF7}">
      <dgm:prSet/>
      <dgm:spPr/>
      <dgm:t>
        <a:bodyPr/>
        <a:lstStyle/>
        <a:p>
          <a:endParaRPr lang="en-IN"/>
        </a:p>
      </dgm:t>
    </dgm:pt>
    <dgm:pt modelId="{9A91F2B5-06D4-47F8-B3B4-731909872D15}" type="sibTrans" cxnId="{9E95B2B3-5E65-4477-97A6-8D1994697DF7}">
      <dgm:prSet/>
      <dgm:spPr/>
      <dgm:t>
        <a:bodyPr/>
        <a:lstStyle/>
        <a:p>
          <a:endParaRPr lang="en-IN"/>
        </a:p>
      </dgm:t>
    </dgm:pt>
    <dgm:pt modelId="{7EC30C58-1C1D-4409-804A-A86AFC0040CE}">
      <dgm:prSet/>
      <dgm:spPr/>
      <dgm:t>
        <a:bodyPr/>
        <a:lstStyle/>
        <a:p>
          <a:pPr rtl="0"/>
          <a:r>
            <a:rPr lang="en-US" dirty="0"/>
            <a:t>Automation</a:t>
          </a:r>
          <a:endParaRPr lang="en-IN" dirty="0"/>
        </a:p>
      </dgm:t>
    </dgm:pt>
    <dgm:pt modelId="{DFFCF508-987B-4DFD-813A-B536F166465C}" type="parTrans" cxnId="{D017A761-89C5-472B-8301-3A6949EAD7A8}">
      <dgm:prSet/>
      <dgm:spPr/>
      <dgm:t>
        <a:bodyPr/>
        <a:lstStyle/>
        <a:p>
          <a:endParaRPr lang="en-IN"/>
        </a:p>
      </dgm:t>
    </dgm:pt>
    <dgm:pt modelId="{862B1B77-28C0-423F-931C-ECBC0B7202BF}" type="sibTrans" cxnId="{D017A761-89C5-472B-8301-3A6949EAD7A8}">
      <dgm:prSet/>
      <dgm:spPr/>
      <dgm:t>
        <a:bodyPr/>
        <a:lstStyle/>
        <a:p>
          <a:endParaRPr lang="en-IN"/>
        </a:p>
      </dgm:t>
    </dgm:pt>
    <dgm:pt modelId="{6594FD27-44AE-4D57-858A-FD8862EFEE9E}">
      <dgm:prSet/>
      <dgm:spPr/>
      <dgm:t>
        <a:bodyPr/>
        <a:lstStyle/>
        <a:p>
          <a:pPr rtl="0"/>
          <a:r>
            <a:rPr lang="en-US" dirty="0"/>
            <a:t>IT Services and Hi-tech</a:t>
          </a:r>
          <a:endParaRPr lang="en-IN" dirty="0"/>
        </a:p>
      </dgm:t>
    </dgm:pt>
    <dgm:pt modelId="{86662005-D479-4E08-9874-18776669DBB2}" type="parTrans" cxnId="{E0A38C96-6E53-4F5B-9A9A-CA1CB1A09038}">
      <dgm:prSet/>
      <dgm:spPr/>
      <dgm:t>
        <a:bodyPr/>
        <a:lstStyle/>
        <a:p>
          <a:endParaRPr lang="en-IN"/>
        </a:p>
      </dgm:t>
    </dgm:pt>
    <dgm:pt modelId="{AC69FC1E-4291-47CF-AA17-BB9EF0DBD46C}" type="sibTrans" cxnId="{E0A38C96-6E53-4F5B-9A9A-CA1CB1A09038}">
      <dgm:prSet/>
      <dgm:spPr/>
      <dgm:t>
        <a:bodyPr/>
        <a:lstStyle/>
        <a:p>
          <a:endParaRPr lang="en-IN"/>
        </a:p>
      </dgm:t>
    </dgm:pt>
    <dgm:pt modelId="{2FAAC2CA-D6D4-4DD3-AD49-9F757BDFF46D}">
      <dgm:prSet/>
      <dgm:spPr/>
      <dgm:t>
        <a:bodyPr/>
        <a:lstStyle/>
        <a:p>
          <a:pPr rtl="0"/>
          <a:r>
            <a:rPr lang="en-IN" dirty="0"/>
            <a:t>ISO 9001:2015 certified</a:t>
          </a:r>
        </a:p>
      </dgm:t>
    </dgm:pt>
    <dgm:pt modelId="{3914A756-1539-4D3E-8983-74F27570744B}" type="parTrans" cxnId="{89E98883-8F25-4F5B-A6B6-35ED1A7899C8}">
      <dgm:prSet/>
      <dgm:spPr/>
      <dgm:t>
        <a:bodyPr/>
        <a:lstStyle/>
        <a:p>
          <a:endParaRPr lang="en-IN"/>
        </a:p>
      </dgm:t>
    </dgm:pt>
    <dgm:pt modelId="{B3FE0F8E-CB7A-4F71-9780-27BCE294E20E}" type="sibTrans" cxnId="{89E98883-8F25-4F5B-A6B6-35ED1A7899C8}">
      <dgm:prSet/>
      <dgm:spPr/>
      <dgm:t>
        <a:bodyPr/>
        <a:lstStyle/>
        <a:p>
          <a:endParaRPr lang="en-IN"/>
        </a:p>
      </dgm:t>
    </dgm:pt>
    <dgm:pt modelId="{2B2181EC-3B70-4B94-B0A3-B24994731020}" type="pres">
      <dgm:prSet presAssocID="{D1DB0C14-B94D-4E23-988F-D3C5812D62BC}" presName="Name0" presStyleCnt="0">
        <dgm:presLayoutVars>
          <dgm:chMax val="7"/>
          <dgm:dir/>
          <dgm:animLvl val="lvl"/>
          <dgm:resizeHandles val="exact"/>
        </dgm:presLayoutVars>
      </dgm:prSet>
      <dgm:spPr/>
    </dgm:pt>
    <dgm:pt modelId="{24BFD445-B097-4BBA-A1BB-0DD1A07ED857}" type="pres">
      <dgm:prSet presAssocID="{FCE2F684-DFDA-4C02-95AB-EA4B2BEB320F}" presName="circle1" presStyleLbl="node1" presStyleIdx="0" presStyleCnt="3"/>
      <dgm:spPr/>
    </dgm:pt>
    <dgm:pt modelId="{A4A6D36C-5019-43F4-BDC6-0032241E145C}" type="pres">
      <dgm:prSet presAssocID="{FCE2F684-DFDA-4C02-95AB-EA4B2BEB320F}" presName="space" presStyleCnt="0"/>
      <dgm:spPr/>
    </dgm:pt>
    <dgm:pt modelId="{43F92EF0-1E19-4466-81C9-7188D13E520A}" type="pres">
      <dgm:prSet presAssocID="{FCE2F684-DFDA-4C02-95AB-EA4B2BEB320F}" presName="rect1" presStyleLbl="alignAcc1" presStyleIdx="0" presStyleCnt="3"/>
      <dgm:spPr/>
    </dgm:pt>
    <dgm:pt modelId="{6F72818A-7609-4BC8-93F8-37618ED46F5E}" type="pres">
      <dgm:prSet presAssocID="{5CC897E7-2A27-4EE1-94A8-599DD2C6D9BA}" presName="vertSpace2" presStyleLbl="node1" presStyleIdx="0" presStyleCnt="3"/>
      <dgm:spPr/>
    </dgm:pt>
    <dgm:pt modelId="{5A5D2F99-871D-4BDB-805B-735AE2FD2593}" type="pres">
      <dgm:prSet presAssocID="{5CC897E7-2A27-4EE1-94A8-599DD2C6D9BA}" presName="circle2" presStyleLbl="node1" presStyleIdx="1" presStyleCnt="3"/>
      <dgm:spPr/>
    </dgm:pt>
    <dgm:pt modelId="{D658E7DC-F9A4-4974-8A0C-B1166F3BFEAE}" type="pres">
      <dgm:prSet presAssocID="{5CC897E7-2A27-4EE1-94A8-599DD2C6D9BA}" presName="rect2" presStyleLbl="alignAcc1" presStyleIdx="1" presStyleCnt="3"/>
      <dgm:spPr/>
    </dgm:pt>
    <dgm:pt modelId="{33ABA861-0A54-47EB-B944-D93787D44F54}" type="pres">
      <dgm:prSet presAssocID="{4D91571F-F2A6-4887-835F-90FF70ACBFA8}" presName="vertSpace3" presStyleLbl="node1" presStyleIdx="1" presStyleCnt="3"/>
      <dgm:spPr/>
    </dgm:pt>
    <dgm:pt modelId="{231D110D-52C0-4175-9A81-1AFEAAE34B0E}" type="pres">
      <dgm:prSet presAssocID="{4D91571F-F2A6-4887-835F-90FF70ACBFA8}" presName="circle3" presStyleLbl="node1" presStyleIdx="2" presStyleCnt="3"/>
      <dgm:spPr/>
    </dgm:pt>
    <dgm:pt modelId="{8AB27CC3-9B5A-4A33-A977-BE2044765FEF}" type="pres">
      <dgm:prSet presAssocID="{4D91571F-F2A6-4887-835F-90FF70ACBFA8}" presName="rect3" presStyleLbl="alignAcc1" presStyleIdx="2" presStyleCnt="3"/>
      <dgm:spPr/>
    </dgm:pt>
    <dgm:pt modelId="{977278AD-2549-45AB-8206-AEAFED77D4D6}" type="pres">
      <dgm:prSet presAssocID="{FCE2F684-DFDA-4C02-95AB-EA4B2BEB320F}" presName="rect1ParTx" presStyleLbl="alignAcc1" presStyleIdx="2" presStyleCnt="3">
        <dgm:presLayoutVars>
          <dgm:chMax val="1"/>
          <dgm:bulletEnabled val="1"/>
        </dgm:presLayoutVars>
      </dgm:prSet>
      <dgm:spPr/>
    </dgm:pt>
    <dgm:pt modelId="{95AD07C8-A892-4251-9DF8-ED21A304C489}" type="pres">
      <dgm:prSet presAssocID="{FCE2F684-DFDA-4C02-95AB-EA4B2BEB320F}" presName="rect1ChTx" presStyleLbl="alignAcc1" presStyleIdx="2" presStyleCnt="3">
        <dgm:presLayoutVars>
          <dgm:bulletEnabled val="1"/>
        </dgm:presLayoutVars>
      </dgm:prSet>
      <dgm:spPr/>
    </dgm:pt>
    <dgm:pt modelId="{266FD17C-C636-46C6-90C0-298C24D9C57F}" type="pres">
      <dgm:prSet presAssocID="{5CC897E7-2A27-4EE1-94A8-599DD2C6D9BA}" presName="rect2ParTx" presStyleLbl="alignAcc1" presStyleIdx="2" presStyleCnt="3">
        <dgm:presLayoutVars>
          <dgm:chMax val="1"/>
          <dgm:bulletEnabled val="1"/>
        </dgm:presLayoutVars>
      </dgm:prSet>
      <dgm:spPr/>
    </dgm:pt>
    <dgm:pt modelId="{CFB01374-D389-4DD7-AF17-B169CCF6F236}" type="pres">
      <dgm:prSet presAssocID="{5CC897E7-2A27-4EE1-94A8-599DD2C6D9BA}" presName="rect2ChTx" presStyleLbl="alignAcc1" presStyleIdx="2" presStyleCnt="3">
        <dgm:presLayoutVars>
          <dgm:bulletEnabled val="1"/>
        </dgm:presLayoutVars>
      </dgm:prSet>
      <dgm:spPr/>
    </dgm:pt>
    <dgm:pt modelId="{64E7E61B-75C1-472D-8437-13B53BE8A9AD}" type="pres">
      <dgm:prSet presAssocID="{4D91571F-F2A6-4887-835F-90FF70ACBFA8}" presName="rect3ParTx" presStyleLbl="alignAcc1" presStyleIdx="2" presStyleCnt="3">
        <dgm:presLayoutVars>
          <dgm:chMax val="1"/>
          <dgm:bulletEnabled val="1"/>
        </dgm:presLayoutVars>
      </dgm:prSet>
      <dgm:spPr/>
    </dgm:pt>
    <dgm:pt modelId="{78325420-3828-472B-BB9D-763468F5DFD2}" type="pres">
      <dgm:prSet presAssocID="{4D91571F-F2A6-4887-835F-90FF70ACBFA8}" presName="rect3ChTx" presStyleLbl="alignAcc1" presStyleIdx="2" presStyleCnt="3">
        <dgm:presLayoutVars>
          <dgm:bulletEnabled val="1"/>
        </dgm:presLayoutVars>
      </dgm:prSet>
      <dgm:spPr/>
    </dgm:pt>
  </dgm:ptLst>
  <dgm:cxnLst>
    <dgm:cxn modelId="{C8475A07-6704-4D80-9F79-78763EECF8D9}" srcId="{5CC897E7-2A27-4EE1-94A8-599DD2C6D9BA}" destId="{3CA8961A-7D3A-407C-A16D-4ADF29D7D664}" srcOrd="1" destOrd="0" parTransId="{898F75BD-77A7-48DD-93FF-E6CC976D58F1}" sibTransId="{576846AB-5752-4074-B6B2-48E3264BBD78}"/>
    <dgm:cxn modelId="{1D7A2010-3A50-4BE5-AF0F-A8607C17B41F}" srcId="{FCE2F684-DFDA-4C02-95AB-EA4B2BEB320F}" destId="{011A6331-C999-4470-B2FA-C096EEA06DFA}" srcOrd="0" destOrd="0" parTransId="{6263527B-0D09-4F59-AFC0-875BFDA3B6CC}" sibTransId="{2E255E4F-BF66-4279-BEAF-03D18B8700C8}"/>
    <dgm:cxn modelId="{744C3C1D-677F-4A34-A55E-EC6659C69AF0}" type="presOf" srcId="{631EF68F-3B56-4DD4-9587-A4553F59AAD5}" destId="{78325420-3828-472B-BB9D-763468F5DFD2}" srcOrd="0" destOrd="1" presId="urn:microsoft.com/office/officeart/2005/8/layout/target3"/>
    <dgm:cxn modelId="{AC04171F-D56C-4949-A7E9-D29DDF520AB2}" type="presOf" srcId="{FCE2F684-DFDA-4C02-95AB-EA4B2BEB320F}" destId="{43F92EF0-1E19-4466-81C9-7188D13E520A}" srcOrd="0" destOrd="0" presId="urn:microsoft.com/office/officeart/2005/8/layout/target3"/>
    <dgm:cxn modelId="{3EB88B20-B1F7-4C5D-AAD1-DD4776037FDF}" type="presOf" srcId="{5CC897E7-2A27-4EE1-94A8-599DD2C6D9BA}" destId="{266FD17C-C636-46C6-90C0-298C24D9C57F}" srcOrd="1" destOrd="0" presId="urn:microsoft.com/office/officeart/2005/8/layout/target3"/>
    <dgm:cxn modelId="{43B88A2D-7C01-4F3D-B162-A3F880C94168}" type="presOf" srcId="{5CC897E7-2A27-4EE1-94A8-599DD2C6D9BA}" destId="{D658E7DC-F9A4-4974-8A0C-B1166F3BFEAE}" srcOrd="0" destOrd="0" presId="urn:microsoft.com/office/officeart/2005/8/layout/target3"/>
    <dgm:cxn modelId="{8A697634-4802-481C-A6F6-DFCBA433BDF6}" type="presOf" srcId="{2FAAC2CA-D6D4-4DD3-AD49-9F757BDFF46D}" destId="{95AD07C8-A892-4251-9DF8-ED21A304C489}" srcOrd="0" destOrd="1" presId="urn:microsoft.com/office/officeart/2005/8/layout/target3"/>
    <dgm:cxn modelId="{C5E41C5C-E7AF-4BBA-901E-1E852DA960EB}" type="presOf" srcId="{AC780345-E47B-4FE6-B75F-7ADBC57F0DCF}" destId="{78325420-3828-472B-BB9D-763468F5DFD2}" srcOrd="0" destOrd="0" presId="urn:microsoft.com/office/officeart/2005/8/layout/target3"/>
    <dgm:cxn modelId="{EFB7595D-C2A1-464F-95AF-36A15E06727A}" type="presOf" srcId="{4D91571F-F2A6-4887-835F-90FF70ACBFA8}" destId="{8AB27CC3-9B5A-4A33-A977-BE2044765FEF}" srcOrd="0" destOrd="0" presId="urn:microsoft.com/office/officeart/2005/8/layout/target3"/>
    <dgm:cxn modelId="{D017A761-89C5-472B-8301-3A6949EAD7A8}" srcId="{4D91571F-F2A6-4887-835F-90FF70ACBFA8}" destId="{7EC30C58-1C1D-4409-804A-A86AFC0040CE}" srcOrd="2" destOrd="0" parTransId="{DFFCF508-987B-4DFD-813A-B536F166465C}" sibTransId="{862B1B77-28C0-423F-931C-ECBC0B7202BF}"/>
    <dgm:cxn modelId="{53C24D43-EC55-40E7-AA9B-F0B26062ED9E}" type="presOf" srcId="{7EC30C58-1C1D-4409-804A-A86AFC0040CE}" destId="{78325420-3828-472B-BB9D-763468F5DFD2}" srcOrd="0" destOrd="2" presId="urn:microsoft.com/office/officeart/2005/8/layout/target3"/>
    <dgm:cxn modelId="{4D96F258-5844-407F-99C7-4A93C3E633FB}" type="presOf" srcId="{011A6331-C999-4470-B2FA-C096EEA06DFA}" destId="{95AD07C8-A892-4251-9DF8-ED21A304C489}" srcOrd="0" destOrd="0" presId="urn:microsoft.com/office/officeart/2005/8/layout/target3"/>
    <dgm:cxn modelId="{89E98883-8F25-4F5B-A6B6-35ED1A7899C8}" srcId="{FCE2F684-DFDA-4C02-95AB-EA4B2BEB320F}" destId="{2FAAC2CA-D6D4-4DD3-AD49-9F757BDFF46D}" srcOrd="1" destOrd="0" parTransId="{3914A756-1539-4D3E-8983-74F27570744B}" sibTransId="{B3FE0F8E-CB7A-4F71-9780-27BCE294E20E}"/>
    <dgm:cxn modelId="{E0A38C96-6E53-4F5B-9A9A-CA1CB1A09038}" srcId="{4D91571F-F2A6-4887-835F-90FF70ACBFA8}" destId="{6594FD27-44AE-4D57-858A-FD8862EFEE9E}" srcOrd="3" destOrd="0" parTransId="{86662005-D479-4E08-9874-18776669DBB2}" sibTransId="{AC69FC1E-4291-47CF-AA17-BB9EF0DBD46C}"/>
    <dgm:cxn modelId="{A777D49D-DF58-428C-8F9D-395DE79E6EF3}" srcId="{D1DB0C14-B94D-4E23-988F-D3C5812D62BC}" destId="{FCE2F684-DFDA-4C02-95AB-EA4B2BEB320F}" srcOrd="0" destOrd="0" parTransId="{51233C1F-5FD7-4F59-B1E6-6DDEBAFE8BF7}" sibTransId="{E9E4E7C4-CCC8-4B73-991F-3DB8BEB8F187}"/>
    <dgm:cxn modelId="{4AF9B2A8-1C33-4458-9852-1C2AE808AC0B}" type="presOf" srcId="{FCE2F684-DFDA-4C02-95AB-EA4B2BEB320F}" destId="{977278AD-2549-45AB-8206-AEAFED77D4D6}" srcOrd="1" destOrd="0" presId="urn:microsoft.com/office/officeart/2005/8/layout/target3"/>
    <dgm:cxn modelId="{F0EB8FAF-2B04-4459-81AB-D781CB8DBD6B}" srcId="{5CC897E7-2A27-4EE1-94A8-599DD2C6D9BA}" destId="{83D3C3F4-86B4-45A4-A1DA-F2741E3593C1}" srcOrd="0" destOrd="0" parTransId="{3E2A29A5-D819-4F54-8380-D08E2DB0B925}" sibTransId="{07C2165C-BFC5-402A-9122-E29D896C14CD}"/>
    <dgm:cxn modelId="{E76771B3-B906-4D77-BC82-471D03068E2A}" type="presOf" srcId="{6594FD27-44AE-4D57-858A-FD8862EFEE9E}" destId="{78325420-3828-472B-BB9D-763468F5DFD2}" srcOrd="0" destOrd="3" presId="urn:microsoft.com/office/officeart/2005/8/layout/target3"/>
    <dgm:cxn modelId="{9E95B2B3-5E65-4477-97A6-8D1994697DF7}" srcId="{4D91571F-F2A6-4887-835F-90FF70ACBFA8}" destId="{631EF68F-3B56-4DD4-9587-A4553F59AAD5}" srcOrd="1" destOrd="0" parTransId="{76066C48-660C-4A40-BFA7-4D4CD18C24EE}" sibTransId="{9A91F2B5-06D4-47F8-B3B4-731909872D15}"/>
    <dgm:cxn modelId="{AC6C8FBC-C372-46D2-B2F9-A3CD0159393B}" srcId="{D1DB0C14-B94D-4E23-988F-D3C5812D62BC}" destId="{4D91571F-F2A6-4887-835F-90FF70ACBFA8}" srcOrd="2" destOrd="0" parTransId="{65305CF7-246A-4420-AB27-562764A6DEF0}" sibTransId="{63259639-03F2-406D-B707-A38078859325}"/>
    <dgm:cxn modelId="{AC2FCBCD-1516-45CA-8CD5-E73F2B93F238}" type="presOf" srcId="{D1DB0C14-B94D-4E23-988F-D3C5812D62BC}" destId="{2B2181EC-3B70-4B94-B0A3-B24994731020}" srcOrd="0" destOrd="0" presId="urn:microsoft.com/office/officeart/2005/8/layout/target3"/>
    <dgm:cxn modelId="{EB5D32D7-174C-4863-AA9B-8D8E4C86CBB9}" srcId="{4D91571F-F2A6-4887-835F-90FF70ACBFA8}" destId="{AC780345-E47B-4FE6-B75F-7ADBC57F0DCF}" srcOrd="0" destOrd="0" parTransId="{B6DD1BD6-C562-4911-BC7D-A75BDD0F336D}" sibTransId="{493C6470-248C-46BB-BC42-8961951DFCA9}"/>
    <dgm:cxn modelId="{5A42D3DB-5637-4D42-9DC1-6BF10298F1FF}" type="presOf" srcId="{83D3C3F4-86B4-45A4-A1DA-F2741E3593C1}" destId="{CFB01374-D389-4DD7-AF17-B169CCF6F236}" srcOrd="0" destOrd="0" presId="urn:microsoft.com/office/officeart/2005/8/layout/target3"/>
    <dgm:cxn modelId="{EAFA0DF3-3DB4-45A3-9465-49E50663133D}" srcId="{D1DB0C14-B94D-4E23-988F-D3C5812D62BC}" destId="{5CC897E7-2A27-4EE1-94A8-599DD2C6D9BA}" srcOrd="1" destOrd="0" parTransId="{6B11D255-A682-4A19-92CE-E466EA171F53}" sibTransId="{1FA2C71A-7A32-4C54-9F59-63C779F720EB}"/>
    <dgm:cxn modelId="{784607F5-7194-43BE-9784-CD32EDD5A92F}" type="presOf" srcId="{3CA8961A-7D3A-407C-A16D-4ADF29D7D664}" destId="{CFB01374-D389-4DD7-AF17-B169CCF6F236}" srcOrd="0" destOrd="1" presId="urn:microsoft.com/office/officeart/2005/8/layout/target3"/>
    <dgm:cxn modelId="{59F25BF5-6CDE-416F-BDF5-4EF6EDBC0A61}" type="presOf" srcId="{4D91571F-F2A6-4887-835F-90FF70ACBFA8}" destId="{64E7E61B-75C1-472D-8437-13B53BE8A9AD}" srcOrd="1" destOrd="0" presId="urn:microsoft.com/office/officeart/2005/8/layout/target3"/>
    <dgm:cxn modelId="{FBBB7D90-99F2-48BD-A24E-BC5D76BFFB7C}" type="presParOf" srcId="{2B2181EC-3B70-4B94-B0A3-B24994731020}" destId="{24BFD445-B097-4BBA-A1BB-0DD1A07ED857}" srcOrd="0" destOrd="0" presId="urn:microsoft.com/office/officeart/2005/8/layout/target3"/>
    <dgm:cxn modelId="{3E9C5C18-370A-48A8-8322-0AD6A8BF9CFD}" type="presParOf" srcId="{2B2181EC-3B70-4B94-B0A3-B24994731020}" destId="{A4A6D36C-5019-43F4-BDC6-0032241E145C}" srcOrd="1" destOrd="0" presId="urn:microsoft.com/office/officeart/2005/8/layout/target3"/>
    <dgm:cxn modelId="{25FB3C37-761D-49F9-B781-1CE8BBAA2BBA}" type="presParOf" srcId="{2B2181EC-3B70-4B94-B0A3-B24994731020}" destId="{43F92EF0-1E19-4466-81C9-7188D13E520A}" srcOrd="2" destOrd="0" presId="urn:microsoft.com/office/officeart/2005/8/layout/target3"/>
    <dgm:cxn modelId="{5ABE80F7-031E-41B3-9258-8F0E39E2B912}" type="presParOf" srcId="{2B2181EC-3B70-4B94-B0A3-B24994731020}" destId="{6F72818A-7609-4BC8-93F8-37618ED46F5E}" srcOrd="3" destOrd="0" presId="urn:microsoft.com/office/officeart/2005/8/layout/target3"/>
    <dgm:cxn modelId="{6F5BF460-141B-49E7-BCFA-B4BCC5981CC1}" type="presParOf" srcId="{2B2181EC-3B70-4B94-B0A3-B24994731020}" destId="{5A5D2F99-871D-4BDB-805B-735AE2FD2593}" srcOrd="4" destOrd="0" presId="urn:microsoft.com/office/officeart/2005/8/layout/target3"/>
    <dgm:cxn modelId="{FA1B2A1B-83F0-4EF0-BC7E-42FE19B35EA8}" type="presParOf" srcId="{2B2181EC-3B70-4B94-B0A3-B24994731020}" destId="{D658E7DC-F9A4-4974-8A0C-B1166F3BFEAE}" srcOrd="5" destOrd="0" presId="urn:microsoft.com/office/officeart/2005/8/layout/target3"/>
    <dgm:cxn modelId="{73A11064-39D9-40A4-925D-E88774F26654}" type="presParOf" srcId="{2B2181EC-3B70-4B94-B0A3-B24994731020}" destId="{33ABA861-0A54-47EB-B944-D93787D44F54}" srcOrd="6" destOrd="0" presId="urn:microsoft.com/office/officeart/2005/8/layout/target3"/>
    <dgm:cxn modelId="{9AE321C2-4C6E-49A3-93B2-C459176DAA56}" type="presParOf" srcId="{2B2181EC-3B70-4B94-B0A3-B24994731020}" destId="{231D110D-52C0-4175-9A81-1AFEAAE34B0E}" srcOrd="7" destOrd="0" presId="urn:microsoft.com/office/officeart/2005/8/layout/target3"/>
    <dgm:cxn modelId="{EBCFFB60-ECDA-4413-B74E-D8AF72FAF708}" type="presParOf" srcId="{2B2181EC-3B70-4B94-B0A3-B24994731020}" destId="{8AB27CC3-9B5A-4A33-A977-BE2044765FEF}" srcOrd="8" destOrd="0" presId="urn:microsoft.com/office/officeart/2005/8/layout/target3"/>
    <dgm:cxn modelId="{355215A0-C6A7-4FCF-A32E-6FA792339DA9}" type="presParOf" srcId="{2B2181EC-3B70-4B94-B0A3-B24994731020}" destId="{977278AD-2549-45AB-8206-AEAFED77D4D6}" srcOrd="9" destOrd="0" presId="urn:microsoft.com/office/officeart/2005/8/layout/target3"/>
    <dgm:cxn modelId="{97862989-06D8-44C9-8C6A-7CB882153697}" type="presParOf" srcId="{2B2181EC-3B70-4B94-B0A3-B24994731020}" destId="{95AD07C8-A892-4251-9DF8-ED21A304C489}" srcOrd="10" destOrd="0" presId="urn:microsoft.com/office/officeart/2005/8/layout/target3"/>
    <dgm:cxn modelId="{A4D7F7B3-363B-461B-8F3E-9DF3832AEEC9}" type="presParOf" srcId="{2B2181EC-3B70-4B94-B0A3-B24994731020}" destId="{266FD17C-C636-46C6-90C0-298C24D9C57F}" srcOrd="11" destOrd="0" presId="urn:microsoft.com/office/officeart/2005/8/layout/target3"/>
    <dgm:cxn modelId="{C493AB29-10BA-4ECF-9CE8-C16518B73D7F}" type="presParOf" srcId="{2B2181EC-3B70-4B94-B0A3-B24994731020}" destId="{CFB01374-D389-4DD7-AF17-B169CCF6F236}" srcOrd="12" destOrd="0" presId="urn:microsoft.com/office/officeart/2005/8/layout/target3"/>
    <dgm:cxn modelId="{B3B3BD93-7960-4ECB-B29D-8322A4D5D7CF}" type="presParOf" srcId="{2B2181EC-3B70-4B94-B0A3-B24994731020}" destId="{64E7E61B-75C1-472D-8437-13B53BE8A9AD}" srcOrd="13" destOrd="0" presId="urn:microsoft.com/office/officeart/2005/8/layout/target3"/>
    <dgm:cxn modelId="{CD0EC2BA-E98C-4BAC-BE8A-92CCBC9DF123}" type="presParOf" srcId="{2B2181EC-3B70-4B94-B0A3-B24994731020}" destId="{78325420-3828-472B-BB9D-763468F5DFD2}"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DB0C14-B94D-4E23-988F-D3C5812D62BC}"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IN"/>
        </a:p>
      </dgm:t>
    </dgm:pt>
    <dgm:pt modelId="{FCE2F684-DFDA-4C02-95AB-EA4B2BEB320F}">
      <dgm:prSet/>
      <dgm:spPr/>
      <dgm:t>
        <a:bodyPr/>
        <a:lstStyle/>
        <a:p>
          <a:pPr rtl="0"/>
          <a:r>
            <a:rPr lang="en-US" b="1" dirty="0">
              <a:latin typeface="+mn-lt"/>
            </a:rPr>
            <a:t>Target Clients</a:t>
          </a:r>
          <a:endParaRPr lang="en-IN" dirty="0"/>
        </a:p>
      </dgm:t>
    </dgm:pt>
    <dgm:pt modelId="{51233C1F-5FD7-4F59-B1E6-6DDEBAFE8BF7}" type="parTrans" cxnId="{A777D49D-DF58-428C-8F9D-395DE79E6EF3}">
      <dgm:prSet/>
      <dgm:spPr/>
      <dgm:t>
        <a:bodyPr/>
        <a:lstStyle/>
        <a:p>
          <a:endParaRPr lang="en-IN"/>
        </a:p>
      </dgm:t>
    </dgm:pt>
    <dgm:pt modelId="{E9E4E7C4-CCC8-4B73-991F-3DB8BEB8F187}" type="sibTrans" cxnId="{A777D49D-DF58-428C-8F9D-395DE79E6EF3}">
      <dgm:prSet/>
      <dgm:spPr/>
      <dgm:t>
        <a:bodyPr/>
        <a:lstStyle/>
        <a:p>
          <a:endParaRPr lang="en-IN"/>
        </a:p>
      </dgm:t>
    </dgm:pt>
    <dgm:pt modelId="{B5BC089F-5621-4E11-936B-EE6B851B6ACA}">
      <dgm:prSet phldrT="[Text]"/>
      <dgm:spPr/>
      <dgm:t>
        <a:bodyPr/>
        <a:lstStyle/>
        <a:p>
          <a:r>
            <a:rPr lang="en-US" dirty="0">
              <a:latin typeface="+mn-lt"/>
            </a:rPr>
            <a:t>Tier 1, Tier II, OEMs, System Integrators</a:t>
          </a:r>
        </a:p>
      </dgm:t>
    </dgm:pt>
    <dgm:pt modelId="{718331FE-C254-40B1-9B68-F45DD18CBE18}" type="parTrans" cxnId="{B9B625C9-EBA1-47E7-97F9-996DB03DC32F}">
      <dgm:prSet/>
      <dgm:spPr/>
      <dgm:t>
        <a:bodyPr/>
        <a:lstStyle/>
        <a:p>
          <a:endParaRPr lang="en-IN"/>
        </a:p>
      </dgm:t>
    </dgm:pt>
    <dgm:pt modelId="{A7B925E2-F615-4AFF-82F7-24B00E9B89E3}" type="sibTrans" cxnId="{B9B625C9-EBA1-47E7-97F9-996DB03DC32F}">
      <dgm:prSet/>
      <dgm:spPr/>
      <dgm:t>
        <a:bodyPr/>
        <a:lstStyle/>
        <a:p>
          <a:endParaRPr lang="en-IN"/>
        </a:p>
      </dgm:t>
    </dgm:pt>
    <dgm:pt modelId="{80D587AB-9A9E-4EAB-A7B8-F5B33E30F56A}">
      <dgm:prSet phldrT="[Text]"/>
      <dgm:spPr/>
      <dgm:t>
        <a:bodyPr/>
        <a:lstStyle/>
        <a:p>
          <a:r>
            <a:rPr lang="en-US" dirty="0">
              <a:latin typeface="+mn-lt"/>
            </a:rPr>
            <a:t>Focus on long term partnerships and repeat business</a:t>
          </a:r>
        </a:p>
      </dgm:t>
    </dgm:pt>
    <dgm:pt modelId="{71D2F551-938B-408A-BD66-47870984F1DE}" type="parTrans" cxnId="{9632FBD2-D8D1-4694-BDEB-C69772D3DD69}">
      <dgm:prSet/>
      <dgm:spPr/>
      <dgm:t>
        <a:bodyPr/>
        <a:lstStyle/>
        <a:p>
          <a:endParaRPr lang="en-IN"/>
        </a:p>
      </dgm:t>
    </dgm:pt>
    <dgm:pt modelId="{736CA167-CEEB-462D-9AAD-F82EBECFB983}" type="sibTrans" cxnId="{9632FBD2-D8D1-4694-BDEB-C69772D3DD69}">
      <dgm:prSet/>
      <dgm:spPr/>
      <dgm:t>
        <a:bodyPr/>
        <a:lstStyle/>
        <a:p>
          <a:endParaRPr lang="en-IN"/>
        </a:p>
      </dgm:t>
    </dgm:pt>
    <dgm:pt modelId="{AA9A79B8-009D-4A8D-9FEA-AF249CEA3122}">
      <dgm:prSet phldrT="[Text]"/>
      <dgm:spPr/>
      <dgm:t>
        <a:bodyPr/>
        <a:lstStyle/>
        <a:p>
          <a:r>
            <a:rPr lang="en-US" b="1" dirty="0">
              <a:latin typeface="+mn-lt"/>
            </a:rPr>
            <a:t>Engineering Team</a:t>
          </a:r>
          <a:endParaRPr lang="en-US" dirty="0">
            <a:latin typeface="+mn-lt"/>
          </a:endParaRPr>
        </a:p>
      </dgm:t>
    </dgm:pt>
    <dgm:pt modelId="{0BFBD38F-A391-42C1-911A-0E2CB749E94E}" type="parTrans" cxnId="{71AF336D-0F46-4F8F-B7D1-DD8901F93E17}">
      <dgm:prSet/>
      <dgm:spPr/>
      <dgm:t>
        <a:bodyPr/>
        <a:lstStyle/>
        <a:p>
          <a:endParaRPr lang="en-IN"/>
        </a:p>
      </dgm:t>
    </dgm:pt>
    <dgm:pt modelId="{DC22EE5D-EB50-4ABF-AAEA-520950A425A6}" type="sibTrans" cxnId="{71AF336D-0F46-4F8F-B7D1-DD8901F93E17}">
      <dgm:prSet/>
      <dgm:spPr/>
      <dgm:t>
        <a:bodyPr/>
        <a:lstStyle/>
        <a:p>
          <a:endParaRPr lang="en-IN"/>
        </a:p>
      </dgm:t>
    </dgm:pt>
    <dgm:pt modelId="{189F5B2F-F7D7-441F-97CA-4CD180988B70}">
      <dgm:prSet phldrT="[Text]"/>
      <dgm:spPr/>
      <dgm:t>
        <a:bodyPr/>
        <a:lstStyle/>
        <a:p>
          <a:r>
            <a:rPr lang="en-US" dirty="0">
              <a:latin typeface="+mn-lt"/>
            </a:rPr>
            <a:t>Human capital with multiple decades of  experience in the related industries</a:t>
          </a:r>
        </a:p>
      </dgm:t>
    </dgm:pt>
    <dgm:pt modelId="{F7A7FA1B-C790-450D-A8AB-3BE2ADC32BFD}" type="parTrans" cxnId="{02282312-930C-4723-A235-FADD445DCAAE}">
      <dgm:prSet/>
      <dgm:spPr/>
      <dgm:t>
        <a:bodyPr/>
        <a:lstStyle/>
        <a:p>
          <a:endParaRPr lang="en-IN"/>
        </a:p>
      </dgm:t>
    </dgm:pt>
    <dgm:pt modelId="{2D649D39-EE2B-40F0-97B8-1EDA7A314738}" type="sibTrans" cxnId="{02282312-930C-4723-A235-FADD445DCAAE}">
      <dgm:prSet/>
      <dgm:spPr/>
      <dgm:t>
        <a:bodyPr/>
        <a:lstStyle/>
        <a:p>
          <a:endParaRPr lang="en-IN"/>
        </a:p>
      </dgm:t>
    </dgm:pt>
    <dgm:pt modelId="{DB74C1A9-CA1C-4325-8579-CFD747581BD6}">
      <dgm:prSet phldrT="[Text]"/>
      <dgm:spPr/>
      <dgm:t>
        <a:bodyPr/>
        <a:lstStyle/>
        <a:p>
          <a:r>
            <a:rPr lang="en-US" dirty="0">
              <a:latin typeface="+mn-lt"/>
            </a:rPr>
            <a:t>Quality Excellence</a:t>
          </a:r>
        </a:p>
      </dgm:t>
    </dgm:pt>
    <dgm:pt modelId="{08F4CE16-EC70-4F05-8E67-5978EFF2155E}" type="parTrans" cxnId="{DEE593F6-4DEE-4887-9994-236D2B27BDAB}">
      <dgm:prSet/>
      <dgm:spPr/>
      <dgm:t>
        <a:bodyPr/>
        <a:lstStyle/>
        <a:p>
          <a:endParaRPr lang="en-IN"/>
        </a:p>
      </dgm:t>
    </dgm:pt>
    <dgm:pt modelId="{213F754B-AF15-49FB-B444-A3BB79C81712}" type="sibTrans" cxnId="{DEE593F6-4DEE-4887-9994-236D2B27BDAB}">
      <dgm:prSet/>
      <dgm:spPr/>
      <dgm:t>
        <a:bodyPr/>
        <a:lstStyle/>
        <a:p>
          <a:endParaRPr lang="en-IN"/>
        </a:p>
      </dgm:t>
    </dgm:pt>
    <dgm:pt modelId="{B41926BD-CE72-4A89-B543-07E1805CF526}">
      <dgm:prSet phldrT="[Text]"/>
      <dgm:spPr/>
      <dgm:t>
        <a:bodyPr/>
        <a:lstStyle/>
        <a:p>
          <a:r>
            <a:rPr lang="en-US" b="1" dirty="0">
              <a:latin typeface="+mn-lt"/>
            </a:rPr>
            <a:t>Growth Plans</a:t>
          </a:r>
        </a:p>
      </dgm:t>
    </dgm:pt>
    <dgm:pt modelId="{5826E4B9-A825-4C28-819E-0113987B8ED2}" type="parTrans" cxnId="{42E84704-8639-428B-8A5E-F9FDC8172066}">
      <dgm:prSet/>
      <dgm:spPr/>
      <dgm:t>
        <a:bodyPr/>
        <a:lstStyle/>
        <a:p>
          <a:endParaRPr lang="en-IN"/>
        </a:p>
      </dgm:t>
    </dgm:pt>
    <dgm:pt modelId="{CA2B1623-885E-4D3D-9BD4-02185E2FFEBA}" type="sibTrans" cxnId="{42E84704-8639-428B-8A5E-F9FDC8172066}">
      <dgm:prSet/>
      <dgm:spPr/>
      <dgm:t>
        <a:bodyPr/>
        <a:lstStyle/>
        <a:p>
          <a:endParaRPr lang="en-IN"/>
        </a:p>
      </dgm:t>
    </dgm:pt>
    <dgm:pt modelId="{8BA3A05D-3D83-4BCA-BF0B-D7F8A67F8ECB}">
      <dgm:prSet phldrT="[Text]"/>
      <dgm:spPr/>
      <dgm:t>
        <a:bodyPr/>
        <a:lstStyle/>
        <a:p>
          <a:r>
            <a:rPr lang="en-US" dirty="0">
              <a:latin typeface="+mn-lt"/>
            </a:rPr>
            <a:t>Core teams on Machine learning, Artificial intelligence and </a:t>
          </a:r>
          <a:r>
            <a:rPr lang="en-US" dirty="0" err="1">
              <a:latin typeface="+mn-lt"/>
            </a:rPr>
            <a:t>IoT</a:t>
          </a:r>
          <a:endParaRPr lang="en-US" dirty="0">
            <a:latin typeface="+mn-lt"/>
          </a:endParaRPr>
        </a:p>
      </dgm:t>
    </dgm:pt>
    <dgm:pt modelId="{FEB32017-5D03-4978-8047-D02BDB7BF3E1}" type="parTrans" cxnId="{F4ACB36E-D6BC-442F-90AC-8498B839250E}">
      <dgm:prSet/>
      <dgm:spPr/>
      <dgm:t>
        <a:bodyPr/>
        <a:lstStyle/>
        <a:p>
          <a:endParaRPr lang="en-IN"/>
        </a:p>
      </dgm:t>
    </dgm:pt>
    <dgm:pt modelId="{C5B941E1-4C9F-46A1-AD02-9E08F0857FDE}" type="sibTrans" cxnId="{F4ACB36E-D6BC-442F-90AC-8498B839250E}">
      <dgm:prSet/>
      <dgm:spPr/>
      <dgm:t>
        <a:bodyPr/>
        <a:lstStyle/>
        <a:p>
          <a:endParaRPr lang="en-IN"/>
        </a:p>
      </dgm:t>
    </dgm:pt>
    <dgm:pt modelId="{E0FAFFF1-4548-458B-B2E6-CF05B5CDDE9B}">
      <dgm:prSet phldrT="[Text]"/>
      <dgm:spPr/>
      <dgm:t>
        <a:bodyPr/>
        <a:lstStyle/>
        <a:p>
          <a:r>
            <a:rPr lang="en-US" dirty="0">
              <a:latin typeface="+mn-lt"/>
            </a:rPr>
            <a:t>Prior experience with product and service companies</a:t>
          </a:r>
        </a:p>
      </dgm:t>
    </dgm:pt>
    <dgm:pt modelId="{5B5B2A8E-FF50-4EB2-A2B6-B0EE800FACD5}" type="parTrans" cxnId="{65DC86B9-007E-4EC6-8AAF-79FCE8B76AC9}">
      <dgm:prSet/>
      <dgm:spPr/>
      <dgm:t>
        <a:bodyPr/>
        <a:lstStyle/>
        <a:p>
          <a:endParaRPr lang="en-IN"/>
        </a:p>
      </dgm:t>
    </dgm:pt>
    <dgm:pt modelId="{E90E09D2-9649-45B0-884B-E5E6FE0EFF57}" type="sibTrans" cxnId="{65DC86B9-007E-4EC6-8AAF-79FCE8B76AC9}">
      <dgm:prSet/>
      <dgm:spPr/>
      <dgm:t>
        <a:bodyPr/>
        <a:lstStyle/>
        <a:p>
          <a:endParaRPr lang="en-IN"/>
        </a:p>
      </dgm:t>
    </dgm:pt>
    <dgm:pt modelId="{2EB205A2-53E0-4D06-ABFD-2DC00178D2C8}">
      <dgm:prSet phldrT="[Text]"/>
      <dgm:spPr/>
      <dgm:t>
        <a:bodyPr/>
        <a:lstStyle/>
        <a:p>
          <a:r>
            <a:rPr lang="en-US" dirty="0">
              <a:latin typeface="+mn-lt"/>
            </a:rPr>
            <a:t>Technology partnerships  </a:t>
          </a:r>
        </a:p>
      </dgm:t>
    </dgm:pt>
    <dgm:pt modelId="{9F682707-E204-4967-8F6F-11C96C5A2BF3}" type="parTrans" cxnId="{AD2753F5-7A30-48E6-92DB-BCED8E83C027}">
      <dgm:prSet/>
      <dgm:spPr/>
      <dgm:t>
        <a:bodyPr/>
        <a:lstStyle/>
        <a:p>
          <a:endParaRPr lang="en-IN"/>
        </a:p>
      </dgm:t>
    </dgm:pt>
    <dgm:pt modelId="{F0FEC676-23BD-4CB5-B230-B0020E25A873}" type="sibTrans" cxnId="{AD2753F5-7A30-48E6-92DB-BCED8E83C027}">
      <dgm:prSet/>
      <dgm:spPr/>
      <dgm:t>
        <a:bodyPr/>
        <a:lstStyle/>
        <a:p>
          <a:endParaRPr lang="en-IN"/>
        </a:p>
      </dgm:t>
    </dgm:pt>
    <dgm:pt modelId="{0EB6AC8A-A09B-4E7A-B370-867B30AD756A}">
      <dgm:prSet phldrT="[Text]"/>
      <dgm:spPr/>
      <dgm:t>
        <a:bodyPr/>
        <a:lstStyle/>
        <a:p>
          <a:r>
            <a:rPr lang="en-US" dirty="0">
              <a:latin typeface="+mn-lt"/>
            </a:rPr>
            <a:t> Talent Management </a:t>
          </a:r>
        </a:p>
      </dgm:t>
    </dgm:pt>
    <dgm:pt modelId="{E0A79DDA-4A90-4BC8-BE6B-7D597AFEB1A7}" type="parTrans" cxnId="{C432BB64-694D-4463-BDE0-76AF639B0A06}">
      <dgm:prSet/>
      <dgm:spPr/>
    </dgm:pt>
    <dgm:pt modelId="{14DD40C8-A9C5-4D12-8DD7-7225D8F2E42B}" type="sibTrans" cxnId="{C432BB64-694D-4463-BDE0-76AF639B0A06}">
      <dgm:prSet/>
      <dgm:spPr/>
    </dgm:pt>
    <dgm:pt modelId="{3A1EF229-4F81-4B04-9590-C0D686649E77}" type="pres">
      <dgm:prSet presAssocID="{D1DB0C14-B94D-4E23-988F-D3C5812D62BC}" presName="linear" presStyleCnt="0">
        <dgm:presLayoutVars>
          <dgm:dir/>
          <dgm:animLvl val="lvl"/>
          <dgm:resizeHandles val="exact"/>
        </dgm:presLayoutVars>
      </dgm:prSet>
      <dgm:spPr/>
    </dgm:pt>
    <dgm:pt modelId="{A3A4E27A-0E82-413B-B4D2-BEDACC1F9443}" type="pres">
      <dgm:prSet presAssocID="{FCE2F684-DFDA-4C02-95AB-EA4B2BEB320F}" presName="parentLin" presStyleCnt="0"/>
      <dgm:spPr/>
    </dgm:pt>
    <dgm:pt modelId="{41DBDF83-AAF8-4B1F-B5DB-83519F317839}" type="pres">
      <dgm:prSet presAssocID="{FCE2F684-DFDA-4C02-95AB-EA4B2BEB320F}" presName="parentLeftMargin" presStyleLbl="node1" presStyleIdx="0" presStyleCnt="3"/>
      <dgm:spPr/>
    </dgm:pt>
    <dgm:pt modelId="{A31B82D6-72BF-4075-9023-484E1BA0C2EB}" type="pres">
      <dgm:prSet presAssocID="{FCE2F684-DFDA-4C02-95AB-EA4B2BEB320F}" presName="parentText" presStyleLbl="node1" presStyleIdx="0" presStyleCnt="3">
        <dgm:presLayoutVars>
          <dgm:chMax val="0"/>
          <dgm:bulletEnabled val="1"/>
        </dgm:presLayoutVars>
      </dgm:prSet>
      <dgm:spPr/>
    </dgm:pt>
    <dgm:pt modelId="{8054071A-8A13-4432-B979-1AA53297594B}" type="pres">
      <dgm:prSet presAssocID="{FCE2F684-DFDA-4C02-95AB-EA4B2BEB320F}" presName="negativeSpace" presStyleCnt="0"/>
      <dgm:spPr/>
    </dgm:pt>
    <dgm:pt modelId="{88E2C228-A4BB-4017-8B61-C53204436623}" type="pres">
      <dgm:prSet presAssocID="{FCE2F684-DFDA-4C02-95AB-EA4B2BEB320F}" presName="childText" presStyleLbl="conFgAcc1" presStyleIdx="0" presStyleCnt="3">
        <dgm:presLayoutVars>
          <dgm:bulletEnabled val="1"/>
        </dgm:presLayoutVars>
      </dgm:prSet>
      <dgm:spPr/>
    </dgm:pt>
    <dgm:pt modelId="{B268F719-0500-4534-998E-E8BAB8B3135A}" type="pres">
      <dgm:prSet presAssocID="{E9E4E7C4-CCC8-4B73-991F-3DB8BEB8F187}" presName="spaceBetweenRectangles" presStyleCnt="0"/>
      <dgm:spPr/>
    </dgm:pt>
    <dgm:pt modelId="{65EAE6F3-B42B-4B2C-8E06-7C36DDB5F9E8}" type="pres">
      <dgm:prSet presAssocID="{AA9A79B8-009D-4A8D-9FEA-AF249CEA3122}" presName="parentLin" presStyleCnt="0"/>
      <dgm:spPr/>
    </dgm:pt>
    <dgm:pt modelId="{096DD414-2B8E-4E2A-A36B-3BC6747A94F7}" type="pres">
      <dgm:prSet presAssocID="{AA9A79B8-009D-4A8D-9FEA-AF249CEA3122}" presName="parentLeftMargin" presStyleLbl="node1" presStyleIdx="0" presStyleCnt="3" custScaleY="83012"/>
      <dgm:spPr/>
    </dgm:pt>
    <dgm:pt modelId="{0EA2D0C2-C76E-4F7C-A81F-7C27275C50EB}" type="pres">
      <dgm:prSet presAssocID="{AA9A79B8-009D-4A8D-9FEA-AF249CEA3122}" presName="parentText" presStyleLbl="node1" presStyleIdx="1" presStyleCnt="3">
        <dgm:presLayoutVars>
          <dgm:chMax val="0"/>
          <dgm:bulletEnabled val="1"/>
        </dgm:presLayoutVars>
      </dgm:prSet>
      <dgm:spPr/>
    </dgm:pt>
    <dgm:pt modelId="{1E9E8479-8304-437F-ADE0-72CA11104453}" type="pres">
      <dgm:prSet presAssocID="{AA9A79B8-009D-4A8D-9FEA-AF249CEA3122}" presName="negativeSpace" presStyleCnt="0"/>
      <dgm:spPr/>
    </dgm:pt>
    <dgm:pt modelId="{C6AA5434-A503-4518-8989-6B0D319F7FC5}" type="pres">
      <dgm:prSet presAssocID="{AA9A79B8-009D-4A8D-9FEA-AF249CEA3122}" presName="childText" presStyleLbl="conFgAcc1" presStyleIdx="1" presStyleCnt="3">
        <dgm:presLayoutVars>
          <dgm:bulletEnabled val="1"/>
        </dgm:presLayoutVars>
      </dgm:prSet>
      <dgm:spPr/>
    </dgm:pt>
    <dgm:pt modelId="{5EC4E108-821A-4610-8A1D-140EA6081485}" type="pres">
      <dgm:prSet presAssocID="{DC22EE5D-EB50-4ABF-AAEA-520950A425A6}" presName="spaceBetweenRectangles" presStyleCnt="0"/>
      <dgm:spPr/>
    </dgm:pt>
    <dgm:pt modelId="{81BC5825-D984-48CC-9142-0C3DF1086CD2}" type="pres">
      <dgm:prSet presAssocID="{B41926BD-CE72-4A89-B543-07E1805CF526}" presName="parentLin" presStyleCnt="0"/>
      <dgm:spPr/>
    </dgm:pt>
    <dgm:pt modelId="{E089CD25-B2A1-453D-8824-5DF375E7022C}" type="pres">
      <dgm:prSet presAssocID="{B41926BD-CE72-4A89-B543-07E1805CF526}" presName="parentLeftMargin" presStyleLbl="node1" presStyleIdx="1" presStyleCnt="3" custScaleY="77008"/>
      <dgm:spPr/>
    </dgm:pt>
    <dgm:pt modelId="{5890B3E2-FD28-48E6-B534-209F5D65BDBE}" type="pres">
      <dgm:prSet presAssocID="{B41926BD-CE72-4A89-B543-07E1805CF526}" presName="parentText" presStyleLbl="node1" presStyleIdx="2" presStyleCnt="3">
        <dgm:presLayoutVars>
          <dgm:chMax val="0"/>
          <dgm:bulletEnabled val="1"/>
        </dgm:presLayoutVars>
      </dgm:prSet>
      <dgm:spPr/>
    </dgm:pt>
    <dgm:pt modelId="{9E16F258-9FEC-44D4-BDCA-0E816F14C9DD}" type="pres">
      <dgm:prSet presAssocID="{B41926BD-CE72-4A89-B543-07E1805CF526}" presName="negativeSpace" presStyleCnt="0"/>
      <dgm:spPr/>
    </dgm:pt>
    <dgm:pt modelId="{53269A4E-763B-42F3-AD2C-18BD75A2395C}" type="pres">
      <dgm:prSet presAssocID="{B41926BD-CE72-4A89-B543-07E1805CF526}" presName="childText" presStyleLbl="conFgAcc1" presStyleIdx="2" presStyleCnt="3" custLinFactNeighborX="0" custLinFactNeighborY="18789">
        <dgm:presLayoutVars>
          <dgm:bulletEnabled val="1"/>
        </dgm:presLayoutVars>
      </dgm:prSet>
      <dgm:spPr/>
    </dgm:pt>
  </dgm:ptLst>
  <dgm:cxnLst>
    <dgm:cxn modelId="{42E84704-8639-428B-8A5E-F9FDC8172066}" srcId="{D1DB0C14-B94D-4E23-988F-D3C5812D62BC}" destId="{B41926BD-CE72-4A89-B543-07E1805CF526}" srcOrd="2" destOrd="0" parTransId="{5826E4B9-A825-4C28-819E-0113987B8ED2}" sibTransId="{CA2B1623-885E-4D3D-9BD4-02185E2FFEBA}"/>
    <dgm:cxn modelId="{AEDDD60A-152A-4BA5-BAE9-DC3BBA18B7FD}" type="presOf" srcId="{189F5B2F-F7D7-441F-97CA-4CD180988B70}" destId="{C6AA5434-A503-4518-8989-6B0D319F7FC5}" srcOrd="0" destOrd="0" presId="urn:microsoft.com/office/officeart/2005/8/layout/list1"/>
    <dgm:cxn modelId="{02282312-930C-4723-A235-FADD445DCAAE}" srcId="{AA9A79B8-009D-4A8D-9FEA-AF249CEA3122}" destId="{189F5B2F-F7D7-441F-97CA-4CD180988B70}" srcOrd="0" destOrd="0" parTransId="{F7A7FA1B-C790-450D-A8AB-3BE2ADC32BFD}" sibTransId="{2D649D39-EE2B-40F0-97B8-1EDA7A314738}"/>
    <dgm:cxn modelId="{83CCD312-A15A-4733-A201-FAD13BE9CF05}" type="presOf" srcId="{E0FAFFF1-4548-458B-B2E6-CF05B5CDDE9B}" destId="{C6AA5434-A503-4518-8989-6B0D319F7FC5}" srcOrd="0" destOrd="1" presId="urn:microsoft.com/office/officeart/2005/8/layout/list1"/>
    <dgm:cxn modelId="{A7A32824-DB85-4E3D-9E90-F5EDB1A808B9}" type="presOf" srcId="{2EB205A2-53E0-4D06-ABFD-2DC00178D2C8}" destId="{53269A4E-763B-42F3-AD2C-18BD75A2395C}" srcOrd="0" destOrd="2" presId="urn:microsoft.com/office/officeart/2005/8/layout/list1"/>
    <dgm:cxn modelId="{A8F10B25-FC66-47CF-BA6A-64A6B5650AC6}" type="presOf" srcId="{FCE2F684-DFDA-4C02-95AB-EA4B2BEB320F}" destId="{A31B82D6-72BF-4075-9023-484E1BA0C2EB}" srcOrd="1" destOrd="0" presId="urn:microsoft.com/office/officeart/2005/8/layout/list1"/>
    <dgm:cxn modelId="{63330135-D658-4CD5-84B7-E017826FD5C2}" type="presOf" srcId="{B41926BD-CE72-4A89-B543-07E1805CF526}" destId="{E089CD25-B2A1-453D-8824-5DF375E7022C}" srcOrd="0" destOrd="0" presId="urn:microsoft.com/office/officeart/2005/8/layout/list1"/>
    <dgm:cxn modelId="{6EA57242-B7C0-4C15-86FD-CCB55E99D07F}" type="presOf" srcId="{AA9A79B8-009D-4A8D-9FEA-AF249CEA3122}" destId="{0EA2D0C2-C76E-4F7C-A81F-7C27275C50EB}" srcOrd="1" destOrd="0" presId="urn:microsoft.com/office/officeart/2005/8/layout/list1"/>
    <dgm:cxn modelId="{976B0064-8A0D-4B3D-B153-5FFFAC785BCE}" type="presOf" srcId="{80D587AB-9A9E-4EAB-A7B8-F5B33E30F56A}" destId="{88E2C228-A4BB-4017-8B61-C53204436623}" srcOrd="0" destOrd="1" presId="urn:microsoft.com/office/officeart/2005/8/layout/list1"/>
    <dgm:cxn modelId="{C432BB64-694D-4463-BDE0-76AF639B0A06}" srcId="{B41926BD-CE72-4A89-B543-07E1805CF526}" destId="{0EB6AC8A-A09B-4E7A-B370-867B30AD756A}" srcOrd="0" destOrd="0" parTransId="{E0A79DDA-4A90-4BC8-BE6B-7D597AFEB1A7}" sibTransId="{14DD40C8-A9C5-4D12-8DD7-7225D8F2E42B}"/>
    <dgm:cxn modelId="{09EA3645-D6C5-494F-89D7-BE907E5F49FC}" type="presOf" srcId="{B41926BD-CE72-4A89-B543-07E1805CF526}" destId="{5890B3E2-FD28-48E6-B534-209F5D65BDBE}" srcOrd="1" destOrd="0" presId="urn:microsoft.com/office/officeart/2005/8/layout/list1"/>
    <dgm:cxn modelId="{71AF336D-0F46-4F8F-B7D1-DD8901F93E17}" srcId="{D1DB0C14-B94D-4E23-988F-D3C5812D62BC}" destId="{AA9A79B8-009D-4A8D-9FEA-AF249CEA3122}" srcOrd="1" destOrd="0" parTransId="{0BFBD38F-A391-42C1-911A-0E2CB749E94E}" sibTransId="{DC22EE5D-EB50-4ABF-AAEA-520950A425A6}"/>
    <dgm:cxn modelId="{F4ACB36E-D6BC-442F-90AC-8498B839250E}" srcId="{B41926BD-CE72-4A89-B543-07E1805CF526}" destId="{8BA3A05D-3D83-4BCA-BF0B-D7F8A67F8ECB}" srcOrd="1" destOrd="0" parTransId="{FEB32017-5D03-4978-8047-D02BDB7BF3E1}" sibTransId="{C5B941E1-4C9F-46A1-AD02-9E08F0857FDE}"/>
    <dgm:cxn modelId="{6121538B-99D7-4E50-9953-CFBF96D51B4B}" type="presOf" srcId="{D1DB0C14-B94D-4E23-988F-D3C5812D62BC}" destId="{3A1EF229-4F81-4B04-9590-C0D686649E77}" srcOrd="0" destOrd="0" presId="urn:microsoft.com/office/officeart/2005/8/layout/list1"/>
    <dgm:cxn modelId="{E795148D-ADD7-40C4-8FBC-EF6BA3F55D1A}" type="presOf" srcId="{AA9A79B8-009D-4A8D-9FEA-AF249CEA3122}" destId="{096DD414-2B8E-4E2A-A36B-3BC6747A94F7}" srcOrd="0" destOrd="0" presId="urn:microsoft.com/office/officeart/2005/8/layout/list1"/>
    <dgm:cxn modelId="{A777D49D-DF58-428C-8F9D-395DE79E6EF3}" srcId="{D1DB0C14-B94D-4E23-988F-D3C5812D62BC}" destId="{FCE2F684-DFDA-4C02-95AB-EA4B2BEB320F}" srcOrd="0" destOrd="0" parTransId="{51233C1F-5FD7-4F59-B1E6-6DDEBAFE8BF7}" sibTransId="{E9E4E7C4-CCC8-4B73-991F-3DB8BEB8F187}"/>
    <dgm:cxn modelId="{A38B149F-7F96-4A10-8F31-618B12798807}" type="presOf" srcId="{8BA3A05D-3D83-4BCA-BF0B-D7F8A67F8ECB}" destId="{53269A4E-763B-42F3-AD2C-18BD75A2395C}" srcOrd="0" destOrd="1" presId="urn:microsoft.com/office/officeart/2005/8/layout/list1"/>
    <dgm:cxn modelId="{65DC86B9-007E-4EC6-8AAF-79FCE8B76AC9}" srcId="{AA9A79B8-009D-4A8D-9FEA-AF249CEA3122}" destId="{E0FAFFF1-4548-458B-B2E6-CF05B5CDDE9B}" srcOrd="1" destOrd="0" parTransId="{5B5B2A8E-FF50-4EB2-A2B6-B0EE800FACD5}" sibTransId="{E90E09D2-9649-45B0-884B-E5E6FE0EFF57}"/>
    <dgm:cxn modelId="{B9B625C9-EBA1-47E7-97F9-996DB03DC32F}" srcId="{FCE2F684-DFDA-4C02-95AB-EA4B2BEB320F}" destId="{B5BC089F-5621-4E11-936B-EE6B851B6ACA}" srcOrd="0" destOrd="0" parTransId="{718331FE-C254-40B1-9B68-F45DD18CBE18}" sibTransId="{A7B925E2-F615-4AFF-82F7-24B00E9B89E3}"/>
    <dgm:cxn modelId="{9632FBD2-D8D1-4694-BDEB-C69772D3DD69}" srcId="{FCE2F684-DFDA-4C02-95AB-EA4B2BEB320F}" destId="{80D587AB-9A9E-4EAB-A7B8-F5B33E30F56A}" srcOrd="1" destOrd="0" parTransId="{71D2F551-938B-408A-BD66-47870984F1DE}" sibTransId="{736CA167-CEEB-462D-9AAD-F82EBECFB983}"/>
    <dgm:cxn modelId="{FF9B15D7-7031-442A-9235-E718FABF41A9}" type="presOf" srcId="{B5BC089F-5621-4E11-936B-EE6B851B6ACA}" destId="{88E2C228-A4BB-4017-8B61-C53204436623}" srcOrd="0" destOrd="0" presId="urn:microsoft.com/office/officeart/2005/8/layout/list1"/>
    <dgm:cxn modelId="{169F8CD8-4A49-44A2-BA84-28A21071DAB6}" type="presOf" srcId="{0EB6AC8A-A09B-4E7A-B370-867B30AD756A}" destId="{53269A4E-763B-42F3-AD2C-18BD75A2395C}" srcOrd="0" destOrd="0" presId="urn:microsoft.com/office/officeart/2005/8/layout/list1"/>
    <dgm:cxn modelId="{1CB0A0DB-57C9-45FC-9F35-3C62A1EA3844}" type="presOf" srcId="{FCE2F684-DFDA-4C02-95AB-EA4B2BEB320F}" destId="{41DBDF83-AAF8-4B1F-B5DB-83519F317839}" srcOrd="0" destOrd="0" presId="urn:microsoft.com/office/officeart/2005/8/layout/list1"/>
    <dgm:cxn modelId="{AB46A1E4-4FAD-436D-9F51-2775E603444D}" type="presOf" srcId="{DB74C1A9-CA1C-4325-8579-CFD747581BD6}" destId="{C6AA5434-A503-4518-8989-6B0D319F7FC5}" srcOrd="0" destOrd="2" presId="urn:microsoft.com/office/officeart/2005/8/layout/list1"/>
    <dgm:cxn modelId="{AD2753F5-7A30-48E6-92DB-BCED8E83C027}" srcId="{B41926BD-CE72-4A89-B543-07E1805CF526}" destId="{2EB205A2-53E0-4D06-ABFD-2DC00178D2C8}" srcOrd="2" destOrd="0" parTransId="{9F682707-E204-4967-8F6F-11C96C5A2BF3}" sibTransId="{F0FEC676-23BD-4CB5-B230-B0020E25A873}"/>
    <dgm:cxn modelId="{DEE593F6-4DEE-4887-9994-236D2B27BDAB}" srcId="{AA9A79B8-009D-4A8D-9FEA-AF249CEA3122}" destId="{DB74C1A9-CA1C-4325-8579-CFD747581BD6}" srcOrd="2" destOrd="0" parTransId="{08F4CE16-EC70-4F05-8E67-5978EFF2155E}" sibTransId="{213F754B-AF15-49FB-B444-A3BB79C81712}"/>
    <dgm:cxn modelId="{32DB7A7C-0A86-4E18-9529-2CC35ACBA5D9}" type="presParOf" srcId="{3A1EF229-4F81-4B04-9590-C0D686649E77}" destId="{A3A4E27A-0E82-413B-B4D2-BEDACC1F9443}" srcOrd="0" destOrd="0" presId="urn:microsoft.com/office/officeart/2005/8/layout/list1"/>
    <dgm:cxn modelId="{97EEE6C1-C42C-48A7-B4E1-AB82877B9BFE}" type="presParOf" srcId="{A3A4E27A-0E82-413B-B4D2-BEDACC1F9443}" destId="{41DBDF83-AAF8-4B1F-B5DB-83519F317839}" srcOrd="0" destOrd="0" presId="urn:microsoft.com/office/officeart/2005/8/layout/list1"/>
    <dgm:cxn modelId="{07D846C7-FE58-4037-8623-E0EE120121E1}" type="presParOf" srcId="{A3A4E27A-0E82-413B-B4D2-BEDACC1F9443}" destId="{A31B82D6-72BF-4075-9023-484E1BA0C2EB}" srcOrd="1" destOrd="0" presId="urn:microsoft.com/office/officeart/2005/8/layout/list1"/>
    <dgm:cxn modelId="{91504CE0-D8E8-4573-96AB-6D01FD740F78}" type="presParOf" srcId="{3A1EF229-4F81-4B04-9590-C0D686649E77}" destId="{8054071A-8A13-4432-B979-1AA53297594B}" srcOrd="1" destOrd="0" presId="urn:microsoft.com/office/officeart/2005/8/layout/list1"/>
    <dgm:cxn modelId="{302048FF-DD0B-4760-A93F-02A54316C207}" type="presParOf" srcId="{3A1EF229-4F81-4B04-9590-C0D686649E77}" destId="{88E2C228-A4BB-4017-8B61-C53204436623}" srcOrd="2" destOrd="0" presId="urn:microsoft.com/office/officeart/2005/8/layout/list1"/>
    <dgm:cxn modelId="{1D6FCA47-1B89-42AE-AAB0-026E4AB4DC96}" type="presParOf" srcId="{3A1EF229-4F81-4B04-9590-C0D686649E77}" destId="{B268F719-0500-4534-998E-E8BAB8B3135A}" srcOrd="3" destOrd="0" presId="urn:microsoft.com/office/officeart/2005/8/layout/list1"/>
    <dgm:cxn modelId="{1E66EDF3-103C-4E69-BF8E-8FFD51755687}" type="presParOf" srcId="{3A1EF229-4F81-4B04-9590-C0D686649E77}" destId="{65EAE6F3-B42B-4B2C-8E06-7C36DDB5F9E8}" srcOrd="4" destOrd="0" presId="urn:microsoft.com/office/officeart/2005/8/layout/list1"/>
    <dgm:cxn modelId="{3428E09E-B016-4C28-8685-86A8A3344EF9}" type="presParOf" srcId="{65EAE6F3-B42B-4B2C-8E06-7C36DDB5F9E8}" destId="{096DD414-2B8E-4E2A-A36B-3BC6747A94F7}" srcOrd="0" destOrd="0" presId="urn:microsoft.com/office/officeart/2005/8/layout/list1"/>
    <dgm:cxn modelId="{D2E9B469-A06B-4343-9AC1-9F49DCD4F4C8}" type="presParOf" srcId="{65EAE6F3-B42B-4B2C-8E06-7C36DDB5F9E8}" destId="{0EA2D0C2-C76E-4F7C-A81F-7C27275C50EB}" srcOrd="1" destOrd="0" presId="urn:microsoft.com/office/officeart/2005/8/layout/list1"/>
    <dgm:cxn modelId="{B36C3194-9B69-4023-B34C-7D7DD8B36876}" type="presParOf" srcId="{3A1EF229-4F81-4B04-9590-C0D686649E77}" destId="{1E9E8479-8304-437F-ADE0-72CA11104453}" srcOrd="5" destOrd="0" presId="urn:microsoft.com/office/officeart/2005/8/layout/list1"/>
    <dgm:cxn modelId="{623C07F6-2B6F-4DAD-A09E-2DD94BF631B2}" type="presParOf" srcId="{3A1EF229-4F81-4B04-9590-C0D686649E77}" destId="{C6AA5434-A503-4518-8989-6B0D319F7FC5}" srcOrd="6" destOrd="0" presId="urn:microsoft.com/office/officeart/2005/8/layout/list1"/>
    <dgm:cxn modelId="{20D358D7-8D60-442B-A119-96CAB997DB48}" type="presParOf" srcId="{3A1EF229-4F81-4B04-9590-C0D686649E77}" destId="{5EC4E108-821A-4610-8A1D-140EA6081485}" srcOrd="7" destOrd="0" presId="urn:microsoft.com/office/officeart/2005/8/layout/list1"/>
    <dgm:cxn modelId="{F1514EBB-5979-4B09-B765-1541CC677946}" type="presParOf" srcId="{3A1EF229-4F81-4B04-9590-C0D686649E77}" destId="{81BC5825-D984-48CC-9142-0C3DF1086CD2}" srcOrd="8" destOrd="0" presId="urn:microsoft.com/office/officeart/2005/8/layout/list1"/>
    <dgm:cxn modelId="{F98E0AB9-3310-4DF1-B462-8E3D48913EA1}" type="presParOf" srcId="{81BC5825-D984-48CC-9142-0C3DF1086CD2}" destId="{E089CD25-B2A1-453D-8824-5DF375E7022C}" srcOrd="0" destOrd="0" presId="urn:microsoft.com/office/officeart/2005/8/layout/list1"/>
    <dgm:cxn modelId="{41814405-791D-46D9-8EF4-9EBD8D82897E}" type="presParOf" srcId="{81BC5825-D984-48CC-9142-0C3DF1086CD2}" destId="{5890B3E2-FD28-48E6-B534-209F5D65BDBE}" srcOrd="1" destOrd="0" presId="urn:microsoft.com/office/officeart/2005/8/layout/list1"/>
    <dgm:cxn modelId="{A75A25A7-63F4-42A9-9008-ACEE3EFF3A93}" type="presParOf" srcId="{3A1EF229-4F81-4B04-9590-C0D686649E77}" destId="{9E16F258-9FEC-44D4-BDCA-0E816F14C9DD}" srcOrd="9" destOrd="0" presId="urn:microsoft.com/office/officeart/2005/8/layout/list1"/>
    <dgm:cxn modelId="{FFB0F7AF-54A1-486C-8042-036B4C56876E}" type="presParOf" srcId="{3A1EF229-4F81-4B04-9590-C0D686649E77}" destId="{53269A4E-763B-42F3-AD2C-18BD75A2395C}" srcOrd="10"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40D4A3-2033-4EA4-A923-8E34F9E762D6}" type="doc">
      <dgm:prSet loTypeId="urn:microsoft.com/office/officeart/2005/8/layout/hProcess9" loCatId="process" qsTypeId="urn:microsoft.com/office/officeart/2005/8/quickstyle/simple1" qsCatId="simple" csTypeId="urn:microsoft.com/office/officeart/2005/8/colors/colorful4" csCatId="colorful" phldr="1"/>
      <dgm:spPr/>
      <dgm:t>
        <a:bodyPr/>
        <a:lstStyle/>
        <a:p>
          <a:endParaRPr lang="en-IN"/>
        </a:p>
      </dgm:t>
    </dgm:pt>
    <dgm:pt modelId="{143DB791-43D1-4000-88DA-6B4A478BFB42}">
      <dgm:prSet custT="1"/>
      <dgm:spPr/>
      <dgm:t>
        <a:bodyPr/>
        <a:lstStyle/>
        <a:p>
          <a:pPr rtl="0"/>
          <a:r>
            <a:rPr lang="en-IN" sz="1100" dirty="0"/>
            <a:t>Turn-Key System Development</a:t>
          </a:r>
        </a:p>
      </dgm:t>
    </dgm:pt>
    <dgm:pt modelId="{F64095BA-59CF-4C62-A2E1-62632EEAFF25}" type="parTrans" cxnId="{D9BC3EE5-0C7E-4E34-BF3F-24A7B04BEB0F}">
      <dgm:prSet/>
      <dgm:spPr/>
      <dgm:t>
        <a:bodyPr/>
        <a:lstStyle/>
        <a:p>
          <a:endParaRPr lang="en-IN" sz="3600"/>
        </a:p>
      </dgm:t>
    </dgm:pt>
    <dgm:pt modelId="{67255234-2E89-4F81-93CE-785111867691}" type="sibTrans" cxnId="{D9BC3EE5-0C7E-4E34-BF3F-24A7B04BEB0F}">
      <dgm:prSet/>
      <dgm:spPr/>
      <dgm:t>
        <a:bodyPr/>
        <a:lstStyle/>
        <a:p>
          <a:endParaRPr lang="en-IN" sz="3600"/>
        </a:p>
      </dgm:t>
    </dgm:pt>
    <dgm:pt modelId="{300BE150-ABF3-4D24-BF23-24694B3C4627}">
      <dgm:prSet custT="1"/>
      <dgm:spPr/>
      <dgm:t>
        <a:bodyPr/>
        <a:lstStyle/>
        <a:p>
          <a:pPr rtl="0"/>
          <a:r>
            <a:rPr lang="en-US" sz="1100" dirty="0"/>
            <a:t>Custom Embedded Systems</a:t>
          </a:r>
          <a:endParaRPr lang="en-IN" sz="1100" dirty="0"/>
        </a:p>
      </dgm:t>
    </dgm:pt>
    <dgm:pt modelId="{D594F780-2A54-4B14-BABB-A1487BA6D47A}" type="parTrans" cxnId="{2BBBCD93-8139-4098-9DC7-6511FA2C420F}">
      <dgm:prSet/>
      <dgm:spPr/>
      <dgm:t>
        <a:bodyPr/>
        <a:lstStyle/>
        <a:p>
          <a:endParaRPr lang="en-IN" sz="3600"/>
        </a:p>
      </dgm:t>
    </dgm:pt>
    <dgm:pt modelId="{508B4F9C-304D-4813-A330-53D22D09D117}" type="sibTrans" cxnId="{2BBBCD93-8139-4098-9DC7-6511FA2C420F}">
      <dgm:prSet/>
      <dgm:spPr/>
      <dgm:t>
        <a:bodyPr/>
        <a:lstStyle/>
        <a:p>
          <a:endParaRPr lang="en-IN" sz="3600"/>
        </a:p>
      </dgm:t>
    </dgm:pt>
    <dgm:pt modelId="{5F9FABDB-CA41-4C95-89E1-CDD9484501B7}">
      <dgm:prSet custT="1"/>
      <dgm:spPr/>
      <dgm:t>
        <a:bodyPr/>
        <a:lstStyle/>
        <a:p>
          <a:pPr rtl="0"/>
          <a:r>
            <a:rPr lang="en-US" sz="1100" dirty="0"/>
            <a:t>Software Engineering</a:t>
          </a:r>
          <a:endParaRPr lang="en-IN" sz="1100" dirty="0"/>
        </a:p>
      </dgm:t>
    </dgm:pt>
    <dgm:pt modelId="{3D053F4F-8C13-45BB-872E-D134D18734A9}" type="parTrans" cxnId="{218CA5C7-E580-4B00-8F44-A32F5941C781}">
      <dgm:prSet/>
      <dgm:spPr/>
      <dgm:t>
        <a:bodyPr/>
        <a:lstStyle/>
        <a:p>
          <a:endParaRPr lang="en-IN" sz="3600"/>
        </a:p>
      </dgm:t>
    </dgm:pt>
    <dgm:pt modelId="{706D3197-7DB1-4DED-A68D-F5D0AEB421D9}" type="sibTrans" cxnId="{218CA5C7-E580-4B00-8F44-A32F5941C781}">
      <dgm:prSet/>
      <dgm:spPr/>
      <dgm:t>
        <a:bodyPr/>
        <a:lstStyle/>
        <a:p>
          <a:endParaRPr lang="en-IN" sz="3600"/>
        </a:p>
      </dgm:t>
    </dgm:pt>
    <dgm:pt modelId="{B60AD0ED-C517-47AD-A762-A21A73B4C826}">
      <dgm:prSet custT="1"/>
      <dgm:spPr/>
      <dgm:t>
        <a:bodyPr/>
        <a:lstStyle/>
        <a:p>
          <a:pPr rtl="0"/>
          <a:r>
            <a:rPr lang="en-IN" sz="1100" dirty="0"/>
            <a:t>Technical Publication/ Technical Illustrations </a:t>
          </a:r>
        </a:p>
      </dgm:t>
    </dgm:pt>
    <dgm:pt modelId="{1D987037-026C-4AF5-BA49-8B375BF08FB3}" type="parTrans" cxnId="{5C9E7EF4-27EC-46A6-A9D7-1B65B2CF43CD}">
      <dgm:prSet/>
      <dgm:spPr/>
      <dgm:t>
        <a:bodyPr/>
        <a:lstStyle/>
        <a:p>
          <a:endParaRPr lang="en-IN" sz="3600"/>
        </a:p>
      </dgm:t>
    </dgm:pt>
    <dgm:pt modelId="{61DF70DA-51A2-4849-9AE7-5EEDF4C898B7}" type="sibTrans" cxnId="{5C9E7EF4-27EC-46A6-A9D7-1B65B2CF43CD}">
      <dgm:prSet/>
      <dgm:spPr/>
      <dgm:t>
        <a:bodyPr/>
        <a:lstStyle/>
        <a:p>
          <a:endParaRPr lang="en-IN" sz="3600"/>
        </a:p>
      </dgm:t>
    </dgm:pt>
    <dgm:pt modelId="{2C30293E-3A29-47EF-858E-80C9424C7D98}">
      <dgm:prSet custT="1"/>
      <dgm:spPr/>
      <dgm:t>
        <a:bodyPr/>
        <a:lstStyle/>
        <a:p>
          <a:pPr rtl="0"/>
          <a:r>
            <a:rPr lang="en-US" sz="1100" dirty="0"/>
            <a:t>Wire Harness/Automated Test Equipments  ( ATE)</a:t>
          </a:r>
          <a:endParaRPr lang="en-IN" sz="1100" dirty="0"/>
        </a:p>
      </dgm:t>
    </dgm:pt>
    <dgm:pt modelId="{0D9868EC-E868-466B-933E-5E2D8F60A9C0}" type="parTrans" cxnId="{1DF5945F-62DC-4AC2-81B6-59F9E640C3F1}">
      <dgm:prSet/>
      <dgm:spPr/>
      <dgm:t>
        <a:bodyPr/>
        <a:lstStyle/>
        <a:p>
          <a:endParaRPr lang="en-IN" sz="3600"/>
        </a:p>
      </dgm:t>
    </dgm:pt>
    <dgm:pt modelId="{CC3856C3-0FD2-40FA-85F3-F26AD452549D}" type="sibTrans" cxnId="{1DF5945F-62DC-4AC2-81B6-59F9E640C3F1}">
      <dgm:prSet/>
      <dgm:spPr/>
      <dgm:t>
        <a:bodyPr/>
        <a:lstStyle/>
        <a:p>
          <a:endParaRPr lang="en-IN" sz="3600"/>
        </a:p>
      </dgm:t>
    </dgm:pt>
    <dgm:pt modelId="{4C0D4540-5B27-4162-83AB-D1CFCCEC7936}">
      <dgm:prSet custT="1"/>
      <dgm:spPr/>
      <dgm:t>
        <a:bodyPr/>
        <a:lstStyle/>
        <a:p>
          <a:pPr rtl="0"/>
          <a:r>
            <a:rPr lang="en-IN" sz="1100" dirty="0"/>
            <a:t>Mechanical /Structural  parts Design and 3D Modelling </a:t>
          </a:r>
        </a:p>
      </dgm:t>
    </dgm:pt>
    <dgm:pt modelId="{56DB5ECA-DB8E-46BA-82EF-E22CDECCEBFA}" type="parTrans" cxnId="{C84E694C-5BF0-492D-AD79-36FC1DF88B98}">
      <dgm:prSet/>
      <dgm:spPr/>
      <dgm:t>
        <a:bodyPr/>
        <a:lstStyle/>
        <a:p>
          <a:endParaRPr lang="en-IN" sz="3600"/>
        </a:p>
      </dgm:t>
    </dgm:pt>
    <dgm:pt modelId="{ED6ADD26-B47D-4E9C-B6C9-A9D490D83FE2}" type="sibTrans" cxnId="{C84E694C-5BF0-492D-AD79-36FC1DF88B98}">
      <dgm:prSet/>
      <dgm:spPr/>
      <dgm:t>
        <a:bodyPr/>
        <a:lstStyle/>
        <a:p>
          <a:endParaRPr lang="en-IN" sz="3600"/>
        </a:p>
      </dgm:t>
    </dgm:pt>
    <dgm:pt modelId="{3AE20E50-156D-4FE0-9F87-F5B1ED7D3B75}">
      <dgm:prSet custT="1"/>
      <dgm:spPr/>
      <dgm:t>
        <a:bodyPr/>
        <a:lstStyle/>
        <a:p>
          <a:pPr rtl="0"/>
          <a:r>
            <a:rPr lang="en-US" sz="1100" dirty="0"/>
            <a:t>Talent Management/</a:t>
          </a:r>
        </a:p>
        <a:p>
          <a:pPr rtl="0"/>
          <a:r>
            <a:rPr lang="en-US" sz="1100" dirty="0"/>
            <a:t>Staffing </a:t>
          </a:r>
          <a:endParaRPr lang="en-IN" sz="1100" dirty="0"/>
        </a:p>
      </dgm:t>
    </dgm:pt>
    <dgm:pt modelId="{8E2C0AA2-4B6C-4123-8518-D89334980ABC}" type="parTrans" cxnId="{DB1FEBB2-11E7-4294-BF4A-E3664C04D2B4}">
      <dgm:prSet/>
      <dgm:spPr/>
      <dgm:t>
        <a:bodyPr/>
        <a:lstStyle/>
        <a:p>
          <a:endParaRPr lang="en-IN" sz="3600"/>
        </a:p>
      </dgm:t>
    </dgm:pt>
    <dgm:pt modelId="{471D494E-23D6-4627-AD4D-6214F4DB56BF}" type="sibTrans" cxnId="{DB1FEBB2-11E7-4294-BF4A-E3664C04D2B4}">
      <dgm:prSet/>
      <dgm:spPr/>
      <dgm:t>
        <a:bodyPr/>
        <a:lstStyle/>
        <a:p>
          <a:endParaRPr lang="en-IN" sz="3600"/>
        </a:p>
      </dgm:t>
    </dgm:pt>
    <dgm:pt modelId="{C9BF4A7D-7535-4C23-BAEA-38DD9D2173BE}">
      <dgm:prSet custT="1"/>
      <dgm:spPr/>
      <dgm:t>
        <a:bodyPr/>
        <a:lstStyle/>
        <a:p>
          <a:pPr rtl="0"/>
          <a:r>
            <a:rPr lang="en-US" sz="1100" dirty="0"/>
            <a:t>Support and Maintenance Services</a:t>
          </a:r>
          <a:endParaRPr lang="en-IN" sz="1100" dirty="0"/>
        </a:p>
      </dgm:t>
    </dgm:pt>
    <dgm:pt modelId="{9C76FDBD-E943-41CF-A0F1-43209EA1EB82}" type="parTrans" cxnId="{FB9B1B0B-566B-472A-9390-1D259A7524A3}">
      <dgm:prSet/>
      <dgm:spPr/>
      <dgm:t>
        <a:bodyPr/>
        <a:lstStyle/>
        <a:p>
          <a:endParaRPr lang="en-US" sz="3600"/>
        </a:p>
      </dgm:t>
    </dgm:pt>
    <dgm:pt modelId="{676E4D0B-39CC-422C-8E53-ECCCD04918A3}" type="sibTrans" cxnId="{FB9B1B0B-566B-472A-9390-1D259A7524A3}">
      <dgm:prSet/>
      <dgm:spPr/>
      <dgm:t>
        <a:bodyPr/>
        <a:lstStyle/>
        <a:p>
          <a:endParaRPr lang="en-US" sz="3600"/>
        </a:p>
      </dgm:t>
    </dgm:pt>
    <dgm:pt modelId="{72BF8AD8-D9BD-429F-A089-14AD1F25CB82}" type="pres">
      <dgm:prSet presAssocID="{4C40D4A3-2033-4EA4-A923-8E34F9E762D6}" presName="CompostProcess" presStyleCnt="0">
        <dgm:presLayoutVars>
          <dgm:dir/>
          <dgm:resizeHandles val="exact"/>
        </dgm:presLayoutVars>
      </dgm:prSet>
      <dgm:spPr/>
    </dgm:pt>
    <dgm:pt modelId="{7DB7AF89-1DA3-4783-81F7-7C0165377B98}" type="pres">
      <dgm:prSet presAssocID="{4C40D4A3-2033-4EA4-A923-8E34F9E762D6}" presName="arrow" presStyleLbl="bgShp" presStyleIdx="0" presStyleCnt="1"/>
      <dgm:spPr/>
    </dgm:pt>
    <dgm:pt modelId="{9D226FB5-5578-4984-99D8-F9B792883449}" type="pres">
      <dgm:prSet presAssocID="{4C40D4A3-2033-4EA4-A923-8E34F9E762D6}" presName="linearProcess" presStyleCnt="0"/>
      <dgm:spPr/>
    </dgm:pt>
    <dgm:pt modelId="{0CD46D01-5998-475F-B037-5D1C448F6B65}" type="pres">
      <dgm:prSet presAssocID="{143DB791-43D1-4000-88DA-6B4A478BFB42}" presName="textNode" presStyleLbl="node1" presStyleIdx="0" presStyleCnt="8" custScaleX="127240" custLinFactNeighborX="77122" custLinFactNeighborY="2778">
        <dgm:presLayoutVars>
          <dgm:bulletEnabled val="1"/>
        </dgm:presLayoutVars>
      </dgm:prSet>
      <dgm:spPr/>
    </dgm:pt>
    <dgm:pt modelId="{6CD0F4DC-47F6-45A1-9BC6-B98946263AFA}" type="pres">
      <dgm:prSet presAssocID="{67255234-2E89-4F81-93CE-785111867691}" presName="sibTrans" presStyleCnt="0"/>
      <dgm:spPr/>
    </dgm:pt>
    <dgm:pt modelId="{B6DF198B-0A79-4238-9939-9581149622D1}" type="pres">
      <dgm:prSet presAssocID="{300BE150-ABF3-4D24-BF23-24694B3C4627}" presName="textNode" presStyleLbl="node1" presStyleIdx="1" presStyleCnt="8" custScaleX="136753" custLinFactNeighborX="7178" custLinFactNeighborY="2778">
        <dgm:presLayoutVars>
          <dgm:bulletEnabled val="1"/>
        </dgm:presLayoutVars>
      </dgm:prSet>
      <dgm:spPr/>
    </dgm:pt>
    <dgm:pt modelId="{A6670441-FFAB-46FB-A4D8-5FFE7A92FFCF}" type="pres">
      <dgm:prSet presAssocID="{508B4F9C-304D-4813-A330-53D22D09D117}" presName="sibTrans" presStyleCnt="0"/>
      <dgm:spPr/>
    </dgm:pt>
    <dgm:pt modelId="{F13E62B8-EDF3-4260-A076-523C7AE649D7}" type="pres">
      <dgm:prSet presAssocID="{5F9FABDB-CA41-4C95-89E1-CDD9484501B7}" presName="textNode" presStyleLbl="node1" presStyleIdx="2" presStyleCnt="8" custScaleX="124011" custLinFactNeighborX="-66621" custLinFactNeighborY="2778">
        <dgm:presLayoutVars>
          <dgm:bulletEnabled val="1"/>
        </dgm:presLayoutVars>
      </dgm:prSet>
      <dgm:spPr/>
    </dgm:pt>
    <dgm:pt modelId="{5F218045-2A98-4A17-9B39-EBA74777C4FB}" type="pres">
      <dgm:prSet presAssocID="{706D3197-7DB1-4DED-A68D-F5D0AEB421D9}" presName="sibTrans" presStyleCnt="0"/>
      <dgm:spPr/>
    </dgm:pt>
    <dgm:pt modelId="{4B7BA433-ECE5-4A0E-8CF6-C3232E5F7E67}" type="pres">
      <dgm:prSet presAssocID="{B60AD0ED-C517-47AD-A762-A21A73B4C826}" presName="textNode" presStyleLbl="node1" presStyleIdx="3" presStyleCnt="8" custScaleX="118913" custLinFactX="-7342" custLinFactNeighborX="-100000" custLinFactNeighborY="2778">
        <dgm:presLayoutVars>
          <dgm:bulletEnabled val="1"/>
        </dgm:presLayoutVars>
      </dgm:prSet>
      <dgm:spPr/>
    </dgm:pt>
    <dgm:pt modelId="{A60D4A78-667C-495E-9144-7F724420F771}" type="pres">
      <dgm:prSet presAssocID="{61DF70DA-51A2-4849-9AE7-5EEDF4C898B7}" presName="sibTrans" presStyleCnt="0"/>
      <dgm:spPr/>
    </dgm:pt>
    <dgm:pt modelId="{88428621-B18D-4C0F-94DE-9B747FEC6DB4}" type="pres">
      <dgm:prSet presAssocID="{2C30293E-3A29-47EF-858E-80C9424C7D98}" presName="textNode" presStyleLbl="node1" presStyleIdx="4" presStyleCnt="8" custScaleX="119042" custLinFactX="-19585" custLinFactNeighborX="-100000" custLinFactNeighborY="2778">
        <dgm:presLayoutVars>
          <dgm:bulletEnabled val="1"/>
        </dgm:presLayoutVars>
      </dgm:prSet>
      <dgm:spPr/>
    </dgm:pt>
    <dgm:pt modelId="{D0493963-AD99-4363-AA4E-E57C4EFB9EFA}" type="pres">
      <dgm:prSet presAssocID="{CC3856C3-0FD2-40FA-85F3-F26AD452549D}" presName="sibTrans" presStyleCnt="0"/>
      <dgm:spPr/>
    </dgm:pt>
    <dgm:pt modelId="{FA922E42-7B99-45D2-B1DD-EE69CE2D8E98}" type="pres">
      <dgm:prSet presAssocID="{4C0D4540-5B27-4162-83AB-D1CFCCEC7936}" presName="textNode" presStyleLbl="node1" presStyleIdx="5" presStyleCnt="8" custScaleX="129225" custLinFactX="-31656" custLinFactNeighborX="-100000" custLinFactNeighborY="2778">
        <dgm:presLayoutVars>
          <dgm:bulletEnabled val="1"/>
        </dgm:presLayoutVars>
      </dgm:prSet>
      <dgm:spPr/>
    </dgm:pt>
    <dgm:pt modelId="{F0F50382-77EB-48FC-BD1E-49D6AE553862}" type="pres">
      <dgm:prSet presAssocID="{ED6ADD26-B47D-4E9C-B6C9-A9D490D83FE2}" presName="sibTrans" presStyleCnt="0"/>
      <dgm:spPr/>
    </dgm:pt>
    <dgm:pt modelId="{52E34598-4E7A-48E9-9FB3-A2271EEABC25}" type="pres">
      <dgm:prSet presAssocID="{3AE20E50-156D-4FE0-9F87-F5B1ED7D3B75}" presName="textNode" presStyleLbl="node1" presStyleIdx="6" presStyleCnt="8" custScaleX="128392" custLinFactX="-42242" custLinFactNeighborX="-100000" custLinFactNeighborY="2778">
        <dgm:presLayoutVars>
          <dgm:bulletEnabled val="1"/>
        </dgm:presLayoutVars>
      </dgm:prSet>
      <dgm:spPr/>
    </dgm:pt>
    <dgm:pt modelId="{A49BF6B5-627B-42F6-8F13-700049EBFCF1}" type="pres">
      <dgm:prSet presAssocID="{471D494E-23D6-4627-AD4D-6214F4DB56BF}" presName="sibTrans" presStyleCnt="0"/>
      <dgm:spPr/>
    </dgm:pt>
    <dgm:pt modelId="{EE2E2AAB-9E5B-4395-AC9D-561A5DE343A8}" type="pres">
      <dgm:prSet presAssocID="{C9BF4A7D-7535-4C23-BAEA-38DD9D2173BE}" presName="textNode" presStyleLbl="node1" presStyleIdx="7" presStyleCnt="8" custScaleX="131762" custLinFactX="-53850" custLinFactNeighborX="-100000" custLinFactNeighborY="2778">
        <dgm:presLayoutVars>
          <dgm:bulletEnabled val="1"/>
        </dgm:presLayoutVars>
      </dgm:prSet>
      <dgm:spPr/>
    </dgm:pt>
  </dgm:ptLst>
  <dgm:cxnLst>
    <dgm:cxn modelId="{FB9B1B0B-566B-472A-9390-1D259A7524A3}" srcId="{4C40D4A3-2033-4EA4-A923-8E34F9E762D6}" destId="{C9BF4A7D-7535-4C23-BAEA-38DD9D2173BE}" srcOrd="7" destOrd="0" parTransId="{9C76FDBD-E943-41CF-A0F1-43209EA1EB82}" sibTransId="{676E4D0B-39CC-422C-8E53-ECCCD04918A3}"/>
    <dgm:cxn modelId="{919FC70E-E3CC-422F-98AD-6666F04EF922}" type="presOf" srcId="{5F9FABDB-CA41-4C95-89E1-CDD9484501B7}" destId="{F13E62B8-EDF3-4260-A076-523C7AE649D7}" srcOrd="0" destOrd="0" presId="urn:microsoft.com/office/officeart/2005/8/layout/hProcess9"/>
    <dgm:cxn modelId="{C559631A-DAB9-4ABE-8CB0-A8A1D02EF90A}" type="presOf" srcId="{2C30293E-3A29-47EF-858E-80C9424C7D98}" destId="{88428621-B18D-4C0F-94DE-9B747FEC6DB4}" srcOrd="0" destOrd="0" presId="urn:microsoft.com/office/officeart/2005/8/layout/hProcess9"/>
    <dgm:cxn modelId="{8C16712C-DC76-45C3-BB6A-80046AF67247}" type="presOf" srcId="{B60AD0ED-C517-47AD-A762-A21A73B4C826}" destId="{4B7BA433-ECE5-4A0E-8CF6-C3232E5F7E67}" srcOrd="0" destOrd="0" presId="urn:microsoft.com/office/officeart/2005/8/layout/hProcess9"/>
    <dgm:cxn modelId="{387A852C-F0D5-429F-BD5D-5CB9F735E4AD}" type="presOf" srcId="{300BE150-ABF3-4D24-BF23-24694B3C4627}" destId="{B6DF198B-0A79-4238-9939-9581149622D1}" srcOrd="0" destOrd="0" presId="urn:microsoft.com/office/officeart/2005/8/layout/hProcess9"/>
    <dgm:cxn modelId="{1DF5945F-62DC-4AC2-81B6-59F9E640C3F1}" srcId="{4C40D4A3-2033-4EA4-A923-8E34F9E762D6}" destId="{2C30293E-3A29-47EF-858E-80C9424C7D98}" srcOrd="4" destOrd="0" parTransId="{0D9868EC-E868-466B-933E-5E2D8F60A9C0}" sibTransId="{CC3856C3-0FD2-40FA-85F3-F26AD452549D}"/>
    <dgm:cxn modelId="{C84E694C-5BF0-492D-AD79-36FC1DF88B98}" srcId="{4C40D4A3-2033-4EA4-A923-8E34F9E762D6}" destId="{4C0D4540-5B27-4162-83AB-D1CFCCEC7936}" srcOrd="5" destOrd="0" parTransId="{56DB5ECA-DB8E-46BA-82EF-E22CDECCEBFA}" sibTransId="{ED6ADD26-B47D-4E9C-B6C9-A9D490D83FE2}"/>
    <dgm:cxn modelId="{3988E46F-0DA6-4320-9BE7-B2E0D4887D45}" type="presOf" srcId="{4C0D4540-5B27-4162-83AB-D1CFCCEC7936}" destId="{FA922E42-7B99-45D2-B1DD-EE69CE2D8E98}" srcOrd="0" destOrd="0" presId="urn:microsoft.com/office/officeart/2005/8/layout/hProcess9"/>
    <dgm:cxn modelId="{2BBBCD93-8139-4098-9DC7-6511FA2C420F}" srcId="{4C40D4A3-2033-4EA4-A923-8E34F9E762D6}" destId="{300BE150-ABF3-4D24-BF23-24694B3C4627}" srcOrd="1" destOrd="0" parTransId="{D594F780-2A54-4B14-BABB-A1487BA6D47A}" sibTransId="{508B4F9C-304D-4813-A330-53D22D09D117}"/>
    <dgm:cxn modelId="{678988A5-2628-4EF2-92F9-27062F4C468C}" type="presOf" srcId="{143DB791-43D1-4000-88DA-6B4A478BFB42}" destId="{0CD46D01-5998-475F-B037-5D1C448F6B65}" srcOrd="0" destOrd="0" presId="urn:microsoft.com/office/officeart/2005/8/layout/hProcess9"/>
    <dgm:cxn modelId="{CFB83DAB-26D7-4C5D-BB31-B3B1B2E36C23}" type="presOf" srcId="{C9BF4A7D-7535-4C23-BAEA-38DD9D2173BE}" destId="{EE2E2AAB-9E5B-4395-AC9D-561A5DE343A8}" srcOrd="0" destOrd="0" presId="urn:microsoft.com/office/officeart/2005/8/layout/hProcess9"/>
    <dgm:cxn modelId="{DB1FEBB2-11E7-4294-BF4A-E3664C04D2B4}" srcId="{4C40D4A3-2033-4EA4-A923-8E34F9E762D6}" destId="{3AE20E50-156D-4FE0-9F87-F5B1ED7D3B75}" srcOrd="6" destOrd="0" parTransId="{8E2C0AA2-4B6C-4123-8518-D89334980ABC}" sibTransId="{471D494E-23D6-4627-AD4D-6214F4DB56BF}"/>
    <dgm:cxn modelId="{421524B8-C0C3-42C8-AD4A-29A1AFF0D90E}" type="presOf" srcId="{3AE20E50-156D-4FE0-9F87-F5B1ED7D3B75}" destId="{52E34598-4E7A-48E9-9FB3-A2271EEABC25}" srcOrd="0" destOrd="0" presId="urn:microsoft.com/office/officeart/2005/8/layout/hProcess9"/>
    <dgm:cxn modelId="{218CA5C7-E580-4B00-8F44-A32F5941C781}" srcId="{4C40D4A3-2033-4EA4-A923-8E34F9E762D6}" destId="{5F9FABDB-CA41-4C95-89E1-CDD9484501B7}" srcOrd="2" destOrd="0" parTransId="{3D053F4F-8C13-45BB-872E-D134D18734A9}" sibTransId="{706D3197-7DB1-4DED-A68D-F5D0AEB421D9}"/>
    <dgm:cxn modelId="{D9BC3EE5-0C7E-4E34-BF3F-24A7B04BEB0F}" srcId="{4C40D4A3-2033-4EA4-A923-8E34F9E762D6}" destId="{143DB791-43D1-4000-88DA-6B4A478BFB42}" srcOrd="0" destOrd="0" parTransId="{F64095BA-59CF-4C62-A2E1-62632EEAFF25}" sibTransId="{67255234-2E89-4F81-93CE-785111867691}"/>
    <dgm:cxn modelId="{5C9E7EF4-27EC-46A6-A9D7-1B65B2CF43CD}" srcId="{4C40D4A3-2033-4EA4-A923-8E34F9E762D6}" destId="{B60AD0ED-C517-47AD-A762-A21A73B4C826}" srcOrd="3" destOrd="0" parTransId="{1D987037-026C-4AF5-BA49-8B375BF08FB3}" sibTransId="{61DF70DA-51A2-4849-9AE7-5EEDF4C898B7}"/>
    <dgm:cxn modelId="{34BA23FE-FBC2-44B5-9146-14A3944AE9B7}" type="presOf" srcId="{4C40D4A3-2033-4EA4-A923-8E34F9E762D6}" destId="{72BF8AD8-D9BD-429F-A089-14AD1F25CB82}" srcOrd="0" destOrd="0" presId="urn:microsoft.com/office/officeart/2005/8/layout/hProcess9"/>
    <dgm:cxn modelId="{644EB8BC-98FD-45B7-B21E-0A1EBF99AAF2}" type="presParOf" srcId="{72BF8AD8-D9BD-429F-A089-14AD1F25CB82}" destId="{7DB7AF89-1DA3-4783-81F7-7C0165377B98}" srcOrd="0" destOrd="0" presId="urn:microsoft.com/office/officeart/2005/8/layout/hProcess9"/>
    <dgm:cxn modelId="{CFD619B6-0E3E-46B0-A988-402ACE6BD788}" type="presParOf" srcId="{72BF8AD8-D9BD-429F-A089-14AD1F25CB82}" destId="{9D226FB5-5578-4984-99D8-F9B792883449}" srcOrd="1" destOrd="0" presId="urn:microsoft.com/office/officeart/2005/8/layout/hProcess9"/>
    <dgm:cxn modelId="{AC6ED6E5-F361-45F8-B162-5B4C30FF4035}" type="presParOf" srcId="{9D226FB5-5578-4984-99D8-F9B792883449}" destId="{0CD46D01-5998-475F-B037-5D1C448F6B65}" srcOrd="0" destOrd="0" presId="urn:microsoft.com/office/officeart/2005/8/layout/hProcess9"/>
    <dgm:cxn modelId="{BEFA6F03-FFD3-4E6A-A745-5417D6CCE184}" type="presParOf" srcId="{9D226FB5-5578-4984-99D8-F9B792883449}" destId="{6CD0F4DC-47F6-45A1-9BC6-B98946263AFA}" srcOrd="1" destOrd="0" presId="urn:microsoft.com/office/officeart/2005/8/layout/hProcess9"/>
    <dgm:cxn modelId="{94F57743-A026-4DD8-8BDF-DAFC0E95995D}" type="presParOf" srcId="{9D226FB5-5578-4984-99D8-F9B792883449}" destId="{B6DF198B-0A79-4238-9939-9581149622D1}" srcOrd="2" destOrd="0" presId="urn:microsoft.com/office/officeart/2005/8/layout/hProcess9"/>
    <dgm:cxn modelId="{1479597B-7DC7-4B0B-9100-EFEA0F0A7EB4}" type="presParOf" srcId="{9D226FB5-5578-4984-99D8-F9B792883449}" destId="{A6670441-FFAB-46FB-A4D8-5FFE7A92FFCF}" srcOrd="3" destOrd="0" presId="urn:microsoft.com/office/officeart/2005/8/layout/hProcess9"/>
    <dgm:cxn modelId="{0CED6A5E-39B0-4EFA-9732-55E1978AB025}" type="presParOf" srcId="{9D226FB5-5578-4984-99D8-F9B792883449}" destId="{F13E62B8-EDF3-4260-A076-523C7AE649D7}" srcOrd="4" destOrd="0" presId="urn:microsoft.com/office/officeart/2005/8/layout/hProcess9"/>
    <dgm:cxn modelId="{36D25EDC-1B25-482D-BFB3-246C3A13E8ED}" type="presParOf" srcId="{9D226FB5-5578-4984-99D8-F9B792883449}" destId="{5F218045-2A98-4A17-9B39-EBA74777C4FB}" srcOrd="5" destOrd="0" presId="urn:microsoft.com/office/officeart/2005/8/layout/hProcess9"/>
    <dgm:cxn modelId="{86EFB3F7-0411-4953-B9E6-D1D5BFB4F00E}" type="presParOf" srcId="{9D226FB5-5578-4984-99D8-F9B792883449}" destId="{4B7BA433-ECE5-4A0E-8CF6-C3232E5F7E67}" srcOrd="6" destOrd="0" presId="urn:microsoft.com/office/officeart/2005/8/layout/hProcess9"/>
    <dgm:cxn modelId="{966B5A6F-8E26-4171-A225-27BD474075DC}" type="presParOf" srcId="{9D226FB5-5578-4984-99D8-F9B792883449}" destId="{A60D4A78-667C-495E-9144-7F724420F771}" srcOrd="7" destOrd="0" presId="urn:microsoft.com/office/officeart/2005/8/layout/hProcess9"/>
    <dgm:cxn modelId="{E4F0508D-3FAA-4DE6-9EA0-4C068DAA5E39}" type="presParOf" srcId="{9D226FB5-5578-4984-99D8-F9B792883449}" destId="{88428621-B18D-4C0F-94DE-9B747FEC6DB4}" srcOrd="8" destOrd="0" presId="urn:microsoft.com/office/officeart/2005/8/layout/hProcess9"/>
    <dgm:cxn modelId="{7881656E-7488-42A2-81D4-F8CAA5030987}" type="presParOf" srcId="{9D226FB5-5578-4984-99D8-F9B792883449}" destId="{D0493963-AD99-4363-AA4E-E57C4EFB9EFA}" srcOrd="9" destOrd="0" presId="urn:microsoft.com/office/officeart/2005/8/layout/hProcess9"/>
    <dgm:cxn modelId="{15F4368D-CF82-41B1-9AE1-33BEBD470469}" type="presParOf" srcId="{9D226FB5-5578-4984-99D8-F9B792883449}" destId="{FA922E42-7B99-45D2-B1DD-EE69CE2D8E98}" srcOrd="10" destOrd="0" presId="urn:microsoft.com/office/officeart/2005/8/layout/hProcess9"/>
    <dgm:cxn modelId="{96642103-66C1-4E18-A7A7-A0257642B351}" type="presParOf" srcId="{9D226FB5-5578-4984-99D8-F9B792883449}" destId="{F0F50382-77EB-48FC-BD1E-49D6AE553862}" srcOrd="11" destOrd="0" presId="urn:microsoft.com/office/officeart/2005/8/layout/hProcess9"/>
    <dgm:cxn modelId="{10E4AC6B-AB7B-493D-8897-E15653F5CE3B}" type="presParOf" srcId="{9D226FB5-5578-4984-99D8-F9B792883449}" destId="{52E34598-4E7A-48E9-9FB3-A2271EEABC25}" srcOrd="12" destOrd="0" presId="urn:microsoft.com/office/officeart/2005/8/layout/hProcess9"/>
    <dgm:cxn modelId="{E55095FF-630B-4213-97D9-228C6C3F6267}" type="presParOf" srcId="{9D226FB5-5578-4984-99D8-F9B792883449}" destId="{A49BF6B5-627B-42F6-8F13-700049EBFCF1}" srcOrd="13" destOrd="0" presId="urn:microsoft.com/office/officeart/2005/8/layout/hProcess9"/>
    <dgm:cxn modelId="{D410883F-8999-4C06-A272-23CE5926BF5B}" type="presParOf" srcId="{9D226FB5-5578-4984-99D8-F9B792883449}" destId="{EE2E2AAB-9E5B-4395-AC9D-561A5DE343A8}" srcOrd="1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FD445-B097-4BBA-A1BB-0DD1A07ED857}">
      <dsp:nvSpPr>
        <dsp:cNvPr id="0" name=""/>
        <dsp:cNvSpPr/>
      </dsp:nvSpPr>
      <dsp:spPr>
        <a:xfrm>
          <a:off x="0" y="462795"/>
          <a:ext cx="2468880" cy="2468880"/>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F92EF0-1E19-4466-81C9-7188D13E520A}">
      <dsp:nvSpPr>
        <dsp:cNvPr id="0" name=""/>
        <dsp:cNvSpPr/>
      </dsp:nvSpPr>
      <dsp:spPr>
        <a:xfrm>
          <a:off x="1234440" y="462795"/>
          <a:ext cx="2880359" cy="246888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b="1" kern="1200" dirty="0"/>
            <a:t>Company</a:t>
          </a:r>
          <a:endParaRPr lang="en-IN" sz="2200" kern="1200" dirty="0"/>
        </a:p>
      </dsp:txBody>
      <dsp:txXfrm>
        <a:off x="1234440" y="462795"/>
        <a:ext cx="1440179" cy="740665"/>
      </dsp:txXfrm>
    </dsp:sp>
    <dsp:sp modelId="{5A5D2F99-871D-4BDB-805B-735AE2FD2593}">
      <dsp:nvSpPr>
        <dsp:cNvPr id="0" name=""/>
        <dsp:cNvSpPr/>
      </dsp:nvSpPr>
      <dsp:spPr>
        <a:xfrm>
          <a:off x="432054" y="1203461"/>
          <a:ext cx="1604770" cy="1604770"/>
        </a:xfrm>
        <a:prstGeom prst="pie">
          <a:avLst>
            <a:gd name="adj1" fmla="val 5400000"/>
            <a:gd name="adj2" fmla="val 1620000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58E7DC-F9A4-4974-8A0C-B1166F3BFEAE}">
      <dsp:nvSpPr>
        <dsp:cNvPr id="0" name=""/>
        <dsp:cNvSpPr/>
      </dsp:nvSpPr>
      <dsp:spPr>
        <a:xfrm>
          <a:off x="1234440" y="1203461"/>
          <a:ext cx="2880359" cy="1604770"/>
        </a:xfrm>
        <a:prstGeom prst="rect">
          <a:avLst/>
        </a:prstGeom>
        <a:solidFill>
          <a:schemeClr val="lt1">
            <a:alpha val="90000"/>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b="1" kern="1200" dirty="0"/>
            <a:t>Leadership</a:t>
          </a:r>
          <a:endParaRPr lang="en-IN" sz="2200" kern="1200" dirty="0"/>
        </a:p>
      </dsp:txBody>
      <dsp:txXfrm>
        <a:off x="1234440" y="1203461"/>
        <a:ext cx="1440179" cy="740663"/>
      </dsp:txXfrm>
    </dsp:sp>
    <dsp:sp modelId="{231D110D-52C0-4175-9A81-1AFEAAE34B0E}">
      <dsp:nvSpPr>
        <dsp:cNvPr id="0" name=""/>
        <dsp:cNvSpPr/>
      </dsp:nvSpPr>
      <dsp:spPr>
        <a:xfrm>
          <a:off x="864108" y="1944124"/>
          <a:ext cx="740663" cy="740663"/>
        </a:xfrm>
        <a:prstGeom prst="pie">
          <a:avLst>
            <a:gd name="adj1" fmla="val 5400000"/>
            <a:gd name="adj2" fmla="val 1620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B27CC3-9B5A-4A33-A977-BE2044765FEF}">
      <dsp:nvSpPr>
        <dsp:cNvPr id="0" name=""/>
        <dsp:cNvSpPr/>
      </dsp:nvSpPr>
      <dsp:spPr>
        <a:xfrm>
          <a:off x="1234440" y="1944124"/>
          <a:ext cx="2880359" cy="740663"/>
        </a:xfrm>
        <a:prstGeom prst="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b="1" kern="1200" dirty="0"/>
            <a:t>Domains</a:t>
          </a:r>
          <a:endParaRPr lang="en-IN" sz="2200" kern="1200" dirty="0"/>
        </a:p>
      </dsp:txBody>
      <dsp:txXfrm>
        <a:off x="1234440" y="1944124"/>
        <a:ext cx="1440179" cy="740663"/>
      </dsp:txXfrm>
    </dsp:sp>
    <dsp:sp modelId="{95AD07C8-A892-4251-9DF8-ED21A304C489}">
      <dsp:nvSpPr>
        <dsp:cNvPr id="0" name=""/>
        <dsp:cNvSpPr/>
      </dsp:nvSpPr>
      <dsp:spPr>
        <a:xfrm>
          <a:off x="2674620" y="462795"/>
          <a:ext cx="1440179" cy="74066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444500" rtl="0">
            <a:lnSpc>
              <a:spcPct val="90000"/>
            </a:lnSpc>
            <a:spcBef>
              <a:spcPct val="0"/>
            </a:spcBef>
            <a:spcAft>
              <a:spcPct val="15000"/>
            </a:spcAft>
            <a:buChar char="•"/>
          </a:pPr>
          <a:r>
            <a:rPr lang="en-US" sz="1000" kern="1200" dirty="0"/>
            <a:t>Headquartered in Bangalore, India</a:t>
          </a:r>
          <a:endParaRPr lang="en-IN" sz="1000" kern="1200" dirty="0"/>
        </a:p>
        <a:p>
          <a:pPr marL="57150" lvl="1" indent="-57150" algn="l" defTabSz="444500" rtl="0">
            <a:lnSpc>
              <a:spcPct val="90000"/>
            </a:lnSpc>
            <a:spcBef>
              <a:spcPct val="0"/>
            </a:spcBef>
            <a:spcAft>
              <a:spcPct val="15000"/>
            </a:spcAft>
            <a:buChar char="•"/>
          </a:pPr>
          <a:r>
            <a:rPr lang="en-IN" sz="1000" kern="1200" dirty="0"/>
            <a:t>ISO 9001:2015 certified</a:t>
          </a:r>
        </a:p>
      </dsp:txBody>
      <dsp:txXfrm>
        <a:off x="2674620" y="462795"/>
        <a:ext cx="1440179" cy="740665"/>
      </dsp:txXfrm>
    </dsp:sp>
    <dsp:sp modelId="{CFB01374-D389-4DD7-AF17-B169CCF6F236}">
      <dsp:nvSpPr>
        <dsp:cNvPr id="0" name=""/>
        <dsp:cNvSpPr/>
      </dsp:nvSpPr>
      <dsp:spPr>
        <a:xfrm>
          <a:off x="2674620" y="1203461"/>
          <a:ext cx="1440179" cy="74066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444500" rtl="0">
            <a:lnSpc>
              <a:spcPct val="90000"/>
            </a:lnSpc>
            <a:spcBef>
              <a:spcPct val="0"/>
            </a:spcBef>
            <a:spcAft>
              <a:spcPct val="15000"/>
            </a:spcAft>
            <a:buChar char="•"/>
          </a:pPr>
          <a:r>
            <a:rPr lang="en-US" sz="1000" kern="1200" dirty="0"/>
            <a:t>Strong Senior Technical Leadership Team</a:t>
          </a:r>
          <a:endParaRPr lang="en-IN" sz="1000" kern="1200" dirty="0"/>
        </a:p>
        <a:p>
          <a:pPr marL="57150" lvl="1" indent="-57150" algn="l" defTabSz="444500" rtl="0">
            <a:lnSpc>
              <a:spcPct val="90000"/>
            </a:lnSpc>
            <a:spcBef>
              <a:spcPct val="0"/>
            </a:spcBef>
            <a:spcAft>
              <a:spcPct val="15000"/>
            </a:spcAft>
            <a:buChar char="•"/>
          </a:pPr>
          <a:r>
            <a:rPr lang="en-US" sz="1000" kern="1200" dirty="0"/>
            <a:t>Proven Management Team</a:t>
          </a:r>
          <a:endParaRPr lang="en-IN" sz="1000" kern="1200" dirty="0"/>
        </a:p>
      </dsp:txBody>
      <dsp:txXfrm>
        <a:off x="2674620" y="1203461"/>
        <a:ext cx="1440179" cy="740663"/>
      </dsp:txXfrm>
    </dsp:sp>
    <dsp:sp modelId="{78325420-3828-472B-BB9D-763468F5DFD2}">
      <dsp:nvSpPr>
        <dsp:cNvPr id="0" name=""/>
        <dsp:cNvSpPr/>
      </dsp:nvSpPr>
      <dsp:spPr>
        <a:xfrm>
          <a:off x="2674620" y="1944124"/>
          <a:ext cx="1440179" cy="74066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444500" rtl="0">
            <a:lnSpc>
              <a:spcPct val="90000"/>
            </a:lnSpc>
            <a:spcBef>
              <a:spcPct val="0"/>
            </a:spcBef>
            <a:spcAft>
              <a:spcPct val="15000"/>
            </a:spcAft>
            <a:buChar char="•"/>
          </a:pPr>
          <a:r>
            <a:rPr lang="en-US" sz="1000" kern="1200" dirty="0"/>
            <a:t>Aerospace</a:t>
          </a:r>
          <a:endParaRPr lang="en-IN" sz="1000" kern="1200" dirty="0"/>
        </a:p>
        <a:p>
          <a:pPr marL="57150" lvl="1" indent="-57150" algn="l" defTabSz="444500" rtl="0">
            <a:lnSpc>
              <a:spcPct val="90000"/>
            </a:lnSpc>
            <a:spcBef>
              <a:spcPct val="0"/>
            </a:spcBef>
            <a:spcAft>
              <a:spcPct val="15000"/>
            </a:spcAft>
            <a:buChar char="•"/>
          </a:pPr>
          <a:r>
            <a:rPr lang="en-US" sz="1000" kern="1200" dirty="0"/>
            <a:t>Automotive</a:t>
          </a:r>
          <a:endParaRPr lang="en-IN" sz="1000" kern="1200" dirty="0"/>
        </a:p>
        <a:p>
          <a:pPr marL="57150" lvl="1" indent="-57150" algn="l" defTabSz="444500" rtl="0">
            <a:lnSpc>
              <a:spcPct val="90000"/>
            </a:lnSpc>
            <a:spcBef>
              <a:spcPct val="0"/>
            </a:spcBef>
            <a:spcAft>
              <a:spcPct val="15000"/>
            </a:spcAft>
            <a:buChar char="•"/>
          </a:pPr>
          <a:r>
            <a:rPr lang="en-US" sz="1000" kern="1200" dirty="0"/>
            <a:t>Automation</a:t>
          </a:r>
          <a:endParaRPr lang="en-IN" sz="1000" kern="1200" dirty="0"/>
        </a:p>
        <a:p>
          <a:pPr marL="57150" lvl="1" indent="-57150" algn="l" defTabSz="444500" rtl="0">
            <a:lnSpc>
              <a:spcPct val="90000"/>
            </a:lnSpc>
            <a:spcBef>
              <a:spcPct val="0"/>
            </a:spcBef>
            <a:spcAft>
              <a:spcPct val="15000"/>
            </a:spcAft>
            <a:buChar char="•"/>
          </a:pPr>
          <a:r>
            <a:rPr lang="en-US" sz="1000" kern="1200" dirty="0"/>
            <a:t>IT Services and Hi-tech</a:t>
          </a:r>
          <a:endParaRPr lang="en-IN" sz="1000" kern="1200" dirty="0"/>
        </a:p>
      </dsp:txBody>
      <dsp:txXfrm>
        <a:off x="2674620" y="1944124"/>
        <a:ext cx="1440179" cy="7406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2C228-A4BB-4017-8B61-C53204436623}">
      <dsp:nvSpPr>
        <dsp:cNvPr id="0" name=""/>
        <dsp:cNvSpPr/>
      </dsp:nvSpPr>
      <dsp:spPr>
        <a:xfrm>
          <a:off x="0" y="248618"/>
          <a:ext cx="4038600" cy="641024"/>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3440" tIns="229108" rIns="313440"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latin typeface="+mn-lt"/>
            </a:rPr>
            <a:t>Tier 1, Tier II, OEMs, System Integrators</a:t>
          </a:r>
        </a:p>
        <a:p>
          <a:pPr marL="57150" lvl="1" indent="-57150" algn="l" defTabSz="488950">
            <a:lnSpc>
              <a:spcPct val="90000"/>
            </a:lnSpc>
            <a:spcBef>
              <a:spcPct val="0"/>
            </a:spcBef>
            <a:spcAft>
              <a:spcPct val="15000"/>
            </a:spcAft>
            <a:buChar char="•"/>
          </a:pPr>
          <a:r>
            <a:rPr lang="en-US" sz="1100" kern="1200" dirty="0">
              <a:latin typeface="+mn-lt"/>
            </a:rPr>
            <a:t>Focus on long term partnerships and repeat business</a:t>
          </a:r>
        </a:p>
      </dsp:txBody>
      <dsp:txXfrm>
        <a:off x="0" y="248618"/>
        <a:ext cx="4038600" cy="641024"/>
      </dsp:txXfrm>
    </dsp:sp>
    <dsp:sp modelId="{A31B82D6-72BF-4075-9023-484E1BA0C2EB}">
      <dsp:nvSpPr>
        <dsp:cNvPr id="0" name=""/>
        <dsp:cNvSpPr/>
      </dsp:nvSpPr>
      <dsp:spPr>
        <a:xfrm>
          <a:off x="201930" y="86258"/>
          <a:ext cx="2827020" cy="3247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855" tIns="0" rIns="106855" bIns="0" numCol="1" spcCol="1270" anchor="ctr" anchorCtr="0">
          <a:noAutofit/>
        </a:bodyPr>
        <a:lstStyle/>
        <a:p>
          <a:pPr marL="0" lvl="0" indent="0" algn="l" defTabSz="488950" rtl="0">
            <a:lnSpc>
              <a:spcPct val="90000"/>
            </a:lnSpc>
            <a:spcBef>
              <a:spcPct val="0"/>
            </a:spcBef>
            <a:spcAft>
              <a:spcPct val="35000"/>
            </a:spcAft>
            <a:buNone/>
          </a:pPr>
          <a:r>
            <a:rPr lang="en-US" sz="1100" b="1" kern="1200" dirty="0">
              <a:latin typeface="+mn-lt"/>
            </a:rPr>
            <a:t>Target Clients</a:t>
          </a:r>
          <a:endParaRPr lang="en-IN" sz="1100" kern="1200" dirty="0"/>
        </a:p>
      </dsp:txBody>
      <dsp:txXfrm>
        <a:off x="217782" y="102110"/>
        <a:ext cx="2795316" cy="293016"/>
      </dsp:txXfrm>
    </dsp:sp>
    <dsp:sp modelId="{C6AA5434-A503-4518-8989-6B0D319F7FC5}">
      <dsp:nvSpPr>
        <dsp:cNvPr id="0" name=""/>
        <dsp:cNvSpPr/>
      </dsp:nvSpPr>
      <dsp:spPr>
        <a:xfrm>
          <a:off x="0" y="1111403"/>
          <a:ext cx="4038600" cy="987525"/>
        </a:xfrm>
        <a:prstGeom prst="rect">
          <a:avLst/>
        </a:prstGeom>
        <a:solidFill>
          <a:schemeClr val="lt1">
            <a:alpha val="90000"/>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3440" tIns="229108" rIns="313440"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latin typeface="+mn-lt"/>
            </a:rPr>
            <a:t>Human capital with multiple decades of  experience in the related industries</a:t>
          </a:r>
        </a:p>
        <a:p>
          <a:pPr marL="57150" lvl="1" indent="-57150" algn="l" defTabSz="488950">
            <a:lnSpc>
              <a:spcPct val="90000"/>
            </a:lnSpc>
            <a:spcBef>
              <a:spcPct val="0"/>
            </a:spcBef>
            <a:spcAft>
              <a:spcPct val="15000"/>
            </a:spcAft>
            <a:buChar char="•"/>
          </a:pPr>
          <a:r>
            <a:rPr lang="en-US" sz="1100" kern="1200" dirty="0">
              <a:latin typeface="+mn-lt"/>
            </a:rPr>
            <a:t>Prior experience with product and service companies</a:t>
          </a:r>
        </a:p>
        <a:p>
          <a:pPr marL="57150" lvl="1" indent="-57150" algn="l" defTabSz="488950">
            <a:lnSpc>
              <a:spcPct val="90000"/>
            </a:lnSpc>
            <a:spcBef>
              <a:spcPct val="0"/>
            </a:spcBef>
            <a:spcAft>
              <a:spcPct val="15000"/>
            </a:spcAft>
            <a:buChar char="•"/>
          </a:pPr>
          <a:r>
            <a:rPr lang="en-US" sz="1100" kern="1200" dirty="0">
              <a:latin typeface="+mn-lt"/>
            </a:rPr>
            <a:t>Quality Excellence</a:t>
          </a:r>
        </a:p>
      </dsp:txBody>
      <dsp:txXfrm>
        <a:off x="0" y="1111403"/>
        <a:ext cx="4038600" cy="987525"/>
      </dsp:txXfrm>
    </dsp:sp>
    <dsp:sp modelId="{0EA2D0C2-C76E-4F7C-A81F-7C27275C50EB}">
      <dsp:nvSpPr>
        <dsp:cNvPr id="0" name=""/>
        <dsp:cNvSpPr/>
      </dsp:nvSpPr>
      <dsp:spPr>
        <a:xfrm>
          <a:off x="201930" y="949043"/>
          <a:ext cx="2827020" cy="324720"/>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855" tIns="0" rIns="106855" bIns="0" numCol="1" spcCol="1270" anchor="ctr" anchorCtr="0">
          <a:noAutofit/>
        </a:bodyPr>
        <a:lstStyle/>
        <a:p>
          <a:pPr marL="0" lvl="0" indent="0" algn="l" defTabSz="488950">
            <a:lnSpc>
              <a:spcPct val="90000"/>
            </a:lnSpc>
            <a:spcBef>
              <a:spcPct val="0"/>
            </a:spcBef>
            <a:spcAft>
              <a:spcPct val="35000"/>
            </a:spcAft>
            <a:buNone/>
          </a:pPr>
          <a:r>
            <a:rPr lang="en-US" sz="1100" b="1" kern="1200" dirty="0">
              <a:latin typeface="+mn-lt"/>
            </a:rPr>
            <a:t>Engineering Team</a:t>
          </a:r>
          <a:endParaRPr lang="en-US" sz="1100" kern="1200" dirty="0">
            <a:latin typeface="+mn-lt"/>
          </a:endParaRPr>
        </a:p>
      </dsp:txBody>
      <dsp:txXfrm>
        <a:off x="217782" y="964895"/>
        <a:ext cx="2795316" cy="293016"/>
      </dsp:txXfrm>
    </dsp:sp>
    <dsp:sp modelId="{53269A4E-763B-42F3-AD2C-18BD75A2395C}">
      <dsp:nvSpPr>
        <dsp:cNvPr id="0" name=""/>
        <dsp:cNvSpPr/>
      </dsp:nvSpPr>
      <dsp:spPr>
        <a:xfrm>
          <a:off x="0" y="2351194"/>
          <a:ext cx="4038600" cy="987525"/>
        </a:xfrm>
        <a:prstGeom prst="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3440" tIns="229108" rIns="313440"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latin typeface="+mn-lt"/>
            </a:rPr>
            <a:t> Talent Management </a:t>
          </a:r>
        </a:p>
        <a:p>
          <a:pPr marL="57150" lvl="1" indent="-57150" algn="l" defTabSz="488950">
            <a:lnSpc>
              <a:spcPct val="90000"/>
            </a:lnSpc>
            <a:spcBef>
              <a:spcPct val="0"/>
            </a:spcBef>
            <a:spcAft>
              <a:spcPct val="15000"/>
            </a:spcAft>
            <a:buChar char="•"/>
          </a:pPr>
          <a:r>
            <a:rPr lang="en-US" sz="1100" kern="1200" dirty="0">
              <a:latin typeface="+mn-lt"/>
            </a:rPr>
            <a:t>Core teams on Machine learning, Artificial intelligence and </a:t>
          </a:r>
          <a:r>
            <a:rPr lang="en-US" sz="1100" kern="1200" dirty="0" err="1">
              <a:latin typeface="+mn-lt"/>
            </a:rPr>
            <a:t>IoT</a:t>
          </a:r>
          <a:endParaRPr lang="en-US" sz="1100" kern="1200" dirty="0">
            <a:latin typeface="+mn-lt"/>
          </a:endParaRPr>
        </a:p>
        <a:p>
          <a:pPr marL="57150" lvl="1" indent="-57150" algn="l" defTabSz="488950">
            <a:lnSpc>
              <a:spcPct val="90000"/>
            </a:lnSpc>
            <a:spcBef>
              <a:spcPct val="0"/>
            </a:spcBef>
            <a:spcAft>
              <a:spcPct val="15000"/>
            </a:spcAft>
            <a:buChar char="•"/>
          </a:pPr>
          <a:r>
            <a:rPr lang="en-US" sz="1100" kern="1200" dirty="0">
              <a:latin typeface="+mn-lt"/>
            </a:rPr>
            <a:t>Technology partnerships  </a:t>
          </a:r>
        </a:p>
      </dsp:txBody>
      <dsp:txXfrm>
        <a:off x="0" y="2351194"/>
        <a:ext cx="4038600" cy="987525"/>
      </dsp:txXfrm>
    </dsp:sp>
    <dsp:sp modelId="{5890B3E2-FD28-48E6-B534-209F5D65BDBE}">
      <dsp:nvSpPr>
        <dsp:cNvPr id="0" name=""/>
        <dsp:cNvSpPr/>
      </dsp:nvSpPr>
      <dsp:spPr>
        <a:xfrm>
          <a:off x="201930" y="2158328"/>
          <a:ext cx="2827020" cy="32472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855" tIns="0" rIns="106855" bIns="0" numCol="1" spcCol="1270" anchor="ctr" anchorCtr="0">
          <a:noAutofit/>
        </a:bodyPr>
        <a:lstStyle/>
        <a:p>
          <a:pPr marL="0" lvl="0" indent="0" algn="l" defTabSz="488950">
            <a:lnSpc>
              <a:spcPct val="90000"/>
            </a:lnSpc>
            <a:spcBef>
              <a:spcPct val="0"/>
            </a:spcBef>
            <a:spcAft>
              <a:spcPct val="35000"/>
            </a:spcAft>
            <a:buNone/>
          </a:pPr>
          <a:r>
            <a:rPr lang="en-US" sz="1100" b="1" kern="1200" dirty="0">
              <a:latin typeface="+mn-lt"/>
            </a:rPr>
            <a:t>Growth Plans</a:t>
          </a:r>
        </a:p>
      </dsp:txBody>
      <dsp:txXfrm>
        <a:off x="217782" y="2174180"/>
        <a:ext cx="2795316" cy="2930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7AF89-1DA3-4783-81F7-7C0165377B98}">
      <dsp:nvSpPr>
        <dsp:cNvPr id="0" name=""/>
        <dsp:cNvSpPr/>
      </dsp:nvSpPr>
      <dsp:spPr>
        <a:xfrm>
          <a:off x="662939" y="0"/>
          <a:ext cx="7513320" cy="3428999"/>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D46D01-5998-475F-B037-5D1C448F6B65}">
      <dsp:nvSpPr>
        <dsp:cNvPr id="0" name=""/>
        <dsp:cNvSpPr/>
      </dsp:nvSpPr>
      <dsp:spPr>
        <a:xfrm>
          <a:off x="100796" y="1066802"/>
          <a:ext cx="993448" cy="137159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IN" sz="1100" kern="1200" dirty="0"/>
            <a:t>Turn-Key System Development</a:t>
          </a:r>
        </a:p>
      </dsp:txBody>
      <dsp:txXfrm>
        <a:off x="149292" y="1115298"/>
        <a:ext cx="896456" cy="1274607"/>
      </dsp:txXfrm>
    </dsp:sp>
    <dsp:sp modelId="{B6DF198B-0A79-4238-9939-9581149622D1}">
      <dsp:nvSpPr>
        <dsp:cNvPr id="0" name=""/>
        <dsp:cNvSpPr/>
      </dsp:nvSpPr>
      <dsp:spPr>
        <a:xfrm>
          <a:off x="1133355" y="1066802"/>
          <a:ext cx="1067722" cy="1371599"/>
        </a:xfrm>
        <a:prstGeom prst="roundRect">
          <a:avLst/>
        </a:prstGeom>
        <a:solidFill>
          <a:schemeClr val="accent4">
            <a:hueOff val="-637824"/>
            <a:satOff val="3843"/>
            <a:lumOff val="3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kern="1200" dirty="0"/>
            <a:t>Custom Embedded Systems</a:t>
          </a:r>
          <a:endParaRPr lang="en-IN" sz="1100" kern="1200" dirty="0"/>
        </a:p>
      </dsp:txBody>
      <dsp:txXfrm>
        <a:off x="1185477" y="1118924"/>
        <a:ext cx="963478" cy="1267355"/>
      </dsp:txXfrm>
    </dsp:sp>
    <dsp:sp modelId="{F13E62B8-EDF3-4260-A076-523C7AE649D7}">
      <dsp:nvSpPr>
        <dsp:cNvPr id="0" name=""/>
        <dsp:cNvSpPr/>
      </dsp:nvSpPr>
      <dsp:spPr>
        <a:xfrm>
          <a:off x="2235173" y="1066802"/>
          <a:ext cx="968237" cy="1371599"/>
        </a:xfrm>
        <a:prstGeom prst="roundRect">
          <a:avLst/>
        </a:prstGeom>
        <a:solidFill>
          <a:schemeClr val="accent4">
            <a:hueOff val="-1275649"/>
            <a:satOff val="7685"/>
            <a:lumOff val="6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kern="1200" dirty="0"/>
            <a:t>Software Engineering</a:t>
          </a:r>
          <a:endParaRPr lang="en-IN" sz="1100" kern="1200" dirty="0"/>
        </a:p>
      </dsp:txBody>
      <dsp:txXfrm>
        <a:off x="2282438" y="1114067"/>
        <a:ext cx="873707" cy="1277069"/>
      </dsp:txXfrm>
    </dsp:sp>
    <dsp:sp modelId="{4B7BA433-ECE5-4A0E-8CF6-C3232E5F7E67}">
      <dsp:nvSpPr>
        <dsp:cNvPr id="0" name=""/>
        <dsp:cNvSpPr/>
      </dsp:nvSpPr>
      <dsp:spPr>
        <a:xfrm>
          <a:off x="3232779" y="1066802"/>
          <a:ext cx="928433" cy="1371599"/>
        </a:xfrm>
        <a:prstGeom prst="roundRect">
          <a:avLst/>
        </a:prstGeom>
        <a:solidFill>
          <a:schemeClr val="accent4">
            <a:hueOff val="-1913473"/>
            <a:satOff val="11528"/>
            <a:lumOff val="9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IN" sz="1100" kern="1200" dirty="0"/>
            <a:t>Technical Publication/ Technical Illustrations </a:t>
          </a:r>
        </a:p>
      </dsp:txBody>
      <dsp:txXfrm>
        <a:off x="3278101" y="1112124"/>
        <a:ext cx="837789" cy="1280955"/>
      </dsp:txXfrm>
    </dsp:sp>
    <dsp:sp modelId="{88428621-B18D-4C0F-94DE-9B747FEC6DB4}">
      <dsp:nvSpPr>
        <dsp:cNvPr id="0" name=""/>
        <dsp:cNvSpPr/>
      </dsp:nvSpPr>
      <dsp:spPr>
        <a:xfrm>
          <a:off x="4195751" y="1066802"/>
          <a:ext cx="929440" cy="1371599"/>
        </a:xfrm>
        <a:prstGeom prst="roundRect">
          <a:avLst/>
        </a:prstGeom>
        <a:solidFill>
          <a:schemeClr val="accent4">
            <a:hueOff val="-2551297"/>
            <a:satOff val="15371"/>
            <a:lumOff val="12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kern="1200" dirty="0"/>
            <a:t>Wire Harness/Automated Test Equipments  ( ATE)</a:t>
          </a:r>
          <a:endParaRPr lang="en-IN" sz="1100" kern="1200" dirty="0"/>
        </a:p>
      </dsp:txBody>
      <dsp:txXfrm>
        <a:off x="4241123" y="1112174"/>
        <a:ext cx="838696" cy="1280855"/>
      </dsp:txXfrm>
    </dsp:sp>
    <dsp:sp modelId="{FA922E42-7B99-45D2-B1DD-EE69CE2D8E98}">
      <dsp:nvSpPr>
        <dsp:cNvPr id="0" name=""/>
        <dsp:cNvSpPr/>
      </dsp:nvSpPr>
      <dsp:spPr>
        <a:xfrm>
          <a:off x="5161073" y="1066802"/>
          <a:ext cx="1008946" cy="1371599"/>
        </a:xfrm>
        <a:prstGeom prst="roundRect">
          <a:avLst/>
        </a:prstGeom>
        <a:solidFill>
          <a:schemeClr val="accent4">
            <a:hueOff val="-3189121"/>
            <a:satOff val="19214"/>
            <a:lumOff val="15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IN" sz="1100" kern="1200" dirty="0"/>
            <a:t>Mechanical /Structural  parts Design and 3D Modelling </a:t>
          </a:r>
        </a:p>
      </dsp:txBody>
      <dsp:txXfrm>
        <a:off x="5210326" y="1116055"/>
        <a:ext cx="910440" cy="1273093"/>
      </dsp:txXfrm>
    </dsp:sp>
    <dsp:sp modelId="{52E34598-4E7A-48E9-9FB3-A2271EEABC25}">
      <dsp:nvSpPr>
        <dsp:cNvPr id="0" name=""/>
        <dsp:cNvSpPr/>
      </dsp:nvSpPr>
      <dsp:spPr>
        <a:xfrm>
          <a:off x="6217496" y="1066802"/>
          <a:ext cx="1002442" cy="1371599"/>
        </a:xfrm>
        <a:prstGeom prst="roundRect">
          <a:avLst/>
        </a:prstGeom>
        <a:solidFill>
          <a:schemeClr val="accent4">
            <a:hueOff val="-3826945"/>
            <a:satOff val="23056"/>
            <a:lumOff val="18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kern="1200" dirty="0"/>
            <a:t>Talent Management/</a:t>
          </a:r>
        </a:p>
        <a:p>
          <a:pPr marL="0" lvl="0" indent="0" algn="ctr" defTabSz="488950" rtl="0">
            <a:lnSpc>
              <a:spcPct val="90000"/>
            </a:lnSpc>
            <a:spcBef>
              <a:spcPct val="0"/>
            </a:spcBef>
            <a:spcAft>
              <a:spcPct val="35000"/>
            </a:spcAft>
            <a:buNone/>
          </a:pPr>
          <a:r>
            <a:rPr lang="en-US" sz="1100" kern="1200" dirty="0"/>
            <a:t>Staffing </a:t>
          </a:r>
          <a:endParaRPr lang="en-IN" sz="1100" kern="1200" dirty="0"/>
        </a:p>
      </dsp:txBody>
      <dsp:txXfrm>
        <a:off x="6266431" y="1115737"/>
        <a:ext cx="904572" cy="1273729"/>
      </dsp:txXfrm>
    </dsp:sp>
    <dsp:sp modelId="{EE2E2AAB-9E5B-4395-AC9D-561A5DE343A8}">
      <dsp:nvSpPr>
        <dsp:cNvPr id="0" name=""/>
        <dsp:cNvSpPr/>
      </dsp:nvSpPr>
      <dsp:spPr>
        <a:xfrm>
          <a:off x="7259435" y="1066802"/>
          <a:ext cx="1028754" cy="1371599"/>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kern="1200" dirty="0"/>
            <a:t>Support and Maintenance Services</a:t>
          </a:r>
          <a:endParaRPr lang="en-IN" sz="1100" kern="1200" dirty="0"/>
        </a:p>
      </dsp:txBody>
      <dsp:txXfrm>
        <a:off x="7309655" y="1117022"/>
        <a:ext cx="928314" cy="1271159"/>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427" cy="511731"/>
          </a:xfrm>
          <a:prstGeom prst="rect">
            <a:avLst/>
          </a:prstGeom>
        </p:spPr>
        <p:txBody>
          <a:bodyPr vert="horz" lIns="96622" tIns="48311" rIns="96622" bIns="48311" rtlCol="0"/>
          <a:lstStyle>
            <a:lvl1pPr algn="l">
              <a:defRPr sz="1200"/>
            </a:lvl1pPr>
          </a:lstStyle>
          <a:p>
            <a:endParaRPr lang="en-IN" dirty="0"/>
          </a:p>
        </p:txBody>
      </p:sp>
      <p:sp>
        <p:nvSpPr>
          <p:cNvPr id="3" name="Date Placeholder 2"/>
          <p:cNvSpPr>
            <a:spLocks noGrp="1"/>
          </p:cNvSpPr>
          <p:nvPr>
            <p:ph type="dt" sz="quarter" idx="1"/>
          </p:nvPr>
        </p:nvSpPr>
        <p:spPr>
          <a:xfrm>
            <a:off x="4023992" y="0"/>
            <a:ext cx="3078427" cy="511731"/>
          </a:xfrm>
          <a:prstGeom prst="rect">
            <a:avLst/>
          </a:prstGeom>
        </p:spPr>
        <p:txBody>
          <a:bodyPr vert="horz" lIns="96622" tIns="48311" rIns="96622" bIns="48311" rtlCol="0"/>
          <a:lstStyle>
            <a:lvl1pPr algn="r">
              <a:defRPr sz="1200"/>
            </a:lvl1pPr>
          </a:lstStyle>
          <a:p>
            <a:fld id="{A7514DAE-70D0-4F34-8C6E-F5A0F6ECC999}" type="datetimeFigureOut">
              <a:rPr lang="en-IN" smtClean="0"/>
              <a:pPr/>
              <a:t>08-08-2024</a:t>
            </a:fld>
            <a:endParaRPr lang="en-IN" dirty="0"/>
          </a:p>
        </p:txBody>
      </p:sp>
      <p:sp>
        <p:nvSpPr>
          <p:cNvPr id="4" name="Footer Placeholder 3"/>
          <p:cNvSpPr>
            <a:spLocks noGrp="1"/>
          </p:cNvSpPr>
          <p:nvPr>
            <p:ph type="ftr" sz="quarter" idx="2"/>
          </p:nvPr>
        </p:nvSpPr>
        <p:spPr>
          <a:xfrm>
            <a:off x="1" y="9721106"/>
            <a:ext cx="3078427" cy="511731"/>
          </a:xfrm>
          <a:prstGeom prst="rect">
            <a:avLst/>
          </a:prstGeom>
        </p:spPr>
        <p:txBody>
          <a:bodyPr vert="horz" lIns="96622" tIns="48311" rIns="96622" bIns="48311" rtlCol="0" anchor="b"/>
          <a:lstStyle>
            <a:lvl1pPr algn="l">
              <a:defRPr sz="1200"/>
            </a:lvl1pPr>
          </a:lstStyle>
          <a:p>
            <a:endParaRPr lang="en-IN" dirty="0"/>
          </a:p>
        </p:txBody>
      </p:sp>
      <p:sp>
        <p:nvSpPr>
          <p:cNvPr id="5" name="Slide Number Placeholder 4"/>
          <p:cNvSpPr>
            <a:spLocks noGrp="1"/>
          </p:cNvSpPr>
          <p:nvPr>
            <p:ph type="sldNum" sz="quarter" idx="3"/>
          </p:nvPr>
        </p:nvSpPr>
        <p:spPr>
          <a:xfrm>
            <a:off x="4023992" y="9721106"/>
            <a:ext cx="3078427" cy="511731"/>
          </a:xfrm>
          <a:prstGeom prst="rect">
            <a:avLst/>
          </a:prstGeom>
        </p:spPr>
        <p:txBody>
          <a:bodyPr vert="horz" lIns="96622" tIns="48311" rIns="96622" bIns="48311" rtlCol="0" anchor="b"/>
          <a:lstStyle>
            <a:lvl1pPr algn="r">
              <a:defRPr sz="1200"/>
            </a:lvl1pPr>
          </a:lstStyle>
          <a:p>
            <a:fld id="{0EB3AD4B-918A-47EA-9D9F-8A7A3102EE2D}" type="slidenum">
              <a:rPr lang="en-IN" smtClean="0"/>
              <a:pPr/>
              <a:t>‹#›</a:t>
            </a:fld>
            <a:endParaRPr lang="en-IN" dirty="0"/>
          </a:p>
        </p:txBody>
      </p:sp>
    </p:spTree>
    <p:extLst>
      <p:ext uri="{BB962C8B-B14F-4D97-AF65-F5344CB8AC3E}">
        <p14:creationId xmlns:p14="http://schemas.microsoft.com/office/powerpoint/2010/main" val="3139585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427" cy="511731"/>
          </a:xfrm>
          <a:prstGeom prst="rect">
            <a:avLst/>
          </a:prstGeom>
        </p:spPr>
        <p:txBody>
          <a:bodyPr vert="horz" lIns="96622" tIns="48311" rIns="96622" bIns="48311" rtlCol="0"/>
          <a:lstStyle>
            <a:lvl1pPr algn="l">
              <a:defRPr sz="1200"/>
            </a:lvl1pPr>
          </a:lstStyle>
          <a:p>
            <a:endParaRPr lang="en-IN" dirty="0"/>
          </a:p>
        </p:txBody>
      </p:sp>
      <p:sp>
        <p:nvSpPr>
          <p:cNvPr id="3" name="Date Placeholder 2"/>
          <p:cNvSpPr>
            <a:spLocks noGrp="1"/>
          </p:cNvSpPr>
          <p:nvPr>
            <p:ph type="dt" idx="1"/>
          </p:nvPr>
        </p:nvSpPr>
        <p:spPr>
          <a:xfrm>
            <a:off x="4023992" y="0"/>
            <a:ext cx="3078427" cy="511731"/>
          </a:xfrm>
          <a:prstGeom prst="rect">
            <a:avLst/>
          </a:prstGeom>
        </p:spPr>
        <p:txBody>
          <a:bodyPr vert="horz" lIns="96622" tIns="48311" rIns="96622" bIns="48311" rtlCol="0"/>
          <a:lstStyle>
            <a:lvl1pPr algn="r">
              <a:defRPr sz="1200"/>
            </a:lvl1pPr>
          </a:lstStyle>
          <a:p>
            <a:fld id="{83149828-81C9-40B1-95E3-C351DBC59F39}" type="datetimeFigureOut">
              <a:rPr lang="en-IN" smtClean="0"/>
              <a:pPr/>
              <a:t>08-08-2024</a:t>
            </a:fld>
            <a:endParaRPr lang="en-IN" dirty="0"/>
          </a:p>
        </p:txBody>
      </p:sp>
      <p:sp>
        <p:nvSpPr>
          <p:cNvPr id="4" name="Slide Image Placeholder 3"/>
          <p:cNvSpPr>
            <a:spLocks noGrp="1" noRot="1" noChangeAspect="1"/>
          </p:cNvSpPr>
          <p:nvPr>
            <p:ph type="sldImg" idx="2"/>
          </p:nvPr>
        </p:nvSpPr>
        <p:spPr>
          <a:xfrm>
            <a:off x="141288" y="768350"/>
            <a:ext cx="6821487" cy="3836988"/>
          </a:xfrm>
          <a:prstGeom prst="rect">
            <a:avLst/>
          </a:prstGeom>
          <a:noFill/>
          <a:ln w="12700">
            <a:solidFill>
              <a:prstClr val="black"/>
            </a:solidFill>
          </a:ln>
        </p:spPr>
        <p:txBody>
          <a:bodyPr vert="horz" lIns="96622" tIns="48311" rIns="96622" bIns="48311" rtlCol="0" anchor="ctr"/>
          <a:lstStyle/>
          <a:p>
            <a:endParaRPr lang="en-IN" dirty="0"/>
          </a:p>
        </p:txBody>
      </p:sp>
      <p:sp>
        <p:nvSpPr>
          <p:cNvPr id="5" name="Notes Placeholder 4"/>
          <p:cNvSpPr>
            <a:spLocks noGrp="1"/>
          </p:cNvSpPr>
          <p:nvPr>
            <p:ph type="body" sz="quarter" idx="3"/>
          </p:nvPr>
        </p:nvSpPr>
        <p:spPr>
          <a:xfrm>
            <a:off x="710407" y="4861442"/>
            <a:ext cx="5683250" cy="4605576"/>
          </a:xfrm>
          <a:prstGeom prst="rect">
            <a:avLst/>
          </a:prstGeom>
        </p:spPr>
        <p:txBody>
          <a:bodyPr vert="horz" lIns="96622" tIns="48311" rIns="96622" bIns="483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1" y="9721106"/>
            <a:ext cx="3078427" cy="511731"/>
          </a:xfrm>
          <a:prstGeom prst="rect">
            <a:avLst/>
          </a:prstGeom>
        </p:spPr>
        <p:txBody>
          <a:bodyPr vert="horz" lIns="96622" tIns="48311" rIns="96622" bIns="48311" rtlCol="0" anchor="b"/>
          <a:lstStyle>
            <a:lvl1pPr algn="l">
              <a:defRPr sz="1200"/>
            </a:lvl1pPr>
          </a:lstStyle>
          <a:p>
            <a:endParaRPr lang="en-IN" dirty="0"/>
          </a:p>
        </p:txBody>
      </p:sp>
      <p:sp>
        <p:nvSpPr>
          <p:cNvPr id="7" name="Slide Number Placeholder 6"/>
          <p:cNvSpPr>
            <a:spLocks noGrp="1"/>
          </p:cNvSpPr>
          <p:nvPr>
            <p:ph type="sldNum" sz="quarter" idx="5"/>
          </p:nvPr>
        </p:nvSpPr>
        <p:spPr>
          <a:xfrm>
            <a:off x="4023992" y="9721106"/>
            <a:ext cx="3078427" cy="511731"/>
          </a:xfrm>
          <a:prstGeom prst="rect">
            <a:avLst/>
          </a:prstGeom>
        </p:spPr>
        <p:txBody>
          <a:bodyPr vert="horz" lIns="96622" tIns="48311" rIns="96622" bIns="48311" rtlCol="0" anchor="b"/>
          <a:lstStyle>
            <a:lvl1pPr algn="r">
              <a:defRPr sz="1200"/>
            </a:lvl1pPr>
          </a:lstStyle>
          <a:p>
            <a:fld id="{2F4FC764-E729-4A3C-8E42-5DE367D71D96}" type="slidenum">
              <a:rPr lang="en-IN" smtClean="0"/>
              <a:pPr/>
              <a:t>‹#›</a:t>
            </a:fld>
            <a:endParaRPr lang="en-IN" dirty="0"/>
          </a:p>
        </p:txBody>
      </p:sp>
    </p:spTree>
    <p:extLst>
      <p:ext uri="{BB962C8B-B14F-4D97-AF65-F5344CB8AC3E}">
        <p14:creationId xmlns:p14="http://schemas.microsoft.com/office/powerpoint/2010/main" val="2880777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4FC764-E729-4A3C-8E42-5DE367D71D96}" type="slidenum">
              <a:rPr lang="en-IN" smtClean="0"/>
              <a:pPr/>
              <a:t>10</a:t>
            </a:fld>
            <a:endParaRPr lang="en-IN"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0" name="Rectangle 29"/>
          <p:cNvSpPr/>
          <p:nvPr userDrawn="1"/>
        </p:nvSpPr>
        <p:spPr>
          <a:xfrm>
            <a:off x="0" y="2143125"/>
            <a:ext cx="9144000" cy="885825"/>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 name="Subtitle 2"/>
          <p:cNvSpPr>
            <a:spLocks noGrp="1"/>
          </p:cNvSpPr>
          <p:nvPr>
            <p:ph type="subTitle" idx="1" hasCustomPrompt="1"/>
          </p:nvPr>
        </p:nvSpPr>
        <p:spPr>
          <a:xfrm>
            <a:off x="1520825" y="2360612"/>
            <a:ext cx="6400800" cy="450850"/>
          </a:xfrm>
        </p:spPr>
        <p:txBody>
          <a:bodyPr>
            <a:normAutofit/>
          </a:bodyPr>
          <a:lstStyle>
            <a:lvl1pPr marL="0" indent="0" algn="ctr">
              <a:buNone/>
              <a:defRPr sz="2800" b="1" baseline="0">
                <a:solidFill>
                  <a:schemeClr val="tx1"/>
                </a:solidFill>
                <a:latin typeface="Tw Cen M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latin typeface="Trebuchet MS" pitchFamily="34" charset="0"/>
              </a:rPr>
              <a:t>CORPORATE PRESENTATION</a:t>
            </a:r>
            <a:endParaRPr lang="en-US" dirty="0"/>
          </a:p>
        </p:txBody>
      </p:sp>
      <p:pic>
        <p:nvPicPr>
          <p:cNvPr id="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6200" y="9525"/>
            <a:ext cx="14478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Image result for aerospace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
            <a:ext cx="7696199" cy="1504950"/>
          </a:xfrm>
          <a:prstGeom prst="rect">
            <a:avLst/>
          </a:prstGeom>
          <a:gradFill>
            <a:gsLst>
              <a:gs pos="0">
                <a:schemeClr val="accent1">
                  <a:tint val="66000"/>
                  <a:satMod val="160000"/>
                </a:schemeClr>
              </a:gs>
              <a:gs pos="74000">
                <a:schemeClr val="bg1"/>
              </a:gs>
              <a:gs pos="32000">
                <a:schemeClr val="tx2">
                  <a:lumMod val="28000"/>
                  <a:lumOff val="72000"/>
                </a:schemeClr>
              </a:gs>
              <a:gs pos="53000">
                <a:schemeClr val="tx2">
                  <a:lumMod val="5000"/>
                  <a:lumOff val="95000"/>
                  <a:alpha val="37000"/>
                </a:schemeClr>
              </a:gs>
            </a:gsLst>
            <a:lin ang="0" scaled="1"/>
          </a:gradFill>
        </p:spPr>
      </p:pic>
      <p:pic>
        <p:nvPicPr>
          <p:cNvPr id="2054" name="Picture 6" descr="Related image"/>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7150" y="3417563"/>
            <a:ext cx="2028826" cy="1287787"/>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8" name="Picture 10" descr="Image result for car images"/>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215479" y="3417563"/>
            <a:ext cx="2105025" cy="1287787"/>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3" name="AutoShape 12" descr="Image result for aerospace industry automation images"/>
          <p:cNvSpPr>
            <a:spLocks noChangeAspect="1" noChangeArrowheads="1"/>
          </p:cNvSpPr>
          <p:nvPr userDrawn="1"/>
        </p:nvSpPr>
        <p:spPr bwMode="auto">
          <a:xfrm>
            <a:off x="155575" y="-136525"/>
            <a:ext cx="298450" cy="298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4" name="AutoShape 14" descr="Image result for aerospace industry automation images"/>
          <p:cNvSpPr>
            <a:spLocks noChangeAspect="1" noChangeArrowheads="1"/>
          </p:cNvSpPr>
          <p:nvPr userDrawn="1"/>
        </p:nvSpPr>
        <p:spPr bwMode="auto">
          <a:xfrm>
            <a:off x="307975" y="15875"/>
            <a:ext cx="298450" cy="298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 name="AutoShape 16" descr="Image result for aerospace industry automation images"/>
          <p:cNvSpPr>
            <a:spLocks noChangeAspect="1" noChangeArrowheads="1"/>
          </p:cNvSpPr>
          <p:nvPr userDrawn="1"/>
        </p:nvSpPr>
        <p:spPr bwMode="auto">
          <a:xfrm>
            <a:off x="460375" y="168275"/>
            <a:ext cx="298450" cy="298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 name="AutoShape 18" descr="Image result for aerospace industry automation images"/>
          <p:cNvSpPr>
            <a:spLocks noChangeAspect="1" noChangeArrowheads="1"/>
          </p:cNvSpPr>
          <p:nvPr userDrawn="1"/>
        </p:nvSpPr>
        <p:spPr bwMode="auto">
          <a:xfrm>
            <a:off x="612775" y="320675"/>
            <a:ext cx="298450" cy="298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7" name="AutoShape 20" descr="Image result for aerospace industry automation images"/>
          <p:cNvSpPr>
            <a:spLocks noChangeAspect="1" noChangeArrowheads="1"/>
          </p:cNvSpPr>
          <p:nvPr userDrawn="1"/>
        </p:nvSpPr>
        <p:spPr bwMode="auto">
          <a:xfrm>
            <a:off x="765175" y="473075"/>
            <a:ext cx="298450" cy="298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8" name="AutoShape 22" descr="Image result for aerospace industry automation images"/>
          <p:cNvSpPr>
            <a:spLocks noChangeAspect="1" noChangeArrowheads="1"/>
          </p:cNvSpPr>
          <p:nvPr userDrawn="1"/>
        </p:nvSpPr>
        <p:spPr bwMode="auto">
          <a:xfrm>
            <a:off x="917575" y="625475"/>
            <a:ext cx="298450" cy="298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9" name="AutoShape 24" descr="Image result for aerospace industry automation images"/>
          <p:cNvSpPr>
            <a:spLocks noChangeAspect="1" noChangeArrowheads="1"/>
          </p:cNvSpPr>
          <p:nvPr userDrawn="1"/>
        </p:nvSpPr>
        <p:spPr bwMode="auto">
          <a:xfrm>
            <a:off x="1069975" y="777875"/>
            <a:ext cx="298450" cy="298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0" name="AutoShape 26" descr="Image result for aerospace industry automation images"/>
          <p:cNvSpPr>
            <a:spLocks noChangeAspect="1" noChangeArrowheads="1"/>
          </p:cNvSpPr>
          <p:nvPr userDrawn="1"/>
        </p:nvSpPr>
        <p:spPr bwMode="auto">
          <a:xfrm>
            <a:off x="1222375" y="930275"/>
            <a:ext cx="298450" cy="298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1" name="AutoShape 28" descr="Image result for aerospace industry automation images"/>
          <p:cNvSpPr>
            <a:spLocks noChangeAspect="1" noChangeArrowheads="1"/>
          </p:cNvSpPr>
          <p:nvPr userDrawn="1"/>
        </p:nvSpPr>
        <p:spPr bwMode="auto">
          <a:xfrm>
            <a:off x="1374775" y="1082675"/>
            <a:ext cx="298450" cy="298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2" name="AutoShape 31" descr="Image result for hd aerospace industry automation images"/>
          <p:cNvSpPr>
            <a:spLocks noChangeAspect="1" noChangeArrowheads="1"/>
          </p:cNvSpPr>
          <p:nvPr userDrawn="1"/>
        </p:nvSpPr>
        <p:spPr bwMode="auto">
          <a:xfrm>
            <a:off x="1527175" y="1235075"/>
            <a:ext cx="298450" cy="298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3" name="AutoShape 33" descr="Image result for hd aerospace industry automation images"/>
          <p:cNvSpPr>
            <a:spLocks noChangeAspect="1" noChangeArrowheads="1"/>
          </p:cNvSpPr>
          <p:nvPr userDrawn="1"/>
        </p:nvSpPr>
        <p:spPr bwMode="auto">
          <a:xfrm>
            <a:off x="1679575" y="1387475"/>
            <a:ext cx="298450" cy="298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4" name="AutoShape 35" descr="Image result for hd aerospace industry automation images"/>
          <p:cNvSpPr>
            <a:spLocks noChangeAspect="1" noChangeArrowheads="1"/>
          </p:cNvSpPr>
          <p:nvPr userDrawn="1"/>
        </p:nvSpPr>
        <p:spPr bwMode="auto">
          <a:xfrm>
            <a:off x="1831975" y="1539875"/>
            <a:ext cx="298450" cy="298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5" name="AutoShape 37" descr="Image result for hd aerospace industry automation images"/>
          <p:cNvSpPr>
            <a:spLocks noChangeAspect="1" noChangeArrowheads="1"/>
          </p:cNvSpPr>
          <p:nvPr userDrawn="1"/>
        </p:nvSpPr>
        <p:spPr bwMode="auto">
          <a:xfrm>
            <a:off x="1984375" y="1692275"/>
            <a:ext cx="298450" cy="298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6" name="AutoShape 39" descr="Image result for hd aerospace industry automation images"/>
          <p:cNvSpPr>
            <a:spLocks noChangeAspect="1" noChangeArrowheads="1"/>
          </p:cNvSpPr>
          <p:nvPr userDrawn="1"/>
        </p:nvSpPr>
        <p:spPr bwMode="auto">
          <a:xfrm>
            <a:off x="2136775" y="1844675"/>
            <a:ext cx="298450" cy="298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7" name="AutoShape 41" descr="Image result for hd aerospace industry automation images"/>
          <p:cNvSpPr>
            <a:spLocks noChangeAspect="1" noChangeArrowheads="1"/>
          </p:cNvSpPr>
          <p:nvPr userDrawn="1"/>
        </p:nvSpPr>
        <p:spPr bwMode="auto">
          <a:xfrm>
            <a:off x="2289175" y="1997075"/>
            <a:ext cx="298450" cy="298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pic>
        <p:nvPicPr>
          <p:cNvPr id="2090" name="Picture 4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450007" y="3417563"/>
            <a:ext cx="2133600" cy="1287787"/>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9" name="TextBox 28"/>
          <p:cNvSpPr txBox="1"/>
          <p:nvPr userDrawn="1"/>
        </p:nvSpPr>
        <p:spPr>
          <a:xfrm>
            <a:off x="7620000" y="1752342"/>
            <a:ext cx="1524000" cy="184666"/>
          </a:xfrm>
          <a:prstGeom prst="rect">
            <a:avLst/>
          </a:prstGeom>
          <a:solidFill>
            <a:srgbClr val="92D050"/>
          </a:solidFill>
        </p:spPr>
        <p:txBody>
          <a:bodyPr wrap="square" rtlCol="0">
            <a:spAutoFit/>
          </a:bodyPr>
          <a:lstStyle/>
          <a:p>
            <a:r>
              <a:rPr lang="en-IN" sz="600" b="1" dirty="0">
                <a:solidFill>
                  <a:schemeClr val="bg1"/>
                </a:solidFill>
                <a:latin typeface="Trebuchet MS" pitchFamily="34" charset="0"/>
              </a:rPr>
              <a:t>Pioneers</a:t>
            </a:r>
            <a:r>
              <a:rPr lang="en-IN" sz="600" b="1" baseline="0" dirty="0">
                <a:solidFill>
                  <a:schemeClr val="bg1"/>
                </a:solidFill>
                <a:latin typeface="Trebuchet MS" pitchFamily="34" charset="0"/>
              </a:rPr>
              <a:t> in engineering &amp; technology</a:t>
            </a:r>
            <a:endParaRPr lang="en-IN" sz="600" b="1" dirty="0">
              <a:solidFill>
                <a:schemeClr val="bg1"/>
              </a:solidFill>
              <a:latin typeface="Trebuchet MS" pitchFamily="34" charset="0"/>
            </a:endParaRPr>
          </a:p>
        </p:txBody>
      </p:sp>
      <p:pic>
        <p:nvPicPr>
          <p:cNvPr id="2093" name="Picture 45" descr="Image result for IT services"/>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713109" y="3417563"/>
            <a:ext cx="2326116" cy="1287787"/>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hasCustomPrompt="1"/>
          </p:nvPr>
        </p:nvSpPr>
        <p:spPr>
          <a:xfrm>
            <a:off x="609600" y="66675"/>
            <a:ext cx="6896100" cy="685800"/>
          </a:xfrm>
        </p:spPr>
        <p:txBody>
          <a:bodyPr>
            <a:normAutofit/>
          </a:bodyPr>
          <a:lstStyle>
            <a:lvl1pPr algn="l">
              <a:defRPr sz="3600">
                <a:solidFill>
                  <a:schemeClr val="tx1"/>
                </a:solidFill>
                <a:latin typeface="+mj-lt"/>
              </a:defRPr>
            </a:lvl1pPr>
          </a:lstStyle>
          <a:p>
            <a:r>
              <a:rPr lang="en-US" dirty="0"/>
              <a:t>CLICK TO EDIT MASTER TITLE STYLE</a:t>
            </a:r>
            <a:endParaRPr lang="en-IN" dirty="0"/>
          </a:p>
        </p:txBody>
      </p:sp>
      <p:cxnSp>
        <p:nvCxnSpPr>
          <p:cNvPr id="11" name="Straight Connector 10"/>
          <p:cNvCxnSpPr/>
          <p:nvPr userDrawn="1"/>
        </p:nvCxnSpPr>
        <p:spPr>
          <a:xfrm>
            <a:off x="514348" y="0"/>
            <a:ext cx="0" cy="11239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81915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4"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3400" y="30413"/>
            <a:ext cx="762000" cy="751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3175"/>
            <a:ext cx="514348"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09600" y="66675"/>
            <a:ext cx="6896100" cy="685800"/>
          </a:xfrm>
        </p:spPr>
        <p:txBody>
          <a:bodyPr>
            <a:normAutofit/>
          </a:bodyPr>
          <a:lstStyle>
            <a:lvl1pPr algn="l">
              <a:defRPr sz="3600">
                <a:solidFill>
                  <a:schemeClr val="tx1"/>
                </a:solidFill>
                <a:latin typeface="+mj-lt"/>
              </a:defRPr>
            </a:lvl1pPr>
          </a:lstStyle>
          <a:p>
            <a:r>
              <a:rPr lang="en-US" dirty="0"/>
              <a:t>CLICK TO EDIT MASTER TITLE STYLE</a:t>
            </a:r>
            <a:endParaRPr lang="en-IN" dirty="0"/>
          </a:p>
        </p:txBody>
      </p:sp>
      <p:cxnSp>
        <p:nvCxnSpPr>
          <p:cNvPr id="7" name="Straight Connector 6"/>
          <p:cNvCxnSpPr/>
          <p:nvPr userDrawn="1"/>
        </p:nvCxnSpPr>
        <p:spPr>
          <a:xfrm>
            <a:off x="514348" y="0"/>
            <a:ext cx="0" cy="11239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0" y="81915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3400" y="30413"/>
            <a:ext cx="762000" cy="751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3175"/>
            <a:ext cx="514348"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09600" y="66675"/>
            <a:ext cx="6896100" cy="685800"/>
          </a:xfrm>
        </p:spPr>
        <p:txBody>
          <a:bodyPr>
            <a:normAutofit/>
          </a:bodyPr>
          <a:lstStyle>
            <a:lvl1pPr algn="l">
              <a:defRPr sz="3600">
                <a:latin typeface="+mj-lt"/>
              </a:defRPr>
            </a:lvl1pPr>
          </a:lstStyle>
          <a:p>
            <a:r>
              <a:rPr lang="en-US" dirty="0"/>
              <a:t>CLICK TO EDIT MASTER TITLE STYLE</a:t>
            </a:r>
            <a:endParaRPr lang="en-IN" dirty="0"/>
          </a:p>
        </p:txBody>
      </p:sp>
      <p:cxnSp>
        <p:nvCxnSpPr>
          <p:cNvPr id="6" name="Straight Connector 5"/>
          <p:cNvCxnSpPr/>
          <p:nvPr userDrawn="1"/>
        </p:nvCxnSpPr>
        <p:spPr>
          <a:xfrm>
            <a:off x="514348" y="0"/>
            <a:ext cx="0" cy="11239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0" y="81915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3400" y="30413"/>
            <a:ext cx="762000" cy="751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3175"/>
            <a:ext cx="514348"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19150"/>
            <a:ext cx="3008313" cy="749565"/>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819150"/>
            <a:ext cx="5111750" cy="377547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581150"/>
            <a:ext cx="3008313" cy="301347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Title 1"/>
          <p:cNvSpPr txBox="1">
            <a:spLocks/>
          </p:cNvSpPr>
          <p:nvPr userDrawn="1"/>
        </p:nvSpPr>
        <p:spPr>
          <a:xfrm>
            <a:off x="609600" y="66675"/>
            <a:ext cx="68961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n-US" sz="3600" dirty="0">
                <a:solidFill>
                  <a:schemeClr val="tx1"/>
                </a:solidFill>
              </a:rPr>
              <a:t>CLICK TO EDIT MASTER TITLE STYLE</a:t>
            </a:r>
            <a:endParaRPr lang="en-IN" sz="3600" dirty="0">
              <a:solidFill>
                <a:schemeClr val="tx1"/>
              </a:solidFill>
            </a:endParaRPr>
          </a:p>
        </p:txBody>
      </p:sp>
      <p:cxnSp>
        <p:nvCxnSpPr>
          <p:cNvPr id="9" name="Straight Connector 8"/>
          <p:cNvCxnSpPr/>
          <p:nvPr userDrawn="1"/>
        </p:nvCxnSpPr>
        <p:spPr>
          <a:xfrm>
            <a:off x="514348" y="0"/>
            <a:ext cx="0" cy="11239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81915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2"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3400" y="30413"/>
            <a:ext cx="762000" cy="751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3175"/>
            <a:ext cx="514348"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123949"/>
            <a:ext cx="5486400" cy="24217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1"/>
          <p:cNvSpPr txBox="1">
            <a:spLocks/>
          </p:cNvSpPr>
          <p:nvPr userDrawn="1"/>
        </p:nvSpPr>
        <p:spPr>
          <a:xfrm>
            <a:off x="609600" y="66675"/>
            <a:ext cx="68961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n-US" sz="3600" dirty="0"/>
              <a:t>CLICK TO EDIT MASTER TITLE STYLE</a:t>
            </a:r>
            <a:endParaRPr lang="en-IN" sz="3600" dirty="0"/>
          </a:p>
        </p:txBody>
      </p:sp>
      <p:cxnSp>
        <p:nvCxnSpPr>
          <p:cNvPr id="9" name="Straight Connector 8"/>
          <p:cNvCxnSpPr/>
          <p:nvPr userDrawn="1"/>
        </p:nvCxnSpPr>
        <p:spPr>
          <a:xfrm>
            <a:off x="514348" y="0"/>
            <a:ext cx="0" cy="11239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81915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2"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3400" y="30413"/>
            <a:ext cx="762000" cy="751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3175"/>
            <a:ext cx="514348"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hasCustomPrompt="1"/>
          </p:nvPr>
        </p:nvSpPr>
        <p:spPr>
          <a:xfrm>
            <a:off x="609600" y="66675"/>
            <a:ext cx="6896100" cy="685800"/>
          </a:xfrm>
        </p:spPr>
        <p:txBody>
          <a:bodyPr>
            <a:normAutofit/>
          </a:bodyPr>
          <a:lstStyle>
            <a:lvl1pPr algn="l">
              <a:defRPr sz="3600">
                <a:solidFill>
                  <a:schemeClr val="tx1"/>
                </a:solidFill>
                <a:latin typeface="+mj-lt"/>
              </a:defRPr>
            </a:lvl1pPr>
          </a:lstStyle>
          <a:p>
            <a:r>
              <a:rPr lang="en-US" dirty="0"/>
              <a:t>CLICK TO EDIT MASTER TITLE STYLE</a:t>
            </a:r>
            <a:endParaRPr lang="en-IN" dirty="0"/>
          </a:p>
        </p:txBody>
      </p:sp>
      <p:cxnSp>
        <p:nvCxnSpPr>
          <p:cNvPr id="8" name="Straight Connector 7"/>
          <p:cNvCxnSpPr/>
          <p:nvPr userDrawn="1"/>
        </p:nvCxnSpPr>
        <p:spPr>
          <a:xfrm>
            <a:off x="514348" y="0"/>
            <a:ext cx="0" cy="11239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81915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1"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3400" y="30413"/>
            <a:ext cx="762000" cy="751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3175"/>
            <a:ext cx="514348"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71549"/>
            <a:ext cx="2057400" cy="362307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971549"/>
            <a:ext cx="6019800" cy="36230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txBox="1">
            <a:spLocks/>
          </p:cNvSpPr>
          <p:nvPr userDrawn="1"/>
        </p:nvSpPr>
        <p:spPr>
          <a:xfrm>
            <a:off x="609600" y="66675"/>
            <a:ext cx="68961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n-US" sz="3600" dirty="0">
                <a:solidFill>
                  <a:schemeClr val="tx1"/>
                </a:solidFill>
              </a:rPr>
              <a:t>CLICK TO EDIT MASTER TITLE STYLE</a:t>
            </a:r>
            <a:endParaRPr lang="en-IN" sz="3600" dirty="0">
              <a:solidFill>
                <a:schemeClr val="tx1"/>
              </a:solidFill>
            </a:endParaRPr>
          </a:p>
        </p:txBody>
      </p:sp>
      <p:cxnSp>
        <p:nvCxnSpPr>
          <p:cNvPr id="8" name="Straight Connector 7"/>
          <p:cNvCxnSpPr/>
          <p:nvPr userDrawn="1"/>
        </p:nvCxnSpPr>
        <p:spPr>
          <a:xfrm>
            <a:off x="514348" y="0"/>
            <a:ext cx="0" cy="11239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81915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1"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3400" y="30413"/>
            <a:ext cx="762000" cy="751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3175"/>
            <a:ext cx="514348"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extBox 5"/>
          <p:cNvSpPr txBox="1"/>
          <p:nvPr userDrawn="1"/>
        </p:nvSpPr>
        <p:spPr>
          <a:xfrm rot="10800000" flipV="1">
            <a:off x="457200" y="1060906"/>
            <a:ext cx="8229600" cy="3616375"/>
          </a:xfrm>
          <a:prstGeom prst="rect">
            <a:avLst/>
          </a:prstGeom>
          <a:noFill/>
        </p:spPr>
        <p:txBody>
          <a:bodyPr wrap="square" rtlCol="0">
            <a:spAutoFit/>
          </a:bodyPr>
          <a:lstStyle/>
          <a:p>
            <a:pPr marL="0" marR="0" lvl="1" indent="0" algn="just" defTabSz="914400" rtl="0" eaLnBrk="1" fontAlgn="auto" latinLnBrk="0" hangingPunct="1">
              <a:lnSpc>
                <a:spcPct val="100000"/>
              </a:lnSpc>
              <a:spcBef>
                <a:spcPts val="0"/>
              </a:spcBef>
              <a:spcAft>
                <a:spcPts val="600"/>
              </a:spcAft>
              <a:buClr>
                <a:srgbClr val="84754E"/>
              </a:buClr>
              <a:buSzTx/>
              <a:buFont typeface="Wingdings" pitchFamily="2" charset="2"/>
              <a:buNone/>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This document contains confidential information of Samniya Techsys which is provided for the sole purpose of permitting the recipient to evaluate the capabilities submitted herewith. In consideration of receipt of this document, the recipient agrees to maintain such information in confidence and to not reproduce or otherwise disclose this information to any person outside the group directly responsible for evaluation of its contents, except that there is no obligation to maintain the confidentiality of any information which was known to the recipient prior to receipt of such information from Samniya Techsys, or becomes publicly known through no fault of recipient, or is received without obligation of confidentiality from a third party owing no obligation of confidentiality to Samniya Techsys.</a:t>
            </a:r>
          </a:p>
          <a:p>
            <a:pPr marL="0" marR="0" lvl="1" indent="0" algn="just" defTabSz="914400" rtl="0" eaLnBrk="1" fontAlgn="auto" latinLnBrk="0" hangingPunct="1">
              <a:lnSpc>
                <a:spcPct val="100000"/>
              </a:lnSpc>
              <a:spcBef>
                <a:spcPts val="0"/>
              </a:spcBef>
              <a:spcAft>
                <a:spcPts val="600"/>
              </a:spcAft>
              <a:buClr>
                <a:srgbClr val="84754E"/>
              </a:buClr>
              <a:buSzTx/>
              <a:buFont typeface="Wingdings" pitchFamily="2" charset="2"/>
              <a:buNone/>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This publication is produced by Samniya Techsys for private circulation among selected constituents. It is for informational purpose only. While every effort is made to ensure the information given is accurate, Samniya Techsys will not accept any responsibility for loss or damage to any person resulting from reliance on information presented herein.</a:t>
            </a:r>
          </a:p>
          <a:p>
            <a:pPr marL="0" marR="0" lvl="1" indent="0" algn="just" defTabSz="914400" rtl="0" eaLnBrk="1" fontAlgn="auto" latinLnBrk="0" hangingPunct="1">
              <a:lnSpc>
                <a:spcPct val="100000"/>
              </a:lnSpc>
              <a:spcBef>
                <a:spcPts val="0"/>
              </a:spcBef>
              <a:spcAft>
                <a:spcPts val="600"/>
              </a:spcAft>
              <a:buClr>
                <a:srgbClr val="84754E"/>
              </a:buClr>
              <a:buSzTx/>
              <a:buFont typeface="Wingdings" pitchFamily="2" charset="2"/>
              <a:buNone/>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All trademarks, trade names, service marks, service names, and images mentioned herein belong to their respective owners, even if not clearly identified.</a:t>
            </a:r>
          </a:p>
          <a:p>
            <a:endParaRPr lang="en-IN" i="0" dirty="0">
              <a:solidFill>
                <a:schemeClr val="tx1"/>
              </a:solidFill>
            </a:endParaRPr>
          </a:p>
        </p:txBody>
      </p:sp>
      <p:sp>
        <p:nvSpPr>
          <p:cNvPr id="7" name="Title 1"/>
          <p:cNvSpPr txBox="1">
            <a:spLocks/>
          </p:cNvSpPr>
          <p:nvPr userDrawn="1"/>
        </p:nvSpPr>
        <p:spPr>
          <a:xfrm>
            <a:off x="609600" y="66675"/>
            <a:ext cx="68961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n-US" sz="3600" dirty="0">
                <a:solidFill>
                  <a:schemeClr val="tx1"/>
                </a:solidFill>
              </a:rPr>
              <a:t>CONFIDENTIALITY</a:t>
            </a:r>
            <a:r>
              <a:rPr lang="en-US" sz="3600" baseline="0" dirty="0">
                <a:solidFill>
                  <a:schemeClr val="tx1"/>
                </a:solidFill>
              </a:rPr>
              <a:t> &amp; DISCLAIMER</a:t>
            </a:r>
            <a:endParaRPr lang="en-IN" sz="3600" dirty="0">
              <a:solidFill>
                <a:schemeClr val="tx1"/>
              </a:solidFill>
            </a:endParaRPr>
          </a:p>
        </p:txBody>
      </p:sp>
      <p:cxnSp>
        <p:nvCxnSpPr>
          <p:cNvPr id="8" name="Straight Connector 7"/>
          <p:cNvCxnSpPr/>
          <p:nvPr userDrawn="1"/>
        </p:nvCxnSpPr>
        <p:spPr>
          <a:xfrm>
            <a:off x="514348" y="0"/>
            <a:ext cx="0" cy="11239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81915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1"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3400" y="30413"/>
            <a:ext cx="762000" cy="751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3175"/>
            <a:ext cx="514348"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71864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8" name="Rectangle 7"/>
          <p:cNvSpPr/>
          <p:nvPr userDrawn="1"/>
        </p:nvSpPr>
        <p:spPr>
          <a:xfrm>
            <a:off x="153625" y="1962150"/>
            <a:ext cx="2590800" cy="356956"/>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a:t>CONTACT</a:t>
            </a:r>
            <a:r>
              <a:rPr lang="en-IN" sz="2400" b="1" baseline="0" dirty="0"/>
              <a:t> US</a:t>
            </a:r>
            <a:endParaRPr lang="en-IN" sz="2400" b="1" dirty="0"/>
          </a:p>
        </p:txBody>
      </p:sp>
      <p:pic>
        <p:nvPicPr>
          <p:cNvPr id="11"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0766" y="124120"/>
            <a:ext cx="1638118" cy="1761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AutoShape 16" descr="Image result for Company icon"/>
          <p:cNvSpPr>
            <a:spLocks noChangeAspect="1" noChangeArrowheads="1"/>
          </p:cNvSpPr>
          <p:nvPr userDrawn="1"/>
        </p:nvSpPr>
        <p:spPr bwMode="auto">
          <a:xfrm>
            <a:off x="155575" y="-136525"/>
            <a:ext cx="298450" cy="298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grpSp>
        <p:nvGrpSpPr>
          <p:cNvPr id="15" name="Group 14"/>
          <p:cNvGrpSpPr/>
          <p:nvPr userDrawn="1"/>
        </p:nvGrpSpPr>
        <p:grpSpPr>
          <a:xfrm>
            <a:off x="155575" y="2319106"/>
            <a:ext cx="4568825" cy="2425709"/>
            <a:chOff x="155575" y="2051041"/>
            <a:chExt cx="4568825" cy="2425709"/>
          </a:xfrm>
          <a:solidFill>
            <a:srgbClr val="5CA2C9"/>
          </a:solidFill>
        </p:grpSpPr>
        <p:sp>
          <p:nvSpPr>
            <p:cNvPr id="14" name="Pentagon 13"/>
            <p:cNvSpPr/>
            <p:nvPr userDrawn="1"/>
          </p:nvSpPr>
          <p:spPr>
            <a:xfrm>
              <a:off x="155575" y="2051041"/>
              <a:ext cx="4568825" cy="2425709"/>
            </a:xfrm>
            <a:prstGeom prst="homePlate">
              <a:avLst>
                <a:gd name="adj" fmla="val 12304"/>
              </a:avLst>
            </a:prstGeom>
            <a:grpFill/>
            <a:ln>
              <a:solidFill>
                <a:srgbClr val="5CA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4108" name="Picture 12" descr="Image result for email ico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2571" y="3672817"/>
              <a:ext cx="255859" cy="255859"/>
            </a:xfrm>
            <a:prstGeom prst="rect">
              <a:avLst/>
            </a:prstGeom>
            <a:grpFill/>
            <a:ln>
              <a:solidFill>
                <a:srgbClr val="5CA2C9"/>
              </a:solidFill>
            </a:ln>
          </p:spPr>
        </p:pic>
        <p:sp>
          <p:nvSpPr>
            <p:cNvPr id="9" name="TextBox 8"/>
            <p:cNvSpPr txBox="1"/>
            <p:nvPr userDrawn="1"/>
          </p:nvSpPr>
          <p:spPr>
            <a:xfrm>
              <a:off x="600075" y="3267553"/>
              <a:ext cx="1981200" cy="261610"/>
            </a:xfrm>
            <a:prstGeom prst="rect">
              <a:avLst/>
            </a:prstGeom>
            <a:grpFill/>
            <a:ln>
              <a:solidFill>
                <a:srgbClr val="5CA2C9"/>
              </a:solidFill>
            </a:ln>
          </p:spPr>
          <p:txBody>
            <a:bodyPr wrap="square" rtlCol="0">
              <a:spAutoFit/>
            </a:bodyPr>
            <a:lstStyle/>
            <a:p>
              <a:pPr fontAlgn="base"/>
              <a:r>
                <a:rPr lang="en-IN" sz="1100" b="0" i="0" kern="1200" dirty="0">
                  <a:solidFill>
                    <a:schemeClr val="bg1"/>
                  </a:solidFill>
                  <a:effectLst/>
                  <a:latin typeface="+mn-lt"/>
                  <a:ea typeface="+mn-ea"/>
                  <a:cs typeface="Arial" pitchFamily="34" charset="0"/>
                </a:rPr>
                <a:t>+91-80 43712313</a:t>
              </a:r>
              <a:endParaRPr lang="en-IN" sz="1100" dirty="0">
                <a:solidFill>
                  <a:schemeClr val="bg1"/>
                </a:solidFill>
                <a:latin typeface="+mn-lt"/>
                <a:cs typeface="Arial" pitchFamily="34" charset="0"/>
              </a:endParaRPr>
            </a:p>
          </p:txBody>
        </p:sp>
        <p:sp>
          <p:nvSpPr>
            <p:cNvPr id="10" name="Rectangle 9"/>
            <p:cNvSpPr/>
            <p:nvPr userDrawn="1"/>
          </p:nvSpPr>
          <p:spPr>
            <a:xfrm>
              <a:off x="600075" y="3651247"/>
              <a:ext cx="1709122" cy="261610"/>
            </a:xfrm>
            <a:prstGeom prst="rect">
              <a:avLst/>
            </a:prstGeom>
            <a:grpFill/>
            <a:ln>
              <a:solidFill>
                <a:srgbClr val="5CA2C9"/>
              </a:solidFill>
            </a:ln>
          </p:spPr>
          <p:txBody>
            <a:bodyPr wrap="none">
              <a:spAutoFit/>
            </a:bodyPr>
            <a:lstStyle/>
            <a:p>
              <a:r>
                <a:rPr lang="en-IN" sz="1100" b="0" i="0" kern="1200" dirty="0">
                  <a:solidFill>
                    <a:schemeClr val="bg1"/>
                  </a:solidFill>
                  <a:effectLst/>
                  <a:latin typeface="+mn-lt"/>
                  <a:ea typeface="+mn-ea"/>
                  <a:cs typeface="Arial" pitchFamily="34" charset="0"/>
                </a:rPr>
                <a:t>info@samniyatechsys.com</a:t>
              </a:r>
              <a:endParaRPr lang="en-IN" sz="1100" dirty="0">
                <a:latin typeface="+mn-lt"/>
                <a:cs typeface="Arial" pitchFamily="34" charset="0"/>
              </a:endParaRPr>
            </a:p>
          </p:txBody>
        </p:sp>
        <p:pic>
          <p:nvPicPr>
            <p:cNvPr id="4110" name="Picture 14" descr="Image result for Addres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52571" y="2655539"/>
              <a:ext cx="255859" cy="256837"/>
            </a:xfrm>
            <a:prstGeom prst="rect">
              <a:avLst/>
            </a:prstGeom>
            <a:grpFill/>
            <a:ln>
              <a:solidFill>
                <a:srgbClr val="5CA2C9"/>
              </a:solidFill>
            </a:ln>
          </p:spPr>
        </p:pic>
        <p:sp>
          <p:nvSpPr>
            <p:cNvPr id="12" name="Rectangle 11"/>
            <p:cNvSpPr/>
            <p:nvPr userDrawn="1"/>
          </p:nvSpPr>
          <p:spPr>
            <a:xfrm>
              <a:off x="600075" y="2533650"/>
              <a:ext cx="3375204" cy="430887"/>
            </a:xfrm>
            <a:prstGeom prst="rect">
              <a:avLst/>
            </a:prstGeom>
            <a:grpFill/>
            <a:ln>
              <a:solidFill>
                <a:srgbClr val="5CA2C9"/>
              </a:solidFill>
            </a:ln>
          </p:spPr>
          <p:txBody>
            <a:bodyPr wrap="square">
              <a:spAutoFit/>
            </a:bodyPr>
            <a:lstStyle/>
            <a:p>
              <a:pPr fontAlgn="base"/>
              <a:r>
                <a:rPr lang="en-IN" sz="1100" b="0" i="0" kern="1200" dirty="0">
                  <a:solidFill>
                    <a:schemeClr val="bg1"/>
                  </a:solidFill>
                  <a:effectLst/>
                  <a:latin typeface="+mn-lt"/>
                  <a:ea typeface="+mn-ea"/>
                  <a:cs typeface="Arial" pitchFamily="34" charset="0"/>
                </a:rPr>
                <a:t> #65, 1st Main, Kaverappa layout, </a:t>
              </a:r>
            </a:p>
            <a:p>
              <a:pPr fontAlgn="base"/>
              <a:r>
                <a:rPr lang="en-IN" sz="1100" b="0" i="0" kern="1200" dirty="0">
                  <a:solidFill>
                    <a:schemeClr val="bg1"/>
                  </a:solidFill>
                  <a:effectLst/>
                  <a:latin typeface="+mn-lt"/>
                  <a:ea typeface="+mn-ea"/>
                  <a:cs typeface="Arial" pitchFamily="34" charset="0"/>
                </a:rPr>
                <a:t>Kadubeesanahalli, Bangalore -560103</a:t>
              </a:r>
            </a:p>
          </p:txBody>
        </p:sp>
        <p:pic>
          <p:nvPicPr>
            <p:cNvPr id="4114" name="Picture 18" descr="Related image"/>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52571" y="2200274"/>
              <a:ext cx="277182" cy="277182"/>
            </a:xfrm>
            <a:prstGeom prst="rect">
              <a:avLst/>
            </a:prstGeom>
            <a:grpFill/>
            <a:ln>
              <a:solidFill>
                <a:srgbClr val="5CA2C9"/>
              </a:solidFill>
            </a:ln>
          </p:spPr>
        </p:pic>
        <p:sp>
          <p:nvSpPr>
            <p:cNvPr id="22" name="Rectangle 21"/>
            <p:cNvSpPr/>
            <p:nvPr userDrawn="1"/>
          </p:nvSpPr>
          <p:spPr>
            <a:xfrm>
              <a:off x="600075" y="2229076"/>
              <a:ext cx="3375204" cy="261610"/>
            </a:xfrm>
            <a:prstGeom prst="rect">
              <a:avLst/>
            </a:prstGeom>
            <a:grpFill/>
            <a:ln>
              <a:solidFill>
                <a:srgbClr val="5CA2C9"/>
              </a:solidFill>
            </a:ln>
          </p:spPr>
          <p:txBody>
            <a:bodyPr wrap="square">
              <a:spAutoFit/>
            </a:bodyPr>
            <a:lstStyle/>
            <a:p>
              <a:pPr fontAlgn="base"/>
              <a:r>
                <a:rPr lang="en-IN" sz="1100" b="1" i="0" kern="1200" dirty="0">
                  <a:solidFill>
                    <a:schemeClr val="bg1"/>
                  </a:solidFill>
                  <a:effectLst/>
                  <a:latin typeface="+mn-lt"/>
                  <a:ea typeface="+mn-ea"/>
                  <a:cs typeface="Arial" pitchFamily="34" charset="0"/>
                </a:rPr>
                <a:t>Samniya Techsys Pvt. Ltd.</a:t>
              </a:r>
            </a:p>
          </p:txBody>
        </p:sp>
        <p:pic>
          <p:nvPicPr>
            <p:cNvPr id="4120" name="Picture 24" descr="Image result for Phone icon"/>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28600" y="3208450"/>
              <a:ext cx="312954" cy="250825"/>
            </a:xfrm>
            <a:prstGeom prst="rect">
              <a:avLst/>
            </a:prstGeom>
            <a:grpFill/>
            <a:ln>
              <a:solidFill>
                <a:srgbClr val="5CA2C9"/>
              </a:solidFill>
            </a:ln>
          </p:spPr>
        </p:pic>
        <p:pic>
          <p:nvPicPr>
            <p:cNvPr id="4122" name="Picture 26" descr="Related image"/>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52571" y="4095750"/>
              <a:ext cx="250825" cy="250825"/>
            </a:xfrm>
            <a:prstGeom prst="rect">
              <a:avLst/>
            </a:prstGeom>
            <a:grpFill/>
            <a:ln>
              <a:solidFill>
                <a:srgbClr val="5CA2C9"/>
              </a:solidFill>
            </a:ln>
          </p:spPr>
        </p:pic>
        <p:sp>
          <p:nvSpPr>
            <p:cNvPr id="27" name="Rectangle 26"/>
            <p:cNvSpPr/>
            <p:nvPr userDrawn="1"/>
          </p:nvSpPr>
          <p:spPr>
            <a:xfrm>
              <a:off x="600075" y="4095750"/>
              <a:ext cx="1697901" cy="261610"/>
            </a:xfrm>
            <a:prstGeom prst="rect">
              <a:avLst/>
            </a:prstGeom>
            <a:grpFill/>
            <a:ln>
              <a:solidFill>
                <a:srgbClr val="5CA2C9"/>
              </a:solidFill>
            </a:ln>
          </p:spPr>
          <p:txBody>
            <a:bodyPr wrap="none">
              <a:spAutoFit/>
            </a:bodyPr>
            <a:lstStyle/>
            <a:p>
              <a:r>
                <a:rPr lang="en-IN" sz="1100" b="0" i="0" kern="1200" dirty="0">
                  <a:solidFill>
                    <a:schemeClr val="bg1"/>
                  </a:solidFill>
                  <a:effectLst/>
                  <a:latin typeface="+mn-lt"/>
                  <a:ea typeface="+mn-ea"/>
                  <a:cs typeface="Arial" pitchFamily="34" charset="0"/>
                </a:rPr>
                <a:t>www.samniyatechsys.com</a:t>
              </a:r>
              <a:endParaRPr lang="en-IN" sz="1100" dirty="0">
                <a:latin typeface="+mn-lt"/>
                <a:cs typeface="Arial" pitchFamily="34" charset="0"/>
              </a:endParaRPr>
            </a:p>
          </p:txBody>
        </p:sp>
      </p:grpSp>
      <p:pic>
        <p:nvPicPr>
          <p:cNvPr id="4135" name="Picture 39" descr="Image result for thank you in different languages"/>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5549804" y="2592950"/>
            <a:ext cx="3594196" cy="178662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8">
            <a:extLst>
              <a:ext uri="{FF2B5EF4-FFF2-40B4-BE49-F238E27FC236}">
                <a16:creationId xmlns:a16="http://schemas.microsoft.com/office/drawing/2014/main" id="{E8E83909-B9B2-430B-A1EC-77D81665A481}"/>
              </a:ext>
            </a:extLst>
          </p:cNvPr>
          <p:cNvPicPr>
            <a:picLocks noChangeAspect="1"/>
          </p:cNvPicPr>
          <p:nvPr userDrawn="1"/>
        </p:nvPicPr>
        <p:blipFill>
          <a:blip r:embed="rId9" cstate="print"/>
          <a:srcRect/>
          <a:stretch>
            <a:fillRect/>
          </a:stretch>
        </p:blipFill>
        <p:spPr bwMode="auto">
          <a:xfrm>
            <a:off x="7622943" y="4438650"/>
            <a:ext cx="231836" cy="232105"/>
          </a:xfrm>
          <a:prstGeom prst="rect">
            <a:avLst/>
          </a:prstGeom>
          <a:noFill/>
          <a:ln w="9525">
            <a:noFill/>
            <a:miter lim="800000"/>
            <a:headEnd/>
            <a:tailEnd/>
          </a:ln>
        </p:spPr>
      </p:pic>
      <p:pic>
        <p:nvPicPr>
          <p:cNvPr id="41" name="Picture 9">
            <a:extLst>
              <a:ext uri="{FF2B5EF4-FFF2-40B4-BE49-F238E27FC236}">
                <a16:creationId xmlns:a16="http://schemas.microsoft.com/office/drawing/2014/main" id="{B7862861-62B1-4D11-A73A-DEB31C336A81}"/>
              </a:ext>
            </a:extLst>
          </p:cNvPr>
          <p:cNvPicPr>
            <a:picLocks noChangeAspect="1"/>
          </p:cNvPicPr>
          <p:nvPr userDrawn="1"/>
        </p:nvPicPr>
        <p:blipFill>
          <a:blip r:embed="rId10" cstate="print"/>
          <a:srcRect/>
          <a:stretch>
            <a:fillRect/>
          </a:stretch>
        </p:blipFill>
        <p:spPr bwMode="auto">
          <a:xfrm>
            <a:off x="7985528" y="4438650"/>
            <a:ext cx="231836" cy="232105"/>
          </a:xfrm>
          <a:prstGeom prst="rect">
            <a:avLst/>
          </a:prstGeom>
          <a:noFill/>
          <a:ln w="9525">
            <a:noFill/>
            <a:miter lim="800000"/>
            <a:headEnd/>
            <a:tailEnd/>
          </a:ln>
        </p:spPr>
      </p:pic>
      <p:pic>
        <p:nvPicPr>
          <p:cNvPr id="42" name="Picture 10">
            <a:extLst>
              <a:ext uri="{FF2B5EF4-FFF2-40B4-BE49-F238E27FC236}">
                <a16:creationId xmlns:a16="http://schemas.microsoft.com/office/drawing/2014/main" id="{86EE1DF8-9295-469A-8AF7-469AFA0AE345}"/>
              </a:ext>
            </a:extLst>
          </p:cNvPr>
          <p:cNvPicPr>
            <a:picLocks noChangeAspect="1"/>
          </p:cNvPicPr>
          <p:nvPr userDrawn="1"/>
        </p:nvPicPr>
        <p:blipFill>
          <a:blip r:embed="rId11" cstate="print"/>
          <a:srcRect/>
          <a:stretch>
            <a:fillRect/>
          </a:stretch>
        </p:blipFill>
        <p:spPr bwMode="auto">
          <a:xfrm>
            <a:off x="8351288" y="4438650"/>
            <a:ext cx="232611" cy="232105"/>
          </a:xfrm>
          <a:prstGeom prst="rect">
            <a:avLst/>
          </a:prstGeom>
          <a:noFill/>
          <a:ln w="9525">
            <a:noFill/>
            <a:miter lim="800000"/>
            <a:headEnd/>
            <a:tailEnd/>
          </a:ln>
        </p:spPr>
      </p:pic>
      <p:pic>
        <p:nvPicPr>
          <p:cNvPr id="43" name="Picture 11">
            <a:extLst>
              <a:ext uri="{FF2B5EF4-FFF2-40B4-BE49-F238E27FC236}">
                <a16:creationId xmlns:a16="http://schemas.microsoft.com/office/drawing/2014/main" id="{DFFEBA21-B719-4BD8-B0D8-82A4AA3C69E5}"/>
              </a:ext>
            </a:extLst>
          </p:cNvPr>
          <p:cNvPicPr>
            <a:picLocks noChangeAspect="1"/>
          </p:cNvPicPr>
          <p:nvPr userDrawn="1"/>
        </p:nvPicPr>
        <p:blipFill>
          <a:blip r:embed="rId12" cstate="print"/>
          <a:srcRect/>
          <a:stretch>
            <a:fillRect/>
          </a:stretch>
        </p:blipFill>
        <p:spPr bwMode="auto">
          <a:xfrm>
            <a:off x="8717048" y="4438650"/>
            <a:ext cx="231836" cy="232105"/>
          </a:xfrm>
          <a:prstGeom prst="rect">
            <a:avLst/>
          </a:prstGeom>
          <a:noFill/>
          <a:ln w="9525">
            <a:noFill/>
            <a:miter lim="800000"/>
            <a:headEnd/>
            <a:tailEnd/>
          </a:ln>
        </p:spPr>
      </p:pic>
      <p:sp>
        <p:nvSpPr>
          <p:cNvPr id="44" name="TextBox 5">
            <a:extLst>
              <a:ext uri="{FF2B5EF4-FFF2-40B4-BE49-F238E27FC236}">
                <a16:creationId xmlns:a16="http://schemas.microsoft.com/office/drawing/2014/main" id="{2200B2C7-C4EF-44E1-8D8A-48FD062AC2A5}"/>
              </a:ext>
            </a:extLst>
          </p:cNvPr>
          <p:cNvSpPr txBox="1">
            <a:spLocks noChangeArrowheads="1"/>
          </p:cNvSpPr>
          <p:nvPr userDrawn="1"/>
        </p:nvSpPr>
        <p:spPr bwMode="auto">
          <a:xfrm>
            <a:off x="4267200" y="4814647"/>
            <a:ext cx="4729883" cy="184666"/>
          </a:xfrm>
          <a:prstGeom prst="rect">
            <a:avLst/>
          </a:prstGeom>
          <a:solidFill>
            <a:schemeClr val="bg1"/>
          </a:solidFill>
          <a:ln w="9525">
            <a:noFill/>
            <a:miter lim="800000"/>
            <a:headEnd/>
            <a:tailEnd/>
          </a:ln>
        </p:spPr>
        <p:txBody>
          <a:bodyPr wrap="squar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F7F7F"/>
                </a:solidFill>
                <a:effectLst/>
                <a:uLnTx/>
                <a:uFillTx/>
                <a:latin typeface="Calibri"/>
                <a:ea typeface="Calibri" pitchFamily="34" charset="0"/>
                <a:cs typeface="Calibri" pitchFamily="34" charset="0"/>
              </a:rPr>
              <a:t> © 2017 Samniya Techsys. All Rights Reserved.  </a:t>
            </a:r>
          </a:p>
        </p:txBody>
      </p:sp>
      <p:sp>
        <p:nvSpPr>
          <p:cNvPr id="46" name="TextBox 45"/>
          <p:cNvSpPr txBox="1"/>
          <p:nvPr userDrawn="1"/>
        </p:nvSpPr>
        <p:spPr>
          <a:xfrm>
            <a:off x="5549804" y="2192181"/>
            <a:ext cx="3594196" cy="276999"/>
          </a:xfrm>
          <a:prstGeom prst="rect">
            <a:avLst/>
          </a:prstGeom>
          <a:solidFill>
            <a:srgbClr val="92D050"/>
          </a:solidFill>
        </p:spPr>
        <p:txBody>
          <a:bodyPr wrap="square" rtlCol="0">
            <a:spAutoFit/>
          </a:bodyPr>
          <a:lstStyle/>
          <a:p>
            <a:r>
              <a:rPr lang="en-IN" sz="1200" b="1" dirty="0">
                <a:solidFill>
                  <a:schemeClr val="bg1"/>
                </a:solidFill>
                <a:latin typeface="+mn-lt"/>
              </a:rPr>
              <a:t>PIONEERS</a:t>
            </a:r>
            <a:r>
              <a:rPr lang="en-IN" sz="1200" b="1" baseline="0" dirty="0">
                <a:solidFill>
                  <a:schemeClr val="bg1"/>
                </a:solidFill>
                <a:latin typeface="+mn-lt"/>
              </a:rPr>
              <a:t> IN ENGINEERING &amp; TECHNOLOGY</a:t>
            </a:r>
            <a:endParaRPr lang="en-IN" sz="1200" b="1" dirty="0">
              <a:solidFill>
                <a:schemeClr val="bg1"/>
              </a:solidFill>
              <a:latin typeface="+mn-lt"/>
            </a:endParaRPr>
          </a:p>
        </p:txBody>
      </p:sp>
      <p:pic>
        <p:nvPicPr>
          <p:cNvPr id="4136" name="Picture 40"/>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44100" y="72267"/>
            <a:ext cx="6532563"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6606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vel_1">
    <p:spTree>
      <p:nvGrpSpPr>
        <p:cNvPr id="1" name=""/>
        <p:cNvGrpSpPr/>
        <p:nvPr/>
      </p:nvGrpSpPr>
      <p:grpSpPr>
        <a:xfrm>
          <a:off x="0" y="0"/>
          <a:ext cx="0" cy="0"/>
          <a:chOff x="0" y="0"/>
          <a:chExt cx="0" cy="0"/>
        </a:xfrm>
      </p:grpSpPr>
      <p:sp>
        <p:nvSpPr>
          <p:cNvPr id="17" name="Title 1"/>
          <p:cNvSpPr>
            <a:spLocks noGrp="1"/>
          </p:cNvSpPr>
          <p:nvPr>
            <p:ph type="title" hasCustomPrompt="1"/>
          </p:nvPr>
        </p:nvSpPr>
        <p:spPr>
          <a:xfrm>
            <a:off x="609600" y="66675"/>
            <a:ext cx="6896100" cy="685800"/>
          </a:xfrm>
        </p:spPr>
        <p:txBody>
          <a:bodyPr>
            <a:normAutofit/>
          </a:bodyPr>
          <a:lstStyle>
            <a:lvl1pPr algn="l" defTabSz="914400" rtl="0" eaLnBrk="1" latinLnBrk="0" hangingPunct="1">
              <a:spcBef>
                <a:spcPct val="0"/>
              </a:spcBef>
              <a:buNone/>
              <a:defRPr lang="en-US" sz="3600" kern="1200" dirty="0" smtClean="0">
                <a:solidFill>
                  <a:schemeClr val="tx1"/>
                </a:solidFill>
                <a:latin typeface="+mj-lt"/>
                <a:ea typeface="+mj-ea"/>
                <a:cs typeface="+mj-cs"/>
              </a:defRPr>
            </a:lvl1pPr>
          </a:lstStyle>
          <a:p>
            <a:r>
              <a:rPr lang="en-US" dirty="0"/>
              <a:t>CLICK TO EDIT MASTER TITLE STYLE</a:t>
            </a:r>
            <a:endParaRPr lang="en-IN" dirty="0"/>
          </a:p>
        </p:txBody>
      </p:sp>
      <p:cxnSp>
        <p:nvCxnSpPr>
          <p:cNvPr id="18" name="Straight Connector 17"/>
          <p:cNvCxnSpPr/>
          <p:nvPr userDrawn="1"/>
        </p:nvCxnSpPr>
        <p:spPr>
          <a:xfrm>
            <a:off x="514348" y="0"/>
            <a:ext cx="0" cy="11239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0" y="81915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3175"/>
            <a:ext cx="514348"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53400" y="30413"/>
            <a:ext cx="762000" cy="751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4300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vel_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66675"/>
            <a:ext cx="6896100" cy="685800"/>
          </a:xfrm>
        </p:spPr>
        <p:txBody>
          <a:bodyPr>
            <a:normAutofit/>
          </a:bodyPr>
          <a:lstStyle>
            <a:lvl1pPr algn="l">
              <a:defRPr lang="en-US" sz="3600" kern="1200" dirty="0" smtClean="0">
                <a:solidFill>
                  <a:schemeClr val="tx1"/>
                </a:solidFill>
                <a:latin typeface="+mj-lt"/>
                <a:ea typeface="+mj-ea"/>
                <a:cs typeface="+mj-cs"/>
              </a:defRPr>
            </a:lvl1pPr>
          </a:lstStyle>
          <a:p>
            <a:r>
              <a:rPr lang="en-US" dirty="0"/>
              <a:t>CLICK TO EDIT MASTER TITLE STYLE</a:t>
            </a:r>
            <a:endParaRPr lang="en-IN" dirty="0"/>
          </a:p>
        </p:txBody>
      </p:sp>
      <p:cxnSp>
        <p:nvCxnSpPr>
          <p:cNvPr id="10" name="Straight Connector 9"/>
          <p:cNvCxnSpPr/>
          <p:nvPr userDrawn="1"/>
        </p:nvCxnSpPr>
        <p:spPr>
          <a:xfrm>
            <a:off x="514348" y="0"/>
            <a:ext cx="0" cy="11239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81915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sz="half" idx="1"/>
          </p:nvPr>
        </p:nvSpPr>
        <p:spPr>
          <a:xfrm>
            <a:off x="609600" y="1123950"/>
            <a:ext cx="39624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p:cNvSpPr>
            <a:spLocks noGrp="1"/>
          </p:cNvSpPr>
          <p:nvPr>
            <p:ph sz="half" idx="2"/>
          </p:nvPr>
        </p:nvSpPr>
        <p:spPr>
          <a:xfrm>
            <a:off x="4724400" y="1123950"/>
            <a:ext cx="39624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3400" y="30413"/>
            <a:ext cx="762000" cy="751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3175"/>
            <a:ext cx="514348"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68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vel_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66675"/>
            <a:ext cx="6896100" cy="685800"/>
          </a:xfrm>
        </p:spPr>
        <p:txBody>
          <a:bodyPr/>
          <a:lstStyle>
            <a:lvl1pPr algn="l">
              <a:defRPr lang="en-US" sz="3600" kern="1200" dirty="0" smtClean="0">
                <a:solidFill>
                  <a:schemeClr val="tx1"/>
                </a:solidFill>
                <a:latin typeface="+mj-lt"/>
                <a:ea typeface="+mj-ea"/>
                <a:cs typeface="+mj-cs"/>
              </a:defRPr>
            </a:lvl1pPr>
          </a:lstStyle>
          <a:p>
            <a:r>
              <a:rPr lang="en-US" dirty="0"/>
              <a:t>CLICK TO EDIT MASTER TITLE STYLE</a:t>
            </a:r>
            <a:endParaRPr lang="en-IN" dirty="0"/>
          </a:p>
        </p:txBody>
      </p:sp>
      <p:cxnSp>
        <p:nvCxnSpPr>
          <p:cNvPr id="10" name="Straight Connector 9"/>
          <p:cNvCxnSpPr/>
          <p:nvPr userDrawn="1"/>
        </p:nvCxnSpPr>
        <p:spPr>
          <a:xfrm>
            <a:off x="514348" y="0"/>
            <a:ext cx="0" cy="11239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81915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609600" y="1123950"/>
            <a:ext cx="8229600" cy="33944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3175"/>
            <a:ext cx="514348"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6253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_Spacer">
    <p:spTree>
      <p:nvGrpSpPr>
        <p:cNvPr id="1" name=""/>
        <p:cNvGrpSpPr/>
        <p:nvPr/>
      </p:nvGrpSpPr>
      <p:grpSpPr>
        <a:xfrm>
          <a:off x="0" y="0"/>
          <a:ext cx="0" cy="0"/>
          <a:chOff x="0" y="0"/>
          <a:chExt cx="0" cy="0"/>
        </a:xfrm>
      </p:grpSpPr>
      <p:sp>
        <p:nvSpPr>
          <p:cNvPr id="2" name="Title 1"/>
          <p:cNvSpPr>
            <a:spLocks noGrp="1"/>
          </p:cNvSpPr>
          <p:nvPr>
            <p:ph type="title"/>
          </p:nvPr>
        </p:nvSpPr>
        <p:spPr>
          <a:xfrm>
            <a:off x="457200" y="2157412"/>
            <a:ext cx="8229600" cy="857250"/>
          </a:xfrm>
        </p:spPr>
        <p:txBody>
          <a:bodyPr/>
          <a:lstStyle/>
          <a:p>
            <a:r>
              <a:rPr lang="en-US"/>
              <a:t>Click to edit Master title style</a:t>
            </a:r>
            <a:endParaRPr lang="en-IN"/>
          </a:p>
        </p:txBody>
      </p:sp>
      <p:sp>
        <p:nvSpPr>
          <p:cNvPr id="6" name="Rectangle 5"/>
          <p:cNvSpPr/>
          <p:nvPr userDrawn="1"/>
        </p:nvSpPr>
        <p:spPr>
          <a:xfrm>
            <a:off x="0" y="2143125"/>
            <a:ext cx="9144000" cy="885825"/>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mj-lt"/>
            </a:endParaRPr>
          </a:p>
        </p:txBody>
      </p:sp>
      <p:pic>
        <p:nvPicPr>
          <p:cNvPr id="8" name="Picture 4" descr="Image result for aerospace 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657350"/>
          </a:xfrm>
          <a:prstGeom prst="rect">
            <a:avLst/>
          </a:prstGeom>
          <a:gradFill>
            <a:gsLst>
              <a:gs pos="0">
                <a:schemeClr val="accent1">
                  <a:tint val="66000"/>
                  <a:satMod val="160000"/>
                </a:schemeClr>
              </a:gs>
              <a:gs pos="74000">
                <a:schemeClr val="bg1"/>
              </a:gs>
              <a:gs pos="32000">
                <a:schemeClr val="tx2">
                  <a:lumMod val="28000"/>
                  <a:lumOff val="72000"/>
                </a:schemeClr>
              </a:gs>
              <a:gs pos="53000">
                <a:schemeClr val="tx2">
                  <a:lumMod val="5000"/>
                  <a:lumOff val="95000"/>
                  <a:alpha val="37000"/>
                </a:schemeClr>
              </a:gs>
            </a:gsLst>
            <a:lin ang="0" scaled="1"/>
          </a:gradFill>
        </p:spPr>
      </p:pic>
    </p:spTree>
    <p:extLst>
      <p:ext uri="{BB962C8B-B14F-4D97-AF65-F5344CB8AC3E}">
        <p14:creationId xmlns:p14="http://schemas.microsoft.com/office/powerpoint/2010/main" val="2783522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09600" y="66675"/>
            <a:ext cx="6896100" cy="685800"/>
          </a:xfrm>
        </p:spPr>
        <p:txBody>
          <a:bodyPr>
            <a:normAutofit/>
          </a:bodyPr>
          <a:lstStyle>
            <a:lvl1pPr algn="l">
              <a:defRPr sz="3600">
                <a:latin typeface="+mj-lt"/>
              </a:defRPr>
            </a:lvl1pPr>
          </a:lstStyle>
          <a:p>
            <a:r>
              <a:rPr lang="en-US" dirty="0"/>
              <a:t>CLICK TO EDIT MASTER TITLE STYLE</a:t>
            </a:r>
            <a:endParaRPr lang="en-IN" dirty="0"/>
          </a:p>
        </p:txBody>
      </p:sp>
      <p:cxnSp>
        <p:nvCxnSpPr>
          <p:cNvPr id="7" name="Straight Connector 6"/>
          <p:cNvCxnSpPr/>
          <p:nvPr userDrawn="1"/>
        </p:nvCxnSpPr>
        <p:spPr>
          <a:xfrm>
            <a:off x="514348" y="0"/>
            <a:ext cx="0" cy="11239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0" y="81915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3400" y="30413"/>
            <a:ext cx="762000" cy="751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3175"/>
            <a:ext cx="514348"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6756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hasCustomPrompt="1"/>
          </p:nvPr>
        </p:nvSpPr>
        <p:spPr>
          <a:xfrm>
            <a:off x="609600" y="66675"/>
            <a:ext cx="6896100" cy="685800"/>
          </a:xfrm>
        </p:spPr>
        <p:txBody>
          <a:bodyPr>
            <a:normAutofit/>
          </a:bodyPr>
          <a:lstStyle>
            <a:lvl1pPr algn="l">
              <a:defRPr sz="3600">
                <a:latin typeface="+mj-lt"/>
              </a:defRPr>
            </a:lvl1pPr>
          </a:lstStyle>
          <a:p>
            <a:r>
              <a:rPr lang="en-US" dirty="0"/>
              <a:t>CLICK TO EDIT MASTER TITLE STYLE</a:t>
            </a:r>
            <a:endParaRPr lang="en-IN" dirty="0"/>
          </a:p>
        </p:txBody>
      </p:sp>
      <p:cxnSp>
        <p:nvCxnSpPr>
          <p:cNvPr id="8" name="Straight Connector 7"/>
          <p:cNvCxnSpPr/>
          <p:nvPr userDrawn="1"/>
        </p:nvCxnSpPr>
        <p:spPr>
          <a:xfrm>
            <a:off x="514348" y="0"/>
            <a:ext cx="0" cy="11239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81915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3175"/>
            <a:ext cx="514348"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Title 1"/>
          <p:cNvSpPr txBox="1">
            <a:spLocks/>
          </p:cNvSpPr>
          <p:nvPr userDrawn="1"/>
        </p:nvSpPr>
        <p:spPr>
          <a:xfrm>
            <a:off x="609600" y="66675"/>
            <a:ext cx="68961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n-US" sz="3600" dirty="0">
                <a:solidFill>
                  <a:schemeClr val="tx1"/>
                </a:solidFill>
                <a:latin typeface="+mj-lt"/>
              </a:rPr>
              <a:t>CLICK TO EDIT MASTER TITLE STYLE</a:t>
            </a:r>
            <a:endParaRPr lang="en-IN" sz="3600" dirty="0">
              <a:solidFill>
                <a:schemeClr val="tx1"/>
              </a:solidFill>
              <a:latin typeface="+mj-lt"/>
            </a:endParaRPr>
          </a:p>
        </p:txBody>
      </p:sp>
      <p:cxnSp>
        <p:nvCxnSpPr>
          <p:cNvPr id="8" name="Straight Connector 7"/>
          <p:cNvCxnSpPr/>
          <p:nvPr userDrawn="1"/>
        </p:nvCxnSpPr>
        <p:spPr>
          <a:xfrm>
            <a:off x="514348" y="0"/>
            <a:ext cx="0" cy="11239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81915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1"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3400" y="30413"/>
            <a:ext cx="762000" cy="751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3175"/>
            <a:ext cx="514348"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hasCustomPrompt="1"/>
          </p:nvPr>
        </p:nvSpPr>
        <p:spPr>
          <a:xfrm>
            <a:off x="609600" y="66675"/>
            <a:ext cx="6896100" cy="685800"/>
          </a:xfrm>
        </p:spPr>
        <p:txBody>
          <a:bodyPr>
            <a:normAutofit/>
          </a:bodyPr>
          <a:lstStyle>
            <a:lvl1pPr algn="l">
              <a:defRPr sz="3600">
                <a:latin typeface="+mj-lt"/>
              </a:defRPr>
            </a:lvl1pPr>
          </a:lstStyle>
          <a:p>
            <a:r>
              <a:rPr lang="en-US" dirty="0"/>
              <a:t>CLICK TO EDIT MASTER TITLE STYLE</a:t>
            </a:r>
            <a:endParaRPr lang="en-IN" dirty="0"/>
          </a:p>
        </p:txBody>
      </p:sp>
      <p:cxnSp>
        <p:nvCxnSpPr>
          <p:cNvPr id="9" name="Straight Connector 8"/>
          <p:cNvCxnSpPr/>
          <p:nvPr userDrawn="1"/>
        </p:nvCxnSpPr>
        <p:spPr>
          <a:xfrm>
            <a:off x="514348" y="0"/>
            <a:ext cx="0" cy="11239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81915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3175"/>
            <a:ext cx="514348"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3"/>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8153400" y="30413"/>
            <a:ext cx="762000" cy="751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userDrawn="1"/>
        </p:nvSpPr>
        <p:spPr>
          <a:xfrm>
            <a:off x="457200" y="4774167"/>
            <a:ext cx="1056700" cy="246221"/>
          </a:xfrm>
          <a:prstGeom prst="rect">
            <a:avLst/>
          </a:prstGeom>
          <a:noFill/>
        </p:spPr>
        <p:txBody>
          <a:bodyPr wrap="none" rtlCol="0">
            <a:spAutoFit/>
          </a:bodyPr>
          <a:lstStyle/>
          <a:p>
            <a:r>
              <a:rPr lang="en-IN" sz="1000" kern="1200" dirty="0">
                <a:solidFill>
                  <a:schemeClr val="tx1">
                    <a:lumMod val="65000"/>
                    <a:lumOff val="35000"/>
                  </a:schemeClr>
                </a:solidFill>
                <a:latin typeface="+mn-lt"/>
                <a:ea typeface="+mn-ea"/>
                <a:cs typeface="+mn-cs"/>
              </a:rPr>
              <a:t>Samniya Techsys</a:t>
            </a:r>
          </a:p>
        </p:txBody>
      </p:sp>
      <p:sp>
        <p:nvSpPr>
          <p:cNvPr id="12" name="TextBox 11"/>
          <p:cNvSpPr txBox="1"/>
          <p:nvPr userDrawn="1"/>
        </p:nvSpPr>
        <p:spPr>
          <a:xfrm>
            <a:off x="3429000" y="4795359"/>
            <a:ext cx="1659429" cy="246221"/>
          </a:xfrm>
          <a:prstGeom prst="rect">
            <a:avLst/>
          </a:prstGeom>
          <a:noFill/>
        </p:spPr>
        <p:txBody>
          <a:bodyPr wrap="none" rtlCol="0">
            <a:spAutoFit/>
          </a:bodyPr>
          <a:lstStyle/>
          <a:p>
            <a:r>
              <a:rPr lang="en-IN" sz="1000" kern="1200" dirty="0">
                <a:solidFill>
                  <a:schemeClr val="tx1">
                    <a:lumMod val="65000"/>
                    <a:lumOff val="35000"/>
                  </a:schemeClr>
                </a:solidFill>
                <a:latin typeface="+mn-lt"/>
                <a:ea typeface="+mn-ea"/>
                <a:cs typeface="+mn-cs"/>
              </a:rPr>
              <a:t>Confidential and Proprietary</a:t>
            </a:r>
          </a:p>
        </p:txBody>
      </p:sp>
      <p:sp>
        <p:nvSpPr>
          <p:cNvPr id="13" name="TextBox 12"/>
          <p:cNvSpPr txBox="1"/>
          <p:nvPr userDrawn="1"/>
        </p:nvSpPr>
        <p:spPr>
          <a:xfrm>
            <a:off x="8350696" y="4774166"/>
            <a:ext cx="335348" cy="246221"/>
          </a:xfrm>
          <a:prstGeom prst="rect">
            <a:avLst/>
          </a:prstGeom>
          <a:noFill/>
        </p:spPr>
        <p:txBody>
          <a:bodyPr wrap="none" rtlCol="0">
            <a:spAutoFit/>
          </a:bodyPr>
          <a:lstStyle/>
          <a:p>
            <a:fld id="{50C79731-3465-4F37-82B8-508C54524A17}" type="slidenum">
              <a:rPr lang="en-IN" sz="1000" kern="1200" smtClean="0">
                <a:solidFill>
                  <a:schemeClr val="tx1">
                    <a:lumMod val="65000"/>
                    <a:lumOff val="35000"/>
                  </a:schemeClr>
                </a:solidFill>
                <a:latin typeface="+mn-lt"/>
                <a:ea typeface="+mn-ea"/>
                <a:cs typeface="+mn-cs"/>
              </a:rPr>
              <a:pPr/>
              <a:t>‹#›</a:t>
            </a:fld>
            <a:endParaRPr lang="en-IN" sz="1000" kern="1200" dirty="0">
              <a:solidFill>
                <a:schemeClr val="tx1">
                  <a:lumMod val="65000"/>
                  <a:lumOff val="35000"/>
                </a:schemeClr>
              </a:solidFill>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72" r:id="rId2"/>
    <p:sldLayoutId id="2147483675" r:id="rId3"/>
    <p:sldLayoutId id="2147483676" r:id="rId4"/>
    <p:sldLayoutId id="2147483677" r:id="rId5"/>
    <p:sldLayoutId id="2147483674"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79" r:id="rId17"/>
    <p:sldLayoutId id="2147483678" r:id="rId18"/>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48.jpeg"/><Relationship Id="rId7" Type="http://schemas.openxmlformats.org/officeDocument/2006/relationships/image" Target="../media/image5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image" Target="../media/image49.jpeg"/></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55.jpeg"/></Relationships>
</file>

<file path=ppt/slides/_rels/slide1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21.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3.jpeg"/><Relationship Id="rId7" Type="http://schemas.openxmlformats.org/officeDocument/2006/relationships/image" Target="../media/image26.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25.jpeg"/><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1.jpe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21.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jpg"/><Relationship Id="rId5" Type="http://schemas.openxmlformats.org/officeDocument/2006/relationships/image" Target="../media/image35.jpeg"/><Relationship Id="rId4" Type="http://schemas.openxmlformats.org/officeDocument/2006/relationships/image" Target="../media/image34.jpeg"/></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21.jpeg"/><Relationship Id="rId4"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09600" y="2038350"/>
            <a:ext cx="7772400" cy="1102519"/>
          </a:xfrm>
        </p:spPr>
        <p:txBody>
          <a:bodyPr>
            <a:normAutofit/>
          </a:bodyPr>
          <a:lstStyle/>
          <a:p>
            <a:r>
              <a:rPr lang="en-IN" sz="3600" b="1" dirty="0"/>
              <a:t>CORPORATE PRESENTATION</a:t>
            </a:r>
          </a:p>
        </p:txBody>
      </p:sp>
      <p:sp>
        <p:nvSpPr>
          <p:cNvPr id="6" name="TextBox 5"/>
          <p:cNvSpPr txBox="1"/>
          <p:nvPr/>
        </p:nvSpPr>
        <p:spPr>
          <a:xfrm>
            <a:off x="457200" y="4801255"/>
            <a:ext cx="2074607" cy="230832"/>
          </a:xfrm>
          <a:prstGeom prst="rect">
            <a:avLst/>
          </a:prstGeom>
          <a:solidFill>
            <a:schemeClr val="bg1"/>
          </a:solidFill>
        </p:spPr>
        <p:txBody>
          <a:bodyPr wrap="none" rtlCol="0">
            <a:spAutoFit/>
          </a:bodyPr>
          <a:lstStyle/>
          <a:p>
            <a:r>
              <a:rPr lang="en-IN" sz="900" b="1" dirty="0">
                <a:solidFill>
                  <a:schemeClr val="bg1">
                    <a:lumMod val="50000"/>
                  </a:schemeClr>
                </a:solidFill>
              </a:rPr>
              <a:t>Copyright © Samniya Techsys Pvt. Ltd.</a:t>
            </a:r>
          </a:p>
        </p:txBody>
      </p:sp>
      <p:sp>
        <p:nvSpPr>
          <p:cNvPr id="9" name="TextBox 8"/>
          <p:cNvSpPr txBox="1"/>
          <p:nvPr/>
        </p:nvSpPr>
        <p:spPr>
          <a:xfrm>
            <a:off x="7727368" y="4801255"/>
            <a:ext cx="1340432" cy="230832"/>
          </a:xfrm>
          <a:prstGeom prst="rect">
            <a:avLst/>
          </a:prstGeom>
          <a:solidFill>
            <a:schemeClr val="bg1"/>
          </a:solidFill>
        </p:spPr>
        <p:txBody>
          <a:bodyPr wrap="none" rtlCol="0">
            <a:spAutoFit/>
          </a:bodyPr>
          <a:lstStyle/>
          <a:p>
            <a:r>
              <a:rPr lang="en-IN" sz="900" b="1" dirty="0">
                <a:solidFill>
                  <a:schemeClr val="bg1">
                    <a:lumMod val="50000"/>
                  </a:schemeClr>
                </a:solidFill>
              </a:rPr>
              <a:t>TEMP:SAT/JAN-2018/01</a:t>
            </a:r>
          </a:p>
        </p:txBody>
      </p:sp>
      <p:sp>
        <p:nvSpPr>
          <p:cNvPr id="5" name="Rectangle 4"/>
          <p:cNvSpPr/>
          <p:nvPr/>
        </p:nvSpPr>
        <p:spPr>
          <a:xfrm>
            <a:off x="7239000" y="0"/>
            <a:ext cx="1866900" cy="1504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991350" y="1657350"/>
            <a:ext cx="21336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Kanth\Samniya PC1 -BK2-Mar2020\SAMNIYA\Business Development\logo\New Logo\V04 - Final\SAMNIYA Logo (13).jpg"/>
          <p:cNvPicPr>
            <a:picLocks noChangeAspect="1" noChangeArrowheads="1"/>
          </p:cNvPicPr>
          <p:nvPr/>
        </p:nvPicPr>
        <p:blipFill>
          <a:blip r:embed="rId2" cstate="print"/>
          <a:srcRect l="5200" t="19600" r="3600" b="16400"/>
          <a:stretch>
            <a:fillRect/>
          </a:stretch>
        </p:blipFill>
        <p:spPr bwMode="auto">
          <a:xfrm>
            <a:off x="7269480" y="0"/>
            <a:ext cx="1845945" cy="1733550"/>
          </a:xfrm>
          <a:prstGeom prst="rect">
            <a:avLst/>
          </a:prstGeom>
          <a:noFill/>
        </p:spPr>
      </p:pic>
    </p:spTree>
    <p:extLst>
      <p:ext uri="{BB962C8B-B14F-4D97-AF65-F5344CB8AC3E}">
        <p14:creationId xmlns:p14="http://schemas.microsoft.com/office/powerpoint/2010/main" val="3919053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CUSTOM EMBEDDED ENGINEERING  </a:t>
            </a:r>
            <a:endParaRPr lang="en-IN" dirty="0"/>
          </a:p>
        </p:txBody>
      </p:sp>
      <p:pic>
        <p:nvPicPr>
          <p:cNvPr id="2050" name="Picture 2" descr="E:\SURAJ AVIONICS TECH\Business Development\Presentation Material\Images\e1-500x500.jpg"/>
          <p:cNvPicPr>
            <a:picLocks noChangeAspect="1" noChangeArrowheads="1"/>
          </p:cNvPicPr>
          <p:nvPr/>
        </p:nvPicPr>
        <p:blipFill>
          <a:blip r:embed="rId3" cstate="print"/>
          <a:srcRect l="29413" t="12637" r="36677" b="12982"/>
          <a:stretch>
            <a:fillRect/>
          </a:stretch>
        </p:blipFill>
        <p:spPr bwMode="auto">
          <a:xfrm>
            <a:off x="7924800" y="2155405"/>
            <a:ext cx="1162079" cy="900008"/>
          </a:xfrm>
          <a:prstGeom prst="rect">
            <a:avLst/>
          </a:prstGeom>
          <a:noFill/>
        </p:spPr>
      </p:pic>
      <p:pic>
        <p:nvPicPr>
          <p:cNvPr id="2051" name="Picture 3" descr="E:\SURAJ AVIONICS TECH\Business Development\Presentation Material\Images\p2-250x250.jpg"/>
          <p:cNvPicPr>
            <a:picLocks noChangeAspect="1" noChangeArrowheads="1"/>
          </p:cNvPicPr>
          <p:nvPr/>
        </p:nvPicPr>
        <p:blipFill>
          <a:blip r:embed="rId4" cstate="print"/>
          <a:srcRect l="2812" t="5114" r="18437"/>
          <a:stretch>
            <a:fillRect/>
          </a:stretch>
        </p:blipFill>
        <p:spPr bwMode="auto">
          <a:xfrm>
            <a:off x="6934200" y="2132931"/>
            <a:ext cx="990600" cy="923159"/>
          </a:xfrm>
          <a:prstGeom prst="rect">
            <a:avLst/>
          </a:prstGeom>
          <a:noFill/>
        </p:spPr>
      </p:pic>
      <p:pic>
        <p:nvPicPr>
          <p:cNvPr id="2052" name="Picture 4" descr="E:\SURAJ AVIONICS TECH\Business Development\Presentation Material\Images\Battary simulator.jpg"/>
          <p:cNvPicPr>
            <a:picLocks noChangeAspect="1" noChangeArrowheads="1"/>
          </p:cNvPicPr>
          <p:nvPr/>
        </p:nvPicPr>
        <p:blipFill>
          <a:blip r:embed="rId5" cstate="print"/>
          <a:srcRect l="3866" t="10274" b="15239"/>
          <a:stretch>
            <a:fillRect/>
          </a:stretch>
        </p:blipFill>
        <p:spPr bwMode="auto">
          <a:xfrm>
            <a:off x="6934201" y="1405305"/>
            <a:ext cx="2057399" cy="750099"/>
          </a:xfrm>
          <a:prstGeom prst="rect">
            <a:avLst/>
          </a:prstGeom>
          <a:noFill/>
        </p:spPr>
      </p:pic>
      <p:sp>
        <p:nvSpPr>
          <p:cNvPr id="9" name="TextBox 8"/>
          <p:cNvSpPr txBox="1"/>
          <p:nvPr/>
        </p:nvSpPr>
        <p:spPr>
          <a:xfrm>
            <a:off x="533400" y="1276350"/>
            <a:ext cx="3505200" cy="2123658"/>
          </a:xfrm>
          <a:prstGeom prst="rect">
            <a:avLst/>
          </a:prstGeom>
          <a:noFill/>
        </p:spPr>
        <p:txBody>
          <a:bodyPr wrap="square" rtlCol="0">
            <a:spAutoFit/>
          </a:bodyPr>
          <a:lstStyle/>
          <a:p>
            <a:r>
              <a:rPr lang="en-IN" sz="1200" b="1" dirty="0"/>
              <a:t>Hardware Design</a:t>
            </a:r>
          </a:p>
          <a:p>
            <a:pPr marL="285750" indent="-285750">
              <a:buFont typeface="Arial" panose="020B0604020202020204" pitchFamily="34" charset="0"/>
              <a:buChar char="•"/>
            </a:pPr>
            <a:r>
              <a:rPr lang="en-IN" sz="1200" dirty="0"/>
              <a:t>Customized </a:t>
            </a:r>
            <a:r>
              <a:rPr lang="en-IN" sz="1200" dirty="0" err="1"/>
              <a:t>Analog</a:t>
            </a:r>
            <a:r>
              <a:rPr lang="en-IN" sz="1200" dirty="0"/>
              <a:t>, Digital and Mixed signal boards design</a:t>
            </a:r>
          </a:p>
          <a:p>
            <a:pPr marL="285750" indent="-285750">
              <a:buFont typeface="Arial" panose="020B0604020202020204" pitchFamily="34" charset="0"/>
              <a:buChar char="•"/>
            </a:pPr>
            <a:r>
              <a:rPr lang="en-IN" sz="1200" dirty="0"/>
              <a:t>Embedded board bring up  </a:t>
            </a:r>
          </a:p>
          <a:p>
            <a:pPr marL="285750" indent="-285750">
              <a:buFont typeface="Arial" panose="020B0604020202020204" pitchFamily="34" charset="0"/>
              <a:buChar char="•"/>
            </a:pPr>
            <a:r>
              <a:rPr lang="en-IN" sz="1200" dirty="0"/>
              <a:t>FPGA design and implementation</a:t>
            </a:r>
          </a:p>
          <a:p>
            <a:pPr marL="285750" indent="-285750">
              <a:buFont typeface="Arial" panose="020B0604020202020204" pitchFamily="34" charset="0"/>
              <a:buChar char="•"/>
            </a:pPr>
            <a:r>
              <a:rPr lang="en-IN" sz="1200" dirty="0" err="1"/>
              <a:t>Synchro</a:t>
            </a:r>
            <a:r>
              <a:rPr lang="en-IN" sz="1200" dirty="0"/>
              <a:t> to Digital /Digital to </a:t>
            </a:r>
            <a:r>
              <a:rPr lang="en-IN" sz="1200" dirty="0" err="1"/>
              <a:t>Synchro</a:t>
            </a:r>
            <a:r>
              <a:rPr lang="en-IN" sz="1200" dirty="0"/>
              <a:t> conversion </a:t>
            </a:r>
          </a:p>
          <a:p>
            <a:pPr marL="285750" indent="-285750">
              <a:buFont typeface="Arial" panose="020B0604020202020204" pitchFamily="34" charset="0"/>
              <a:buChar char="•"/>
            </a:pPr>
            <a:r>
              <a:rPr lang="en-IN" sz="1200" dirty="0"/>
              <a:t>PCI Cards (</a:t>
            </a:r>
            <a:r>
              <a:rPr lang="en-IN" sz="1200" dirty="0" err="1"/>
              <a:t>Analog</a:t>
            </a:r>
            <a:r>
              <a:rPr lang="en-IN" sz="1200" dirty="0"/>
              <a:t>, Digital, Discrete I/O)</a:t>
            </a:r>
          </a:p>
          <a:p>
            <a:pPr marL="285750" indent="-285750">
              <a:buFont typeface="Arial" panose="020B0604020202020204" pitchFamily="34" charset="0"/>
              <a:buChar char="•"/>
            </a:pPr>
            <a:r>
              <a:rPr lang="en-IN" sz="1200" dirty="0"/>
              <a:t>Isolated Digital &amp; </a:t>
            </a:r>
            <a:r>
              <a:rPr lang="en-IN" sz="1200" dirty="0" err="1"/>
              <a:t>Analog</a:t>
            </a:r>
            <a:r>
              <a:rPr lang="en-IN" sz="1200" dirty="0"/>
              <a:t> I/O cards. </a:t>
            </a:r>
          </a:p>
          <a:p>
            <a:pPr marL="285750" indent="-285750">
              <a:buFont typeface="Arial" panose="020B0604020202020204" pitchFamily="34" charset="0"/>
              <a:buChar char="•"/>
            </a:pPr>
            <a:r>
              <a:rPr lang="en-IN" sz="1200" dirty="0"/>
              <a:t>RS232/RS422/RS485 Communication IO cards. </a:t>
            </a:r>
          </a:p>
          <a:p>
            <a:pPr marL="285750" indent="-285750">
              <a:buFont typeface="Arial" panose="020B0604020202020204" pitchFamily="34" charset="0"/>
              <a:buChar char="•"/>
            </a:pPr>
            <a:r>
              <a:rPr lang="en-IN" sz="1200" dirty="0"/>
              <a:t>Wireless (BT, Wi-Fi, 802.15.4, ISM), RFID)</a:t>
            </a:r>
          </a:p>
          <a:p>
            <a:pPr marL="285750" indent="-285750">
              <a:buFont typeface="Arial" panose="020B0604020202020204" pitchFamily="34" charset="0"/>
              <a:buChar char="•"/>
            </a:pPr>
            <a:endParaRPr lang="en-IN" sz="1200" dirty="0"/>
          </a:p>
        </p:txBody>
      </p:sp>
      <p:sp>
        <p:nvSpPr>
          <p:cNvPr id="3" name="TextBox 2"/>
          <p:cNvSpPr txBox="1"/>
          <p:nvPr/>
        </p:nvSpPr>
        <p:spPr>
          <a:xfrm>
            <a:off x="533400" y="3211890"/>
            <a:ext cx="3180714" cy="1754326"/>
          </a:xfrm>
          <a:prstGeom prst="rect">
            <a:avLst/>
          </a:prstGeom>
          <a:noFill/>
        </p:spPr>
        <p:txBody>
          <a:bodyPr wrap="square" rtlCol="0">
            <a:spAutoFit/>
          </a:bodyPr>
          <a:lstStyle/>
          <a:p>
            <a:r>
              <a:rPr lang="en-US" sz="1200" b="1" dirty="0">
                <a:cs typeface="Times New Roman" pitchFamily="18" charset="0"/>
              </a:rPr>
              <a:t>Solutions:</a:t>
            </a:r>
            <a:endParaRPr lang="en-IN" sz="1200" b="1" dirty="0">
              <a:cs typeface="Times New Roman" pitchFamily="18" charset="0"/>
            </a:endParaRPr>
          </a:p>
          <a:p>
            <a:pPr marL="285750" indent="-285750">
              <a:buFont typeface="Arial" panose="020B0604020202020204" pitchFamily="34" charset="0"/>
              <a:buChar char="•"/>
            </a:pPr>
            <a:r>
              <a:rPr lang="en-IN" sz="1200" dirty="0"/>
              <a:t>Servo controllers  for actuators, </a:t>
            </a:r>
          </a:p>
          <a:p>
            <a:pPr marL="285750" indent="-285750">
              <a:buFont typeface="Arial" panose="020B0604020202020204" pitchFamily="34" charset="0"/>
              <a:buChar char="•"/>
            </a:pPr>
            <a:r>
              <a:rPr lang="en-IN" sz="1200" dirty="0"/>
              <a:t>Custom Power supply design. </a:t>
            </a:r>
          </a:p>
          <a:p>
            <a:pPr marL="285750" indent="-285750">
              <a:buFont typeface="Arial" panose="020B0604020202020204" pitchFamily="34" charset="0"/>
              <a:buChar char="•"/>
            </a:pPr>
            <a:r>
              <a:rPr lang="en-IN" sz="1200" dirty="0"/>
              <a:t>Product Design Service</a:t>
            </a:r>
          </a:p>
          <a:p>
            <a:pPr marL="285750" indent="-285750">
              <a:buFont typeface="Arial" panose="020B0604020202020204" pitchFamily="34" charset="0"/>
              <a:buChar char="•"/>
            </a:pPr>
            <a:r>
              <a:rPr lang="en-IN" sz="1200" dirty="0"/>
              <a:t>Custom Computing Solutions </a:t>
            </a:r>
          </a:p>
          <a:p>
            <a:pPr marL="285750" indent="-285750">
              <a:buFont typeface="Arial" panose="020B0604020202020204" pitchFamily="34" charset="0"/>
              <a:buChar char="•"/>
            </a:pPr>
            <a:r>
              <a:rPr lang="en-IN" sz="1200" dirty="0"/>
              <a:t>Design verification and testing </a:t>
            </a:r>
          </a:p>
          <a:p>
            <a:pPr marL="285750" indent="-285750">
              <a:buFont typeface="Arial" panose="020B0604020202020204" pitchFamily="34" charset="0"/>
              <a:buChar char="•"/>
            </a:pPr>
            <a:r>
              <a:rPr lang="en-IN" sz="1200" dirty="0"/>
              <a:t>Production Management </a:t>
            </a:r>
          </a:p>
          <a:p>
            <a:pPr marL="285750" indent="-285750">
              <a:buFont typeface="Arial" panose="020B0604020202020204" pitchFamily="34" charset="0"/>
              <a:buChar char="•"/>
            </a:pPr>
            <a:r>
              <a:rPr lang="en-IN" sz="1200" dirty="0"/>
              <a:t>IoT Solutions</a:t>
            </a:r>
          </a:p>
          <a:p>
            <a:endParaRPr lang="en-IN" sz="1200" dirty="0"/>
          </a:p>
        </p:txBody>
      </p:sp>
      <p:sp>
        <p:nvSpPr>
          <p:cNvPr id="5" name="TextBox 4"/>
          <p:cNvSpPr txBox="1"/>
          <p:nvPr/>
        </p:nvSpPr>
        <p:spPr>
          <a:xfrm>
            <a:off x="3981002" y="2266950"/>
            <a:ext cx="3029398" cy="2308324"/>
          </a:xfrm>
          <a:prstGeom prst="rect">
            <a:avLst/>
          </a:prstGeom>
          <a:noFill/>
        </p:spPr>
        <p:txBody>
          <a:bodyPr wrap="square" rtlCol="0">
            <a:spAutoFit/>
          </a:bodyPr>
          <a:lstStyle/>
          <a:p>
            <a:r>
              <a:rPr lang="en-IN" sz="1200" b="1" dirty="0"/>
              <a:t>PCB Design</a:t>
            </a:r>
          </a:p>
          <a:p>
            <a:pPr marL="285750" indent="-285750">
              <a:buFont typeface="Arial" panose="020B0604020202020204" pitchFamily="34" charset="0"/>
              <a:buChar char="•"/>
            </a:pPr>
            <a:r>
              <a:rPr lang="en-IN" sz="1200" dirty="0"/>
              <a:t>Design  of Multi layer &amp; High Density Boards. </a:t>
            </a:r>
          </a:p>
          <a:p>
            <a:pPr marL="285750" indent="-285750">
              <a:buFont typeface="Arial" panose="020B0604020202020204" pitchFamily="34" charset="0"/>
              <a:buChar char="•"/>
            </a:pPr>
            <a:r>
              <a:rPr lang="en-IN" sz="1200" dirty="0"/>
              <a:t>High-speed digital design &amp; analysis</a:t>
            </a:r>
          </a:p>
          <a:p>
            <a:pPr marL="285750" indent="-285750">
              <a:buFont typeface="Arial" panose="020B0604020202020204" pitchFamily="34" charset="0"/>
              <a:buChar char="•"/>
            </a:pPr>
            <a:r>
              <a:rPr lang="en-IN" sz="1200" dirty="0"/>
              <a:t>Schematic and layout translation</a:t>
            </a:r>
          </a:p>
          <a:p>
            <a:pPr marL="285750" indent="-285750">
              <a:buFont typeface="Arial" panose="020B0604020202020204" pitchFamily="34" charset="0"/>
              <a:buChar char="•"/>
            </a:pPr>
            <a:r>
              <a:rPr lang="en-IN" sz="1200" dirty="0"/>
              <a:t>Advanced PCB including HDI rigid, flex and low loss board design.</a:t>
            </a:r>
          </a:p>
          <a:p>
            <a:r>
              <a:rPr lang="en-IN" sz="1200" b="1" dirty="0"/>
              <a:t>Simulation &amp; Verification Services</a:t>
            </a:r>
          </a:p>
          <a:p>
            <a:pPr marL="285750" indent="-285750">
              <a:buFont typeface="Arial" panose="020B0604020202020204" pitchFamily="34" charset="0"/>
              <a:buChar char="•"/>
            </a:pPr>
            <a:r>
              <a:rPr lang="en-IN" sz="1200" dirty="0"/>
              <a:t>CAM verification / Gerber edits and checks</a:t>
            </a:r>
          </a:p>
          <a:p>
            <a:pPr marL="285750" indent="-285750">
              <a:buFont typeface="Arial" panose="020B0604020202020204" pitchFamily="34" charset="0"/>
              <a:buChar char="•"/>
            </a:pPr>
            <a:r>
              <a:rPr lang="en-IN" sz="1200" dirty="0"/>
              <a:t>Digital simulation for integrity</a:t>
            </a:r>
          </a:p>
          <a:p>
            <a:pPr marL="285750" indent="-285750">
              <a:buFont typeface="Arial" panose="020B0604020202020204" pitchFamily="34" charset="0"/>
              <a:buChar char="•"/>
            </a:pPr>
            <a:r>
              <a:rPr lang="en-IN" sz="1200" dirty="0"/>
              <a:t>Thermal simulation</a:t>
            </a:r>
          </a:p>
        </p:txBody>
      </p:sp>
      <p:sp>
        <p:nvSpPr>
          <p:cNvPr id="6" name="TextBox 5"/>
          <p:cNvSpPr txBox="1"/>
          <p:nvPr/>
        </p:nvSpPr>
        <p:spPr>
          <a:xfrm>
            <a:off x="533400" y="819150"/>
            <a:ext cx="8610600" cy="461665"/>
          </a:xfrm>
          <a:prstGeom prst="rect">
            <a:avLst/>
          </a:prstGeom>
          <a:noFill/>
        </p:spPr>
        <p:txBody>
          <a:bodyPr wrap="square" rtlCol="0">
            <a:spAutoFit/>
          </a:bodyPr>
          <a:lstStyle/>
          <a:p>
            <a:r>
              <a:rPr lang="en-IN" sz="1200" dirty="0">
                <a:cs typeface="Times New Roman" pitchFamily="18" charset="0"/>
              </a:rPr>
              <a:t>At Samniya we support/ provide customised embedded system design, development and manufacturing meeting specific customer requirements. </a:t>
            </a:r>
          </a:p>
        </p:txBody>
      </p:sp>
      <p:pic>
        <p:nvPicPr>
          <p:cNvPr id="12" name="Picture 11"/>
          <p:cNvPicPr>
            <a:picLocks noChangeAspect="1"/>
          </p:cNvPicPr>
          <p:nvPr/>
        </p:nvPicPr>
        <p:blipFill>
          <a:blip r:embed="rId6"/>
          <a:stretch>
            <a:fillRect/>
          </a:stretch>
        </p:blipFill>
        <p:spPr>
          <a:xfrm>
            <a:off x="6934199" y="3064535"/>
            <a:ext cx="2152679" cy="939725"/>
          </a:xfrm>
          <a:prstGeom prst="rect">
            <a:avLst/>
          </a:prstGeom>
        </p:spPr>
      </p:pic>
      <p:pic>
        <p:nvPicPr>
          <p:cNvPr id="13" name="Picture 12"/>
          <p:cNvPicPr>
            <a:picLocks noChangeAspect="1"/>
          </p:cNvPicPr>
          <p:nvPr/>
        </p:nvPicPr>
        <p:blipFill>
          <a:blip r:embed="rId7" cstate="print"/>
          <a:stretch>
            <a:fillRect/>
          </a:stretch>
        </p:blipFill>
        <p:spPr>
          <a:xfrm>
            <a:off x="6934200" y="4012706"/>
            <a:ext cx="2152678" cy="891562"/>
          </a:xfrm>
          <a:prstGeom prst="rect">
            <a:avLst/>
          </a:prstGeom>
        </p:spPr>
      </p:pic>
      <p:sp>
        <p:nvSpPr>
          <p:cNvPr id="14" name="TextBox 13"/>
          <p:cNvSpPr txBox="1"/>
          <p:nvPr/>
        </p:nvSpPr>
        <p:spPr>
          <a:xfrm>
            <a:off x="3981002" y="1276350"/>
            <a:ext cx="3029398" cy="1200329"/>
          </a:xfrm>
          <a:prstGeom prst="rect">
            <a:avLst/>
          </a:prstGeom>
          <a:noFill/>
        </p:spPr>
        <p:txBody>
          <a:bodyPr wrap="square" rtlCol="0">
            <a:spAutoFit/>
          </a:bodyPr>
          <a:lstStyle/>
          <a:p>
            <a:r>
              <a:rPr lang="en-IN" sz="1200" b="1" dirty="0"/>
              <a:t>Embedded Software:</a:t>
            </a:r>
          </a:p>
          <a:p>
            <a:pPr marL="285750" indent="-285750">
              <a:buFont typeface="Arial" panose="020B0604020202020204" pitchFamily="34" charset="0"/>
              <a:buChar char="•"/>
            </a:pPr>
            <a:r>
              <a:rPr lang="en-IN" sz="1200" dirty="0"/>
              <a:t>Firmware Development </a:t>
            </a:r>
          </a:p>
          <a:p>
            <a:pPr marL="285750" indent="-285750">
              <a:buFont typeface="Arial" panose="020B0604020202020204" pitchFamily="34" charset="0"/>
              <a:buChar char="•"/>
            </a:pPr>
            <a:r>
              <a:rPr lang="en-IN" sz="1200" dirty="0"/>
              <a:t>Board Support Packages (BSP)</a:t>
            </a:r>
          </a:p>
          <a:p>
            <a:pPr marL="285750" indent="-285750">
              <a:buFont typeface="Arial" panose="020B0604020202020204" pitchFamily="34" charset="0"/>
              <a:buChar char="•"/>
            </a:pPr>
            <a:r>
              <a:rPr lang="en-IN" sz="1200" dirty="0"/>
              <a:t>Device Drivers Development(Windows, Linux, RTOS)</a:t>
            </a:r>
          </a:p>
          <a:p>
            <a:pPr marL="285750" indent="-285750">
              <a:buFont typeface="Arial" panose="020B0604020202020204" pitchFamily="34" charset="0"/>
              <a:buChar char="•"/>
            </a:pPr>
            <a:endParaRPr lang="en-IN" sz="1200" dirty="0"/>
          </a:p>
        </p:txBody>
      </p:sp>
      <p:sp>
        <p:nvSpPr>
          <p:cNvPr id="15" name="Rectangle 14"/>
          <p:cNvSpPr/>
          <p:nvPr/>
        </p:nvSpPr>
        <p:spPr>
          <a:xfrm>
            <a:off x="7581900" y="9525"/>
            <a:ext cx="1524000" cy="7810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D:\Kanth\Samniya PC1 -BK2-Mar2020\SAMNIYA\Business Development\logo\New Logo\V04 - Final\SAMNIYA Logo (13).jpg"/>
          <p:cNvPicPr>
            <a:picLocks noChangeAspect="1" noChangeArrowheads="1"/>
          </p:cNvPicPr>
          <p:nvPr/>
        </p:nvPicPr>
        <p:blipFill>
          <a:blip r:embed="rId8" cstate="print"/>
          <a:srcRect l="5200" t="19600" r="3600" b="16400"/>
          <a:stretch>
            <a:fillRect/>
          </a:stretch>
        </p:blipFill>
        <p:spPr bwMode="auto">
          <a:xfrm>
            <a:off x="8086725" y="9525"/>
            <a:ext cx="1038225" cy="771525"/>
          </a:xfrm>
          <a:prstGeom prst="rect">
            <a:avLst/>
          </a:prstGeom>
          <a:noFill/>
        </p:spPr>
      </p:pic>
    </p:spTree>
    <p:extLst>
      <p:ext uri="{BB962C8B-B14F-4D97-AF65-F5344CB8AC3E}">
        <p14:creationId xmlns:p14="http://schemas.microsoft.com/office/powerpoint/2010/main" val="4119864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819151"/>
            <a:ext cx="2895600" cy="2743200"/>
          </a:xfrm>
        </p:spPr>
        <p:txBody>
          <a:bodyPr>
            <a:normAutofit fontScale="92500" lnSpcReduction="10000"/>
          </a:bodyPr>
          <a:lstStyle/>
          <a:p>
            <a:pPr lvl="0">
              <a:buNone/>
            </a:pPr>
            <a:r>
              <a:rPr lang="en-US" sz="1400" b="1" dirty="0"/>
              <a:t>Customized data acquisition / IO Card Design on Standard form factors </a:t>
            </a:r>
          </a:p>
          <a:p>
            <a:pPr lvl="0"/>
            <a:r>
              <a:rPr lang="en-US" sz="1400" dirty="0"/>
              <a:t>VME based data Acquisition </a:t>
            </a:r>
          </a:p>
          <a:p>
            <a:pPr lvl="0"/>
            <a:r>
              <a:rPr lang="en-US" sz="1400" dirty="0" err="1"/>
              <a:t>PCIe</a:t>
            </a:r>
            <a:r>
              <a:rPr lang="en-US" sz="1400" dirty="0"/>
              <a:t> Based Data Acquisition</a:t>
            </a:r>
          </a:p>
          <a:p>
            <a:pPr lvl="0"/>
            <a:r>
              <a:rPr lang="en-US" sz="1400" dirty="0"/>
              <a:t>PMC  Based Data Acquisition</a:t>
            </a:r>
          </a:p>
          <a:p>
            <a:pPr lvl="0"/>
            <a:r>
              <a:rPr lang="en-US" sz="1400" dirty="0"/>
              <a:t>PMC  Based IO Design</a:t>
            </a:r>
          </a:p>
          <a:p>
            <a:pPr lvl="0"/>
            <a:r>
              <a:rPr lang="en-US" sz="1400" dirty="0" err="1"/>
              <a:t>cPCIBased</a:t>
            </a:r>
            <a:r>
              <a:rPr lang="en-US" sz="1400" dirty="0"/>
              <a:t> Data Acquisition</a:t>
            </a:r>
          </a:p>
          <a:p>
            <a:pPr lvl="0"/>
            <a:r>
              <a:rPr lang="en-US" sz="1400" dirty="0" err="1"/>
              <a:t>cPCI</a:t>
            </a:r>
            <a:r>
              <a:rPr lang="en-US" sz="1400" dirty="0"/>
              <a:t> Based IO Design</a:t>
            </a:r>
          </a:p>
          <a:p>
            <a:pPr lvl="0"/>
            <a:r>
              <a:rPr lang="en-US" sz="1400" dirty="0"/>
              <a:t>PCI Based Data Acquisition</a:t>
            </a:r>
          </a:p>
          <a:p>
            <a:pPr lvl="0"/>
            <a:r>
              <a:rPr lang="en-US" sz="1400" dirty="0"/>
              <a:t>PCI Based IO Design</a:t>
            </a:r>
          </a:p>
          <a:p>
            <a:pPr lvl="0"/>
            <a:r>
              <a:rPr lang="en-US" sz="1400" dirty="0"/>
              <a:t>HSMC Based IO Design</a:t>
            </a:r>
          </a:p>
          <a:p>
            <a:pPr lvl="0"/>
            <a:r>
              <a:rPr lang="en-US" sz="1400" dirty="0"/>
              <a:t>FMC Based IO Design</a:t>
            </a:r>
          </a:p>
          <a:p>
            <a:pPr lvl="0">
              <a:buNone/>
            </a:pPr>
            <a:endParaRPr lang="en-US" sz="1400" dirty="0"/>
          </a:p>
          <a:p>
            <a:endParaRPr lang="en-US" sz="1400" dirty="0"/>
          </a:p>
        </p:txBody>
      </p:sp>
      <p:sp>
        <p:nvSpPr>
          <p:cNvPr id="3" name="Title 2"/>
          <p:cNvSpPr>
            <a:spLocks noGrp="1"/>
          </p:cNvSpPr>
          <p:nvPr>
            <p:ph type="title"/>
          </p:nvPr>
        </p:nvSpPr>
        <p:spPr/>
        <p:txBody>
          <a:bodyPr/>
          <a:lstStyle/>
          <a:p>
            <a:r>
              <a:rPr lang="en-US" dirty="0"/>
              <a:t>Hands on Experience in </a:t>
            </a:r>
          </a:p>
        </p:txBody>
      </p:sp>
      <p:sp>
        <p:nvSpPr>
          <p:cNvPr id="4" name="Content Placeholder 1"/>
          <p:cNvSpPr txBox="1">
            <a:spLocks/>
          </p:cNvSpPr>
          <p:nvPr/>
        </p:nvSpPr>
        <p:spPr>
          <a:xfrm>
            <a:off x="3733800" y="895350"/>
            <a:ext cx="5181600" cy="1447800"/>
          </a:xfrm>
          <a:prstGeom prst="rect">
            <a:avLst/>
          </a:prstGeom>
        </p:spPr>
        <p:txBody>
          <a:bodyPr vert="horz" lIns="91440" tIns="45720" rIns="91440" bIns="45720" rtlCol="0">
            <a:normAutofit/>
          </a:bodyPr>
          <a:lstStyle/>
          <a:p>
            <a:r>
              <a:rPr lang="en-US" sz="1400" b="1" dirty="0"/>
              <a:t>Analog Designs,</a:t>
            </a:r>
            <a:endParaRPr lang="en-US" sz="1400" dirty="0"/>
          </a:p>
          <a:p>
            <a:pPr lvl="0">
              <a:buFont typeface="Arial" pitchFamily="34" charset="0"/>
              <a:buChar char="•"/>
            </a:pPr>
            <a:r>
              <a:rPr lang="en-US" sz="1400" dirty="0"/>
              <a:t>DAC - 1.2 GHz Rated DAC (LVDS Interface)</a:t>
            </a:r>
          </a:p>
          <a:p>
            <a:pPr lvl="0">
              <a:buFont typeface="Arial" pitchFamily="34" charset="0"/>
              <a:buChar char="•"/>
            </a:pPr>
            <a:r>
              <a:rPr lang="en-US" sz="1400" dirty="0"/>
              <a:t>DAC - 500 MHz for arbitrary waveform generation (LVDS Interface)</a:t>
            </a:r>
          </a:p>
          <a:p>
            <a:pPr lvl="0">
              <a:buFont typeface="Arial" pitchFamily="34" charset="0"/>
              <a:buChar char="•"/>
            </a:pPr>
            <a:r>
              <a:rPr lang="en-US" sz="1400" dirty="0"/>
              <a:t>ADC – 400 MHz  with 73 dB SFDR</a:t>
            </a:r>
          </a:p>
          <a:p>
            <a:pPr lvl="0">
              <a:buFont typeface="Arial" pitchFamily="34" charset="0"/>
              <a:buChar char="•"/>
            </a:pPr>
            <a:r>
              <a:rPr lang="en-US" sz="1400" dirty="0"/>
              <a:t>ADC – 210 MHz with 76 dB SFDR</a:t>
            </a:r>
          </a:p>
          <a:p>
            <a:pPr lvl="0">
              <a:buFont typeface="Arial" pitchFamily="34" charset="0"/>
              <a:buChar char="•"/>
            </a:pPr>
            <a:r>
              <a:rPr lang="en-US" sz="1400" dirty="0"/>
              <a:t>DDS – 3 GHz for Arbitrary waveform generation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1"/>
          <p:cNvSpPr txBox="1">
            <a:spLocks/>
          </p:cNvSpPr>
          <p:nvPr/>
        </p:nvSpPr>
        <p:spPr>
          <a:xfrm>
            <a:off x="6858000" y="2495550"/>
            <a:ext cx="1828800" cy="1447800"/>
          </a:xfrm>
          <a:prstGeom prst="rect">
            <a:avLst/>
          </a:prstGeom>
        </p:spPr>
        <p:txBody>
          <a:bodyPr vert="horz" lIns="91440" tIns="45720" rIns="91440" bIns="45720" rtlCol="0">
            <a:normAutofit fontScale="92500" lnSpcReduction="20000"/>
          </a:bodyPr>
          <a:lstStyle/>
          <a:p>
            <a:r>
              <a:rPr lang="en-US" sz="1400" b="1" dirty="0"/>
              <a:t>Protocol,</a:t>
            </a:r>
            <a:endParaRPr lang="en-US" sz="1400" dirty="0"/>
          </a:p>
          <a:p>
            <a:pPr lvl="0">
              <a:buFont typeface="Arial" pitchFamily="34" charset="0"/>
              <a:buChar char="•"/>
            </a:pPr>
            <a:r>
              <a:rPr lang="en-US" sz="1400" dirty="0"/>
              <a:t>1553B Interface</a:t>
            </a:r>
          </a:p>
          <a:p>
            <a:pPr lvl="0">
              <a:buFont typeface="Arial" pitchFamily="34" charset="0"/>
              <a:buChar char="•"/>
            </a:pPr>
            <a:r>
              <a:rPr lang="en-US" sz="1400" dirty="0"/>
              <a:t>ARINC 429 and 717</a:t>
            </a:r>
          </a:p>
          <a:p>
            <a:pPr lvl="0">
              <a:buFont typeface="Arial" pitchFamily="34" charset="0"/>
              <a:buChar char="•"/>
            </a:pPr>
            <a:r>
              <a:rPr lang="en-US" sz="1400" dirty="0"/>
              <a:t>RS422,485</a:t>
            </a:r>
          </a:p>
          <a:p>
            <a:pPr lvl="0">
              <a:buFont typeface="Arial" pitchFamily="34" charset="0"/>
              <a:buChar char="•"/>
            </a:pPr>
            <a:r>
              <a:rPr lang="en-US" sz="1400" dirty="0"/>
              <a:t>Ethernet</a:t>
            </a:r>
          </a:p>
          <a:p>
            <a:pPr lvl="0">
              <a:buFont typeface="Arial" pitchFamily="34" charset="0"/>
              <a:buChar char="•"/>
            </a:pPr>
            <a:r>
              <a:rPr lang="en-US" sz="1400" dirty="0"/>
              <a:t>USB</a:t>
            </a:r>
          </a:p>
          <a:p>
            <a:pPr lvl="0">
              <a:buFont typeface="Arial" pitchFamily="34" charset="0"/>
              <a:buChar char="•"/>
            </a:pPr>
            <a:r>
              <a:rPr lang="en-US" sz="1400" dirty="0"/>
              <a:t>UART</a:t>
            </a:r>
          </a:p>
          <a:p>
            <a:pPr lvl="0">
              <a:buFont typeface="Arial" pitchFamily="34" charset="0"/>
              <a:buChar char="•"/>
            </a:pPr>
            <a:r>
              <a:rPr lang="en-US" sz="1400" dirty="0"/>
              <a:t>C012</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1"/>
          <p:cNvSpPr txBox="1">
            <a:spLocks/>
          </p:cNvSpPr>
          <p:nvPr/>
        </p:nvSpPr>
        <p:spPr>
          <a:xfrm>
            <a:off x="3810000" y="2495550"/>
            <a:ext cx="2819400" cy="1447800"/>
          </a:xfrm>
          <a:prstGeom prst="rect">
            <a:avLst/>
          </a:prstGeom>
        </p:spPr>
        <p:txBody>
          <a:bodyPr vert="horz" lIns="91440" tIns="45720" rIns="91440" bIns="45720" rtlCol="0">
            <a:normAutofit/>
          </a:bodyPr>
          <a:lstStyle/>
          <a:p>
            <a:r>
              <a:rPr lang="en-US" sz="1400" b="1" dirty="0"/>
              <a:t>Processor Based Design,</a:t>
            </a:r>
            <a:endParaRPr lang="en-US" sz="1400" dirty="0"/>
          </a:p>
          <a:p>
            <a:pPr lvl="0">
              <a:buFont typeface="Arial" pitchFamily="34" charset="0"/>
              <a:buChar char="•"/>
            </a:pPr>
            <a:r>
              <a:rPr lang="en-US" sz="1400" dirty="0"/>
              <a:t>Intel E3930 based design</a:t>
            </a:r>
          </a:p>
          <a:p>
            <a:pPr lvl="0">
              <a:buFont typeface="Arial" pitchFamily="34" charset="0"/>
              <a:buChar char="•"/>
            </a:pPr>
            <a:r>
              <a:rPr lang="en-US" sz="1400" dirty="0"/>
              <a:t>ARM based design</a:t>
            </a:r>
          </a:p>
          <a:p>
            <a:pPr lvl="0">
              <a:buFont typeface="Arial" pitchFamily="34" charset="0"/>
              <a:buChar char="•"/>
            </a:pPr>
            <a:r>
              <a:rPr lang="en-US" sz="1400" dirty="0" err="1"/>
              <a:t>iMX</a:t>
            </a:r>
            <a:r>
              <a:rPr lang="en-US" sz="1400" dirty="0"/>
              <a:t> 7D based Design</a:t>
            </a:r>
          </a:p>
          <a:p>
            <a:pPr lvl="0"/>
            <a:endParaRPr lang="en-US" sz="14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1"/>
          <p:cNvSpPr txBox="1">
            <a:spLocks/>
          </p:cNvSpPr>
          <p:nvPr/>
        </p:nvSpPr>
        <p:spPr>
          <a:xfrm>
            <a:off x="533400" y="3714750"/>
            <a:ext cx="8458200" cy="847725"/>
          </a:xfrm>
          <a:prstGeom prst="rect">
            <a:avLst/>
          </a:prstGeom>
        </p:spPr>
        <p:txBody>
          <a:bodyPr vert="horz" lIns="91440" tIns="45720" rIns="91440" bIns="45720" rtlCol="0">
            <a:normAutofit/>
          </a:bodyPr>
          <a:lstStyle/>
          <a:p>
            <a:r>
              <a:rPr lang="en-US" sz="1400" b="1" dirty="0"/>
              <a:t>FPGA Based Design</a:t>
            </a:r>
          </a:p>
          <a:p>
            <a:pPr lvl="0"/>
            <a:r>
              <a:rPr lang="en-US" sz="1400" dirty="0"/>
              <a:t>Experience with SPARTAN 3A and SPARTAN 3AN, </a:t>
            </a:r>
            <a:r>
              <a:rPr lang="en-US" sz="1400" dirty="0" err="1"/>
              <a:t>Virtex</a:t>
            </a:r>
            <a:r>
              <a:rPr lang="en-US" sz="1400" dirty="0"/>
              <a:t> 4  SX, FX, LX, Virtex5 SX, FX, LX, Virtex6 FX, Virtex7, </a:t>
            </a:r>
            <a:r>
              <a:rPr lang="en-US" sz="1400" dirty="0" err="1"/>
              <a:t>Kintex</a:t>
            </a:r>
            <a:r>
              <a:rPr lang="en-US" sz="1400" dirty="0"/>
              <a:t> 7, </a:t>
            </a:r>
            <a:r>
              <a:rPr lang="en-US" sz="1400" dirty="0" err="1"/>
              <a:t>Artix</a:t>
            </a:r>
            <a:r>
              <a:rPr lang="en-US" sz="1400" dirty="0"/>
              <a:t> 7, </a:t>
            </a:r>
            <a:r>
              <a:rPr lang="en-US" sz="1400" dirty="0" err="1"/>
              <a:t>Zynq</a:t>
            </a:r>
            <a:r>
              <a:rPr lang="en-US" sz="1400" dirty="0"/>
              <a:t> 7, </a:t>
            </a:r>
            <a:r>
              <a:rPr lang="en-US" sz="1400" dirty="0" err="1"/>
              <a:t>Altera</a:t>
            </a:r>
            <a:r>
              <a:rPr lang="en-US" sz="1400" dirty="0"/>
              <a:t> Cyclone IV,V</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Rectangle 7"/>
          <p:cNvSpPr/>
          <p:nvPr/>
        </p:nvSpPr>
        <p:spPr>
          <a:xfrm>
            <a:off x="7581900" y="9525"/>
            <a:ext cx="1524000" cy="7810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D:\Kanth\Samniya PC1 -BK2-Mar2020\SAMNIYA\Business Development\logo\New Logo\V04 - Final\SAMNIYA Logo (13).jpg"/>
          <p:cNvPicPr>
            <a:picLocks noChangeAspect="1" noChangeArrowheads="1"/>
          </p:cNvPicPr>
          <p:nvPr/>
        </p:nvPicPr>
        <p:blipFill>
          <a:blip r:embed="rId2" cstate="print"/>
          <a:srcRect l="5200" t="19600" r="3600" b="16400"/>
          <a:stretch>
            <a:fillRect/>
          </a:stretch>
        </p:blipFill>
        <p:spPr bwMode="auto">
          <a:xfrm>
            <a:off x="8086725" y="9525"/>
            <a:ext cx="1038225" cy="77152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14350" y="1270"/>
            <a:ext cx="0" cy="1123950"/>
          </a:xfrm>
          <a:custGeom>
            <a:avLst/>
            <a:gdLst/>
            <a:ahLst/>
            <a:cxnLst/>
            <a:rect l="l" t="t" r="r" b="b"/>
            <a:pathLst>
              <a:path h="1123950">
                <a:moveTo>
                  <a:pt x="0" y="0"/>
                </a:moveTo>
                <a:lnTo>
                  <a:pt x="0" y="1123950"/>
                </a:lnTo>
              </a:path>
            </a:pathLst>
          </a:custGeom>
          <a:ln w="28575">
            <a:solidFill>
              <a:srgbClr val="487CB9"/>
            </a:solidFill>
          </a:ln>
        </p:spPr>
        <p:txBody>
          <a:bodyPr wrap="square" lIns="0" tIns="0" rIns="0" bIns="0" rtlCol="0"/>
          <a:lstStyle/>
          <a:p>
            <a:endParaRPr/>
          </a:p>
        </p:txBody>
      </p:sp>
      <p:sp>
        <p:nvSpPr>
          <p:cNvPr id="3" name="object 3"/>
          <p:cNvSpPr/>
          <p:nvPr/>
        </p:nvSpPr>
        <p:spPr>
          <a:xfrm>
            <a:off x="1270" y="821689"/>
            <a:ext cx="9144000" cy="0"/>
          </a:xfrm>
          <a:custGeom>
            <a:avLst/>
            <a:gdLst/>
            <a:ahLst/>
            <a:cxnLst/>
            <a:rect l="l" t="t" r="r" b="b"/>
            <a:pathLst>
              <a:path w="9144000">
                <a:moveTo>
                  <a:pt x="0" y="0"/>
                </a:moveTo>
                <a:lnTo>
                  <a:pt x="9144000" y="0"/>
                </a:lnTo>
              </a:path>
            </a:pathLst>
          </a:custGeom>
          <a:ln w="28575">
            <a:solidFill>
              <a:srgbClr val="487CB9"/>
            </a:solidFill>
          </a:ln>
        </p:spPr>
        <p:txBody>
          <a:bodyPr wrap="square" lIns="0" tIns="0" rIns="0" bIns="0" rtlCol="0"/>
          <a:lstStyle/>
          <a:p>
            <a:endParaRPr/>
          </a:p>
        </p:txBody>
      </p:sp>
      <p:sp>
        <p:nvSpPr>
          <p:cNvPr id="4" name="object 4"/>
          <p:cNvSpPr/>
          <p:nvPr/>
        </p:nvSpPr>
        <p:spPr>
          <a:xfrm>
            <a:off x="0" y="0"/>
            <a:ext cx="513080" cy="815339"/>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521017" y="780795"/>
            <a:ext cx="4593590" cy="4053204"/>
          </a:xfrm>
          <a:prstGeom prst="rect">
            <a:avLst/>
          </a:prstGeom>
        </p:spPr>
        <p:txBody>
          <a:bodyPr vert="horz" wrap="square" lIns="0" tIns="12700" rIns="0" bIns="0" rtlCol="0">
            <a:spAutoFit/>
          </a:bodyPr>
          <a:lstStyle/>
          <a:p>
            <a:pPr marL="20320" marR="5080" indent="-7620">
              <a:lnSpc>
                <a:spcPct val="118100"/>
              </a:lnSpc>
              <a:spcBef>
                <a:spcPts val="100"/>
              </a:spcBef>
            </a:pPr>
            <a:r>
              <a:rPr sz="1200" b="1" spc="-25" dirty="0">
                <a:latin typeface="Calibri"/>
                <a:cs typeface="Calibri"/>
              </a:rPr>
              <a:t>Over </a:t>
            </a:r>
            <a:r>
              <a:rPr sz="1200" b="1" spc="-20" dirty="0">
                <a:latin typeface="Calibri"/>
                <a:cs typeface="Calibri"/>
              </a:rPr>
              <a:t>View: </a:t>
            </a:r>
            <a:r>
              <a:rPr sz="1200" dirty="0">
                <a:latin typeface="Calibri"/>
                <a:cs typeface="Calibri"/>
              </a:rPr>
              <a:t>Servo </a:t>
            </a:r>
            <a:r>
              <a:rPr sz="1200" spc="-5" dirty="0">
                <a:latin typeface="Calibri"/>
                <a:cs typeface="Calibri"/>
              </a:rPr>
              <a:t>Controller Cards </a:t>
            </a:r>
            <a:r>
              <a:rPr sz="1200" spc="-10" dirty="0">
                <a:latin typeface="Calibri"/>
                <a:cs typeface="Calibri"/>
              </a:rPr>
              <a:t>for Rotary </a:t>
            </a:r>
            <a:r>
              <a:rPr sz="1200" spc="-5" dirty="0">
                <a:latin typeface="Calibri"/>
                <a:cs typeface="Calibri"/>
              </a:rPr>
              <a:t>Actuator </a:t>
            </a:r>
            <a:r>
              <a:rPr sz="1200" spc="-10" dirty="0">
                <a:latin typeface="Calibri"/>
                <a:cs typeface="Calibri"/>
              </a:rPr>
              <a:t>are </a:t>
            </a:r>
            <a:r>
              <a:rPr sz="1200" dirty="0">
                <a:latin typeface="Calibri"/>
                <a:cs typeface="Calibri"/>
              </a:rPr>
              <a:t>the Shop  </a:t>
            </a:r>
            <a:r>
              <a:rPr sz="1200" spc="-5" dirty="0">
                <a:latin typeface="Calibri"/>
                <a:cs typeface="Calibri"/>
              </a:rPr>
              <a:t>replaceable boards used </a:t>
            </a:r>
            <a:r>
              <a:rPr sz="1200" dirty="0">
                <a:latin typeface="Calibri"/>
                <a:cs typeface="Calibri"/>
              </a:rPr>
              <a:t>in the </a:t>
            </a:r>
            <a:r>
              <a:rPr sz="1200" spc="-5" dirty="0">
                <a:latin typeface="Calibri"/>
                <a:cs typeface="Calibri"/>
              </a:rPr>
              <a:t>Nose Wheel Steering Actuator </a:t>
            </a:r>
            <a:r>
              <a:rPr sz="1200" dirty="0">
                <a:latin typeface="Calibri"/>
                <a:cs typeface="Calibri"/>
              </a:rPr>
              <a:t>and</a:t>
            </a:r>
            <a:r>
              <a:rPr sz="1200" spc="-55" dirty="0">
                <a:latin typeface="Calibri"/>
                <a:cs typeface="Calibri"/>
              </a:rPr>
              <a:t> </a:t>
            </a:r>
            <a:r>
              <a:rPr sz="1200" spc="-5" dirty="0">
                <a:latin typeface="Calibri"/>
                <a:cs typeface="Calibri"/>
              </a:rPr>
              <a:t>Control</a:t>
            </a:r>
            <a:endParaRPr sz="1200">
              <a:latin typeface="Calibri"/>
              <a:cs typeface="Calibri"/>
            </a:endParaRPr>
          </a:p>
          <a:p>
            <a:pPr marL="15240">
              <a:lnSpc>
                <a:spcPts val="1400"/>
              </a:lnSpc>
            </a:pPr>
            <a:r>
              <a:rPr sz="1200" spc="-5" dirty="0">
                <a:latin typeface="Calibri"/>
                <a:cs typeface="Calibri"/>
              </a:rPr>
              <a:t>Surface</a:t>
            </a:r>
            <a:r>
              <a:rPr sz="1200" spc="-55" dirty="0">
                <a:latin typeface="Calibri"/>
                <a:cs typeface="Calibri"/>
              </a:rPr>
              <a:t> </a:t>
            </a:r>
            <a:r>
              <a:rPr sz="1200" spc="-20" dirty="0">
                <a:latin typeface="Calibri"/>
                <a:cs typeface="Calibri"/>
              </a:rPr>
              <a:t>Actuator.</a:t>
            </a:r>
            <a:endParaRPr sz="1200">
              <a:latin typeface="Calibri"/>
              <a:cs typeface="Calibri"/>
            </a:endParaRPr>
          </a:p>
          <a:p>
            <a:pPr marL="20320" marR="26034" indent="-7620">
              <a:lnSpc>
                <a:spcPts val="1400"/>
              </a:lnSpc>
              <a:spcBef>
                <a:spcPts val="340"/>
              </a:spcBef>
            </a:pPr>
            <a:r>
              <a:rPr sz="1200" spc="-15" dirty="0">
                <a:latin typeface="Calibri"/>
                <a:cs typeface="Calibri"/>
              </a:rPr>
              <a:t>This </a:t>
            </a:r>
            <a:r>
              <a:rPr sz="1200" spc="-10" dirty="0">
                <a:latin typeface="Calibri"/>
                <a:cs typeface="Calibri"/>
              </a:rPr>
              <a:t>is </a:t>
            </a:r>
            <a:r>
              <a:rPr sz="1200" dirty="0">
                <a:latin typeface="Calibri"/>
                <a:cs typeface="Calibri"/>
              </a:rPr>
              <a:t>a </a:t>
            </a:r>
            <a:r>
              <a:rPr sz="1200" spc="-15" dirty="0">
                <a:latin typeface="Calibri"/>
                <a:cs typeface="Calibri"/>
              </a:rPr>
              <a:t>build </a:t>
            </a:r>
            <a:r>
              <a:rPr sz="1200" spc="-25" dirty="0">
                <a:latin typeface="Calibri"/>
                <a:cs typeface="Calibri"/>
              </a:rPr>
              <a:t>to </a:t>
            </a:r>
            <a:r>
              <a:rPr sz="1200" spc="-20" dirty="0">
                <a:latin typeface="Calibri"/>
                <a:cs typeface="Calibri"/>
              </a:rPr>
              <a:t>specification </a:t>
            </a:r>
            <a:r>
              <a:rPr sz="1200" spc="-25" dirty="0">
                <a:latin typeface="Calibri"/>
                <a:cs typeface="Calibri"/>
              </a:rPr>
              <a:t>requirement, Where customer </a:t>
            </a:r>
            <a:r>
              <a:rPr sz="1200" spc="-20" dirty="0">
                <a:latin typeface="Calibri"/>
                <a:cs typeface="Calibri"/>
              </a:rPr>
              <a:t>provided </a:t>
            </a:r>
            <a:r>
              <a:rPr sz="1200" spc="-15" dirty="0">
                <a:latin typeface="Calibri"/>
                <a:cs typeface="Calibri"/>
              </a:rPr>
              <a:t>only  </a:t>
            </a:r>
            <a:r>
              <a:rPr sz="1200" spc="-20" dirty="0">
                <a:latin typeface="Calibri"/>
                <a:cs typeface="Calibri"/>
              </a:rPr>
              <a:t>Baseline Schematics, </a:t>
            </a:r>
            <a:r>
              <a:rPr sz="1200" spc="-15" dirty="0">
                <a:latin typeface="Calibri"/>
                <a:cs typeface="Calibri"/>
              </a:rPr>
              <a:t>Bill </a:t>
            </a:r>
            <a:r>
              <a:rPr sz="1200" spc="-10" dirty="0">
                <a:latin typeface="Calibri"/>
                <a:cs typeface="Calibri"/>
              </a:rPr>
              <a:t>of</a:t>
            </a:r>
            <a:r>
              <a:rPr sz="1200" spc="-155" dirty="0">
                <a:latin typeface="Calibri"/>
                <a:cs typeface="Calibri"/>
              </a:rPr>
              <a:t> </a:t>
            </a:r>
            <a:r>
              <a:rPr sz="1200" spc="-25" dirty="0">
                <a:latin typeface="Calibri"/>
                <a:cs typeface="Calibri"/>
              </a:rPr>
              <a:t>material.</a:t>
            </a:r>
            <a:endParaRPr sz="1200">
              <a:latin typeface="Calibri"/>
              <a:cs typeface="Calibri"/>
            </a:endParaRPr>
          </a:p>
          <a:p>
            <a:pPr marL="25400">
              <a:lnSpc>
                <a:spcPct val="100000"/>
              </a:lnSpc>
              <a:spcBef>
                <a:spcPts val="220"/>
              </a:spcBef>
            </a:pPr>
            <a:r>
              <a:rPr sz="1200" b="1" spc="-25" dirty="0">
                <a:latin typeface="Calibri"/>
                <a:cs typeface="Calibri"/>
              </a:rPr>
              <a:t>Samniya</a:t>
            </a:r>
            <a:r>
              <a:rPr sz="1200" b="1" spc="10" dirty="0">
                <a:latin typeface="Calibri"/>
                <a:cs typeface="Calibri"/>
              </a:rPr>
              <a:t> </a:t>
            </a:r>
            <a:r>
              <a:rPr sz="1200" b="1" spc="-20" dirty="0">
                <a:latin typeface="Calibri"/>
                <a:cs typeface="Calibri"/>
              </a:rPr>
              <a:t>Responsibility:</a:t>
            </a:r>
            <a:endParaRPr sz="1200">
              <a:latin typeface="Calibri"/>
              <a:cs typeface="Calibri"/>
            </a:endParaRPr>
          </a:p>
          <a:p>
            <a:pPr marL="241300" indent="-228600">
              <a:lnSpc>
                <a:spcPct val="100000"/>
              </a:lnSpc>
              <a:spcBef>
                <a:spcPts val="260"/>
              </a:spcBef>
              <a:buChar char="-"/>
              <a:tabLst>
                <a:tab pos="240665" algn="l"/>
                <a:tab pos="241300" algn="l"/>
              </a:tabLst>
            </a:pPr>
            <a:r>
              <a:rPr sz="1200" spc="-5" dirty="0">
                <a:latin typeface="Calibri"/>
                <a:cs typeface="Calibri"/>
              </a:rPr>
              <a:t>Requirements</a:t>
            </a:r>
            <a:r>
              <a:rPr sz="1200" spc="-70" dirty="0">
                <a:latin typeface="Calibri"/>
                <a:cs typeface="Calibri"/>
              </a:rPr>
              <a:t> </a:t>
            </a:r>
            <a:r>
              <a:rPr sz="1200" spc="-10" dirty="0">
                <a:latin typeface="Calibri"/>
                <a:cs typeface="Calibri"/>
              </a:rPr>
              <a:t>capture</a:t>
            </a:r>
            <a:endParaRPr sz="1200">
              <a:latin typeface="Calibri"/>
              <a:cs typeface="Calibri"/>
            </a:endParaRPr>
          </a:p>
          <a:p>
            <a:pPr marL="241300" indent="-228600">
              <a:lnSpc>
                <a:spcPct val="100000"/>
              </a:lnSpc>
              <a:spcBef>
                <a:spcPts val="260"/>
              </a:spcBef>
              <a:buChar char="-"/>
              <a:tabLst>
                <a:tab pos="240665" algn="l"/>
                <a:tab pos="241300" algn="l"/>
              </a:tabLst>
            </a:pPr>
            <a:r>
              <a:rPr sz="1200" spc="-5" dirty="0">
                <a:latin typeface="Calibri"/>
                <a:cs typeface="Calibri"/>
              </a:rPr>
              <a:t>Schematic</a:t>
            </a:r>
            <a:r>
              <a:rPr sz="1200" spc="-25" dirty="0">
                <a:latin typeface="Calibri"/>
                <a:cs typeface="Calibri"/>
              </a:rPr>
              <a:t> </a:t>
            </a:r>
            <a:r>
              <a:rPr sz="1200" spc="-5" dirty="0">
                <a:latin typeface="Calibri"/>
                <a:cs typeface="Calibri"/>
              </a:rPr>
              <a:t>Analysis</a:t>
            </a:r>
            <a:endParaRPr sz="1200">
              <a:latin typeface="Calibri"/>
              <a:cs typeface="Calibri"/>
            </a:endParaRPr>
          </a:p>
          <a:p>
            <a:pPr marL="241300" indent="-228600">
              <a:lnSpc>
                <a:spcPct val="100000"/>
              </a:lnSpc>
              <a:spcBef>
                <a:spcPts val="265"/>
              </a:spcBef>
              <a:buChar char="-"/>
              <a:tabLst>
                <a:tab pos="240665" algn="l"/>
                <a:tab pos="241300" algn="l"/>
              </a:tabLst>
            </a:pPr>
            <a:r>
              <a:rPr sz="1200" dirty="0">
                <a:latin typeface="Calibri"/>
                <a:cs typeface="Calibri"/>
              </a:rPr>
              <a:t>PCB </a:t>
            </a:r>
            <a:r>
              <a:rPr sz="1200" spc="-10" dirty="0">
                <a:latin typeface="Calibri"/>
                <a:cs typeface="Calibri"/>
              </a:rPr>
              <a:t>Layout</a:t>
            </a:r>
            <a:r>
              <a:rPr sz="1200" spc="-45" dirty="0">
                <a:latin typeface="Calibri"/>
                <a:cs typeface="Calibri"/>
              </a:rPr>
              <a:t> </a:t>
            </a:r>
            <a:r>
              <a:rPr sz="1200" spc="-5" dirty="0">
                <a:latin typeface="Calibri"/>
                <a:cs typeface="Calibri"/>
              </a:rPr>
              <a:t>Design</a:t>
            </a:r>
            <a:endParaRPr sz="1200">
              <a:latin typeface="Calibri"/>
              <a:cs typeface="Calibri"/>
            </a:endParaRPr>
          </a:p>
          <a:p>
            <a:pPr marL="238760" indent="-226060">
              <a:lnSpc>
                <a:spcPct val="100000"/>
              </a:lnSpc>
              <a:spcBef>
                <a:spcPts val="259"/>
              </a:spcBef>
              <a:buChar char="-"/>
              <a:tabLst>
                <a:tab pos="238125" algn="l"/>
                <a:tab pos="238760" algn="l"/>
              </a:tabLst>
            </a:pPr>
            <a:r>
              <a:rPr sz="1200" spc="-5" dirty="0">
                <a:latin typeface="Calibri"/>
                <a:cs typeface="Calibri"/>
              </a:rPr>
              <a:t>Board Analysis </a:t>
            </a:r>
            <a:r>
              <a:rPr sz="1200" dirty="0">
                <a:latin typeface="Calibri"/>
                <a:cs typeface="Calibri"/>
              </a:rPr>
              <a:t>including Signal </a:t>
            </a:r>
            <a:r>
              <a:rPr sz="1200" spc="-5" dirty="0">
                <a:latin typeface="Calibri"/>
                <a:cs typeface="Calibri"/>
              </a:rPr>
              <a:t>Integrity(SI) Analysis, Thermal</a:t>
            </a:r>
            <a:r>
              <a:rPr sz="1200" spc="-165" dirty="0">
                <a:latin typeface="Calibri"/>
                <a:cs typeface="Calibri"/>
              </a:rPr>
              <a:t> </a:t>
            </a:r>
            <a:r>
              <a:rPr sz="1200" spc="-5" dirty="0">
                <a:latin typeface="Calibri"/>
                <a:cs typeface="Calibri"/>
              </a:rPr>
              <a:t>Analysis,</a:t>
            </a:r>
            <a:endParaRPr sz="1200">
              <a:latin typeface="Calibri"/>
              <a:cs typeface="Calibri"/>
            </a:endParaRPr>
          </a:p>
          <a:p>
            <a:pPr marL="238760" indent="-226060">
              <a:lnSpc>
                <a:spcPct val="100000"/>
              </a:lnSpc>
              <a:spcBef>
                <a:spcPts val="259"/>
              </a:spcBef>
              <a:buChar char="-"/>
              <a:tabLst>
                <a:tab pos="238125" algn="l"/>
                <a:tab pos="238760" algn="l"/>
              </a:tabLst>
            </a:pPr>
            <a:r>
              <a:rPr sz="1200" dirty="0">
                <a:latin typeface="Calibri"/>
                <a:cs typeface="Calibri"/>
              </a:rPr>
              <a:t>Component </a:t>
            </a:r>
            <a:r>
              <a:rPr sz="1200" spc="-5" dirty="0">
                <a:latin typeface="Calibri"/>
                <a:cs typeface="Calibri"/>
              </a:rPr>
              <a:t>Derating Analysis </a:t>
            </a:r>
            <a:r>
              <a:rPr sz="1200" dirty="0">
                <a:latin typeface="Calibri"/>
                <a:cs typeface="Calibri"/>
              </a:rPr>
              <a:t>and </a:t>
            </a:r>
            <a:r>
              <a:rPr sz="1200" spc="-5" dirty="0">
                <a:latin typeface="Calibri"/>
                <a:cs typeface="Calibri"/>
              </a:rPr>
              <a:t>MTBF </a:t>
            </a:r>
            <a:r>
              <a:rPr sz="1200" dirty="0">
                <a:latin typeface="Calibri"/>
                <a:cs typeface="Calibri"/>
              </a:rPr>
              <a:t>of the</a:t>
            </a:r>
            <a:r>
              <a:rPr sz="1200" spc="-110" dirty="0">
                <a:latin typeface="Calibri"/>
                <a:cs typeface="Calibri"/>
              </a:rPr>
              <a:t> </a:t>
            </a:r>
            <a:r>
              <a:rPr sz="1200" spc="-5" dirty="0">
                <a:latin typeface="Calibri"/>
                <a:cs typeface="Calibri"/>
              </a:rPr>
              <a:t>boards</a:t>
            </a:r>
            <a:endParaRPr sz="1200">
              <a:latin typeface="Calibri"/>
              <a:cs typeface="Calibri"/>
            </a:endParaRPr>
          </a:p>
          <a:p>
            <a:pPr marL="238760" indent="-226060">
              <a:lnSpc>
                <a:spcPct val="100000"/>
              </a:lnSpc>
              <a:spcBef>
                <a:spcPts val="260"/>
              </a:spcBef>
              <a:buChar char="-"/>
              <a:tabLst>
                <a:tab pos="238125" algn="l"/>
                <a:tab pos="238760" algn="l"/>
              </a:tabLst>
            </a:pPr>
            <a:r>
              <a:rPr sz="1200" dirty="0">
                <a:latin typeface="Calibri"/>
                <a:cs typeface="Calibri"/>
              </a:rPr>
              <a:t>BOM Scrubbing and </a:t>
            </a:r>
            <a:r>
              <a:rPr sz="1200" spc="-5" dirty="0">
                <a:latin typeface="Calibri"/>
                <a:cs typeface="Calibri"/>
              </a:rPr>
              <a:t>Procurement </a:t>
            </a:r>
            <a:r>
              <a:rPr sz="1200" dirty="0">
                <a:latin typeface="Calibri"/>
                <a:cs typeface="Calibri"/>
              </a:rPr>
              <a:t>of</a:t>
            </a:r>
            <a:r>
              <a:rPr sz="1200" spc="-120" dirty="0">
                <a:latin typeface="Calibri"/>
                <a:cs typeface="Calibri"/>
              </a:rPr>
              <a:t> </a:t>
            </a:r>
            <a:r>
              <a:rPr sz="1200" spc="-5" dirty="0">
                <a:latin typeface="Calibri"/>
                <a:cs typeface="Calibri"/>
              </a:rPr>
              <a:t>components</a:t>
            </a:r>
            <a:endParaRPr sz="1200">
              <a:latin typeface="Calibri"/>
              <a:cs typeface="Calibri"/>
            </a:endParaRPr>
          </a:p>
          <a:p>
            <a:pPr marL="238760" indent="-226060">
              <a:lnSpc>
                <a:spcPct val="100000"/>
              </a:lnSpc>
              <a:spcBef>
                <a:spcPts val="260"/>
              </a:spcBef>
              <a:buChar char="-"/>
              <a:tabLst>
                <a:tab pos="238125" algn="l"/>
                <a:tab pos="238760" algn="l"/>
              </a:tabLst>
            </a:pPr>
            <a:r>
              <a:rPr sz="1200" dirty="0">
                <a:latin typeface="Calibri"/>
                <a:cs typeface="Calibri"/>
              </a:rPr>
              <a:t>PCB </a:t>
            </a:r>
            <a:r>
              <a:rPr sz="1200" spc="-10" dirty="0">
                <a:latin typeface="Calibri"/>
                <a:cs typeface="Calibri"/>
              </a:rPr>
              <a:t>Layout </a:t>
            </a:r>
            <a:r>
              <a:rPr sz="1200" spc="-5" dirty="0">
                <a:latin typeface="Calibri"/>
                <a:cs typeface="Calibri"/>
              </a:rPr>
              <a:t>design </a:t>
            </a:r>
            <a:r>
              <a:rPr sz="1200" dirty="0">
                <a:latin typeface="Calibri"/>
                <a:cs typeface="Calibri"/>
              </a:rPr>
              <a:t>and </a:t>
            </a:r>
            <a:r>
              <a:rPr sz="1200" spc="-10" dirty="0">
                <a:latin typeface="Calibri"/>
                <a:cs typeface="Calibri"/>
              </a:rPr>
              <a:t>Fabrication </a:t>
            </a:r>
            <a:r>
              <a:rPr sz="1200" dirty="0">
                <a:latin typeface="Calibri"/>
                <a:cs typeface="Calibri"/>
              </a:rPr>
              <a:t>as per the </a:t>
            </a:r>
            <a:r>
              <a:rPr sz="1200" spc="-5" dirty="0">
                <a:latin typeface="Calibri"/>
                <a:cs typeface="Calibri"/>
              </a:rPr>
              <a:t>required</a:t>
            </a:r>
            <a:r>
              <a:rPr sz="1200" spc="-85" dirty="0">
                <a:latin typeface="Calibri"/>
                <a:cs typeface="Calibri"/>
              </a:rPr>
              <a:t> </a:t>
            </a:r>
            <a:r>
              <a:rPr sz="1200" spc="-10" dirty="0">
                <a:latin typeface="Calibri"/>
                <a:cs typeface="Calibri"/>
              </a:rPr>
              <a:t>standards.</a:t>
            </a:r>
            <a:endParaRPr sz="1200">
              <a:latin typeface="Calibri"/>
              <a:cs typeface="Calibri"/>
            </a:endParaRPr>
          </a:p>
          <a:p>
            <a:pPr marL="238760" indent="-226060">
              <a:lnSpc>
                <a:spcPct val="100000"/>
              </a:lnSpc>
              <a:spcBef>
                <a:spcPts val="260"/>
              </a:spcBef>
              <a:buChar char="-"/>
              <a:tabLst>
                <a:tab pos="238125" algn="l"/>
                <a:tab pos="238760" algn="l"/>
              </a:tabLst>
            </a:pPr>
            <a:r>
              <a:rPr sz="1200" spc="-5" dirty="0">
                <a:latin typeface="Calibri"/>
                <a:cs typeface="Calibri"/>
              </a:rPr>
              <a:t>Population </a:t>
            </a:r>
            <a:r>
              <a:rPr sz="1200" dirty="0">
                <a:latin typeface="Calibri"/>
                <a:cs typeface="Calibri"/>
              </a:rPr>
              <a:t>of</a:t>
            </a:r>
            <a:r>
              <a:rPr sz="1200" spc="-120" dirty="0">
                <a:latin typeface="Calibri"/>
                <a:cs typeface="Calibri"/>
              </a:rPr>
              <a:t> </a:t>
            </a:r>
            <a:r>
              <a:rPr sz="1200" dirty="0">
                <a:latin typeface="Calibri"/>
                <a:cs typeface="Calibri"/>
              </a:rPr>
              <a:t>PCB</a:t>
            </a:r>
            <a:endParaRPr sz="1200">
              <a:latin typeface="Calibri"/>
              <a:cs typeface="Calibri"/>
            </a:endParaRPr>
          </a:p>
          <a:p>
            <a:pPr marL="238760" indent="-226060">
              <a:lnSpc>
                <a:spcPct val="100000"/>
              </a:lnSpc>
              <a:spcBef>
                <a:spcPts val="260"/>
              </a:spcBef>
              <a:buChar char="-"/>
              <a:tabLst>
                <a:tab pos="238125" algn="l"/>
                <a:tab pos="238760" algn="l"/>
              </a:tabLst>
            </a:pPr>
            <a:r>
              <a:rPr sz="1200" spc="-5" dirty="0">
                <a:latin typeface="Calibri"/>
                <a:cs typeface="Calibri"/>
              </a:rPr>
              <a:t>Assembly </a:t>
            </a:r>
            <a:r>
              <a:rPr sz="1200" dirty="0">
                <a:latin typeface="Calibri"/>
                <a:cs typeface="Calibri"/>
              </a:rPr>
              <a:t>and</a:t>
            </a:r>
            <a:r>
              <a:rPr sz="1200" spc="-95" dirty="0">
                <a:latin typeface="Calibri"/>
                <a:cs typeface="Calibri"/>
              </a:rPr>
              <a:t> </a:t>
            </a:r>
            <a:r>
              <a:rPr sz="1200" spc="-5" dirty="0">
                <a:latin typeface="Calibri"/>
                <a:cs typeface="Calibri"/>
              </a:rPr>
              <a:t>FTP</a:t>
            </a:r>
            <a:endParaRPr sz="1200">
              <a:latin typeface="Calibri"/>
              <a:cs typeface="Calibri"/>
            </a:endParaRPr>
          </a:p>
          <a:p>
            <a:pPr marL="238760" indent="-226060">
              <a:lnSpc>
                <a:spcPct val="100000"/>
              </a:lnSpc>
              <a:spcBef>
                <a:spcPts val="265"/>
              </a:spcBef>
              <a:buChar char="-"/>
              <a:tabLst>
                <a:tab pos="238125" algn="l"/>
                <a:tab pos="238760" algn="l"/>
              </a:tabLst>
            </a:pPr>
            <a:r>
              <a:rPr sz="1200" dirty="0">
                <a:latin typeface="Calibri"/>
                <a:cs typeface="Calibri"/>
              </a:rPr>
              <a:t>SRU </a:t>
            </a:r>
            <a:r>
              <a:rPr sz="1200" spc="-5" dirty="0">
                <a:latin typeface="Calibri"/>
                <a:cs typeface="Calibri"/>
              </a:rPr>
              <a:t>level </a:t>
            </a:r>
            <a:r>
              <a:rPr sz="1200" spc="-10" dirty="0">
                <a:latin typeface="Calibri"/>
                <a:cs typeface="Calibri"/>
              </a:rPr>
              <a:t>ESS</a:t>
            </a:r>
            <a:r>
              <a:rPr sz="1200" spc="-40" dirty="0">
                <a:latin typeface="Calibri"/>
                <a:cs typeface="Calibri"/>
              </a:rPr>
              <a:t> </a:t>
            </a:r>
            <a:r>
              <a:rPr sz="1200" spc="-15" dirty="0">
                <a:latin typeface="Calibri"/>
                <a:cs typeface="Calibri"/>
              </a:rPr>
              <a:t>tests</a:t>
            </a:r>
            <a:endParaRPr sz="1200">
              <a:latin typeface="Calibri"/>
              <a:cs typeface="Calibri"/>
            </a:endParaRPr>
          </a:p>
          <a:p>
            <a:pPr marL="238760" indent="-226060">
              <a:lnSpc>
                <a:spcPct val="100000"/>
              </a:lnSpc>
              <a:spcBef>
                <a:spcPts val="259"/>
              </a:spcBef>
              <a:buChar char="-"/>
              <a:tabLst>
                <a:tab pos="238125" algn="l"/>
                <a:tab pos="238760" algn="l"/>
              </a:tabLst>
            </a:pPr>
            <a:r>
              <a:rPr sz="1200" spc="-5" dirty="0">
                <a:latin typeface="Calibri"/>
                <a:cs typeface="Calibri"/>
              </a:rPr>
              <a:t>Kit </a:t>
            </a:r>
            <a:r>
              <a:rPr sz="1200" dirty="0">
                <a:latin typeface="Calibri"/>
                <a:cs typeface="Calibri"/>
              </a:rPr>
              <a:t>of parts and Final </a:t>
            </a:r>
            <a:r>
              <a:rPr sz="1200" spc="-5" dirty="0">
                <a:latin typeface="Calibri"/>
                <a:cs typeface="Calibri"/>
              </a:rPr>
              <a:t>Assembly complying </a:t>
            </a:r>
            <a:r>
              <a:rPr sz="1200" dirty="0">
                <a:latin typeface="Calibri"/>
                <a:cs typeface="Calibri"/>
              </a:rPr>
              <a:t>with</a:t>
            </a:r>
            <a:r>
              <a:rPr sz="1200" spc="-90" dirty="0">
                <a:latin typeface="Calibri"/>
                <a:cs typeface="Calibri"/>
              </a:rPr>
              <a:t> </a:t>
            </a:r>
            <a:r>
              <a:rPr sz="1200" spc="-10" dirty="0">
                <a:latin typeface="Calibri"/>
                <a:cs typeface="Calibri"/>
              </a:rPr>
              <a:t>RDAQA</a:t>
            </a:r>
            <a:endParaRPr sz="1200">
              <a:latin typeface="Calibri"/>
              <a:cs typeface="Calibri"/>
            </a:endParaRPr>
          </a:p>
          <a:p>
            <a:pPr marL="238760" indent="-226060">
              <a:lnSpc>
                <a:spcPct val="100000"/>
              </a:lnSpc>
              <a:spcBef>
                <a:spcPts val="259"/>
              </a:spcBef>
              <a:buChar char="-"/>
              <a:tabLst>
                <a:tab pos="238125" algn="l"/>
                <a:tab pos="238760" algn="l"/>
              </a:tabLst>
            </a:pPr>
            <a:r>
              <a:rPr sz="1200" spc="-20">
                <a:latin typeface="Calibri"/>
                <a:cs typeface="Calibri"/>
              </a:rPr>
              <a:t>Testing</a:t>
            </a:r>
            <a:r>
              <a:rPr lang="en-US" sz="1200" spc="-20" dirty="0">
                <a:latin typeface="Calibri"/>
                <a:cs typeface="Calibri"/>
              </a:rPr>
              <a:t> and Qualification </a:t>
            </a:r>
            <a:endParaRPr sz="1200">
              <a:latin typeface="Calibri"/>
              <a:cs typeface="Calibri"/>
            </a:endParaRPr>
          </a:p>
        </p:txBody>
      </p:sp>
      <p:sp>
        <p:nvSpPr>
          <p:cNvPr id="6" name="object 6"/>
          <p:cNvSpPr txBox="1">
            <a:spLocks noGrp="1"/>
          </p:cNvSpPr>
          <p:nvPr>
            <p:ph type="title"/>
          </p:nvPr>
        </p:nvSpPr>
        <p:spPr>
          <a:xfrm>
            <a:off x="686116" y="262953"/>
            <a:ext cx="7238683" cy="391795"/>
          </a:xfrm>
          <a:prstGeom prst="rect">
            <a:avLst/>
          </a:prstGeom>
        </p:spPr>
        <p:txBody>
          <a:bodyPr vert="horz" wrap="square" lIns="0" tIns="12700" rIns="0" bIns="0" rtlCol="0">
            <a:spAutoFit/>
          </a:bodyPr>
          <a:lstStyle/>
          <a:p>
            <a:pPr marL="12700">
              <a:lnSpc>
                <a:spcPct val="100000"/>
              </a:lnSpc>
              <a:spcBef>
                <a:spcPts val="100"/>
              </a:spcBef>
            </a:pPr>
            <a:r>
              <a:rPr sz="2400" b="0" spc="-5" dirty="0">
                <a:latin typeface="Tw Cen MT Condensed"/>
                <a:cs typeface="Tw Cen MT Condensed"/>
              </a:rPr>
              <a:t>Case Study </a:t>
            </a:r>
            <a:r>
              <a:rPr sz="2400" b="0" dirty="0">
                <a:latin typeface="Tw Cen MT Condensed"/>
                <a:cs typeface="Tw Cen MT Condensed"/>
              </a:rPr>
              <a:t>on </a:t>
            </a:r>
            <a:r>
              <a:rPr sz="2400" b="0" spc="-5" dirty="0">
                <a:latin typeface="Tw Cen MT Condensed"/>
                <a:cs typeface="Tw Cen MT Condensed"/>
              </a:rPr>
              <a:t>Digital </a:t>
            </a:r>
            <a:r>
              <a:rPr sz="2400" b="0" dirty="0">
                <a:latin typeface="Tw Cen MT Condensed"/>
                <a:cs typeface="Tw Cen MT Condensed"/>
              </a:rPr>
              <a:t>&amp; Analog </a:t>
            </a:r>
            <a:r>
              <a:rPr sz="2400" b="0" spc="-5" dirty="0">
                <a:latin typeface="Tw Cen MT Condensed"/>
                <a:cs typeface="Tw Cen MT Condensed"/>
              </a:rPr>
              <a:t>Servo Controller for an </a:t>
            </a:r>
            <a:r>
              <a:rPr sz="2400" b="0">
                <a:latin typeface="Tw Cen MT Condensed"/>
                <a:cs typeface="Tw Cen MT Condensed"/>
              </a:rPr>
              <a:t>UAV</a:t>
            </a:r>
            <a:r>
              <a:rPr sz="2400" b="0" spc="-105">
                <a:latin typeface="Tw Cen MT Condensed"/>
                <a:cs typeface="Tw Cen MT Condensed"/>
              </a:rPr>
              <a:t> </a:t>
            </a:r>
            <a:r>
              <a:rPr sz="2400" b="0" spc="-5">
                <a:latin typeface="Tw Cen MT Condensed"/>
                <a:cs typeface="Tw Cen MT Condensed"/>
              </a:rPr>
              <a:t>Actuator</a:t>
            </a:r>
            <a:r>
              <a:rPr lang="en-US" sz="2400" b="0" spc="-5" dirty="0">
                <a:latin typeface="Tw Cen MT Condensed"/>
                <a:cs typeface="Tw Cen MT Condensed"/>
              </a:rPr>
              <a:t> </a:t>
            </a:r>
            <a:r>
              <a:rPr lang="en-US" sz="1100" dirty="0"/>
              <a:t>Case study</a:t>
            </a:r>
            <a:endParaRPr sz="1100">
              <a:latin typeface="Tw Cen MT Condensed"/>
              <a:cs typeface="Tw Cen MT Condensed"/>
            </a:endParaRPr>
          </a:p>
        </p:txBody>
      </p:sp>
      <p:sp>
        <p:nvSpPr>
          <p:cNvPr id="7" name="object 7"/>
          <p:cNvSpPr/>
          <p:nvPr/>
        </p:nvSpPr>
        <p:spPr>
          <a:xfrm>
            <a:off x="5640832" y="1428750"/>
            <a:ext cx="3350767" cy="160020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6477000" y="3105150"/>
            <a:ext cx="1579879" cy="905210"/>
          </a:xfrm>
          <a:prstGeom prst="rect">
            <a:avLst/>
          </a:prstGeom>
          <a:blipFill>
            <a:blip r:embed="rId4" cstate="print"/>
            <a:stretch>
              <a:fillRect/>
            </a:stretch>
          </a:blipFill>
        </p:spPr>
        <p:txBody>
          <a:bodyPr wrap="square" lIns="0" tIns="0" rIns="0" bIns="0" rtlCol="0"/>
          <a:lstStyle/>
          <a:p>
            <a:endParaRPr/>
          </a:p>
        </p:txBody>
      </p:sp>
      <p:pic>
        <p:nvPicPr>
          <p:cNvPr id="12" name="Picture 2" descr="D:\Kanth\Samniya PC1 -BK2-Mar2020\SAMNIYA\Business Development\logo\New Logo\V04 - Final\SAMNIYA Logo (13).jpg"/>
          <p:cNvPicPr>
            <a:picLocks noChangeAspect="1" noChangeArrowheads="1"/>
          </p:cNvPicPr>
          <p:nvPr/>
        </p:nvPicPr>
        <p:blipFill>
          <a:blip r:embed="rId5" cstate="print"/>
          <a:srcRect l="5200" t="19600" r="3600" b="16400"/>
          <a:stretch>
            <a:fillRect/>
          </a:stretch>
        </p:blipFill>
        <p:spPr bwMode="auto">
          <a:xfrm>
            <a:off x="8086725" y="9525"/>
            <a:ext cx="1038225" cy="77152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lack rectangular object with a label on it&#10;&#10;Description automatically generated">
            <a:extLst>
              <a:ext uri="{FF2B5EF4-FFF2-40B4-BE49-F238E27FC236}">
                <a16:creationId xmlns:a16="http://schemas.microsoft.com/office/drawing/2014/main" id="{D0531B54-D562-1E57-B4E1-C1558CDE0CD0}"/>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5285" b="25323"/>
          <a:stretch/>
        </p:blipFill>
        <p:spPr>
          <a:xfrm>
            <a:off x="5562600" y="3333750"/>
            <a:ext cx="3352800" cy="1242010"/>
          </a:xfrm>
        </p:spPr>
      </p:pic>
      <p:sp>
        <p:nvSpPr>
          <p:cNvPr id="3" name="Title 2">
            <a:extLst>
              <a:ext uri="{FF2B5EF4-FFF2-40B4-BE49-F238E27FC236}">
                <a16:creationId xmlns:a16="http://schemas.microsoft.com/office/drawing/2014/main" id="{4CB11278-2926-0AC9-DACA-CD18863C5A52}"/>
              </a:ext>
            </a:extLst>
          </p:cNvPr>
          <p:cNvSpPr>
            <a:spLocks noGrp="1"/>
          </p:cNvSpPr>
          <p:nvPr>
            <p:ph type="title"/>
          </p:nvPr>
        </p:nvSpPr>
        <p:spPr/>
        <p:txBody>
          <a:bodyPr/>
          <a:lstStyle/>
          <a:p>
            <a:r>
              <a:rPr lang="en-US" dirty="0"/>
              <a:t>Fully Airworthy Qualified System.</a:t>
            </a:r>
          </a:p>
        </p:txBody>
      </p:sp>
      <p:pic>
        <p:nvPicPr>
          <p:cNvPr id="7" name="Picture 6" descr="A close-up of a circuit board&#10;&#10;Description automatically generated">
            <a:extLst>
              <a:ext uri="{FF2B5EF4-FFF2-40B4-BE49-F238E27FC236}">
                <a16:creationId xmlns:a16="http://schemas.microsoft.com/office/drawing/2014/main" id="{18C63BD0-F619-3B26-E7EB-793E60274C8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705" r="29203" b="26126"/>
          <a:stretch/>
        </p:blipFill>
        <p:spPr>
          <a:xfrm>
            <a:off x="1447800" y="3262329"/>
            <a:ext cx="2895600" cy="1384852"/>
          </a:xfrm>
          <a:prstGeom prst="rect">
            <a:avLst/>
          </a:prstGeom>
        </p:spPr>
      </p:pic>
      <p:pic>
        <p:nvPicPr>
          <p:cNvPr id="8" name="Picture 2" descr="D:\Kanth\Samniya PC1 -BK2-Mar2020\SAMNIYA\Business Development\logo\New Logo\V04 - Final\SAMNIYA Logo (13).jpg">
            <a:extLst>
              <a:ext uri="{FF2B5EF4-FFF2-40B4-BE49-F238E27FC236}">
                <a16:creationId xmlns:a16="http://schemas.microsoft.com/office/drawing/2014/main" id="{94096811-CD14-4D92-69A1-F5490E43690A}"/>
              </a:ext>
            </a:extLst>
          </p:cNvPr>
          <p:cNvPicPr>
            <a:picLocks noChangeAspect="1" noChangeArrowheads="1"/>
          </p:cNvPicPr>
          <p:nvPr/>
        </p:nvPicPr>
        <p:blipFill>
          <a:blip r:embed="rId4" cstate="print"/>
          <a:srcRect l="5200" t="19600" r="3600" b="16400"/>
          <a:stretch>
            <a:fillRect/>
          </a:stretch>
        </p:blipFill>
        <p:spPr bwMode="auto">
          <a:xfrm>
            <a:off x="8086725" y="9525"/>
            <a:ext cx="1038225" cy="771525"/>
          </a:xfrm>
          <a:prstGeom prst="rect">
            <a:avLst/>
          </a:prstGeom>
          <a:noFill/>
        </p:spPr>
      </p:pic>
      <p:pic>
        <p:nvPicPr>
          <p:cNvPr id="10" name="Picture 9" descr="Several small black rectangular objects with blue wires&#10;&#10;Description automatically generated">
            <a:extLst>
              <a:ext uri="{FF2B5EF4-FFF2-40B4-BE49-F238E27FC236}">
                <a16:creationId xmlns:a16="http://schemas.microsoft.com/office/drawing/2014/main" id="{EC3DE9AC-8FD7-1126-1318-0CEDFCD312A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6296"/>
          <a:stretch/>
        </p:blipFill>
        <p:spPr>
          <a:xfrm rot="5400000">
            <a:off x="6161872" y="310054"/>
            <a:ext cx="2030433" cy="3324226"/>
          </a:xfrm>
          <a:prstGeom prst="rect">
            <a:avLst/>
          </a:prstGeom>
        </p:spPr>
      </p:pic>
      <p:pic>
        <p:nvPicPr>
          <p:cNvPr id="16" name="Picture 15" descr="A table with many small electronic components&#10;&#10;Description automatically generated">
            <a:extLst>
              <a:ext uri="{FF2B5EF4-FFF2-40B4-BE49-F238E27FC236}">
                <a16:creationId xmlns:a16="http://schemas.microsoft.com/office/drawing/2014/main" id="{4F9630F5-33BD-159D-7491-4CDB157855E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817" t="35161" r="11275" b="2"/>
          <a:stretch/>
        </p:blipFill>
        <p:spPr>
          <a:xfrm>
            <a:off x="609600" y="956947"/>
            <a:ext cx="4572001" cy="2030434"/>
          </a:xfrm>
          <a:prstGeom prst="rect">
            <a:avLst/>
          </a:prstGeom>
        </p:spPr>
      </p:pic>
    </p:spTree>
    <p:extLst>
      <p:ext uri="{BB962C8B-B14F-4D97-AF65-F5344CB8AC3E}">
        <p14:creationId xmlns:p14="http://schemas.microsoft.com/office/powerpoint/2010/main" val="4057879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95350"/>
            <a:ext cx="5334000" cy="3886200"/>
          </a:xfrm>
        </p:spPr>
        <p:txBody>
          <a:bodyPr>
            <a:normAutofit fontScale="40000" lnSpcReduction="20000"/>
          </a:bodyPr>
          <a:lstStyle/>
          <a:p>
            <a:pPr marL="0" indent="0" algn="just">
              <a:buNone/>
            </a:pPr>
            <a:r>
              <a:rPr lang="en-US" dirty="0"/>
              <a:t>Multi Output Buffer Unit (MOBU) is used to drive the single signal Input to Multiple Outputs, This unit drives signal input to two different 16 Set of Outputs through two 50 Pin Standard D-Type Connector. This unit works with input 230V 50-60Hz and Output 15v Power supply adaptor.</a:t>
            </a:r>
          </a:p>
          <a:p>
            <a:pPr marL="0" indent="0" algn="just">
              <a:buNone/>
            </a:pPr>
            <a:endParaRPr lang="en-US" dirty="0"/>
          </a:p>
          <a:p>
            <a:pPr marL="0" indent="0" algn="just">
              <a:buNone/>
            </a:pPr>
            <a:r>
              <a:rPr lang="en-US" b="1" dirty="0"/>
              <a:t>Application: </a:t>
            </a:r>
          </a:p>
          <a:p>
            <a:pPr marL="0" indent="0" algn="just">
              <a:buNone/>
            </a:pPr>
            <a:endParaRPr lang="en-US" dirty="0"/>
          </a:p>
          <a:p>
            <a:pPr marL="0" indent="0" algn="just">
              <a:buNone/>
            </a:pPr>
            <a:r>
              <a:rPr lang="en-US" dirty="0"/>
              <a:t>Simulation of Sensor out put up to 5Mhz with 2+ to 10V VPP, to use at Test environments. </a:t>
            </a:r>
          </a:p>
          <a:p>
            <a:pPr>
              <a:buNone/>
            </a:pPr>
            <a:endParaRPr lang="en-US" b="1" dirty="0"/>
          </a:p>
          <a:p>
            <a:pPr>
              <a:buNone/>
            </a:pPr>
            <a:r>
              <a:rPr lang="en-US" b="1" dirty="0"/>
              <a:t>Specifications:</a:t>
            </a:r>
          </a:p>
          <a:p>
            <a:r>
              <a:rPr lang="en-US" dirty="0"/>
              <a:t>Size : 180mm x 150mm x 30mm (</a:t>
            </a:r>
            <a:r>
              <a:rPr lang="en-US" dirty="0" err="1"/>
              <a:t>LxWxH</a:t>
            </a:r>
            <a:r>
              <a:rPr lang="en-US" dirty="0"/>
              <a:t>- Portable &amp; Table top)</a:t>
            </a:r>
          </a:p>
          <a:p>
            <a:r>
              <a:rPr lang="en-US" dirty="0"/>
              <a:t>Power Input : 15V.</a:t>
            </a:r>
          </a:p>
          <a:p>
            <a:r>
              <a:rPr lang="en-US" dirty="0"/>
              <a:t>Frequency Range : up to 5 MHz, +/- 10v</a:t>
            </a:r>
          </a:p>
          <a:p>
            <a:r>
              <a:rPr lang="en-US" dirty="0"/>
              <a:t>Driving Capabilities : Up to 5 </a:t>
            </a:r>
            <a:r>
              <a:rPr lang="en-US" dirty="0" err="1"/>
              <a:t>Mtrs</a:t>
            </a:r>
            <a:r>
              <a:rPr lang="en-US" dirty="0"/>
              <a:t>.</a:t>
            </a:r>
          </a:p>
          <a:p>
            <a:r>
              <a:rPr lang="en-US" dirty="0"/>
              <a:t>Signal Output : 32 Outputs through two 50 pin D- type connectors</a:t>
            </a:r>
          </a:p>
          <a:p>
            <a:r>
              <a:rPr lang="en-US" dirty="0"/>
              <a:t>Operating Temperature : 0° C - 50° C</a:t>
            </a:r>
          </a:p>
          <a:p>
            <a:r>
              <a:rPr lang="en-US" dirty="0"/>
              <a:t>Storage Temperature : -40°C - +80°C</a:t>
            </a:r>
          </a:p>
          <a:p>
            <a:r>
              <a:rPr lang="en-US" dirty="0"/>
              <a:t>Operating Voltage : 230 V AC using 15V 5A Output power adaptor.</a:t>
            </a:r>
          </a:p>
          <a:p>
            <a:pPr>
              <a:buNone/>
            </a:pPr>
            <a:endParaRPr lang="en-US" dirty="0"/>
          </a:p>
          <a:p>
            <a:pPr>
              <a:buNone/>
            </a:pPr>
            <a:endParaRPr lang="en-US" dirty="0"/>
          </a:p>
        </p:txBody>
      </p:sp>
      <p:sp>
        <p:nvSpPr>
          <p:cNvPr id="3" name="Title 2"/>
          <p:cNvSpPr>
            <a:spLocks noGrp="1"/>
          </p:cNvSpPr>
          <p:nvPr>
            <p:ph type="title"/>
          </p:nvPr>
        </p:nvSpPr>
        <p:spPr/>
        <p:txBody>
          <a:bodyPr/>
          <a:lstStyle/>
          <a:p>
            <a:r>
              <a:rPr lang="en-US" dirty="0"/>
              <a:t>Multi Output Buffer Unit (MOBU) </a:t>
            </a:r>
            <a:r>
              <a:rPr lang="en-US" sz="1400" dirty="0"/>
              <a:t>Case study</a:t>
            </a:r>
            <a:endParaRPr lang="en-US" sz="3200" dirty="0"/>
          </a:p>
        </p:txBody>
      </p:sp>
      <p:sp>
        <p:nvSpPr>
          <p:cNvPr id="4" name="Rectangle 3"/>
          <p:cNvSpPr/>
          <p:nvPr/>
        </p:nvSpPr>
        <p:spPr>
          <a:xfrm>
            <a:off x="5791200" y="971550"/>
            <a:ext cx="32766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D:\Kanth\Samniya PC1 -BK2-Mar2020\SAMNIYA\Business Proposals\Projects\ADA - NFTC - Development of Buffer Unit\Design files\Photos\WhatsApp Image 2022-04-23 at 6.53.28 PM.jpeg"/>
          <p:cNvPicPr>
            <a:picLocks noChangeAspect="1" noChangeArrowheads="1"/>
          </p:cNvPicPr>
          <p:nvPr/>
        </p:nvPicPr>
        <p:blipFill>
          <a:blip r:embed="rId2"/>
          <a:srcRect/>
          <a:stretch>
            <a:fillRect/>
          </a:stretch>
        </p:blipFill>
        <p:spPr bwMode="auto">
          <a:xfrm>
            <a:off x="5943600" y="1200150"/>
            <a:ext cx="2913633" cy="1524000"/>
          </a:xfrm>
          <a:prstGeom prst="rect">
            <a:avLst/>
          </a:prstGeom>
          <a:noFill/>
        </p:spPr>
      </p:pic>
      <p:pic>
        <p:nvPicPr>
          <p:cNvPr id="1028" name="Picture 4" descr="D:\Kanth\Samniya PC1 -BK2-Mar2020\SAMNIYA\Business Proposals\Projects\ADA - NFTC - Development of Buffer Unit\Design files\Photos\MOBU- 1.jpeg"/>
          <p:cNvPicPr>
            <a:picLocks noChangeAspect="1" noChangeArrowheads="1"/>
          </p:cNvPicPr>
          <p:nvPr/>
        </p:nvPicPr>
        <p:blipFill>
          <a:blip r:embed="rId3" cstate="print"/>
          <a:srcRect/>
          <a:stretch>
            <a:fillRect/>
          </a:stretch>
        </p:blipFill>
        <p:spPr bwMode="auto">
          <a:xfrm>
            <a:off x="6096000" y="2800350"/>
            <a:ext cx="2586503" cy="2006102"/>
          </a:xfrm>
          <a:prstGeom prst="rect">
            <a:avLst/>
          </a:prstGeom>
          <a:noFill/>
        </p:spPr>
      </p:pic>
      <p:pic>
        <p:nvPicPr>
          <p:cNvPr id="8" name="Picture 2" descr="D:\Kanth\Samniya PC1 -BK2-Mar2020\SAMNIYA\Business Development\logo\New Logo\V04 - Final\SAMNIYA Logo (13).jpg"/>
          <p:cNvPicPr>
            <a:picLocks noChangeAspect="1" noChangeArrowheads="1"/>
          </p:cNvPicPr>
          <p:nvPr/>
        </p:nvPicPr>
        <p:blipFill>
          <a:blip r:embed="rId4" cstate="print"/>
          <a:srcRect l="5200" t="19600" r="3600" b="16400"/>
          <a:stretch>
            <a:fillRect/>
          </a:stretch>
        </p:blipFill>
        <p:spPr bwMode="auto">
          <a:xfrm>
            <a:off x="8086725" y="9525"/>
            <a:ext cx="1038225" cy="771525"/>
          </a:xfrm>
          <a:prstGeom prst="rect">
            <a:avLst/>
          </a:prstGeom>
          <a:noFill/>
        </p:spPr>
      </p:pic>
      <p:sp>
        <p:nvSpPr>
          <p:cNvPr id="9" name="Rectangle 8"/>
          <p:cNvSpPr/>
          <p:nvPr/>
        </p:nvSpPr>
        <p:spPr>
          <a:xfrm>
            <a:off x="6972300" y="3143250"/>
            <a:ext cx="914400" cy="1524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67350" y="2190750"/>
            <a:ext cx="36576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D:\Kanth\Samniya PC1 -BK2-Mar2020\SAMNIYA\Business Development\logo\New Logo\V04 - Final\SAMNIYA Logo (13).jpg"/>
          <p:cNvPicPr>
            <a:picLocks noChangeAspect="1" noChangeArrowheads="1"/>
          </p:cNvPicPr>
          <p:nvPr/>
        </p:nvPicPr>
        <p:blipFill>
          <a:blip r:embed="rId2" cstate="print"/>
          <a:srcRect l="5200" t="19600" r="3600" b="16400"/>
          <a:stretch>
            <a:fillRect/>
          </a:stretch>
        </p:blipFill>
        <p:spPr bwMode="auto">
          <a:xfrm>
            <a:off x="6858000" y="0"/>
            <a:ext cx="2257425" cy="2038350"/>
          </a:xfrm>
          <a:prstGeom prst="rect">
            <a:avLst/>
          </a:prstGeom>
          <a:noFill/>
        </p:spPr>
      </p:pic>
      <p:sp>
        <p:nvSpPr>
          <p:cNvPr id="4" name="Rectangle 3">
            <a:extLst>
              <a:ext uri="{FF2B5EF4-FFF2-40B4-BE49-F238E27FC236}">
                <a16:creationId xmlns:a16="http://schemas.microsoft.com/office/drawing/2014/main" id="{C0605E30-8930-EB7D-142B-3EE4B7D3A202}"/>
              </a:ext>
            </a:extLst>
          </p:cNvPr>
          <p:cNvSpPr/>
          <p:nvPr/>
        </p:nvSpPr>
        <p:spPr>
          <a:xfrm>
            <a:off x="609600" y="2493818"/>
            <a:ext cx="3505200" cy="304800"/>
          </a:xfrm>
          <a:prstGeom prst="rect">
            <a:avLst/>
          </a:prstGeom>
          <a:solidFill>
            <a:srgbClr val="5CA2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Samniya Avionics Techsys Pvt. Ltd.</a:t>
            </a:r>
          </a:p>
        </p:txBody>
      </p:sp>
      <p:sp>
        <p:nvSpPr>
          <p:cNvPr id="5" name="Rectangle 4">
            <a:extLst>
              <a:ext uri="{FF2B5EF4-FFF2-40B4-BE49-F238E27FC236}">
                <a16:creationId xmlns:a16="http://schemas.microsoft.com/office/drawing/2014/main" id="{A8188F1C-3211-2C62-9FFD-43815DFD85FC}"/>
              </a:ext>
            </a:extLst>
          </p:cNvPr>
          <p:cNvSpPr/>
          <p:nvPr/>
        </p:nvSpPr>
        <p:spPr>
          <a:xfrm>
            <a:off x="626918" y="2798618"/>
            <a:ext cx="2268682" cy="458932"/>
          </a:xfrm>
          <a:prstGeom prst="rect">
            <a:avLst/>
          </a:prstGeom>
          <a:solidFill>
            <a:srgbClr val="5CA2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52C6250-B2DE-F6F2-71CF-FFA146B244A6}"/>
              </a:ext>
            </a:extLst>
          </p:cNvPr>
          <p:cNvSpPr/>
          <p:nvPr/>
        </p:nvSpPr>
        <p:spPr>
          <a:xfrm>
            <a:off x="630382" y="3411682"/>
            <a:ext cx="2268682" cy="1296266"/>
          </a:xfrm>
          <a:prstGeom prst="rect">
            <a:avLst/>
          </a:prstGeom>
          <a:solidFill>
            <a:srgbClr val="5CA2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3DDCACA-4A2B-B53F-30C2-0D53ABAC0C6B}"/>
              </a:ext>
            </a:extLst>
          </p:cNvPr>
          <p:cNvSpPr/>
          <p:nvPr/>
        </p:nvSpPr>
        <p:spPr>
          <a:xfrm>
            <a:off x="626918" y="2952750"/>
            <a:ext cx="3505200" cy="304800"/>
          </a:xfrm>
          <a:prstGeom prst="rect">
            <a:avLst/>
          </a:prstGeom>
          <a:solidFill>
            <a:srgbClr val="5CA2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latin typeface="Times New Roman" panose="02020603050405020304" pitchFamily="18" charset="0"/>
                <a:cs typeface="Times New Roman" panose="02020603050405020304" pitchFamily="18" charset="0"/>
              </a:rPr>
              <a:t>#12, 1</a:t>
            </a:r>
            <a:r>
              <a:rPr lang="en-US" sz="1050" baseline="30000" dirty="0">
                <a:latin typeface="Times New Roman" panose="02020603050405020304" pitchFamily="18" charset="0"/>
                <a:cs typeface="Times New Roman" panose="02020603050405020304" pitchFamily="18" charset="0"/>
              </a:rPr>
              <a:t>st</a:t>
            </a:r>
            <a:r>
              <a:rPr lang="en-US" sz="1050" dirty="0">
                <a:latin typeface="Times New Roman" panose="02020603050405020304" pitchFamily="18" charset="0"/>
                <a:cs typeface="Times New Roman" panose="02020603050405020304" pitchFamily="18" charset="0"/>
              </a:rPr>
              <a:t> Floor, 3</a:t>
            </a:r>
            <a:r>
              <a:rPr lang="en-US" sz="1050" baseline="30000" dirty="0">
                <a:latin typeface="Times New Roman" panose="02020603050405020304" pitchFamily="18" charset="0"/>
                <a:cs typeface="Times New Roman" panose="02020603050405020304" pitchFamily="18" charset="0"/>
              </a:rPr>
              <a:t>rd</a:t>
            </a:r>
            <a:r>
              <a:rPr lang="en-US" sz="1050" dirty="0">
                <a:latin typeface="Times New Roman" panose="02020603050405020304" pitchFamily="18" charset="0"/>
                <a:cs typeface="Times New Roman" panose="02020603050405020304" pitchFamily="18" charset="0"/>
              </a:rPr>
              <a:t> Cross, PNR Layout, 6</a:t>
            </a:r>
            <a:r>
              <a:rPr lang="en-US" sz="1050" baseline="30000" dirty="0">
                <a:latin typeface="Times New Roman" panose="02020603050405020304" pitchFamily="18" charset="0"/>
                <a:cs typeface="Times New Roman" panose="02020603050405020304" pitchFamily="18" charset="0"/>
              </a:rPr>
              <a:t>th</a:t>
            </a:r>
            <a:r>
              <a:rPr lang="en-US" sz="1050" dirty="0">
                <a:latin typeface="Times New Roman" panose="02020603050405020304" pitchFamily="18" charset="0"/>
                <a:cs typeface="Times New Roman" panose="02020603050405020304" pitchFamily="18" charset="0"/>
              </a:rPr>
              <a:t> Block, Koramangala, Bengaluru,560095</a:t>
            </a:r>
          </a:p>
        </p:txBody>
      </p:sp>
      <p:sp>
        <p:nvSpPr>
          <p:cNvPr id="8" name="Rectangle 7">
            <a:extLst>
              <a:ext uri="{FF2B5EF4-FFF2-40B4-BE49-F238E27FC236}">
                <a16:creationId xmlns:a16="http://schemas.microsoft.com/office/drawing/2014/main" id="{A3DA5C5A-165F-A794-397D-C76AEB2C5B0A}"/>
              </a:ext>
            </a:extLst>
          </p:cNvPr>
          <p:cNvSpPr/>
          <p:nvPr/>
        </p:nvSpPr>
        <p:spPr>
          <a:xfrm>
            <a:off x="609600" y="3411682"/>
            <a:ext cx="3505200" cy="304800"/>
          </a:xfrm>
          <a:prstGeom prst="rect">
            <a:avLst/>
          </a:prstGeom>
          <a:solidFill>
            <a:srgbClr val="5CA2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Times New Roman" panose="02020603050405020304" pitchFamily="18" charset="0"/>
                <a:cs typeface="Times New Roman" panose="02020603050405020304" pitchFamily="18" charset="0"/>
              </a:rPr>
              <a:t>+91 9900932214</a:t>
            </a:r>
          </a:p>
        </p:txBody>
      </p:sp>
      <p:sp>
        <p:nvSpPr>
          <p:cNvPr id="9" name="Rectangle 8">
            <a:extLst>
              <a:ext uri="{FF2B5EF4-FFF2-40B4-BE49-F238E27FC236}">
                <a16:creationId xmlns:a16="http://schemas.microsoft.com/office/drawing/2014/main" id="{4BAB43E9-E643-A8BB-9770-7209FE2B012A}"/>
              </a:ext>
            </a:extLst>
          </p:cNvPr>
          <p:cNvSpPr/>
          <p:nvPr/>
        </p:nvSpPr>
        <p:spPr>
          <a:xfrm>
            <a:off x="626918" y="3855028"/>
            <a:ext cx="3505200" cy="304800"/>
          </a:xfrm>
          <a:prstGeom prst="rect">
            <a:avLst/>
          </a:prstGeom>
          <a:solidFill>
            <a:srgbClr val="5CA2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err="1">
                <a:latin typeface="Times New Roman" panose="02020603050405020304" pitchFamily="18" charset="0"/>
                <a:cs typeface="Times New Roman" panose="02020603050405020304" pitchFamily="18" charset="0"/>
              </a:rPr>
              <a:t>info@samniyatechsys.com</a:t>
            </a:r>
            <a:endParaRPr lang="en-US" sz="1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5864F7B3-4A79-34C4-F59D-0DD1CB5A2169}"/>
              </a:ext>
            </a:extLst>
          </p:cNvPr>
          <p:cNvSpPr/>
          <p:nvPr/>
        </p:nvSpPr>
        <p:spPr>
          <a:xfrm>
            <a:off x="626918" y="4329546"/>
            <a:ext cx="3505200" cy="304800"/>
          </a:xfrm>
          <a:prstGeom prst="rect">
            <a:avLst/>
          </a:prstGeom>
          <a:solidFill>
            <a:srgbClr val="5CA2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err="1">
                <a:latin typeface="Times New Roman" panose="02020603050405020304" pitchFamily="18" charset="0"/>
                <a:cs typeface="Times New Roman" panose="02020603050405020304" pitchFamily="18" charset="0"/>
              </a:rPr>
              <a:t>www.samniyatechsys.com</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9286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04477775"/>
              </p:ext>
            </p:extLst>
          </p:nvPr>
        </p:nvGraphicFramePr>
        <p:xfrm>
          <a:off x="457200" y="1123950"/>
          <a:ext cx="4114800" cy="339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IN" dirty="0"/>
              <a:t>INTRODUCTION</a:t>
            </a:r>
          </a:p>
        </p:txBody>
      </p:sp>
      <p:graphicFrame>
        <p:nvGraphicFramePr>
          <p:cNvPr id="5" name="Content Placeholder 3"/>
          <p:cNvGraphicFramePr>
            <a:graphicFrameLocks/>
          </p:cNvGraphicFramePr>
          <p:nvPr>
            <p:extLst>
              <p:ext uri="{D42A27DB-BD31-4B8C-83A1-F6EECF244321}">
                <p14:modId xmlns:p14="http://schemas.microsoft.com/office/powerpoint/2010/main" val="493184473"/>
              </p:ext>
            </p:extLst>
          </p:nvPr>
        </p:nvGraphicFramePr>
        <p:xfrm>
          <a:off x="4876800" y="1047750"/>
          <a:ext cx="4038600" cy="33944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Rectangle 5"/>
          <p:cNvSpPr/>
          <p:nvPr/>
        </p:nvSpPr>
        <p:spPr>
          <a:xfrm>
            <a:off x="7581900" y="9525"/>
            <a:ext cx="1524000" cy="7810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D:\Kanth\Samniya PC1 -BK2-Mar2020\SAMNIYA\Business Development\logo\New Logo\V04 - Final\SAMNIYA Logo (13).jpg"/>
          <p:cNvPicPr>
            <a:picLocks noChangeAspect="1" noChangeArrowheads="1"/>
          </p:cNvPicPr>
          <p:nvPr/>
        </p:nvPicPr>
        <p:blipFill>
          <a:blip r:embed="rId12" cstate="print"/>
          <a:srcRect l="5200" t="19600" r="3600" b="16400"/>
          <a:stretch>
            <a:fillRect/>
          </a:stretch>
        </p:blipFill>
        <p:spPr bwMode="auto">
          <a:xfrm>
            <a:off x="8086725" y="9525"/>
            <a:ext cx="1038225" cy="771525"/>
          </a:xfrm>
          <a:prstGeom prst="rect">
            <a:avLst/>
          </a:prstGeom>
          <a:noFill/>
        </p:spPr>
      </p:pic>
    </p:spTree>
    <p:extLst>
      <p:ext uri="{BB962C8B-B14F-4D97-AF65-F5344CB8AC3E}">
        <p14:creationId xmlns:p14="http://schemas.microsoft.com/office/powerpoint/2010/main" val="4035314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IN" dirty="0"/>
              <a:t>DOMAINS AND INDUSTRIES</a:t>
            </a:r>
          </a:p>
        </p:txBody>
      </p:sp>
      <p:sp>
        <p:nvSpPr>
          <p:cNvPr id="4" name="Rectangle 3"/>
          <p:cNvSpPr/>
          <p:nvPr/>
        </p:nvSpPr>
        <p:spPr>
          <a:xfrm>
            <a:off x="571472" y="1336200"/>
            <a:ext cx="2143140" cy="144662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N" dirty="0"/>
          </a:p>
        </p:txBody>
      </p:sp>
      <p:pic>
        <p:nvPicPr>
          <p:cNvPr id="148482" name="Picture 2" descr="E:\Images\A380_On_Ground-660x300.jpg"/>
          <p:cNvPicPr>
            <a:picLocks noChangeAspect="1" noChangeArrowheads="1"/>
          </p:cNvPicPr>
          <p:nvPr/>
        </p:nvPicPr>
        <p:blipFill>
          <a:blip r:embed="rId2" cstate="print"/>
          <a:srcRect/>
          <a:stretch>
            <a:fillRect/>
          </a:stretch>
        </p:blipFill>
        <p:spPr bwMode="auto">
          <a:xfrm>
            <a:off x="585327" y="1346591"/>
            <a:ext cx="2124970" cy="1071570"/>
          </a:xfrm>
          <a:prstGeom prst="rect">
            <a:avLst/>
          </a:prstGeom>
          <a:noFill/>
        </p:spPr>
      </p:pic>
      <p:sp>
        <p:nvSpPr>
          <p:cNvPr id="6" name="TextBox 5"/>
          <p:cNvSpPr txBox="1"/>
          <p:nvPr/>
        </p:nvSpPr>
        <p:spPr>
          <a:xfrm>
            <a:off x="629055" y="2485375"/>
            <a:ext cx="2000264" cy="369332"/>
          </a:xfrm>
          <a:prstGeom prst="rect">
            <a:avLst/>
          </a:prstGeom>
          <a:noFill/>
        </p:spPr>
        <p:txBody>
          <a:bodyPr wrap="square" rtlCol="0">
            <a:spAutoFit/>
          </a:bodyPr>
          <a:lstStyle/>
          <a:p>
            <a:pPr algn="ctr"/>
            <a:r>
              <a:rPr lang="en-IN" b="1" dirty="0"/>
              <a:t>Aerospace </a:t>
            </a:r>
          </a:p>
        </p:txBody>
      </p:sp>
      <p:sp>
        <p:nvSpPr>
          <p:cNvPr id="9" name="Rectangle 8"/>
          <p:cNvSpPr/>
          <p:nvPr/>
        </p:nvSpPr>
        <p:spPr>
          <a:xfrm>
            <a:off x="3500430" y="1336200"/>
            <a:ext cx="2143140" cy="144662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N" dirty="0">
              <a:solidFill>
                <a:schemeClr val="dk1"/>
              </a:solidFill>
            </a:endParaRPr>
          </a:p>
        </p:txBody>
      </p:sp>
      <p:pic>
        <p:nvPicPr>
          <p:cNvPr id="10" name="Picture 2" descr="E:\Images\A380_On_Ground-660x300.jpg"/>
          <p:cNvPicPr>
            <a:picLocks noChangeAspect="1" noChangeArrowheads="1"/>
          </p:cNvPicPr>
          <p:nvPr/>
        </p:nvPicPr>
        <p:blipFill>
          <a:blip r:embed="rId3" cstate="print"/>
          <a:stretch>
            <a:fillRect/>
          </a:stretch>
        </p:blipFill>
        <p:spPr bwMode="auto">
          <a:xfrm>
            <a:off x="3518600" y="1347419"/>
            <a:ext cx="2124970" cy="1085864"/>
          </a:xfrm>
          <a:prstGeom prst="rect">
            <a:avLst/>
          </a:prstGeom>
          <a:noFill/>
        </p:spPr>
      </p:pic>
      <p:sp>
        <p:nvSpPr>
          <p:cNvPr id="11" name="TextBox 10"/>
          <p:cNvSpPr txBox="1"/>
          <p:nvPr/>
        </p:nvSpPr>
        <p:spPr>
          <a:xfrm>
            <a:off x="3558013" y="2485375"/>
            <a:ext cx="2000264" cy="369332"/>
          </a:xfrm>
          <a:prstGeom prst="rect">
            <a:avLst/>
          </a:prstGeom>
          <a:noFill/>
        </p:spPr>
        <p:txBody>
          <a:bodyPr wrap="square" rtlCol="0">
            <a:spAutoFit/>
          </a:bodyPr>
          <a:lstStyle/>
          <a:p>
            <a:pPr algn="ctr"/>
            <a:r>
              <a:rPr lang="en-IN" b="1" dirty="0"/>
              <a:t>Automotive  </a:t>
            </a:r>
          </a:p>
        </p:txBody>
      </p:sp>
      <p:sp>
        <p:nvSpPr>
          <p:cNvPr id="13" name="Rectangle 12"/>
          <p:cNvSpPr/>
          <p:nvPr/>
        </p:nvSpPr>
        <p:spPr>
          <a:xfrm>
            <a:off x="6429388" y="1336200"/>
            <a:ext cx="2143140" cy="144662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N" dirty="0">
              <a:solidFill>
                <a:schemeClr val="dk1"/>
              </a:solidFill>
            </a:endParaRPr>
          </a:p>
        </p:txBody>
      </p:sp>
      <p:sp>
        <p:nvSpPr>
          <p:cNvPr id="15" name="TextBox 14"/>
          <p:cNvSpPr txBox="1"/>
          <p:nvPr/>
        </p:nvSpPr>
        <p:spPr>
          <a:xfrm>
            <a:off x="6486971" y="2485375"/>
            <a:ext cx="2000264" cy="369332"/>
          </a:xfrm>
          <a:prstGeom prst="rect">
            <a:avLst/>
          </a:prstGeom>
          <a:noFill/>
        </p:spPr>
        <p:txBody>
          <a:bodyPr wrap="square" rtlCol="0">
            <a:spAutoFit/>
          </a:bodyPr>
          <a:lstStyle/>
          <a:p>
            <a:pPr algn="ctr"/>
            <a:r>
              <a:rPr lang="en-IN" b="1" dirty="0"/>
              <a:t>Automation</a:t>
            </a:r>
          </a:p>
        </p:txBody>
      </p:sp>
      <p:grpSp>
        <p:nvGrpSpPr>
          <p:cNvPr id="3" name="Group 15"/>
          <p:cNvGrpSpPr/>
          <p:nvPr/>
        </p:nvGrpSpPr>
        <p:grpSpPr>
          <a:xfrm>
            <a:off x="554457" y="3136429"/>
            <a:ext cx="2143140" cy="1518508"/>
            <a:chOff x="3500430" y="3271515"/>
            <a:chExt cx="2143140" cy="1518508"/>
          </a:xfrm>
        </p:grpSpPr>
        <p:sp>
          <p:nvSpPr>
            <p:cNvPr id="21" name="Rectangle 20"/>
            <p:cNvSpPr/>
            <p:nvPr/>
          </p:nvSpPr>
          <p:spPr>
            <a:xfrm>
              <a:off x="3500430" y="3271515"/>
              <a:ext cx="2143140" cy="144662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N" dirty="0">
                <a:solidFill>
                  <a:schemeClr val="dk1"/>
                </a:solidFill>
              </a:endParaRPr>
            </a:p>
          </p:txBody>
        </p:sp>
        <p:pic>
          <p:nvPicPr>
            <p:cNvPr id="22" name="Picture 2" descr="E:\Images\A380_On_Ground-660x300.jpg"/>
            <p:cNvPicPr>
              <a:picLocks noChangeAspect="1" noChangeArrowheads="1"/>
            </p:cNvPicPr>
            <p:nvPr/>
          </p:nvPicPr>
          <p:blipFill>
            <a:blip r:embed="rId4" cstate="print"/>
            <a:stretch>
              <a:fillRect/>
            </a:stretch>
          </p:blipFill>
          <p:spPr bwMode="auto">
            <a:xfrm>
              <a:off x="3509957" y="3281906"/>
              <a:ext cx="2122150" cy="1071570"/>
            </a:xfrm>
            <a:prstGeom prst="rect">
              <a:avLst/>
            </a:prstGeom>
            <a:noFill/>
          </p:spPr>
        </p:pic>
        <p:sp>
          <p:nvSpPr>
            <p:cNvPr id="23" name="TextBox 22"/>
            <p:cNvSpPr txBox="1"/>
            <p:nvPr/>
          </p:nvSpPr>
          <p:spPr>
            <a:xfrm>
              <a:off x="3558013" y="4420691"/>
              <a:ext cx="2000264" cy="369332"/>
            </a:xfrm>
            <a:prstGeom prst="rect">
              <a:avLst/>
            </a:prstGeom>
            <a:noFill/>
          </p:spPr>
          <p:txBody>
            <a:bodyPr wrap="square" rtlCol="0">
              <a:spAutoFit/>
            </a:bodyPr>
            <a:lstStyle/>
            <a:p>
              <a:pPr algn="ctr"/>
              <a:r>
                <a:rPr lang="en-IN" b="1" dirty="0"/>
                <a:t>Ship Building  </a:t>
              </a:r>
            </a:p>
          </p:txBody>
        </p:sp>
      </p:grpSp>
      <p:sp>
        <p:nvSpPr>
          <p:cNvPr id="25" name="Rectangle 24"/>
          <p:cNvSpPr/>
          <p:nvPr/>
        </p:nvSpPr>
        <p:spPr>
          <a:xfrm>
            <a:off x="6429388" y="3271515"/>
            <a:ext cx="2143140" cy="144662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N" dirty="0">
              <a:solidFill>
                <a:schemeClr val="dk1"/>
              </a:solidFill>
            </a:endParaRPr>
          </a:p>
        </p:txBody>
      </p:sp>
      <p:pic>
        <p:nvPicPr>
          <p:cNvPr id="26" name="Picture 2" descr="E:\Images\A380_On_Ground-660x300.jpg"/>
          <p:cNvPicPr>
            <a:picLocks noChangeAspect="1" noChangeArrowheads="1"/>
          </p:cNvPicPr>
          <p:nvPr/>
        </p:nvPicPr>
        <p:blipFill>
          <a:blip r:embed="rId5" cstate="print"/>
          <a:stretch>
            <a:fillRect/>
          </a:stretch>
        </p:blipFill>
        <p:spPr bwMode="auto">
          <a:xfrm>
            <a:off x="6434150" y="3277799"/>
            <a:ext cx="2131233" cy="1071570"/>
          </a:xfrm>
          <a:prstGeom prst="rect">
            <a:avLst/>
          </a:prstGeom>
          <a:noFill/>
        </p:spPr>
      </p:pic>
      <p:sp>
        <p:nvSpPr>
          <p:cNvPr id="27" name="TextBox 26"/>
          <p:cNvSpPr txBox="1"/>
          <p:nvPr/>
        </p:nvSpPr>
        <p:spPr>
          <a:xfrm>
            <a:off x="6486971" y="4420691"/>
            <a:ext cx="2000264" cy="369332"/>
          </a:xfrm>
          <a:prstGeom prst="rect">
            <a:avLst/>
          </a:prstGeom>
          <a:noFill/>
        </p:spPr>
        <p:txBody>
          <a:bodyPr wrap="square" rtlCol="0">
            <a:spAutoFit/>
          </a:bodyPr>
          <a:lstStyle/>
          <a:p>
            <a:pPr algn="ctr"/>
            <a:r>
              <a:rPr lang="en-IN" b="1" dirty="0"/>
              <a:t>Energy </a:t>
            </a:r>
          </a:p>
        </p:txBody>
      </p:sp>
      <p:pic>
        <p:nvPicPr>
          <p:cNvPr id="24" name="Picture 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0644" y="1348652"/>
            <a:ext cx="2122358" cy="10846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grpSp>
        <p:nvGrpSpPr>
          <p:cNvPr id="5" name="Group 11"/>
          <p:cNvGrpSpPr/>
          <p:nvPr/>
        </p:nvGrpSpPr>
        <p:grpSpPr>
          <a:xfrm>
            <a:off x="3509515" y="3208317"/>
            <a:ext cx="2143140" cy="1446620"/>
            <a:chOff x="571472" y="3271515"/>
            <a:chExt cx="2143140" cy="1446620"/>
          </a:xfrm>
        </p:grpSpPr>
        <p:sp>
          <p:nvSpPr>
            <p:cNvPr id="17" name="Rectangle 16"/>
            <p:cNvSpPr/>
            <p:nvPr/>
          </p:nvSpPr>
          <p:spPr>
            <a:xfrm>
              <a:off x="571472" y="3271515"/>
              <a:ext cx="2143140" cy="144662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N" dirty="0">
                <a:solidFill>
                  <a:schemeClr val="dk1"/>
                </a:solidFill>
              </a:endParaRPr>
            </a:p>
          </p:txBody>
        </p:sp>
        <p:sp>
          <p:nvSpPr>
            <p:cNvPr id="19" name="TextBox 18"/>
            <p:cNvSpPr txBox="1"/>
            <p:nvPr/>
          </p:nvSpPr>
          <p:spPr>
            <a:xfrm>
              <a:off x="629055" y="4285605"/>
              <a:ext cx="2000264" cy="369332"/>
            </a:xfrm>
            <a:prstGeom prst="rect">
              <a:avLst/>
            </a:prstGeom>
            <a:noFill/>
          </p:spPr>
          <p:txBody>
            <a:bodyPr wrap="square" rtlCol="0">
              <a:spAutoFit/>
            </a:bodyPr>
            <a:lstStyle/>
            <a:p>
              <a:pPr algn="ctr"/>
              <a:r>
                <a:rPr lang="en-IN" b="1" dirty="0"/>
                <a:t>IT Services</a:t>
              </a:r>
            </a:p>
          </p:txBody>
        </p:sp>
        <p:pic>
          <p:nvPicPr>
            <p:cNvPr id="28" name="Picture 45" descr="Image result for IT service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0557" y="3281121"/>
              <a:ext cx="2124977" cy="10619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
        <p:nvSpPr>
          <p:cNvPr id="29" name="Rectangle 28"/>
          <p:cNvSpPr/>
          <p:nvPr/>
        </p:nvSpPr>
        <p:spPr>
          <a:xfrm>
            <a:off x="7581900" y="9525"/>
            <a:ext cx="1524000" cy="7810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 descr="D:\Kanth\Samniya PC1 -BK2-Mar2020\SAMNIYA\Business Development\logo\New Logo\V04 - Final\SAMNIYA Logo (13).jpg"/>
          <p:cNvPicPr>
            <a:picLocks noChangeAspect="1" noChangeArrowheads="1"/>
          </p:cNvPicPr>
          <p:nvPr/>
        </p:nvPicPr>
        <p:blipFill>
          <a:blip r:embed="rId8" cstate="print"/>
          <a:srcRect l="5200" t="19600" r="3600" b="16400"/>
          <a:stretch>
            <a:fillRect/>
          </a:stretch>
        </p:blipFill>
        <p:spPr bwMode="auto">
          <a:xfrm>
            <a:off x="8086725" y="9525"/>
            <a:ext cx="1038225" cy="771525"/>
          </a:xfrm>
          <a:prstGeom prst="rect">
            <a:avLst/>
          </a:prstGeom>
          <a:noFill/>
        </p:spPr>
      </p:pic>
    </p:spTree>
    <p:extLst>
      <p:ext uri="{BB962C8B-B14F-4D97-AF65-F5344CB8AC3E}">
        <p14:creationId xmlns:p14="http://schemas.microsoft.com/office/powerpoint/2010/main" val="4085005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dirty="0"/>
              <a:t>OUR OFFERINGS ACROSS INDUSTRIES</a:t>
            </a:r>
            <a:endParaRPr lang="en-IN"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640304204"/>
              </p:ext>
            </p:extLst>
          </p:nvPr>
        </p:nvGraphicFramePr>
        <p:xfrm>
          <a:off x="152400" y="1200151"/>
          <a:ext cx="8839200" cy="3428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7581900" y="9525"/>
            <a:ext cx="1524000" cy="7810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D:\Kanth\Samniya PC1 -BK2-Mar2020\SAMNIYA\Business Development\logo\New Logo\V04 - Final\SAMNIYA Logo (13).jpg"/>
          <p:cNvPicPr>
            <a:picLocks noChangeAspect="1" noChangeArrowheads="1"/>
          </p:cNvPicPr>
          <p:nvPr/>
        </p:nvPicPr>
        <p:blipFill>
          <a:blip r:embed="rId7" cstate="print"/>
          <a:srcRect l="5200" t="19600" r="3600" b="16400"/>
          <a:stretch>
            <a:fillRect/>
          </a:stretch>
        </p:blipFill>
        <p:spPr bwMode="auto">
          <a:xfrm>
            <a:off x="8086725" y="9525"/>
            <a:ext cx="1038225" cy="771525"/>
          </a:xfrm>
          <a:prstGeom prst="rect">
            <a:avLst/>
          </a:prstGeom>
          <a:noFill/>
        </p:spPr>
      </p:pic>
    </p:spTree>
    <p:extLst>
      <p:ext uri="{BB962C8B-B14F-4D97-AF65-F5344CB8AC3E}">
        <p14:creationId xmlns:p14="http://schemas.microsoft.com/office/powerpoint/2010/main" val="358703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a:t>PRODUCT ENGINEERING SERVICES</a:t>
            </a:r>
          </a:p>
        </p:txBody>
      </p:sp>
    </p:spTree>
    <p:extLst>
      <p:ext uri="{BB962C8B-B14F-4D97-AF65-F5344CB8AC3E}">
        <p14:creationId xmlns:p14="http://schemas.microsoft.com/office/powerpoint/2010/main" val="3554282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819150"/>
            <a:ext cx="8610600" cy="761999"/>
          </a:xfrm>
        </p:spPr>
        <p:txBody>
          <a:bodyPr>
            <a:normAutofit fontScale="47500" lnSpcReduction="20000"/>
          </a:bodyPr>
          <a:lstStyle/>
          <a:p>
            <a:pPr>
              <a:buNone/>
            </a:pPr>
            <a:r>
              <a:rPr lang="en-US" dirty="0"/>
              <a:t>We provide customized / standard test solutions for all your applications/ products/ LRUs and systems, with the experienced team of System engineers we can understand the functionality of the systems better  and can propose customized, reliable and effective test solutions in a cost effective approach.</a:t>
            </a:r>
          </a:p>
        </p:txBody>
      </p:sp>
      <p:sp>
        <p:nvSpPr>
          <p:cNvPr id="3" name="Title 2"/>
          <p:cNvSpPr>
            <a:spLocks noGrp="1"/>
          </p:cNvSpPr>
          <p:nvPr>
            <p:ph type="title"/>
          </p:nvPr>
        </p:nvSpPr>
        <p:spPr/>
        <p:txBody>
          <a:bodyPr/>
          <a:lstStyle/>
          <a:p>
            <a:r>
              <a:rPr lang="en-US" dirty="0"/>
              <a:t>TEST SYSTEM ENGINEERING &amp; MANUFACTURING </a:t>
            </a:r>
          </a:p>
        </p:txBody>
      </p:sp>
      <p:sp>
        <p:nvSpPr>
          <p:cNvPr id="4" name="TextBox 3"/>
          <p:cNvSpPr txBox="1"/>
          <p:nvPr/>
        </p:nvSpPr>
        <p:spPr>
          <a:xfrm>
            <a:off x="914400" y="1581150"/>
            <a:ext cx="5257800" cy="1569660"/>
          </a:xfrm>
          <a:prstGeom prst="rect">
            <a:avLst/>
          </a:prstGeom>
          <a:noFill/>
        </p:spPr>
        <p:txBody>
          <a:bodyPr wrap="square" rtlCol="0">
            <a:spAutoFit/>
          </a:bodyPr>
          <a:lstStyle/>
          <a:p>
            <a:pPr lvl="0">
              <a:buFont typeface="Arial" pitchFamily="34" charset="0"/>
              <a:buChar char="•"/>
            </a:pPr>
            <a:r>
              <a:rPr lang="en-US" sz="1600" dirty="0"/>
              <a:t>Design and Develop Test Systems </a:t>
            </a:r>
          </a:p>
          <a:p>
            <a:pPr lvl="0">
              <a:buFont typeface="Arial" pitchFamily="34" charset="0"/>
              <a:buChar char="•"/>
            </a:pPr>
            <a:r>
              <a:rPr lang="en-US" sz="1600" dirty="0"/>
              <a:t>Custom built Automated Test Equipment (ATE)</a:t>
            </a:r>
          </a:p>
          <a:p>
            <a:pPr lvl="0">
              <a:buFont typeface="Arial" pitchFamily="34" charset="0"/>
              <a:buChar char="•"/>
            </a:pPr>
            <a:r>
              <a:rPr lang="en-US" sz="1600" dirty="0"/>
              <a:t>Test Equipments to the Build to Print Requirements</a:t>
            </a:r>
          </a:p>
          <a:p>
            <a:pPr lvl="0">
              <a:buFont typeface="Arial" pitchFamily="34" charset="0"/>
              <a:buChar char="•"/>
            </a:pPr>
            <a:r>
              <a:rPr lang="en-US" sz="1600" dirty="0"/>
              <a:t>Test Equipments to the Build to Specification Requirements</a:t>
            </a:r>
          </a:p>
          <a:p>
            <a:pPr lvl="0">
              <a:buFont typeface="Arial" pitchFamily="34" charset="0"/>
              <a:buChar char="•"/>
            </a:pPr>
            <a:r>
              <a:rPr lang="en-US" sz="1600" dirty="0"/>
              <a:t>Test Jigs &amp; Rigs fabrication</a:t>
            </a:r>
          </a:p>
          <a:p>
            <a:pPr>
              <a:buFont typeface="Arial" pitchFamily="34" charset="0"/>
              <a:buChar char="•"/>
            </a:pPr>
            <a:endParaRPr lang="en-US" sz="1600" dirty="0"/>
          </a:p>
        </p:txBody>
      </p:sp>
      <p:pic>
        <p:nvPicPr>
          <p:cNvPr id="5" name="Picture 4" descr="D:\SAMNIYA\back up\AS 9100\PRODUCT PHOTOS\Test Rigs\PIB Test Rig.jpg"/>
          <p:cNvPicPr/>
          <p:nvPr/>
        </p:nvPicPr>
        <p:blipFill>
          <a:blip r:embed="rId2" cstate="print"/>
          <a:srcRect l="5769" t="1098" r="2244"/>
          <a:stretch>
            <a:fillRect/>
          </a:stretch>
        </p:blipFill>
        <p:spPr bwMode="auto">
          <a:xfrm>
            <a:off x="7391400" y="1504950"/>
            <a:ext cx="1524000" cy="3124200"/>
          </a:xfrm>
          <a:prstGeom prst="rect">
            <a:avLst/>
          </a:prstGeom>
          <a:noFill/>
          <a:ln w="9525">
            <a:noFill/>
            <a:miter lim="800000"/>
            <a:headEnd/>
            <a:tailEnd/>
          </a:ln>
        </p:spPr>
      </p:pic>
      <p:pic>
        <p:nvPicPr>
          <p:cNvPr id="6" name="Picture 5"/>
          <p:cNvPicPr/>
          <p:nvPr/>
        </p:nvPicPr>
        <p:blipFill>
          <a:blip r:embed="rId3" cstate="print">
            <a:extLst>
              <a:ext uri="{28A0092B-C50C-407E-A947-70E740481C1C}">
                <a14:useLocalDpi xmlns:a14="http://schemas.microsoft.com/office/drawing/2010/main" val="0"/>
              </a:ext>
            </a:extLst>
          </a:blip>
          <a:srcRect/>
          <a:stretch/>
        </p:blipFill>
        <p:spPr bwMode="auto">
          <a:xfrm>
            <a:off x="5867400" y="3408045"/>
            <a:ext cx="1524000" cy="1146810"/>
          </a:xfrm>
          <a:prstGeom prst="rect">
            <a:avLst/>
          </a:prstGeom>
          <a:noFill/>
          <a:ln w="9525">
            <a:noFill/>
            <a:miter lim="800000"/>
            <a:headEnd/>
            <a:tailEnd/>
          </a:ln>
        </p:spPr>
      </p:pic>
      <p:pic>
        <p:nvPicPr>
          <p:cNvPr id="7" name="Picture 6" descr="D:\SAMNIYA\back up\AS 9100\PRODUCT PHOTOS\Test Jigs\Picture 055.jpg"/>
          <p:cNvPicPr/>
          <p:nvPr/>
        </p:nvPicPr>
        <p:blipFill>
          <a:blip r:embed="rId4" cstate="print"/>
          <a:srcRect/>
          <a:stretch>
            <a:fillRect/>
          </a:stretch>
        </p:blipFill>
        <p:spPr bwMode="auto">
          <a:xfrm>
            <a:off x="2590800" y="3333750"/>
            <a:ext cx="1752600" cy="1295400"/>
          </a:xfrm>
          <a:prstGeom prst="rect">
            <a:avLst/>
          </a:prstGeom>
          <a:noFill/>
          <a:ln w="9525">
            <a:noFill/>
            <a:miter lim="800000"/>
            <a:headEnd/>
            <a:tailEnd/>
          </a:ln>
        </p:spPr>
      </p:pic>
      <p:pic>
        <p:nvPicPr>
          <p:cNvPr id="8" name="Picture 7" descr="D:\SAMNIYA\back up\AS 9100\PRODUCT PHOTOS\Accessories\FIL748.JPG"/>
          <p:cNvPicPr/>
          <p:nvPr/>
        </p:nvPicPr>
        <p:blipFill>
          <a:blip r:embed="rId5" cstate="print"/>
          <a:srcRect r="18393" b="12338"/>
          <a:stretch>
            <a:fillRect/>
          </a:stretch>
        </p:blipFill>
        <p:spPr bwMode="auto">
          <a:xfrm>
            <a:off x="4343400" y="3333750"/>
            <a:ext cx="1524000" cy="1295400"/>
          </a:xfrm>
          <a:prstGeom prst="rect">
            <a:avLst/>
          </a:prstGeom>
          <a:noFill/>
          <a:ln w="9525">
            <a:noFill/>
            <a:miter lim="800000"/>
            <a:headEnd/>
            <a:tailEnd/>
          </a:ln>
        </p:spPr>
      </p:pic>
      <p:pic>
        <p:nvPicPr>
          <p:cNvPr id="9" name="Picture 8" descr="D:\SAMNIYA\back up\AS 9100\PRODUCT PHOTOS\Accessories\FIL560.JPG"/>
          <p:cNvPicPr/>
          <p:nvPr/>
        </p:nvPicPr>
        <p:blipFill>
          <a:blip r:embed="rId6" cstate="print"/>
          <a:srcRect b="20833"/>
          <a:stretch>
            <a:fillRect/>
          </a:stretch>
        </p:blipFill>
        <p:spPr bwMode="auto">
          <a:xfrm>
            <a:off x="762000" y="3333750"/>
            <a:ext cx="1828800" cy="1295400"/>
          </a:xfrm>
          <a:prstGeom prst="rect">
            <a:avLst/>
          </a:prstGeom>
          <a:noFill/>
          <a:ln w="9525">
            <a:noFill/>
            <a:miter lim="800000"/>
            <a:headEnd/>
            <a:tailEnd/>
          </a:ln>
        </p:spPr>
      </p:pic>
      <p:sp>
        <p:nvSpPr>
          <p:cNvPr id="10" name="Rectangle 9"/>
          <p:cNvSpPr/>
          <p:nvPr/>
        </p:nvSpPr>
        <p:spPr>
          <a:xfrm>
            <a:off x="7581900" y="9525"/>
            <a:ext cx="1524000" cy="7810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D:\Kanth\Samniya PC1 -BK2-Mar2020\SAMNIYA\Business Development\logo\New Logo\V04 - Final\SAMNIYA Logo (13).jpg"/>
          <p:cNvPicPr>
            <a:picLocks noChangeAspect="1" noChangeArrowheads="1"/>
          </p:cNvPicPr>
          <p:nvPr/>
        </p:nvPicPr>
        <p:blipFill>
          <a:blip r:embed="rId7" cstate="print"/>
          <a:srcRect l="5200" t="19600" r="3600" b="16400"/>
          <a:stretch>
            <a:fillRect/>
          </a:stretch>
        </p:blipFill>
        <p:spPr bwMode="auto">
          <a:xfrm>
            <a:off x="8086725" y="9525"/>
            <a:ext cx="1038225" cy="771525"/>
          </a:xfrm>
          <a:prstGeom prst="rect">
            <a:avLst/>
          </a:prstGeom>
          <a:noFill/>
        </p:spPr>
      </p:pic>
    </p:spTree>
    <p:extLst>
      <p:ext uri="{BB962C8B-B14F-4D97-AF65-F5344CB8AC3E}">
        <p14:creationId xmlns:p14="http://schemas.microsoft.com/office/powerpoint/2010/main" val="216205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Test Jigs </a:t>
            </a:r>
          </a:p>
        </p:txBody>
      </p:sp>
      <p:pic>
        <p:nvPicPr>
          <p:cNvPr id="2050" name="Picture 2"/>
          <p:cNvPicPr>
            <a:picLocks noChangeAspect="1" noChangeArrowheads="1"/>
          </p:cNvPicPr>
          <p:nvPr/>
        </p:nvPicPr>
        <p:blipFill>
          <a:blip r:embed="rId2"/>
          <a:srcRect r="1907" b="12987"/>
          <a:stretch>
            <a:fillRect/>
          </a:stretch>
        </p:blipFill>
        <p:spPr bwMode="auto">
          <a:xfrm>
            <a:off x="2893331" y="2897148"/>
            <a:ext cx="2135869" cy="1614960"/>
          </a:xfrm>
          <a:prstGeom prst="rect">
            <a:avLst/>
          </a:prstGeom>
          <a:noFill/>
          <a:ln w="9525">
            <a:noFill/>
            <a:miter lim="800000"/>
            <a:headEnd/>
            <a:tailEnd/>
          </a:ln>
          <a:effectLst/>
        </p:spPr>
      </p:pic>
      <p:pic>
        <p:nvPicPr>
          <p:cNvPr id="2051" name="Picture 3" descr="D:\SAMNIYA\back up\AS 9100\CII\Vankesh Details to publisg in CII Dairy\Products Photos\Universal Test Jig For cockpit LRUs.jpg"/>
          <p:cNvPicPr>
            <a:picLocks noChangeAspect="1" noChangeArrowheads="1"/>
          </p:cNvPicPr>
          <p:nvPr/>
        </p:nvPicPr>
        <p:blipFill>
          <a:blip r:embed="rId3" cstate="print"/>
          <a:srcRect/>
          <a:stretch>
            <a:fillRect/>
          </a:stretch>
        </p:blipFill>
        <p:spPr bwMode="auto">
          <a:xfrm>
            <a:off x="7086600" y="971550"/>
            <a:ext cx="1895473" cy="3429000"/>
          </a:xfrm>
          <a:prstGeom prst="rect">
            <a:avLst/>
          </a:prstGeom>
          <a:noFill/>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228525" y="2876139"/>
            <a:ext cx="2630565" cy="1614960"/>
          </a:xfrm>
          <a:prstGeom prst="rect">
            <a:avLst/>
          </a:prstGeom>
          <a:noFill/>
        </p:spPr>
      </p:pic>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5062177" y="2876138"/>
            <a:ext cx="2066382" cy="1635969"/>
          </a:xfrm>
          <a:prstGeom prst="rect">
            <a:avLst/>
          </a:prstGeom>
          <a:noFill/>
        </p:spPr>
      </p:pic>
      <p:pic>
        <p:nvPicPr>
          <p:cNvPr id="2055" name="Picture 7"/>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2344"/>
          <a:stretch/>
        </p:blipFill>
        <p:spPr bwMode="auto">
          <a:xfrm>
            <a:off x="3657601" y="912298"/>
            <a:ext cx="3276600" cy="1825027"/>
          </a:xfrm>
          <a:prstGeom prst="rect">
            <a:avLst/>
          </a:prstGeom>
          <a:noFill/>
        </p:spPr>
      </p:pic>
      <p:pic>
        <p:nvPicPr>
          <p:cNvPr id="2057" name="Picture 9"/>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26321"/>
          <a:stretch/>
        </p:blipFill>
        <p:spPr bwMode="auto">
          <a:xfrm>
            <a:off x="518997" y="875778"/>
            <a:ext cx="2986203" cy="1888738"/>
          </a:xfrm>
          <a:prstGeom prst="rect">
            <a:avLst/>
          </a:prstGeom>
          <a:noFill/>
        </p:spPr>
      </p:pic>
      <p:pic>
        <p:nvPicPr>
          <p:cNvPr id="2" name="Picture 2" descr="D:\Kanth\Samniya PC1 -BK2-Mar2020\SAMNIYA\Business Development\logo\New Logo\V04 - Final\SAMNIYA Logo (13).jpg">
            <a:extLst>
              <a:ext uri="{FF2B5EF4-FFF2-40B4-BE49-F238E27FC236}">
                <a16:creationId xmlns:a16="http://schemas.microsoft.com/office/drawing/2014/main" id="{469B2E8A-5B24-B5A7-8C18-63BB5E60BDFF}"/>
              </a:ext>
            </a:extLst>
          </p:cNvPr>
          <p:cNvPicPr>
            <a:picLocks noChangeAspect="1" noChangeArrowheads="1"/>
          </p:cNvPicPr>
          <p:nvPr/>
        </p:nvPicPr>
        <p:blipFill>
          <a:blip r:embed="rId8" cstate="print"/>
          <a:srcRect l="5200" t="19600" r="3600" b="16400"/>
          <a:stretch>
            <a:fillRect/>
          </a:stretch>
        </p:blipFill>
        <p:spPr bwMode="auto">
          <a:xfrm>
            <a:off x="8086725" y="9525"/>
            <a:ext cx="1038225" cy="771525"/>
          </a:xfrm>
          <a:prstGeom prst="rect">
            <a:avLst/>
          </a:prstGeom>
          <a:noFill/>
        </p:spPr>
      </p:pic>
    </p:spTree>
    <p:extLst>
      <p:ext uri="{BB962C8B-B14F-4D97-AF65-F5344CB8AC3E}">
        <p14:creationId xmlns:p14="http://schemas.microsoft.com/office/powerpoint/2010/main" val="1452602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dirty="0"/>
              <a:t>WIRE HARNESS ENGINEERING &amp; MANUFACTURING</a:t>
            </a:r>
            <a:endParaRPr lang="en-IN" dirty="0"/>
          </a:p>
        </p:txBody>
      </p:sp>
      <p:sp>
        <p:nvSpPr>
          <p:cNvPr id="3" name="Content Placeholder 2"/>
          <p:cNvSpPr>
            <a:spLocks noGrp="1"/>
          </p:cNvSpPr>
          <p:nvPr>
            <p:ph idx="1"/>
          </p:nvPr>
        </p:nvSpPr>
        <p:spPr>
          <a:xfrm>
            <a:off x="762000" y="1504950"/>
            <a:ext cx="4495800" cy="1828800"/>
          </a:xfrm>
        </p:spPr>
        <p:txBody>
          <a:bodyPr>
            <a:normAutofit fontScale="77500" lnSpcReduction="20000"/>
          </a:bodyPr>
          <a:lstStyle/>
          <a:p>
            <a:pPr>
              <a:buNone/>
            </a:pPr>
            <a:r>
              <a:rPr lang="en-IN" sz="1600" b="1" dirty="0"/>
              <a:t>Wire Harness Activities Includes: </a:t>
            </a:r>
          </a:p>
          <a:p>
            <a:pPr>
              <a:buFont typeface="Wingdings" pitchFamily="2" charset="2"/>
              <a:buChar char="Ø"/>
            </a:pPr>
            <a:r>
              <a:rPr lang="en-IN" sz="1600" dirty="0"/>
              <a:t>Design and Routing of wire harness &amp; Components detailing . </a:t>
            </a:r>
          </a:p>
          <a:p>
            <a:pPr>
              <a:buFont typeface="Wingdings" pitchFamily="2" charset="2"/>
              <a:buChar char="Ø"/>
            </a:pPr>
            <a:r>
              <a:rPr lang="en-IN" sz="1600" dirty="0"/>
              <a:t>Wiring Board design  </a:t>
            </a:r>
          </a:p>
          <a:p>
            <a:pPr>
              <a:buFont typeface="Wingdings" pitchFamily="2" charset="2"/>
              <a:buChar char="Ø"/>
            </a:pPr>
            <a:r>
              <a:rPr lang="en-IN" sz="1600" dirty="0"/>
              <a:t>Wiring chart, BOM preparation </a:t>
            </a:r>
          </a:p>
          <a:p>
            <a:pPr>
              <a:buFont typeface="Wingdings" pitchFamily="2" charset="2"/>
              <a:buChar char="Ø"/>
            </a:pPr>
            <a:r>
              <a:rPr lang="en-IN" sz="1600" dirty="0"/>
              <a:t>Wire harness fabrication / cable assembly </a:t>
            </a:r>
          </a:p>
          <a:p>
            <a:pPr>
              <a:buFont typeface="Wingdings" pitchFamily="2" charset="2"/>
              <a:buChar char="Ø"/>
            </a:pPr>
            <a:r>
              <a:rPr lang="en-US" sz="1400" dirty="0"/>
              <a:t>Braiding, Shielding, Marking &amp; Finishing  </a:t>
            </a:r>
          </a:p>
          <a:p>
            <a:pPr>
              <a:buFont typeface="Wingdings" pitchFamily="2" charset="2"/>
              <a:buChar char="Ø"/>
            </a:pPr>
            <a:r>
              <a:rPr lang="en-IN" sz="1600" dirty="0"/>
              <a:t>Wire Potting </a:t>
            </a:r>
          </a:p>
          <a:p>
            <a:pPr>
              <a:buFont typeface="Wingdings" pitchFamily="2" charset="2"/>
              <a:buChar char="Ø"/>
            </a:pPr>
            <a:r>
              <a:rPr lang="en-IN" sz="1600" dirty="0"/>
              <a:t>Testing </a:t>
            </a:r>
          </a:p>
          <a:p>
            <a:pPr>
              <a:buFont typeface="Wingdings" pitchFamily="2" charset="2"/>
              <a:buChar char="Ø"/>
            </a:pPr>
            <a:r>
              <a:rPr lang="en-IN" sz="1600" dirty="0"/>
              <a:t>Integration &amp; Installation.</a:t>
            </a:r>
          </a:p>
          <a:p>
            <a:pPr>
              <a:buFont typeface="Wingdings" pitchFamily="2" charset="2"/>
              <a:buChar char="Ø"/>
            </a:pPr>
            <a:endParaRPr lang="en-IN" sz="1600" dirty="0"/>
          </a:p>
          <a:p>
            <a:pPr>
              <a:buNone/>
            </a:pPr>
            <a:endParaRPr lang="en-IN" sz="1600" dirty="0"/>
          </a:p>
        </p:txBody>
      </p:sp>
      <p:pic>
        <p:nvPicPr>
          <p:cNvPr id="3074" name="Picture 2" descr="E:\Images\loom1-500x500.jpg"/>
          <p:cNvPicPr>
            <a:picLocks noChangeAspect="1" noChangeArrowheads="1"/>
          </p:cNvPicPr>
          <p:nvPr/>
        </p:nvPicPr>
        <p:blipFill>
          <a:blip r:embed="rId2" cstate="print"/>
          <a:srcRect/>
          <a:stretch>
            <a:fillRect/>
          </a:stretch>
        </p:blipFill>
        <p:spPr bwMode="auto">
          <a:xfrm>
            <a:off x="5867400" y="2038350"/>
            <a:ext cx="1449309" cy="1295400"/>
          </a:xfrm>
          <a:prstGeom prst="rect">
            <a:avLst/>
          </a:prstGeom>
          <a:noFill/>
        </p:spPr>
      </p:pic>
      <p:pic>
        <p:nvPicPr>
          <p:cNvPr id="5" name="Picture 4" descr="D:\SAMNIYA\back up\AS 9100\PRODUCT PHOTOS\Looms\rajendra\FIL203.JPG"/>
          <p:cNvPicPr/>
          <p:nvPr/>
        </p:nvPicPr>
        <p:blipFill>
          <a:blip r:embed="rId3"/>
          <a:srcRect/>
          <a:stretch>
            <a:fillRect/>
          </a:stretch>
        </p:blipFill>
        <p:spPr bwMode="auto">
          <a:xfrm>
            <a:off x="762000" y="3352801"/>
            <a:ext cx="1885950" cy="1415015"/>
          </a:xfrm>
          <a:prstGeom prst="rect">
            <a:avLst/>
          </a:prstGeom>
          <a:noFill/>
          <a:ln w="9525">
            <a:noFill/>
            <a:miter lim="800000"/>
            <a:headEnd/>
            <a:tailEnd/>
          </a:ln>
        </p:spPr>
      </p:pic>
      <p:pic>
        <p:nvPicPr>
          <p:cNvPr id="6" name="Picture 5" descr="D:\SAMNIYA\back up\AS 9100\PRODUCT PHOTOS\Looms\rajendra\1553BCABLES.jpg"/>
          <p:cNvPicPr/>
          <p:nvPr/>
        </p:nvPicPr>
        <p:blipFill>
          <a:blip r:embed="rId4" cstate="print"/>
          <a:srcRect/>
          <a:stretch>
            <a:fillRect/>
          </a:stretch>
        </p:blipFill>
        <p:spPr bwMode="auto">
          <a:xfrm>
            <a:off x="2676525" y="3352801"/>
            <a:ext cx="2114550" cy="1419225"/>
          </a:xfrm>
          <a:prstGeom prst="rect">
            <a:avLst/>
          </a:prstGeom>
          <a:noFill/>
          <a:ln w="9525">
            <a:noFill/>
            <a:miter lim="800000"/>
            <a:headEnd/>
            <a:tailEnd/>
          </a:ln>
        </p:spPr>
      </p:pic>
      <p:pic>
        <p:nvPicPr>
          <p:cNvPr id="7" name="Picture 6" descr="D:\SAMNIYA\back up\AS 9100\PRODUCT PHOTOS\Looms\rajendra\P4190075a.JPG"/>
          <p:cNvPicPr/>
          <p:nvPr/>
        </p:nvPicPr>
        <p:blipFill>
          <a:blip r:embed="rId5"/>
          <a:srcRect/>
          <a:stretch>
            <a:fillRect/>
          </a:stretch>
        </p:blipFill>
        <p:spPr bwMode="auto">
          <a:xfrm>
            <a:off x="6934200" y="3352801"/>
            <a:ext cx="1981200" cy="1421606"/>
          </a:xfrm>
          <a:prstGeom prst="rect">
            <a:avLst/>
          </a:prstGeom>
          <a:noFill/>
          <a:ln w="9525">
            <a:noFill/>
            <a:miter lim="800000"/>
            <a:headEnd/>
            <a:tailEnd/>
          </a:ln>
        </p:spPr>
      </p:pic>
      <p:pic>
        <p:nvPicPr>
          <p:cNvPr id="1026" name="Picture 2" descr="D:\SAMNIYA\back up\AS 9100\PRODUCT PHOTOS\Looms\DSC03223.JPG"/>
          <p:cNvPicPr>
            <a:picLocks noChangeAspect="1" noChangeArrowheads="1"/>
          </p:cNvPicPr>
          <p:nvPr/>
        </p:nvPicPr>
        <p:blipFill>
          <a:blip r:embed="rId6" cstate="print"/>
          <a:srcRect/>
          <a:stretch>
            <a:fillRect/>
          </a:stretch>
        </p:blipFill>
        <p:spPr bwMode="auto">
          <a:xfrm>
            <a:off x="4819649" y="3352801"/>
            <a:ext cx="2085976" cy="1428749"/>
          </a:xfrm>
          <a:prstGeom prst="rect">
            <a:avLst/>
          </a:prstGeom>
          <a:noFill/>
        </p:spPr>
      </p:pic>
      <p:pic>
        <p:nvPicPr>
          <p:cNvPr id="1027" name="Picture 3" descr="D:\SAMNIYA\back up\AS 9100\PRODUCT PHOTOS\Looms\DSC04328.JPG"/>
          <p:cNvPicPr>
            <a:picLocks noChangeAspect="1" noChangeArrowheads="1"/>
          </p:cNvPicPr>
          <p:nvPr/>
        </p:nvPicPr>
        <p:blipFill>
          <a:blip r:embed="rId7" cstate="print"/>
          <a:srcRect/>
          <a:stretch>
            <a:fillRect/>
          </a:stretch>
        </p:blipFill>
        <p:spPr bwMode="auto">
          <a:xfrm>
            <a:off x="7315200" y="2038350"/>
            <a:ext cx="1533525" cy="1295400"/>
          </a:xfrm>
          <a:prstGeom prst="rect">
            <a:avLst/>
          </a:prstGeom>
          <a:noFill/>
        </p:spPr>
      </p:pic>
      <p:sp>
        <p:nvSpPr>
          <p:cNvPr id="10" name="TextBox 9"/>
          <p:cNvSpPr txBox="1"/>
          <p:nvPr/>
        </p:nvSpPr>
        <p:spPr>
          <a:xfrm>
            <a:off x="762000" y="895350"/>
            <a:ext cx="8153400" cy="646331"/>
          </a:xfrm>
          <a:prstGeom prst="rect">
            <a:avLst/>
          </a:prstGeom>
          <a:noFill/>
        </p:spPr>
        <p:txBody>
          <a:bodyPr wrap="square" rtlCol="0">
            <a:spAutoFit/>
          </a:bodyPr>
          <a:lstStyle/>
          <a:p>
            <a:r>
              <a:rPr lang="en-IN" sz="1200" dirty="0"/>
              <a:t>Samniya is the one stop solution for all your wire harness fabrication and cable fabrication requirements, we provide the complete End to End support in wire harness Engineering  &amp; Manufacturing, we practice a stringent quality stage gate inspection at every stage of the fabrication to meet the global slandered.   </a:t>
            </a:r>
            <a:endParaRPr lang="en-US" sz="1200" dirty="0"/>
          </a:p>
        </p:txBody>
      </p:sp>
      <p:sp>
        <p:nvSpPr>
          <p:cNvPr id="11" name="Rectangle 10"/>
          <p:cNvSpPr/>
          <p:nvPr/>
        </p:nvSpPr>
        <p:spPr>
          <a:xfrm>
            <a:off x="7581900" y="9525"/>
            <a:ext cx="1524000" cy="7810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D:\Kanth\Samniya PC1 -BK2-Mar2020\SAMNIYA\Business Development\logo\New Logo\V04 - Final\SAMNIYA Logo (13).jpg"/>
          <p:cNvPicPr>
            <a:picLocks noChangeAspect="1" noChangeArrowheads="1"/>
          </p:cNvPicPr>
          <p:nvPr/>
        </p:nvPicPr>
        <p:blipFill>
          <a:blip r:embed="rId8" cstate="print"/>
          <a:srcRect l="5200" t="19600" r="3600" b="16400"/>
          <a:stretch>
            <a:fillRect/>
          </a:stretch>
        </p:blipFill>
        <p:spPr bwMode="auto">
          <a:xfrm>
            <a:off x="8086725" y="9525"/>
            <a:ext cx="1038225" cy="771525"/>
          </a:xfrm>
          <a:prstGeom prst="rect">
            <a:avLst/>
          </a:prstGeom>
          <a:noFill/>
        </p:spPr>
      </p:pic>
    </p:spTree>
    <p:extLst>
      <p:ext uri="{BB962C8B-B14F-4D97-AF65-F5344CB8AC3E}">
        <p14:creationId xmlns:p14="http://schemas.microsoft.com/office/powerpoint/2010/main" val="1720040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Wire Harness </a:t>
            </a:r>
          </a:p>
        </p:txBody>
      </p:sp>
      <p:pic>
        <p:nvPicPr>
          <p:cNvPr id="1026" name="Picture 2"/>
          <p:cNvPicPr>
            <a:picLocks noGrp="1" noChangeAspect="1" noChangeArrowheads="1"/>
          </p:cNvPicPr>
          <p:nvPr>
            <p:ph idx="1"/>
          </p:nvPr>
        </p:nvPicPr>
        <p:blipFill>
          <a:blip r:embed="rId2"/>
          <a:srcRect t="3504"/>
          <a:stretch>
            <a:fillRect/>
          </a:stretch>
        </p:blipFill>
        <p:spPr bwMode="auto">
          <a:xfrm>
            <a:off x="762001" y="895351"/>
            <a:ext cx="3809999" cy="1828799"/>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b="2609"/>
          <a:stretch>
            <a:fillRect/>
          </a:stretch>
        </p:blipFill>
        <p:spPr bwMode="auto">
          <a:xfrm>
            <a:off x="4742735" y="914400"/>
            <a:ext cx="3639056" cy="1828799"/>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t="11212"/>
          <a:stretch>
            <a:fillRect/>
          </a:stretch>
        </p:blipFill>
        <p:spPr bwMode="auto">
          <a:xfrm>
            <a:off x="755009" y="2952750"/>
            <a:ext cx="3809999" cy="1470824"/>
          </a:xfrm>
          <a:prstGeom prst="rect">
            <a:avLst/>
          </a:prstGeom>
          <a:noFill/>
          <a:ln w="9525">
            <a:noFill/>
            <a:miter lim="800000"/>
            <a:headEnd/>
            <a:tailEnd/>
          </a:ln>
          <a:effectLst/>
        </p:spPr>
      </p:pic>
      <p:sp>
        <p:nvSpPr>
          <p:cNvPr id="2" name="TextBox 1">
            <a:extLst>
              <a:ext uri="{FF2B5EF4-FFF2-40B4-BE49-F238E27FC236}">
                <a16:creationId xmlns:a16="http://schemas.microsoft.com/office/drawing/2014/main" id="{137D0043-BA70-567B-AD83-7BBA953F22D2}"/>
              </a:ext>
            </a:extLst>
          </p:cNvPr>
          <p:cNvSpPr txBox="1"/>
          <p:nvPr/>
        </p:nvSpPr>
        <p:spPr>
          <a:xfrm>
            <a:off x="889079" y="2647950"/>
            <a:ext cx="3512189" cy="338554"/>
          </a:xfrm>
          <a:prstGeom prst="rect">
            <a:avLst/>
          </a:prstGeom>
          <a:noFill/>
        </p:spPr>
        <p:txBody>
          <a:bodyPr wrap="square" rtlCol="0">
            <a:spAutoFit/>
          </a:bodyPr>
          <a:lstStyle/>
          <a:p>
            <a:pPr algn="ctr"/>
            <a:r>
              <a:rPr lang="en-US" sz="1600" dirty="0"/>
              <a:t>Military Ground Equipment Wiring </a:t>
            </a:r>
          </a:p>
        </p:txBody>
      </p:sp>
      <p:sp>
        <p:nvSpPr>
          <p:cNvPr id="4" name="TextBox 3">
            <a:extLst>
              <a:ext uri="{FF2B5EF4-FFF2-40B4-BE49-F238E27FC236}">
                <a16:creationId xmlns:a16="http://schemas.microsoft.com/office/drawing/2014/main" id="{A747B4D4-2FA2-8339-AFE1-FED6EFB49E76}"/>
              </a:ext>
            </a:extLst>
          </p:cNvPr>
          <p:cNvSpPr txBox="1"/>
          <p:nvPr/>
        </p:nvSpPr>
        <p:spPr>
          <a:xfrm>
            <a:off x="4869601" y="2690396"/>
            <a:ext cx="3512189" cy="338554"/>
          </a:xfrm>
          <a:prstGeom prst="rect">
            <a:avLst/>
          </a:prstGeom>
          <a:noFill/>
        </p:spPr>
        <p:txBody>
          <a:bodyPr wrap="square" rtlCol="0">
            <a:spAutoFit/>
          </a:bodyPr>
          <a:lstStyle/>
          <a:p>
            <a:pPr algn="ctr"/>
            <a:r>
              <a:rPr lang="en-US" sz="1600" dirty="0"/>
              <a:t>D38999 Series Connectors Wiring </a:t>
            </a:r>
          </a:p>
        </p:txBody>
      </p:sp>
      <p:pic>
        <p:nvPicPr>
          <p:cNvPr id="5" name="Picture 2" descr="D:\Kanth\Samniya PC1 -BK2-Mar2020\SAMNIYA\Business Development\logo\New Logo\V04 - Final\SAMNIYA Logo (13).jpg">
            <a:extLst>
              <a:ext uri="{FF2B5EF4-FFF2-40B4-BE49-F238E27FC236}">
                <a16:creationId xmlns:a16="http://schemas.microsoft.com/office/drawing/2014/main" id="{B3187D42-FA9D-7C46-1974-94287AA109CB}"/>
              </a:ext>
            </a:extLst>
          </p:cNvPr>
          <p:cNvPicPr>
            <a:picLocks noChangeAspect="1" noChangeArrowheads="1"/>
          </p:cNvPicPr>
          <p:nvPr/>
        </p:nvPicPr>
        <p:blipFill>
          <a:blip r:embed="rId5" cstate="print"/>
          <a:srcRect l="5200" t="19600" r="3600" b="16400"/>
          <a:stretch>
            <a:fillRect/>
          </a:stretch>
        </p:blipFill>
        <p:spPr bwMode="auto">
          <a:xfrm>
            <a:off x="8086725" y="9525"/>
            <a:ext cx="1038225" cy="771525"/>
          </a:xfrm>
          <a:prstGeom prst="rect">
            <a:avLst/>
          </a:prstGeom>
          <a:noFill/>
        </p:spPr>
      </p:pic>
      <p:sp>
        <p:nvSpPr>
          <p:cNvPr id="6" name="TextBox 5">
            <a:extLst>
              <a:ext uri="{FF2B5EF4-FFF2-40B4-BE49-F238E27FC236}">
                <a16:creationId xmlns:a16="http://schemas.microsoft.com/office/drawing/2014/main" id="{953808FD-F125-9614-CCF8-CA062D7A6633}"/>
              </a:ext>
            </a:extLst>
          </p:cNvPr>
          <p:cNvSpPr txBox="1"/>
          <p:nvPr/>
        </p:nvSpPr>
        <p:spPr>
          <a:xfrm>
            <a:off x="755009" y="4393581"/>
            <a:ext cx="3512189" cy="338554"/>
          </a:xfrm>
          <a:prstGeom prst="rect">
            <a:avLst/>
          </a:prstGeom>
          <a:noFill/>
        </p:spPr>
        <p:txBody>
          <a:bodyPr wrap="square" rtlCol="0">
            <a:spAutoFit/>
          </a:bodyPr>
          <a:lstStyle/>
          <a:p>
            <a:pPr algn="ctr"/>
            <a:r>
              <a:rPr lang="en-US" sz="1600" dirty="0"/>
              <a:t>Aircraft Wiring </a:t>
            </a:r>
          </a:p>
        </p:txBody>
      </p:sp>
      <p:pic>
        <p:nvPicPr>
          <p:cNvPr id="7" name="Picture 4">
            <a:extLst>
              <a:ext uri="{FF2B5EF4-FFF2-40B4-BE49-F238E27FC236}">
                <a16:creationId xmlns:a16="http://schemas.microsoft.com/office/drawing/2014/main" id="{576F4B32-E76F-4F08-3AEB-6BA8A4CE75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20643" b="20643"/>
          <a:stretch/>
        </p:blipFill>
        <p:spPr bwMode="auto">
          <a:xfrm>
            <a:off x="4760509" y="2952750"/>
            <a:ext cx="3809999" cy="1617077"/>
          </a:xfrm>
          <a:prstGeom prst="rect">
            <a:avLst/>
          </a:prstGeom>
          <a:noFill/>
          <a:ln w="9525">
            <a:noFill/>
            <a:miter lim="800000"/>
            <a:headEnd/>
            <a:tailEnd/>
          </a:ln>
          <a:effectLst/>
        </p:spPr>
      </p:pic>
      <p:sp>
        <p:nvSpPr>
          <p:cNvPr id="8" name="TextBox 7">
            <a:extLst>
              <a:ext uri="{FF2B5EF4-FFF2-40B4-BE49-F238E27FC236}">
                <a16:creationId xmlns:a16="http://schemas.microsoft.com/office/drawing/2014/main" id="{FA60ED88-171C-5BF6-602A-C17E02848367}"/>
              </a:ext>
            </a:extLst>
          </p:cNvPr>
          <p:cNvSpPr txBox="1"/>
          <p:nvPr/>
        </p:nvSpPr>
        <p:spPr>
          <a:xfrm>
            <a:off x="4909413" y="4523466"/>
            <a:ext cx="3512189" cy="338554"/>
          </a:xfrm>
          <a:prstGeom prst="rect">
            <a:avLst/>
          </a:prstGeom>
          <a:noFill/>
        </p:spPr>
        <p:txBody>
          <a:bodyPr wrap="square" rtlCol="0">
            <a:spAutoFit/>
          </a:bodyPr>
          <a:lstStyle/>
          <a:p>
            <a:pPr algn="ctr"/>
            <a:r>
              <a:rPr lang="en-US" sz="1600" dirty="0"/>
              <a:t>Automobile Wiring</a:t>
            </a:r>
          </a:p>
        </p:txBody>
      </p:sp>
    </p:spTree>
    <p:extLst>
      <p:ext uri="{BB962C8B-B14F-4D97-AF65-F5344CB8AC3E}">
        <p14:creationId xmlns:p14="http://schemas.microsoft.com/office/powerpoint/2010/main" val="40030558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Tw Cen MT Condensed"/>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10347</TotalTime>
  <Words>1072</Words>
  <Application>Microsoft Office PowerPoint</Application>
  <PresentationFormat>On-screen Show (16:9)</PresentationFormat>
  <Paragraphs>172</Paragraphs>
  <Slides>15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Times New Roman</vt:lpstr>
      <vt:lpstr>Trebuchet MS</vt:lpstr>
      <vt:lpstr>Tw Cen MT</vt:lpstr>
      <vt:lpstr>Tw Cen MT Condensed</vt:lpstr>
      <vt:lpstr>Wingdings</vt:lpstr>
      <vt:lpstr>Office Theme</vt:lpstr>
      <vt:lpstr>CORPORATE PRESENTATION</vt:lpstr>
      <vt:lpstr>INTRODUCTION</vt:lpstr>
      <vt:lpstr>DOMAINS AND INDUSTRIES</vt:lpstr>
      <vt:lpstr>OUR OFFERINGS ACROSS INDUSTRIES</vt:lpstr>
      <vt:lpstr>PRODUCT ENGINEERING SERVICES</vt:lpstr>
      <vt:lpstr>TEST SYSTEM ENGINEERING &amp; MANUFACTURING </vt:lpstr>
      <vt:lpstr>Test Jigs </vt:lpstr>
      <vt:lpstr>WIRE HARNESS ENGINEERING &amp; MANUFACTURING</vt:lpstr>
      <vt:lpstr>Wire Harness </vt:lpstr>
      <vt:lpstr>CUSTOM EMBEDDED ENGINEERING  </vt:lpstr>
      <vt:lpstr>Hands on Experience in </vt:lpstr>
      <vt:lpstr>Case Study on Digital &amp; Analog Servo Controller for an UAV Actuator Case study</vt:lpstr>
      <vt:lpstr>Fully Airworthy Qualified System.</vt:lpstr>
      <vt:lpstr>Multi Output Buffer Unit (MOBU) Case study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Jithesh &amp; Charith</dc:creator>
  <cp:lastModifiedBy>Samniya Avionics</cp:lastModifiedBy>
  <cp:revision>144</cp:revision>
  <dcterms:created xsi:type="dcterms:W3CDTF">2006-08-16T00:00:00Z</dcterms:created>
  <dcterms:modified xsi:type="dcterms:W3CDTF">2024-08-08T14:36:38Z</dcterms:modified>
</cp:coreProperties>
</file>