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League Spartan" charset="0"/>
      <p:regular r:id="rId22"/>
    </p:embeddedFont>
    <p:embeddedFont>
      <p:font typeface="Poppins" charset="0"/>
      <p:regular r:id="rId23"/>
    </p:embeddedFont>
    <p:embeddedFont>
      <p:font typeface="Arimo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Lato Bold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-2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25.02.2024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0282" r="-2028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0" y="-180826"/>
            <a:ext cx="3086100" cy="10467826"/>
          </a:xfrm>
          <a:custGeom>
            <a:avLst/>
            <a:gdLst/>
            <a:ahLst/>
            <a:cxnLst/>
            <a:rect l="l" t="t" r="r" b="b"/>
            <a:pathLst>
              <a:path w="3086100" h="10467826">
                <a:moveTo>
                  <a:pt x="0" y="0"/>
                </a:moveTo>
                <a:lnTo>
                  <a:pt x="3086100" y="0"/>
                </a:lnTo>
                <a:lnTo>
                  <a:pt x="3086100" y="10467826"/>
                </a:lnTo>
                <a:lnTo>
                  <a:pt x="0" y="10467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648322" y="2759369"/>
            <a:ext cx="7218503" cy="1306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65"/>
              </a:lnSpc>
            </a:pPr>
            <a:r>
              <a:rPr lang="en-US" sz="8046" dirty="0" smtClean="0">
                <a:solidFill>
                  <a:srgbClr val="000000"/>
                </a:solidFill>
                <a:latin typeface="Lato Bold"/>
              </a:rPr>
              <a:t>introduction</a:t>
            </a:r>
            <a:endParaRPr lang="en-US" sz="8046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48322" y="3925740"/>
            <a:ext cx="10991397" cy="1826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43"/>
              </a:lnSpc>
            </a:pPr>
            <a:r>
              <a:rPr lang="en-US" sz="9530" dirty="0">
                <a:solidFill>
                  <a:srgbClr val="593C8F"/>
                </a:solidFill>
                <a:latin typeface="League Spartan"/>
              </a:rPr>
              <a:t>INFOTRANS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629272" y="5592322"/>
            <a:ext cx="9726095" cy="58605"/>
            <a:chOff x="0" y="0"/>
            <a:chExt cx="12968127" cy="78140"/>
          </a:xfrm>
        </p:grpSpPr>
        <p:sp>
          <p:nvSpPr>
            <p:cNvPr id="8" name="Freeform 8"/>
            <p:cNvSpPr/>
            <p:nvPr/>
          </p:nvSpPr>
          <p:spPr>
            <a:xfrm>
              <a:off x="25400" y="0"/>
              <a:ext cx="12917424" cy="78105"/>
            </a:xfrm>
            <a:custGeom>
              <a:avLst/>
              <a:gdLst/>
              <a:ahLst/>
              <a:cxnLst/>
              <a:rect l="l" t="t" r="r" b="b"/>
              <a:pathLst>
                <a:path w="12917424" h="78105">
                  <a:moveTo>
                    <a:pt x="0" y="27305"/>
                  </a:moveTo>
                  <a:lnTo>
                    <a:pt x="12917297" y="0"/>
                  </a:lnTo>
                  <a:lnTo>
                    <a:pt x="12917424" y="50800"/>
                  </a:lnTo>
                  <a:lnTo>
                    <a:pt x="0" y="7810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763158" y="387350"/>
            <a:ext cx="4160184" cy="4114800"/>
            <a:chOff x="0" y="0"/>
            <a:chExt cx="5546912" cy="548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546852" cy="5486400"/>
            </a:xfrm>
            <a:custGeom>
              <a:avLst/>
              <a:gdLst/>
              <a:ahLst/>
              <a:cxnLst/>
              <a:rect l="l" t="t" r="r" b="b"/>
              <a:pathLst>
                <a:path w="5546852" h="5486400">
                  <a:moveTo>
                    <a:pt x="0" y="0"/>
                  </a:moveTo>
                  <a:lnTo>
                    <a:pt x="5546852" y="0"/>
                  </a:lnTo>
                  <a:lnTo>
                    <a:pt x="554685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99" r="-600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3629272" y="5877068"/>
            <a:ext cx="8733543" cy="107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smtClean="0">
                <a:solidFill>
                  <a:srgbClr val="000000"/>
                </a:solidFill>
                <a:latin typeface="Poppins"/>
              </a:rPr>
              <a:t>Superefficient </a:t>
            </a:r>
            <a:r>
              <a:rPr lang="en-US" sz="3000" dirty="0">
                <a:solidFill>
                  <a:srgbClr val="000000"/>
                </a:solidFill>
                <a:latin typeface="Poppins"/>
              </a:rPr>
              <a:t>molds </a:t>
            </a:r>
          </a:p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</a:rPr>
              <a:t>Amazing plastic products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810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0282" r="-2028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20" y="876300"/>
            <a:ext cx="3255770" cy="70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</a:pPr>
            <a:r>
              <a:rPr lang="en-US" sz="3629">
                <a:solidFill>
                  <a:srgbClr val="000000"/>
                </a:solidFill>
                <a:latin typeface="Lato Bold"/>
              </a:rPr>
              <a:t>OUR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20" y="1409096"/>
            <a:ext cx="6544963" cy="823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</a:pPr>
            <a:r>
              <a:rPr lang="en-US" sz="4298">
                <a:solidFill>
                  <a:srgbClr val="593C8F"/>
                </a:solidFill>
                <a:latin typeface="League Spartan"/>
              </a:rPr>
              <a:t>Household Products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19195" y="2177292"/>
            <a:ext cx="19050" cy="19050"/>
            <a:chOff x="0" y="0"/>
            <a:chExt cx="25400" cy="25400"/>
          </a:xfrm>
        </p:grpSpPr>
        <p:sp>
          <p:nvSpPr>
            <p:cNvPr id="7" name="Freeform 7"/>
            <p:cNvSpPr/>
            <p:nvPr/>
          </p:nvSpPr>
          <p:spPr>
            <a:xfrm>
              <a:off x="12700" y="0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10742" y="2233059"/>
            <a:ext cx="5561508" cy="38100"/>
            <a:chOff x="0" y="0"/>
            <a:chExt cx="7415344" cy="50800"/>
          </a:xfrm>
        </p:grpSpPr>
        <p:sp>
          <p:nvSpPr>
            <p:cNvPr id="9" name="Freeform 9"/>
            <p:cNvSpPr/>
            <p:nvPr/>
          </p:nvSpPr>
          <p:spPr>
            <a:xfrm>
              <a:off x="25400" y="0"/>
              <a:ext cx="7364603" cy="50800"/>
            </a:xfrm>
            <a:custGeom>
              <a:avLst/>
              <a:gdLst/>
              <a:ahLst/>
              <a:cxnLst/>
              <a:rect l="l" t="t" r="r" b="b"/>
              <a:pathLst>
                <a:path w="7364603" h="50800">
                  <a:moveTo>
                    <a:pt x="0" y="0"/>
                  </a:moveTo>
                  <a:lnTo>
                    <a:pt x="7364603" y="0"/>
                  </a:lnTo>
                  <a:lnTo>
                    <a:pt x="7364603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671810" y="1081600"/>
            <a:ext cx="6094283" cy="3428377"/>
            <a:chOff x="0" y="0"/>
            <a:chExt cx="8125711" cy="45711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5714" cy="4571111"/>
            </a:xfrm>
            <a:custGeom>
              <a:avLst/>
              <a:gdLst/>
              <a:ahLst/>
              <a:cxnLst/>
              <a:rect l="l" t="t" r="r" b="b"/>
              <a:pathLst>
                <a:path w="8125714" h="4571111">
                  <a:moveTo>
                    <a:pt x="0" y="4192651"/>
                  </a:moveTo>
                  <a:lnTo>
                    <a:pt x="0" y="378460"/>
                  </a:lnTo>
                  <a:cubicBezTo>
                    <a:pt x="0" y="169164"/>
                    <a:pt x="169164" y="0"/>
                    <a:pt x="378460" y="0"/>
                  </a:cubicBezTo>
                  <a:lnTo>
                    <a:pt x="7747254" y="0"/>
                  </a:lnTo>
                  <a:cubicBezTo>
                    <a:pt x="7956677" y="0"/>
                    <a:pt x="8125714" y="169164"/>
                    <a:pt x="8125714" y="378460"/>
                  </a:cubicBezTo>
                  <a:lnTo>
                    <a:pt x="8125714" y="4191762"/>
                  </a:lnTo>
                  <a:cubicBezTo>
                    <a:pt x="8125714" y="4401185"/>
                    <a:pt x="7956550" y="4570222"/>
                    <a:pt x="7747254" y="4570222"/>
                  </a:cubicBezTo>
                  <a:lnTo>
                    <a:pt x="378460" y="4570222"/>
                  </a:lnTo>
                  <a:cubicBezTo>
                    <a:pt x="170053" y="4571111"/>
                    <a:pt x="0" y="4402074"/>
                    <a:pt x="0" y="4192651"/>
                  </a:cubicBezTo>
                  <a:close/>
                </a:path>
              </a:pathLst>
            </a:custGeom>
            <a:blipFill>
              <a:blip r:embed="rId3"/>
              <a:stretch>
                <a:fillRect t="-40996" b="-40996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0671810" y="5408135"/>
            <a:ext cx="6094283" cy="3428377"/>
            <a:chOff x="0" y="0"/>
            <a:chExt cx="8125711" cy="45711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5714" cy="4571111"/>
            </a:xfrm>
            <a:custGeom>
              <a:avLst/>
              <a:gdLst/>
              <a:ahLst/>
              <a:cxnLst/>
              <a:rect l="l" t="t" r="r" b="b"/>
              <a:pathLst>
                <a:path w="8125714" h="4571111">
                  <a:moveTo>
                    <a:pt x="0" y="4192651"/>
                  </a:moveTo>
                  <a:lnTo>
                    <a:pt x="0" y="378460"/>
                  </a:lnTo>
                  <a:cubicBezTo>
                    <a:pt x="0" y="169164"/>
                    <a:pt x="169164" y="0"/>
                    <a:pt x="378460" y="0"/>
                  </a:cubicBezTo>
                  <a:lnTo>
                    <a:pt x="7747254" y="0"/>
                  </a:lnTo>
                  <a:cubicBezTo>
                    <a:pt x="7956677" y="0"/>
                    <a:pt x="8125714" y="169164"/>
                    <a:pt x="8125714" y="378460"/>
                  </a:cubicBezTo>
                  <a:lnTo>
                    <a:pt x="8125714" y="4191762"/>
                  </a:lnTo>
                  <a:cubicBezTo>
                    <a:pt x="8125714" y="4401185"/>
                    <a:pt x="7956550" y="4570222"/>
                    <a:pt x="7747254" y="4570222"/>
                  </a:cubicBezTo>
                  <a:lnTo>
                    <a:pt x="378460" y="4570222"/>
                  </a:lnTo>
                  <a:cubicBezTo>
                    <a:pt x="170053" y="4571111"/>
                    <a:pt x="0" y="4402074"/>
                    <a:pt x="0" y="4192651"/>
                  </a:cubicBezTo>
                  <a:close/>
                </a:path>
              </a:pathLst>
            </a:custGeom>
            <a:blipFill>
              <a:blip r:embed="rId4"/>
              <a:stretch>
                <a:fillRect t="-38898" b="-38898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7810500" y="-180826"/>
            <a:ext cx="3086100" cy="10467826"/>
          </a:xfrm>
          <a:custGeom>
            <a:avLst/>
            <a:gdLst/>
            <a:ahLst/>
            <a:cxnLst/>
            <a:rect l="l" t="t" r="r" b="b"/>
            <a:pathLst>
              <a:path w="3086100" h="10467826">
                <a:moveTo>
                  <a:pt x="0" y="0"/>
                </a:moveTo>
                <a:lnTo>
                  <a:pt x="3086100" y="0"/>
                </a:lnTo>
                <a:lnTo>
                  <a:pt x="3086100" y="10467826"/>
                </a:lnTo>
                <a:lnTo>
                  <a:pt x="0" y="10467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24458" y="2483714"/>
            <a:ext cx="6546034" cy="7386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Kitchenware : Food containers , storage boxes , bowls and baskets</a:t>
            </a:r>
          </a:p>
          <a:p>
            <a:pPr marL="135731" lvl="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Bathroom Accessories : various fixtures , mirror cabinets , toilet seats , flush tanks</a:t>
            </a:r>
          </a:p>
          <a:p>
            <a:pPr marL="135731" lvl="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Cleaning supplies : buckets , brushes , mops , laundry baskets</a:t>
            </a:r>
          </a:p>
          <a:p>
            <a:pPr marL="135731" lvl="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Furniture : chair , table , storage units</a:t>
            </a:r>
          </a:p>
          <a:p>
            <a:pPr marL="135731" lvl="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782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0282" r="-2028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20" y="876300"/>
            <a:ext cx="3255770" cy="665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</a:pPr>
            <a:r>
              <a:rPr lang="en-US" sz="3629">
                <a:solidFill>
                  <a:srgbClr val="000000"/>
                </a:solidFill>
                <a:latin typeface="Lato Bold"/>
              </a:rPr>
              <a:t>Sector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20" y="1409096"/>
            <a:ext cx="6544963" cy="239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</a:pPr>
            <a:r>
              <a:rPr lang="en-US" sz="4298">
                <a:solidFill>
                  <a:srgbClr val="593C8F"/>
                </a:solidFill>
                <a:latin typeface="League Spartan"/>
              </a:rPr>
              <a:t>Gifting</a:t>
            </a:r>
          </a:p>
          <a:p>
            <a:pPr algn="l">
              <a:lnSpc>
                <a:spcPts val="6018"/>
              </a:lnSpc>
            </a:pPr>
            <a:endParaRPr lang="en-US" sz="4298">
              <a:solidFill>
                <a:srgbClr val="593C8F"/>
              </a:solidFill>
              <a:latin typeface="League Spartan"/>
            </a:endParaRPr>
          </a:p>
          <a:p>
            <a:pPr algn="l">
              <a:lnSpc>
                <a:spcPts val="6018"/>
              </a:lnSpc>
            </a:pPr>
            <a:endParaRPr lang="en-US" sz="4298">
              <a:solidFill>
                <a:srgbClr val="593C8F"/>
              </a:solidFill>
              <a:latin typeface="League Spartan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19195" y="2177292"/>
            <a:ext cx="19050" cy="19050"/>
            <a:chOff x="0" y="0"/>
            <a:chExt cx="25400" cy="25400"/>
          </a:xfrm>
        </p:grpSpPr>
        <p:sp>
          <p:nvSpPr>
            <p:cNvPr id="7" name="Freeform 7"/>
            <p:cNvSpPr/>
            <p:nvPr/>
          </p:nvSpPr>
          <p:spPr>
            <a:xfrm>
              <a:off x="12700" y="0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671810" y="1081600"/>
            <a:ext cx="6094283" cy="3428377"/>
            <a:chOff x="0" y="0"/>
            <a:chExt cx="8125711" cy="45711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5714" cy="4571111"/>
            </a:xfrm>
            <a:custGeom>
              <a:avLst/>
              <a:gdLst/>
              <a:ahLst/>
              <a:cxnLst/>
              <a:rect l="l" t="t" r="r" b="b"/>
              <a:pathLst>
                <a:path w="8125714" h="4571111">
                  <a:moveTo>
                    <a:pt x="0" y="4192651"/>
                  </a:moveTo>
                  <a:lnTo>
                    <a:pt x="0" y="378460"/>
                  </a:lnTo>
                  <a:cubicBezTo>
                    <a:pt x="0" y="169164"/>
                    <a:pt x="169164" y="0"/>
                    <a:pt x="378460" y="0"/>
                  </a:cubicBezTo>
                  <a:lnTo>
                    <a:pt x="7747254" y="0"/>
                  </a:lnTo>
                  <a:cubicBezTo>
                    <a:pt x="7956677" y="0"/>
                    <a:pt x="8125714" y="169164"/>
                    <a:pt x="8125714" y="378460"/>
                  </a:cubicBezTo>
                  <a:lnTo>
                    <a:pt x="8125714" y="4191762"/>
                  </a:lnTo>
                  <a:cubicBezTo>
                    <a:pt x="8125714" y="4401185"/>
                    <a:pt x="7956550" y="4570222"/>
                    <a:pt x="7747254" y="4570222"/>
                  </a:cubicBezTo>
                  <a:lnTo>
                    <a:pt x="378460" y="4570222"/>
                  </a:lnTo>
                  <a:cubicBezTo>
                    <a:pt x="170053" y="4571111"/>
                    <a:pt x="0" y="4402074"/>
                    <a:pt x="0" y="4192651"/>
                  </a:cubicBezTo>
                  <a:close/>
                </a:path>
              </a:pathLst>
            </a:custGeom>
            <a:blipFill>
              <a:blip r:embed="rId3"/>
              <a:stretch>
                <a:fillRect t="-9302" b="-9302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0671810" y="5408135"/>
            <a:ext cx="6094283" cy="3428377"/>
            <a:chOff x="0" y="0"/>
            <a:chExt cx="8125711" cy="45711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5714" cy="4571111"/>
            </a:xfrm>
            <a:custGeom>
              <a:avLst/>
              <a:gdLst/>
              <a:ahLst/>
              <a:cxnLst/>
              <a:rect l="l" t="t" r="r" b="b"/>
              <a:pathLst>
                <a:path w="8125714" h="4571111">
                  <a:moveTo>
                    <a:pt x="0" y="4192651"/>
                  </a:moveTo>
                  <a:lnTo>
                    <a:pt x="0" y="378460"/>
                  </a:lnTo>
                  <a:cubicBezTo>
                    <a:pt x="0" y="169164"/>
                    <a:pt x="169164" y="0"/>
                    <a:pt x="378460" y="0"/>
                  </a:cubicBezTo>
                  <a:lnTo>
                    <a:pt x="7747254" y="0"/>
                  </a:lnTo>
                  <a:cubicBezTo>
                    <a:pt x="7956677" y="0"/>
                    <a:pt x="8125714" y="169164"/>
                    <a:pt x="8125714" y="378460"/>
                  </a:cubicBezTo>
                  <a:lnTo>
                    <a:pt x="8125714" y="4191762"/>
                  </a:lnTo>
                  <a:cubicBezTo>
                    <a:pt x="8125714" y="4401185"/>
                    <a:pt x="7956550" y="4570222"/>
                    <a:pt x="7747254" y="4570222"/>
                  </a:cubicBezTo>
                  <a:lnTo>
                    <a:pt x="378460" y="4570222"/>
                  </a:lnTo>
                  <a:cubicBezTo>
                    <a:pt x="170053" y="4571111"/>
                    <a:pt x="0" y="4402074"/>
                    <a:pt x="0" y="4192651"/>
                  </a:cubicBezTo>
                  <a:close/>
                </a:path>
              </a:pathLst>
            </a:custGeom>
            <a:blipFill>
              <a:blip r:embed="rId4"/>
              <a:stretch>
                <a:fillRect t="-21118" b="-21118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7810500" y="-180826"/>
            <a:ext cx="3086100" cy="10467826"/>
          </a:xfrm>
          <a:custGeom>
            <a:avLst/>
            <a:gdLst/>
            <a:ahLst/>
            <a:cxnLst/>
            <a:rect l="l" t="t" r="r" b="b"/>
            <a:pathLst>
              <a:path w="3086100" h="10467826">
                <a:moveTo>
                  <a:pt x="0" y="0"/>
                </a:moveTo>
                <a:lnTo>
                  <a:pt x="3086100" y="0"/>
                </a:lnTo>
                <a:lnTo>
                  <a:pt x="3086100" y="10467826"/>
                </a:lnTo>
                <a:lnTo>
                  <a:pt x="0" y="10467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19195" y="2582308"/>
            <a:ext cx="4769516" cy="10810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Corporate Gifting – Desk organizers . Pen stands , lamps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Various I Cards / Tags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Medical Demo kits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Water bottles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Gadgets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USB business cards / brochure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810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0282" r="-2028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20" y="876300"/>
            <a:ext cx="3255770" cy="665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</a:pPr>
            <a:r>
              <a:rPr lang="en-US" sz="3629">
                <a:solidFill>
                  <a:srgbClr val="000000"/>
                </a:solidFill>
                <a:latin typeface="Lato Bold"/>
              </a:rPr>
              <a:t>Sector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20" y="1409096"/>
            <a:ext cx="6544963" cy="239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</a:pPr>
            <a:r>
              <a:rPr lang="en-US" sz="4298">
                <a:solidFill>
                  <a:srgbClr val="593C8F"/>
                </a:solidFill>
                <a:latin typeface="League Spartan"/>
              </a:rPr>
              <a:t>Industrial Machines</a:t>
            </a:r>
          </a:p>
          <a:p>
            <a:pPr algn="l">
              <a:lnSpc>
                <a:spcPts val="6018"/>
              </a:lnSpc>
            </a:pPr>
            <a:endParaRPr lang="en-US" sz="4298">
              <a:solidFill>
                <a:srgbClr val="593C8F"/>
              </a:solidFill>
              <a:latin typeface="League Spartan"/>
            </a:endParaRPr>
          </a:p>
          <a:p>
            <a:pPr algn="l">
              <a:lnSpc>
                <a:spcPts val="6018"/>
              </a:lnSpc>
            </a:pPr>
            <a:endParaRPr lang="en-US" sz="4298">
              <a:solidFill>
                <a:srgbClr val="593C8F"/>
              </a:solidFill>
              <a:latin typeface="League Spartan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19195" y="2177292"/>
            <a:ext cx="19050" cy="19050"/>
            <a:chOff x="0" y="0"/>
            <a:chExt cx="25400" cy="25400"/>
          </a:xfrm>
        </p:grpSpPr>
        <p:sp>
          <p:nvSpPr>
            <p:cNvPr id="7" name="Freeform 7"/>
            <p:cNvSpPr/>
            <p:nvPr/>
          </p:nvSpPr>
          <p:spPr>
            <a:xfrm>
              <a:off x="12700" y="0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10742" y="2167766"/>
            <a:ext cx="5637708" cy="103392"/>
            <a:chOff x="0" y="0"/>
            <a:chExt cx="7516944" cy="137856"/>
          </a:xfrm>
        </p:grpSpPr>
        <p:sp>
          <p:nvSpPr>
            <p:cNvPr id="9" name="Freeform 9"/>
            <p:cNvSpPr/>
            <p:nvPr/>
          </p:nvSpPr>
          <p:spPr>
            <a:xfrm>
              <a:off x="25146" y="0"/>
              <a:ext cx="7466711" cy="137795"/>
            </a:xfrm>
            <a:custGeom>
              <a:avLst/>
              <a:gdLst/>
              <a:ahLst/>
              <a:cxnLst/>
              <a:rect l="l" t="t" r="r" b="b"/>
              <a:pathLst>
                <a:path w="7466711" h="137795">
                  <a:moveTo>
                    <a:pt x="0" y="86995"/>
                  </a:moveTo>
                  <a:lnTo>
                    <a:pt x="7466076" y="0"/>
                  </a:lnTo>
                  <a:lnTo>
                    <a:pt x="7466711" y="50800"/>
                  </a:lnTo>
                  <a:lnTo>
                    <a:pt x="508" y="13779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896600" y="3238500"/>
            <a:ext cx="6094283" cy="3428377"/>
            <a:chOff x="0" y="0"/>
            <a:chExt cx="8125711" cy="45711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5714" cy="4571111"/>
            </a:xfrm>
            <a:custGeom>
              <a:avLst/>
              <a:gdLst/>
              <a:ahLst/>
              <a:cxnLst/>
              <a:rect l="l" t="t" r="r" b="b"/>
              <a:pathLst>
                <a:path w="8125714" h="4571111">
                  <a:moveTo>
                    <a:pt x="0" y="4192651"/>
                  </a:moveTo>
                  <a:lnTo>
                    <a:pt x="0" y="378460"/>
                  </a:lnTo>
                  <a:cubicBezTo>
                    <a:pt x="0" y="169164"/>
                    <a:pt x="169164" y="0"/>
                    <a:pt x="378460" y="0"/>
                  </a:cubicBezTo>
                  <a:lnTo>
                    <a:pt x="7747254" y="0"/>
                  </a:lnTo>
                  <a:cubicBezTo>
                    <a:pt x="7956677" y="0"/>
                    <a:pt x="8125714" y="169164"/>
                    <a:pt x="8125714" y="378460"/>
                  </a:cubicBezTo>
                  <a:lnTo>
                    <a:pt x="8125714" y="4191762"/>
                  </a:lnTo>
                  <a:cubicBezTo>
                    <a:pt x="8125714" y="4401185"/>
                    <a:pt x="7956550" y="4570222"/>
                    <a:pt x="7747254" y="4570222"/>
                  </a:cubicBezTo>
                  <a:lnTo>
                    <a:pt x="378460" y="4570222"/>
                  </a:lnTo>
                  <a:cubicBezTo>
                    <a:pt x="170053" y="4571111"/>
                    <a:pt x="0" y="4402074"/>
                    <a:pt x="0" y="4192651"/>
                  </a:cubicBezTo>
                  <a:close/>
                </a:path>
              </a:pathLst>
            </a:custGeom>
            <a:blipFill>
              <a:blip r:embed="rId3"/>
              <a:stretch>
                <a:fillRect l="-16242" r="-16242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7810500" y="-180826"/>
            <a:ext cx="3086100" cy="10467826"/>
          </a:xfrm>
          <a:custGeom>
            <a:avLst/>
            <a:gdLst/>
            <a:ahLst/>
            <a:cxnLst/>
            <a:rect l="l" t="t" r="r" b="b"/>
            <a:pathLst>
              <a:path w="3086100" h="10467826">
                <a:moveTo>
                  <a:pt x="0" y="0"/>
                </a:moveTo>
                <a:lnTo>
                  <a:pt x="3086100" y="0"/>
                </a:lnTo>
                <a:lnTo>
                  <a:pt x="3086100" y="10467826"/>
                </a:lnTo>
                <a:lnTo>
                  <a:pt x="0" y="10467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37223" y="2582308"/>
            <a:ext cx="6526502" cy="13520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Submersible Pumps – Impellers , Diffusers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Office equipment – Printers , </a:t>
            </a:r>
            <a:r>
              <a:rPr lang="en-US" sz="2250" dirty="0" err="1">
                <a:solidFill>
                  <a:srgbClr val="000000"/>
                </a:solidFill>
                <a:latin typeface="Poppins"/>
              </a:rPr>
              <a:t>Zerox</a:t>
            </a:r>
            <a:r>
              <a:rPr lang="en-US" sz="2250" dirty="0">
                <a:solidFill>
                  <a:srgbClr val="000000"/>
                </a:solidFill>
                <a:latin typeface="Poppins"/>
              </a:rPr>
              <a:t> machines , Paper shredders , Water Filters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Commercial floor cleaning equipment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Lab equipment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Electronic Panels – Enclosures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ctr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Defense – Rifle butts , Telecomm equipment , </a:t>
            </a:r>
            <a:r>
              <a:rPr lang="en-US" sz="2250" dirty="0" smtClean="0">
                <a:solidFill>
                  <a:srgbClr val="000000"/>
                </a:solidFill>
                <a:latin typeface="Poppins"/>
              </a:rPr>
              <a:t>Bomb </a:t>
            </a:r>
            <a:r>
              <a:rPr lang="en-US" sz="2250" dirty="0">
                <a:solidFill>
                  <a:srgbClr val="000000"/>
                </a:solidFill>
                <a:latin typeface="Poppins"/>
              </a:rPr>
              <a:t>shells 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Electrical , heavy electrical and solar field equipment , enclosures and control knobs for electronic equipment , Wire spools</a:t>
            </a:r>
          </a:p>
          <a:p>
            <a:pPr marL="271462" lvl="1" indent="-135731" algn="l">
              <a:lnSpc>
                <a:spcPts val="3151"/>
              </a:lnSpc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 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0282" r="-2028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20" y="876300"/>
            <a:ext cx="3255770" cy="665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</a:pPr>
            <a:r>
              <a:rPr lang="en-US" sz="3629">
                <a:solidFill>
                  <a:srgbClr val="000000"/>
                </a:solidFill>
                <a:latin typeface="Lato Bold"/>
              </a:rPr>
              <a:t>Sector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20" y="1409096"/>
            <a:ext cx="6544963" cy="239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</a:pPr>
            <a:r>
              <a:rPr lang="en-US" sz="4298">
                <a:solidFill>
                  <a:srgbClr val="593C8F"/>
                </a:solidFill>
                <a:latin typeface="League Spartan"/>
              </a:rPr>
              <a:t>Packaging</a:t>
            </a:r>
          </a:p>
          <a:p>
            <a:pPr algn="l">
              <a:lnSpc>
                <a:spcPts val="6018"/>
              </a:lnSpc>
            </a:pPr>
            <a:endParaRPr lang="en-US" sz="4298">
              <a:solidFill>
                <a:srgbClr val="593C8F"/>
              </a:solidFill>
              <a:latin typeface="League Spartan"/>
            </a:endParaRPr>
          </a:p>
          <a:p>
            <a:pPr algn="l">
              <a:lnSpc>
                <a:spcPts val="6018"/>
              </a:lnSpc>
            </a:pPr>
            <a:endParaRPr lang="en-US" sz="4298">
              <a:solidFill>
                <a:srgbClr val="593C8F"/>
              </a:solidFill>
              <a:latin typeface="League Spartan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19195" y="2177292"/>
            <a:ext cx="19050" cy="19050"/>
            <a:chOff x="0" y="0"/>
            <a:chExt cx="25400" cy="25400"/>
          </a:xfrm>
        </p:grpSpPr>
        <p:sp>
          <p:nvSpPr>
            <p:cNvPr id="7" name="Freeform 7"/>
            <p:cNvSpPr/>
            <p:nvPr/>
          </p:nvSpPr>
          <p:spPr>
            <a:xfrm>
              <a:off x="12700" y="0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10742" y="2167766"/>
            <a:ext cx="5637708" cy="103392"/>
            <a:chOff x="0" y="0"/>
            <a:chExt cx="7516944" cy="137856"/>
          </a:xfrm>
        </p:grpSpPr>
        <p:sp>
          <p:nvSpPr>
            <p:cNvPr id="9" name="Freeform 9"/>
            <p:cNvSpPr/>
            <p:nvPr/>
          </p:nvSpPr>
          <p:spPr>
            <a:xfrm>
              <a:off x="25146" y="0"/>
              <a:ext cx="7466711" cy="137795"/>
            </a:xfrm>
            <a:custGeom>
              <a:avLst/>
              <a:gdLst/>
              <a:ahLst/>
              <a:cxnLst/>
              <a:rect l="l" t="t" r="r" b="b"/>
              <a:pathLst>
                <a:path w="7466711" h="137795">
                  <a:moveTo>
                    <a:pt x="0" y="86995"/>
                  </a:moveTo>
                  <a:lnTo>
                    <a:pt x="7466076" y="0"/>
                  </a:lnTo>
                  <a:lnTo>
                    <a:pt x="7466711" y="50800"/>
                  </a:lnTo>
                  <a:lnTo>
                    <a:pt x="508" y="13779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944225" y="425983"/>
            <a:ext cx="6094283" cy="4982152"/>
            <a:chOff x="0" y="0"/>
            <a:chExt cx="8125711" cy="66428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5714" cy="6642784"/>
            </a:xfrm>
            <a:custGeom>
              <a:avLst/>
              <a:gdLst/>
              <a:ahLst/>
              <a:cxnLst/>
              <a:rect l="l" t="t" r="r" b="b"/>
              <a:pathLst>
                <a:path w="8125714" h="6642784">
                  <a:moveTo>
                    <a:pt x="0" y="6092803"/>
                  </a:moveTo>
                  <a:lnTo>
                    <a:pt x="0" y="549982"/>
                  </a:lnTo>
                  <a:cubicBezTo>
                    <a:pt x="0" y="245831"/>
                    <a:pt x="169164" y="0"/>
                    <a:pt x="378460" y="0"/>
                  </a:cubicBezTo>
                  <a:lnTo>
                    <a:pt x="7747254" y="0"/>
                  </a:lnTo>
                  <a:cubicBezTo>
                    <a:pt x="7956677" y="0"/>
                    <a:pt x="8125714" y="245831"/>
                    <a:pt x="8125714" y="549982"/>
                  </a:cubicBezTo>
                  <a:lnTo>
                    <a:pt x="8125714" y="6091511"/>
                  </a:lnTo>
                  <a:cubicBezTo>
                    <a:pt x="8125714" y="6395846"/>
                    <a:pt x="7956550" y="6641492"/>
                    <a:pt x="7747254" y="6641492"/>
                  </a:cubicBezTo>
                  <a:lnTo>
                    <a:pt x="378460" y="6641492"/>
                  </a:lnTo>
                  <a:cubicBezTo>
                    <a:pt x="170053" y="6642784"/>
                    <a:pt x="0" y="6397138"/>
                    <a:pt x="0" y="6092803"/>
                  </a:cubicBezTo>
                  <a:close/>
                </a:path>
              </a:pathLst>
            </a:custGeom>
            <a:blipFill>
              <a:blip r:embed="rId3"/>
              <a:stretch>
                <a:fillRect t="-11173" b="-11173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1165017" y="5569200"/>
            <a:ext cx="6094283" cy="3428377"/>
            <a:chOff x="0" y="0"/>
            <a:chExt cx="8125711" cy="45711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5714" cy="4571111"/>
            </a:xfrm>
            <a:custGeom>
              <a:avLst/>
              <a:gdLst/>
              <a:ahLst/>
              <a:cxnLst/>
              <a:rect l="l" t="t" r="r" b="b"/>
              <a:pathLst>
                <a:path w="8125714" h="4571111">
                  <a:moveTo>
                    <a:pt x="0" y="4192651"/>
                  </a:moveTo>
                  <a:lnTo>
                    <a:pt x="0" y="378460"/>
                  </a:lnTo>
                  <a:cubicBezTo>
                    <a:pt x="0" y="169164"/>
                    <a:pt x="169164" y="0"/>
                    <a:pt x="378460" y="0"/>
                  </a:cubicBezTo>
                  <a:lnTo>
                    <a:pt x="7747254" y="0"/>
                  </a:lnTo>
                  <a:cubicBezTo>
                    <a:pt x="7956677" y="0"/>
                    <a:pt x="8125714" y="169164"/>
                    <a:pt x="8125714" y="378460"/>
                  </a:cubicBezTo>
                  <a:lnTo>
                    <a:pt x="8125714" y="4191762"/>
                  </a:lnTo>
                  <a:cubicBezTo>
                    <a:pt x="8125714" y="4401185"/>
                    <a:pt x="7956550" y="4570222"/>
                    <a:pt x="7747254" y="4570222"/>
                  </a:cubicBezTo>
                  <a:lnTo>
                    <a:pt x="378460" y="4570222"/>
                  </a:lnTo>
                  <a:cubicBezTo>
                    <a:pt x="170053" y="4571111"/>
                    <a:pt x="0" y="4402074"/>
                    <a:pt x="0" y="4192651"/>
                  </a:cubicBezTo>
                  <a:close/>
                </a:path>
              </a:pathLst>
            </a:custGeom>
            <a:blipFill>
              <a:blip r:embed="rId4"/>
              <a:stretch>
                <a:fillRect t="-5683" b="-21314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7810500" y="-180826"/>
            <a:ext cx="3086100" cy="10467826"/>
          </a:xfrm>
          <a:custGeom>
            <a:avLst/>
            <a:gdLst/>
            <a:ahLst/>
            <a:cxnLst/>
            <a:rect l="l" t="t" r="r" b="b"/>
            <a:pathLst>
              <a:path w="3086100" h="10467826">
                <a:moveTo>
                  <a:pt x="0" y="0"/>
                </a:moveTo>
                <a:lnTo>
                  <a:pt x="3086100" y="0"/>
                </a:lnTo>
                <a:lnTo>
                  <a:pt x="3086100" y="10467826"/>
                </a:lnTo>
                <a:lnTo>
                  <a:pt x="0" y="10467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94871" y="2582308"/>
            <a:ext cx="5342304" cy="13611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Airtight Containers for dry fruit , tea pacakging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Transparent jars and caps 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Tamperproof packaging for Ice creams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Thin wall packaging cups / containers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Crates and Trays for vegetable and othe goods transport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Custom designed packaging for industrial items 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r>
              <a:rPr lang="en-US" sz="2250">
                <a:solidFill>
                  <a:srgbClr val="000000"/>
                </a:solidFill>
                <a:latin typeface="Poppins"/>
              </a:rPr>
              <a:t> 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0282" r="-2028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20" y="876300"/>
            <a:ext cx="3255770" cy="665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</a:pPr>
            <a:r>
              <a:rPr lang="en-US" sz="3629">
                <a:solidFill>
                  <a:srgbClr val="000000"/>
                </a:solidFill>
                <a:latin typeface="Lato Bold"/>
              </a:rPr>
              <a:t>Sector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20" y="1409096"/>
            <a:ext cx="6544963" cy="239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</a:pPr>
            <a:r>
              <a:rPr lang="en-US" sz="4298">
                <a:solidFill>
                  <a:srgbClr val="593C8F"/>
                </a:solidFill>
                <a:latin typeface="League Spartan"/>
              </a:rPr>
              <a:t>Toys</a:t>
            </a:r>
          </a:p>
          <a:p>
            <a:pPr algn="l">
              <a:lnSpc>
                <a:spcPts val="6018"/>
              </a:lnSpc>
            </a:pPr>
            <a:endParaRPr lang="en-US" sz="4298">
              <a:solidFill>
                <a:srgbClr val="593C8F"/>
              </a:solidFill>
              <a:latin typeface="League Spartan"/>
            </a:endParaRPr>
          </a:p>
          <a:p>
            <a:pPr algn="l">
              <a:lnSpc>
                <a:spcPts val="6018"/>
              </a:lnSpc>
            </a:pPr>
            <a:endParaRPr lang="en-US" sz="4298">
              <a:solidFill>
                <a:srgbClr val="593C8F"/>
              </a:solidFill>
              <a:latin typeface="League Spartan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19195" y="2177292"/>
            <a:ext cx="19050" cy="19050"/>
            <a:chOff x="0" y="0"/>
            <a:chExt cx="25400" cy="25400"/>
          </a:xfrm>
        </p:grpSpPr>
        <p:sp>
          <p:nvSpPr>
            <p:cNvPr id="7" name="Freeform 7"/>
            <p:cNvSpPr/>
            <p:nvPr/>
          </p:nvSpPr>
          <p:spPr>
            <a:xfrm>
              <a:off x="12700" y="0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944225" y="390325"/>
            <a:ext cx="6094283" cy="4517317"/>
            <a:chOff x="0" y="0"/>
            <a:chExt cx="8125711" cy="60230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5714" cy="6023012"/>
            </a:xfrm>
            <a:custGeom>
              <a:avLst/>
              <a:gdLst/>
              <a:ahLst/>
              <a:cxnLst/>
              <a:rect l="l" t="t" r="r" b="b"/>
              <a:pathLst>
                <a:path w="8125714" h="6023012">
                  <a:moveTo>
                    <a:pt x="0" y="5524344"/>
                  </a:moveTo>
                  <a:lnTo>
                    <a:pt x="0" y="498668"/>
                  </a:lnTo>
                  <a:cubicBezTo>
                    <a:pt x="0" y="222895"/>
                    <a:pt x="169164" y="0"/>
                    <a:pt x="378460" y="0"/>
                  </a:cubicBezTo>
                  <a:lnTo>
                    <a:pt x="7747254" y="0"/>
                  </a:lnTo>
                  <a:cubicBezTo>
                    <a:pt x="7956677" y="0"/>
                    <a:pt x="8125714" y="222895"/>
                    <a:pt x="8125714" y="498668"/>
                  </a:cubicBezTo>
                  <a:lnTo>
                    <a:pt x="8125714" y="5523172"/>
                  </a:lnTo>
                  <a:cubicBezTo>
                    <a:pt x="8125714" y="5799113"/>
                    <a:pt x="7956550" y="6021841"/>
                    <a:pt x="7747254" y="6021841"/>
                  </a:cubicBezTo>
                  <a:lnTo>
                    <a:pt x="378460" y="6021841"/>
                  </a:lnTo>
                  <a:cubicBezTo>
                    <a:pt x="170053" y="6023012"/>
                    <a:pt x="0" y="5800285"/>
                    <a:pt x="0" y="5524344"/>
                  </a:cubicBezTo>
                  <a:close/>
                </a:path>
              </a:pathLst>
            </a:custGeom>
            <a:blipFill>
              <a:blip r:embed="rId3"/>
              <a:stretch>
                <a:fillRect t="-1453" b="-33483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0944225" y="5676674"/>
            <a:ext cx="6366698" cy="3581626"/>
            <a:chOff x="0" y="0"/>
            <a:chExt cx="8125711" cy="45711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5714" cy="4571111"/>
            </a:xfrm>
            <a:custGeom>
              <a:avLst/>
              <a:gdLst/>
              <a:ahLst/>
              <a:cxnLst/>
              <a:rect l="l" t="t" r="r" b="b"/>
              <a:pathLst>
                <a:path w="8125714" h="4571111">
                  <a:moveTo>
                    <a:pt x="0" y="4192651"/>
                  </a:moveTo>
                  <a:lnTo>
                    <a:pt x="0" y="378460"/>
                  </a:lnTo>
                  <a:cubicBezTo>
                    <a:pt x="0" y="169164"/>
                    <a:pt x="169164" y="0"/>
                    <a:pt x="378460" y="0"/>
                  </a:cubicBezTo>
                  <a:lnTo>
                    <a:pt x="7747254" y="0"/>
                  </a:lnTo>
                  <a:cubicBezTo>
                    <a:pt x="7956677" y="0"/>
                    <a:pt x="8125714" y="169164"/>
                    <a:pt x="8125714" y="378460"/>
                  </a:cubicBezTo>
                  <a:lnTo>
                    <a:pt x="8125714" y="4191762"/>
                  </a:lnTo>
                  <a:cubicBezTo>
                    <a:pt x="8125714" y="4401185"/>
                    <a:pt x="7956550" y="4570222"/>
                    <a:pt x="7747254" y="4570222"/>
                  </a:cubicBezTo>
                  <a:lnTo>
                    <a:pt x="378460" y="4570222"/>
                  </a:lnTo>
                  <a:cubicBezTo>
                    <a:pt x="170053" y="4571111"/>
                    <a:pt x="0" y="4402074"/>
                    <a:pt x="0" y="4192651"/>
                  </a:cubicBezTo>
                  <a:close/>
                </a:path>
              </a:pathLst>
            </a:custGeom>
            <a:blipFill>
              <a:blip r:embed="rId4"/>
              <a:stretch>
                <a:fillRect t="-8984" b="-8984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7810500" y="-180826"/>
            <a:ext cx="3086100" cy="10467826"/>
          </a:xfrm>
          <a:custGeom>
            <a:avLst/>
            <a:gdLst/>
            <a:ahLst/>
            <a:cxnLst/>
            <a:rect l="l" t="t" r="r" b="b"/>
            <a:pathLst>
              <a:path w="3086100" h="10467826">
                <a:moveTo>
                  <a:pt x="0" y="0"/>
                </a:moveTo>
                <a:lnTo>
                  <a:pt x="3086100" y="0"/>
                </a:lnTo>
                <a:lnTo>
                  <a:pt x="3086100" y="10467826"/>
                </a:lnTo>
                <a:lnTo>
                  <a:pt x="0" y="10467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19039" y="2582308"/>
            <a:ext cx="5342304" cy="6120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STEM and other toys for various age group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Sports equipment – bats , Safety helmets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Gym equipment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algn="l">
              <a:lnSpc>
                <a:spcPts val="3149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0282" r="-2028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4186537" y="1699061"/>
            <a:ext cx="4957463" cy="738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</a:pPr>
            <a:r>
              <a:rPr lang="en-US" sz="4298" dirty="0" smtClean="0">
                <a:solidFill>
                  <a:srgbClr val="593C8F"/>
                </a:solidFill>
                <a:latin typeface="League Spartan"/>
              </a:rPr>
              <a:t>Infotrans ?</a:t>
            </a:r>
            <a:endParaRPr lang="en-US" sz="4298" dirty="0">
              <a:solidFill>
                <a:srgbClr val="593C8F"/>
              </a:solidFill>
              <a:latin typeface="League Spartan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168559" y="2523024"/>
            <a:ext cx="2656840" cy="38100"/>
            <a:chOff x="0" y="0"/>
            <a:chExt cx="3542453" cy="50800"/>
          </a:xfrm>
        </p:grpSpPr>
        <p:sp>
          <p:nvSpPr>
            <p:cNvPr id="6" name="Freeform 6"/>
            <p:cNvSpPr/>
            <p:nvPr/>
          </p:nvSpPr>
          <p:spPr>
            <a:xfrm>
              <a:off x="25400" y="0"/>
              <a:ext cx="3491611" cy="50800"/>
            </a:xfrm>
            <a:custGeom>
              <a:avLst/>
              <a:gdLst/>
              <a:ahLst/>
              <a:cxnLst/>
              <a:rect l="l" t="t" r="r" b="b"/>
              <a:pathLst>
                <a:path w="3491611" h="50800">
                  <a:moveTo>
                    <a:pt x="0" y="0"/>
                  </a:moveTo>
                  <a:lnTo>
                    <a:pt x="3491611" y="0"/>
                  </a:lnTo>
                  <a:lnTo>
                    <a:pt x="3491611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0" y="-180826"/>
            <a:ext cx="3086100" cy="10467826"/>
          </a:xfrm>
          <a:custGeom>
            <a:avLst/>
            <a:gdLst/>
            <a:ahLst/>
            <a:cxnLst/>
            <a:rect l="l" t="t" r="r" b="b"/>
            <a:pathLst>
              <a:path w="3086100" h="10467826">
                <a:moveTo>
                  <a:pt x="0" y="0"/>
                </a:moveTo>
                <a:lnTo>
                  <a:pt x="3086100" y="0"/>
                </a:lnTo>
                <a:lnTo>
                  <a:pt x="3086100" y="10467826"/>
                </a:lnTo>
                <a:lnTo>
                  <a:pt x="0" y="10467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089187" y="1168463"/>
            <a:ext cx="5889328" cy="7947995"/>
            <a:chOff x="0" y="0"/>
            <a:chExt cx="7852437" cy="105973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52410" cy="10597388"/>
            </a:xfrm>
            <a:custGeom>
              <a:avLst/>
              <a:gdLst/>
              <a:ahLst/>
              <a:cxnLst/>
              <a:rect l="l" t="t" r="r" b="b"/>
              <a:pathLst>
                <a:path w="7852410" h="10597388">
                  <a:moveTo>
                    <a:pt x="7852410" y="9813417"/>
                  </a:moveTo>
                  <a:cubicBezTo>
                    <a:pt x="7852410" y="10248265"/>
                    <a:pt x="7500620" y="10597262"/>
                    <a:pt x="7068566" y="10597262"/>
                  </a:cubicBezTo>
                  <a:lnTo>
                    <a:pt x="783844" y="10597262"/>
                  </a:lnTo>
                  <a:cubicBezTo>
                    <a:pt x="348996" y="10597388"/>
                    <a:pt x="0" y="10245598"/>
                    <a:pt x="0" y="9813417"/>
                  </a:cubicBezTo>
                  <a:lnTo>
                    <a:pt x="0" y="783844"/>
                  </a:lnTo>
                  <a:cubicBezTo>
                    <a:pt x="0" y="348996"/>
                    <a:pt x="351790" y="0"/>
                    <a:pt x="783844" y="0"/>
                  </a:cubicBezTo>
                  <a:lnTo>
                    <a:pt x="7065772" y="0"/>
                  </a:lnTo>
                  <a:cubicBezTo>
                    <a:pt x="7500620" y="0"/>
                    <a:pt x="7849616" y="351790"/>
                    <a:pt x="7849616" y="783844"/>
                  </a:cubicBezTo>
                  <a:lnTo>
                    <a:pt x="7852410" y="9813417"/>
                  </a:lnTo>
                  <a:close/>
                </a:path>
              </a:pathLst>
            </a:custGeom>
            <a:blipFill>
              <a:blip r:embed="rId5"/>
              <a:stretch>
                <a:fillRect l="-51166" r="-51166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11037253" y="1116529"/>
            <a:ext cx="5993196" cy="8053941"/>
          </a:xfrm>
          <a:custGeom>
            <a:avLst/>
            <a:gdLst/>
            <a:ahLst/>
            <a:cxnLst/>
            <a:rect l="l" t="t" r="r" b="b"/>
            <a:pathLst>
              <a:path w="5993196" h="8053941">
                <a:moveTo>
                  <a:pt x="0" y="0"/>
                </a:moveTo>
                <a:lnTo>
                  <a:pt x="5993196" y="0"/>
                </a:lnTo>
                <a:lnTo>
                  <a:pt x="5993196" y="8053941"/>
                </a:lnTo>
                <a:lnTo>
                  <a:pt x="0" y="80539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186537" y="1166265"/>
            <a:ext cx="3255770" cy="70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</a:pPr>
            <a:r>
              <a:rPr lang="en-US" sz="3629">
                <a:solidFill>
                  <a:srgbClr val="000000"/>
                </a:solidFill>
                <a:latin typeface="Lato Bold"/>
              </a:rPr>
              <a:t>WHY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53027" y="2965241"/>
            <a:ext cx="5744744" cy="6360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Extensive Experience with Demonstrated skills and achievements </a:t>
            </a:r>
          </a:p>
          <a:p>
            <a:pPr algn="l">
              <a:lnSpc>
                <a:spcPts val="3149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algn="l">
              <a:lnSpc>
                <a:spcPts val="3149"/>
              </a:lnSpc>
            </a:pPr>
            <a:r>
              <a:rPr lang="en-US" sz="2250" dirty="0" smtClean="0">
                <a:solidFill>
                  <a:srgbClr val="000000"/>
                </a:solidFill>
                <a:latin typeface="Poppins"/>
              </a:rPr>
              <a:t>Adherence to agreed quality </a:t>
            </a:r>
            <a:r>
              <a:rPr lang="en-US" sz="2250" dirty="0">
                <a:solidFill>
                  <a:srgbClr val="000000"/>
                </a:solidFill>
                <a:latin typeface="Poppins"/>
              </a:rPr>
              <a:t>standards </a:t>
            </a:r>
            <a:r>
              <a:rPr lang="en-US" sz="2250" dirty="0" smtClean="0">
                <a:solidFill>
                  <a:srgbClr val="000000"/>
                </a:solidFill>
                <a:latin typeface="Poppins"/>
              </a:rPr>
              <a:t>at </a:t>
            </a:r>
            <a:r>
              <a:rPr lang="en-US" sz="2250" dirty="0">
                <a:solidFill>
                  <a:srgbClr val="000000"/>
                </a:solidFill>
                <a:latin typeface="Poppins"/>
              </a:rPr>
              <a:t>a competitive </a:t>
            </a:r>
            <a:r>
              <a:rPr lang="en-US" sz="2250" dirty="0" smtClean="0">
                <a:solidFill>
                  <a:srgbClr val="000000"/>
                </a:solidFill>
                <a:latin typeface="Poppins"/>
              </a:rPr>
              <a:t>price  </a:t>
            </a: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algn="l">
              <a:lnSpc>
                <a:spcPts val="3149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algn="l">
              <a:lnSpc>
                <a:spcPts val="3149"/>
              </a:lnSpc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Expansive and supportive Industry Network</a:t>
            </a:r>
          </a:p>
          <a:p>
            <a:pPr algn="l">
              <a:lnSpc>
                <a:spcPts val="3149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algn="l">
              <a:lnSpc>
                <a:spcPts val="3149"/>
              </a:lnSpc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Scientific approach </a:t>
            </a:r>
          </a:p>
          <a:p>
            <a:pPr algn="l">
              <a:lnSpc>
                <a:spcPts val="3149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algn="l">
              <a:lnSpc>
                <a:spcPts val="3149"/>
              </a:lnSpc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Complete commitment to Agreed deliverables </a:t>
            </a:r>
          </a:p>
          <a:p>
            <a:pPr algn="l">
              <a:lnSpc>
                <a:spcPts val="3149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algn="l">
              <a:lnSpc>
                <a:spcPts val="3149"/>
              </a:lnSpc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Demonstrated Dependability</a:t>
            </a:r>
          </a:p>
          <a:p>
            <a:pPr algn="l">
              <a:lnSpc>
                <a:spcPts val="3149"/>
              </a:lnSpc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0721" y="1142396"/>
            <a:ext cx="4957463" cy="823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</a:pPr>
            <a:r>
              <a:rPr lang="en-US" sz="4298">
                <a:solidFill>
                  <a:srgbClr val="593C8F"/>
                </a:solidFill>
                <a:latin typeface="League Spartan"/>
              </a:rPr>
              <a:t>BEST SERVICES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10721" y="2081504"/>
            <a:ext cx="2656840" cy="38100"/>
            <a:chOff x="0" y="0"/>
            <a:chExt cx="3542453" cy="50800"/>
          </a:xfrm>
        </p:grpSpPr>
        <p:sp>
          <p:nvSpPr>
            <p:cNvPr id="4" name="Freeform 4"/>
            <p:cNvSpPr/>
            <p:nvPr/>
          </p:nvSpPr>
          <p:spPr>
            <a:xfrm>
              <a:off x="25400" y="0"/>
              <a:ext cx="3491611" cy="50800"/>
            </a:xfrm>
            <a:custGeom>
              <a:avLst/>
              <a:gdLst/>
              <a:ahLst/>
              <a:cxnLst/>
              <a:rect l="l" t="t" r="r" b="b"/>
              <a:pathLst>
                <a:path w="3491611" h="50800">
                  <a:moveTo>
                    <a:pt x="0" y="0"/>
                  </a:moveTo>
                  <a:lnTo>
                    <a:pt x="3491611" y="0"/>
                  </a:lnTo>
                  <a:lnTo>
                    <a:pt x="3491611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4959350"/>
            <a:ext cx="18468826" cy="5327650"/>
          </a:xfrm>
          <a:custGeom>
            <a:avLst/>
            <a:gdLst/>
            <a:ahLst/>
            <a:cxnLst/>
            <a:rect l="l" t="t" r="r" b="b"/>
            <a:pathLst>
              <a:path w="18468826" h="5327650">
                <a:moveTo>
                  <a:pt x="0" y="0"/>
                </a:moveTo>
                <a:lnTo>
                  <a:pt x="18468826" y="0"/>
                </a:lnTo>
                <a:lnTo>
                  <a:pt x="18468826" y="5327650"/>
                </a:lnTo>
                <a:lnTo>
                  <a:pt x="0" y="53276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1077364" y="1007439"/>
            <a:ext cx="6127898" cy="8269961"/>
            <a:chOff x="0" y="0"/>
            <a:chExt cx="8170531" cy="11026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70545" cy="11026649"/>
            </a:xfrm>
            <a:custGeom>
              <a:avLst/>
              <a:gdLst/>
              <a:ahLst/>
              <a:cxnLst/>
              <a:rect l="l" t="t" r="r" b="b"/>
              <a:pathLst>
                <a:path w="8170545" h="11026649">
                  <a:moveTo>
                    <a:pt x="8170545" y="10211054"/>
                  </a:moveTo>
                  <a:cubicBezTo>
                    <a:pt x="8170545" y="10663555"/>
                    <a:pt x="7804531" y="11026649"/>
                    <a:pt x="7354951" y="11026649"/>
                  </a:cubicBezTo>
                  <a:lnTo>
                    <a:pt x="815594" y="11026649"/>
                  </a:lnTo>
                  <a:cubicBezTo>
                    <a:pt x="363093" y="11026648"/>
                    <a:pt x="0" y="10660634"/>
                    <a:pt x="0" y="10211054"/>
                  </a:cubicBezTo>
                  <a:lnTo>
                    <a:pt x="0" y="815594"/>
                  </a:lnTo>
                  <a:cubicBezTo>
                    <a:pt x="0" y="363093"/>
                    <a:pt x="366014" y="0"/>
                    <a:pt x="815594" y="0"/>
                  </a:cubicBezTo>
                  <a:lnTo>
                    <a:pt x="7352030" y="0"/>
                  </a:lnTo>
                  <a:cubicBezTo>
                    <a:pt x="7804531" y="0"/>
                    <a:pt x="8167625" y="366014"/>
                    <a:pt x="8167625" y="815594"/>
                  </a:cubicBezTo>
                  <a:lnTo>
                    <a:pt x="8170545" y="10210927"/>
                  </a:lnTo>
                  <a:close/>
                </a:path>
              </a:pathLst>
            </a:custGeom>
            <a:blipFill>
              <a:blip r:embed="rId4"/>
              <a:stretch>
                <a:fillRect l="-51216" r="-51216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1023326" y="953401"/>
            <a:ext cx="6235974" cy="8380198"/>
          </a:xfrm>
          <a:custGeom>
            <a:avLst/>
            <a:gdLst/>
            <a:ahLst/>
            <a:cxnLst/>
            <a:rect l="l" t="t" r="r" b="b"/>
            <a:pathLst>
              <a:path w="6235974" h="8380198">
                <a:moveTo>
                  <a:pt x="0" y="0"/>
                </a:moveTo>
                <a:lnTo>
                  <a:pt x="6235974" y="0"/>
                </a:lnTo>
                <a:lnTo>
                  <a:pt x="6235974" y="8380198"/>
                </a:lnTo>
                <a:lnTo>
                  <a:pt x="0" y="83801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63096" y="466725"/>
            <a:ext cx="3255770" cy="70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</a:pPr>
            <a:r>
              <a:rPr lang="en-US" sz="3629">
                <a:solidFill>
                  <a:srgbClr val="000000"/>
                </a:solidFill>
                <a:latin typeface="Lato Bold"/>
              </a:rPr>
              <a:t>WE PROVIDE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3096" y="2224352"/>
            <a:ext cx="9791700" cy="2734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Poppins"/>
              </a:rPr>
              <a:t>Clients like Reliance Industries , Crompton Electricals , Baker Gauges , Tata International have found our services reliable and have provided us with numerous and important project opportunities time and again.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000000"/>
              </a:solidFill>
              <a:latin typeface="Poppins"/>
            </a:endParaRP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Poppins"/>
              </a:rPr>
              <a:t>Our clients from SME segment have recognized our abilities to handle crucial projects with critical requirements and tighter deadlines.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0282" r="-2028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1409096"/>
            <a:ext cx="4957463" cy="823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</a:pPr>
            <a:r>
              <a:rPr lang="en-US" sz="4298">
                <a:solidFill>
                  <a:srgbClr val="593C8F"/>
                </a:solidFill>
                <a:latin typeface="League Spartan"/>
              </a:rPr>
              <a:t>Accomplishments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10721" y="2214009"/>
            <a:ext cx="3292798" cy="57150"/>
            <a:chOff x="0" y="0"/>
            <a:chExt cx="4390397" cy="76200"/>
          </a:xfrm>
        </p:grpSpPr>
        <p:sp>
          <p:nvSpPr>
            <p:cNvPr id="6" name="Freeform 6"/>
            <p:cNvSpPr/>
            <p:nvPr/>
          </p:nvSpPr>
          <p:spPr>
            <a:xfrm>
              <a:off x="25273" y="0"/>
              <a:ext cx="4339844" cy="76200"/>
            </a:xfrm>
            <a:custGeom>
              <a:avLst/>
              <a:gdLst/>
              <a:ahLst/>
              <a:cxnLst/>
              <a:rect l="l" t="t" r="r" b="b"/>
              <a:pathLst>
                <a:path w="4339844" h="76200">
                  <a:moveTo>
                    <a:pt x="0" y="25400"/>
                  </a:moveTo>
                  <a:lnTo>
                    <a:pt x="4339590" y="0"/>
                  </a:lnTo>
                  <a:lnTo>
                    <a:pt x="4339844" y="50800"/>
                  </a:lnTo>
                  <a:lnTo>
                    <a:pt x="254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5201900" y="-180826"/>
            <a:ext cx="3086100" cy="10467826"/>
          </a:xfrm>
          <a:custGeom>
            <a:avLst/>
            <a:gdLst/>
            <a:ahLst/>
            <a:cxnLst/>
            <a:rect l="l" t="t" r="r" b="b"/>
            <a:pathLst>
              <a:path w="3086100" h="10467826">
                <a:moveTo>
                  <a:pt x="0" y="0"/>
                </a:moveTo>
                <a:lnTo>
                  <a:pt x="3086100" y="0"/>
                </a:lnTo>
                <a:lnTo>
                  <a:pt x="3086100" y="10467826"/>
                </a:lnTo>
                <a:lnTo>
                  <a:pt x="0" y="10467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547754" y="1011032"/>
            <a:ext cx="6180717" cy="8264937"/>
            <a:chOff x="0" y="0"/>
            <a:chExt cx="8240956" cy="110199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40903" cy="11019917"/>
            </a:xfrm>
            <a:custGeom>
              <a:avLst/>
              <a:gdLst/>
              <a:ahLst/>
              <a:cxnLst/>
              <a:rect l="l" t="t" r="r" b="b"/>
              <a:pathLst>
                <a:path w="8240903" h="11019917">
                  <a:moveTo>
                    <a:pt x="0" y="0"/>
                  </a:moveTo>
                  <a:lnTo>
                    <a:pt x="8240903" y="0"/>
                  </a:lnTo>
                  <a:lnTo>
                    <a:pt x="8240903" y="11019917"/>
                  </a:lnTo>
                  <a:lnTo>
                    <a:pt x="0" y="11019917"/>
                  </a:lnTo>
                  <a:close/>
                </a:path>
              </a:pathLst>
            </a:custGeom>
            <a:blipFill>
              <a:blip r:embed="rId5"/>
              <a:stretch>
                <a:fillRect l="-50948" r="-50949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9493250" y="956528"/>
            <a:ext cx="6289724" cy="8373944"/>
            <a:chOff x="0" y="0"/>
            <a:chExt cx="8386299" cy="111652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386318" cy="11165205"/>
            </a:xfrm>
            <a:custGeom>
              <a:avLst/>
              <a:gdLst/>
              <a:ahLst/>
              <a:cxnLst/>
              <a:rect l="l" t="t" r="r" b="b"/>
              <a:pathLst>
                <a:path w="8386318" h="11165205">
                  <a:moveTo>
                    <a:pt x="8386318" y="11165205"/>
                  </a:moveTo>
                  <a:lnTo>
                    <a:pt x="0" y="11165205"/>
                  </a:lnTo>
                  <a:lnTo>
                    <a:pt x="0" y="0"/>
                  </a:lnTo>
                  <a:lnTo>
                    <a:pt x="8386318" y="0"/>
                  </a:lnTo>
                  <a:lnTo>
                    <a:pt x="8386318" y="11165205"/>
                  </a:lnTo>
                  <a:close/>
                  <a:moveTo>
                    <a:pt x="145288" y="11019917"/>
                  </a:moveTo>
                  <a:lnTo>
                    <a:pt x="8240903" y="11019917"/>
                  </a:lnTo>
                  <a:lnTo>
                    <a:pt x="8240903" y="145288"/>
                  </a:lnTo>
                  <a:lnTo>
                    <a:pt x="145288" y="145288"/>
                  </a:lnTo>
                  <a:lnTo>
                    <a:pt x="145288" y="1101991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876300"/>
            <a:ext cx="3255770" cy="681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39"/>
              </a:lnSpc>
            </a:pPr>
            <a:r>
              <a:rPr lang="en-US" sz="3528">
                <a:solidFill>
                  <a:srgbClr val="000000"/>
                </a:solidFill>
                <a:latin typeface="Lato Bold"/>
              </a:rPr>
              <a:t>OUR RECENT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714625"/>
            <a:ext cx="7277100" cy="77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1462" lvl="1" indent="-135731" algn="l">
              <a:lnSpc>
                <a:spcPts val="3149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Substitutes for complex Imported parts developed and delivered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3875810"/>
            <a:ext cx="7218101" cy="4372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1462" lvl="1" indent="-135731" algn="l">
              <a:lnSpc>
                <a:spcPts val="3149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Completed fully auto </a:t>
            </a:r>
            <a:r>
              <a:rPr lang="en-US" sz="2250" dirty="0" smtClean="0">
                <a:solidFill>
                  <a:srgbClr val="000000"/>
                </a:solidFill>
                <a:latin typeface="Poppins"/>
              </a:rPr>
              <a:t>mold </a:t>
            </a:r>
            <a:r>
              <a:rPr lang="en-US" sz="2250" dirty="0">
                <a:solidFill>
                  <a:srgbClr val="000000"/>
                </a:solidFill>
                <a:latin typeface="Poppins"/>
              </a:rPr>
              <a:t>for soft </a:t>
            </a:r>
            <a:r>
              <a:rPr lang="en-US" sz="2250" dirty="0" err="1">
                <a:solidFill>
                  <a:srgbClr val="000000"/>
                </a:solidFill>
                <a:latin typeface="Poppins"/>
              </a:rPr>
              <a:t>pvc</a:t>
            </a:r>
            <a:r>
              <a:rPr lang="en-US" sz="2250" dirty="0">
                <a:solidFill>
                  <a:srgbClr val="000000"/>
                </a:solidFill>
                <a:latin typeface="Poppins"/>
              </a:rPr>
              <a:t> part for Export to </a:t>
            </a:r>
            <a:r>
              <a:rPr lang="en-US" sz="2250" dirty="0" smtClean="0">
                <a:solidFill>
                  <a:srgbClr val="000000"/>
                </a:solidFill>
                <a:latin typeface="Poppins"/>
              </a:rPr>
              <a:t>The USA</a:t>
            </a: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49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49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Exported bulk quantity of spacer for furniture</a:t>
            </a:r>
          </a:p>
          <a:p>
            <a:pPr marL="271462" lvl="1" indent="-135731" algn="l">
              <a:lnSpc>
                <a:spcPts val="3149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49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Delivered set of fully hardened </a:t>
            </a:r>
            <a:r>
              <a:rPr lang="en-US" sz="2250" dirty="0" smtClean="0">
                <a:solidFill>
                  <a:srgbClr val="000000"/>
                </a:solidFill>
                <a:latin typeface="Poppins"/>
              </a:rPr>
              <a:t>molds </a:t>
            </a:r>
            <a:r>
              <a:rPr lang="en-US" sz="2250" dirty="0">
                <a:solidFill>
                  <a:srgbClr val="000000"/>
                </a:solidFill>
                <a:latin typeface="Poppins"/>
              </a:rPr>
              <a:t>with tight tolerances and crucial geometry to an </a:t>
            </a:r>
            <a:r>
              <a:rPr lang="en-US" sz="2250" dirty="0" smtClean="0">
                <a:solidFill>
                  <a:srgbClr val="000000"/>
                </a:solidFill>
                <a:latin typeface="Poppins"/>
              </a:rPr>
              <a:t>exporter</a:t>
            </a:r>
          </a:p>
          <a:p>
            <a:pPr marL="135731" lvl="1" algn="l">
              <a:lnSpc>
                <a:spcPts val="3149"/>
              </a:lnSpc>
            </a:pPr>
            <a:r>
              <a:rPr lang="en-US" sz="2250" dirty="0" smtClean="0">
                <a:solidFill>
                  <a:srgbClr val="000000"/>
                </a:solidFill>
                <a:latin typeface="Poppins"/>
              </a:rPr>
              <a:t> </a:t>
            </a:r>
          </a:p>
          <a:p>
            <a:pPr marL="271462" lvl="1" indent="-135731" algn="l">
              <a:lnSpc>
                <a:spcPts val="3149"/>
              </a:lnSpc>
              <a:buFont typeface="Arial"/>
              <a:buChar char="•"/>
            </a:pPr>
            <a:r>
              <a:rPr lang="en-US" sz="2250" dirty="0" smtClean="0">
                <a:solidFill>
                  <a:srgbClr val="000000"/>
                </a:solidFill>
                <a:latin typeface="Poppins"/>
              </a:rPr>
              <a:t>Successfully developed  mold for mop-bucket for running on 550 tons machine with more than 95% quality points met at T0. </a:t>
            </a:r>
            <a:endParaRPr lang="en-US" sz="2250" dirty="0">
              <a:solidFill>
                <a:srgbClr val="000000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2013" b="-35763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4902667"/>
            <a:ext cx="4957463" cy="1585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</a:pPr>
            <a:r>
              <a:rPr lang="en-US" sz="4298">
                <a:solidFill>
                  <a:srgbClr val="593C8F"/>
                </a:solidFill>
                <a:latin typeface="League Spartan"/>
              </a:rPr>
              <a:t>WORLDWIDE</a:t>
            </a:r>
          </a:p>
          <a:p>
            <a:pPr algn="l">
              <a:lnSpc>
                <a:spcPts val="6018"/>
              </a:lnSpc>
            </a:pPr>
            <a:r>
              <a:rPr lang="en-US" sz="4298">
                <a:solidFill>
                  <a:srgbClr val="593C8F"/>
                </a:solidFill>
                <a:latin typeface="League Spartan"/>
              </a:rPr>
              <a:t>SERVICES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354134"/>
            <a:ext cx="3255770" cy="681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39"/>
              </a:lnSpc>
            </a:pPr>
            <a:r>
              <a:rPr lang="en-US" sz="3528">
                <a:solidFill>
                  <a:srgbClr val="000000"/>
                </a:solidFill>
                <a:latin typeface="Lato Bold"/>
              </a:rPr>
              <a:t>WE PROVIDE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81" b="-9281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0" y="4962674"/>
            <a:ext cx="18288000" cy="5324326"/>
          </a:xfrm>
          <a:custGeom>
            <a:avLst/>
            <a:gdLst/>
            <a:ahLst/>
            <a:cxnLst/>
            <a:rect l="l" t="t" r="r" b="b"/>
            <a:pathLst>
              <a:path w="18288000" h="5324326">
                <a:moveTo>
                  <a:pt x="0" y="0"/>
                </a:moveTo>
                <a:lnTo>
                  <a:pt x="18288000" y="0"/>
                </a:lnTo>
                <a:lnTo>
                  <a:pt x="18288000" y="5324326"/>
                </a:lnTo>
                <a:lnTo>
                  <a:pt x="0" y="53243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72171" y="5489311"/>
            <a:ext cx="10143658" cy="1527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1"/>
              </a:lnSpc>
            </a:pPr>
            <a:r>
              <a:rPr lang="en-US" sz="8050">
                <a:solidFill>
                  <a:srgbClr val="593C8F"/>
                </a:solidFill>
                <a:latin typeface="League Spartan"/>
              </a:rPr>
              <a:t>THANK YOU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53676" y="7306791"/>
            <a:ext cx="6809275" cy="550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0"/>
              </a:lnSpc>
            </a:pPr>
            <a:r>
              <a:rPr lang="en-US" sz="3078">
                <a:solidFill>
                  <a:srgbClr val="000000"/>
                </a:solidFill>
                <a:latin typeface="Arimo"/>
              </a:rPr>
              <a:t>https://www.infotrans-caddesign.com/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810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0282" r="-2028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5201900" y="-180826"/>
            <a:ext cx="3086100" cy="10467826"/>
          </a:xfrm>
          <a:custGeom>
            <a:avLst/>
            <a:gdLst/>
            <a:ahLst/>
            <a:cxnLst/>
            <a:rect l="l" t="t" r="r" b="b"/>
            <a:pathLst>
              <a:path w="3086100" h="10467826">
                <a:moveTo>
                  <a:pt x="0" y="0"/>
                </a:moveTo>
                <a:lnTo>
                  <a:pt x="3086100" y="0"/>
                </a:lnTo>
                <a:lnTo>
                  <a:pt x="3086100" y="10467826"/>
                </a:lnTo>
                <a:lnTo>
                  <a:pt x="0" y="10467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818838" y="1"/>
            <a:ext cx="8414268" cy="10307782"/>
            <a:chOff x="0" y="56606"/>
            <a:chExt cx="11397378" cy="14038580"/>
          </a:xfrm>
        </p:grpSpPr>
        <p:sp>
          <p:nvSpPr>
            <p:cNvPr id="6" name="Freeform 6"/>
            <p:cNvSpPr/>
            <p:nvPr/>
          </p:nvSpPr>
          <p:spPr>
            <a:xfrm>
              <a:off x="0" y="56606"/>
              <a:ext cx="11397378" cy="14038580"/>
            </a:xfrm>
            <a:custGeom>
              <a:avLst/>
              <a:gdLst/>
              <a:ahLst/>
              <a:cxnLst/>
              <a:rect l="l" t="t" r="r" b="b"/>
              <a:pathLst>
                <a:path w="11397378" h="14038580">
                  <a:moveTo>
                    <a:pt x="0" y="0"/>
                  </a:moveTo>
                  <a:lnTo>
                    <a:pt x="11397378" y="0"/>
                  </a:lnTo>
                  <a:lnTo>
                    <a:pt x="11397378" y="14038580"/>
                  </a:lnTo>
                  <a:lnTo>
                    <a:pt x="0" y="14038580"/>
                  </a:lnTo>
                  <a:close/>
                </a:path>
              </a:pathLst>
            </a:custGeom>
            <a:blipFill>
              <a:blip r:embed="rId5"/>
              <a:stretch>
                <a:fillRect l="-37207" r="-37207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028720" y="876300"/>
            <a:ext cx="3255770" cy="70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</a:pPr>
            <a:r>
              <a:rPr lang="en-US" sz="3629">
                <a:solidFill>
                  <a:srgbClr val="000000"/>
                </a:solidFill>
                <a:latin typeface="Lato Bold"/>
              </a:rPr>
              <a:t>OUR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20" y="1409096"/>
            <a:ext cx="4957463" cy="738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</a:pPr>
            <a:r>
              <a:rPr lang="en-US" sz="4298">
                <a:solidFill>
                  <a:srgbClr val="593C8F"/>
                </a:solidFill>
                <a:latin typeface="League Spartan"/>
              </a:rPr>
              <a:t>Company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19195" y="2177292"/>
            <a:ext cx="19050" cy="19050"/>
            <a:chOff x="0" y="0"/>
            <a:chExt cx="25400" cy="25400"/>
          </a:xfrm>
        </p:grpSpPr>
        <p:sp>
          <p:nvSpPr>
            <p:cNvPr id="10" name="Freeform 10"/>
            <p:cNvSpPr/>
            <p:nvPr/>
          </p:nvSpPr>
          <p:spPr>
            <a:xfrm>
              <a:off x="12700" y="0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877392" y="2476500"/>
            <a:ext cx="4769516" cy="9143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1220" lvl="1" indent="-135610" algn="l">
              <a:lnSpc>
                <a:spcPts val="3148"/>
              </a:lnSpc>
              <a:buFont typeface="Arial"/>
              <a:buChar char="•"/>
            </a:pPr>
            <a:r>
              <a:rPr lang="en-US" sz="2247" dirty="0">
                <a:solidFill>
                  <a:srgbClr val="000000"/>
                </a:solidFill>
                <a:latin typeface="Poppins"/>
              </a:rPr>
              <a:t>Over </a:t>
            </a:r>
            <a:r>
              <a:rPr lang="en-US" sz="2247" dirty="0" smtClean="0">
                <a:solidFill>
                  <a:srgbClr val="000000"/>
                </a:solidFill>
                <a:latin typeface="Poppins"/>
              </a:rPr>
              <a:t>20</a:t>
            </a:r>
            <a:r>
              <a:rPr lang="en-US" sz="2247" dirty="0" smtClean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247" dirty="0">
                <a:solidFill>
                  <a:srgbClr val="000000"/>
                </a:solidFill>
                <a:latin typeface="Poppins"/>
              </a:rPr>
              <a:t>years in Operation offering </a:t>
            </a:r>
            <a:r>
              <a:rPr lang="en-US" sz="2247" dirty="0" smtClean="0">
                <a:solidFill>
                  <a:srgbClr val="000000"/>
                </a:solidFill>
                <a:latin typeface="Poppins"/>
              </a:rPr>
              <a:t>Plastic </a:t>
            </a:r>
            <a:r>
              <a:rPr lang="en-US" sz="2247" dirty="0">
                <a:solidFill>
                  <a:srgbClr val="000000"/>
                </a:solidFill>
                <a:latin typeface="Poppins"/>
              </a:rPr>
              <a:t>Molded parts </a:t>
            </a:r>
          </a:p>
          <a:p>
            <a:pPr marL="271220" lvl="1" indent="-135610" algn="l">
              <a:lnSpc>
                <a:spcPts val="3148"/>
              </a:lnSpc>
            </a:pPr>
            <a:endParaRPr lang="en-US" sz="2247" dirty="0">
              <a:solidFill>
                <a:srgbClr val="000000"/>
              </a:solidFill>
              <a:latin typeface="Poppins"/>
            </a:endParaRPr>
          </a:p>
          <a:p>
            <a:pPr marL="271220" lvl="1" indent="-135610" algn="l">
              <a:lnSpc>
                <a:spcPts val="3148"/>
              </a:lnSpc>
              <a:buFont typeface="Arial"/>
              <a:buChar char="•"/>
            </a:pPr>
            <a:r>
              <a:rPr lang="en-US" sz="2247" dirty="0" smtClean="0">
                <a:solidFill>
                  <a:srgbClr val="000000"/>
                </a:solidFill>
                <a:latin typeface="Poppins"/>
              </a:rPr>
              <a:t>Product Design </a:t>
            </a:r>
            <a:r>
              <a:rPr lang="en-US" sz="2247" dirty="0">
                <a:solidFill>
                  <a:srgbClr val="000000"/>
                </a:solidFill>
                <a:latin typeface="Poppins"/>
              </a:rPr>
              <a:t>to Delivery in a single window</a:t>
            </a:r>
          </a:p>
          <a:p>
            <a:pPr marL="271220" lvl="1" indent="-135610" algn="l">
              <a:lnSpc>
                <a:spcPts val="3148"/>
              </a:lnSpc>
            </a:pPr>
            <a:endParaRPr lang="en-US" sz="2247" dirty="0">
              <a:solidFill>
                <a:srgbClr val="000000"/>
              </a:solidFill>
              <a:latin typeface="Poppins"/>
            </a:endParaRPr>
          </a:p>
          <a:p>
            <a:pPr marL="271220" lvl="1" indent="-135610" algn="l">
              <a:lnSpc>
                <a:spcPts val="3148"/>
              </a:lnSpc>
              <a:buFont typeface="Arial"/>
              <a:buChar char="•"/>
            </a:pPr>
            <a:r>
              <a:rPr lang="en-US" sz="2247" dirty="0">
                <a:solidFill>
                  <a:srgbClr val="000000"/>
                </a:solidFill>
                <a:latin typeface="Poppins"/>
              </a:rPr>
              <a:t>Substantial and Varied project </a:t>
            </a:r>
            <a:r>
              <a:rPr lang="en-US" sz="2247" dirty="0" smtClean="0">
                <a:solidFill>
                  <a:srgbClr val="000000"/>
                </a:solidFill>
                <a:latin typeface="Poppins"/>
              </a:rPr>
              <a:t>experience with unflinching reliability</a:t>
            </a:r>
            <a:endParaRPr lang="en-US" sz="2247" dirty="0">
              <a:solidFill>
                <a:srgbClr val="000000"/>
              </a:solidFill>
              <a:latin typeface="Poppins"/>
            </a:endParaRPr>
          </a:p>
          <a:p>
            <a:pPr marL="271220" lvl="1" indent="-135610" algn="l">
              <a:lnSpc>
                <a:spcPts val="3148"/>
              </a:lnSpc>
            </a:pPr>
            <a:endParaRPr lang="en-US" sz="2247" dirty="0">
              <a:solidFill>
                <a:srgbClr val="000000"/>
              </a:solidFill>
              <a:latin typeface="Poppins"/>
            </a:endParaRPr>
          </a:p>
          <a:p>
            <a:pPr marL="271220" lvl="1" indent="-135610" algn="l">
              <a:lnSpc>
                <a:spcPts val="3148"/>
              </a:lnSpc>
              <a:buFont typeface="Arial"/>
              <a:buChar char="•"/>
            </a:pPr>
            <a:r>
              <a:rPr lang="en-US" sz="2247" dirty="0">
                <a:solidFill>
                  <a:srgbClr val="000000"/>
                </a:solidFill>
                <a:latin typeface="Poppins"/>
              </a:rPr>
              <a:t>Operations well suited for </a:t>
            </a:r>
            <a:r>
              <a:rPr lang="en-US" sz="2247" dirty="0" smtClean="0">
                <a:solidFill>
                  <a:srgbClr val="000000"/>
                </a:solidFill>
                <a:latin typeface="Poppins"/>
              </a:rPr>
              <a:t>crucial industrial parts</a:t>
            </a:r>
            <a:endParaRPr lang="en-US" sz="2247" dirty="0">
              <a:solidFill>
                <a:srgbClr val="000000"/>
              </a:solidFill>
              <a:latin typeface="Poppins"/>
            </a:endParaRPr>
          </a:p>
          <a:p>
            <a:pPr marL="271220" lvl="1" indent="-135610" algn="l">
              <a:lnSpc>
                <a:spcPts val="3148"/>
              </a:lnSpc>
            </a:pPr>
            <a:endParaRPr lang="en-US" sz="2247" dirty="0">
              <a:solidFill>
                <a:srgbClr val="000000"/>
              </a:solidFill>
              <a:latin typeface="Poppins"/>
            </a:endParaRPr>
          </a:p>
          <a:p>
            <a:pPr marL="271220" lvl="1" indent="-135610" algn="l">
              <a:lnSpc>
                <a:spcPts val="3148"/>
              </a:lnSpc>
              <a:buFont typeface="Arial"/>
              <a:buChar char="•"/>
            </a:pPr>
            <a:r>
              <a:rPr lang="en-US" sz="2247" dirty="0">
                <a:solidFill>
                  <a:srgbClr val="000000"/>
                </a:solidFill>
                <a:latin typeface="Poppins"/>
              </a:rPr>
              <a:t>Till date served large conglomerates to SMEs</a:t>
            </a:r>
          </a:p>
          <a:p>
            <a:pPr marL="271220" lvl="1" indent="-135610" algn="l">
              <a:lnSpc>
                <a:spcPts val="3148"/>
              </a:lnSpc>
            </a:pPr>
            <a:endParaRPr lang="en-US" sz="2247" dirty="0">
              <a:solidFill>
                <a:srgbClr val="000000"/>
              </a:solidFill>
              <a:latin typeface="Poppins"/>
            </a:endParaRPr>
          </a:p>
          <a:p>
            <a:pPr marL="271220" lvl="1" indent="-135610" algn="l">
              <a:lnSpc>
                <a:spcPts val="3148"/>
              </a:lnSpc>
              <a:buFont typeface="Arial"/>
              <a:buChar char="•"/>
            </a:pPr>
            <a:r>
              <a:rPr lang="en-US" sz="2247" dirty="0">
                <a:solidFill>
                  <a:srgbClr val="000000"/>
                </a:solidFill>
                <a:latin typeface="Poppins"/>
              </a:rPr>
              <a:t>All of the above  distills into great quality products at competitive prices without fail.</a:t>
            </a:r>
          </a:p>
          <a:p>
            <a:pPr marL="271220" lvl="1" indent="-135610" algn="l">
              <a:lnSpc>
                <a:spcPts val="3148"/>
              </a:lnSpc>
            </a:pPr>
            <a:endParaRPr lang="en-US" sz="2247" dirty="0">
              <a:solidFill>
                <a:srgbClr val="000000"/>
              </a:solidFill>
              <a:latin typeface="Poppins"/>
            </a:endParaRPr>
          </a:p>
          <a:p>
            <a:pPr marL="271220" lvl="1" indent="-135610" algn="l">
              <a:lnSpc>
                <a:spcPts val="3148"/>
              </a:lnSpc>
            </a:pPr>
            <a:endParaRPr lang="en-US" sz="2247" dirty="0">
              <a:solidFill>
                <a:srgbClr val="000000"/>
              </a:solidFill>
              <a:latin typeface="Poppins"/>
            </a:endParaRPr>
          </a:p>
          <a:p>
            <a:pPr marL="271220" lvl="1" indent="-135610" algn="l">
              <a:lnSpc>
                <a:spcPts val="3148"/>
              </a:lnSpc>
            </a:pPr>
            <a:endParaRPr lang="en-US" sz="2247" dirty="0">
              <a:solidFill>
                <a:srgbClr val="000000"/>
              </a:solidFill>
              <a:latin typeface="Poppins"/>
            </a:endParaRPr>
          </a:p>
          <a:p>
            <a:pPr marL="271220" lvl="1" indent="-135610" algn="l">
              <a:lnSpc>
                <a:spcPts val="3148"/>
              </a:lnSpc>
            </a:pPr>
            <a:endParaRPr lang="en-US" sz="2247" dirty="0">
              <a:solidFill>
                <a:srgbClr val="000000"/>
              </a:solidFill>
              <a:latin typeface="Poppin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010742" y="2233059"/>
            <a:ext cx="2656840" cy="38100"/>
            <a:chOff x="0" y="0"/>
            <a:chExt cx="3542453" cy="50800"/>
          </a:xfrm>
        </p:grpSpPr>
        <p:sp>
          <p:nvSpPr>
            <p:cNvPr id="13" name="Freeform 13"/>
            <p:cNvSpPr/>
            <p:nvPr/>
          </p:nvSpPr>
          <p:spPr>
            <a:xfrm>
              <a:off x="25400" y="0"/>
              <a:ext cx="3491611" cy="50800"/>
            </a:xfrm>
            <a:custGeom>
              <a:avLst/>
              <a:gdLst/>
              <a:ahLst/>
              <a:cxnLst/>
              <a:rect l="l" t="t" r="r" b="b"/>
              <a:pathLst>
                <a:path w="3491611" h="50800">
                  <a:moveTo>
                    <a:pt x="0" y="0"/>
                  </a:moveTo>
                  <a:lnTo>
                    <a:pt x="3491611" y="0"/>
                  </a:lnTo>
                  <a:lnTo>
                    <a:pt x="3491611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80826"/>
            <a:ext cx="9499600" cy="10467826"/>
          </a:xfrm>
          <a:custGeom>
            <a:avLst/>
            <a:gdLst/>
            <a:ahLst/>
            <a:cxnLst/>
            <a:rect l="l" t="t" r="r" b="b"/>
            <a:pathLst>
              <a:path w="9499600" h="10467826">
                <a:moveTo>
                  <a:pt x="0" y="0"/>
                </a:moveTo>
                <a:lnTo>
                  <a:pt x="9499600" y="0"/>
                </a:lnTo>
                <a:lnTo>
                  <a:pt x="9499600" y="10467826"/>
                </a:lnTo>
                <a:lnTo>
                  <a:pt x="0" y="10467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9697" y="1444567"/>
            <a:ext cx="77724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18"/>
              </a:lnSpc>
            </a:pPr>
            <a:r>
              <a:rPr lang="en-US" sz="3600" dirty="0">
                <a:solidFill>
                  <a:srgbClr val="FFFFFF"/>
                </a:solidFill>
                <a:latin typeface="League Spartan"/>
              </a:rPr>
              <a:t>Broader </a:t>
            </a:r>
            <a:r>
              <a:rPr lang="en-US" sz="3600" dirty="0" smtClean="0">
                <a:solidFill>
                  <a:srgbClr val="FFFFFF"/>
                </a:solidFill>
                <a:latin typeface="League Spartan"/>
              </a:rPr>
              <a:t>Customer  </a:t>
            </a:r>
            <a:r>
              <a:rPr lang="en-US" sz="3600" dirty="0">
                <a:solidFill>
                  <a:srgbClr val="FFFFFF"/>
                </a:solidFill>
                <a:latin typeface="League Spartan"/>
              </a:rPr>
              <a:t>Categories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10742" y="2214009"/>
            <a:ext cx="6247308" cy="57150"/>
            <a:chOff x="0" y="0"/>
            <a:chExt cx="8329744" cy="76200"/>
          </a:xfrm>
        </p:grpSpPr>
        <p:sp>
          <p:nvSpPr>
            <p:cNvPr id="5" name="Freeform 5"/>
            <p:cNvSpPr/>
            <p:nvPr/>
          </p:nvSpPr>
          <p:spPr>
            <a:xfrm>
              <a:off x="25273" y="0"/>
              <a:ext cx="8279130" cy="76200"/>
            </a:xfrm>
            <a:custGeom>
              <a:avLst/>
              <a:gdLst/>
              <a:ahLst/>
              <a:cxnLst/>
              <a:rect l="l" t="t" r="r" b="b"/>
              <a:pathLst>
                <a:path w="8279130" h="76200">
                  <a:moveTo>
                    <a:pt x="0" y="25400"/>
                  </a:moveTo>
                  <a:lnTo>
                    <a:pt x="8279003" y="0"/>
                  </a:lnTo>
                  <a:lnTo>
                    <a:pt x="8279130" y="50800"/>
                  </a:lnTo>
                  <a:lnTo>
                    <a:pt x="254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673236" y="1298991"/>
            <a:ext cx="7439116" cy="7689017"/>
            <a:chOff x="0" y="0"/>
            <a:chExt cx="9918822" cy="102520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918827" cy="10252075"/>
            </a:xfrm>
            <a:custGeom>
              <a:avLst/>
              <a:gdLst/>
              <a:ahLst/>
              <a:cxnLst/>
              <a:rect l="l" t="t" r="r" b="b"/>
              <a:pathLst>
                <a:path w="9918827" h="10252075">
                  <a:moveTo>
                    <a:pt x="9918827" y="8561578"/>
                  </a:moveTo>
                  <a:cubicBezTo>
                    <a:pt x="9918827" y="9496172"/>
                    <a:pt x="9161018" y="10251949"/>
                    <a:pt x="8228457" y="10251949"/>
                  </a:cubicBezTo>
                  <a:lnTo>
                    <a:pt x="1690370" y="10251949"/>
                  </a:lnTo>
                  <a:cubicBezTo>
                    <a:pt x="755777" y="10252075"/>
                    <a:pt x="0" y="9494139"/>
                    <a:pt x="0" y="8561578"/>
                  </a:cubicBezTo>
                  <a:lnTo>
                    <a:pt x="0" y="1690370"/>
                  </a:lnTo>
                  <a:cubicBezTo>
                    <a:pt x="0" y="755777"/>
                    <a:pt x="757809" y="0"/>
                    <a:pt x="1690370" y="0"/>
                  </a:cubicBezTo>
                  <a:lnTo>
                    <a:pt x="8228457" y="0"/>
                  </a:lnTo>
                  <a:cubicBezTo>
                    <a:pt x="9163050" y="0"/>
                    <a:pt x="9918827" y="757809"/>
                    <a:pt x="9918827" y="1690370"/>
                  </a:cubicBezTo>
                  <a:lnTo>
                    <a:pt x="9918827" y="8561578"/>
                  </a:lnTo>
                  <a:close/>
                </a:path>
              </a:pathLst>
            </a:custGeom>
            <a:blipFill>
              <a:blip r:embed="rId4"/>
              <a:stretch>
                <a:fillRect t="-22736" b="-22737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8583334" y="1099569"/>
            <a:ext cx="7618923" cy="7868824"/>
          </a:xfrm>
          <a:custGeom>
            <a:avLst/>
            <a:gdLst/>
            <a:ahLst/>
            <a:cxnLst/>
            <a:rect l="l" t="t" r="r" b="b"/>
            <a:pathLst>
              <a:path w="7618923" h="7868824">
                <a:moveTo>
                  <a:pt x="0" y="0"/>
                </a:moveTo>
                <a:lnTo>
                  <a:pt x="7618923" y="0"/>
                </a:lnTo>
                <a:lnTo>
                  <a:pt x="7618923" y="7868824"/>
                </a:lnTo>
                <a:lnTo>
                  <a:pt x="0" y="78688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6259" r="-56259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20" y="876300"/>
            <a:ext cx="3255770" cy="70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</a:pPr>
            <a:r>
              <a:rPr lang="en-US" sz="3629">
                <a:solidFill>
                  <a:srgbClr val="FFFFFF"/>
                </a:solidFill>
                <a:latin typeface="Lato Bold"/>
              </a:rPr>
              <a:t>OUR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9697" y="5448300"/>
            <a:ext cx="4769516" cy="120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1"/>
              </a:lnSpc>
            </a:pPr>
            <a:r>
              <a:rPr lang="en-US" sz="2250" dirty="0">
                <a:solidFill>
                  <a:srgbClr val="FFFFFF"/>
                </a:solidFill>
                <a:latin typeface="Poppins"/>
              </a:rPr>
              <a:t>Manufacturers and Dealers with own brand of household </a:t>
            </a:r>
            <a:r>
              <a:rPr lang="en-US" sz="2250" dirty="0" smtClean="0">
                <a:solidFill>
                  <a:srgbClr val="FFFFFF"/>
                </a:solidFill>
                <a:latin typeface="Poppins"/>
              </a:rPr>
              <a:t>appliances and products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9697" y="2857500"/>
            <a:ext cx="4769516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1"/>
              </a:lnSpc>
            </a:pPr>
            <a:r>
              <a:rPr lang="en-US" sz="2250" dirty="0">
                <a:solidFill>
                  <a:srgbClr val="FFFFFF"/>
                </a:solidFill>
                <a:latin typeface="Poppins"/>
              </a:rPr>
              <a:t>Renowned Manufacturers of </a:t>
            </a:r>
            <a:r>
              <a:rPr lang="en-US" sz="2250" dirty="0" smtClean="0">
                <a:solidFill>
                  <a:srgbClr val="FFFFFF"/>
                </a:solidFill>
                <a:latin typeface="Poppins"/>
              </a:rPr>
              <a:t>various industrial equipment </a:t>
            </a:r>
            <a:r>
              <a:rPr lang="en-US" sz="2250" dirty="0">
                <a:solidFill>
                  <a:srgbClr val="FFFFFF"/>
                </a:solidFill>
                <a:latin typeface="Poppins"/>
              </a:rPr>
              <a:t>and Manufacturers of B2C products like medical , pharma , furniture and consumer goods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0742" y="7429500"/>
            <a:ext cx="4769516" cy="809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1"/>
              </a:lnSpc>
            </a:pPr>
            <a:r>
              <a:rPr lang="en-US" sz="2250" dirty="0">
                <a:solidFill>
                  <a:srgbClr val="FFFFFF"/>
                </a:solidFill>
                <a:latin typeface="Poppins"/>
              </a:rPr>
              <a:t>Exports – Direct or Thro’ Merchant Exporters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050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0282" r="-2028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0" y="4959350"/>
            <a:ext cx="18468826" cy="368300"/>
          </a:xfrm>
          <a:custGeom>
            <a:avLst/>
            <a:gdLst/>
            <a:ahLst/>
            <a:cxnLst/>
            <a:rect l="l" t="t" r="r" b="b"/>
            <a:pathLst>
              <a:path w="18468826" h="368300">
                <a:moveTo>
                  <a:pt x="0" y="0"/>
                </a:moveTo>
                <a:lnTo>
                  <a:pt x="18468826" y="0"/>
                </a:lnTo>
                <a:lnTo>
                  <a:pt x="18468826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20" y="876300"/>
            <a:ext cx="3255770" cy="70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</a:pPr>
            <a:r>
              <a:rPr lang="en-US" sz="3629">
                <a:solidFill>
                  <a:srgbClr val="000000"/>
                </a:solidFill>
                <a:latin typeface="Lato Bold"/>
              </a:rPr>
              <a:t>OUR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20" y="1332896"/>
            <a:ext cx="4957463" cy="931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</a:pPr>
            <a:r>
              <a:rPr lang="en-US" sz="3600">
                <a:solidFill>
                  <a:srgbClr val="593C8F"/>
                </a:solidFill>
                <a:latin typeface="League Spartan"/>
              </a:rPr>
              <a:t>B2B Product Sectors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10741" y="2233058"/>
            <a:ext cx="4849271" cy="43999"/>
            <a:chOff x="0" y="0"/>
            <a:chExt cx="6465695" cy="58665"/>
          </a:xfrm>
        </p:grpSpPr>
        <p:sp>
          <p:nvSpPr>
            <p:cNvPr id="8" name="Freeform 8"/>
            <p:cNvSpPr/>
            <p:nvPr/>
          </p:nvSpPr>
          <p:spPr>
            <a:xfrm>
              <a:off x="25400" y="0"/>
              <a:ext cx="6414897" cy="58674"/>
            </a:xfrm>
            <a:custGeom>
              <a:avLst/>
              <a:gdLst/>
              <a:ahLst/>
              <a:cxnLst/>
              <a:rect l="l" t="t" r="r" b="b"/>
              <a:pathLst>
                <a:path w="6414897" h="58674">
                  <a:moveTo>
                    <a:pt x="0" y="0"/>
                  </a:moveTo>
                  <a:lnTo>
                    <a:pt x="6414897" y="7874"/>
                  </a:lnTo>
                  <a:lnTo>
                    <a:pt x="6414897" y="58674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13524" y="410842"/>
            <a:ext cx="6849417" cy="3853183"/>
            <a:chOff x="0" y="0"/>
            <a:chExt cx="9132556" cy="51375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32570" cy="5137531"/>
            </a:xfrm>
            <a:custGeom>
              <a:avLst/>
              <a:gdLst/>
              <a:ahLst/>
              <a:cxnLst/>
              <a:rect l="l" t="t" r="r" b="b"/>
              <a:pathLst>
                <a:path w="9132570" h="5137531">
                  <a:moveTo>
                    <a:pt x="0" y="4712208"/>
                  </a:moveTo>
                  <a:lnTo>
                    <a:pt x="0" y="425450"/>
                  </a:lnTo>
                  <a:cubicBezTo>
                    <a:pt x="0" y="190119"/>
                    <a:pt x="190119" y="0"/>
                    <a:pt x="425450" y="0"/>
                  </a:cubicBezTo>
                  <a:lnTo>
                    <a:pt x="8707120" y="0"/>
                  </a:lnTo>
                  <a:cubicBezTo>
                    <a:pt x="8942451" y="0"/>
                    <a:pt x="9132570" y="190119"/>
                    <a:pt x="9132570" y="425450"/>
                  </a:cubicBezTo>
                  <a:lnTo>
                    <a:pt x="9132570" y="4711192"/>
                  </a:lnTo>
                  <a:cubicBezTo>
                    <a:pt x="9132570" y="4946523"/>
                    <a:pt x="8942451" y="5136642"/>
                    <a:pt x="8707120" y="5136642"/>
                  </a:cubicBezTo>
                  <a:lnTo>
                    <a:pt x="425450" y="5136642"/>
                  </a:lnTo>
                  <a:cubicBezTo>
                    <a:pt x="191135" y="5137531"/>
                    <a:pt x="0" y="4947539"/>
                    <a:pt x="0" y="4712208"/>
                  </a:cubicBezTo>
                  <a:close/>
                </a:path>
              </a:pathLst>
            </a:custGeom>
            <a:blipFill>
              <a:blip r:embed="rId5"/>
              <a:stretch>
                <a:fillRect t="-16743" b="-16743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028700" y="5889625"/>
            <a:ext cx="6849417" cy="3853183"/>
            <a:chOff x="0" y="0"/>
            <a:chExt cx="9132556" cy="513757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132570" cy="5137531"/>
            </a:xfrm>
            <a:custGeom>
              <a:avLst/>
              <a:gdLst/>
              <a:ahLst/>
              <a:cxnLst/>
              <a:rect l="l" t="t" r="r" b="b"/>
              <a:pathLst>
                <a:path w="9132570" h="5137531">
                  <a:moveTo>
                    <a:pt x="0" y="4712208"/>
                  </a:moveTo>
                  <a:lnTo>
                    <a:pt x="0" y="425450"/>
                  </a:lnTo>
                  <a:cubicBezTo>
                    <a:pt x="0" y="190119"/>
                    <a:pt x="190119" y="0"/>
                    <a:pt x="425450" y="0"/>
                  </a:cubicBezTo>
                  <a:lnTo>
                    <a:pt x="8707120" y="0"/>
                  </a:lnTo>
                  <a:cubicBezTo>
                    <a:pt x="8942451" y="0"/>
                    <a:pt x="9132570" y="190119"/>
                    <a:pt x="9132570" y="425450"/>
                  </a:cubicBezTo>
                  <a:lnTo>
                    <a:pt x="9132570" y="4711192"/>
                  </a:lnTo>
                  <a:cubicBezTo>
                    <a:pt x="9132570" y="4946523"/>
                    <a:pt x="8942451" y="5136642"/>
                    <a:pt x="8707120" y="5136642"/>
                  </a:cubicBezTo>
                  <a:lnTo>
                    <a:pt x="425450" y="5136642"/>
                  </a:lnTo>
                  <a:cubicBezTo>
                    <a:pt x="191135" y="5137531"/>
                    <a:pt x="0" y="4947539"/>
                    <a:pt x="0" y="4712208"/>
                  </a:cubicBezTo>
                  <a:close/>
                </a:path>
              </a:pathLst>
            </a:custGeom>
            <a:blipFill>
              <a:blip r:embed="rId6"/>
              <a:stretch>
                <a:fillRect t="-9116" b="-9116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010741" y="2380019"/>
            <a:ext cx="5472213" cy="2440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 smtClean="0">
                <a:solidFill>
                  <a:srgbClr val="000000"/>
                </a:solidFill>
                <a:latin typeface="Poppins"/>
              </a:rPr>
              <a:t>Industrial </a:t>
            </a:r>
            <a:r>
              <a:rPr lang="en-US" sz="2250" dirty="0">
                <a:solidFill>
                  <a:srgbClr val="000000"/>
                </a:solidFill>
                <a:latin typeface="Poppins"/>
              </a:rPr>
              <a:t>Appliances and Consumer Electronics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 smtClean="0">
                <a:solidFill>
                  <a:srgbClr val="000000"/>
                </a:solidFill>
                <a:latin typeface="Poppins"/>
              </a:rPr>
              <a:t>Industrial machines</a:t>
            </a: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Pharmaceutical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829800" y="5577907"/>
            <a:ext cx="7047225" cy="449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Modular and flat packed furniture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Automotive </a:t>
            </a:r>
            <a:r>
              <a:rPr lang="en-US" sz="2250" dirty="0" smtClean="0">
                <a:solidFill>
                  <a:srgbClr val="000000"/>
                </a:solidFill>
                <a:latin typeface="Poppins"/>
              </a:rPr>
              <a:t>parts</a:t>
            </a: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Gifting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 smtClean="0">
                <a:solidFill>
                  <a:srgbClr val="000000"/>
                </a:solidFill>
                <a:latin typeface="Poppins"/>
              </a:rPr>
              <a:t>Medical equipment and supplies</a:t>
            </a: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Packaging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Toys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318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0282" r="-2028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819052" y="270526"/>
            <a:ext cx="3255770" cy="665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</a:pPr>
            <a:r>
              <a:rPr lang="en-US" sz="3629">
                <a:solidFill>
                  <a:srgbClr val="000000"/>
                </a:solidFill>
                <a:latin typeface="Lato Bold"/>
              </a:rPr>
              <a:t>Sector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19052" y="803322"/>
            <a:ext cx="6544963" cy="239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</a:pPr>
            <a:r>
              <a:rPr lang="en-US" sz="4298">
                <a:solidFill>
                  <a:srgbClr val="593C8F"/>
                </a:solidFill>
                <a:latin typeface="League Spartan"/>
              </a:rPr>
              <a:t>Household Appliances</a:t>
            </a:r>
          </a:p>
          <a:p>
            <a:pPr algn="l">
              <a:lnSpc>
                <a:spcPts val="6018"/>
              </a:lnSpc>
            </a:pPr>
            <a:endParaRPr lang="en-US" sz="4298">
              <a:solidFill>
                <a:srgbClr val="593C8F"/>
              </a:solidFill>
              <a:latin typeface="League Spartan"/>
            </a:endParaRPr>
          </a:p>
          <a:p>
            <a:pPr algn="l">
              <a:lnSpc>
                <a:spcPts val="6018"/>
              </a:lnSpc>
            </a:pPr>
            <a:endParaRPr lang="en-US" sz="4298">
              <a:solidFill>
                <a:srgbClr val="593C8F"/>
              </a:solidFill>
              <a:latin typeface="League Spartan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19195" y="2177292"/>
            <a:ext cx="19050" cy="19050"/>
            <a:chOff x="0" y="0"/>
            <a:chExt cx="25400" cy="25400"/>
          </a:xfrm>
        </p:grpSpPr>
        <p:sp>
          <p:nvSpPr>
            <p:cNvPr id="7" name="Freeform 7"/>
            <p:cNvSpPr/>
            <p:nvPr/>
          </p:nvSpPr>
          <p:spPr>
            <a:xfrm>
              <a:off x="12700" y="0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28577" y="1681992"/>
            <a:ext cx="6171108" cy="38100"/>
            <a:chOff x="0" y="0"/>
            <a:chExt cx="8228144" cy="50800"/>
          </a:xfrm>
        </p:grpSpPr>
        <p:sp>
          <p:nvSpPr>
            <p:cNvPr id="9" name="Freeform 9"/>
            <p:cNvSpPr/>
            <p:nvPr/>
          </p:nvSpPr>
          <p:spPr>
            <a:xfrm>
              <a:off x="25400" y="0"/>
              <a:ext cx="8177403" cy="50800"/>
            </a:xfrm>
            <a:custGeom>
              <a:avLst/>
              <a:gdLst/>
              <a:ahLst/>
              <a:cxnLst/>
              <a:rect l="l" t="t" r="r" b="b"/>
              <a:pathLst>
                <a:path w="8177403" h="50800">
                  <a:moveTo>
                    <a:pt x="0" y="0"/>
                  </a:moveTo>
                  <a:lnTo>
                    <a:pt x="8177403" y="0"/>
                  </a:lnTo>
                  <a:lnTo>
                    <a:pt x="8177403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801350" y="934794"/>
            <a:ext cx="6094283" cy="3428377"/>
            <a:chOff x="0" y="0"/>
            <a:chExt cx="8125711" cy="45711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5714" cy="4571111"/>
            </a:xfrm>
            <a:custGeom>
              <a:avLst/>
              <a:gdLst/>
              <a:ahLst/>
              <a:cxnLst/>
              <a:rect l="l" t="t" r="r" b="b"/>
              <a:pathLst>
                <a:path w="8125714" h="4571111">
                  <a:moveTo>
                    <a:pt x="0" y="4192651"/>
                  </a:moveTo>
                  <a:lnTo>
                    <a:pt x="0" y="378460"/>
                  </a:lnTo>
                  <a:cubicBezTo>
                    <a:pt x="0" y="169164"/>
                    <a:pt x="169164" y="0"/>
                    <a:pt x="378460" y="0"/>
                  </a:cubicBezTo>
                  <a:lnTo>
                    <a:pt x="7747254" y="0"/>
                  </a:lnTo>
                  <a:cubicBezTo>
                    <a:pt x="7956677" y="0"/>
                    <a:pt x="8125714" y="169164"/>
                    <a:pt x="8125714" y="378460"/>
                  </a:cubicBezTo>
                  <a:lnTo>
                    <a:pt x="8125714" y="4191762"/>
                  </a:lnTo>
                  <a:cubicBezTo>
                    <a:pt x="8125714" y="4401185"/>
                    <a:pt x="7956550" y="4570222"/>
                    <a:pt x="7747254" y="4570222"/>
                  </a:cubicBezTo>
                  <a:lnTo>
                    <a:pt x="378460" y="4570222"/>
                  </a:lnTo>
                  <a:cubicBezTo>
                    <a:pt x="170053" y="4571111"/>
                    <a:pt x="0" y="4402074"/>
                    <a:pt x="0" y="4192651"/>
                  </a:cubicBezTo>
                  <a:close/>
                </a:path>
              </a:pathLst>
            </a:custGeom>
            <a:blipFill>
              <a:blip r:embed="rId3"/>
              <a:stretch>
                <a:fillRect t="-27648" b="-27648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0671810" y="5408135"/>
            <a:ext cx="6094283" cy="3428377"/>
            <a:chOff x="0" y="0"/>
            <a:chExt cx="8125711" cy="45711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5714" cy="4571111"/>
            </a:xfrm>
            <a:custGeom>
              <a:avLst/>
              <a:gdLst/>
              <a:ahLst/>
              <a:cxnLst/>
              <a:rect l="l" t="t" r="r" b="b"/>
              <a:pathLst>
                <a:path w="8125714" h="4571111">
                  <a:moveTo>
                    <a:pt x="0" y="4192651"/>
                  </a:moveTo>
                  <a:lnTo>
                    <a:pt x="0" y="378460"/>
                  </a:lnTo>
                  <a:cubicBezTo>
                    <a:pt x="0" y="169164"/>
                    <a:pt x="169164" y="0"/>
                    <a:pt x="378460" y="0"/>
                  </a:cubicBezTo>
                  <a:lnTo>
                    <a:pt x="7747254" y="0"/>
                  </a:lnTo>
                  <a:cubicBezTo>
                    <a:pt x="7956677" y="0"/>
                    <a:pt x="8125714" y="169164"/>
                    <a:pt x="8125714" y="378460"/>
                  </a:cubicBezTo>
                  <a:lnTo>
                    <a:pt x="8125714" y="4191762"/>
                  </a:lnTo>
                  <a:cubicBezTo>
                    <a:pt x="8125714" y="4401185"/>
                    <a:pt x="7956550" y="4570222"/>
                    <a:pt x="7747254" y="4570222"/>
                  </a:cubicBezTo>
                  <a:lnTo>
                    <a:pt x="378460" y="4570222"/>
                  </a:lnTo>
                  <a:cubicBezTo>
                    <a:pt x="170053" y="4571111"/>
                    <a:pt x="0" y="4402074"/>
                    <a:pt x="0" y="4192651"/>
                  </a:cubicBezTo>
                  <a:close/>
                </a:path>
              </a:pathLst>
            </a:custGeom>
            <a:blipFill>
              <a:blip r:embed="rId4"/>
              <a:stretch>
                <a:fillRect t="-60000" b="-17796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7810500" y="-180826"/>
            <a:ext cx="3086100" cy="10467826"/>
          </a:xfrm>
          <a:custGeom>
            <a:avLst/>
            <a:gdLst/>
            <a:ahLst/>
            <a:cxnLst/>
            <a:rect l="l" t="t" r="r" b="b"/>
            <a:pathLst>
              <a:path w="3086100" h="10467826">
                <a:moveTo>
                  <a:pt x="0" y="0"/>
                </a:moveTo>
                <a:lnTo>
                  <a:pt x="3086100" y="0"/>
                </a:lnTo>
                <a:lnTo>
                  <a:pt x="3086100" y="10467826"/>
                </a:lnTo>
                <a:lnTo>
                  <a:pt x="0" y="10467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07103" y="1976534"/>
            <a:ext cx="6535438" cy="9028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Washing Machines  , Dishwashers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Refrigerators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Vacuum Cleaners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Air Conditioners , Fans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Water heaters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Clothes Iron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Mixer Grinders , juicers , Water Filters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Speakers , Routers , LED Lights , Switches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0282" r="-2028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20" y="876300"/>
            <a:ext cx="3255770" cy="665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</a:pPr>
            <a:r>
              <a:rPr lang="en-US" sz="3629">
                <a:solidFill>
                  <a:srgbClr val="000000"/>
                </a:solidFill>
                <a:latin typeface="Lato Bold"/>
              </a:rPr>
              <a:t>Sector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20" y="1409096"/>
            <a:ext cx="6544963" cy="239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</a:pPr>
            <a:r>
              <a:rPr lang="en-US" sz="4298">
                <a:solidFill>
                  <a:srgbClr val="593C8F"/>
                </a:solidFill>
                <a:latin typeface="League Spartan"/>
              </a:rPr>
              <a:t>Medical Equipment </a:t>
            </a:r>
          </a:p>
          <a:p>
            <a:pPr algn="l">
              <a:lnSpc>
                <a:spcPts val="6018"/>
              </a:lnSpc>
            </a:pPr>
            <a:r>
              <a:rPr lang="en-US" sz="4298">
                <a:solidFill>
                  <a:srgbClr val="593C8F"/>
                </a:solidFill>
                <a:latin typeface="League Spartan"/>
              </a:rPr>
              <a:t>And Supplies</a:t>
            </a:r>
          </a:p>
          <a:p>
            <a:pPr algn="l">
              <a:lnSpc>
                <a:spcPts val="6018"/>
              </a:lnSpc>
            </a:pPr>
            <a:endParaRPr lang="en-US" sz="4298">
              <a:solidFill>
                <a:srgbClr val="593C8F"/>
              </a:solidFill>
              <a:latin typeface="League Spartan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19195" y="2177292"/>
            <a:ext cx="19050" cy="19050"/>
            <a:chOff x="0" y="0"/>
            <a:chExt cx="25400" cy="25400"/>
          </a:xfrm>
        </p:grpSpPr>
        <p:sp>
          <p:nvSpPr>
            <p:cNvPr id="7" name="Freeform 7"/>
            <p:cNvSpPr/>
            <p:nvPr/>
          </p:nvSpPr>
          <p:spPr>
            <a:xfrm>
              <a:off x="12700" y="0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671810" y="1081600"/>
            <a:ext cx="6094283" cy="3428377"/>
            <a:chOff x="0" y="0"/>
            <a:chExt cx="8125711" cy="45711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5714" cy="4571111"/>
            </a:xfrm>
            <a:custGeom>
              <a:avLst/>
              <a:gdLst/>
              <a:ahLst/>
              <a:cxnLst/>
              <a:rect l="l" t="t" r="r" b="b"/>
              <a:pathLst>
                <a:path w="8125714" h="4571111">
                  <a:moveTo>
                    <a:pt x="0" y="4192651"/>
                  </a:moveTo>
                  <a:lnTo>
                    <a:pt x="0" y="378460"/>
                  </a:lnTo>
                  <a:cubicBezTo>
                    <a:pt x="0" y="169164"/>
                    <a:pt x="169164" y="0"/>
                    <a:pt x="378460" y="0"/>
                  </a:cubicBezTo>
                  <a:lnTo>
                    <a:pt x="7747254" y="0"/>
                  </a:lnTo>
                  <a:cubicBezTo>
                    <a:pt x="7956677" y="0"/>
                    <a:pt x="8125714" y="169164"/>
                    <a:pt x="8125714" y="378460"/>
                  </a:cubicBezTo>
                  <a:lnTo>
                    <a:pt x="8125714" y="4191762"/>
                  </a:lnTo>
                  <a:cubicBezTo>
                    <a:pt x="8125714" y="4401185"/>
                    <a:pt x="7956550" y="4570222"/>
                    <a:pt x="7747254" y="4570222"/>
                  </a:cubicBezTo>
                  <a:lnTo>
                    <a:pt x="378460" y="4570222"/>
                  </a:lnTo>
                  <a:cubicBezTo>
                    <a:pt x="170053" y="4571111"/>
                    <a:pt x="0" y="4402074"/>
                    <a:pt x="0" y="4192651"/>
                  </a:cubicBezTo>
                  <a:close/>
                </a:path>
              </a:pathLst>
            </a:custGeom>
            <a:blipFill>
              <a:blip r:embed="rId4"/>
              <a:stretch>
                <a:fillRect t="-9218" b="-9218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0896600" y="5339930"/>
            <a:ext cx="6094283" cy="3428377"/>
            <a:chOff x="0" y="0"/>
            <a:chExt cx="8125711" cy="45711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5714" cy="4571111"/>
            </a:xfrm>
            <a:custGeom>
              <a:avLst/>
              <a:gdLst/>
              <a:ahLst/>
              <a:cxnLst/>
              <a:rect l="l" t="t" r="r" b="b"/>
              <a:pathLst>
                <a:path w="8125714" h="4571111">
                  <a:moveTo>
                    <a:pt x="0" y="4192651"/>
                  </a:moveTo>
                  <a:lnTo>
                    <a:pt x="0" y="378460"/>
                  </a:lnTo>
                  <a:cubicBezTo>
                    <a:pt x="0" y="169164"/>
                    <a:pt x="169164" y="0"/>
                    <a:pt x="378460" y="0"/>
                  </a:cubicBezTo>
                  <a:lnTo>
                    <a:pt x="7747254" y="0"/>
                  </a:lnTo>
                  <a:cubicBezTo>
                    <a:pt x="7956677" y="0"/>
                    <a:pt x="8125714" y="169164"/>
                    <a:pt x="8125714" y="378460"/>
                  </a:cubicBezTo>
                  <a:lnTo>
                    <a:pt x="8125714" y="4191762"/>
                  </a:lnTo>
                  <a:cubicBezTo>
                    <a:pt x="8125714" y="4401185"/>
                    <a:pt x="7956550" y="4570222"/>
                    <a:pt x="7747254" y="4570222"/>
                  </a:cubicBezTo>
                  <a:lnTo>
                    <a:pt x="378460" y="4570222"/>
                  </a:lnTo>
                  <a:cubicBezTo>
                    <a:pt x="170053" y="4571111"/>
                    <a:pt x="0" y="4402074"/>
                    <a:pt x="0" y="4192651"/>
                  </a:cubicBezTo>
                  <a:close/>
                </a:path>
              </a:pathLst>
            </a:custGeom>
            <a:blipFill>
              <a:blip r:embed="rId5"/>
              <a:stretch>
                <a:fillRect t="-9218" b="-9218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7810500" y="-180826"/>
            <a:ext cx="3086100" cy="10467826"/>
          </a:xfrm>
          <a:custGeom>
            <a:avLst/>
            <a:gdLst/>
            <a:ahLst/>
            <a:cxnLst/>
            <a:rect l="l" t="t" r="r" b="b"/>
            <a:pathLst>
              <a:path w="3086100" h="10467826">
                <a:moveTo>
                  <a:pt x="0" y="0"/>
                </a:moveTo>
                <a:lnTo>
                  <a:pt x="3086100" y="0"/>
                </a:lnTo>
                <a:lnTo>
                  <a:pt x="3086100" y="10467826"/>
                </a:lnTo>
                <a:lnTo>
                  <a:pt x="0" y="104678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38245" y="3268617"/>
            <a:ext cx="6212666" cy="6976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Analyzers , Nebulizers , Oxygen concentrators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Hospital Beds ,  Infant warmers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ECG machine , Cardiac monitor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Tubes for blood test ,  Urine test container 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Syringes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algn="l">
              <a:lnSpc>
                <a:spcPts val="3151"/>
              </a:lnSpc>
            </a:pPr>
            <a:r>
              <a:rPr lang="en-US" sz="2250" dirty="0" smtClean="0">
                <a:solidFill>
                  <a:srgbClr val="000000"/>
                </a:solidFill>
                <a:latin typeface="Poppins"/>
              </a:rPr>
              <a:t> </a:t>
            </a: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0282" r="-2028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20" y="876300"/>
            <a:ext cx="3255770" cy="665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</a:pPr>
            <a:r>
              <a:rPr lang="en-US" sz="3629">
                <a:solidFill>
                  <a:srgbClr val="000000"/>
                </a:solidFill>
                <a:latin typeface="Lato Bold"/>
              </a:rPr>
              <a:t>Sector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20" y="1409096"/>
            <a:ext cx="6544963" cy="239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</a:pPr>
            <a:r>
              <a:rPr lang="en-US" sz="4298">
                <a:solidFill>
                  <a:srgbClr val="593C8F"/>
                </a:solidFill>
                <a:latin typeface="League Spartan"/>
              </a:rPr>
              <a:t>Pharmaceutical Supplies</a:t>
            </a:r>
          </a:p>
          <a:p>
            <a:pPr algn="l">
              <a:lnSpc>
                <a:spcPts val="6018"/>
              </a:lnSpc>
            </a:pPr>
            <a:endParaRPr lang="en-US" sz="4298">
              <a:solidFill>
                <a:srgbClr val="593C8F"/>
              </a:solidFill>
              <a:latin typeface="League Spartan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19195" y="2177292"/>
            <a:ext cx="19050" cy="19050"/>
            <a:chOff x="0" y="0"/>
            <a:chExt cx="25400" cy="25400"/>
          </a:xfrm>
        </p:grpSpPr>
        <p:sp>
          <p:nvSpPr>
            <p:cNvPr id="7" name="Freeform 7"/>
            <p:cNvSpPr/>
            <p:nvPr/>
          </p:nvSpPr>
          <p:spPr>
            <a:xfrm>
              <a:off x="12700" y="0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671810" y="1081600"/>
            <a:ext cx="6094283" cy="7425797"/>
            <a:chOff x="0" y="0"/>
            <a:chExt cx="8125711" cy="99010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5714" cy="9900936"/>
            </a:xfrm>
            <a:custGeom>
              <a:avLst/>
              <a:gdLst/>
              <a:ahLst/>
              <a:cxnLst/>
              <a:rect l="l" t="t" r="r" b="b"/>
              <a:pathLst>
                <a:path w="8125714" h="9900936">
                  <a:moveTo>
                    <a:pt x="0" y="9081199"/>
                  </a:moveTo>
                  <a:lnTo>
                    <a:pt x="0" y="819737"/>
                  </a:lnTo>
                  <a:cubicBezTo>
                    <a:pt x="0" y="366406"/>
                    <a:pt x="169164" y="0"/>
                    <a:pt x="378460" y="0"/>
                  </a:cubicBezTo>
                  <a:lnTo>
                    <a:pt x="7747254" y="0"/>
                  </a:lnTo>
                  <a:cubicBezTo>
                    <a:pt x="7956677" y="0"/>
                    <a:pt x="8125714" y="366406"/>
                    <a:pt x="8125714" y="819737"/>
                  </a:cubicBezTo>
                  <a:lnTo>
                    <a:pt x="8125714" y="9079274"/>
                  </a:lnTo>
                  <a:cubicBezTo>
                    <a:pt x="8125714" y="9532879"/>
                    <a:pt x="7956550" y="9899011"/>
                    <a:pt x="7747254" y="9899011"/>
                  </a:cubicBezTo>
                  <a:lnTo>
                    <a:pt x="378460" y="9899011"/>
                  </a:lnTo>
                  <a:cubicBezTo>
                    <a:pt x="170053" y="9900936"/>
                    <a:pt x="0" y="9534806"/>
                    <a:pt x="0" y="9081199"/>
                  </a:cubicBezTo>
                  <a:close/>
                </a:path>
              </a:pathLst>
            </a:custGeom>
            <a:blipFill>
              <a:blip r:embed="rId4"/>
              <a:stretch>
                <a:fillRect l="-17263" r="-65617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7810500" y="-180826"/>
            <a:ext cx="3086100" cy="10467826"/>
          </a:xfrm>
          <a:custGeom>
            <a:avLst/>
            <a:gdLst/>
            <a:ahLst/>
            <a:cxnLst/>
            <a:rect l="l" t="t" r="r" b="b"/>
            <a:pathLst>
              <a:path w="3086100" h="10467826">
                <a:moveTo>
                  <a:pt x="0" y="0"/>
                </a:moveTo>
                <a:lnTo>
                  <a:pt x="3086100" y="0"/>
                </a:lnTo>
                <a:lnTo>
                  <a:pt x="3086100" y="10467826"/>
                </a:lnTo>
                <a:lnTo>
                  <a:pt x="0" y="10467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38245" y="3736470"/>
            <a:ext cx="5267659" cy="10410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Child-resistant caps ,  pill bottles, boxes , pill organizers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Measuring caps – cough syrup, Drip caps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Pregnancy test kit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Drug Inhalers, Eye drop dropper 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Eye drop bottles, caps , droppers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Lung exerciser - Spirometer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r>
              <a:rPr lang="en-US" sz="2250">
                <a:solidFill>
                  <a:srgbClr val="000000"/>
                </a:solidFill>
                <a:latin typeface="Poppins"/>
              </a:rPr>
              <a:t>  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0282" r="-2028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20" y="876300"/>
            <a:ext cx="3255770" cy="665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</a:pPr>
            <a:r>
              <a:rPr lang="en-US" sz="3629">
                <a:solidFill>
                  <a:srgbClr val="000000"/>
                </a:solidFill>
                <a:latin typeface="Lato Bold"/>
              </a:rPr>
              <a:t>Sector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20" y="1409096"/>
            <a:ext cx="6544963" cy="2262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</a:pPr>
            <a:r>
              <a:rPr lang="en-US" sz="4298">
                <a:solidFill>
                  <a:srgbClr val="593C8F"/>
                </a:solidFill>
                <a:latin typeface="League Spartan"/>
              </a:rPr>
              <a:t>Modular Furniture</a:t>
            </a:r>
          </a:p>
          <a:p>
            <a:pPr algn="l">
              <a:lnSpc>
                <a:spcPts val="6018"/>
              </a:lnSpc>
            </a:pPr>
            <a:endParaRPr lang="en-US" sz="4298">
              <a:solidFill>
                <a:srgbClr val="593C8F"/>
              </a:solidFill>
              <a:latin typeface="League Spartan"/>
            </a:endParaRPr>
          </a:p>
          <a:p>
            <a:pPr algn="l">
              <a:lnSpc>
                <a:spcPts val="6018"/>
              </a:lnSpc>
            </a:pPr>
            <a:endParaRPr lang="en-US" sz="4298">
              <a:solidFill>
                <a:srgbClr val="593C8F"/>
              </a:solidFill>
              <a:latin typeface="League Spartan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19195" y="2177292"/>
            <a:ext cx="19050" cy="19050"/>
            <a:chOff x="0" y="0"/>
            <a:chExt cx="25400" cy="25400"/>
          </a:xfrm>
        </p:grpSpPr>
        <p:sp>
          <p:nvSpPr>
            <p:cNvPr id="7" name="Freeform 7"/>
            <p:cNvSpPr/>
            <p:nvPr/>
          </p:nvSpPr>
          <p:spPr>
            <a:xfrm>
              <a:off x="12700" y="0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38245" y="2516511"/>
            <a:ext cx="4769516" cy="7784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Chairs , stools – Parts od chair / stools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Storage cabinets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Shelves and fixtures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Desk organizers , laptop stands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Computer trolleys 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 dirty="0">
                <a:solidFill>
                  <a:srgbClr val="000000"/>
                </a:solidFill>
                <a:latin typeface="Poppins"/>
              </a:rPr>
              <a:t>Photo Frames , Vases </a:t>
            </a:r>
          </a:p>
          <a:p>
            <a:pPr algn="l">
              <a:lnSpc>
                <a:spcPts val="3149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 dirty="0">
              <a:solidFill>
                <a:srgbClr val="000000"/>
              </a:solidFill>
              <a:latin typeface="Poppin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1165017" y="6480142"/>
            <a:ext cx="6094283" cy="3428377"/>
            <a:chOff x="0" y="0"/>
            <a:chExt cx="8125711" cy="45711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5714" cy="4571111"/>
            </a:xfrm>
            <a:custGeom>
              <a:avLst/>
              <a:gdLst/>
              <a:ahLst/>
              <a:cxnLst/>
              <a:rect l="l" t="t" r="r" b="b"/>
              <a:pathLst>
                <a:path w="8125714" h="4571111">
                  <a:moveTo>
                    <a:pt x="0" y="4192651"/>
                  </a:moveTo>
                  <a:lnTo>
                    <a:pt x="0" y="378460"/>
                  </a:lnTo>
                  <a:cubicBezTo>
                    <a:pt x="0" y="169164"/>
                    <a:pt x="169164" y="0"/>
                    <a:pt x="378460" y="0"/>
                  </a:cubicBezTo>
                  <a:lnTo>
                    <a:pt x="7747254" y="0"/>
                  </a:lnTo>
                  <a:cubicBezTo>
                    <a:pt x="7956677" y="0"/>
                    <a:pt x="8125714" y="169164"/>
                    <a:pt x="8125714" y="378460"/>
                  </a:cubicBezTo>
                  <a:lnTo>
                    <a:pt x="8125714" y="4191762"/>
                  </a:lnTo>
                  <a:cubicBezTo>
                    <a:pt x="8125714" y="4401185"/>
                    <a:pt x="7956550" y="4570222"/>
                    <a:pt x="7747254" y="4570222"/>
                  </a:cubicBezTo>
                  <a:lnTo>
                    <a:pt x="378460" y="4570222"/>
                  </a:lnTo>
                  <a:cubicBezTo>
                    <a:pt x="170053" y="4571111"/>
                    <a:pt x="0" y="4402074"/>
                    <a:pt x="0" y="4192651"/>
                  </a:cubicBezTo>
                  <a:close/>
                </a:path>
              </a:pathLst>
            </a:custGeom>
            <a:blipFill>
              <a:blip r:embed="rId3"/>
              <a:stretch>
                <a:fillRect t="-47481" b="-4748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1134725" y="302281"/>
            <a:ext cx="6094283" cy="5777023"/>
            <a:chOff x="0" y="0"/>
            <a:chExt cx="8125711" cy="77026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5714" cy="7702599"/>
            </a:xfrm>
            <a:custGeom>
              <a:avLst/>
              <a:gdLst/>
              <a:ahLst/>
              <a:cxnLst/>
              <a:rect l="l" t="t" r="r" b="b"/>
              <a:pathLst>
                <a:path w="8125714" h="7702599">
                  <a:moveTo>
                    <a:pt x="0" y="7064871"/>
                  </a:moveTo>
                  <a:lnTo>
                    <a:pt x="0" y="637728"/>
                  </a:lnTo>
                  <a:cubicBezTo>
                    <a:pt x="0" y="285052"/>
                    <a:pt x="169164" y="0"/>
                    <a:pt x="378460" y="0"/>
                  </a:cubicBezTo>
                  <a:lnTo>
                    <a:pt x="7747254" y="0"/>
                  </a:lnTo>
                  <a:cubicBezTo>
                    <a:pt x="7956677" y="0"/>
                    <a:pt x="8125714" y="285052"/>
                    <a:pt x="8125714" y="637728"/>
                  </a:cubicBezTo>
                  <a:lnTo>
                    <a:pt x="8125714" y="7063373"/>
                  </a:lnTo>
                  <a:cubicBezTo>
                    <a:pt x="8125714" y="7416263"/>
                    <a:pt x="7956550" y="7701100"/>
                    <a:pt x="7747254" y="7701100"/>
                  </a:cubicBezTo>
                  <a:lnTo>
                    <a:pt x="378460" y="7701100"/>
                  </a:lnTo>
                  <a:cubicBezTo>
                    <a:pt x="170053" y="7702599"/>
                    <a:pt x="0" y="7417761"/>
                    <a:pt x="0" y="7064871"/>
                  </a:cubicBezTo>
                  <a:close/>
                </a:path>
              </a:pathLst>
            </a:custGeom>
            <a:blipFill>
              <a:blip r:embed="rId4"/>
              <a:stretch>
                <a:fillRect t="-2756" b="-2756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7810500" y="-180826"/>
            <a:ext cx="3086100" cy="10467826"/>
          </a:xfrm>
          <a:custGeom>
            <a:avLst/>
            <a:gdLst/>
            <a:ahLst/>
            <a:cxnLst/>
            <a:rect l="l" t="t" r="r" b="b"/>
            <a:pathLst>
              <a:path w="3086100" h="10467826">
                <a:moveTo>
                  <a:pt x="0" y="0"/>
                </a:moveTo>
                <a:lnTo>
                  <a:pt x="3086100" y="0"/>
                </a:lnTo>
                <a:lnTo>
                  <a:pt x="3086100" y="10467826"/>
                </a:lnTo>
                <a:lnTo>
                  <a:pt x="0" y="10467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0282" r="-20282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20" y="876300"/>
            <a:ext cx="3255770" cy="665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</a:pPr>
            <a:r>
              <a:rPr lang="en-US" sz="3629">
                <a:solidFill>
                  <a:srgbClr val="000000"/>
                </a:solidFill>
                <a:latin typeface="Lato Bold"/>
              </a:rPr>
              <a:t>Sector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20" y="1409096"/>
            <a:ext cx="6544963" cy="2394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</a:pPr>
            <a:r>
              <a:rPr lang="en-US" sz="4298">
                <a:solidFill>
                  <a:srgbClr val="593C8F"/>
                </a:solidFill>
                <a:latin typeface="League Spartan"/>
              </a:rPr>
              <a:t>Automotive parts</a:t>
            </a:r>
          </a:p>
          <a:p>
            <a:pPr algn="l">
              <a:lnSpc>
                <a:spcPts val="6018"/>
              </a:lnSpc>
            </a:pPr>
            <a:endParaRPr lang="en-US" sz="4298">
              <a:solidFill>
                <a:srgbClr val="593C8F"/>
              </a:solidFill>
              <a:latin typeface="League Spartan"/>
            </a:endParaRPr>
          </a:p>
          <a:p>
            <a:pPr algn="l">
              <a:lnSpc>
                <a:spcPts val="6018"/>
              </a:lnSpc>
            </a:pPr>
            <a:endParaRPr lang="en-US" sz="4298">
              <a:solidFill>
                <a:srgbClr val="593C8F"/>
              </a:solidFill>
              <a:latin typeface="League Spartan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19195" y="2177292"/>
            <a:ext cx="19050" cy="19050"/>
            <a:chOff x="0" y="0"/>
            <a:chExt cx="25400" cy="25400"/>
          </a:xfrm>
        </p:grpSpPr>
        <p:sp>
          <p:nvSpPr>
            <p:cNvPr id="7" name="Freeform 7"/>
            <p:cNvSpPr/>
            <p:nvPr/>
          </p:nvSpPr>
          <p:spPr>
            <a:xfrm>
              <a:off x="12700" y="0"/>
              <a:ext cx="0" cy="25400"/>
            </a:xfrm>
            <a:custGeom>
              <a:avLst/>
              <a:gdLst/>
              <a:ahLst/>
              <a:cxnLst/>
              <a:rect l="l" t="t" r="r" b="b"/>
              <a:pathLst>
                <a:path h="25400">
                  <a:moveTo>
                    <a:pt x="0" y="0"/>
                  </a:moveTo>
                  <a:lnTo>
                    <a:pt x="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671810" y="1081600"/>
            <a:ext cx="6094283" cy="3428377"/>
            <a:chOff x="0" y="0"/>
            <a:chExt cx="8125711" cy="45711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5714" cy="4571111"/>
            </a:xfrm>
            <a:custGeom>
              <a:avLst/>
              <a:gdLst/>
              <a:ahLst/>
              <a:cxnLst/>
              <a:rect l="l" t="t" r="r" b="b"/>
              <a:pathLst>
                <a:path w="8125714" h="4571111">
                  <a:moveTo>
                    <a:pt x="0" y="4192651"/>
                  </a:moveTo>
                  <a:lnTo>
                    <a:pt x="0" y="378460"/>
                  </a:lnTo>
                  <a:cubicBezTo>
                    <a:pt x="0" y="169164"/>
                    <a:pt x="169164" y="0"/>
                    <a:pt x="378460" y="0"/>
                  </a:cubicBezTo>
                  <a:lnTo>
                    <a:pt x="7747254" y="0"/>
                  </a:lnTo>
                  <a:cubicBezTo>
                    <a:pt x="7956677" y="0"/>
                    <a:pt x="8125714" y="169164"/>
                    <a:pt x="8125714" y="378460"/>
                  </a:cubicBezTo>
                  <a:lnTo>
                    <a:pt x="8125714" y="4191762"/>
                  </a:lnTo>
                  <a:cubicBezTo>
                    <a:pt x="8125714" y="4401185"/>
                    <a:pt x="7956550" y="4570222"/>
                    <a:pt x="7747254" y="4570222"/>
                  </a:cubicBezTo>
                  <a:lnTo>
                    <a:pt x="378460" y="4570222"/>
                  </a:lnTo>
                  <a:cubicBezTo>
                    <a:pt x="170053" y="4571111"/>
                    <a:pt x="0" y="4402074"/>
                    <a:pt x="0" y="4192651"/>
                  </a:cubicBezTo>
                  <a:close/>
                </a:path>
              </a:pathLst>
            </a:custGeom>
            <a:blipFill>
              <a:blip r:embed="rId3"/>
              <a:stretch>
                <a:fillRect t="-9218" b="-9218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0671810" y="5408135"/>
            <a:ext cx="6094283" cy="3428377"/>
            <a:chOff x="0" y="0"/>
            <a:chExt cx="8125711" cy="45711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5714" cy="4571111"/>
            </a:xfrm>
            <a:custGeom>
              <a:avLst/>
              <a:gdLst/>
              <a:ahLst/>
              <a:cxnLst/>
              <a:rect l="l" t="t" r="r" b="b"/>
              <a:pathLst>
                <a:path w="8125714" h="4571111">
                  <a:moveTo>
                    <a:pt x="0" y="4192651"/>
                  </a:moveTo>
                  <a:lnTo>
                    <a:pt x="0" y="378460"/>
                  </a:lnTo>
                  <a:cubicBezTo>
                    <a:pt x="0" y="169164"/>
                    <a:pt x="169164" y="0"/>
                    <a:pt x="378460" y="0"/>
                  </a:cubicBezTo>
                  <a:lnTo>
                    <a:pt x="7747254" y="0"/>
                  </a:lnTo>
                  <a:cubicBezTo>
                    <a:pt x="7956677" y="0"/>
                    <a:pt x="8125714" y="169164"/>
                    <a:pt x="8125714" y="378460"/>
                  </a:cubicBezTo>
                  <a:lnTo>
                    <a:pt x="8125714" y="4191762"/>
                  </a:lnTo>
                  <a:cubicBezTo>
                    <a:pt x="8125714" y="4401185"/>
                    <a:pt x="7956550" y="4570222"/>
                    <a:pt x="7747254" y="4570222"/>
                  </a:cubicBezTo>
                  <a:lnTo>
                    <a:pt x="378460" y="4570222"/>
                  </a:lnTo>
                  <a:cubicBezTo>
                    <a:pt x="170053" y="4571111"/>
                    <a:pt x="0" y="4402074"/>
                    <a:pt x="0" y="4192651"/>
                  </a:cubicBezTo>
                  <a:close/>
                </a:path>
              </a:pathLst>
            </a:custGeom>
            <a:blipFill>
              <a:blip r:embed="rId4"/>
              <a:stretch>
                <a:fillRect l="-7866" r="-7866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7810500" y="-180826"/>
            <a:ext cx="3086100" cy="10467826"/>
          </a:xfrm>
          <a:custGeom>
            <a:avLst/>
            <a:gdLst/>
            <a:ahLst/>
            <a:cxnLst/>
            <a:rect l="l" t="t" r="r" b="b"/>
            <a:pathLst>
              <a:path w="3086100" h="10467826">
                <a:moveTo>
                  <a:pt x="0" y="0"/>
                </a:moveTo>
                <a:lnTo>
                  <a:pt x="3086100" y="0"/>
                </a:lnTo>
                <a:lnTo>
                  <a:pt x="3086100" y="10467826"/>
                </a:lnTo>
                <a:lnTo>
                  <a:pt x="0" y="10467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38245" y="2388460"/>
            <a:ext cx="4769516" cy="13211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A , B , C Pillar covers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Glove boxes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Mudguard liners , Air spoilers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Wheel Covers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Door and other panels 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Radiator fans and fan covers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2 wheeler parts headlight visor , front mudguard , Mirror parts , signal lamps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  <a:buFont typeface="Arial"/>
              <a:buChar char="•"/>
            </a:pPr>
            <a:r>
              <a:rPr lang="en-US" sz="2250">
                <a:solidFill>
                  <a:srgbClr val="000000"/>
                </a:solidFill>
                <a:latin typeface="Poppins"/>
              </a:rPr>
              <a:t>3 wheeler mirror parts , signal lamps , engine covers</a:t>
            </a: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  <a:p>
            <a:pPr marL="271462" lvl="1" indent="-135731" algn="l">
              <a:lnSpc>
                <a:spcPts val="3151"/>
              </a:lnSpc>
            </a:pPr>
            <a:endParaRPr lang="en-US" sz="2250">
              <a:solidFill>
                <a:srgbClr val="000000"/>
              </a:solidFill>
              <a:latin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690</Words>
  <Application>Microsoft Office PowerPoint</Application>
  <PresentationFormat>Custom</PresentationFormat>
  <Paragraphs>304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League Spartan</vt:lpstr>
      <vt:lpstr>Poppins</vt:lpstr>
      <vt:lpstr>Arimo</vt:lpstr>
      <vt:lpstr>Calibri</vt:lpstr>
      <vt:lpstr>Lato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Infotrans_Sales_Presentation.pptx</dc:title>
  <dc:creator>admin</dc:creator>
  <cp:lastModifiedBy>admin</cp:lastModifiedBy>
  <cp:revision>12</cp:revision>
  <dcterms:created xsi:type="dcterms:W3CDTF">2006-08-16T00:00:00Z</dcterms:created>
  <dcterms:modified xsi:type="dcterms:W3CDTF">2024-02-25T16:29:11Z</dcterms:modified>
  <dc:identifier>DAF4vTsGSpo</dc:identifier>
</cp:coreProperties>
</file>