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71" r:id="rId5"/>
    <p:sldId id="262" r:id="rId6"/>
    <p:sldId id="279" r:id="rId7"/>
    <p:sldId id="284" r:id="rId8"/>
    <p:sldId id="281" r:id="rId9"/>
    <p:sldId id="282" r:id="rId10"/>
    <p:sldId id="272" r:id="rId11"/>
    <p:sldId id="268" r:id="rId12"/>
  </p:sldIdLst>
  <p:sldSz cx="18288000" cy="10287000"/>
  <p:notesSz cx="7315200" cy="9601200"/>
  <p:embeddedFontLst>
    <p:embeddedFont>
      <p:font typeface="Montserrat Light" panose="00000400000000000000" pitchFamily="50" charset="0"/>
      <p:regular r:id="rId14"/>
      <p:italic r:id="rId15"/>
    </p:embeddedFont>
    <p:embeddedFont>
      <p:font typeface="Alef" panose="020B0604020202020204" charset="-79"/>
      <p:regular r:id="rId16"/>
      <p:bold r:id="rId17"/>
    </p:embeddedFont>
    <p:embeddedFont>
      <p:font typeface="Aharoni" panose="020B0604020202020204" charset="-79"/>
      <p:bold r:id="rId18"/>
    </p:embeddedFont>
    <p:embeddedFont>
      <p:font typeface="La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DM Sans" panose="020B0604020202020204" charset="0"/>
      <p:regular r:id="rId27"/>
      <p:bold r:id="rId28"/>
      <p:italic r:id="rId29"/>
      <p:boldItalic r:id="rId30"/>
    </p:embeddedFont>
    <p:embeddedFont>
      <p:font typeface="Open Sauce" panose="020B0604020202020204" charset="0"/>
      <p:regular r:id="rId31"/>
    </p:embeddedFont>
    <p:embeddedFont>
      <p:font typeface="Oswald Bold" panose="020B0604020202020204" charset="0"/>
      <p:regular r:id="rId32"/>
      <p:bold r:id="rId33"/>
    </p:embeddedFont>
    <p:embeddedFont>
      <p:font typeface="Montserrat Classic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8" d="100"/>
          <a:sy n="48" d="100"/>
        </p:scale>
        <p:origin x="812"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145280" y="0"/>
            <a:ext cx="3169920" cy="481727"/>
          </a:xfrm>
          <a:prstGeom prst="rect">
            <a:avLst/>
          </a:prstGeom>
        </p:spPr>
        <p:txBody>
          <a:bodyPr vert="horz" lIns="96661" tIns="48331" rIns="96661" bIns="48331" rtlCol="1"/>
          <a:lstStyle>
            <a:lvl1pPr algn="r">
              <a:defRPr sz="1300"/>
            </a:lvl1pPr>
          </a:lstStyle>
          <a:p>
            <a:endParaRPr lang="he-IL"/>
          </a:p>
        </p:txBody>
      </p:sp>
      <p:sp>
        <p:nvSpPr>
          <p:cNvPr id="3" name="מציין מיקום של תאריך 2"/>
          <p:cNvSpPr>
            <a:spLocks noGrp="1"/>
          </p:cNvSpPr>
          <p:nvPr>
            <p:ph type="dt" idx="1"/>
          </p:nvPr>
        </p:nvSpPr>
        <p:spPr>
          <a:xfrm>
            <a:off x="1694" y="0"/>
            <a:ext cx="3169920" cy="481727"/>
          </a:xfrm>
          <a:prstGeom prst="rect">
            <a:avLst/>
          </a:prstGeom>
        </p:spPr>
        <p:txBody>
          <a:bodyPr vert="horz" lIns="96661" tIns="48331" rIns="96661" bIns="48331" rtlCol="1"/>
          <a:lstStyle>
            <a:lvl1pPr algn="l">
              <a:defRPr sz="1300"/>
            </a:lvl1pPr>
          </a:lstStyle>
          <a:p>
            <a:fld id="{587B2B9F-A326-416B-9B36-55DE305D8B50}" type="datetimeFigureOut">
              <a:rPr lang="he-IL" smtClean="0"/>
              <a:t>ג'/אב/תשפ"ד</a:t>
            </a:fld>
            <a:endParaRPr lang="he-IL"/>
          </a:p>
        </p:txBody>
      </p:sp>
      <p:sp>
        <p:nvSpPr>
          <p:cNvPr id="4" name="מציין מיקום של תמונת שקופית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p>
            <a:endParaRPr lang="he-IL"/>
          </a:p>
        </p:txBody>
      </p:sp>
      <p:sp>
        <p:nvSpPr>
          <p:cNvPr id="5" name="מציין מיקום של הערות 4"/>
          <p:cNvSpPr>
            <a:spLocks noGrp="1"/>
          </p:cNvSpPr>
          <p:nvPr>
            <p:ph type="body" sz="quarter" idx="3"/>
          </p:nvPr>
        </p:nvSpPr>
        <p:spPr>
          <a:xfrm>
            <a:off x="731520" y="4620577"/>
            <a:ext cx="5852160" cy="3780473"/>
          </a:xfrm>
          <a:prstGeom prst="rect">
            <a:avLst/>
          </a:prstGeom>
        </p:spPr>
        <p:txBody>
          <a:bodyPr vert="horz" lIns="96661" tIns="48331" rIns="96661" bIns="48331"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4145280" y="9119474"/>
            <a:ext cx="3169920" cy="481726"/>
          </a:xfrm>
          <a:prstGeom prst="rect">
            <a:avLst/>
          </a:prstGeom>
        </p:spPr>
        <p:txBody>
          <a:bodyPr vert="horz" lIns="96661" tIns="48331" rIns="96661" bIns="48331"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694" y="9119474"/>
            <a:ext cx="3169920" cy="481726"/>
          </a:xfrm>
          <a:prstGeom prst="rect">
            <a:avLst/>
          </a:prstGeom>
        </p:spPr>
        <p:txBody>
          <a:bodyPr vert="horz" lIns="96661" tIns="48331" rIns="96661" bIns="48331" rtlCol="1" anchor="b"/>
          <a:lstStyle>
            <a:lvl1pPr algn="l">
              <a:defRPr sz="1300"/>
            </a:lvl1pPr>
          </a:lstStyle>
          <a:p>
            <a:fld id="{B9A13284-1789-46AF-B719-A0D3FE6D0C0D}" type="slidenum">
              <a:rPr lang="he-IL" smtClean="0"/>
              <a:t>‹#›</a:t>
            </a:fld>
            <a:endParaRPr lang="he-IL"/>
          </a:p>
        </p:txBody>
      </p:sp>
    </p:spTree>
    <p:extLst>
      <p:ext uri="{BB962C8B-B14F-4D97-AF65-F5344CB8AC3E}">
        <p14:creationId xmlns:p14="http://schemas.microsoft.com/office/powerpoint/2010/main" val="16470688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13284-1789-46AF-B719-A0D3FE6D0C0D}" type="slidenum">
              <a:rPr lang="he-IL" smtClean="0"/>
              <a:t>4</a:t>
            </a:fld>
            <a:endParaRPr lang="he-IL"/>
          </a:p>
        </p:txBody>
      </p:sp>
    </p:spTree>
    <p:extLst>
      <p:ext uri="{BB962C8B-B14F-4D97-AF65-F5344CB8AC3E}">
        <p14:creationId xmlns:p14="http://schemas.microsoft.com/office/powerpoint/2010/main" val="32959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algn="l" rtl="0"/>
            <a:endParaRPr/>
          </a:p>
        </p:txBody>
      </p:sp>
      <p:sp>
        <p:nvSpPr>
          <p:cNvPr id="387" name="Google Shape;387;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55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notesSlide" Target="../notesSlides/notesSlide2.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jpeg"/><Relationship Id="rId24" Type="http://schemas.openxmlformats.org/officeDocument/2006/relationships/image" Target="../media/image47.jpeg"/><Relationship Id="rId5" Type="http://schemas.openxmlformats.org/officeDocument/2006/relationships/image" Target="../media/image28.png"/><Relationship Id="rId15" Type="http://schemas.openxmlformats.org/officeDocument/2006/relationships/image" Target="../media/image38.jpeg"/><Relationship Id="rId23" Type="http://schemas.openxmlformats.org/officeDocument/2006/relationships/image" Target="../media/image46.jpe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png"/><Relationship Id="rId22"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9.svg"/><Relationship Id="rId5" Type="http://schemas.openxmlformats.org/officeDocument/2006/relationships/image" Target="../media/image48.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2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5.png"/><Relationship Id="rId10" Type="http://schemas.openxmlformats.org/officeDocument/2006/relationships/image" Target="../media/image24.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he-IL"/>
          </a:p>
        </p:txBody>
      </p:sp>
      <p:sp>
        <p:nvSpPr>
          <p:cNvPr id="3" name="Freeform 3"/>
          <p:cNvSpPr/>
          <p:nvPr/>
        </p:nvSpPr>
        <p:spPr>
          <a:xfrm rot="7659121">
            <a:off x="13399209" y="3590104"/>
            <a:ext cx="11047829" cy="11336392"/>
          </a:xfrm>
          <a:custGeom>
            <a:avLst/>
            <a:gdLst/>
            <a:ahLst/>
            <a:cxnLst/>
            <a:rect l="l" t="t" r="r" b="b"/>
            <a:pathLst>
              <a:path w="11047829" h="11336392">
                <a:moveTo>
                  <a:pt x="0" y="0"/>
                </a:moveTo>
                <a:lnTo>
                  <a:pt x="11047830" y="0"/>
                </a:lnTo>
                <a:lnTo>
                  <a:pt x="11047830" y="11336392"/>
                </a:lnTo>
                <a:lnTo>
                  <a:pt x="0" y="113363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he-IL"/>
          </a:p>
        </p:txBody>
      </p:sp>
      <p:sp>
        <p:nvSpPr>
          <p:cNvPr id="4" name="Freeform 4"/>
          <p:cNvSpPr/>
          <p:nvPr/>
        </p:nvSpPr>
        <p:spPr>
          <a:xfrm>
            <a:off x="-3258071" y="-4629150"/>
            <a:ext cx="9963668" cy="10223914"/>
          </a:xfrm>
          <a:custGeom>
            <a:avLst/>
            <a:gdLst/>
            <a:ahLst/>
            <a:cxnLst/>
            <a:rect l="l" t="t" r="r" b="b"/>
            <a:pathLst>
              <a:path w="9963668" h="10223914">
                <a:moveTo>
                  <a:pt x="0" y="0"/>
                </a:moveTo>
                <a:lnTo>
                  <a:pt x="9963668" y="0"/>
                </a:lnTo>
                <a:lnTo>
                  <a:pt x="9963668" y="10223914"/>
                </a:lnTo>
                <a:lnTo>
                  <a:pt x="0" y="102239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he-IL"/>
          </a:p>
        </p:txBody>
      </p:sp>
      <p:grpSp>
        <p:nvGrpSpPr>
          <p:cNvPr id="5" name="Group 5"/>
          <p:cNvGrpSpPr/>
          <p:nvPr/>
        </p:nvGrpSpPr>
        <p:grpSpPr>
          <a:xfrm>
            <a:off x="4236347" y="3202251"/>
            <a:ext cx="9815307" cy="4208864"/>
            <a:chOff x="0" y="0"/>
            <a:chExt cx="1895495" cy="812800"/>
          </a:xfrm>
        </p:grpSpPr>
        <p:sp>
          <p:nvSpPr>
            <p:cNvPr id="6" name="Freeform 6"/>
            <p:cNvSpPr/>
            <p:nvPr/>
          </p:nvSpPr>
          <p:spPr>
            <a:xfrm>
              <a:off x="0" y="0"/>
              <a:ext cx="1895495" cy="812800"/>
            </a:xfrm>
            <a:custGeom>
              <a:avLst/>
              <a:gdLst/>
              <a:ahLst/>
              <a:cxnLst/>
              <a:rect l="l" t="t" r="r" b="b"/>
              <a:pathLst>
                <a:path w="1895495" h="812800">
                  <a:moveTo>
                    <a:pt x="0" y="0"/>
                  </a:moveTo>
                  <a:lnTo>
                    <a:pt x="1895495" y="0"/>
                  </a:lnTo>
                  <a:lnTo>
                    <a:pt x="1895495" y="812800"/>
                  </a:lnTo>
                  <a:lnTo>
                    <a:pt x="0" y="812800"/>
                  </a:lnTo>
                  <a:close/>
                </a:path>
              </a:pathLst>
            </a:custGeom>
            <a:solidFill>
              <a:srgbClr val="000000">
                <a:alpha val="0"/>
              </a:srgbClr>
            </a:solidFill>
            <a:ln w="38100" cap="sq">
              <a:solidFill>
                <a:srgbClr val="000000"/>
              </a:solidFill>
              <a:prstDash val="solid"/>
              <a:miter/>
            </a:ln>
          </p:spPr>
          <p:txBody>
            <a:bodyPr/>
            <a:lstStyle/>
            <a:p>
              <a:endParaRPr lang="he-IL"/>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4615489" y="150914"/>
            <a:ext cx="3168361" cy="1981271"/>
          </a:xfrm>
          <a:custGeom>
            <a:avLst/>
            <a:gdLst/>
            <a:ahLst/>
            <a:cxnLst/>
            <a:rect l="l" t="t" r="r" b="b"/>
            <a:pathLst>
              <a:path w="3168361" h="1981271">
                <a:moveTo>
                  <a:pt x="0" y="0"/>
                </a:moveTo>
                <a:lnTo>
                  <a:pt x="3168361" y="0"/>
                </a:lnTo>
                <a:lnTo>
                  <a:pt x="3168361" y="1981271"/>
                </a:lnTo>
                <a:lnTo>
                  <a:pt x="0" y="1981271"/>
                </a:lnTo>
                <a:lnTo>
                  <a:pt x="0" y="0"/>
                </a:lnTo>
                <a:close/>
              </a:path>
            </a:pathLst>
          </a:custGeom>
          <a:blipFill>
            <a:blip r:embed="rId5"/>
            <a:stretch>
              <a:fillRect/>
            </a:stretch>
          </a:blipFill>
        </p:spPr>
        <p:txBody>
          <a:bodyPr/>
          <a:lstStyle/>
          <a:p>
            <a:endParaRPr lang="he-IL"/>
          </a:p>
        </p:txBody>
      </p:sp>
      <p:sp>
        <p:nvSpPr>
          <p:cNvPr id="9" name="TextBox 9"/>
          <p:cNvSpPr txBox="1"/>
          <p:nvPr/>
        </p:nvSpPr>
        <p:spPr>
          <a:xfrm>
            <a:off x="4236347" y="4348786"/>
            <a:ext cx="9815307" cy="2471382"/>
          </a:xfrm>
          <a:prstGeom prst="rect">
            <a:avLst/>
          </a:prstGeom>
        </p:spPr>
        <p:txBody>
          <a:bodyPr lIns="0" tIns="0" rIns="0" bIns="0" rtlCol="0" anchor="t">
            <a:spAutoFit/>
          </a:bodyPr>
          <a:lstStyle/>
          <a:p>
            <a:pPr algn="ctr">
              <a:lnSpc>
                <a:spcPts val="22684"/>
              </a:lnSpc>
            </a:pPr>
            <a:r>
              <a:rPr lang="en-US" sz="7200" spc="1610" dirty="0" smtClean="0">
                <a:solidFill>
                  <a:srgbClr val="545454"/>
                </a:solidFill>
                <a:latin typeface="Oswald Bold"/>
              </a:rPr>
              <a:t>An Overview</a:t>
            </a:r>
            <a:endParaRPr lang="en-US" sz="7200" spc="1610" dirty="0">
              <a:solidFill>
                <a:srgbClr val="545454"/>
              </a:solidFill>
              <a:latin typeface="Oswald Bold"/>
            </a:endParaRPr>
          </a:p>
        </p:txBody>
      </p:sp>
      <p:sp>
        <p:nvSpPr>
          <p:cNvPr id="10" name="TextBox 10"/>
          <p:cNvSpPr txBox="1"/>
          <p:nvPr/>
        </p:nvSpPr>
        <p:spPr>
          <a:xfrm>
            <a:off x="4236346" y="4156520"/>
            <a:ext cx="9815307" cy="1278042"/>
          </a:xfrm>
          <a:prstGeom prst="rect">
            <a:avLst/>
          </a:prstGeom>
        </p:spPr>
        <p:txBody>
          <a:bodyPr lIns="0" tIns="0" rIns="0" bIns="0" rtlCol="0" anchor="t">
            <a:spAutoFit/>
          </a:bodyPr>
          <a:lstStyle/>
          <a:p>
            <a:pPr algn="ctr">
              <a:lnSpc>
                <a:spcPts val="9748"/>
              </a:lnSpc>
            </a:pPr>
            <a:r>
              <a:rPr lang="en-US" sz="11500" spc="692" dirty="0" smtClean="0">
                <a:solidFill>
                  <a:srgbClr val="1E6CAE"/>
                </a:solidFill>
                <a:latin typeface="Oswald Bold"/>
              </a:rPr>
              <a:t>Ortecs India </a:t>
            </a:r>
            <a:endParaRPr lang="en-US" sz="11500" spc="692" dirty="0">
              <a:solidFill>
                <a:srgbClr val="1E6CAE"/>
              </a:solidFill>
              <a:latin typeface="Oswald Bold"/>
            </a:endParaRPr>
          </a:p>
        </p:txBody>
      </p:sp>
      <p:sp>
        <p:nvSpPr>
          <p:cNvPr id="11" name="TextBox 11"/>
          <p:cNvSpPr txBox="1"/>
          <p:nvPr/>
        </p:nvSpPr>
        <p:spPr>
          <a:xfrm>
            <a:off x="2719596" y="7482578"/>
            <a:ext cx="12848809" cy="441638"/>
          </a:xfrm>
          <a:prstGeom prst="rect">
            <a:avLst/>
          </a:prstGeom>
        </p:spPr>
        <p:txBody>
          <a:bodyPr lIns="0" tIns="0" rIns="0" bIns="0" rtlCol="0" anchor="t">
            <a:spAutoFit/>
          </a:bodyPr>
          <a:lstStyle/>
          <a:p>
            <a:pPr algn="ctr">
              <a:lnSpc>
                <a:spcPts val="3661"/>
              </a:lnSpc>
            </a:pPr>
            <a:r>
              <a:rPr lang="en-US" sz="2653" spc="140" dirty="0">
                <a:solidFill>
                  <a:srgbClr val="231F20"/>
                </a:solidFill>
                <a:latin typeface="Montserrat Classic Bold"/>
              </a:rPr>
              <a:t>WWW.ORTECS.COM</a:t>
            </a:r>
          </a:p>
        </p:txBody>
      </p:sp>
      <p:sp>
        <p:nvSpPr>
          <p:cNvPr id="12" name="TextBox 12"/>
          <p:cNvSpPr txBox="1"/>
          <p:nvPr/>
        </p:nvSpPr>
        <p:spPr>
          <a:xfrm>
            <a:off x="4236347" y="2556488"/>
            <a:ext cx="9815307" cy="357918"/>
          </a:xfrm>
          <a:prstGeom prst="rect">
            <a:avLst/>
          </a:prstGeom>
        </p:spPr>
        <p:txBody>
          <a:bodyPr lIns="0" tIns="0" rIns="0" bIns="0" rtlCol="0" anchor="t">
            <a:spAutoFit/>
          </a:bodyPr>
          <a:lstStyle/>
          <a:p>
            <a:pPr algn="ctr">
              <a:lnSpc>
                <a:spcPts val="2859"/>
              </a:lnSpc>
              <a:spcBef>
                <a:spcPct val="0"/>
              </a:spcBef>
            </a:pPr>
            <a:r>
              <a:rPr lang="en-US" sz="2400" dirty="0"/>
              <a:t>Your Gateway to India's Electronic Components Market</a:t>
            </a:r>
            <a:endParaRPr lang="en-US" sz="2199" dirty="0">
              <a:solidFill>
                <a:srgbClr val="000000"/>
              </a:solidFill>
              <a:latin typeface="Open Sauc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1030" name="Picture 6" descr="Download Jabil Circuit Logo in SVG Vector or PNG File Format - Logo.wine">
            <a:extLst>
              <a:ext uri="{FF2B5EF4-FFF2-40B4-BE49-F238E27FC236}">
                <a16:creationId xmlns:a16="http://schemas.microsoft.com/office/drawing/2014/main" id="{034BF137-1D0F-86C9-5B73-D85754474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513" y="3916346"/>
            <a:ext cx="3442910" cy="2291100"/>
          </a:xfrm>
          <a:prstGeom prst="rect">
            <a:avLst/>
          </a:prstGeom>
          <a:noFill/>
          <a:extLst>
            <a:ext uri="{909E8E84-426E-40DD-AFC4-6F175D3DCCD1}">
              <a14:hiddenFill xmlns:a14="http://schemas.microsoft.com/office/drawing/2010/main">
                <a:solidFill>
                  <a:srgbClr val="FFFFFF"/>
                </a:solidFill>
              </a14:hiddenFill>
            </a:ext>
          </a:extLst>
        </p:spPr>
      </p:pic>
      <p:pic>
        <p:nvPicPr>
          <p:cNvPr id="389" name="Google Shape;389;p12"/>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37972" y="268920"/>
            <a:ext cx="2111244" cy="808896"/>
          </a:xfrm>
          <a:prstGeom prst="rect">
            <a:avLst/>
          </a:prstGeom>
          <a:noFill/>
          <a:ln>
            <a:noFill/>
          </a:ln>
        </p:spPr>
      </p:pic>
      <p:pic>
        <p:nvPicPr>
          <p:cNvPr id="390" name="Google Shape;390;p12"/>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1730459" y="337610"/>
            <a:ext cx="2456897" cy="468155"/>
          </a:xfrm>
          <a:prstGeom prst="rect">
            <a:avLst/>
          </a:prstGeom>
          <a:noFill/>
          <a:ln>
            <a:noFill/>
          </a:ln>
        </p:spPr>
      </p:pic>
      <p:sp>
        <p:nvSpPr>
          <p:cNvPr id="419" name="Google Shape;419;p12"/>
          <p:cNvSpPr txBox="1"/>
          <p:nvPr/>
        </p:nvSpPr>
        <p:spPr>
          <a:xfrm>
            <a:off x="4184043" y="679232"/>
            <a:ext cx="11159732" cy="633379"/>
          </a:xfrm>
          <a:prstGeom prst="rect">
            <a:avLst/>
          </a:prstGeom>
          <a:noFill/>
          <a:ln>
            <a:noFill/>
          </a:ln>
        </p:spPr>
        <p:txBody>
          <a:bodyPr spcFirstLastPara="1" wrap="square" lIns="0" tIns="0" rIns="0" bIns="0" anchor="t" anchorCtr="0">
            <a:spAutoFit/>
          </a:bodyPr>
          <a:lstStyle/>
          <a:p>
            <a:pPr algn="ctr" rtl="0">
              <a:lnSpc>
                <a:spcPct val="97997"/>
              </a:lnSpc>
            </a:pPr>
            <a:r>
              <a:rPr lang="en-US" sz="4200" b="1" u="sng" dirty="0">
                <a:effectLst>
                  <a:outerShdw blurRad="38100" dist="38100" dir="2700000" algn="tl">
                    <a:srgbClr val="000000">
                      <a:alpha val="43137"/>
                    </a:srgbClr>
                  </a:outerShdw>
                </a:effectLst>
                <a:latin typeface="Alef"/>
                <a:cs typeface="Alef"/>
                <a:sym typeface="Alef"/>
              </a:rPr>
              <a:t>OUR LEADING </a:t>
            </a:r>
            <a:r>
              <a:rPr lang="en-US" sz="4200" b="1" u="sng" dirty="0" smtClean="0">
                <a:effectLst>
                  <a:outerShdw blurRad="38100" dist="38100" dir="2700000" algn="tl">
                    <a:srgbClr val="000000">
                      <a:alpha val="43137"/>
                    </a:srgbClr>
                  </a:outerShdw>
                </a:effectLst>
                <a:latin typeface="Alef"/>
                <a:cs typeface="Alef"/>
                <a:sym typeface="Alef"/>
              </a:rPr>
              <a:t>CUSTOMER IN INDIA </a:t>
            </a:r>
            <a:endParaRPr sz="2400" dirty="0">
              <a:effectLst>
                <a:outerShdw blurRad="38100" dist="38100" dir="2700000" algn="tl">
                  <a:srgbClr val="000000">
                    <a:alpha val="43137"/>
                  </a:srgbClr>
                </a:outerShdw>
              </a:effectLst>
            </a:endParaRPr>
          </a:p>
        </p:txBody>
      </p:sp>
      <p:pic>
        <p:nvPicPr>
          <p:cNvPr id="31" name="Picture 2">
            <a:extLst>
              <a:ext uri="{FF2B5EF4-FFF2-40B4-BE49-F238E27FC236}">
                <a16:creationId xmlns:a16="http://schemas.microsoft.com/office/drawing/2014/main" id="{53195BA3-8027-6B55-9CEA-E9098C80E86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3678" b="8092"/>
          <a:stretch/>
        </p:blipFill>
        <p:spPr bwMode="auto">
          <a:xfrm>
            <a:off x="5544708" y="4351608"/>
            <a:ext cx="2053521" cy="127786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8">
            <a:extLst>
              <a:ext uri="{FF2B5EF4-FFF2-40B4-BE49-F238E27FC236}">
                <a16:creationId xmlns:a16="http://schemas.microsoft.com/office/drawing/2014/main" id="{753BBA62-8A37-3F33-1EFD-2891153F6B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0" y="1984278"/>
            <a:ext cx="1610622" cy="148262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E3A1F4E2-6557-257B-5BE3-6332438839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21435" y="2149830"/>
            <a:ext cx="3192071" cy="109513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ome">
            <a:extLst>
              <a:ext uri="{FF2B5EF4-FFF2-40B4-BE49-F238E27FC236}">
                <a16:creationId xmlns:a16="http://schemas.microsoft.com/office/drawing/2014/main" id="{2916FB7B-3DA2-E1EC-E2D0-2A061C3E36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091" y="4643623"/>
            <a:ext cx="4724400" cy="9679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Ge Healthcare Logo">
            <a:extLst>
              <a:ext uri="{FF2B5EF4-FFF2-40B4-BE49-F238E27FC236}">
                <a16:creationId xmlns:a16="http://schemas.microsoft.com/office/drawing/2014/main" id="{6334240D-14C3-B000-AA88-5382E850349F}"/>
              </a:ext>
            </a:extLst>
          </p:cNvPr>
          <p:cNvSpPr>
            <a:spLocks noChangeAspect="1" noChangeArrowheads="1"/>
          </p:cNvSpPr>
          <p:nvPr/>
        </p:nvSpPr>
        <p:spPr bwMode="auto">
          <a:xfrm>
            <a:off x="6190564" y="13328360"/>
            <a:ext cx="57879" cy="578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6" name="AutoShape 12" descr="Ge Healthcare Logo">
            <a:extLst>
              <a:ext uri="{FF2B5EF4-FFF2-40B4-BE49-F238E27FC236}">
                <a16:creationId xmlns:a16="http://schemas.microsoft.com/office/drawing/2014/main" id="{5CD82875-F9C3-B451-F119-FD0F84AD7815}"/>
              </a:ext>
            </a:extLst>
          </p:cNvPr>
          <p:cNvSpPr>
            <a:spLocks noChangeAspect="1" noChangeArrowheads="1"/>
          </p:cNvSpPr>
          <p:nvPr/>
        </p:nvSpPr>
        <p:spPr bwMode="auto">
          <a:xfrm>
            <a:off x="6342964" y="13480760"/>
            <a:ext cx="57879" cy="578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pic>
        <p:nvPicPr>
          <p:cNvPr id="2062" name="Picture 14" descr="GE HealthCare Logo, symbol, meaning, history, PNG, brand">
            <a:extLst>
              <a:ext uri="{FF2B5EF4-FFF2-40B4-BE49-F238E27FC236}">
                <a16:creationId xmlns:a16="http://schemas.microsoft.com/office/drawing/2014/main" id="{D54D6CAB-BAC9-F8CC-FAD1-9DEA9481AA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09157" y="4018155"/>
            <a:ext cx="3472726" cy="19534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entre for Development of Telematics (C-DOT) | Linked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4123" y="192012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SMOS HET TECHNOLOGIES LIMITED | LinkedIn"/>
          <p:cNvPicPr>
            <a:picLocks noChangeAspect="1" noChangeArrowheads="1"/>
          </p:cNvPicPr>
          <p:nvPr/>
        </p:nvPicPr>
        <p:blipFill rotWithShape="1">
          <a:blip r:embed="rId12">
            <a:extLst>
              <a:ext uri="{28A0092B-C50C-407E-A947-70E740481C1C}">
                <a14:useLocalDpi xmlns:a14="http://schemas.microsoft.com/office/drawing/2010/main" val="0"/>
              </a:ext>
            </a:extLst>
          </a:blip>
          <a:srcRect l="6796" t="16017" r="4846" b="12618"/>
          <a:stretch/>
        </p:blipFill>
        <p:spPr bwMode="auto">
          <a:xfrm>
            <a:off x="7284182" y="2166453"/>
            <a:ext cx="235857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yi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9212" y="1999883"/>
            <a:ext cx="21336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entum Electronics Ltd. - Official | Bangalore"/>
          <p:cNvPicPr>
            <a:picLocks noChangeAspect="1" noChangeArrowheads="1"/>
          </p:cNvPicPr>
          <p:nvPr/>
        </p:nvPicPr>
        <p:blipFill rotWithShape="1">
          <a:blip r:embed="rId14">
            <a:extLst>
              <a:ext uri="{28A0092B-C50C-407E-A947-70E740481C1C}">
                <a14:useLocalDpi xmlns:a14="http://schemas.microsoft.com/office/drawing/2010/main" val="0"/>
              </a:ext>
            </a:extLst>
          </a:blip>
          <a:srcRect l="11434" t="34790" r="22227" b="40683"/>
          <a:stretch/>
        </p:blipFill>
        <p:spPr bwMode="auto">
          <a:xfrm>
            <a:off x="155575" y="2555881"/>
            <a:ext cx="4504294"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stra Microwave Products Limited (@astramwp) / X"/>
          <p:cNvPicPr>
            <a:picLocks noChangeAspect="1" noChangeArrowheads="1"/>
          </p:cNvPicPr>
          <p:nvPr/>
        </p:nvPicPr>
        <p:blipFill rotWithShape="1">
          <a:blip r:embed="rId15">
            <a:extLst>
              <a:ext uri="{28A0092B-C50C-407E-A947-70E740481C1C}">
                <a14:useLocalDpi xmlns:a14="http://schemas.microsoft.com/office/drawing/2010/main" val="0"/>
              </a:ext>
            </a:extLst>
          </a:blip>
          <a:srcRect t="27000" b="25000"/>
          <a:stretch/>
        </p:blipFill>
        <p:spPr bwMode="auto">
          <a:xfrm>
            <a:off x="14211245" y="4040954"/>
            <a:ext cx="3810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Syrma SGS: Best Electronic Product Design &amp; Manufacturing Company in Indi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2725" y="6323498"/>
            <a:ext cx="3449193" cy="108649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Newsroom | Press Releases | Events - VVDN Technologies"/>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667" t="14013" r="5332" b="15923"/>
          <a:stretch/>
        </p:blipFill>
        <p:spPr bwMode="auto">
          <a:xfrm>
            <a:off x="5220054" y="5948218"/>
            <a:ext cx="3924291" cy="15987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Avalon Technologies IPO Date, Review, Price, Allotment, Analysis | IPO 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4" name="Picture 20" descr="Avalon Technologies IPO: Check IPO Date, Lot Size, Price &amp; Details | 5paisa"/>
          <p:cNvPicPr>
            <a:picLocks noChangeAspect="1" noChangeArrowheads="1"/>
          </p:cNvPicPr>
          <p:nvPr/>
        </p:nvPicPr>
        <p:blipFill rotWithShape="1">
          <a:blip r:embed="rId18">
            <a:extLst>
              <a:ext uri="{28A0092B-C50C-407E-A947-70E740481C1C}">
                <a14:useLocalDpi xmlns:a14="http://schemas.microsoft.com/office/drawing/2010/main" val="0"/>
              </a:ext>
            </a:extLst>
          </a:blip>
          <a:srcRect t="28521" b="32719"/>
          <a:stretch/>
        </p:blipFill>
        <p:spPr bwMode="auto">
          <a:xfrm>
            <a:off x="9589078" y="5941009"/>
            <a:ext cx="4209364" cy="1631536"/>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ECIL-Logo - Latest Govt Jobs 2021 | Government Job Vacancies Notification  Alert"/>
          <p:cNvPicPr>
            <a:picLocks noChangeAspect="1" noChangeArrowheads="1"/>
          </p:cNvPicPr>
          <p:nvPr/>
        </p:nvPicPr>
        <p:blipFill rotWithShape="1">
          <a:blip r:embed="rId19">
            <a:extLst>
              <a:ext uri="{28A0092B-C50C-407E-A947-70E740481C1C}">
                <a14:useLocalDpi xmlns:a14="http://schemas.microsoft.com/office/drawing/2010/main" val="0"/>
              </a:ext>
            </a:extLst>
          </a:blip>
          <a:srcRect t="19590" b="11627"/>
          <a:stretch/>
        </p:blipFill>
        <p:spPr bwMode="auto">
          <a:xfrm>
            <a:off x="14426303" y="5869754"/>
            <a:ext cx="2991137" cy="2057399"/>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Hindustan Aeronautics Limited - Wikipedi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528" y="8034855"/>
            <a:ext cx="3127375" cy="1290042"/>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Vinyas Innovative Technologies Company Profile 2024: Stock Performance &amp;  Earnings | PitchBook"/>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06509" y="775142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8" descr="Data Patterns posts 85 pc increase in Q1 net profit - The Hindu Business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76" name="Picture 32" descr="VIJAYABALAN V - Design Engineer - Data Patterns (India) Limited | LinkedI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05115" y="8277435"/>
            <a:ext cx="3931156" cy="982789"/>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CoreEL Technologies secures $16 million funding from 360 ONE Asset -  Kreately"/>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322762" y="7762604"/>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descr="Ananth Technologies | LinkedIn"/>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902310" y="7849566"/>
            <a:ext cx="2090289" cy="209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1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he-IL"/>
          </a:p>
        </p:txBody>
      </p:sp>
      <p:sp>
        <p:nvSpPr>
          <p:cNvPr id="3" name="Freeform 3"/>
          <p:cNvSpPr/>
          <p:nvPr/>
        </p:nvSpPr>
        <p:spPr>
          <a:xfrm rot="-10580377">
            <a:off x="9407140" y="-9309963"/>
            <a:ext cx="24036383" cy="24664199"/>
          </a:xfrm>
          <a:custGeom>
            <a:avLst/>
            <a:gdLst/>
            <a:ahLst/>
            <a:cxnLst/>
            <a:rect l="l" t="t" r="r" b="b"/>
            <a:pathLst>
              <a:path w="24036383" h="24664199">
                <a:moveTo>
                  <a:pt x="0" y="0"/>
                </a:moveTo>
                <a:lnTo>
                  <a:pt x="24036383" y="0"/>
                </a:lnTo>
                <a:lnTo>
                  <a:pt x="24036383" y="24664198"/>
                </a:lnTo>
                <a:lnTo>
                  <a:pt x="0" y="2466419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he-IL"/>
          </a:p>
        </p:txBody>
      </p:sp>
      <p:sp>
        <p:nvSpPr>
          <p:cNvPr id="4" name="Freeform 4"/>
          <p:cNvSpPr/>
          <p:nvPr/>
        </p:nvSpPr>
        <p:spPr>
          <a:xfrm flipH="1">
            <a:off x="-4254153" y="7476061"/>
            <a:ext cx="11881594" cy="3564478"/>
          </a:xfrm>
          <a:custGeom>
            <a:avLst/>
            <a:gdLst/>
            <a:ahLst/>
            <a:cxnLst/>
            <a:rect l="l" t="t" r="r" b="b"/>
            <a:pathLst>
              <a:path w="11881594" h="3564478">
                <a:moveTo>
                  <a:pt x="11881594" y="0"/>
                </a:moveTo>
                <a:lnTo>
                  <a:pt x="0" y="0"/>
                </a:lnTo>
                <a:lnTo>
                  <a:pt x="0" y="3564478"/>
                </a:lnTo>
                <a:lnTo>
                  <a:pt x="11881594" y="3564478"/>
                </a:lnTo>
                <a:lnTo>
                  <a:pt x="11881594"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he-IL"/>
          </a:p>
        </p:txBody>
      </p:sp>
      <p:sp>
        <p:nvSpPr>
          <p:cNvPr id="5" name="Freeform 5"/>
          <p:cNvSpPr/>
          <p:nvPr/>
        </p:nvSpPr>
        <p:spPr>
          <a:xfrm>
            <a:off x="12726291" y="5143500"/>
            <a:ext cx="5001745" cy="1742275"/>
          </a:xfrm>
          <a:custGeom>
            <a:avLst/>
            <a:gdLst/>
            <a:ahLst/>
            <a:cxnLst/>
            <a:rect l="l" t="t" r="r" b="b"/>
            <a:pathLst>
              <a:path w="5001745" h="1742275">
                <a:moveTo>
                  <a:pt x="0" y="0"/>
                </a:moveTo>
                <a:lnTo>
                  <a:pt x="5001745" y="0"/>
                </a:lnTo>
                <a:lnTo>
                  <a:pt x="5001745" y="1742275"/>
                </a:lnTo>
                <a:lnTo>
                  <a:pt x="0" y="1742275"/>
                </a:lnTo>
                <a:lnTo>
                  <a:pt x="0" y="0"/>
                </a:lnTo>
                <a:close/>
              </a:path>
            </a:pathLst>
          </a:custGeom>
          <a:blipFill>
            <a:blip r:embed="rId7"/>
            <a:stretch>
              <a:fillRect/>
            </a:stretch>
          </a:blipFill>
        </p:spPr>
        <p:txBody>
          <a:bodyPr/>
          <a:lstStyle/>
          <a:p>
            <a:endParaRPr lang="he-IL"/>
          </a:p>
        </p:txBody>
      </p:sp>
      <p:sp>
        <p:nvSpPr>
          <p:cNvPr id="6" name="TextBox 6"/>
          <p:cNvSpPr txBox="1"/>
          <p:nvPr/>
        </p:nvSpPr>
        <p:spPr>
          <a:xfrm>
            <a:off x="1447433" y="3865592"/>
            <a:ext cx="8097687" cy="3241963"/>
          </a:xfrm>
          <a:prstGeom prst="rect">
            <a:avLst/>
          </a:prstGeom>
        </p:spPr>
        <p:txBody>
          <a:bodyPr lIns="0" tIns="0" rIns="0" bIns="0" rtlCol="0" anchor="t">
            <a:spAutoFit/>
          </a:bodyPr>
          <a:lstStyle/>
          <a:p>
            <a:pPr marL="0" lvl="0" indent="0">
              <a:lnSpc>
                <a:spcPts val="13015"/>
              </a:lnSpc>
              <a:spcBef>
                <a:spcPct val="0"/>
              </a:spcBef>
            </a:pPr>
            <a:r>
              <a:rPr lang="en-US" sz="9431" spc="924">
                <a:solidFill>
                  <a:srgbClr val="231F20"/>
                </a:solidFill>
                <a:latin typeface="Oswald Bold"/>
              </a:rPr>
              <a:t>THANKS FOR LISTENING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401E5AC4-665D-A79F-3109-E6341359BC59}"/>
              </a:ext>
            </a:extLst>
          </p:cNvPr>
          <p:cNvSpPr/>
          <p:nvPr/>
        </p:nvSpPr>
        <p:spPr>
          <a:xfrm flipH="1" flipV="1">
            <a:off x="59259" y="-1"/>
            <a:ext cx="18288000" cy="10701174"/>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he-IL"/>
          </a:p>
        </p:txBody>
      </p:sp>
      <p:sp>
        <p:nvSpPr>
          <p:cNvPr id="2" name="Freeform 2"/>
          <p:cNvSpPr/>
          <p:nvPr/>
        </p:nvSpPr>
        <p:spPr>
          <a:xfrm flipH="1" flipV="1">
            <a:off x="29817" y="-1"/>
            <a:ext cx="18288000" cy="10701173"/>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chemeClr val="bg1"/>
          </a:solidFill>
        </p:spPr>
        <p:txBody>
          <a:bodyPr/>
          <a:lstStyle/>
          <a:p>
            <a:endParaRPr lang="he-IL"/>
          </a:p>
        </p:txBody>
      </p:sp>
      <p:pic>
        <p:nvPicPr>
          <p:cNvPr id="1026" name="Picture 2" descr="Bangalore india city map hi-res stock photography and images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b="9586"/>
          <a:stretch/>
        </p:blipFill>
        <p:spPr bwMode="auto">
          <a:xfrm>
            <a:off x="11415368" y="3134035"/>
            <a:ext cx="6814368" cy="453553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p:nvPr/>
        </p:nvGrpSpPr>
        <p:grpSpPr>
          <a:xfrm>
            <a:off x="993270" y="1791252"/>
            <a:ext cx="9753720" cy="8343293"/>
            <a:chOff x="0" y="0"/>
            <a:chExt cx="3465857" cy="2564686"/>
          </a:xfrm>
        </p:grpSpPr>
        <p:sp>
          <p:nvSpPr>
            <p:cNvPr id="8" name="Freeform 8"/>
            <p:cNvSpPr/>
            <p:nvPr/>
          </p:nvSpPr>
          <p:spPr>
            <a:xfrm>
              <a:off x="0" y="0"/>
              <a:ext cx="3465857" cy="2564686"/>
            </a:xfrm>
            <a:custGeom>
              <a:avLst/>
              <a:gdLst/>
              <a:ahLst/>
              <a:cxnLst/>
              <a:rect l="l" t="t" r="r" b="b"/>
              <a:pathLst>
                <a:path w="3465857" h="2564686">
                  <a:moveTo>
                    <a:pt x="0" y="0"/>
                  </a:moveTo>
                  <a:lnTo>
                    <a:pt x="3465857" y="0"/>
                  </a:lnTo>
                  <a:lnTo>
                    <a:pt x="3465857" y="2564686"/>
                  </a:lnTo>
                  <a:lnTo>
                    <a:pt x="0" y="2564686"/>
                  </a:lnTo>
                  <a:close/>
                </a:path>
              </a:pathLst>
            </a:custGeom>
            <a:solidFill>
              <a:srgbClr val="EFEFEF"/>
            </a:solidFill>
          </p:spPr>
          <p:txBody>
            <a:bodyPr/>
            <a:lstStyle/>
            <a:p>
              <a:endParaRPr lang="he-IL"/>
            </a:p>
          </p:txBody>
        </p:sp>
        <p:sp>
          <p:nvSpPr>
            <p:cNvPr id="9" name="TextBox 9"/>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rot="5997428">
            <a:off x="13571279" y="-4339275"/>
            <a:ext cx="7643809" cy="11050176"/>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he-IL"/>
          </a:p>
        </p:txBody>
      </p:sp>
      <p:sp>
        <p:nvSpPr>
          <p:cNvPr id="12" name="TextBox 12"/>
          <p:cNvSpPr txBox="1"/>
          <p:nvPr/>
        </p:nvSpPr>
        <p:spPr>
          <a:xfrm>
            <a:off x="560730" y="1729280"/>
            <a:ext cx="10746990" cy="9028113"/>
          </a:xfrm>
          <a:prstGeom prst="rect">
            <a:avLst/>
          </a:prstGeom>
          <a:solidFill>
            <a:schemeClr val="bg1"/>
          </a:solidFill>
        </p:spPr>
        <p:txBody>
          <a:bodyPr wrap="square" lIns="0" tIns="0" rIns="0" bIns="0" rtlCol="0" anchor="t">
            <a:spAutoFit/>
          </a:bodyPr>
          <a:lstStyle/>
          <a:p>
            <a:pPr marL="694656" lvl="1" indent="-457200">
              <a:lnSpc>
                <a:spcPts val="3189"/>
              </a:lnSpc>
              <a:buFont typeface="Wingdings" panose="05000000000000000000" pitchFamily="2" charset="2"/>
              <a:buChar char="Ø"/>
            </a:pPr>
            <a:r>
              <a:rPr lang="en-US" sz="3200" spc="215" dirty="0" smtClean="0">
                <a:solidFill>
                  <a:srgbClr val="231F20"/>
                </a:solidFill>
                <a:cs typeface="Aharoni" panose="02010803020104030203" pitchFamily="2" charset="-79"/>
              </a:rPr>
              <a:t>Ortecs entered into the Indian market in 2015 to originally support RAFAEL and their sub-contractors in the India region. </a:t>
            </a:r>
          </a:p>
          <a:p>
            <a:pPr marL="237456" lvl="1">
              <a:lnSpc>
                <a:spcPts val="3189"/>
              </a:lnSpc>
            </a:pPr>
            <a:endParaRPr lang="en-US" sz="3200" spc="215" dirty="0" smtClean="0">
              <a:solidFill>
                <a:srgbClr val="231F20"/>
              </a:solidFill>
              <a:cs typeface="Aharoni" panose="02010803020104030203" pitchFamily="2" charset="-79"/>
            </a:endParaRPr>
          </a:p>
          <a:p>
            <a:pPr marL="694656" lvl="1" indent="-457200">
              <a:lnSpc>
                <a:spcPts val="3189"/>
              </a:lnSpc>
              <a:buFont typeface="Wingdings" panose="05000000000000000000" pitchFamily="2" charset="2"/>
              <a:buChar char="Ø"/>
            </a:pPr>
            <a:r>
              <a:rPr lang="en-US" sz="3200" spc="215" dirty="0" smtClean="0">
                <a:solidFill>
                  <a:srgbClr val="231F20"/>
                </a:solidFill>
                <a:cs typeface="Aharoni" panose="02010803020104030203" pitchFamily="2" charset="-79"/>
              </a:rPr>
              <a:t>Since then Ortecs India have developed a strong customer base covering different segments of the Indian market. </a:t>
            </a:r>
          </a:p>
          <a:p>
            <a:pPr marL="694656" lvl="1" indent="-457200">
              <a:lnSpc>
                <a:spcPts val="3189"/>
              </a:lnSpc>
              <a:buFont typeface="Wingdings" panose="05000000000000000000" pitchFamily="2" charset="2"/>
              <a:buChar char="Ø"/>
            </a:pPr>
            <a:endParaRPr lang="en-US" sz="3200" spc="215" dirty="0">
              <a:solidFill>
                <a:srgbClr val="231F20"/>
              </a:solidFill>
              <a:cs typeface="Aharoni" panose="02010803020104030203" pitchFamily="2" charset="-79"/>
            </a:endParaRPr>
          </a:p>
          <a:p>
            <a:pPr marL="694656" lvl="1" indent="-457200">
              <a:lnSpc>
                <a:spcPts val="3189"/>
              </a:lnSpc>
              <a:buFont typeface="Wingdings" panose="05000000000000000000" pitchFamily="2" charset="2"/>
              <a:buChar char="Ø"/>
            </a:pPr>
            <a:r>
              <a:rPr lang="en-US" sz="3200" spc="215" dirty="0" smtClean="0">
                <a:solidFill>
                  <a:srgbClr val="231F20"/>
                </a:solidFill>
                <a:cs typeface="Aharoni" panose="02010803020104030203" pitchFamily="2" charset="-79"/>
              </a:rPr>
              <a:t>The India headquarters is located in Bangalore which is the center of India’s high-tech industry. </a:t>
            </a:r>
          </a:p>
          <a:p>
            <a:pPr marL="694656" lvl="1" indent="-457200">
              <a:lnSpc>
                <a:spcPts val="3189"/>
              </a:lnSpc>
              <a:buFont typeface="Wingdings" panose="05000000000000000000" pitchFamily="2" charset="2"/>
              <a:buChar char="Ø"/>
            </a:pPr>
            <a:endParaRPr lang="en-US" sz="3200" spc="215" dirty="0" smtClean="0">
              <a:solidFill>
                <a:srgbClr val="231F20"/>
              </a:solidFill>
              <a:cs typeface="Aharoni" panose="02010803020104030203" pitchFamily="2" charset="-79"/>
            </a:endParaRPr>
          </a:p>
          <a:p>
            <a:pPr marL="694656" lvl="1" indent="-457200">
              <a:lnSpc>
                <a:spcPts val="3189"/>
              </a:lnSpc>
              <a:buFont typeface="Wingdings" panose="05000000000000000000" pitchFamily="2" charset="2"/>
              <a:buChar char="Ø"/>
            </a:pPr>
            <a:r>
              <a:rPr lang="en-US" sz="3200" spc="215" dirty="0" smtClean="0">
                <a:solidFill>
                  <a:srgbClr val="231F20"/>
                </a:solidFill>
                <a:cs typeface="Aharoni" panose="02010803020104030203" pitchFamily="2" charset="-79"/>
              </a:rPr>
              <a:t>India being among the fastest growing economies of the world, Ortecs considers this market to be of strategic importance and has seen tremendous growth in business in the past several years.</a:t>
            </a:r>
          </a:p>
          <a:p>
            <a:pPr marL="694656" lvl="1" indent="-457200">
              <a:lnSpc>
                <a:spcPts val="3189"/>
              </a:lnSpc>
              <a:buFont typeface="Wingdings" panose="05000000000000000000" pitchFamily="2" charset="2"/>
              <a:buChar char="Ø"/>
            </a:pPr>
            <a:endParaRPr lang="en-US" sz="3200" spc="215" dirty="0">
              <a:solidFill>
                <a:srgbClr val="231F20"/>
              </a:solidFill>
              <a:cs typeface="Aharoni" panose="02010803020104030203" pitchFamily="2" charset="-79"/>
            </a:endParaRPr>
          </a:p>
          <a:p>
            <a:pPr marL="694656" lvl="1" indent="-457200">
              <a:lnSpc>
                <a:spcPts val="3189"/>
              </a:lnSpc>
              <a:buFont typeface="Wingdings" panose="05000000000000000000" pitchFamily="2" charset="2"/>
              <a:buChar char="Ø"/>
            </a:pPr>
            <a:r>
              <a:rPr lang="en-US" sz="3200" spc="215" dirty="0" smtClean="0">
                <a:solidFill>
                  <a:srgbClr val="231F20"/>
                </a:solidFill>
                <a:cs typeface="Aharoni" panose="02010803020104030203" pitchFamily="2" charset="-79"/>
              </a:rPr>
              <a:t> Ortecs India is an independent division with it’s dedicated Technical, Sales, Purchasing and logistics teams able to provide standalone support to our Indian customers. </a:t>
            </a:r>
            <a:endParaRPr lang="en-US" sz="3200" spc="215" dirty="0">
              <a:solidFill>
                <a:srgbClr val="231F20"/>
              </a:solidFill>
              <a:cs typeface="Aharoni" panose="02010803020104030203" pitchFamily="2" charset="-79"/>
            </a:endParaRPr>
          </a:p>
          <a:p>
            <a:pPr marL="580356" lvl="1" indent="-342900">
              <a:lnSpc>
                <a:spcPts val="3189"/>
              </a:lnSpc>
              <a:buFont typeface="Wingdings" panose="05000000000000000000" pitchFamily="2" charset="2"/>
              <a:buChar char="Ø"/>
            </a:pPr>
            <a:endParaRPr lang="en-US" sz="2400" spc="215" dirty="0">
              <a:solidFill>
                <a:srgbClr val="231F20"/>
              </a:solidFill>
              <a:latin typeface="DM Sans"/>
            </a:endParaRPr>
          </a:p>
          <a:p>
            <a:pPr marL="342900" indent="-342900">
              <a:lnSpc>
                <a:spcPts val="3189"/>
              </a:lnSpc>
              <a:buFont typeface="Wingdings" panose="05000000000000000000" pitchFamily="2" charset="2"/>
              <a:buChar char="Ø"/>
            </a:pPr>
            <a:endParaRPr lang="en-US" sz="2400" spc="215" dirty="0">
              <a:solidFill>
                <a:srgbClr val="231F20"/>
              </a:solidFill>
              <a:latin typeface="DM Sans"/>
            </a:endParaRPr>
          </a:p>
        </p:txBody>
      </p:sp>
      <p:sp>
        <p:nvSpPr>
          <p:cNvPr id="13" name="Freeform 13"/>
          <p:cNvSpPr/>
          <p:nvPr/>
        </p:nvSpPr>
        <p:spPr>
          <a:xfrm>
            <a:off x="330644" y="182283"/>
            <a:ext cx="2055903" cy="716139"/>
          </a:xfrm>
          <a:custGeom>
            <a:avLst/>
            <a:gdLst/>
            <a:ahLst/>
            <a:cxnLst/>
            <a:rect l="l" t="t" r="r" b="b"/>
            <a:pathLst>
              <a:path w="2055903" h="716139">
                <a:moveTo>
                  <a:pt x="0" y="0"/>
                </a:moveTo>
                <a:lnTo>
                  <a:pt x="2055903" y="0"/>
                </a:lnTo>
                <a:lnTo>
                  <a:pt x="2055903" y="716140"/>
                </a:lnTo>
                <a:lnTo>
                  <a:pt x="0" y="716140"/>
                </a:lnTo>
                <a:lnTo>
                  <a:pt x="0" y="0"/>
                </a:lnTo>
                <a:close/>
              </a:path>
            </a:pathLst>
          </a:custGeom>
          <a:blipFill>
            <a:blip r:embed="rId6"/>
            <a:stretch>
              <a:fillRect/>
            </a:stretch>
          </a:blipFill>
        </p:spPr>
        <p:txBody>
          <a:bodyPr/>
          <a:lstStyle/>
          <a:p>
            <a:endParaRPr lang="he-IL"/>
          </a:p>
        </p:txBody>
      </p:sp>
      <p:sp>
        <p:nvSpPr>
          <p:cNvPr id="14" name="TextBox 14"/>
          <p:cNvSpPr txBox="1"/>
          <p:nvPr/>
        </p:nvSpPr>
        <p:spPr>
          <a:xfrm>
            <a:off x="883794" y="-139419"/>
            <a:ext cx="12812182" cy="1769715"/>
          </a:xfrm>
          <a:prstGeom prst="rect">
            <a:avLst/>
          </a:prstGeom>
        </p:spPr>
        <p:txBody>
          <a:bodyPr wrap="square" lIns="0" tIns="0" rIns="0" bIns="0" rtlCol="0" anchor="t">
            <a:spAutoFit/>
          </a:bodyPr>
          <a:lstStyle/>
          <a:p>
            <a:pPr algn="ctr">
              <a:lnSpc>
                <a:spcPts val="13774"/>
              </a:lnSpc>
            </a:pPr>
            <a:r>
              <a:rPr lang="en-US" sz="4000" u="sng" spc="978" dirty="0" smtClean="0">
                <a:solidFill>
                  <a:srgbClr val="231F20"/>
                </a:solidFill>
                <a:latin typeface="Oswald Bold"/>
              </a:rPr>
              <a:t>FORAY INTO THE INDIAN MARKET</a:t>
            </a:r>
            <a:endParaRPr lang="en-US" sz="4000" u="sng" spc="978" dirty="0">
              <a:solidFill>
                <a:srgbClr val="231F20"/>
              </a:solidFill>
              <a:latin typeface="Oswald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1812232"/>
            <a:ext cx="18288000" cy="8474768"/>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he-IL"/>
          </a:p>
        </p:txBody>
      </p:sp>
      <p:grpSp>
        <p:nvGrpSpPr>
          <p:cNvPr id="3" name="Group 3"/>
          <p:cNvGrpSpPr/>
          <p:nvPr/>
        </p:nvGrpSpPr>
        <p:grpSpPr>
          <a:xfrm>
            <a:off x="-495302" y="-91523"/>
            <a:ext cx="19278596" cy="3477186"/>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A1A1A"/>
            </a:solidFill>
          </p:spPr>
          <p:txBody>
            <a:bodyPr/>
            <a:lstStyle/>
            <a:p>
              <a:endParaRPr lang="he-IL"/>
            </a:p>
          </p:txBody>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3690980" y="1232286"/>
            <a:ext cx="10906040" cy="1283685"/>
          </a:xfrm>
          <a:prstGeom prst="rect">
            <a:avLst/>
          </a:prstGeom>
        </p:spPr>
        <p:txBody>
          <a:bodyPr lIns="0" tIns="0" rIns="0" bIns="0" rtlCol="0" anchor="t">
            <a:spAutoFit/>
          </a:bodyPr>
          <a:lstStyle/>
          <a:p>
            <a:pPr algn="ctr">
              <a:lnSpc>
                <a:spcPts val="11082"/>
              </a:lnSpc>
            </a:pPr>
            <a:r>
              <a:rPr lang="en-US" sz="6600" spc="786" dirty="0" smtClean="0">
                <a:solidFill>
                  <a:srgbClr val="FFFFFF"/>
                </a:solidFill>
                <a:latin typeface="Oswald Bold"/>
              </a:rPr>
              <a:t>The Dynamic India Team</a:t>
            </a:r>
            <a:endParaRPr lang="en-US" sz="6600" spc="786" dirty="0">
              <a:solidFill>
                <a:srgbClr val="FFFFFF"/>
              </a:solidFill>
              <a:latin typeface="Oswald Bold"/>
            </a:endParaRPr>
          </a:p>
        </p:txBody>
      </p:sp>
      <p:sp>
        <p:nvSpPr>
          <p:cNvPr id="19" name="Freeform 19"/>
          <p:cNvSpPr/>
          <p:nvPr/>
        </p:nvSpPr>
        <p:spPr>
          <a:xfrm>
            <a:off x="152400" y="314047"/>
            <a:ext cx="2055903" cy="716139"/>
          </a:xfrm>
          <a:custGeom>
            <a:avLst/>
            <a:gdLst/>
            <a:ahLst/>
            <a:cxnLst/>
            <a:rect l="l" t="t" r="r" b="b"/>
            <a:pathLst>
              <a:path w="2055903" h="716139">
                <a:moveTo>
                  <a:pt x="0" y="0"/>
                </a:moveTo>
                <a:lnTo>
                  <a:pt x="2055902" y="0"/>
                </a:lnTo>
                <a:lnTo>
                  <a:pt x="2055902" y="716140"/>
                </a:lnTo>
                <a:lnTo>
                  <a:pt x="0" y="716140"/>
                </a:lnTo>
                <a:lnTo>
                  <a:pt x="0" y="0"/>
                </a:lnTo>
                <a:close/>
              </a:path>
            </a:pathLst>
          </a:custGeom>
          <a:blipFill>
            <a:blip r:embed="rId3"/>
            <a:stretch>
              <a:fillRect/>
            </a:stretch>
          </a:blipFill>
          <a:ln cap="sq">
            <a:noFill/>
            <a:prstDash val="solid"/>
            <a:miter/>
          </a:ln>
        </p:spPr>
        <p:txBody>
          <a:bodyPr/>
          <a:lstStyle/>
          <a:p>
            <a:endParaRPr lang="he-IL"/>
          </a:p>
        </p:txBody>
      </p:sp>
      <p:sp>
        <p:nvSpPr>
          <p:cNvPr id="6" name="Freeform 6"/>
          <p:cNvSpPr/>
          <p:nvPr/>
        </p:nvSpPr>
        <p:spPr>
          <a:xfrm rot="5207436">
            <a:off x="13285370" y="-7833521"/>
            <a:ext cx="8041122" cy="15010946"/>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txBody>
          <a:bodyPr/>
          <a:lstStyle/>
          <a:p>
            <a:endParaRPr lang="he-IL"/>
          </a:p>
        </p:txBody>
      </p:sp>
      <p:pic>
        <p:nvPicPr>
          <p:cNvPr id="7" name="Picture 6"/>
          <p:cNvPicPr>
            <a:picLocks noChangeAspect="1"/>
          </p:cNvPicPr>
          <p:nvPr/>
        </p:nvPicPr>
        <p:blipFill>
          <a:blip r:embed="rId7"/>
          <a:stretch>
            <a:fillRect/>
          </a:stretch>
        </p:blipFill>
        <p:spPr>
          <a:xfrm>
            <a:off x="7562094" y="6232801"/>
            <a:ext cx="10501702" cy="3763616"/>
          </a:xfrm>
          <a:prstGeom prst="rect">
            <a:avLst/>
          </a:prstGeom>
        </p:spPr>
      </p:pic>
      <p:sp>
        <p:nvSpPr>
          <p:cNvPr id="13" name="Rectangle 12"/>
          <p:cNvSpPr/>
          <p:nvPr/>
        </p:nvSpPr>
        <p:spPr>
          <a:xfrm>
            <a:off x="7951981" y="3934342"/>
            <a:ext cx="2382316" cy="1908215"/>
          </a:xfrm>
          <a:prstGeom prst="rect">
            <a:avLst/>
          </a:prstGeom>
          <a:noFill/>
        </p:spPr>
        <p:txBody>
          <a:bodyPr wrap="squar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50+ </a:t>
            </a:r>
            <a:r>
              <a:rPr lang="en-US" sz="3200" dirty="0" smtClean="0">
                <a:ln w="0"/>
                <a:solidFill>
                  <a:schemeClr val="accent1"/>
                </a:solidFill>
                <a:effectLst>
                  <a:outerShdw blurRad="38100" dist="25400" dir="5400000" algn="ctr" rotWithShape="0">
                    <a:srgbClr val="6E747A">
                      <a:alpha val="43000"/>
                    </a:srgbClr>
                  </a:outerShdw>
                </a:effectLst>
              </a:rPr>
              <a:t>Years of combined experience</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17" name="TextBox 16"/>
          <p:cNvSpPr txBox="1"/>
          <p:nvPr/>
        </p:nvSpPr>
        <p:spPr>
          <a:xfrm>
            <a:off x="609600" y="3906284"/>
            <a:ext cx="6858000" cy="698652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In-house capabilities of our India team includes sales, technical support, design-in, sourcing, purchasing, customer support and logistics.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smtClean="0"/>
              <a:t>Cross functional experienced team from well-known players in the distribution segment.</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smtClean="0"/>
              <a:t> We have the right mix of experienced and upcoming young professionals which makes for a dynamic well rounded team to support our customers for the India region.</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p:txBody>
      </p:sp>
      <p:sp>
        <p:nvSpPr>
          <p:cNvPr id="22" name="Rectangle 21"/>
          <p:cNvSpPr/>
          <p:nvPr/>
        </p:nvSpPr>
        <p:spPr>
          <a:xfrm>
            <a:off x="10850898" y="3923922"/>
            <a:ext cx="3328026" cy="1938992"/>
          </a:xfrm>
          <a:prstGeom prst="rect">
            <a:avLst/>
          </a:prstGeom>
          <a:noFill/>
        </p:spPr>
        <p:txBody>
          <a:bodyPr wrap="squar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Diverse cross functional team</a:t>
            </a: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24" name="Rectangle 23"/>
          <p:cNvSpPr/>
          <p:nvPr/>
        </p:nvSpPr>
        <p:spPr>
          <a:xfrm>
            <a:off x="14542132" y="3923922"/>
            <a:ext cx="3328026" cy="1938992"/>
          </a:xfrm>
          <a:prstGeom prst="rect">
            <a:avLst/>
          </a:prstGeom>
          <a:noFill/>
        </p:spPr>
        <p:txBody>
          <a:bodyPr wrap="squar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Geographical coverage across India</a:t>
            </a:r>
            <a:endParaRPr lang="en-US"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10580377">
            <a:off x="13518356" y="-7001115"/>
            <a:ext cx="12102934" cy="12419055"/>
          </a:xfrm>
          <a:custGeom>
            <a:avLst/>
            <a:gdLst/>
            <a:ahLst/>
            <a:cxnLst/>
            <a:rect l="l" t="t" r="r" b="b"/>
            <a:pathLst>
              <a:path w="12102934" h="12419055">
                <a:moveTo>
                  <a:pt x="0" y="0"/>
                </a:moveTo>
                <a:lnTo>
                  <a:pt x="12102934" y="0"/>
                </a:lnTo>
                <a:lnTo>
                  <a:pt x="12102934" y="12419055"/>
                </a:lnTo>
                <a:lnTo>
                  <a:pt x="0" y="1241905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he-IL"/>
          </a:p>
        </p:txBody>
      </p:sp>
      <p:sp>
        <p:nvSpPr>
          <p:cNvPr id="5" name="TextBox 5"/>
          <p:cNvSpPr txBox="1"/>
          <p:nvPr/>
        </p:nvSpPr>
        <p:spPr>
          <a:xfrm>
            <a:off x="2244729" y="0"/>
            <a:ext cx="13617940" cy="1667123"/>
          </a:xfrm>
          <a:prstGeom prst="rect">
            <a:avLst/>
          </a:prstGeom>
        </p:spPr>
        <p:txBody>
          <a:bodyPr lIns="0" tIns="0" rIns="0" bIns="0" rtlCol="0" anchor="t">
            <a:spAutoFit/>
          </a:bodyPr>
          <a:lstStyle/>
          <a:p>
            <a:pPr marL="0" lvl="0" indent="0" algn="ctr">
              <a:lnSpc>
                <a:spcPts val="13015"/>
              </a:lnSpc>
              <a:spcBef>
                <a:spcPct val="0"/>
              </a:spcBef>
            </a:pPr>
            <a:r>
              <a:rPr lang="en-US" sz="4800" u="sng" spc="924" dirty="0" smtClean="0">
                <a:solidFill>
                  <a:srgbClr val="231F20"/>
                </a:solidFill>
                <a:latin typeface="Oswald Bold"/>
              </a:rPr>
              <a:t>DESIGN-IN SUCCESS STORIES IN INDIA</a:t>
            </a:r>
            <a:endParaRPr lang="en-US" sz="4800" u="sng" spc="924" dirty="0">
              <a:solidFill>
                <a:srgbClr val="231F20"/>
              </a:solidFill>
              <a:latin typeface="Oswald Bold"/>
            </a:endParaRPr>
          </a:p>
        </p:txBody>
      </p:sp>
      <p:sp>
        <p:nvSpPr>
          <p:cNvPr id="9" name="TextBox 9"/>
          <p:cNvSpPr txBox="1"/>
          <p:nvPr/>
        </p:nvSpPr>
        <p:spPr>
          <a:xfrm>
            <a:off x="1472768" y="6558496"/>
            <a:ext cx="2257081" cy="400050"/>
          </a:xfrm>
          <a:prstGeom prst="rect">
            <a:avLst/>
          </a:prstGeom>
        </p:spPr>
        <p:txBody>
          <a:bodyPr lIns="0" tIns="0" rIns="0" bIns="0" rtlCol="0" anchor="t">
            <a:spAutoFit/>
          </a:bodyPr>
          <a:lstStyle/>
          <a:p>
            <a:pPr algn="ctr">
              <a:lnSpc>
                <a:spcPts val="3286"/>
              </a:lnSpc>
            </a:pPr>
            <a:r>
              <a:rPr lang="en-US" sz="2738" spc="136">
                <a:solidFill>
                  <a:srgbClr val="FFFBFB"/>
                </a:solidFill>
                <a:latin typeface="DM Sans"/>
              </a:rPr>
              <a:t>Team Israel</a:t>
            </a:r>
          </a:p>
        </p:txBody>
      </p:sp>
      <p:sp>
        <p:nvSpPr>
          <p:cNvPr id="10" name="TextBox 10"/>
          <p:cNvSpPr txBox="1"/>
          <p:nvPr/>
        </p:nvSpPr>
        <p:spPr>
          <a:xfrm>
            <a:off x="1450260" y="7189515"/>
            <a:ext cx="2302097" cy="609600"/>
          </a:xfrm>
          <a:prstGeom prst="rect">
            <a:avLst/>
          </a:prstGeom>
        </p:spPr>
        <p:txBody>
          <a:bodyPr lIns="0" tIns="0" rIns="0" bIns="0" rtlCol="0" anchor="t">
            <a:spAutoFit/>
          </a:bodyPr>
          <a:lstStyle/>
          <a:p>
            <a:pPr algn="ctr">
              <a:lnSpc>
                <a:spcPts val="2464"/>
              </a:lnSpc>
            </a:pPr>
            <a:r>
              <a:rPr lang="en-US" sz="2053" spc="102" dirty="0">
                <a:solidFill>
                  <a:srgbClr val="FFFBFB"/>
                </a:solidFill>
                <a:latin typeface="DM Sans"/>
              </a:rPr>
              <a:t>FAE, Sales &amp; Logistics-16</a:t>
            </a:r>
          </a:p>
        </p:txBody>
      </p:sp>
      <p:sp>
        <p:nvSpPr>
          <p:cNvPr id="17" name="TextBox 17"/>
          <p:cNvSpPr txBox="1"/>
          <p:nvPr/>
        </p:nvSpPr>
        <p:spPr>
          <a:xfrm>
            <a:off x="5830565" y="6558496"/>
            <a:ext cx="2213980" cy="400050"/>
          </a:xfrm>
          <a:prstGeom prst="rect">
            <a:avLst/>
          </a:prstGeom>
        </p:spPr>
        <p:txBody>
          <a:bodyPr lIns="0" tIns="0" rIns="0" bIns="0" rtlCol="0" anchor="t">
            <a:spAutoFit/>
          </a:bodyPr>
          <a:lstStyle/>
          <a:p>
            <a:pPr algn="ctr">
              <a:lnSpc>
                <a:spcPts val="3286"/>
              </a:lnSpc>
            </a:pPr>
            <a:r>
              <a:rPr lang="en-US" sz="2738" spc="136">
                <a:solidFill>
                  <a:srgbClr val="FFFBFB"/>
                </a:solidFill>
                <a:latin typeface="DM Sans"/>
              </a:rPr>
              <a:t>Team India</a:t>
            </a:r>
          </a:p>
        </p:txBody>
      </p:sp>
      <p:sp>
        <p:nvSpPr>
          <p:cNvPr id="25" name="TextBox 25"/>
          <p:cNvSpPr txBox="1"/>
          <p:nvPr/>
        </p:nvSpPr>
        <p:spPr>
          <a:xfrm>
            <a:off x="10168504" y="6558496"/>
            <a:ext cx="2009227" cy="809625"/>
          </a:xfrm>
          <a:prstGeom prst="rect">
            <a:avLst/>
          </a:prstGeom>
        </p:spPr>
        <p:txBody>
          <a:bodyPr lIns="0" tIns="0" rIns="0" bIns="0" rtlCol="0" anchor="t">
            <a:spAutoFit/>
          </a:bodyPr>
          <a:lstStyle/>
          <a:p>
            <a:pPr algn="ctr">
              <a:lnSpc>
                <a:spcPts val="3286"/>
              </a:lnSpc>
            </a:pPr>
            <a:r>
              <a:rPr lang="en-US" sz="2738" spc="136" dirty="0">
                <a:solidFill>
                  <a:srgbClr val="FFFBFB"/>
                </a:solidFill>
                <a:latin typeface="DM Sans"/>
              </a:rPr>
              <a:t>Team Philippines</a:t>
            </a:r>
          </a:p>
        </p:txBody>
      </p:sp>
      <p:sp>
        <p:nvSpPr>
          <p:cNvPr id="26" name="TextBox 26"/>
          <p:cNvSpPr txBox="1"/>
          <p:nvPr/>
        </p:nvSpPr>
        <p:spPr>
          <a:xfrm>
            <a:off x="9977850" y="7488242"/>
            <a:ext cx="2302097" cy="609600"/>
          </a:xfrm>
          <a:prstGeom prst="rect">
            <a:avLst/>
          </a:prstGeom>
        </p:spPr>
        <p:txBody>
          <a:bodyPr lIns="0" tIns="0" rIns="0" bIns="0" rtlCol="0" anchor="t">
            <a:spAutoFit/>
          </a:bodyPr>
          <a:lstStyle/>
          <a:p>
            <a:pPr algn="ctr">
              <a:lnSpc>
                <a:spcPts val="2464"/>
              </a:lnSpc>
            </a:pPr>
            <a:r>
              <a:rPr lang="en-US" sz="2053" spc="102">
                <a:solidFill>
                  <a:srgbClr val="FFFBFB"/>
                </a:solidFill>
                <a:latin typeface="DM Sans"/>
              </a:rPr>
              <a:t>Sales &amp; Marketing-2</a:t>
            </a:r>
          </a:p>
        </p:txBody>
      </p:sp>
      <p:sp>
        <p:nvSpPr>
          <p:cNvPr id="37" name="TextBox 37"/>
          <p:cNvSpPr txBox="1"/>
          <p:nvPr/>
        </p:nvSpPr>
        <p:spPr>
          <a:xfrm>
            <a:off x="14408082" y="6558496"/>
            <a:ext cx="2009227" cy="400050"/>
          </a:xfrm>
          <a:prstGeom prst="rect">
            <a:avLst/>
          </a:prstGeom>
        </p:spPr>
        <p:txBody>
          <a:bodyPr lIns="0" tIns="0" rIns="0" bIns="0" rtlCol="0" anchor="t">
            <a:spAutoFit/>
          </a:bodyPr>
          <a:lstStyle/>
          <a:p>
            <a:pPr algn="ctr">
              <a:lnSpc>
                <a:spcPts val="3286"/>
              </a:lnSpc>
            </a:pPr>
            <a:r>
              <a:rPr lang="en-US" sz="2738" spc="136" dirty="0">
                <a:solidFill>
                  <a:srgbClr val="FFFBFB"/>
                </a:solidFill>
                <a:latin typeface="DM Sans"/>
              </a:rPr>
              <a:t>Team USA</a:t>
            </a:r>
          </a:p>
        </p:txBody>
      </p:sp>
      <p:sp>
        <p:nvSpPr>
          <p:cNvPr id="38" name="TextBox 38"/>
          <p:cNvSpPr txBox="1"/>
          <p:nvPr/>
        </p:nvSpPr>
        <p:spPr>
          <a:xfrm>
            <a:off x="14222101" y="7189515"/>
            <a:ext cx="2302097" cy="304800"/>
          </a:xfrm>
          <a:prstGeom prst="rect">
            <a:avLst/>
          </a:prstGeom>
        </p:spPr>
        <p:txBody>
          <a:bodyPr lIns="0" tIns="0" rIns="0" bIns="0" rtlCol="0" anchor="t">
            <a:spAutoFit/>
          </a:bodyPr>
          <a:lstStyle/>
          <a:p>
            <a:pPr algn="ctr">
              <a:lnSpc>
                <a:spcPts val="2464"/>
              </a:lnSpc>
            </a:pPr>
            <a:r>
              <a:rPr lang="en-US" sz="2053" spc="102">
                <a:solidFill>
                  <a:srgbClr val="FFFBFB"/>
                </a:solidFill>
                <a:latin typeface="DM Sans"/>
              </a:rPr>
              <a:t>Logistics</a:t>
            </a:r>
          </a:p>
        </p:txBody>
      </p:sp>
      <p:sp>
        <p:nvSpPr>
          <p:cNvPr id="44" name="Freeform 44"/>
          <p:cNvSpPr/>
          <p:nvPr/>
        </p:nvSpPr>
        <p:spPr>
          <a:xfrm>
            <a:off x="171985" y="168014"/>
            <a:ext cx="2055903" cy="716139"/>
          </a:xfrm>
          <a:custGeom>
            <a:avLst/>
            <a:gdLst/>
            <a:ahLst/>
            <a:cxnLst/>
            <a:rect l="l" t="t" r="r" b="b"/>
            <a:pathLst>
              <a:path w="2055903" h="716139">
                <a:moveTo>
                  <a:pt x="0" y="0"/>
                </a:moveTo>
                <a:lnTo>
                  <a:pt x="2055903" y="0"/>
                </a:lnTo>
                <a:lnTo>
                  <a:pt x="2055903" y="716140"/>
                </a:lnTo>
                <a:lnTo>
                  <a:pt x="0" y="716140"/>
                </a:lnTo>
                <a:lnTo>
                  <a:pt x="0" y="0"/>
                </a:lnTo>
                <a:close/>
              </a:path>
            </a:pathLst>
          </a:custGeom>
          <a:blipFill>
            <a:blip r:embed="rId5"/>
            <a:stretch>
              <a:fillRect/>
            </a:stretch>
          </a:blipFill>
        </p:spPr>
        <p:txBody>
          <a:bodyPr/>
          <a:lstStyle/>
          <a:p>
            <a:endParaRPr lang="he-IL"/>
          </a:p>
        </p:txBody>
      </p:sp>
      <p:sp>
        <p:nvSpPr>
          <p:cNvPr id="24" name="Text Placeholder 8">
            <a:extLst>
              <a:ext uri="{FF2B5EF4-FFF2-40B4-BE49-F238E27FC236}">
                <a16:creationId xmlns:a16="http://schemas.microsoft.com/office/drawing/2014/main" id="{12311A4A-916E-8CFD-DAEB-B7F4F1944998}"/>
              </a:ext>
            </a:extLst>
          </p:cNvPr>
          <p:cNvSpPr txBox="1">
            <a:spLocks/>
          </p:cNvSpPr>
          <p:nvPr/>
        </p:nvSpPr>
        <p:spPr>
          <a:xfrm>
            <a:off x="3263966" y="8083119"/>
            <a:ext cx="2110000" cy="281108"/>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1"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endParaRPr lang="en-GB" sz="1600" b="1" dirty="0">
              <a:solidFill>
                <a:schemeClr val="tx1">
                  <a:lumMod val="65000"/>
                  <a:lumOff val="35000"/>
                </a:schemeClr>
              </a:solidFill>
              <a:highlight>
                <a:srgbClr val="FFFF00"/>
              </a:highlight>
              <a:latin typeface="Lato" panose="020F0502020204030203" pitchFamily="34" charset="0"/>
            </a:endParaRPr>
          </a:p>
        </p:txBody>
      </p:sp>
      <p:sp>
        <p:nvSpPr>
          <p:cNvPr id="43" name="TextBox 42">
            <a:extLst>
              <a:ext uri="{FF2B5EF4-FFF2-40B4-BE49-F238E27FC236}">
                <a16:creationId xmlns:a16="http://schemas.microsoft.com/office/drawing/2014/main" id="{C2AABEA5-FC00-87DF-E09A-AF19C75E7714}"/>
              </a:ext>
            </a:extLst>
          </p:cNvPr>
          <p:cNvSpPr txBox="1"/>
          <p:nvPr/>
        </p:nvSpPr>
        <p:spPr>
          <a:xfrm>
            <a:off x="1248491" y="2039066"/>
            <a:ext cx="3098037" cy="646331"/>
          </a:xfrm>
          <a:prstGeom prst="rect">
            <a:avLst/>
          </a:prstGeom>
          <a:noFill/>
        </p:spPr>
        <p:txBody>
          <a:bodyPr wrap="square">
            <a:spAutoFit/>
          </a:bodyPr>
          <a:lstStyle/>
          <a:p>
            <a:pPr marL="0" indent="0" algn="ctr" fontAlgn="auto">
              <a:spcAft>
                <a:spcPts val="0"/>
              </a:spcAft>
              <a:buFont typeface="Arial" panose="020B0604020202020204" pitchFamily="34" charset="0"/>
              <a:buNone/>
              <a:defRPr/>
            </a:pPr>
            <a:r>
              <a:rPr lang="en-GB" sz="1800" b="1" dirty="0" smtClean="0">
                <a:solidFill>
                  <a:schemeClr val="tx1">
                    <a:lumMod val="65000"/>
                    <a:lumOff val="35000"/>
                  </a:schemeClr>
                </a:solidFill>
                <a:highlight>
                  <a:srgbClr val="FFFF00"/>
                </a:highlight>
                <a:latin typeface="Lato" panose="020F0502020204030203" pitchFamily="34" charset="0"/>
              </a:rPr>
              <a:t>Connector with High Speed contacts</a:t>
            </a:r>
            <a:endParaRPr lang="en-GB" sz="1800" b="1" dirty="0">
              <a:solidFill>
                <a:schemeClr val="tx1">
                  <a:lumMod val="65000"/>
                  <a:lumOff val="35000"/>
                </a:schemeClr>
              </a:solidFill>
              <a:highlight>
                <a:srgbClr val="FFFF00"/>
              </a:highlight>
              <a:latin typeface="Lato" panose="020F0502020204030203" pitchFamily="34" charset="0"/>
            </a:endParaRPr>
          </a:p>
        </p:txBody>
      </p:sp>
      <p:sp>
        <p:nvSpPr>
          <p:cNvPr id="51" name="TextBox 50">
            <a:extLst>
              <a:ext uri="{FF2B5EF4-FFF2-40B4-BE49-F238E27FC236}">
                <a16:creationId xmlns:a16="http://schemas.microsoft.com/office/drawing/2014/main" id="{87228D7D-376F-557A-0E33-756E137D5833}"/>
              </a:ext>
            </a:extLst>
          </p:cNvPr>
          <p:cNvSpPr txBox="1"/>
          <p:nvPr/>
        </p:nvSpPr>
        <p:spPr>
          <a:xfrm>
            <a:off x="6212558" y="2631896"/>
            <a:ext cx="3410001" cy="369332"/>
          </a:xfrm>
          <a:prstGeom prst="rect">
            <a:avLst/>
          </a:prstGeom>
          <a:noFill/>
        </p:spPr>
        <p:txBody>
          <a:bodyPr wrap="square">
            <a:spAutoFit/>
          </a:bodyPr>
          <a:lstStyle/>
          <a:p>
            <a:pPr marL="0" indent="0" algn="ctr" fontAlgn="auto">
              <a:spcAft>
                <a:spcPts val="0"/>
              </a:spcAft>
              <a:buFont typeface="Arial" panose="020B0604020202020204" pitchFamily="34" charset="0"/>
              <a:buNone/>
              <a:defRPr/>
            </a:pPr>
            <a:r>
              <a:rPr lang="en-GB" sz="1800" b="1" dirty="0" smtClean="0">
                <a:solidFill>
                  <a:schemeClr val="tx1">
                    <a:lumMod val="65000"/>
                    <a:lumOff val="35000"/>
                  </a:schemeClr>
                </a:solidFill>
                <a:highlight>
                  <a:srgbClr val="FFFF00"/>
                </a:highlight>
                <a:latin typeface="Lato" panose="020F0502020204030203" pitchFamily="34" charset="0"/>
              </a:rPr>
              <a:t>REED Switch</a:t>
            </a:r>
            <a:endParaRPr lang="en-GB" sz="1800" b="1" dirty="0">
              <a:solidFill>
                <a:schemeClr val="tx1">
                  <a:lumMod val="65000"/>
                  <a:lumOff val="35000"/>
                </a:schemeClr>
              </a:solidFill>
              <a:highlight>
                <a:srgbClr val="FFFF00"/>
              </a:highlight>
              <a:latin typeface="Lato" panose="020F0502020204030203" pitchFamily="34" charset="0"/>
            </a:endParaRPr>
          </a:p>
        </p:txBody>
      </p:sp>
      <p:sp>
        <p:nvSpPr>
          <p:cNvPr id="57" name="TextBox 56">
            <a:extLst>
              <a:ext uri="{FF2B5EF4-FFF2-40B4-BE49-F238E27FC236}">
                <a16:creationId xmlns:a16="http://schemas.microsoft.com/office/drawing/2014/main" id="{D725A80D-9073-7BEE-403F-3D1EA1F3CEA9}"/>
              </a:ext>
            </a:extLst>
          </p:cNvPr>
          <p:cNvSpPr txBox="1"/>
          <p:nvPr/>
        </p:nvSpPr>
        <p:spPr>
          <a:xfrm>
            <a:off x="14833701" y="3689911"/>
            <a:ext cx="28619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smtClean="0">
                <a:ln>
                  <a:noFill/>
                </a:ln>
                <a:solidFill>
                  <a:prstClr val="black">
                    <a:lumMod val="65000"/>
                    <a:lumOff val="35000"/>
                  </a:prstClr>
                </a:solidFill>
                <a:effectLst/>
                <a:highlight>
                  <a:srgbClr val="FFFF00"/>
                </a:highlight>
                <a:uLnTx/>
                <a:uFillTx/>
                <a:latin typeface="Lato" panose="020F0502020204030203" pitchFamily="34" charset="0"/>
                <a:ea typeface="+mn-ea"/>
                <a:cs typeface="+mn-cs"/>
              </a:rPr>
              <a:t>Hermetically Sealed relays</a:t>
            </a:r>
            <a:endParaRPr kumimoji="0" lang="en-GB" sz="1800" b="1" i="0" u="none" strike="noStrike" kern="1200" cap="none" spc="0" normalizeH="0" baseline="0" noProof="0" dirty="0">
              <a:ln>
                <a:noFill/>
              </a:ln>
              <a:solidFill>
                <a:prstClr val="black">
                  <a:lumMod val="65000"/>
                  <a:lumOff val="35000"/>
                </a:prstClr>
              </a:solidFill>
              <a:effectLst/>
              <a:highlight>
                <a:srgbClr val="FFFF00"/>
              </a:highlight>
              <a:uLnTx/>
              <a:uFillTx/>
              <a:latin typeface="Lato" panose="020F0502020204030203" pitchFamily="34" charset="0"/>
              <a:ea typeface="+mn-ea"/>
              <a:cs typeface="+mn-cs"/>
            </a:endParaRPr>
          </a:p>
        </p:txBody>
      </p:sp>
      <p:sp>
        <p:nvSpPr>
          <p:cNvPr id="59" name="TextBox 58">
            <a:extLst>
              <a:ext uri="{FF2B5EF4-FFF2-40B4-BE49-F238E27FC236}">
                <a16:creationId xmlns:a16="http://schemas.microsoft.com/office/drawing/2014/main" id="{37521EDE-E4A6-FE2C-750F-36D981FF54A4}"/>
              </a:ext>
            </a:extLst>
          </p:cNvPr>
          <p:cNvSpPr txBox="1"/>
          <p:nvPr/>
        </p:nvSpPr>
        <p:spPr>
          <a:xfrm>
            <a:off x="10881801" y="6319580"/>
            <a:ext cx="2489286" cy="369332"/>
          </a:xfrm>
          <a:prstGeom prst="rect">
            <a:avLst/>
          </a:prstGeom>
          <a:noFill/>
        </p:spPr>
        <p:txBody>
          <a:bodyPr wrap="square">
            <a:spAutoFit/>
          </a:bodyPr>
          <a:lstStyle/>
          <a:p>
            <a:pPr marL="0" indent="0" algn="ctr" fontAlgn="auto">
              <a:spcAft>
                <a:spcPts val="0"/>
              </a:spcAft>
              <a:buFont typeface="Arial" panose="020B0604020202020204" pitchFamily="34" charset="0"/>
              <a:buNone/>
              <a:defRPr/>
            </a:pPr>
            <a:r>
              <a:rPr lang="en-GB" sz="1800" b="1" dirty="0" smtClean="0">
                <a:solidFill>
                  <a:schemeClr val="tx1">
                    <a:lumMod val="65000"/>
                    <a:lumOff val="35000"/>
                  </a:schemeClr>
                </a:solidFill>
                <a:highlight>
                  <a:srgbClr val="FFFF00"/>
                </a:highlight>
                <a:latin typeface="Lato" panose="020F0502020204030203" pitchFamily="34" charset="0"/>
              </a:rPr>
              <a:t>RF Diplexer</a:t>
            </a:r>
            <a:endParaRPr lang="en-GB" sz="1800" b="1" dirty="0">
              <a:solidFill>
                <a:schemeClr val="tx1">
                  <a:lumMod val="65000"/>
                  <a:lumOff val="35000"/>
                </a:schemeClr>
              </a:solidFill>
              <a:highlight>
                <a:srgbClr val="FFFF00"/>
              </a:highlight>
              <a:latin typeface="Lato" panose="020F0502020204030203" pitchFamily="34" charset="0"/>
            </a:endParaRPr>
          </a:p>
        </p:txBody>
      </p:sp>
      <p:sp>
        <p:nvSpPr>
          <p:cNvPr id="62" name="Text Placeholder 8">
            <a:extLst>
              <a:ext uri="{FF2B5EF4-FFF2-40B4-BE49-F238E27FC236}">
                <a16:creationId xmlns:a16="http://schemas.microsoft.com/office/drawing/2014/main" id="{24B7EB1F-F632-DA9F-6280-67BDFC351794}"/>
              </a:ext>
            </a:extLst>
          </p:cNvPr>
          <p:cNvSpPr txBox="1">
            <a:spLocks/>
          </p:cNvSpPr>
          <p:nvPr/>
        </p:nvSpPr>
        <p:spPr>
          <a:xfrm>
            <a:off x="2186980" y="6070145"/>
            <a:ext cx="3133208" cy="546621"/>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1"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1600" b="1" dirty="0" err="1" smtClean="0">
                <a:solidFill>
                  <a:schemeClr val="tx1">
                    <a:lumMod val="65000"/>
                    <a:lumOff val="35000"/>
                  </a:schemeClr>
                </a:solidFill>
                <a:highlight>
                  <a:srgbClr val="FFFF00"/>
                </a:highlight>
                <a:latin typeface="Lato" panose="020F0502020204030203" pitchFamily="34" charset="0"/>
              </a:rPr>
              <a:t>Fiber</a:t>
            </a:r>
            <a:r>
              <a:rPr lang="en-GB" sz="1600" b="1" dirty="0" smtClean="0">
                <a:solidFill>
                  <a:schemeClr val="tx1">
                    <a:lumMod val="65000"/>
                    <a:lumOff val="35000"/>
                  </a:schemeClr>
                </a:solidFill>
                <a:highlight>
                  <a:srgbClr val="FFFF00"/>
                </a:highlight>
                <a:latin typeface="Lato" panose="020F0502020204030203" pitchFamily="34" charset="0"/>
              </a:rPr>
              <a:t> Optic  Cable Assembly</a:t>
            </a:r>
            <a:endParaRPr lang="en-GB" sz="1600" b="1" dirty="0">
              <a:solidFill>
                <a:schemeClr val="tx1">
                  <a:lumMod val="65000"/>
                  <a:lumOff val="35000"/>
                </a:schemeClr>
              </a:solidFill>
              <a:highlight>
                <a:srgbClr val="FFFF00"/>
              </a:highlight>
              <a:latin typeface="Lato" panose="020F0502020204030203" pitchFamily="34" charset="0"/>
            </a:endParaRPr>
          </a:p>
        </p:txBody>
      </p:sp>
      <p:pic>
        <p:nvPicPr>
          <p:cNvPr id="33" name="Picture 32" descr="C:\Users\srira\AppData\Local\Microsoft\Windows\INetCache\Content.Outlook\IBFENPLS\Outdoor Optical Cable Assembly.png"/>
          <p:cNvPicPr/>
          <p:nvPr/>
        </p:nvPicPr>
        <p:blipFill rotWithShape="1">
          <a:blip r:embed="rId6">
            <a:extLst>
              <a:ext uri="{28A0092B-C50C-407E-A947-70E740481C1C}">
                <a14:useLocalDpi xmlns:a14="http://schemas.microsoft.com/office/drawing/2010/main" val="0"/>
              </a:ext>
            </a:extLst>
          </a:blip>
          <a:srcRect l="1527" r="1385" b="55442"/>
          <a:stretch/>
        </p:blipFill>
        <p:spPr bwMode="auto">
          <a:xfrm>
            <a:off x="427273" y="6631798"/>
            <a:ext cx="8231424" cy="2438933"/>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7"/>
          <a:srcRect l="3296"/>
          <a:stretch/>
        </p:blipFill>
        <p:spPr>
          <a:xfrm>
            <a:off x="261160" y="2845677"/>
            <a:ext cx="5628197" cy="2636682"/>
          </a:xfrm>
          <a:prstGeom prst="rect">
            <a:avLst/>
          </a:prstGeom>
        </p:spPr>
      </p:pic>
      <p:pic>
        <p:nvPicPr>
          <p:cNvPr id="7" name="Picture 6"/>
          <p:cNvPicPr>
            <a:picLocks noChangeAspect="1"/>
          </p:cNvPicPr>
          <p:nvPr/>
        </p:nvPicPr>
        <p:blipFill>
          <a:blip r:embed="rId8"/>
          <a:stretch>
            <a:fillRect/>
          </a:stretch>
        </p:blipFill>
        <p:spPr>
          <a:xfrm>
            <a:off x="14823377" y="4266547"/>
            <a:ext cx="3187864" cy="2616334"/>
          </a:xfrm>
          <a:prstGeom prst="rect">
            <a:avLst/>
          </a:prstGeom>
        </p:spPr>
      </p:pic>
      <p:pic>
        <p:nvPicPr>
          <p:cNvPr id="11" name="Picture 10"/>
          <p:cNvPicPr>
            <a:picLocks noChangeAspect="1"/>
          </p:cNvPicPr>
          <p:nvPr/>
        </p:nvPicPr>
        <p:blipFill>
          <a:blip r:embed="rId9"/>
          <a:stretch>
            <a:fillRect/>
          </a:stretch>
        </p:blipFill>
        <p:spPr>
          <a:xfrm>
            <a:off x="11268240" y="3219662"/>
            <a:ext cx="2705421" cy="1783118"/>
          </a:xfrm>
          <a:prstGeom prst="rect">
            <a:avLst/>
          </a:prstGeom>
        </p:spPr>
      </p:pic>
      <p:pic>
        <p:nvPicPr>
          <p:cNvPr id="12" name="Picture 11"/>
          <p:cNvPicPr>
            <a:picLocks noChangeAspect="1"/>
          </p:cNvPicPr>
          <p:nvPr/>
        </p:nvPicPr>
        <p:blipFill>
          <a:blip r:embed="rId10"/>
          <a:stretch>
            <a:fillRect/>
          </a:stretch>
        </p:blipFill>
        <p:spPr>
          <a:xfrm>
            <a:off x="9704192" y="6894363"/>
            <a:ext cx="5844049" cy="2891901"/>
          </a:xfrm>
          <a:prstGeom prst="rect">
            <a:avLst/>
          </a:prstGeom>
        </p:spPr>
      </p:pic>
      <p:pic>
        <p:nvPicPr>
          <p:cNvPr id="13" name="Picture 12"/>
          <p:cNvPicPr>
            <a:picLocks noChangeAspect="1"/>
          </p:cNvPicPr>
          <p:nvPr/>
        </p:nvPicPr>
        <p:blipFill>
          <a:blip r:embed="rId11"/>
          <a:stretch>
            <a:fillRect/>
          </a:stretch>
        </p:blipFill>
        <p:spPr>
          <a:xfrm>
            <a:off x="6304652" y="3098858"/>
            <a:ext cx="3567944" cy="1828438"/>
          </a:xfrm>
          <a:prstGeom prst="rect">
            <a:avLst/>
          </a:prstGeom>
        </p:spPr>
      </p:pic>
      <p:sp>
        <p:nvSpPr>
          <p:cNvPr id="39" name="TextBox 38">
            <a:extLst>
              <a:ext uri="{FF2B5EF4-FFF2-40B4-BE49-F238E27FC236}">
                <a16:creationId xmlns:a16="http://schemas.microsoft.com/office/drawing/2014/main" id="{87228D7D-376F-557A-0E33-756E137D5833}"/>
              </a:ext>
            </a:extLst>
          </p:cNvPr>
          <p:cNvSpPr txBox="1"/>
          <p:nvPr/>
        </p:nvSpPr>
        <p:spPr>
          <a:xfrm>
            <a:off x="10834439" y="2309347"/>
            <a:ext cx="3410001" cy="646331"/>
          </a:xfrm>
          <a:prstGeom prst="rect">
            <a:avLst/>
          </a:prstGeom>
          <a:noFill/>
        </p:spPr>
        <p:txBody>
          <a:bodyPr wrap="square">
            <a:spAutoFit/>
          </a:bodyPr>
          <a:lstStyle/>
          <a:p>
            <a:pPr marL="0" indent="0" algn="ctr" fontAlgn="auto">
              <a:spcAft>
                <a:spcPts val="0"/>
              </a:spcAft>
              <a:buFont typeface="Arial" panose="020B0604020202020204" pitchFamily="34" charset="0"/>
              <a:buNone/>
              <a:defRPr/>
            </a:pPr>
            <a:r>
              <a:rPr lang="en-GB" sz="1800" b="1" dirty="0" smtClean="0">
                <a:solidFill>
                  <a:schemeClr val="tx1">
                    <a:lumMod val="65000"/>
                    <a:lumOff val="35000"/>
                  </a:schemeClr>
                </a:solidFill>
                <a:highlight>
                  <a:srgbClr val="FFFF00"/>
                </a:highlight>
                <a:latin typeface="Lato" panose="020F0502020204030203" pitchFamily="34" charset="0"/>
              </a:rPr>
              <a:t>PCB HEADER with customer testing requirements</a:t>
            </a:r>
            <a:endParaRPr lang="en-GB" sz="1800" b="1" dirty="0">
              <a:solidFill>
                <a:schemeClr val="tx1">
                  <a:lumMod val="65000"/>
                  <a:lumOff val="35000"/>
                </a:schemeClr>
              </a:solidFill>
              <a:highlight>
                <a:srgbClr val="FFFF00"/>
              </a:highlight>
              <a:latin typeface="Lato" panose="020F0502020204030203" pitchFamily="34" charset="0"/>
            </a:endParaRPr>
          </a:p>
        </p:txBody>
      </p:sp>
    </p:spTree>
    <p:extLst>
      <p:ext uri="{BB962C8B-B14F-4D97-AF65-F5344CB8AC3E}">
        <p14:creationId xmlns:p14="http://schemas.microsoft.com/office/powerpoint/2010/main" val="1512930074"/>
      </p:ext>
    </p:extLst>
  </p:cSld>
  <p:clrMapOvr>
    <a:masterClrMapping/>
  </p:clrMapOvr>
  <p:timing>
    <p:tnLst>
      <p:par>
        <p:cTn id="1" dur="indefinite" restart="never" nodeType="tmRoot"/>
      </p:par>
    </p:tnLst>
    <p:bldLst>
      <p:bldP spid="24" grpId="0" build="p"/>
      <p:bldP spid="6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4"/>
          <p:cNvSpPr txBox="1"/>
          <p:nvPr/>
        </p:nvSpPr>
        <p:spPr>
          <a:xfrm>
            <a:off x="1386382" y="169719"/>
            <a:ext cx="8904094" cy="1467261"/>
          </a:xfrm>
          <a:prstGeom prst="rect">
            <a:avLst/>
          </a:prstGeom>
        </p:spPr>
        <p:txBody>
          <a:bodyPr lIns="0" tIns="0" rIns="0" bIns="0" rtlCol="0" anchor="t">
            <a:spAutoFit/>
          </a:bodyPr>
          <a:lstStyle/>
          <a:p>
            <a:pPr marL="0" lvl="0" indent="0" algn="ctr">
              <a:lnSpc>
                <a:spcPts val="12050"/>
              </a:lnSpc>
              <a:spcBef>
                <a:spcPct val="0"/>
              </a:spcBef>
            </a:pPr>
            <a:r>
              <a:rPr lang="en-US" sz="8732" spc="855" dirty="0" smtClean="0">
                <a:solidFill>
                  <a:srgbClr val="231F20"/>
                </a:solidFill>
                <a:latin typeface="Oswald Bold"/>
              </a:rPr>
              <a:t>Why India?</a:t>
            </a:r>
            <a:endParaRPr lang="en-US" sz="8732" spc="855" dirty="0">
              <a:solidFill>
                <a:srgbClr val="231F20"/>
              </a:solidFill>
              <a:latin typeface="Oswald Bold"/>
            </a:endParaRPr>
          </a:p>
        </p:txBody>
      </p:sp>
      <p:sp>
        <p:nvSpPr>
          <p:cNvPr id="57" name="TextBox 57"/>
          <p:cNvSpPr txBox="1"/>
          <p:nvPr/>
        </p:nvSpPr>
        <p:spPr>
          <a:xfrm>
            <a:off x="1905000" y="1692513"/>
            <a:ext cx="9014005" cy="397545"/>
          </a:xfrm>
          <a:prstGeom prst="rect">
            <a:avLst/>
          </a:prstGeom>
        </p:spPr>
        <p:txBody>
          <a:bodyPr wrap="square" lIns="0" tIns="0" rIns="0" bIns="0" rtlCol="0" anchor="t">
            <a:spAutoFit/>
          </a:bodyPr>
          <a:lstStyle/>
          <a:p>
            <a:pPr>
              <a:lnSpc>
                <a:spcPts val="3060"/>
              </a:lnSpc>
            </a:pPr>
            <a:r>
              <a:rPr lang="en-US" sz="2400" dirty="0" smtClean="0">
                <a:solidFill>
                  <a:srgbClr val="100F0D"/>
                </a:solidFill>
                <a:latin typeface="Montserrat Light"/>
              </a:rPr>
              <a:t>Electronics Design and Manufacturing Growth Hub</a:t>
            </a:r>
            <a:endParaRPr lang="en-US" sz="2400" dirty="0">
              <a:solidFill>
                <a:srgbClr val="100F0D"/>
              </a:solidFill>
              <a:latin typeface="Montserrat Light"/>
            </a:endParaRPr>
          </a:p>
        </p:txBody>
      </p:sp>
      <p:sp>
        <p:nvSpPr>
          <p:cNvPr id="68" name="Freeform 68"/>
          <p:cNvSpPr/>
          <p:nvPr/>
        </p:nvSpPr>
        <p:spPr>
          <a:xfrm>
            <a:off x="15978727" y="132699"/>
            <a:ext cx="2055903" cy="716139"/>
          </a:xfrm>
          <a:custGeom>
            <a:avLst/>
            <a:gdLst/>
            <a:ahLst/>
            <a:cxnLst/>
            <a:rect l="l" t="t" r="r" b="b"/>
            <a:pathLst>
              <a:path w="2055903" h="716139">
                <a:moveTo>
                  <a:pt x="0" y="0"/>
                </a:moveTo>
                <a:lnTo>
                  <a:pt x="2055902" y="0"/>
                </a:lnTo>
                <a:lnTo>
                  <a:pt x="2055902" y="716140"/>
                </a:lnTo>
                <a:lnTo>
                  <a:pt x="0" y="716140"/>
                </a:lnTo>
                <a:lnTo>
                  <a:pt x="0" y="0"/>
                </a:lnTo>
                <a:close/>
              </a:path>
            </a:pathLst>
          </a:custGeom>
          <a:blipFill>
            <a:blip r:embed="rId2"/>
            <a:stretch>
              <a:fillRect/>
            </a:stretch>
          </a:blipFill>
        </p:spPr>
        <p:txBody>
          <a:bodyPr/>
          <a:lstStyle/>
          <a:p>
            <a:endParaRPr lang="he-IL"/>
          </a:p>
        </p:txBody>
      </p:sp>
      <p:sp>
        <p:nvSpPr>
          <p:cNvPr id="27" name="Freeform 27"/>
          <p:cNvSpPr/>
          <p:nvPr/>
        </p:nvSpPr>
        <p:spPr>
          <a:xfrm rot="887923">
            <a:off x="-7925133" y="5395288"/>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txBody>
          <a:bodyPr/>
          <a:lstStyle/>
          <a:p>
            <a:endParaRPr lang="he-IL"/>
          </a:p>
        </p:txBody>
      </p:sp>
      <p:sp>
        <p:nvSpPr>
          <p:cNvPr id="71" name="TextBox 70"/>
          <p:cNvSpPr txBox="1"/>
          <p:nvPr/>
        </p:nvSpPr>
        <p:spPr>
          <a:xfrm>
            <a:off x="762000" y="2476500"/>
            <a:ext cx="9330907" cy="7341234"/>
          </a:xfrm>
          <a:prstGeom prst="rect">
            <a:avLst/>
          </a:prstGeom>
          <a:noFill/>
        </p:spPr>
        <p:txBody>
          <a:bodyPr wrap="square" rtlCol="0">
            <a:normAutofit/>
          </a:bodyPr>
          <a:lstStyle/>
          <a:p>
            <a:pPr marL="571500" indent="-571500">
              <a:buFont typeface="Wingdings" panose="05000000000000000000" pitchFamily="2" charset="2"/>
              <a:buChar char="Ø"/>
            </a:pPr>
            <a:r>
              <a:rPr lang="en-US" sz="3600" b="1" u="sng" dirty="0" smtClean="0"/>
              <a:t>$155 Billion Market for Electronics</a:t>
            </a:r>
          </a:p>
          <a:p>
            <a:pPr lvl="1"/>
            <a:r>
              <a:rPr lang="en-US" sz="2400" dirty="0" smtClean="0"/>
              <a:t>India continues to remain a growing market for electronics due to increased digitization through rollout of 5G, industrial use of </a:t>
            </a:r>
            <a:r>
              <a:rPr lang="en-US" sz="2400" dirty="0" err="1" smtClean="0"/>
              <a:t>IoT</a:t>
            </a:r>
            <a:r>
              <a:rPr lang="en-US" sz="2400" dirty="0" smtClean="0"/>
              <a:t>, rise in disposable income and the availability of affordable products has leading to increased penetration. </a:t>
            </a:r>
          </a:p>
          <a:p>
            <a:pPr lvl="1"/>
            <a:endParaRPr lang="en-US" sz="2400" b="1" u="sng" dirty="0" smtClean="0"/>
          </a:p>
          <a:p>
            <a:pPr marL="571500" indent="-571500">
              <a:buFont typeface="Wingdings" panose="05000000000000000000" pitchFamily="2" charset="2"/>
              <a:buChar char="Ø"/>
            </a:pPr>
            <a:r>
              <a:rPr lang="en-US" sz="3600" b="1" u="sng" dirty="0" smtClean="0"/>
              <a:t>Growing EMS &amp; Components Opportunity</a:t>
            </a:r>
          </a:p>
          <a:p>
            <a:pPr lvl="1"/>
            <a:r>
              <a:rPr lang="en-US" sz="2400" dirty="0"/>
              <a:t>India houses 550+ EMS players engaging in OEM and ODM services. This will easily allow backward integration, robust supply chain creation and enhanced production efficiencies. </a:t>
            </a:r>
            <a:endParaRPr lang="en-US" sz="2400" dirty="0" smtClean="0"/>
          </a:p>
          <a:p>
            <a:pPr lvl="1"/>
            <a:endParaRPr lang="en-US" sz="2400" dirty="0"/>
          </a:p>
          <a:p>
            <a:pPr marL="571500" indent="-571500">
              <a:buFont typeface="Wingdings" panose="05000000000000000000" pitchFamily="2" charset="2"/>
              <a:buChar char="Ø"/>
            </a:pPr>
            <a:r>
              <a:rPr lang="en-US" sz="3600" b="1" u="sng" dirty="0" smtClean="0"/>
              <a:t>Improving Infrastructure</a:t>
            </a:r>
          </a:p>
          <a:p>
            <a:pPr marL="457200" lvl="2"/>
            <a:r>
              <a:rPr lang="en-US" sz="2400" dirty="0"/>
              <a:t>The National Infrastructure Pipeline (NIP) is a first-of-its-kind exercise to build world-class infrastructure across roads, railways, airports, energy, </a:t>
            </a:r>
            <a:r>
              <a:rPr lang="en-US" sz="2400" dirty="0" smtClean="0"/>
              <a:t>etc. </a:t>
            </a:r>
            <a:r>
              <a:rPr lang="en-US" sz="2400" dirty="0"/>
              <a:t>with a total investment plan USD 1.4 </a:t>
            </a:r>
            <a:r>
              <a:rPr lang="en-US" sz="2400" dirty="0" smtClean="0"/>
              <a:t>Trillion </a:t>
            </a:r>
            <a:r>
              <a:rPr lang="en-US" sz="2400" dirty="0"/>
              <a:t>by 2025 to make India an economic powerhouse.</a:t>
            </a:r>
            <a:endParaRPr lang="en-US" sz="3600" b="1" u="sng" dirty="0" smtClean="0"/>
          </a:p>
        </p:txBody>
      </p:sp>
      <p:pic>
        <p:nvPicPr>
          <p:cNvPr id="72" name="Picture 71"/>
          <p:cNvPicPr>
            <a:picLocks noChangeAspect="1"/>
          </p:cNvPicPr>
          <p:nvPr/>
        </p:nvPicPr>
        <p:blipFill rotWithShape="1">
          <a:blip r:embed="rId7"/>
          <a:srcRect r="2005"/>
          <a:stretch/>
        </p:blipFill>
        <p:spPr>
          <a:xfrm>
            <a:off x="9875469" y="2476500"/>
            <a:ext cx="8336331" cy="64350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he-IL"/>
          </a:p>
        </p:txBody>
      </p:sp>
      <p:sp>
        <p:nvSpPr>
          <p:cNvPr id="54" name="TextBox 54"/>
          <p:cNvSpPr txBox="1"/>
          <p:nvPr/>
        </p:nvSpPr>
        <p:spPr>
          <a:xfrm>
            <a:off x="1386382" y="169719"/>
            <a:ext cx="8904094" cy="1467261"/>
          </a:xfrm>
          <a:prstGeom prst="rect">
            <a:avLst/>
          </a:prstGeom>
        </p:spPr>
        <p:txBody>
          <a:bodyPr lIns="0" tIns="0" rIns="0" bIns="0" rtlCol="0" anchor="t">
            <a:spAutoFit/>
          </a:bodyPr>
          <a:lstStyle/>
          <a:p>
            <a:pPr marL="0" lvl="0" indent="0" algn="ctr">
              <a:lnSpc>
                <a:spcPts val="12050"/>
              </a:lnSpc>
              <a:spcBef>
                <a:spcPct val="0"/>
              </a:spcBef>
            </a:pPr>
            <a:r>
              <a:rPr lang="en-US" sz="8732" spc="855" dirty="0" smtClean="0">
                <a:solidFill>
                  <a:srgbClr val="231F20"/>
                </a:solidFill>
                <a:latin typeface="Oswald Bold"/>
              </a:rPr>
              <a:t>Why India?</a:t>
            </a:r>
            <a:endParaRPr lang="en-US" sz="8732" spc="855" dirty="0">
              <a:solidFill>
                <a:srgbClr val="231F20"/>
              </a:solidFill>
              <a:latin typeface="Oswald Bold"/>
            </a:endParaRPr>
          </a:p>
        </p:txBody>
      </p:sp>
      <p:sp>
        <p:nvSpPr>
          <p:cNvPr id="57" name="TextBox 57"/>
          <p:cNvSpPr txBox="1"/>
          <p:nvPr/>
        </p:nvSpPr>
        <p:spPr>
          <a:xfrm>
            <a:off x="2667000" y="1708232"/>
            <a:ext cx="9014005" cy="397545"/>
          </a:xfrm>
          <a:prstGeom prst="rect">
            <a:avLst/>
          </a:prstGeom>
        </p:spPr>
        <p:txBody>
          <a:bodyPr wrap="square" lIns="0" tIns="0" rIns="0" bIns="0" rtlCol="0" anchor="t">
            <a:spAutoFit/>
          </a:bodyPr>
          <a:lstStyle/>
          <a:p>
            <a:pPr>
              <a:lnSpc>
                <a:spcPts val="3060"/>
              </a:lnSpc>
            </a:pPr>
            <a:r>
              <a:rPr lang="en-US" sz="2400" dirty="0" smtClean="0">
                <a:solidFill>
                  <a:srgbClr val="100F0D"/>
                </a:solidFill>
                <a:latin typeface="Montserrat Light"/>
              </a:rPr>
              <a:t>4</a:t>
            </a:r>
            <a:r>
              <a:rPr lang="en-US" sz="2400" baseline="30000" dirty="0" smtClean="0">
                <a:solidFill>
                  <a:srgbClr val="100F0D"/>
                </a:solidFill>
                <a:latin typeface="Montserrat Light"/>
              </a:rPr>
              <a:t>th</a:t>
            </a:r>
            <a:r>
              <a:rPr lang="en-US" sz="2400" dirty="0" smtClean="0">
                <a:solidFill>
                  <a:srgbClr val="100F0D"/>
                </a:solidFill>
                <a:latin typeface="Montserrat Light"/>
              </a:rPr>
              <a:t> Largest Defense Spender in the World </a:t>
            </a:r>
            <a:endParaRPr lang="en-US" sz="2400" dirty="0">
              <a:solidFill>
                <a:srgbClr val="100F0D"/>
              </a:solidFill>
              <a:latin typeface="Montserrat Light"/>
            </a:endParaRPr>
          </a:p>
        </p:txBody>
      </p:sp>
      <p:sp>
        <p:nvSpPr>
          <p:cNvPr id="68" name="Freeform 68"/>
          <p:cNvSpPr/>
          <p:nvPr/>
        </p:nvSpPr>
        <p:spPr>
          <a:xfrm>
            <a:off x="15978727" y="132699"/>
            <a:ext cx="2055903" cy="716139"/>
          </a:xfrm>
          <a:custGeom>
            <a:avLst/>
            <a:gdLst/>
            <a:ahLst/>
            <a:cxnLst/>
            <a:rect l="l" t="t" r="r" b="b"/>
            <a:pathLst>
              <a:path w="2055903" h="716139">
                <a:moveTo>
                  <a:pt x="0" y="0"/>
                </a:moveTo>
                <a:lnTo>
                  <a:pt x="2055902" y="0"/>
                </a:lnTo>
                <a:lnTo>
                  <a:pt x="2055902" y="716140"/>
                </a:lnTo>
                <a:lnTo>
                  <a:pt x="0" y="716140"/>
                </a:lnTo>
                <a:lnTo>
                  <a:pt x="0" y="0"/>
                </a:lnTo>
                <a:close/>
              </a:path>
            </a:pathLst>
          </a:custGeom>
          <a:blipFill>
            <a:blip r:embed="rId3"/>
            <a:stretch>
              <a:fillRect/>
            </a:stretch>
          </a:blipFill>
        </p:spPr>
        <p:txBody>
          <a:bodyPr/>
          <a:lstStyle/>
          <a:p>
            <a:endParaRPr lang="he-IL"/>
          </a:p>
        </p:txBody>
      </p:sp>
      <p:sp>
        <p:nvSpPr>
          <p:cNvPr id="27" name="Freeform 27"/>
          <p:cNvSpPr/>
          <p:nvPr/>
        </p:nvSpPr>
        <p:spPr>
          <a:xfrm rot="887923">
            <a:off x="-7925133" y="5395288"/>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txBody>
          <a:bodyPr/>
          <a:lstStyle/>
          <a:p>
            <a:endParaRPr lang="he-IL"/>
          </a:p>
        </p:txBody>
      </p:sp>
      <p:sp>
        <p:nvSpPr>
          <p:cNvPr id="71" name="TextBox 70"/>
          <p:cNvSpPr txBox="1"/>
          <p:nvPr/>
        </p:nvSpPr>
        <p:spPr>
          <a:xfrm>
            <a:off x="1555498" y="2450466"/>
            <a:ext cx="9330907" cy="7341234"/>
          </a:xfrm>
          <a:prstGeom prst="rect">
            <a:avLst/>
          </a:prstGeom>
          <a:noFill/>
        </p:spPr>
        <p:txBody>
          <a:bodyPr wrap="square" rtlCol="0">
            <a:normAutofit/>
          </a:bodyPr>
          <a:lstStyle/>
          <a:p>
            <a:pPr marL="571500" indent="-571500">
              <a:buFont typeface="Wingdings" panose="05000000000000000000" pitchFamily="2" charset="2"/>
              <a:buChar char="Ø"/>
            </a:pPr>
            <a:r>
              <a:rPr lang="en-US" sz="3600" dirty="0" smtClean="0"/>
              <a:t>India contributes 3.7% to the total global military expenditure. $72.6 Billion allocated in 2023-24. </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dirty="0" smtClean="0"/>
              <a:t>2</a:t>
            </a:r>
            <a:r>
              <a:rPr lang="en-US" sz="3600" baseline="30000" dirty="0" smtClean="0"/>
              <a:t>nd</a:t>
            </a:r>
            <a:r>
              <a:rPr lang="en-US" sz="3600" dirty="0" smtClean="0"/>
              <a:t> largest armed force in the world (1.45 million active personnel)</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dirty="0" smtClean="0"/>
              <a:t>$1.9 Billion worth of exports in 2023. 10x growth since 2016. </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dirty="0" smtClean="0"/>
              <a:t>Export target of $5 Billion by 2025. </a:t>
            </a:r>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endParaRPr lang="en-US" sz="3600" dirty="0" smtClean="0"/>
          </a:p>
        </p:txBody>
      </p:sp>
      <p:pic>
        <p:nvPicPr>
          <p:cNvPr id="3" name="Picture 2"/>
          <p:cNvPicPr>
            <a:picLocks noChangeAspect="1"/>
          </p:cNvPicPr>
          <p:nvPr/>
        </p:nvPicPr>
        <p:blipFill>
          <a:blip r:embed="rId7"/>
          <a:stretch>
            <a:fillRect/>
          </a:stretch>
        </p:blipFill>
        <p:spPr>
          <a:xfrm>
            <a:off x="10886405" y="1181100"/>
            <a:ext cx="7148225" cy="8763643"/>
          </a:xfrm>
          <a:prstGeom prst="rect">
            <a:avLst/>
          </a:prstGeom>
        </p:spPr>
      </p:pic>
    </p:spTree>
    <p:extLst>
      <p:ext uri="{BB962C8B-B14F-4D97-AF65-F5344CB8AC3E}">
        <p14:creationId xmlns:p14="http://schemas.microsoft.com/office/powerpoint/2010/main" val="4160969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7"/>
          <p:cNvSpPr/>
          <p:nvPr/>
        </p:nvSpPr>
        <p:spPr>
          <a:xfrm rot="887923">
            <a:off x="-7925133" y="5395288"/>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endParaRPr lang="he-IL"/>
          </a:p>
        </p:txBody>
      </p:sp>
      <p:sp>
        <p:nvSpPr>
          <p:cNvPr id="12" name="TextBox 14"/>
          <p:cNvSpPr txBox="1"/>
          <p:nvPr/>
        </p:nvSpPr>
        <p:spPr>
          <a:xfrm>
            <a:off x="1066800" y="283742"/>
            <a:ext cx="15804006" cy="1447319"/>
          </a:xfrm>
          <a:prstGeom prst="rect">
            <a:avLst/>
          </a:prstGeom>
        </p:spPr>
        <p:txBody>
          <a:bodyPr wrap="square" lIns="0" tIns="0" rIns="0" bIns="0" rtlCol="0" anchor="t">
            <a:spAutoFit/>
          </a:bodyPr>
          <a:lstStyle/>
          <a:p>
            <a:pPr algn="ctr">
              <a:lnSpc>
                <a:spcPts val="13774"/>
              </a:lnSpc>
            </a:pPr>
            <a:r>
              <a:rPr lang="en-US" sz="4000" u="sng" spc="978" dirty="0" smtClean="0">
                <a:solidFill>
                  <a:srgbClr val="231F20"/>
                </a:solidFill>
                <a:latin typeface="Oswald Bold"/>
              </a:rPr>
              <a:t>INDIAN COMPONENT MARKET – TAM $45 Billion </a:t>
            </a:r>
            <a:endParaRPr lang="en-US" sz="4000" u="sng" spc="978" dirty="0">
              <a:solidFill>
                <a:srgbClr val="231F20"/>
              </a:solidFill>
              <a:latin typeface="Oswald Bold"/>
            </a:endParaRPr>
          </a:p>
        </p:txBody>
      </p:sp>
      <p:sp>
        <p:nvSpPr>
          <p:cNvPr id="14" name="Freeform 44"/>
          <p:cNvSpPr/>
          <p:nvPr/>
        </p:nvSpPr>
        <p:spPr>
          <a:xfrm>
            <a:off x="171985" y="168014"/>
            <a:ext cx="2055903" cy="716139"/>
          </a:xfrm>
          <a:custGeom>
            <a:avLst/>
            <a:gdLst/>
            <a:ahLst/>
            <a:cxnLst/>
            <a:rect l="l" t="t" r="r" b="b"/>
            <a:pathLst>
              <a:path w="2055903" h="716139">
                <a:moveTo>
                  <a:pt x="0" y="0"/>
                </a:moveTo>
                <a:lnTo>
                  <a:pt x="2055903" y="0"/>
                </a:lnTo>
                <a:lnTo>
                  <a:pt x="2055903" y="716140"/>
                </a:lnTo>
                <a:lnTo>
                  <a:pt x="0" y="716140"/>
                </a:lnTo>
                <a:lnTo>
                  <a:pt x="0" y="0"/>
                </a:lnTo>
                <a:close/>
              </a:path>
            </a:pathLst>
          </a:custGeom>
          <a:blipFill>
            <a:blip r:embed="rId7"/>
            <a:stretch>
              <a:fillRect/>
            </a:stretch>
          </a:blipFill>
        </p:spPr>
        <p:txBody>
          <a:bodyPr/>
          <a:lstStyle/>
          <a:p>
            <a:endParaRPr lang="he-IL"/>
          </a:p>
        </p:txBody>
      </p:sp>
      <p:pic>
        <p:nvPicPr>
          <p:cNvPr id="4" name="Picture 3"/>
          <p:cNvPicPr>
            <a:picLocks noChangeAspect="1"/>
          </p:cNvPicPr>
          <p:nvPr/>
        </p:nvPicPr>
        <p:blipFill>
          <a:blip r:embed="rId8"/>
          <a:stretch>
            <a:fillRect/>
          </a:stretch>
        </p:blipFill>
        <p:spPr>
          <a:xfrm>
            <a:off x="2590800" y="2171700"/>
            <a:ext cx="13136217" cy="7109011"/>
          </a:xfrm>
          <a:prstGeom prst="rect">
            <a:avLst/>
          </a:prstGeom>
        </p:spPr>
      </p:pic>
      <p:sp>
        <p:nvSpPr>
          <p:cNvPr id="5" name="TextBox 4"/>
          <p:cNvSpPr txBox="1"/>
          <p:nvPr/>
        </p:nvSpPr>
        <p:spPr>
          <a:xfrm>
            <a:off x="12039600" y="9639300"/>
            <a:ext cx="4894545" cy="369332"/>
          </a:xfrm>
          <a:prstGeom prst="rect">
            <a:avLst/>
          </a:prstGeom>
          <a:noFill/>
        </p:spPr>
        <p:txBody>
          <a:bodyPr wrap="none" rtlCol="0">
            <a:spAutoFit/>
          </a:bodyPr>
          <a:lstStyle/>
          <a:p>
            <a:r>
              <a:rPr lang="en-US" dirty="0" smtClean="0"/>
              <a:t>Source: Frost &amp; Sullivan ESDM Market report 2022</a:t>
            </a:r>
            <a:endParaRPr lang="en-US" dirty="0"/>
          </a:p>
        </p:txBody>
      </p:sp>
    </p:spTree>
    <p:extLst>
      <p:ext uri="{BB962C8B-B14F-4D97-AF65-F5344CB8AC3E}">
        <p14:creationId xmlns:p14="http://schemas.microsoft.com/office/powerpoint/2010/main" val="377675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7"/>
          <p:cNvSpPr/>
          <p:nvPr/>
        </p:nvSpPr>
        <p:spPr>
          <a:xfrm rot="887923">
            <a:off x="-7925133" y="5395288"/>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endParaRPr lang="he-IL"/>
          </a:p>
        </p:txBody>
      </p:sp>
      <p:sp>
        <p:nvSpPr>
          <p:cNvPr id="8" name="TextBox 5"/>
          <p:cNvSpPr txBox="1"/>
          <p:nvPr/>
        </p:nvSpPr>
        <p:spPr>
          <a:xfrm>
            <a:off x="1295400" y="520616"/>
            <a:ext cx="16510675" cy="1013932"/>
          </a:xfrm>
          <a:prstGeom prst="rect">
            <a:avLst/>
          </a:prstGeom>
        </p:spPr>
        <p:txBody>
          <a:bodyPr wrap="square" lIns="0" tIns="0" rIns="0" bIns="0" rtlCol="0" anchor="t">
            <a:spAutoFit/>
          </a:bodyPr>
          <a:lstStyle/>
          <a:p>
            <a:pPr algn="ctr">
              <a:lnSpc>
                <a:spcPts val="8590"/>
              </a:lnSpc>
            </a:pPr>
            <a:r>
              <a:rPr lang="en-US" sz="6224" spc="610" dirty="0" smtClean="0">
                <a:solidFill>
                  <a:srgbClr val="040506"/>
                </a:solidFill>
                <a:latin typeface="Oswald Bold"/>
              </a:rPr>
              <a:t>Ortecs Electronics India Private Ltd</a:t>
            </a:r>
            <a:endParaRPr lang="en-US" sz="6224" spc="610" dirty="0">
              <a:solidFill>
                <a:srgbClr val="040506"/>
              </a:solidFill>
              <a:latin typeface="Oswald Bold"/>
            </a:endParaRPr>
          </a:p>
        </p:txBody>
      </p:sp>
      <p:sp>
        <p:nvSpPr>
          <p:cNvPr id="9" name="TextBox 8"/>
          <p:cNvSpPr txBox="1"/>
          <p:nvPr/>
        </p:nvSpPr>
        <p:spPr>
          <a:xfrm>
            <a:off x="990600" y="2171700"/>
            <a:ext cx="9144000" cy="1431161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Ortecs Electronics India Private Limited is registered in India and fully compliant with local tax laws to do business in India and support our customers with local INR and international currencies as per request. </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Ortecs India ensures valid import-export license to ensure seamless import and export of goods for our customers. The logistics team is well versed in navigating the complex customs regulations.  </a:t>
            </a:r>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r>
              <a:rPr lang="en-US" sz="2800" dirty="0" smtClean="0"/>
              <a:t>Following are the compliance information for reference: </a:t>
            </a:r>
          </a:p>
          <a:p>
            <a:pPr marL="914400" lvl="1" indent="-457200">
              <a:buFont typeface="Arial" panose="020B0604020202020204" pitchFamily="34" charset="0"/>
              <a:buChar char="•"/>
            </a:pPr>
            <a:r>
              <a:rPr lang="en-US" sz="2800" dirty="0" smtClean="0"/>
              <a:t>GST	: 29AACCO2376E1ZF</a:t>
            </a:r>
          </a:p>
          <a:p>
            <a:pPr marL="914400" lvl="1" indent="-457200">
              <a:buFont typeface="Arial" panose="020B0604020202020204" pitchFamily="34" charset="0"/>
              <a:buChar char="•"/>
            </a:pPr>
            <a:r>
              <a:rPr lang="en-US" sz="2800" dirty="0" smtClean="0"/>
              <a:t>CIN	: U72200KA2015PTC084363</a:t>
            </a:r>
          </a:p>
          <a:p>
            <a:pPr marL="914400" lvl="1" indent="-457200">
              <a:buFont typeface="Arial" panose="020B0604020202020204" pitchFamily="34" charset="0"/>
              <a:buChar char="•"/>
            </a:pPr>
            <a:r>
              <a:rPr lang="en-US" sz="2800" dirty="0" smtClean="0"/>
              <a:t>PAN	: AACCO2376E</a:t>
            </a:r>
          </a:p>
          <a:p>
            <a:pPr marL="914400" lvl="1" indent="-457200">
              <a:buFont typeface="Arial" panose="020B0604020202020204" pitchFamily="34" charset="0"/>
              <a:buChar char="•"/>
            </a:pPr>
            <a:r>
              <a:rPr lang="en-US" sz="2800" dirty="0" smtClean="0"/>
              <a:t>TAN	: BLRO05084C</a:t>
            </a:r>
          </a:p>
          <a:p>
            <a:pPr marL="914400" lvl="1" indent="-457200">
              <a:buFont typeface="Arial" panose="020B0604020202020204" pitchFamily="34" charset="0"/>
              <a:buChar char="•"/>
            </a:pPr>
            <a:r>
              <a:rPr lang="en-US" sz="2800" dirty="0" smtClean="0"/>
              <a:t>IEC	: </a:t>
            </a:r>
            <a:r>
              <a:rPr lang="en-US" sz="2800" dirty="0"/>
              <a:t>0716902109</a:t>
            </a:r>
            <a:endParaRPr lang="en-US" sz="2800" dirty="0" smtClean="0"/>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a:p>
        </p:txBody>
      </p:sp>
      <p:pic>
        <p:nvPicPr>
          <p:cNvPr id="10" name="Picture 2" descr="How to make your business GST compliant? Steps to make your business read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7230" y="4412277"/>
            <a:ext cx="3535052"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EC Code – Nayra Consultancy"/>
          <p:cNvPicPr>
            <a:picLocks noChangeAspect="1" noChangeArrowheads="1"/>
          </p:cNvPicPr>
          <p:nvPr/>
        </p:nvPicPr>
        <p:blipFill rotWithShape="1">
          <a:blip r:embed="rId8">
            <a:extLst>
              <a:ext uri="{28A0092B-C50C-407E-A947-70E740481C1C}">
                <a14:useLocalDpi xmlns:a14="http://schemas.microsoft.com/office/drawing/2010/main" val="0"/>
              </a:ext>
            </a:extLst>
          </a:blip>
          <a:srcRect l="12959" t="7333" r="13042" b="53999"/>
          <a:stretch/>
        </p:blipFill>
        <p:spPr bwMode="auto">
          <a:xfrm>
            <a:off x="11095856" y="7444066"/>
            <a:ext cx="5257800" cy="16655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11972066" y="2174132"/>
            <a:ext cx="3505380" cy="2063856"/>
          </a:xfrm>
          <a:prstGeom prst="rect">
            <a:avLst/>
          </a:prstGeom>
        </p:spPr>
      </p:pic>
      <p:sp>
        <p:nvSpPr>
          <p:cNvPr id="12" name="Freeform 44"/>
          <p:cNvSpPr/>
          <p:nvPr/>
        </p:nvSpPr>
        <p:spPr>
          <a:xfrm>
            <a:off x="171985" y="168014"/>
            <a:ext cx="2055903" cy="716139"/>
          </a:xfrm>
          <a:custGeom>
            <a:avLst/>
            <a:gdLst/>
            <a:ahLst/>
            <a:cxnLst/>
            <a:rect l="l" t="t" r="r" b="b"/>
            <a:pathLst>
              <a:path w="2055903" h="716139">
                <a:moveTo>
                  <a:pt x="0" y="0"/>
                </a:moveTo>
                <a:lnTo>
                  <a:pt x="2055903" y="0"/>
                </a:lnTo>
                <a:lnTo>
                  <a:pt x="2055903" y="716140"/>
                </a:lnTo>
                <a:lnTo>
                  <a:pt x="0" y="716140"/>
                </a:lnTo>
                <a:lnTo>
                  <a:pt x="0" y="0"/>
                </a:lnTo>
                <a:close/>
              </a:path>
            </a:pathLst>
          </a:custGeom>
          <a:blipFill>
            <a:blip r:embed="rId10"/>
            <a:stretch>
              <a:fillRect/>
            </a:stretch>
          </a:blipFill>
        </p:spPr>
        <p:txBody>
          <a:bodyPr/>
          <a:lstStyle/>
          <a:p>
            <a:endParaRPr lang="he-IL"/>
          </a:p>
        </p:txBody>
      </p:sp>
    </p:spTree>
    <p:extLst>
      <p:ext uri="{BB962C8B-B14F-4D97-AF65-F5344CB8AC3E}">
        <p14:creationId xmlns:p14="http://schemas.microsoft.com/office/powerpoint/2010/main" val="409217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4"/>
          <p:cNvSpPr txBox="1"/>
          <p:nvPr/>
        </p:nvSpPr>
        <p:spPr>
          <a:xfrm>
            <a:off x="1493291" y="480230"/>
            <a:ext cx="15301418" cy="1425840"/>
          </a:xfrm>
          <a:prstGeom prst="rect">
            <a:avLst/>
          </a:prstGeom>
        </p:spPr>
        <p:txBody>
          <a:bodyPr wrap="square" lIns="0" tIns="0" rIns="0" bIns="0" rtlCol="0" anchor="t">
            <a:spAutoFit/>
          </a:bodyPr>
          <a:lstStyle/>
          <a:p>
            <a:pPr marL="0" lvl="0" indent="0" algn="ctr">
              <a:lnSpc>
                <a:spcPts val="12050"/>
              </a:lnSpc>
              <a:spcBef>
                <a:spcPct val="0"/>
              </a:spcBef>
            </a:pPr>
            <a:r>
              <a:rPr lang="en-US" sz="8732" spc="855" dirty="0" smtClean="0">
                <a:solidFill>
                  <a:srgbClr val="231F20"/>
                </a:solidFill>
                <a:latin typeface="Oswald Bold"/>
              </a:rPr>
              <a:t>Supplier Network in India</a:t>
            </a:r>
            <a:endParaRPr lang="en-US" sz="8732" spc="855" dirty="0">
              <a:solidFill>
                <a:srgbClr val="231F20"/>
              </a:solidFill>
              <a:latin typeface="Oswald Bold"/>
            </a:endParaRPr>
          </a:p>
        </p:txBody>
      </p:sp>
      <p:sp>
        <p:nvSpPr>
          <p:cNvPr id="68" name="Freeform 68"/>
          <p:cNvSpPr/>
          <p:nvPr/>
        </p:nvSpPr>
        <p:spPr>
          <a:xfrm>
            <a:off x="15978727" y="132699"/>
            <a:ext cx="2055903" cy="716139"/>
          </a:xfrm>
          <a:custGeom>
            <a:avLst/>
            <a:gdLst/>
            <a:ahLst/>
            <a:cxnLst/>
            <a:rect l="l" t="t" r="r" b="b"/>
            <a:pathLst>
              <a:path w="2055903" h="716139">
                <a:moveTo>
                  <a:pt x="0" y="0"/>
                </a:moveTo>
                <a:lnTo>
                  <a:pt x="2055902" y="0"/>
                </a:lnTo>
                <a:lnTo>
                  <a:pt x="2055902" y="716140"/>
                </a:lnTo>
                <a:lnTo>
                  <a:pt x="0" y="716140"/>
                </a:lnTo>
                <a:lnTo>
                  <a:pt x="0" y="0"/>
                </a:lnTo>
                <a:close/>
              </a:path>
            </a:pathLst>
          </a:custGeom>
          <a:blipFill>
            <a:blip r:embed="rId2"/>
            <a:stretch>
              <a:fillRect/>
            </a:stretch>
          </a:blipFill>
        </p:spPr>
        <p:txBody>
          <a:bodyPr/>
          <a:lstStyle/>
          <a:p>
            <a:endParaRPr lang="he-IL"/>
          </a:p>
        </p:txBody>
      </p:sp>
      <p:sp>
        <p:nvSpPr>
          <p:cNvPr id="27" name="Freeform 27"/>
          <p:cNvSpPr/>
          <p:nvPr/>
        </p:nvSpPr>
        <p:spPr>
          <a:xfrm rot="887923">
            <a:off x="-7925133" y="5395288"/>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txBody>
          <a:bodyPr/>
          <a:lstStyle/>
          <a:p>
            <a:endParaRPr lang="he-IL"/>
          </a:p>
        </p:txBody>
      </p:sp>
      <p:sp>
        <p:nvSpPr>
          <p:cNvPr id="71" name="TextBox 70"/>
          <p:cNvSpPr txBox="1"/>
          <p:nvPr/>
        </p:nvSpPr>
        <p:spPr>
          <a:xfrm>
            <a:off x="1087118" y="2509047"/>
            <a:ext cx="9330907" cy="7341234"/>
          </a:xfrm>
          <a:prstGeom prst="rect">
            <a:avLst/>
          </a:prstGeom>
          <a:noFill/>
        </p:spPr>
        <p:txBody>
          <a:bodyPr wrap="square" rtlCol="0">
            <a:normAutofit/>
          </a:bodyPr>
          <a:lstStyle/>
          <a:p>
            <a:pPr marL="571500" indent="-571500">
              <a:buFont typeface="Wingdings" panose="05000000000000000000" pitchFamily="2" charset="2"/>
              <a:buChar char="Ø"/>
            </a:pPr>
            <a:r>
              <a:rPr lang="en-US" sz="3600" dirty="0" smtClean="0"/>
              <a:t>As a part of its extensive global supplier network, Ortecs partners with high quality manufacturers in India to provide the innovative solutions for our customers.</a:t>
            </a:r>
          </a:p>
          <a:p>
            <a:endParaRPr lang="en-US" sz="3600" dirty="0" smtClean="0"/>
          </a:p>
          <a:p>
            <a:pPr marL="571500" indent="-571500">
              <a:buFont typeface="Wingdings" panose="05000000000000000000" pitchFamily="2" charset="2"/>
              <a:buChar char="Ø"/>
            </a:pPr>
            <a:r>
              <a:rPr lang="en-US" sz="3600" dirty="0" smtClean="0"/>
              <a:t>Ortecs ensure regular audits, training and close collaboration with our suppliers to ensure the highest quality products for our customers. </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dirty="0" smtClean="0"/>
              <a:t>Manufacturers carry industry </a:t>
            </a:r>
            <a:r>
              <a:rPr lang="en-US" sz="3600" dirty="0"/>
              <a:t>leading certifications: UL, IEC, ISO 9001: </a:t>
            </a:r>
            <a:r>
              <a:rPr lang="en-US" sz="3600" dirty="0" smtClean="0"/>
              <a:t>2015, ISO </a:t>
            </a:r>
            <a:r>
              <a:rPr lang="en-US" sz="3600" dirty="0"/>
              <a:t>13485: </a:t>
            </a:r>
            <a:r>
              <a:rPr lang="en-US" sz="3600" dirty="0" smtClean="0"/>
              <a:t>2016, AS9100 etc. </a:t>
            </a:r>
            <a:endParaRPr lang="en-US" sz="3600" dirty="0"/>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endParaRPr lang="en-US" sz="3600" dirty="0" smtClean="0"/>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endParaRPr lang="en-US" sz="3600" dirty="0" smtClean="0"/>
          </a:p>
        </p:txBody>
      </p:sp>
      <p:pic>
        <p:nvPicPr>
          <p:cNvPr id="4098" name="Picture 2" descr="SES Batter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2535798"/>
            <a:ext cx="3045739" cy="13655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micropack.in/images/logo-wid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6184" y="4686300"/>
            <a:ext cx="8797901" cy="96798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ed Relays and Electronics India Limit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97000" y="2391504"/>
            <a:ext cx="3660924" cy="17384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lcom International Pvt. Ltd. | Mumba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67320" y="6608173"/>
            <a:ext cx="2573223" cy="257322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Katlax Enterprise Pvt Ltd in Gandhinag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49400" y="6135623"/>
            <a:ext cx="3356124" cy="335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04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10962</TotalTime>
  <Words>637</Words>
  <Application>Microsoft Office PowerPoint</Application>
  <PresentationFormat>Custom</PresentationFormat>
  <Paragraphs>102</Paragraphs>
  <Slides>11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Montserrat Light</vt:lpstr>
      <vt:lpstr>Arial</vt:lpstr>
      <vt:lpstr>Alef</vt:lpstr>
      <vt:lpstr>Aharoni</vt:lpstr>
      <vt:lpstr>Wingdings</vt:lpstr>
      <vt:lpstr>Lato</vt:lpstr>
      <vt:lpstr>Calibri</vt:lpstr>
      <vt:lpstr>DM Sans</vt:lpstr>
      <vt:lpstr>Open Sauce</vt:lpstr>
      <vt:lpstr>Oswald Bold</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dc:title>
  <dc:creator>USER</dc:creator>
  <cp:lastModifiedBy>Sriram Nandakumar</cp:lastModifiedBy>
  <cp:revision>67</cp:revision>
  <dcterms:created xsi:type="dcterms:W3CDTF">2006-08-16T00:00:00Z</dcterms:created>
  <dcterms:modified xsi:type="dcterms:W3CDTF">2024-08-07T05:15:13Z</dcterms:modified>
  <dc:identifier>DAFux5qW-nw</dc:identifier>
</cp:coreProperties>
</file>