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59" r:id="rId2"/>
    <p:sldId id="257" r:id="rId3"/>
    <p:sldId id="258" r:id="rId4"/>
    <p:sldId id="273" r:id="rId5"/>
    <p:sldId id="261" r:id="rId6"/>
    <p:sldId id="272" r:id="rId7"/>
    <p:sldId id="267" r:id="rId8"/>
    <p:sldId id="268" r:id="rId9"/>
    <p:sldId id="269" r:id="rId10"/>
  </p:sldIdLst>
  <p:sldSz cx="9144000" cy="6858000" type="screen4x3"/>
  <p:notesSz cx="6858000" cy="9144000"/>
  <p:defaultTextStyle>
    <a:defPPr>
      <a:defRPr lang="en-US"/>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6DD0C4-074F-4811-BC5B-88E3563D603B}" type="datetimeFigureOut">
              <a:rPr lang="en-US" smtClean="0"/>
              <a:pPr/>
              <a:t>8/29/2024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9ECBEA-0BA6-455D-9030-AFCC529B5EE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779252" rtl="0" eaLnBrk="1" latinLnBrk="0" hangingPunct="1">
      <a:defRPr sz="1000" kern="1200">
        <a:solidFill>
          <a:schemeClr val="tx1"/>
        </a:solidFill>
        <a:latin typeface="+mn-lt"/>
        <a:ea typeface="+mn-ea"/>
        <a:cs typeface="+mn-cs"/>
      </a:defRPr>
    </a:lvl1pPr>
    <a:lvl2pPr marL="389626" algn="l" defTabSz="779252" rtl="0" eaLnBrk="1" latinLnBrk="0" hangingPunct="1">
      <a:defRPr sz="1000" kern="1200">
        <a:solidFill>
          <a:schemeClr val="tx1"/>
        </a:solidFill>
        <a:latin typeface="+mn-lt"/>
        <a:ea typeface="+mn-ea"/>
        <a:cs typeface="+mn-cs"/>
      </a:defRPr>
    </a:lvl2pPr>
    <a:lvl3pPr marL="779252" algn="l" defTabSz="779252" rtl="0" eaLnBrk="1" latinLnBrk="0" hangingPunct="1">
      <a:defRPr sz="1000" kern="1200">
        <a:solidFill>
          <a:schemeClr val="tx1"/>
        </a:solidFill>
        <a:latin typeface="+mn-lt"/>
        <a:ea typeface="+mn-ea"/>
        <a:cs typeface="+mn-cs"/>
      </a:defRPr>
    </a:lvl3pPr>
    <a:lvl4pPr marL="1168878" algn="l" defTabSz="779252" rtl="0" eaLnBrk="1" latinLnBrk="0" hangingPunct="1">
      <a:defRPr sz="1000" kern="1200">
        <a:solidFill>
          <a:schemeClr val="tx1"/>
        </a:solidFill>
        <a:latin typeface="+mn-lt"/>
        <a:ea typeface="+mn-ea"/>
        <a:cs typeface="+mn-cs"/>
      </a:defRPr>
    </a:lvl4pPr>
    <a:lvl5pPr marL="1558503" algn="l" defTabSz="779252" rtl="0" eaLnBrk="1" latinLnBrk="0" hangingPunct="1">
      <a:defRPr sz="1000" kern="1200">
        <a:solidFill>
          <a:schemeClr val="tx1"/>
        </a:solidFill>
        <a:latin typeface="+mn-lt"/>
        <a:ea typeface="+mn-ea"/>
        <a:cs typeface="+mn-cs"/>
      </a:defRPr>
    </a:lvl5pPr>
    <a:lvl6pPr marL="1948129" algn="l" defTabSz="779252" rtl="0" eaLnBrk="1" latinLnBrk="0" hangingPunct="1">
      <a:defRPr sz="1000" kern="1200">
        <a:solidFill>
          <a:schemeClr val="tx1"/>
        </a:solidFill>
        <a:latin typeface="+mn-lt"/>
        <a:ea typeface="+mn-ea"/>
        <a:cs typeface="+mn-cs"/>
      </a:defRPr>
    </a:lvl6pPr>
    <a:lvl7pPr marL="2337755" algn="l" defTabSz="779252" rtl="0" eaLnBrk="1" latinLnBrk="0" hangingPunct="1">
      <a:defRPr sz="1000" kern="1200">
        <a:solidFill>
          <a:schemeClr val="tx1"/>
        </a:solidFill>
        <a:latin typeface="+mn-lt"/>
        <a:ea typeface="+mn-ea"/>
        <a:cs typeface="+mn-cs"/>
      </a:defRPr>
    </a:lvl7pPr>
    <a:lvl8pPr marL="2727381" algn="l" defTabSz="779252" rtl="0" eaLnBrk="1" latinLnBrk="0" hangingPunct="1">
      <a:defRPr sz="1000" kern="1200">
        <a:solidFill>
          <a:schemeClr val="tx1"/>
        </a:solidFill>
        <a:latin typeface="+mn-lt"/>
        <a:ea typeface="+mn-ea"/>
        <a:cs typeface="+mn-cs"/>
      </a:defRPr>
    </a:lvl8pPr>
    <a:lvl9pPr marL="3117007" algn="l" defTabSz="779252"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to</a:t>
            </a:r>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9ECBEA-0BA6-455D-9030-AFCC529B5EE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89626" indent="0" algn="ctr">
              <a:buNone/>
              <a:defRPr>
                <a:solidFill>
                  <a:schemeClr val="tx1">
                    <a:tint val="75000"/>
                  </a:schemeClr>
                </a:solidFill>
              </a:defRPr>
            </a:lvl2pPr>
            <a:lvl3pPr marL="779252" indent="0" algn="ctr">
              <a:buNone/>
              <a:defRPr>
                <a:solidFill>
                  <a:schemeClr val="tx1">
                    <a:tint val="75000"/>
                  </a:schemeClr>
                </a:solidFill>
              </a:defRPr>
            </a:lvl3pPr>
            <a:lvl4pPr marL="1168878" indent="0" algn="ctr">
              <a:buNone/>
              <a:defRPr>
                <a:solidFill>
                  <a:schemeClr val="tx1">
                    <a:tint val="75000"/>
                  </a:schemeClr>
                </a:solidFill>
              </a:defRPr>
            </a:lvl4pPr>
            <a:lvl5pPr marL="1558503" indent="0" algn="ctr">
              <a:buNone/>
              <a:defRPr>
                <a:solidFill>
                  <a:schemeClr val="tx1">
                    <a:tint val="75000"/>
                  </a:schemeClr>
                </a:solidFill>
              </a:defRPr>
            </a:lvl5pPr>
            <a:lvl6pPr marL="1948129" indent="0" algn="ctr">
              <a:buNone/>
              <a:defRPr>
                <a:solidFill>
                  <a:schemeClr val="tx1">
                    <a:tint val="75000"/>
                  </a:schemeClr>
                </a:solidFill>
              </a:defRPr>
            </a:lvl6pPr>
            <a:lvl7pPr marL="2337755" indent="0" algn="ctr">
              <a:buNone/>
              <a:defRPr>
                <a:solidFill>
                  <a:schemeClr val="tx1">
                    <a:tint val="75000"/>
                  </a:schemeClr>
                </a:solidFill>
              </a:defRPr>
            </a:lvl7pPr>
            <a:lvl8pPr marL="2727381" indent="0" algn="ctr">
              <a:buNone/>
              <a:defRPr>
                <a:solidFill>
                  <a:schemeClr val="tx1">
                    <a:tint val="75000"/>
                  </a:schemeClr>
                </a:solidFill>
              </a:defRPr>
            </a:lvl8pPr>
            <a:lvl9pPr marL="311700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5C4BF1-211E-4E9E-9BEC-9B337D4AE90D}" type="datetimeFigureOut">
              <a:rPr lang="en-US" smtClean="0"/>
              <a:pPr/>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C4BF1-211E-4E9E-9BEC-9B337D4AE90D}" type="datetimeFigureOut">
              <a:rPr lang="en-US" smtClean="0"/>
              <a:pPr/>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C4BF1-211E-4E9E-9BEC-9B337D4AE90D}" type="datetimeFigureOut">
              <a:rPr lang="en-US" smtClean="0"/>
              <a:pPr/>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5C4BF1-211E-4E9E-9BEC-9B337D4AE90D}" type="datetimeFigureOut">
              <a:rPr lang="en-US" smtClean="0"/>
              <a:pPr/>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34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700">
                <a:solidFill>
                  <a:schemeClr val="tx1">
                    <a:tint val="75000"/>
                  </a:schemeClr>
                </a:solidFill>
              </a:defRPr>
            </a:lvl1pPr>
            <a:lvl2pPr marL="389626" indent="0">
              <a:buNone/>
              <a:defRPr sz="1500">
                <a:solidFill>
                  <a:schemeClr val="tx1">
                    <a:tint val="75000"/>
                  </a:schemeClr>
                </a:solidFill>
              </a:defRPr>
            </a:lvl2pPr>
            <a:lvl3pPr marL="779252" indent="0">
              <a:buNone/>
              <a:defRPr sz="1400">
                <a:solidFill>
                  <a:schemeClr val="tx1">
                    <a:tint val="75000"/>
                  </a:schemeClr>
                </a:solidFill>
              </a:defRPr>
            </a:lvl3pPr>
            <a:lvl4pPr marL="1168878" indent="0">
              <a:buNone/>
              <a:defRPr sz="1200">
                <a:solidFill>
                  <a:schemeClr val="tx1">
                    <a:tint val="75000"/>
                  </a:schemeClr>
                </a:solidFill>
              </a:defRPr>
            </a:lvl4pPr>
            <a:lvl5pPr marL="1558503" indent="0">
              <a:buNone/>
              <a:defRPr sz="1200">
                <a:solidFill>
                  <a:schemeClr val="tx1">
                    <a:tint val="75000"/>
                  </a:schemeClr>
                </a:solidFill>
              </a:defRPr>
            </a:lvl5pPr>
            <a:lvl6pPr marL="1948129" indent="0">
              <a:buNone/>
              <a:defRPr sz="1200">
                <a:solidFill>
                  <a:schemeClr val="tx1">
                    <a:tint val="75000"/>
                  </a:schemeClr>
                </a:solidFill>
              </a:defRPr>
            </a:lvl6pPr>
            <a:lvl7pPr marL="2337755" indent="0">
              <a:buNone/>
              <a:defRPr sz="1200">
                <a:solidFill>
                  <a:schemeClr val="tx1">
                    <a:tint val="75000"/>
                  </a:schemeClr>
                </a:solidFill>
              </a:defRPr>
            </a:lvl7pPr>
            <a:lvl8pPr marL="2727381" indent="0">
              <a:buNone/>
              <a:defRPr sz="1200">
                <a:solidFill>
                  <a:schemeClr val="tx1">
                    <a:tint val="75000"/>
                  </a:schemeClr>
                </a:solidFill>
              </a:defRPr>
            </a:lvl8pPr>
            <a:lvl9pPr marL="3117007"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5C4BF1-211E-4E9E-9BEC-9B337D4AE90D}" type="datetimeFigureOut">
              <a:rPr lang="en-US" smtClean="0"/>
              <a:pPr/>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4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5C4BF1-211E-4E9E-9BEC-9B337D4AE90D}" type="datetimeFigureOut">
              <a:rPr lang="en-US" smtClean="0"/>
              <a:pPr/>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000" b="1"/>
            </a:lvl1pPr>
            <a:lvl2pPr marL="389626" indent="0">
              <a:buNone/>
              <a:defRPr sz="1700" b="1"/>
            </a:lvl2pPr>
            <a:lvl3pPr marL="779252" indent="0">
              <a:buNone/>
              <a:defRPr sz="1500" b="1"/>
            </a:lvl3pPr>
            <a:lvl4pPr marL="1168878" indent="0">
              <a:buNone/>
              <a:defRPr sz="1400" b="1"/>
            </a:lvl4pPr>
            <a:lvl5pPr marL="1558503" indent="0">
              <a:buNone/>
              <a:defRPr sz="1400" b="1"/>
            </a:lvl5pPr>
            <a:lvl6pPr marL="1948129" indent="0">
              <a:buNone/>
              <a:defRPr sz="1400" b="1"/>
            </a:lvl6pPr>
            <a:lvl7pPr marL="2337755" indent="0">
              <a:buNone/>
              <a:defRPr sz="1400" b="1"/>
            </a:lvl7pPr>
            <a:lvl8pPr marL="2727381" indent="0">
              <a:buNone/>
              <a:defRPr sz="1400" b="1"/>
            </a:lvl8pPr>
            <a:lvl9pPr marL="3117007"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000"/>
            </a:lvl1pPr>
            <a:lvl2pPr>
              <a:defRPr sz="17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5C4BF1-211E-4E9E-9BEC-9B337D4AE90D}" type="datetimeFigureOut">
              <a:rPr lang="en-US" smtClean="0"/>
              <a:pPr/>
              <a:t>8/29/2024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5C4BF1-211E-4E9E-9BEC-9B337D4AE90D}" type="datetimeFigureOut">
              <a:rPr lang="en-US" smtClean="0"/>
              <a:pPr/>
              <a:t>8/29/2024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C4BF1-211E-4E9E-9BEC-9B337D4AE90D}" type="datetimeFigureOut">
              <a:rPr lang="en-US" smtClean="0"/>
              <a:pPr/>
              <a:t>8/29/2024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49"/>
            <a:ext cx="3008313" cy="1162051"/>
          </a:xfrm>
        </p:spPr>
        <p:txBody>
          <a:bodyPr anchor="b"/>
          <a:lstStyle>
            <a:lvl1pPr algn="l">
              <a:defRPr sz="1700" b="1"/>
            </a:lvl1pPr>
          </a:lstStyle>
          <a:p>
            <a:r>
              <a:rPr lang="en-US" smtClean="0"/>
              <a:t>Click to edit Master title style</a:t>
            </a:r>
            <a:endParaRPr lang="en-US"/>
          </a:p>
        </p:txBody>
      </p:sp>
      <p:sp>
        <p:nvSpPr>
          <p:cNvPr id="3" name="Content Placeholder 2"/>
          <p:cNvSpPr>
            <a:spLocks noGrp="1"/>
          </p:cNvSpPr>
          <p:nvPr>
            <p:ph idx="1"/>
          </p:nvPr>
        </p:nvSpPr>
        <p:spPr>
          <a:xfrm>
            <a:off x="3575051" y="273053"/>
            <a:ext cx="5111750" cy="5853113"/>
          </a:xfrm>
        </p:spPr>
        <p:txBody>
          <a:bodyPr/>
          <a:lstStyle>
            <a:lvl1pPr>
              <a:defRPr sz="27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5C4BF1-211E-4E9E-9BEC-9B337D4AE90D}" type="datetimeFigureOut">
              <a:rPr lang="en-US" smtClean="0"/>
              <a:pPr/>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17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2700"/>
            </a:lvl1pPr>
            <a:lvl2pPr marL="389626" indent="0">
              <a:buNone/>
              <a:defRPr sz="2400"/>
            </a:lvl2pPr>
            <a:lvl3pPr marL="779252" indent="0">
              <a:buNone/>
              <a:defRPr sz="2000"/>
            </a:lvl3pPr>
            <a:lvl4pPr marL="1168878" indent="0">
              <a:buNone/>
              <a:defRPr sz="1700"/>
            </a:lvl4pPr>
            <a:lvl5pPr marL="1558503" indent="0">
              <a:buNone/>
              <a:defRPr sz="1700"/>
            </a:lvl5pPr>
            <a:lvl6pPr marL="1948129" indent="0">
              <a:buNone/>
              <a:defRPr sz="1700"/>
            </a:lvl6pPr>
            <a:lvl7pPr marL="2337755" indent="0">
              <a:buNone/>
              <a:defRPr sz="1700"/>
            </a:lvl7pPr>
            <a:lvl8pPr marL="2727381" indent="0">
              <a:buNone/>
              <a:defRPr sz="1700"/>
            </a:lvl8pPr>
            <a:lvl9pPr marL="3117007" indent="0">
              <a:buNone/>
              <a:defRPr sz="17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200"/>
            </a:lvl1pPr>
            <a:lvl2pPr marL="389626" indent="0">
              <a:buNone/>
              <a:defRPr sz="1000"/>
            </a:lvl2pPr>
            <a:lvl3pPr marL="779252" indent="0">
              <a:buNone/>
              <a:defRPr sz="900"/>
            </a:lvl3pPr>
            <a:lvl4pPr marL="1168878" indent="0">
              <a:buNone/>
              <a:defRPr sz="800"/>
            </a:lvl4pPr>
            <a:lvl5pPr marL="1558503" indent="0">
              <a:buNone/>
              <a:defRPr sz="800"/>
            </a:lvl5pPr>
            <a:lvl6pPr marL="1948129" indent="0">
              <a:buNone/>
              <a:defRPr sz="800"/>
            </a:lvl6pPr>
            <a:lvl7pPr marL="2337755" indent="0">
              <a:buNone/>
              <a:defRPr sz="800"/>
            </a:lvl7pPr>
            <a:lvl8pPr marL="2727381" indent="0">
              <a:buNone/>
              <a:defRPr sz="800"/>
            </a:lvl8pPr>
            <a:lvl9pPr marL="31170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5C4BF1-211E-4E9E-9BEC-9B337D4AE90D}" type="datetimeFigureOut">
              <a:rPr lang="en-US" smtClean="0"/>
              <a:pPr/>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AF1A3-500B-4292-930F-03B10D18D2C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77925" tIns="38963" rIns="77925" bIns="3896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77925" tIns="38963" rIns="77925" bIns="3896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77925" tIns="38963" rIns="77925" bIns="38963" rtlCol="0" anchor="ctr"/>
          <a:lstStyle>
            <a:lvl1pPr algn="l">
              <a:defRPr sz="1000">
                <a:solidFill>
                  <a:schemeClr val="tx1">
                    <a:tint val="75000"/>
                  </a:schemeClr>
                </a:solidFill>
              </a:defRPr>
            </a:lvl1pPr>
          </a:lstStyle>
          <a:p>
            <a:fld id="{1F5C4BF1-211E-4E9E-9BEC-9B337D4AE90D}" type="datetimeFigureOut">
              <a:rPr lang="en-US" smtClean="0"/>
              <a:pPr/>
              <a:t>8/29/2024</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77925" tIns="38963" rIns="77925" bIns="38963" rtlCol="0" anchor="ctr"/>
          <a:lstStyle>
            <a:lvl1pPr algn="ct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77925" tIns="38963" rIns="77925" bIns="38963" rtlCol="0" anchor="ctr"/>
          <a:lstStyle>
            <a:lvl1pPr algn="r">
              <a:defRPr sz="1000">
                <a:solidFill>
                  <a:schemeClr val="tx1">
                    <a:tint val="75000"/>
                  </a:schemeClr>
                </a:solidFill>
              </a:defRPr>
            </a:lvl1pPr>
          </a:lstStyle>
          <a:p>
            <a:fld id="{1B7AF1A3-500B-4292-930F-03B10D18D2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779252" rtl="0" eaLnBrk="1" latinLnBrk="0" hangingPunct="1">
        <a:spcBef>
          <a:spcPct val="0"/>
        </a:spcBef>
        <a:buNone/>
        <a:defRPr sz="3700" kern="1200">
          <a:solidFill>
            <a:schemeClr val="tx1"/>
          </a:solidFill>
          <a:latin typeface="+mj-lt"/>
          <a:ea typeface="+mj-ea"/>
          <a:cs typeface="+mj-cs"/>
        </a:defRPr>
      </a:lvl1pPr>
    </p:titleStyle>
    <p:bodyStyle>
      <a:lvl1pPr marL="292219" indent="-292219" algn="l" defTabSz="779252"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33142" indent="-243516" algn="l" defTabSz="779252"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974065" indent="-194813" algn="l" defTabSz="779252"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36369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4pPr>
      <a:lvl5pPr marL="1753316"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5pPr>
      <a:lvl6pPr marL="2142942"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2532568"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2922194"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311820" indent="-194813" algn="l" defTabSz="779252" rtl="0" eaLnBrk="1" latinLnBrk="0" hangingPunct="1">
        <a:spcBef>
          <a:spcPct val="20000"/>
        </a:spcBef>
        <a:buFont typeface="Arial" pitchFamily="34" charset="0"/>
        <a:buChar char="•"/>
        <a:defRPr sz="1700" kern="1200">
          <a:solidFill>
            <a:schemeClr val="tx1"/>
          </a:solidFill>
          <a:latin typeface="+mn-lt"/>
          <a:ea typeface="+mn-ea"/>
          <a:cs typeface="+mn-cs"/>
        </a:defRPr>
      </a:lvl9pPr>
    </p:bodyStyle>
    <p:otherStyle>
      <a:defPPr>
        <a:defRPr lang="en-US"/>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bhadratechtronics@gmail.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7430"/>
            <a:ext cx="8229600" cy="1143000"/>
          </a:xfrm>
        </p:spPr>
        <p:txBody>
          <a:bodyPr anchor="b"/>
          <a:lstStyle/>
          <a:p>
            <a:r>
              <a:rPr lang="en-GB" b="1" dirty="0" smtClean="0">
                <a:solidFill>
                  <a:srgbClr val="006666"/>
                </a:solidFill>
                <a:latin typeface="Bell MT" pitchFamily="18" charset="0"/>
              </a:rPr>
              <a:t>BHADRA TECHTRONICS INC</a:t>
            </a:r>
            <a:endParaRPr lang="en-US" b="1" dirty="0">
              <a:solidFill>
                <a:srgbClr val="006666"/>
              </a:solidFill>
              <a:latin typeface="Bell MT"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lumMod val="60000"/>
                    <a:lumOff val="40000"/>
                  </a:schemeClr>
                </a:solidFill>
              </a:rPr>
              <a:t>Company Overview</a:t>
            </a:r>
            <a:endParaRPr lang="en-US" b="1" dirty="0">
              <a:solidFill>
                <a:schemeClr val="tx2">
                  <a:lumMod val="60000"/>
                  <a:lumOff val="40000"/>
                </a:schemeClr>
              </a:solidFill>
            </a:endParaRPr>
          </a:p>
        </p:txBody>
      </p:sp>
      <p:sp>
        <p:nvSpPr>
          <p:cNvPr id="3" name="Content Placeholder 2"/>
          <p:cNvSpPr>
            <a:spLocks noGrp="1"/>
          </p:cNvSpPr>
          <p:nvPr>
            <p:ph idx="1"/>
          </p:nvPr>
        </p:nvSpPr>
        <p:spPr>
          <a:xfrm>
            <a:off x="395536" y="1484784"/>
            <a:ext cx="8229600" cy="4536504"/>
          </a:xfrm>
        </p:spPr>
        <p:txBody>
          <a:bodyPr>
            <a:normAutofit fontScale="70000" lnSpcReduction="20000"/>
          </a:bodyPr>
          <a:lstStyle/>
          <a:p>
            <a:pPr>
              <a:buNone/>
            </a:pPr>
            <a:r>
              <a:rPr lang="en-GB" dirty="0" smtClean="0"/>
              <a:t>    		</a:t>
            </a:r>
            <a:r>
              <a:rPr lang="en-GB" b="1" dirty="0" smtClean="0">
                <a:solidFill>
                  <a:srgbClr val="006666"/>
                </a:solidFill>
                <a:latin typeface="Bell MT" pitchFamily="18" charset="0"/>
              </a:rPr>
              <a:t>BHADRA</a:t>
            </a:r>
            <a:r>
              <a:rPr lang="en-GB" dirty="0" smtClean="0"/>
              <a:t> is an Indian </a:t>
            </a:r>
            <a:r>
              <a:rPr lang="en-GB" dirty="0" smtClean="0"/>
              <a:t>Firm</a:t>
            </a:r>
            <a:r>
              <a:rPr lang="en-US" dirty="0" smtClean="0"/>
              <a:t>, </a:t>
            </a:r>
            <a:r>
              <a:rPr lang="en-US" dirty="0" smtClean="0"/>
              <a:t>dedicated to provide end to end requirements  and to provide connectivity between Solution and Solution Provider. Our main focus is on Embedded world and Power Electronics. We  support both University and Industrial business, having registered office in </a:t>
            </a:r>
            <a:r>
              <a:rPr lang="en-US" dirty="0" err="1" smtClean="0"/>
              <a:t>Shimoga</a:t>
            </a:r>
            <a:r>
              <a:rPr lang="en-US" dirty="0" smtClean="0"/>
              <a:t> (</a:t>
            </a:r>
            <a:r>
              <a:rPr lang="en-US" dirty="0" smtClean="0"/>
              <a:t>Karnataka).</a:t>
            </a:r>
          </a:p>
          <a:p>
            <a:pPr>
              <a:buNone/>
            </a:pPr>
            <a:endParaRPr lang="en-US" dirty="0" smtClean="0"/>
          </a:p>
          <a:p>
            <a:pPr>
              <a:buNone/>
            </a:pPr>
            <a:r>
              <a:rPr lang="en-US" dirty="0" smtClean="0"/>
              <a:t>		</a:t>
            </a:r>
            <a:r>
              <a:rPr lang="en-US" b="1" dirty="0" smtClean="0">
                <a:solidFill>
                  <a:srgbClr val="006666"/>
                </a:solidFill>
                <a:latin typeface="Bell MT" pitchFamily="18" charset="0"/>
              </a:rPr>
              <a:t>BHADRA</a:t>
            </a:r>
            <a:r>
              <a:rPr lang="en-US" dirty="0" smtClean="0"/>
              <a:t> has been founded in November 2019 and the founder is having 20 plus years of professional experience in Electronic Industry</a:t>
            </a:r>
            <a:r>
              <a:rPr lang="en-US" dirty="0" smtClean="0"/>
              <a:t>. We are happy  to </a:t>
            </a:r>
            <a:r>
              <a:rPr lang="en-US" dirty="0" smtClean="0"/>
              <a:t>provide specific and special technical solutions and we are happy to support to fulfill the ever growing needs of  Industries in various verticals.    </a:t>
            </a:r>
          </a:p>
          <a:p>
            <a:pPr>
              <a:buNone/>
            </a:pPr>
            <a:endParaRPr lang="en-US" dirty="0" smtClean="0"/>
          </a:p>
          <a:p>
            <a:pPr>
              <a:buNone/>
            </a:pPr>
            <a:r>
              <a:rPr lang="en-GB" dirty="0" smtClean="0"/>
              <a:t>		We are certified by prestigious organisation </a:t>
            </a:r>
            <a:r>
              <a:rPr lang="en-GB" b="1" dirty="0" smtClean="0"/>
              <a:t>MSME</a:t>
            </a:r>
            <a:r>
              <a:rPr lang="en-GB" dirty="0" smtClean="0"/>
              <a:t> and is affiliated to industry bodies such as FKCCI, IESA and </a:t>
            </a:r>
            <a:r>
              <a:rPr lang="en-GB" b="1" dirty="0" smtClean="0"/>
              <a:t>CLIK</a:t>
            </a:r>
            <a:r>
              <a:rPr lang="en-GB" dirty="0" smtClean="0"/>
              <a:t>.</a:t>
            </a:r>
            <a:r>
              <a:rPr lang="en-US" dirty="0" smtClean="0"/>
              <a:t> </a:t>
            </a:r>
          </a:p>
          <a:p>
            <a:pPr>
              <a:buNone/>
            </a:pPr>
            <a:endParaRPr lang="en-US" dirty="0" smtClean="0"/>
          </a:p>
          <a:p>
            <a:pPr>
              <a:buNone/>
            </a:pPr>
            <a:r>
              <a:rPr lang="en-US" dirty="0" smtClean="0"/>
              <a:t>  </a:t>
            </a:r>
          </a:p>
          <a:p>
            <a:pPr>
              <a:buNone/>
            </a:pPr>
            <a:endParaRPr lang="en-US" dirty="0"/>
          </a:p>
        </p:txBody>
      </p:sp>
      <p:pic>
        <p:nvPicPr>
          <p:cNvPr id="1027" name="Picture 3" descr="C:\Users\ade\Desktop\PPT_REINFOLD\MSME.jpg"/>
          <p:cNvPicPr>
            <a:picLocks noChangeAspect="1" noChangeArrowheads="1"/>
          </p:cNvPicPr>
          <p:nvPr/>
        </p:nvPicPr>
        <p:blipFill>
          <a:blip r:embed="rId2" cstate="print"/>
          <a:srcRect/>
          <a:stretch>
            <a:fillRect/>
          </a:stretch>
        </p:blipFill>
        <p:spPr bwMode="auto">
          <a:xfrm>
            <a:off x="3347865" y="5013177"/>
            <a:ext cx="936104" cy="936104"/>
          </a:xfrm>
          <a:prstGeom prst="rect">
            <a:avLst/>
          </a:prstGeom>
          <a:noFill/>
        </p:spPr>
      </p:pic>
      <p:pic>
        <p:nvPicPr>
          <p:cNvPr id="7" name="Picture 6"/>
          <p:cNvPicPr>
            <a:picLocks noChangeAspect="1" noChangeArrowheads="1"/>
          </p:cNvPicPr>
          <p:nvPr/>
        </p:nvPicPr>
        <p:blipFill>
          <a:blip r:embed="rId3" cstate="print"/>
          <a:srcRect/>
          <a:stretch>
            <a:fillRect/>
          </a:stretch>
        </p:blipFill>
        <p:spPr bwMode="auto">
          <a:xfrm>
            <a:off x="0" y="6322059"/>
            <a:ext cx="1476000" cy="535941"/>
          </a:xfrm>
          <a:prstGeom prst="rect">
            <a:avLst/>
          </a:prstGeom>
          <a:noFill/>
        </p:spPr>
      </p:pic>
      <p:pic>
        <p:nvPicPr>
          <p:cNvPr id="6" name="Picture 4" descr="C:\Users\ade\Desktop\PPT_REINFOLD\Clik-Image-e1563624446682.jpg"/>
          <p:cNvPicPr>
            <a:picLocks noChangeAspect="1" noChangeArrowheads="1"/>
          </p:cNvPicPr>
          <p:nvPr/>
        </p:nvPicPr>
        <p:blipFill>
          <a:blip r:embed="rId4" cstate="print"/>
          <a:srcRect/>
          <a:stretch>
            <a:fillRect/>
          </a:stretch>
        </p:blipFill>
        <p:spPr bwMode="auto">
          <a:xfrm>
            <a:off x="4860032" y="5223568"/>
            <a:ext cx="792088" cy="55313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lumMod val="60000"/>
                    <a:lumOff val="40000"/>
                  </a:schemeClr>
                </a:solidFill>
              </a:rPr>
              <a:t>Vision &amp; Mission</a:t>
            </a:r>
            <a:endParaRPr lang="en-US" b="1" dirty="0">
              <a:solidFill>
                <a:schemeClr val="tx2">
                  <a:lumMod val="60000"/>
                  <a:lumOff val="40000"/>
                </a:schemeClr>
              </a:solidFill>
            </a:endParaRPr>
          </a:p>
        </p:txBody>
      </p:sp>
      <p:sp>
        <p:nvSpPr>
          <p:cNvPr id="3" name="Content Placeholder 2"/>
          <p:cNvSpPr>
            <a:spLocks noGrp="1"/>
          </p:cNvSpPr>
          <p:nvPr>
            <p:ph idx="1"/>
          </p:nvPr>
        </p:nvSpPr>
        <p:spPr>
          <a:xfrm>
            <a:off x="457200" y="1600201"/>
            <a:ext cx="8229600" cy="4205063"/>
          </a:xfrm>
        </p:spPr>
        <p:txBody>
          <a:bodyPr>
            <a:normAutofit fontScale="70000" lnSpcReduction="20000"/>
          </a:bodyPr>
          <a:lstStyle/>
          <a:p>
            <a:pPr>
              <a:buNone/>
            </a:pPr>
            <a:r>
              <a:rPr lang="en-GB" sz="3200" b="1" dirty="0" smtClean="0">
                <a:solidFill>
                  <a:schemeClr val="accent1"/>
                </a:solidFill>
              </a:rPr>
              <a:t>Our Vision:</a:t>
            </a:r>
            <a:r>
              <a:rPr lang="en-GB" b="1" dirty="0" smtClean="0"/>
              <a:t/>
            </a:r>
            <a:br>
              <a:rPr lang="en-GB" b="1" dirty="0" smtClean="0"/>
            </a:br>
            <a:endParaRPr lang="en-GB" b="1" dirty="0" smtClean="0"/>
          </a:p>
          <a:p>
            <a:pPr>
              <a:buFont typeface="Wingdings" pitchFamily="2" charset="2"/>
              <a:buChar char="Ø"/>
            </a:pPr>
            <a:r>
              <a:rPr lang="en-GB" sz="2600" dirty="0" smtClean="0"/>
              <a:t>To Be an Unique </a:t>
            </a:r>
            <a:r>
              <a:rPr lang="en-GB" sz="2600" b="1" dirty="0" smtClean="0"/>
              <a:t>Solution Partner  and the Key Supplier </a:t>
            </a:r>
            <a:r>
              <a:rPr lang="en-GB" sz="2600" dirty="0" smtClean="0"/>
              <a:t>to maintain a long lasting relationship with our Esteemed Customers and Partners as well.</a:t>
            </a:r>
          </a:p>
          <a:p>
            <a:pPr>
              <a:buFont typeface="Wingdings" pitchFamily="2" charset="2"/>
              <a:buChar char="Ø"/>
            </a:pPr>
            <a:r>
              <a:rPr lang="en-GB" sz="2600" dirty="0" smtClean="0"/>
              <a:t>To provide Cost effective </a:t>
            </a:r>
            <a:r>
              <a:rPr lang="en-GB" sz="2600" b="1" dirty="0" smtClean="0"/>
              <a:t>Ideas</a:t>
            </a:r>
            <a:r>
              <a:rPr lang="en-GB" sz="2600" dirty="0" smtClean="0"/>
              <a:t> and </a:t>
            </a:r>
            <a:r>
              <a:rPr lang="en-GB" sz="2600" b="1" dirty="0" smtClean="0"/>
              <a:t>Hurdle free </a:t>
            </a:r>
            <a:r>
              <a:rPr lang="en-GB" sz="2600" dirty="0" smtClean="0"/>
              <a:t>solutions.</a:t>
            </a:r>
          </a:p>
          <a:p>
            <a:pPr>
              <a:buFont typeface="Wingdings" pitchFamily="2" charset="2"/>
              <a:buChar char="Ø"/>
            </a:pPr>
            <a:r>
              <a:rPr lang="en-GB" sz="2600" dirty="0" smtClean="0"/>
              <a:t>To be a leader in </a:t>
            </a:r>
            <a:r>
              <a:rPr lang="en-GB" sz="2600" b="1" dirty="0" smtClean="0"/>
              <a:t>Low cost </a:t>
            </a:r>
            <a:r>
              <a:rPr lang="en-GB" sz="2600" dirty="0" smtClean="0"/>
              <a:t>engineering Solution Partner.</a:t>
            </a:r>
          </a:p>
          <a:p>
            <a:pPr>
              <a:buFont typeface="Wingdings" pitchFamily="2" charset="2"/>
              <a:buChar char="Ø"/>
            </a:pPr>
            <a:r>
              <a:rPr lang="en-GB" sz="2600" dirty="0" smtClean="0"/>
              <a:t>To be an </a:t>
            </a:r>
            <a:r>
              <a:rPr lang="en-GB" sz="2600" b="1" dirty="0" smtClean="0"/>
              <a:t>Infinity Leader</a:t>
            </a:r>
            <a:r>
              <a:rPr lang="en-GB" sz="2600" dirty="0" smtClean="0"/>
              <a:t> in serving customer needs</a:t>
            </a:r>
          </a:p>
          <a:p>
            <a:pPr>
              <a:buFont typeface="Wingdings" pitchFamily="2" charset="2"/>
              <a:buChar char="Ø"/>
            </a:pPr>
            <a:endParaRPr lang="en-GB" dirty="0" smtClean="0"/>
          </a:p>
          <a:p>
            <a:pPr>
              <a:buFont typeface="Wingdings" pitchFamily="2" charset="2"/>
              <a:buChar char="Ø"/>
            </a:pPr>
            <a:endParaRPr lang="en-GB" dirty="0" smtClean="0"/>
          </a:p>
          <a:p>
            <a:pPr>
              <a:buNone/>
            </a:pPr>
            <a:r>
              <a:rPr lang="en-GB" sz="3200" b="1" dirty="0" smtClean="0">
                <a:solidFill>
                  <a:schemeClr val="accent1"/>
                </a:solidFill>
              </a:rPr>
              <a:t>Our Mission:</a:t>
            </a:r>
          </a:p>
          <a:p>
            <a:pPr>
              <a:buNone/>
            </a:pPr>
            <a:endParaRPr lang="en-GB" b="1" dirty="0" smtClean="0"/>
          </a:p>
          <a:p>
            <a:pPr>
              <a:buFont typeface="Wingdings" pitchFamily="2" charset="2"/>
              <a:buChar char="Ø"/>
            </a:pPr>
            <a:r>
              <a:rPr lang="en-GB" sz="2600" dirty="0" smtClean="0"/>
              <a:t>To building an </a:t>
            </a:r>
            <a:r>
              <a:rPr lang="en-GB" sz="2600" b="1" dirty="0" smtClean="0"/>
              <a:t>Eco System</a:t>
            </a:r>
            <a:r>
              <a:rPr lang="en-GB" sz="2600" dirty="0" smtClean="0"/>
              <a:t>  in the Embedded world to cater needs of customer.</a:t>
            </a:r>
          </a:p>
          <a:p>
            <a:pPr>
              <a:buFont typeface="Wingdings" pitchFamily="2" charset="2"/>
              <a:buChar char="Ø"/>
            </a:pPr>
            <a:r>
              <a:rPr lang="en-GB" sz="2600" dirty="0" smtClean="0"/>
              <a:t>To be one of a Key partner of unique products,</a:t>
            </a:r>
          </a:p>
          <a:p>
            <a:pPr>
              <a:buFont typeface="Wingdings" pitchFamily="2" charset="2"/>
              <a:buChar char="Ø"/>
            </a:pPr>
            <a:r>
              <a:rPr lang="en-GB" sz="2600" dirty="0" smtClean="0"/>
              <a:t>To be an </a:t>
            </a:r>
            <a:r>
              <a:rPr lang="en-GB" sz="2600" b="1" dirty="0" smtClean="0"/>
              <a:t>Extended Arm </a:t>
            </a:r>
            <a:r>
              <a:rPr lang="en-GB" sz="2600" dirty="0" smtClean="0"/>
              <a:t>as a business partner (Overseas OEMs) and an official team member from India</a:t>
            </a:r>
          </a:p>
          <a:p>
            <a:pPr>
              <a:buNone/>
            </a:pPr>
            <a:endParaRPr lang="en-US" dirty="0"/>
          </a:p>
        </p:txBody>
      </p:sp>
      <p:pic>
        <p:nvPicPr>
          <p:cNvPr id="6" name="Picture 5"/>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lumMod val="60000"/>
                    <a:lumOff val="40000"/>
                  </a:schemeClr>
                </a:solidFill>
              </a:rPr>
              <a:t>Our Strength</a:t>
            </a:r>
            <a:endParaRPr lang="en-US" b="1" dirty="0">
              <a:solidFill>
                <a:schemeClr val="tx2">
                  <a:lumMod val="60000"/>
                  <a:lumOff val="40000"/>
                </a:schemeClr>
              </a:solidFill>
            </a:endParaRPr>
          </a:p>
        </p:txBody>
      </p:sp>
      <p:sp>
        <p:nvSpPr>
          <p:cNvPr id="3" name="Content Placeholder 2"/>
          <p:cNvSpPr>
            <a:spLocks noGrp="1"/>
          </p:cNvSpPr>
          <p:nvPr>
            <p:ph idx="1"/>
          </p:nvPr>
        </p:nvSpPr>
        <p:spPr>
          <a:xfrm>
            <a:off x="457200" y="1600201"/>
            <a:ext cx="8229600" cy="4205063"/>
          </a:xfrm>
        </p:spPr>
        <p:txBody>
          <a:bodyPr>
            <a:normAutofit lnSpcReduction="10000"/>
          </a:bodyPr>
          <a:lstStyle/>
          <a:p>
            <a:pPr>
              <a:buFont typeface="Wingdings" pitchFamily="2" charset="2"/>
              <a:buChar char="Ø"/>
            </a:pPr>
            <a:r>
              <a:rPr lang="en-GB" sz="2600" dirty="0" smtClean="0"/>
              <a:t>Component Sourcing</a:t>
            </a:r>
          </a:p>
          <a:p>
            <a:pPr>
              <a:buFont typeface="Wingdings" pitchFamily="2" charset="2"/>
              <a:buChar char="Ø"/>
            </a:pPr>
            <a:r>
              <a:rPr lang="en-GB" sz="2600" dirty="0" smtClean="0"/>
              <a:t>Embedded Hardware Design Solutions</a:t>
            </a:r>
          </a:p>
          <a:p>
            <a:pPr>
              <a:buFont typeface="Wingdings" pitchFamily="2" charset="2"/>
              <a:buChar char="Ø"/>
            </a:pPr>
            <a:r>
              <a:rPr lang="en-GB" sz="2600" dirty="0" smtClean="0"/>
              <a:t>PCB Layout Design Service</a:t>
            </a:r>
          </a:p>
          <a:p>
            <a:pPr>
              <a:buFont typeface="Wingdings" pitchFamily="2" charset="2"/>
              <a:buChar char="Ø"/>
            </a:pPr>
            <a:r>
              <a:rPr lang="en-GB" sz="2600" dirty="0" smtClean="0"/>
              <a:t>EMS  - Turnkey &amp; Job work</a:t>
            </a:r>
          </a:p>
          <a:p>
            <a:pPr>
              <a:buFont typeface="Wingdings" pitchFamily="2" charset="2"/>
              <a:buChar char="Ø"/>
            </a:pPr>
            <a:r>
              <a:rPr lang="en-GB" sz="2600" dirty="0" smtClean="0"/>
              <a:t>Power Supply Design &amp; Service</a:t>
            </a:r>
          </a:p>
          <a:p>
            <a:pPr>
              <a:buFont typeface="Wingdings" pitchFamily="2" charset="2"/>
              <a:buChar char="Ø"/>
            </a:pPr>
            <a:r>
              <a:rPr lang="en-GB" sz="2600" dirty="0" smtClean="0"/>
              <a:t>Application Development Support</a:t>
            </a:r>
          </a:p>
          <a:p>
            <a:pPr>
              <a:buFont typeface="Wingdings" pitchFamily="2" charset="2"/>
              <a:buChar char="Ø"/>
            </a:pPr>
            <a:r>
              <a:rPr lang="en-GB" sz="2600" dirty="0" smtClean="0"/>
              <a:t>Product Integration &amp; Proto-Typing</a:t>
            </a:r>
          </a:p>
          <a:p>
            <a:pPr>
              <a:buFont typeface="Wingdings" pitchFamily="2" charset="2"/>
              <a:buChar char="Ø"/>
            </a:pPr>
            <a:r>
              <a:rPr lang="en-GB" sz="2600" dirty="0" smtClean="0"/>
              <a:t>PCB Cloning (Reverse Engineering)</a:t>
            </a:r>
          </a:p>
          <a:p>
            <a:pPr>
              <a:buFont typeface="Wingdings" pitchFamily="2" charset="2"/>
              <a:buChar char="Ø"/>
            </a:pPr>
            <a:r>
              <a:rPr lang="en-GB" sz="2600" dirty="0" smtClean="0"/>
              <a:t>Import  &amp; Export Service</a:t>
            </a:r>
          </a:p>
          <a:p>
            <a:pPr>
              <a:buFont typeface="Wingdings" pitchFamily="2" charset="2"/>
              <a:buChar char="Ø"/>
            </a:pPr>
            <a:endParaRPr lang="en-GB" sz="2600" dirty="0" smtClean="0"/>
          </a:p>
          <a:p>
            <a:pPr>
              <a:buFont typeface="Wingdings" pitchFamily="2" charset="2"/>
              <a:buChar char="Ø"/>
            </a:pPr>
            <a:endParaRPr lang="en-GB" sz="2600" dirty="0" smtClean="0"/>
          </a:p>
          <a:p>
            <a:pPr>
              <a:buFont typeface="Wingdings" pitchFamily="2" charset="2"/>
              <a:buChar char="Ø"/>
            </a:pPr>
            <a:endParaRPr lang="en-GB" dirty="0" smtClean="0"/>
          </a:p>
          <a:p>
            <a:pPr>
              <a:buFont typeface="Wingdings" pitchFamily="2" charset="2"/>
              <a:buChar char="Ø"/>
            </a:pPr>
            <a:endParaRPr lang="en-GB" dirty="0" smtClean="0"/>
          </a:p>
          <a:p>
            <a:pPr>
              <a:buNone/>
            </a:pPr>
            <a:endParaRPr lang="en-GB" sz="2600" dirty="0" smtClean="0"/>
          </a:p>
          <a:p>
            <a:pPr>
              <a:buNone/>
            </a:pPr>
            <a:endParaRPr lang="en-US" dirty="0"/>
          </a:p>
        </p:txBody>
      </p:sp>
      <p:pic>
        <p:nvPicPr>
          <p:cNvPr id="6" name="Picture 5"/>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chemeClr val="tx2">
                    <a:lumMod val="60000"/>
                    <a:lumOff val="40000"/>
                  </a:schemeClr>
                </a:solidFill>
              </a:rPr>
              <a:t>Business Model &amp; Business Type</a:t>
            </a:r>
            <a:endParaRPr lang="en-US" sz="3200" b="1" dirty="0">
              <a:solidFill>
                <a:schemeClr val="tx2">
                  <a:lumMod val="60000"/>
                  <a:lumOff val="40000"/>
                </a:schemeClr>
              </a:solidFill>
            </a:endParaRPr>
          </a:p>
        </p:txBody>
      </p:sp>
      <p:sp>
        <p:nvSpPr>
          <p:cNvPr id="3" name="Content Placeholder 2"/>
          <p:cNvSpPr>
            <a:spLocks noGrp="1"/>
          </p:cNvSpPr>
          <p:nvPr>
            <p:ph idx="1"/>
          </p:nvPr>
        </p:nvSpPr>
        <p:spPr>
          <a:xfrm>
            <a:off x="785786" y="1142984"/>
            <a:ext cx="7571184" cy="1828799"/>
          </a:xfrm>
        </p:spPr>
        <p:txBody>
          <a:bodyPr>
            <a:normAutofit fontScale="85000" lnSpcReduction="20000"/>
          </a:bodyPr>
          <a:lstStyle/>
          <a:p>
            <a:pPr>
              <a:buFont typeface="Wingdings" pitchFamily="2" charset="2"/>
              <a:buChar char="Ø"/>
            </a:pPr>
            <a:r>
              <a:rPr lang="en-GB" dirty="0" smtClean="0"/>
              <a:t> Flexible price model</a:t>
            </a:r>
          </a:p>
          <a:p>
            <a:pPr>
              <a:buFont typeface="Wingdings" pitchFamily="2" charset="2"/>
              <a:buChar char="Ø"/>
            </a:pPr>
            <a:r>
              <a:rPr lang="en-GB" dirty="0" smtClean="0"/>
              <a:t> Product based pricing  </a:t>
            </a:r>
          </a:p>
          <a:p>
            <a:pPr>
              <a:buFont typeface="Wingdings" pitchFamily="2" charset="2"/>
              <a:buChar char="Ø"/>
            </a:pPr>
            <a:r>
              <a:rPr lang="en-GB" dirty="0" smtClean="0"/>
              <a:t> Transfer of Technology </a:t>
            </a:r>
          </a:p>
          <a:p>
            <a:pPr>
              <a:buFont typeface="Wingdings" pitchFamily="2" charset="2"/>
              <a:buChar char="Ø"/>
            </a:pPr>
            <a:r>
              <a:rPr lang="en-GB" dirty="0" smtClean="0"/>
              <a:t> Turnkey and Job-work</a:t>
            </a:r>
          </a:p>
          <a:p>
            <a:pPr>
              <a:buFont typeface="Wingdings" pitchFamily="2" charset="2"/>
              <a:buChar char="Ø"/>
            </a:pPr>
            <a:r>
              <a:rPr lang="en-GB" dirty="0" smtClean="0"/>
              <a:t> Customisation and Redesigning </a:t>
            </a:r>
            <a:endParaRPr lang="en-US" dirty="0"/>
          </a:p>
        </p:txBody>
      </p:sp>
      <p:pic>
        <p:nvPicPr>
          <p:cNvPr id="6" name="Picture 5"/>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sp>
        <p:nvSpPr>
          <p:cNvPr id="5" name="Rectangle 4"/>
          <p:cNvSpPr/>
          <p:nvPr/>
        </p:nvSpPr>
        <p:spPr>
          <a:xfrm>
            <a:off x="2571736" y="3000372"/>
            <a:ext cx="3929090" cy="584775"/>
          </a:xfrm>
          <a:prstGeom prst="rect">
            <a:avLst/>
          </a:prstGeom>
        </p:spPr>
        <p:txBody>
          <a:bodyPr wrap="square">
            <a:spAutoFit/>
          </a:bodyPr>
          <a:lstStyle/>
          <a:p>
            <a:pPr algn="ctr"/>
            <a:r>
              <a:rPr lang="en-GB" sz="3200" b="1" dirty="0" smtClean="0">
                <a:solidFill>
                  <a:schemeClr val="tx2">
                    <a:lumMod val="60000"/>
                    <a:lumOff val="40000"/>
                  </a:schemeClr>
                </a:solidFill>
              </a:rPr>
              <a:t>Engineering Verticals</a:t>
            </a:r>
            <a:endParaRPr lang="en-IN" sz="3200" dirty="0"/>
          </a:p>
        </p:txBody>
      </p:sp>
      <p:grpSp>
        <p:nvGrpSpPr>
          <p:cNvPr id="8" name="Group 7"/>
          <p:cNvGrpSpPr/>
          <p:nvPr/>
        </p:nvGrpSpPr>
        <p:grpSpPr>
          <a:xfrm>
            <a:off x="2071670" y="3714752"/>
            <a:ext cx="2214578" cy="2928958"/>
            <a:chOff x="0" y="0"/>
            <a:chExt cx="2160000" cy="3571875"/>
          </a:xfrm>
        </p:grpSpPr>
        <p:sp>
          <p:nvSpPr>
            <p:cNvPr id="9" name="Rounded Rectangle 8"/>
            <p:cNvSpPr/>
            <p:nvPr/>
          </p:nvSpPr>
          <p:spPr>
            <a:xfrm>
              <a:off x="0" y="0"/>
              <a:ext cx="2160000" cy="93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800" b="1" dirty="0">
                  <a:latin typeface="Arial" pitchFamily="34" charset="0"/>
                  <a:cs typeface="Arial" pitchFamily="34" charset="0"/>
                </a:rPr>
                <a:t>ELECTRONIC HARDWARE</a:t>
              </a:r>
            </a:p>
          </p:txBody>
        </p:sp>
        <p:sp>
          <p:nvSpPr>
            <p:cNvPr id="10" name="Rounded Rectangle 9"/>
            <p:cNvSpPr/>
            <p:nvPr/>
          </p:nvSpPr>
          <p:spPr>
            <a:xfrm>
              <a:off x="0" y="1114425"/>
              <a:ext cx="2160000" cy="2457450"/>
            </a:xfrm>
            <a:prstGeom prst="roundRect">
              <a:avLst>
                <a:gd name="adj" fmla="val 7407"/>
              </a:avLst>
            </a:prstGeom>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indent="0" algn="l" defTabSz="914400" eaLnBrk="1" fontAlgn="auto" latinLnBrk="0" hangingPunct="1">
                <a:lnSpc>
                  <a:spcPct val="100000"/>
                </a:lnSpc>
                <a:spcBef>
                  <a:spcPts val="0"/>
                </a:spcBef>
                <a:spcAft>
                  <a:spcPts val="0"/>
                </a:spcAft>
                <a:buClrTx/>
                <a:buSzTx/>
                <a:buFontTx/>
                <a:buNone/>
                <a:tabLst/>
                <a:defRPr/>
              </a:pPr>
              <a:r>
                <a:rPr lang="en-US" sz="1400" b="1" dirty="0">
                  <a:latin typeface="Arial" pitchFamily="34" charset="0"/>
                  <a:cs typeface="Arial" pitchFamily="34" charset="0"/>
                </a:rPr>
                <a:t>+</a:t>
              </a:r>
              <a:r>
                <a:rPr lang="en-US" sz="1400" b="1" baseline="0" dirty="0">
                  <a:latin typeface="Arial" pitchFamily="34" charset="0"/>
                  <a:cs typeface="Arial" pitchFamily="34" charset="0"/>
                </a:rPr>
                <a:t> </a:t>
              </a:r>
              <a:r>
                <a:rPr lang="en-US" sz="1400" b="1" dirty="0">
                  <a:solidFill>
                    <a:schemeClr val="dk1"/>
                  </a:solidFill>
                  <a:latin typeface="Arial" pitchFamily="34" charset="0"/>
                  <a:ea typeface="+mn-ea"/>
                  <a:cs typeface="Arial" pitchFamily="34" charset="0"/>
                </a:rPr>
                <a:t>Product Design </a:t>
              </a:r>
            </a:p>
            <a:p>
              <a:pPr marL="0" marR="0" indent="0" algn="l" defTabSz="914400" eaLnBrk="1" fontAlgn="auto" latinLnBrk="0" hangingPunct="1">
                <a:lnSpc>
                  <a:spcPct val="100000"/>
                </a:lnSpc>
                <a:spcBef>
                  <a:spcPts val="0"/>
                </a:spcBef>
                <a:spcAft>
                  <a:spcPts val="0"/>
                </a:spcAft>
                <a:buClrTx/>
                <a:buSzTx/>
                <a:buFontTx/>
                <a:buNone/>
                <a:tabLst/>
                <a:defRPr/>
              </a:pPr>
              <a:r>
                <a:rPr lang="en-US" sz="1400" b="1" dirty="0">
                  <a:latin typeface="Arial" pitchFamily="34" charset="0"/>
                  <a:cs typeface="Arial" pitchFamily="34" charset="0"/>
                </a:rPr>
                <a:t>+</a:t>
              </a:r>
              <a:r>
                <a:rPr lang="en-US" sz="1400" b="1" baseline="0" dirty="0">
                  <a:latin typeface="Arial" pitchFamily="34" charset="0"/>
                  <a:cs typeface="Arial" pitchFamily="34" charset="0"/>
                </a:rPr>
                <a:t> </a:t>
              </a:r>
              <a:r>
                <a:rPr lang="en-US" sz="1400" b="1" dirty="0">
                  <a:solidFill>
                    <a:schemeClr val="dk1"/>
                  </a:solidFill>
                  <a:latin typeface="Arial" pitchFamily="34" charset="0"/>
                  <a:ea typeface="+mn-ea"/>
                  <a:cs typeface="Arial" pitchFamily="34" charset="0"/>
                </a:rPr>
                <a:t>Schematic,</a:t>
              </a:r>
            </a:p>
            <a:p>
              <a:pPr algn="l"/>
              <a:r>
                <a:rPr lang="en-US" sz="1400" b="1" dirty="0">
                  <a:latin typeface="Arial" pitchFamily="34" charset="0"/>
                  <a:cs typeface="Arial" pitchFamily="34" charset="0"/>
                </a:rPr>
                <a:t>+ BOM</a:t>
              </a:r>
            </a:p>
            <a:p>
              <a:pPr algn="l"/>
              <a:r>
                <a:rPr lang="en-US" sz="1400" b="1" dirty="0">
                  <a:latin typeface="Arial" pitchFamily="34" charset="0"/>
                  <a:cs typeface="Arial" pitchFamily="34" charset="0"/>
                </a:rPr>
                <a:t>+</a:t>
              </a:r>
              <a:r>
                <a:rPr lang="en-US" sz="1400" b="1" baseline="0" dirty="0">
                  <a:latin typeface="Arial" pitchFamily="34" charset="0"/>
                  <a:cs typeface="Arial" pitchFamily="34" charset="0"/>
                </a:rPr>
                <a:t> PCB Layout Design</a:t>
              </a:r>
              <a:br>
                <a:rPr lang="en-US" sz="1400" b="1" baseline="0" dirty="0">
                  <a:latin typeface="Arial" pitchFamily="34" charset="0"/>
                  <a:cs typeface="Arial" pitchFamily="34" charset="0"/>
                </a:rPr>
              </a:br>
              <a:r>
                <a:rPr lang="en-US" sz="1400" b="1" baseline="0" dirty="0">
                  <a:latin typeface="Arial" pitchFamily="34" charset="0"/>
                  <a:cs typeface="Arial" pitchFamily="34" charset="0"/>
                </a:rPr>
                <a:t>+ Sourcing</a:t>
              </a:r>
              <a:br>
                <a:rPr lang="en-US" sz="1400" b="1" baseline="0" dirty="0">
                  <a:latin typeface="Arial" pitchFamily="34" charset="0"/>
                  <a:cs typeface="Arial" pitchFamily="34" charset="0"/>
                </a:rPr>
              </a:br>
              <a:r>
                <a:rPr lang="en-US" sz="1400" b="1" baseline="0" dirty="0">
                  <a:latin typeface="Arial" pitchFamily="34" charset="0"/>
                  <a:cs typeface="Arial" pitchFamily="34" charset="0"/>
                </a:rPr>
                <a:t>+ PCB Fabrication</a:t>
              </a:r>
              <a:br>
                <a:rPr lang="en-US" sz="1400" b="1" baseline="0" dirty="0">
                  <a:latin typeface="Arial" pitchFamily="34" charset="0"/>
                  <a:cs typeface="Arial" pitchFamily="34" charset="0"/>
                </a:rPr>
              </a:br>
              <a:r>
                <a:rPr lang="en-US" sz="1400" b="1" baseline="0" dirty="0">
                  <a:latin typeface="Arial" pitchFamily="34" charset="0"/>
                  <a:cs typeface="Arial" pitchFamily="34" charset="0"/>
                </a:rPr>
                <a:t>+ Validation</a:t>
              </a:r>
              <a:br>
                <a:rPr lang="en-US" sz="1400" b="1" baseline="0" dirty="0">
                  <a:latin typeface="Arial" pitchFamily="34" charset="0"/>
                  <a:cs typeface="Arial" pitchFamily="34" charset="0"/>
                </a:rPr>
              </a:br>
              <a:r>
                <a:rPr lang="en-US" sz="1400" b="1" baseline="0" dirty="0">
                  <a:latin typeface="Arial" pitchFamily="34" charset="0"/>
                  <a:cs typeface="Arial" pitchFamily="34" charset="0"/>
                </a:rPr>
                <a:t>+ </a:t>
              </a:r>
              <a:r>
                <a:rPr lang="en-US" sz="1400" b="1" baseline="0" dirty="0" smtClean="0">
                  <a:latin typeface="Arial" pitchFamily="34" charset="0"/>
                  <a:cs typeface="Arial" pitchFamily="34" charset="0"/>
                </a:rPr>
                <a:t>Prototype </a:t>
              </a:r>
              <a:r>
                <a:rPr lang="en-US" sz="1400" b="1" baseline="0" dirty="0">
                  <a:latin typeface="Arial" pitchFamily="34" charset="0"/>
                  <a:cs typeface="Arial" pitchFamily="34" charset="0"/>
                </a:rPr>
                <a:t>and </a:t>
              </a:r>
              <a:r>
                <a:rPr lang="en-US" sz="1400" b="1" baseline="0" dirty="0" err="1">
                  <a:latin typeface="Arial" pitchFamily="34" charset="0"/>
                  <a:cs typeface="Arial" pitchFamily="34" charset="0"/>
                </a:rPr>
                <a:t>PoC</a:t>
              </a:r>
              <a:endParaRPr lang="en-US" sz="1400" b="1" dirty="0">
                <a:latin typeface="Arial" pitchFamily="34" charset="0"/>
                <a:cs typeface="Arial" pitchFamily="34" charset="0"/>
              </a:endParaRPr>
            </a:p>
          </p:txBody>
        </p:sp>
      </p:grpSp>
      <p:grpSp>
        <p:nvGrpSpPr>
          <p:cNvPr id="11" name="Group 10"/>
          <p:cNvGrpSpPr/>
          <p:nvPr/>
        </p:nvGrpSpPr>
        <p:grpSpPr>
          <a:xfrm>
            <a:off x="5000629" y="3714752"/>
            <a:ext cx="2071701" cy="2928958"/>
            <a:chOff x="5438775" y="19050"/>
            <a:chExt cx="2177037" cy="3562350"/>
          </a:xfrm>
        </p:grpSpPr>
        <p:sp>
          <p:nvSpPr>
            <p:cNvPr id="12" name="Rounded Rectangle 11"/>
            <p:cNvSpPr/>
            <p:nvPr/>
          </p:nvSpPr>
          <p:spPr>
            <a:xfrm>
              <a:off x="5438775" y="19050"/>
              <a:ext cx="2160000" cy="93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800" b="1">
                  <a:latin typeface="Arial" pitchFamily="34" charset="0"/>
                  <a:cs typeface="Arial" pitchFamily="34" charset="0"/>
                </a:rPr>
                <a:t>MECHANICAL</a:t>
              </a:r>
            </a:p>
          </p:txBody>
        </p:sp>
        <p:sp>
          <p:nvSpPr>
            <p:cNvPr id="13" name="Rounded Rectangle 12"/>
            <p:cNvSpPr/>
            <p:nvPr/>
          </p:nvSpPr>
          <p:spPr>
            <a:xfrm>
              <a:off x="5455812" y="1123950"/>
              <a:ext cx="2160000" cy="2457450"/>
            </a:xfrm>
            <a:prstGeom prst="roundRect">
              <a:avLst>
                <a:gd name="adj" fmla="val 7407"/>
              </a:avLst>
            </a:prstGeom>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indent="0" algn="l" defTabSz="914400" eaLnBrk="1" fontAlgn="auto" latinLnBrk="0" hangingPunct="1">
                <a:lnSpc>
                  <a:spcPct val="100000"/>
                </a:lnSpc>
                <a:spcBef>
                  <a:spcPts val="0"/>
                </a:spcBef>
                <a:spcAft>
                  <a:spcPts val="0"/>
                </a:spcAft>
                <a:buClrTx/>
                <a:buSzTx/>
                <a:buFontTx/>
                <a:buNone/>
                <a:tabLst/>
                <a:defRPr/>
              </a:pPr>
              <a:r>
                <a:rPr lang="en-US" sz="1400" b="1" dirty="0">
                  <a:latin typeface="Arial" pitchFamily="34" charset="0"/>
                  <a:cs typeface="Arial" pitchFamily="34" charset="0"/>
                </a:rPr>
                <a:t>+</a:t>
              </a:r>
              <a:r>
                <a:rPr lang="en-US" sz="1400" b="1" baseline="0" dirty="0">
                  <a:latin typeface="Arial" pitchFamily="34" charset="0"/>
                  <a:cs typeface="Arial" pitchFamily="34" charset="0"/>
                </a:rPr>
                <a:t> </a:t>
              </a:r>
              <a:r>
                <a:rPr lang="en-US" sz="1400" b="1" dirty="0">
                  <a:solidFill>
                    <a:schemeClr val="dk1"/>
                  </a:solidFill>
                  <a:latin typeface="Arial" pitchFamily="34" charset="0"/>
                  <a:ea typeface="+mn-ea"/>
                  <a:cs typeface="Arial" pitchFamily="34" charset="0"/>
                </a:rPr>
                <a:t>Proto </a:t>
              </a:r>
              <a:r>
                <a:rPr lang="en-US" sz="1400" b="1" dirty="0" smtClean="0">
                  <a:solidFill>
                    <a:schemeClr val="dk1"/>
                  </a:solidFill>
                  <a:latin typeface="Arial" pitchFamily="34" charset="0"/>
                  <a:ea typeface="+mn-ea"/>
                  <a:cs typeface="Arial" pitchFamily="34" charset="0"/>
                </a:rPr>
                <a:t>Modeling</a:t>
              </a:r>
              <a:endParaRPr lang="en-US" sz="1400" b="1" dirty="0">
                <a:solidFill>
                  <a:schemeClr val="dk1"/>
                </a:solidFill>
                <a:latin typeface="Arial" pitchFamily="34" charset="0"/>
                <a:ea typeface="+mn-ea"/>
                <a:cs typeface="Arial" pitchFamily="34" charset="0"/>
              </a:endParaRPr>
            </a:p>
            <a:p>
              <a:pPr marL="0" marR="0" indent="0" algn="l" defTabSz="914400" eaLnBrk="1" fontAlgn="auto" latinLnBrk="0" hangingPunct="1">
                <a:lnSpc>
                  <a:spcPct val="100000"/>
                </a:lnSpc>
                <a:spcBef>
                  <a:spcPts val="0"/>
                </a:spcBef>
                <a:spcAft>
                  <a:spcPts val="0"/>
                </a:spcAft>
                <a:buClrTx/>
                <a:buSzTx/>
                <a:buFontTx/>
                <a:buNone/>
                <a:tabLst/>
                <a:defRPr/>
              </a:pPr>
              <a:r>
                <a:rPr lang="en-US" sz="1400" b="1" dirty="0">
                  <a:latin typeface="Arial" pitchFamily="34" charset="0"/>
                  <a:cs typeface="Arial" pitchFamily="34" charset="0"/>
                </a:rPr>
                <a:t>+</a:t>
              </a:r>
              <a:r>
                <a:rPr lang="en-US" sz="1400" b="1" baseline="0" dirty="0">
                  <a:latin typeface="Arial" pitchFamily="34" charset="0"/>
                  <a:cs typeface="Arial" pitchFamily="34" charset="0"/>
                </a:rPr>
                <a:t> Enclosure Design</a:t>
              </a:r>
              <a:br>
                <a:rPr lang="en-US" sz="1400" b="1" baseline="0" dirty="0">
                  <a:latin typeface="Arial" pitchFamily="34" charset="0"/>
                  <a:cs typeface="Arial" pitchFamily="34" charset="0"/>
                </a:rPr>
              </a:br>
              <a:r>
                <a:rPr lang="en-US" sz="1400" b="1" baseline="0" dirty="0">
                  <a:latin typeface="Arial" pitchFamily="34" charset="0"/>
                  <a:cs typeface="Arial" pitchFamily="34" charset="0"/>
                </a:rPr>
                <a:t>+ </a:t>
              </a:r>
              <a:r>
                <a:rPr lang="en-US" sz="1400" b="1" baseline="0" dirty="0" smtClean="0">
                  <a:latin typeface="Arial" pitchFamily="34" charset="0"/>
                  <a:cs typeface="Arial" pitchFamily="34" charset="0"/>
                </a:rPr>
                <a:t>Panel</a:t>
              </a:r>
              <a:r>
                <a:rPr lang="en-US" sz="1400" b="1" dirty="0" smtClean="0">
                  <a:latin typeface="Arial" pitchFamily="34" charset="0"/>
                  <a:cs typeface="Arial" pitchFamily="34" charset="0"/>
                </a:rPr>
                <a:t> PC’s</a:t>
              </a:r>
              <a:r>
                <a:rPr lang="en-US" sz="1400" b="1" baseline="0" dirty="0">
                  <a:latin typeface="Arial" pitchFamily="34" charset="0"/>
                  <a:cs typeface="Arial" pitchFamily="34" charset="0"/>
                </a:rPr>
                <a:t/>
              </a:r>
              <a:br>
                <a:rPr lang="en-US" sz="1400" b="1" baseline="0" dirty="0">
                  <a:latin typeface="Arial" pitchFamily="34" charset="0"/>
                  <a:cs typeface="Arial" pitchFamily="34" charset="0"/>
                </a:rPr>
              </a:br>
              <a:endParaRPr lang="en-US" sz="1400" b="1" baseline="0" dirty="0">
                <a:latin typeface="Arial" pitchFamily="34" charset="0"/>
                <a:cs typeface="Arial" pitchFamily="34" charset="0"/>
              </a:endParaRPr>
            </a:p>
            <a:p>
              <a:pPr marL="0" marR="0" indent="0" algn="l" defTabSz="914400" eaLnBrk="1" fontAlgn="auto" latinLnBrk="0" hangingPunct="1">
                <a:lnSpc>
                  <a:spcPct val="100000"/>
                </a:lnSpc>
                <a:spcBef>
                  <a:spcPts val="0"/>
                </a:spcBef>
                <a:spcAft>
                  <a:spcPts val="0"/>
                </a:spcAft>
                <a:buClrTx/>
                <a:buSzTx/>
                <a:buFontTx/>
                <a:buNone/>
                <a:tabLst/>
                <a:defRPr/>
              </a:pPr>
              <a:endParaRPr lang="en-US" sz="1400" b="1" baseline="0" dirty="0">
                <a:latin typeface="Arial" pitchFamily="34" charset="0"/>
                <a:cs typeface="Arial" pitchFamily="34" charset="0"/>
              </a:endParaRPr>
            </a:p>
            <a:p>
              <a:pPr marL="0" marR="0" indent="0" algn="l" defTabSz="914400" eaLnBrk="1" fontAlgn="auto" latinLnBrk="0" hangingPunct="1">
                <a:lnSpc>
                  <a:spcPct val="100000"/>
                </a:lnSpc>
                <a:spcBef>
                  <a:spcPts val="0"/>
                </a:spcBef>
                <a:spcAft>
                  <a:spcPts val="0"/>
                </a:spcAft>
                <a:buClrTx/>
                <a:buSzTx/>
                <a:buFontTx/>
                <a:buNone/>
                <a:tabLst/>
                <a:defRPr/>
              </a:pPr>
              <a:endParaRPr lang="en-US" sz="1400" b="1" baseline="0" dirty="0">
                <a:latin typeface="Arial" pitchFamily="34" charset="0"/>
                <a:cs typeface="Arial" pitchFamily="34" charset="0"/>
              </a:endParaRPr>
            </a:p>
            <a:p>
              <a:pPr marL="0" marR="0" indent="0" algn="l" defTabSz="914400" eaLnBrk="1" fontAlgn="auto" latinLnBrk="0" hangingPunct="1">
                <a:lnSpc>
                  <a:spcPct val="100000"/>
                </a:lnSpc>
                <a:spcBef>
                  <a:spcPts val="0"/>
                </a:spcBef>
                <a:spcAft>
                  <a:spcPts val="0"/>
                </a:spcAft>
                <a:buClrTx/>
                <a:buSzTx/>
                <a:buFontTx/>
                <a:buNone/>
                <a:tabLst/>
                <a:defRPr/>
              </a:pPr>
              <a:endParaRPr lang="en-US" sz="1400" b="1" baseline="0" dirty="0">
                <a:latin typeface="Arial" pitchFamily="34" charset="0"/>
                <a:cs typeface="Arial" pitchFamily="34" charset="0"/>
              </a:endParaRPr>
            </a:p>
            <a:p>
              <a:pPr marL="0" marR="0" indent="0" algn="l" defTabSz="914400" eaLnBrk="1" fontAlgn="auto" latinLnBrk="0" hangingPunct="1">
                <a:lnSpc>
                  <a:spcPct val="100000"/>
                </a:lnSpc>
                <a:spcBef>
                  <a:spcPts val="0"/>
                </a:spcBef>
                <a:spcAft>
                  <a:spcPts val="0"/>
                </a:spcAft>
                <a:buClrTx/>
                <a:buSzTx/>
                <a:buFontTx/>
                <a:buNone/>
                <a:tabLst/>
                <a:defRPr/>
              </a:pPr>
              <a:endParaRPr lang="en-US" sz="1400" b="1" baseline="0" dirty="0">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78097"/>
          </a:xfrm>
        </p:spPr>
        <p:txBody>
          <a:bodyPr/>
          <a:lstStyle/>
          <a:p>
            <a:r>
              <a:rPr lang="en-GB" b="1" dirty="0" smtClean="0">
                <a:solidFill>
                  <a:schemeClr val="tx2">
                    <a:lumMod val="60000"/>
                    <a:lumOff val="40000"/>
                  </a:schemeClr>
                </a:solidFill>
              </a:rPr>
              <a:t>Domain Solutions</a:t>
            </a:r>
            <a:endParaRPr lang="en-US" b="1" dirty="0">
              <a:solidFill>
                <a:schemeClr val="tx2">
                  <a:lumMod val="60000"/>
                  <a:lumOff val="40000"/>
                </a:schemeClr>
              </a:solidFill>
            </a:endParaRPr>
          </a:p>
        </p:txBody>
      </p:sp>
      <p:pic>
        <p:nvPicPr>
          <p:cNvPr id="14" name="Picture 13"/>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grpSp>
        <p:nvGrpSpPr>
          <p:cNvPr id="15" name="Group 14"/>
          <p:cNvGrpSpPr/>
          <p:nvPr/>
        </p:nvGrpSpPr>
        <p:grpSpPr>
          <a:xfrm>
            <a:off x="962250" y="981296"/>
            <a:ext cx="7219500" cy="5112000"/>
            <a:chOff x="0" y="0"/>
            <a:chExt cx="7219500" cy="7219500"/>
          </a:xfrm>
        </p:grpSpPr>
        <p:grpSp>
          <p:nvGrpSpPr>
            <p:cNvPr id="16" name="Group 15"/>
            <p:cNvGrpSpPr/>
            <p:nvPr/>
          </p:nvGrpSpPr>
          <p:grpSpPr>
            <a:xfrm>
              <a:off x="1809750" y="0"/>
              <a:ext cx="3600000" cy="3600000"/>
              <a:chOff x="1809750" y="0"/>
              <a:chExt cx="3600000" cy="3600000"/>
            </a:xfrm>
          </p:grpSpPr>
          <p:sp>
            <p:nvSpPr>
              <p:cNvPr id="34" name="Diamond 33"/>
              <p:cNvSpPr/>
              <p:nvPr/>
            </p:nvSpPr>
            <p:spPr>
              <a:xfrm>
                <a:off x="1809750" y="0"/>
                <a:ext cx="3600000" cy="3600000"/>
              </a:xfrm>
              <a:prstGeom prst="diamond">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000" dirty="0" smtClean="0">
                  <a:latin typeface="Arial Narrow" pitchFamily="34" charset="0"/>
                </a:endParaRPr>
              </a:p>
              <a:p>
                <a:pPr algn="ctr"/>
                <a:endParaRPr lang="en-GB" sz="1000" dirty="0" smtClean="0">
                  <a:latin typeface="Arial Narrow" pitchFamily="34" charset="0"/>
                </a:endParaRPr>
              </a:p>
              <a:p>
                <a:pPr algn="ctr"/>
                <a:endParaRPr lang="en-GB" sz="1000" dirty="0" smtClean="0">
                  <a:latin typeface="Arial Narrow" pitchFamily="34" charset="0"/>
                </a:endParaRPr>
              </a:p>
              <a:p>
                <a:pPr algn="ctr"/>
                <a:endParaRPr lang="en-GB" sz="1200" dirty="0" smtClean="0">
                  <a:latin typeface="Arial Narrow" pitchFamily="34" charset="0"/>
                </a:endParaRPr>
              </a:p>
              <a:p>
                <a:pPr algn="ctr"/>
                <a:r>
                  <a:rPr lang="en-GB" sz="1200" dirty="0" smtClean="0">
                    <a:latin typeface="Arial Narrow" pitchFamily="34" charset="0"/>
                  </a:rPr>
                  <a:t>ENGINEERING  </a:t>
                </a:r>
                <a:r>
                  <a:rPr lang="en-GB" sz="1200" dirty="0" smtClean="0">
                    <a:latin typeface="Arial Narrow" pitchFamily="34" charset="0"/>
                  </a:rPr>
                  <a:t>PROJECTS</a:t>
                </a:r>
              </a:p>
              <a:p>
                <a:pPr algn="ctr"/>
                <a:r>
                  <a:rPr lang="en-GB" sz="1200" dirty="0" smtClean="0">
                    <a:latin typeface="Arial Narrow" pitchFamily="34" charset="0"/>
                  </a:rPr>
                  <a:t>INTERFACING MODULES</a:t>
                </a:r>
              </a:p>
              <a:p>
                <a:pPr algn="ctr"/>
                <a:r>
                  <a:rPr lang="en-GB" sz="1200" dirty="0" smtClean="0">
                    <a:latin typeface="Arial Narrow" pitchFamily="34" charset="0"/>
                  </a:rPr>
                  <a:t>TRAINER KITS</a:t>
                </a:r>
                <a:br>
                  <a:rPr lang="en-GB" sz="1200" dirty="0" smtClean="0">
                    <a:latin typeface="Arial Narrow" pitchFamily="34" charset="0"/>
                  </a:rPr>
                </a:br>
                <a:r>
                  <a:rPr lang="en-GB" sz="1200" dirty="0" smtClean="0">
                    <a:latin typeface="Arial Narrow" pitchFamily="34" charset="0"/>
                  </a:rPr>
                  <a:t>TMI &amp; </a:t>
                </a:r>
                <a:br>
                  <a:rPr lang="en-GB" sz="1200" dirty="0" smtClean="0">
                    <a:latin typeface="Arial Narrow" pitchFamily="34" charset="0"/>
                  </a:rPr>
                </a:br>
                <a:r>
                  <a:rPr lang="en-GB" sz="1200" dirty="0" smtClean="0">
                    <a:latin typeface="Arial Narrow" pitchFamily="34" charset="0"/>
                  </a:rPr>
                  <a:t>SERVICE</a:t>
                </a:r>
              </a:p>
            </p:txBody>
          </p:sp>
          <p:sp>
            <p:nvSpPr>
              <p:cNvPr id="35" name="Isosceles Triangle 34"/>
              <p:cNvSpPr/>
              <p:nvPr/>
            </p:nvSpPr>
            <p:spPr>
              <a:xfrm>
                <a:off x="2457450" y="66857"/>
                <a:ext cx="2304000" cy="1152000"/>
              </a:xfrm>
              <a:prstGeom prst="triangle">
                <a:avLst/>
              </a:prstGeom>
            </p:spPr>
            <p:style>
              <a:lnRef idx="1">
                <a:schemeClr val="accent6"/>
              </a:lnRef>
              <a:fillRef idx="2">
                <a:schemeClr val="accent6"/>
              </a:fillRef>
              <a:effectRef idx="1">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400" b="1" dirty="0"/>
                  <a:t>UNIVERSITY</a:t>
                </a:r>
                <a:endParaRPr lang="en-US" sz="1100" b="1" dirty="0"/>
              </a:p>
            </p:txBody>
          </p:sp>
        </p:grpSp>
        <p:grpSp>
          <p:nvGrpSpPr>
            <p:cNvPr id="17" name="Group 16"/>
            <p:cNvGrpSpPr/>
            <p:nvPr/>
          </p:nvGrpSpPr>
          <p:grpSpPr>
            <a:xfrm>
              <a:off x="3619500" y="1809750"/>
              <a:ext cx="3600000" cy="3600000"/>
              <a:chOff x="3619500" y="1809750"/>
              <a:chExt cx="3600000" cy="3600000"/>
            </a:xfrm>
          </p:grpSpPr>
          <p:sp>
            <p:nvSpPr>
              <p:cNvPr id="32" name="Diamond 31"/>
              <p:cNvSpPr/>
              <p:nvPr/>
            </p:nvSpPr>
            <p:spPr>
              <a:xfrm>
                <a:off x="3619500" y="1809750"/>
                <a:ext cx="3600000" cy="3600000"/>
              </a:xfrm>
              <a:prstGeom prst="diamon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200" dirty="0" smtClean="0">
                  <a:latin typeface="Arial Narrow" pitchFamily="34" charset="0"/>
                </a:endParaRPr>
              </a:p>
              <a:p>
                <a:pPr algn="ctr"/>
                <a:endParaRPr lang="en-GB" sz="1200" dirty="0" smtClean="0">
                  <a:latin typeface="Arial Narrow" pitchFamily="34" charset="0"/>
                </a:endParaRPr>
              </a:p>
              <a:p>
                <a:pPr algn="ctr"/>
                <a:r>
                  <a:rPr lang="en-GB" sz="1200" dirty="0" smtClean="0">
                    <a:latin typeface="Arial Narrow" pitchFamily="34" charset="0"/>
                  </a:rPr>
                  <a:t>POWER SUPPLY(UPS) BATTERY(WET/DRY/SMF)</a:t>
                </a:r>
              </a:p>
              <a:p>
                <a:pPr algn="ctr"/>
                <a:r>
                  <a:rPr lang="en-GB" sz="1200" dirty="0" smtClean="0">
                    <a:latin typeface="Arial Narrow" pitchFamily="34" charset="0"/>
                  </a:rPr>
                  <a:t>BATTERY CHARGER</a:t>
                </a:r>
              </a:p>
              <a:p>
                <a:pPr algn="ctr"/>
                <a:r>
                  <a:rPr lang="en-GB" sz="1200" dirty="0" smtClean="0">
                    <a:latin typeface="Arial Narrow" pitchFamily="34" charset="0"/>
                  </a:rPr>
                  <a:t>SOLAR/GREEN ENERGY</a:t>
                </a:r>
                <a:endParaRPr lang="en-US" sz="1200" dirty="0">
                  <a:latin typeface="Arial Narrow" pitchFamily="34" charset="0"/>
                </a:endParaRPr>
              </a:p>
            </p:txBody>
          </p:sp>
          <p:sp>
            <p:nvSpPr>
              <p:cNvPr id="33" name="Isosceles Triangle 32"/>
              <p:cNvSpPr/>
              <p:nvPr/>
            </p:nvSpPr>
            <p:spPr>
              <a:xfrm>
                <a:off x="4271177" y="1876425"/>
                <a:ext cx="2304000" cy="1152000"/>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a:t>POWER</a:t>
                </a:r>
                <a:endParaRPr lang="en-US" sz="1100" b="1"/>
              </a:p>
            </p:txBody>
          </p:sp>
        </p:grpSp>
        <p:grpSp>
          <p:nvGrpSpPr>
            <p:cNvPr id="18" name="Group 17"/>
            <p:cNvGrpSpPr/>
            <p:nvPr/>
          </p:nvGrpSpPr>
          <p:grpSpPr>
            <a:xfrm>
              <a:off x="1809750" y="3619500"/>
              <a:ext cx="3600000" cy="3600000"/>
              <a:chOff x="1809750" y="3619500"/>
              <a:chExt cx="3600000" cy="3600000"/>
            </a:xfrm>
          </p:grpSpPr>
          <p:sp>
            <p:nvSpPr>
              <p:cNvPr id="30" name="Diamond 29"/>
              <p:cNvSpPr/>
              <p:nvPr/>
            </p:nvSpPr>
            <p:spPr>
              <a:xfrm>
                <a:off x="1809750" y="3619500"/>
                <a:ext cx="3600000" cy="3600000"/>
              </a:xfrm>
              <a:prstGeom prst="diamond">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200" dirty="0" smtClean="0">
                  <a:latin typeface="Arial Narrow" pitchFamily="34" charset="0"/>
                </a:endParaRPr>
              </a:p>
              <a:p>
                <a:pPr algn="ctr"/>
                <a:endParaRPr lang="en-GB" sz="1200" dirty="0" smtClean="0">
                  <a:latin typeface="Arial Narrow" pitchFamily="34" charset="0"/>
                </a:endParaRPr>
              </a:p>
              <a:p>
                <a:pPr algn="ctr"/>
                <a:endParaRPr lang="en-GB" sz="1200" dirty="0" smtClean="0">
                  <a:latin typeface="Arial Narrow" pitchFamily="34" charset="0"/>
                </a:endParaRPr>
              </a:p>
              <a:p>
                <a:pPr algn="ctr"/>
                <a:r>
                  <a:rPr lang="en-GB" sz="1200" dirty="0" smtClean="0">
                    <a:latin typeface="Arial Narrow" pitchFamily="34" charset="0"/>
                  </a:rPr>
                  <a:t>GPS TRACKING SYSTEM</a:t>
                </a:r>
              </a:p>
              <a:p>
                <a:pPr algn="ctr"/>
                <a:r>
                  <a:rPr lang="en-GB" sz="1200" dirty="0" smtClean="0">
                    <a:latin typeface="Arial Narrow" pitchFamily="34" charset="0"/>
                  </a:rPr>
                  <a:t>FUEL SENSOR</a:t>
                </a:r>
                <a:endParaRPr lang="en-US" sz="1200" dirty="0">
                  <a:latin typeface="Arial Narrow" pitchFamily="34" charset="0"/>
                </a:endParaRPr>
              </a:p>
            </p:txBody>
          </p:sp>
          <p:sp>
            <p:nvSpPr>
              <p:cNvPr id="31" name="Isosceles Triangle 30"/>
              <p:cNvSpPr/>
              <p:nvPr/>
            </p:nvSpPr>
            <p:spPr>
              <a:xfrm>
                <a:off x="2457449" y="3705408"/>
                <a:ext cx="2304000" cy="1152000"/>
              </a:xfrm>
              <a:prstGeom prst="triangle">
                <a:avLst/>
              </a:prstGeom>
            </p:spPr>
            <p:style>
              <a:lnRef idx="1">
                <a:schemeClr val="accent3"/>
              </a:lnRef>
              <a:fillRef idx="2">
                <a:schemeClr val="accent3"/>
              </a:fillRef>
              <a:effectRef idx="1">
                <a:schemeClr val="accent3"/>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300" b="1" dirty="0" smtClean="0"/>
                  <a:t>AUTOMOTIVE</a:t>
                </a:r>
                <a:endParaRPr lang="en-US" sz="1300" b="1" dirty="0"/>
              </a:p>
            </p:txBody>
          </p:sp>
        </p:grpSp>
        <p:grpSp>
          <p:nvGrpSpPr>
            <p:cNvPr id="23" name="Group 22"/>
            <p:cNvGrpSpPr/>
            <p:nvPr/>
          </p:nvGrpSpPr>
          <p:grpSpPr>
            <a:xfrm>
              <a:off x="0" y="1809750"/>
              <a:ext cx="3600000" cy="3600000"/>
              <a:chOff x="0" y="1809750"/>
              <a:chExt cx="3600000" cy="3600000"/>
            </a:xfrm>
          </p:grpSpPr>
          <p:sp>
            <p:nvSpPr>
              <p:cNvPr id="28" name="Diamond 27"/>
              <p:cNvSpPr/>
              <p:nvPr/>
            </p:nvSpPr>
            <p:spPr>
              <a:xfrm>
                <a:off x="0" y="1809750"/>
                <a:ext cx="3600000" cy="360000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200" dirty="0" smtClean="0">
                  <a:latin typeface="Arial Narrow" pitchFamily="34" charset="0"/>
                </a:endParaRPr>
              </a:p>
              <a:p>
                <a:pPr algn="ctr"/>
                <a:endParaRPr lang="en-GB" sz="1200" dirty="0" smtClean="0">
                  <a:latin typeface="Arial Narrow" pitchFamily="34" charset="0"/>
                </a:endParaRPr>
              </a:p>
              <a:p>
                <a:pPr algn="ctr"/>
                <a:r>
                  <a:rPr lang="en-GB" sz="1200" dirty="0" smtClean="0">
                    <a:latin typeface="Arial Narrow" pitchFamily="34" charset="0"/>
                  </a:rPr>
                  <a:t>SOURCING </a:t>
                </a:r>
                <a:r>
                  <a:rPr lang="en-GB" dirty="0" smtClean="0">
                    <a:latin typeface="Arial Narrow" pitchFamily="34" charset="0"/>
                  </a:rPr>
                  <a:t>(COMPONENTS/PRODUCTS)</a:t>
                </a:r>
                <a:br>
                  <a:rPr lang="en-GB" dirty="0" smtClean="0">
                    <a:latin typeface="Arial Narrow" pitchFamily="34" charset="0"/>
                  </a:rPr>
                </a:br>
                <a:r>
                  <a:rPr lang="en-GB" dirty="0" smtClean="0">
                    <a:latin typeface="Arial Narrow" pitchFamily="34" charset="0"/>
                  </a:rPr>
                  <a:t>PANEL PC</a:t>
                </a:r>
                <a:br>
                  <a:rPr lang="en-GB" dirty="0" smtClean="0">
                    <a:latin typeface="Arial Narrow" pitchFamily="34" charset="0"/>
                  </a:rPr>
                </a:br>
                <a:r>
                  <a:rPr lang="en-GB" dirty="0" smtClean="0">
                    <a:latin typeface="Arial Narrow" pitchFamily="34" charset="0"/>
                  </a:rPr>
                  <a:t>DESIGN  SERVICE</a:t>
                </a:r>
                <a:br>
                  <a:rPr lang="en-GB" dirty="0" smtClean="0">
                    <a:latin typeface="Arial Narrow" pitchFamily="34" charset="0"/>
                  </a:rPr>
                </a:br>
                <a:r>
                  <a:rPr lang="en-GB" dirty="0" smtClean="0">
                    <a:latin typeface="Arial Narrow" pitchFamily="34" charset="0"/>
                  </a:rPr>
                  <a:t>EMS</a:t>
                </a:r>
                <a:endParaRPr lang="en-US" sz="1100" dirty="0">
                  <a:latin typeface="Arial Narrow" pitchFamily="34" charset="0"/>
                </a:endParaRPr>
              </a:p>
            </p:txBody>
          </p:sp>
          <p:sp>
            <p:nvSpPr>
              <p:cNvPr id="29" name="Isosceles Triangle 28"/>
              <p:cNvSpPr/>
              <p:nvPr/>
            </p:nvSpPr>
            <p:spPr>
              <a:xfrm>
                <a:off x="647699" y="1876608"/>
                <a:ext cx="2304000" cy="1152000"/>
              </a:xfrm>
              <a:prstGeom prst="triangle">
                <a:avLst/>
              </a:prstGeom>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400" b="1"/>
                  <a:t>INDUSTRIAL</a:t>
                </a:r>
                <a:endParaRPr lang="en-US" sz="1100" b="1"/>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96907"/>
          </a:xfrm>
        </p:spPr>
        <p:txBody>
          <a:bodyPr>
            <a:normAutofit/>
          </a:bodyPr>
          <a:lstStyle/>
          <a:p>
            <a:r>
              <a:rPr lang="en-GB" sz="3200" b="1" dirty="0" smtClean="0">
                <a:solidFill>
                  <a:schemeClr val="tx2">
                    <a:lumMod val="60000"/>
                    <a:lumOff val="40000"/>
                  </a:schemeClr>
                </a:solidFill>
              </a:rPr>
              <a:t>Our Esteemed Customers</a:t>
            </a:r>
            <a:endParaRPr lang="en-US" sz="3200" b="1" dirty="0">
              <a:solidFill>
                <a:schemeClr val="tx2">
                  <a:lumMod val="60000"/>
                  <a:lumOff val="40000"/>
                </a:schemeClr>
              </a:solidFill>
            </a:endParaRPr>
          </a:p>
        </p:txBody>
      </p:sp>
      <p:pic>
        <p:nvPicPr>
          <p:cNvPr id="9" name="Picture 8"/>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sp>
        <p:nvSpPr>
          <p:cNvPr id="10" name="Content Placeholder 9"/>
          <p:cNvSpPr>
            <a:spLocks noGrp="1"/>
          </p:cNvSpPr>
          <p:nvPr>
            <p:ph idx="1"/>
          </p:nvPr>
        </p:nvSpPr>
        <p:spPr>
          <a:xfrm>
            <a:off x="428596" y="1428736"/>
            <a:ext cx="8229600" cy="2643206"/>
          </a:xfrm>
        </p:spPr>
        <p:txBody>
          <a:bodyPr>
            <a:noAutofit/>
          </a:bodyPr>
          <a:lstStyle/>
          <a:p>
            <a:pPr>
              <a:buFont typeface="Wingdings" pitchFamily="2" charset="2"/>
              <a:buChar char="§"/>
            </a:pPr>
            <a:r>
              <a:rPr lang="en-US" sz="1600" b="1" dirty="0" smtClean="0"/>
              <a:t>RACHANA POWERCOM (OEM)</a:t>
            </a:r>
            <a:r>
              <a:rPr lang="en-US" sz="1600" dirty="0" smtClean="0"/>
              <a:t>: </a:t>
            </a:r>
          </a:p>
          <a:p>
            <a:pPr>
              <a:buNone/>
            </a:pPr>
            <a:r>
              <a:rPr lang="en-US" sz="1600" dirty="0" smtClean="0"/>
              <a:t>	Power Conditioning Equipments &amp; Green Energy Solutions(Solar)</a:t>
            </a:r>
          </a:p>
          <a:p>
            <a:pPr>
              <a:buFont typeface="Wingdings" pitchFamily="2" charset="2"/>
              <a:buChar char="§"/>
            </a:pPr>
            <a:r>
              <a:rPr lang="en-US" sz="1600" b="1" dirty="0" smtClean="0"/>
              <a:t>SAIL VISL</a:t>
            </a:r>
            <a:r>
              <a:rPr lang="en-US" sz="1600" dirty="0" smtClean="0"/>
              <a:t>(</a:t>
            </a:r>
            <a:r>
              <a:rPr lang="en-US" sz="1600" dirty="0" err="1" smtClean="0"/>
              <a:t>Bhadravathi</a:t>
            </a:r>
            <a:r>
              <a:rPr lang="en-US" sz="1600" dirty="0" smtClean="0"/>
              <a:t>) : 	</a:t>
            </a:r>
          </a:p>
          <a:p>
            <a:pPr>
              <a:buNone/>
            </a:pPr>
            <a:r>
              <a:rPr lang="en-US" sz="1600" dirty="0" smtClean="0"/>
              <a:t>	Steel Authority of India </a:t>
            </a:r>
          </a:p>
          <a:p>
            <a:pPr>
              <a:buFont typeface="Wingdings" pitchFamily="2" charset="2"/>
              <a:buChar char="§"/>
            </a:pPr>
            <a:r>
              <a:rPr lang="en-US" sz="1600" b="1" dirty="0" smtClean="0"/>
              <a:t>EMTRON </a:t>
            </a:r>
            <a:r>
              <a:rPr lang="en-US" sz="1600" b="1" dirty="0" smtClean="0"/>
              <a:t>TECHNOLOGIES: </a:t>
            </a:r>
          </a:p>
          <a:p>
            <a:pPr>
              <a:buNone/>
            </a:pPr>
            <a:r>
              <a:rPr lang="en-US" sz="1600" b="1" dirty="0" smtClean="0"/>
              <a:t>	</a:t>
            </a:r>
            <a:r>
              <a:rPr lang="en-US" sz="1600" dirty="0" smtClean="0"/>
              <a:t>Embedded Design &amp; Product Customization</a:t>
            </a:r>
          </a:p>
          <a:p>
            <a:pPr>
              <a:buFont typeface="Wingdings" pitchFamily="2" charset="2"/>
              <a:buChar char="§"/>
            </a:pPr>
            <a:r>
              <a:rPr lang="en-US" sz="1600" b="1" dirty="0" smtClean="0"/>
              <a:t>SIZZLING </a:t>
            </a:r>
            <a:r>
              <a:rPr lang="en-US" sz="1600" b="1" dirty="0" smtClean="0"/>
              <a:t>TECH: </a:t>
            </a:r>
          </a:p>
          <a:p>
            <a:pPr>
              <a:buNone/>
            </a:pPr>
            <a:r>
              <a:rPr lang="en-US" sz="1600" b="1" dirty="0" smtClean="0"/>
              <a:t>	</a:t>
            </a:r>
            <a:r>
              <a:rPr lang="en-US" sz="1600" dirty="0" smtClean="0"/>
              <a:t>Product Design &amp; Application Development</a:t>
            </a:r>
          </a:p>
          <a:p>
            <a:pPr>
              <a:buNone/>
            </a:pPr>
            <a:endParaRPr lang="en-US" sz="1600" dirty="0" smtClean="0"/>
          </a:p>
          <a:p>
            <a:pPr>
              <a:buNone/>
            </a:pPr>
            <a:endParaRPr lang="en-US" sz="1400" dirty="0" smtClean="0"/>
          </a:p>
          <a:p>
            <a:pPr>
              <a:buNone/>
            </a:pPr>
            <a:r>
              <a:rPr lang="en-US" sz="1400" dirty="0" smtClean="0"/>
              <a:t> </a:t>
            </a:r>
          </a:p>
          <a:p>
            <a:pPr>
              <a:buFont typeface="Wingdings" pitchFamily="2" charset="2"/>
              <a:buChar char="§"/>
            </a:pPr>
            <a:endParaRPr lang="en-US" sz="1400" dirty="0"/>
          </a:p>
        </p:txBody>
      </p:sp>
      <p:sp>
        <p:nvSpPr>
          <p:cNvPr id="5" name="Title 1"/>
          <p:cNvSpPr txBox="1">
            <a:spLocks/>
          </p:cNvSpPr>
          <p:nvPr/>
        </p:nvSpPr>
        <p:spPr>
          <a:xfrm>
            <a:off x="500034" y="3929074"/>
            <a:ext cx="8229600" cy="785810"/>
          </a:xfrm>
          <a:prstGeom prst="rect">
            <a:avLst/>
          </a:prstGeom>
        </p:spPr>
        <p:txBody>
          <a:bodyPr vert="horz" lIns="77925" tIns="38963" rIns="77925" bIns="38963" rtlCol="0" anchor="ctr">
            <a:normAutofit/>
          </a:bodyPr>
          <a:lstStyle/>
          <a:p>
            <a:pPr marL="0" marR="0" lvl="0" indent="0" algn="ctr" defTabSz="779252" rtl="0" eaLnBrk="1" fontAlgn="auto" latinLnBrk="0" hangingPunct="1">
              <a:lnSpc>
                <a:spcPct val="100000"/>
              </a:lnSpc>
              <a:spcBef>
                <a:spcPct val="0"/>
              </a:spcBef>
              <a:spcAft>
                <a:spcPts val="0"/>
              </a:spcAft>
              <a:buClrTx/>
              <a:buSzTx/>
              <a:buFontTx/>
              <a:buNone/>
              <a:tabLst/>
              <a:defRPr/>
            </a:pPr>
            <a:r>
              <a:rPr kumimoji="0" lang="en-GB" sz="3200" b="1"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Our Partners</a:t>
            </a:r>
            <a:endParaRPr kumimoji="0" lang="en-US" sz="3200" b="1" i="0" u="none" strike="noStrike" kern="1200" cap="none" spc="0" normalizeH="0" baseline="0" noProof="0" dirty="0">
              <a:ln>
                <a:noFill/>
              </a:ln>
              <a:solidFill>
                <a:schemeClr val="tx2">
                  <a:lumMod val="60000"/>
                  <a:lumOff val="40000"/>
                </a:schemeClr>
              </a:solidFill>
              <a:effectLst/>
              <a:uLnTx/>
              <a:uFillTx/>
              <a:latin typeface="+mj-lt"/>
              <a:ea typeface="+mj-ea"/>
              <a:cs typeface="+mj-cs"/>
            </a:endParaRPr>
          </a:p>
        </p:txBody>
      </p:sp>
      <p:sp>
        <p:nvSpPr>
          <p:cNvPr id="6" name="Content Placeholder 9"/>
          <p:cNvSpPr txBox="1">
            <a:spLocks/>
          </p:cNvSpPr>
          <p:nvPr/>
        </p:nvSpPr>
        <p:spPr>
          <a:xfrm>
            <a:off x="428596" y="4714884"/>
            <a:ext cx="8229600" cy="571504"/>
          </a:xfrm>
          <a:prstGeom prst="rect">
            <a:avLst/>
          </a:prstGeom>
        </p:spPr>
        <p:txBody>
          <a:bodyPr vert="horz" lIns="77925" tIns="38963" rIns="77925" bIns="38963" rtlCol="0">
            <a:normAutofit/>
          </a:bodyPr>
          <a:lstStyle/>
          <a:p>
            <a:pPr marL="292219" marR="0" lvl="0" indent="-292219" algn="l" defTabSz="779252" rtl="0" eaLnBrk="1" fontAlgn="auto" latinLnBrk="0" hangingPunct="1">
              <a:lnSpc>
                <a:spcPct val="100000"/>
              </a:lnSpc>
              <a:spcBef>
                <a:spcPct val="20000"/>
              </a:spcBef>
              <a:spcAft>
                <a:spcPts val="0"/>
              </a:spcAft>
              <a:buClrTx/>
              <a:buSzTx/>
              <a:buFont typeface="Arial" pitchFamily="34" charset="0"/>
              <a:buNone/>
              <a:tabLst/>
              <a:defRPr/>
            </a:pPr>
            <a:r>
              <a:rPr lang="en-GB" sz="2000" dirty="0" smtClean="0"/>
              <a:t>   Massimo - Batteries</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292219" marR="0" lvl="0" indent="-292219" algn="l" defTabSz="779252"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292219" marR="0" lvl="0" indent="-292219" algn="l" defTabSz="779252"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292219" marR="0" lvl="0" indent="-292219" algn="l" defTabSz="779252"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6666"/>
                </a:solidFill>
              </a:rPr>
              <a:t>Why</a:t>
            </a:r>
            <a:r>
              <a:rPr lang="en-GB" b="1" dirty="0" smtClean="0">
                <a:solidFill>
                  <a:srgbClr val="006666"/>
                </a:solidFill>
                <a:latin typeface="Bell MT" pitchFamily="18" charset="0"/>
              </a:rPr>
              <a:t> BHADRA</a:t>
            </a:r>
            <a:endParaRPr lang="en-US" b="1" dirty="0">
              <a:solidFill>
                <a:srgbClr val="006666"/>
              </a:solidFill>
              <a:latin typeface="Bell MT" pitchFamily="18" charset="0"/>
            </a:endParaRPr>
          </a:p>
        </p:txBody>
      </p:sp>
      <p:sp>
        <p:nvSpPr>
          <p:cNvPr id="3" name="Content Placeholder 2"/>
          <p:cNvSpPr>
            <a:spLocks noGrp="1"/>
          </p:cNvSpPr>
          <p:nvPr>
            <p:ph idx="1"/>
          </p:nvPr>
        </p:nvSpPr>
        <p:spPr>
          <a:xfrm>
            <a:off x="457200" y="1600201"/>
            <a:ext cx="8229600" cy="4061047"/>
          </a:xfrm>
        </p:spPr>
        <p:txBody>
          <a:bodyPr>
            <a:normAutofit fontScale="85000" lnSpcReduction="10000"/>
          </a:bodyPr>
          <a:lstStyle/>
          <a:p>
            <a:pPr>
              <a:buNone/>
            </a:pPr>
            <a:r>
              <a:rPr lang="en-GB" dirty="0" smtClean="0"/>
              <a:t>    		</a:t>
            </a:r>
            <a:r>
              <a:rPr lang="en-GB" b="1" dirty="0" smtClean="0">
                <a:solidFill>
                  <a:srgbClr val="006666"/>
                </a:solidFill>
                <a:latin typeface="Bell MT" pitchFamily="18" charset="0"/>
              </a:rPr>
              <a:t>BHADRA</a:t>
            </a:r>
            <a:r>
              <a:rPr lang="en-GB" dirty="0" smtClean="0"/>
              <a:t> is passionate to serve customer requirements with an Eco system. We can offer;  n number of design solutions, products, tools, software, instruments, EMS solution etc., We also offer IT products, </a:t>
            </a:r>
            <a:r>
              <a:rPr lang="en-US" dirty="0" smtClean="0"/>
              <a:t>Surveillance</a:t>
            </a:r>
            <a:r>
              <a:rPr lang="en-GB" dirty="0" smtClean="0"/>
              <a:t> products &amp; Service, Power supplies ranging from 1KVA to 250KVA for the use of Domestic, Industrial, Medical, University and many more,</a:t>
            </a:r>
          </a:p>
          <a:p>
            <a:pPr>
              <a:buNone/>
            </a:pPr>
            <a:endParaRPr lang="en-GB" dirty="0" smtClean="0"/>
          </a:p>
          <a:p>
            <a:pPr>
              <a:buFont typeface="Wingdings" pitchFamily="2" charset="2"/>
              <a:buChar char="Ø"/>
            </a:pPr>
            <a:r>
              <a:rPr lang="en-GB" dirty="0" smtClean="0"/>
              <a:t>Competitive and Flexible pricing models</a:t>
            </a:r>
          </a:p>
          <a:p>
            <a:pPr>
              <a:buFont typeface="Wingdings" pitchFamily="2" charset="2"/>
              <a:buChar char="Ø"/>
            </a:pPr>
            <a:r>
              <a:rPr lang="en-GB" dirty="0" smtClean="0"/>
              <a:t> Instant and multiple Ideas</a:t>
            </a:r>
          </a:p>
          <a:p>
            <a:pPr>
              <a:buFont typeface="Wingdings" pitchFamily="2" charset="2"/>
              <a:buChar char="Ø"/>
            </a:pPr>
            <a:r>
              <a:rPr lang="en-GB" dirty="0" smtClean="0"/>
              <a:t> Eco system to provide complete solutions</a:t>
            </a:r>
          </a:p>
          <a:p>
            <a:pPr>
              <a:buFont typeface="Wingdings" pitchFamily="2" charset="2"/>
              <a:buChar char="Ø"/>
            </a:pPr>
            <a:r>
              <a:rPr lang="en-GB" dirty="0" smtClean="0"/>
              <a:t> </a:t>
            </a:r>
            <a:r>
              <a:rPr lang="en-GB" dirty="0" err="1" smtClean="0"/>
              <a:t>Experianced</a:t>
            </a:r>
            <a:r>
              <a:rPr lang="en-GB" dirty="0" smtClean="0"/>
              <a:t> partners </a:t>
            </a:r>
            <a:r>
              <a:rPr lang="en-GB" dirty="0" smtClean="0"/>
              <a:t>to serve customers</a:t>
            </a:r>
          </a:p>
        </p:txBody>
      </p:sp>
      <p:pic>
        <p:nvPicPr>
          <p:cNvPr id="6" name="Picture 5"/>
          <p:cNvPicPr>
            <a:picLocks noChangeAspect="1" noChangeArrowheads="1"/>
          </p:cNvPicPr>
          <p:nvPr/>
        </p:nvPicPr>
        <p:blipFill>
          <a:blip r:embed="rId3" cstate="print"/>
          <a:srcRect/>
          <a:stretch>
            <a:fillRect/>
          </a:stretch>
        </p:blipFill>
        <p:spPr bwMode="auto">
          <a:xfrm>
            <a:off x="0" y="6322060"/>
            <a:ext cx="1476000" cy="53594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7"/>
            <a:ext cx="8229600" cy="5256583"/>
          </a:xfrm>
        </p:spPr>
        <p:txBody>
          <a:bodyPr>
            <a:normAutofit lnSpcReduction="10000"/>
          </a:bodyPr>
          <a:lstStyle/>
          <a:p>
            <a:pPr algn="ctr">
              <a:buNone/>
            </a:pPr>
            <a:endParaRPr lang="en-GB" sz="4400" b="1" dirty="0" smtClean="0"/>
          </a:p>
          <a:p>
            <a:pPr algn="ctr">
              <a:buNone/>
            </a:pPr>
            <a:r>
              <a:rPr lang="en-GB" sz="6000" b="1" dirty="0" smtClean="0">
                <a:solidFill>
                  <a:schemeClr val="accent1">
                    <a:lumMod val="50000"/>
                  </a:schemeClr>
                </a:solidFill>
                <a:latin typeface="Arial" pitchFamily="34" charset="0"/>
                <a:cs typeface="Arial" pitchFamily="34" charset="0"/>
              </a:rPr>
              <a:t>THANK YOU</a:t>
            </a:r>
          </a:p>
          <a:p>
            <a:pPr algn="ctr">
              <a:buNone/>
            </a:pPr>
            <a:r>
              <a:rPr lang="en-GB" sz="4400" b="1" dirty="0" smtClean="0">
                <a:solidFill>
                  <a:schemeClr val="tx2">
                    <a:lumMod val="60000"/>
                    <a:lumOff val="40000"/>
                  </a:schemeClr>
                </a:solidFill>
                <a:latin typeface="Arial" pitchFamily="34" charset="0"/>
                <a:cs typeface="Arial" pitchFamily="34" charset="0"/>
              </a:rPr>
              <a:t>NAMASTHE</a:t>
            </a:r>
            <a:endParaRPr lang="en-GB" sz="6000" b="1" dirty="0" smtClean="0">
              <a:solidFill>
                <a:schemeClr val="tx2">
                  <a:lumMod val="60000"/>
                  <a:lumOff val="40000"/>
                </a:schemeClr>
              </a:solidFill>
              <a:latin typeface="Arial" pitchFamily="34" charset="0"/>
              <a:cs typeface="Arial" pitchFamily="34" charset="0"/>
            </a:endParaRPr>
          </a:p>
          <a:p>
            <a:pPr algn="ctr">
              <a:buNone/>
            </a:pPr>
            <a:endParaRPr lang="en-GB" sz="4400" b="1" dirty="0" smtClean="0"/>
          </a:p>
          <a:p>
            <a:pPr algn="ctr">
              <a:buNone/>
            </a:pPr>
            <a:r>
              <a:rPr lang="en-GB" sz="2800" b="1" dirty="0" smtClean="0">
                <a:solidFill>
                  <a:schemeClr val="bg2">
                    <a:lumMod val="50000"/>
                  </a:schemeClr>
                </a:solidFill>
                <a:cs typeface="Arial" pitchFamily="34" charset="0"/>
              </a:rPr>
              <a:t>Contact: </a:t>
            </a:r>
          </a:p>
          <a:p>
            <a:pPr algn="ctr">
              <a:buNone/>
            </a:pPr>
            <a:r>
              <a:rPr lang="en-GB" sz="1600" b="1" dirty="0" err="1" smtClean="0">
                <a:solidFill>
                  <a:schemeClr val="bg2">
                    <a:lumMod val="25000"/>
                  </a:schemeClr>
                </a:solidFill>
                <a:cs typeface="Arial" pitchFamily="34" charset="0"/>
              </a:rPr>
              <a:t>Mohana</a:t>
            </a:r>
            <a:r>
              <a:rPr lang="en-GB" sz="1600" b="1" dirty="0" smtClean="0">
                <a:solidFill>
                  <a:schemeClr val="bg2">
                    <a:lumMod val="25000"/>
                  </a:schemeClr>
                </a:solidFill>
                <a:cs typeface="Arial" pitchFamily="34" charset="0"/>
              </a:rPr>
              <a:t> Kumar .B .M</a:t>
            </a:r>
          </a:p>
          <a:p>
            <a:pPr algn="ctr">
              <a:buNone/>
            </a:pPr>
            <a:r>
              <a:rPr lang="en-GB" sz="1600" b="1" dirty="0" smtClean="0">
                <a:solidFill>
                  <a:schemeClr val="bg2">
                    <a:lumMod val="25000"/>
                  </a:schemeClr>
                </a:solidFill>
                <a:cs typeface="Arial" pitchFamily="34" charset="0"/>
              </a:rPr>
              <a:t>+91 8762534170</a:t>
            </a:r>
          </a:p>
          <a:p>
            <a:pPr algn="ctr">
              <a:buNone/>
            </a:pPr>
            <a:r>
              <a:rPr lang="en-GB" sz="1600" dirty="0" smtClean="0">
                <a:solidFill>
                  <a:schemeClr val="bg2">
                    <a:lumMod val="25000"/>
                  </a:schemeClr>
                </a:solidFill>
                <a:cs typeface="Arial" pitchFamily="34" charset="0"/>
                <a:hlinkClick r:id="rId3"/>
              </a:rPr>
              <a:t>bhadratechtronics@gmail.com</a:t>
            </a:r>
            <a:endParaRPr lang="en-GB" sz="1600" dirty="0" smtClean="0">
              <a:solidFill>
                <a:schemeClr val="bg2">
                  <a:lumMod val="25000"/>
                </a:schemeClr>
              </a:solidFill>
              <a:cs typeface="Arial" pitchFamily="34" charset="0"/>
            </a:endParaRPr>
          </a:p>
          <a:p>
            <a:pPr algn="ctr">
              <a:buNone/>
            </a:pPr>
            <a:r>
              <a:rPr lang="en-GB" sz="1600" b="1" dirty="0" smtClean="0">
                <a:solidFill>
                  <a:schemeClr val="bg2">
                    <a:lumMod val="25000"/>
                  </a:schemeClr>
                </a:solidFill>
                <a:cs typeface="Arial" pitchFamily="34" charset="0"/>
              </a:rPr>
              <a:t>Skype : mohanakumar.bm</a:t>
            </a:r>
          </a:p>
          <a:p>
            <a:pPr algn="ctr">
              <a:buNone/>
            </a:pPr>
            <a:r>
              <a:rPr lang="en-GB" sz="1600" b="1" dirty="0" err="1" smtClean="0">
                <a:solidFill>
                  <a:schemeClr val="bg2">
                    <a:lumMod val="25000"/>
                  </a:schemeClr>
                </a:solidFill>
                <a:cs typeface="Arial" pitchFamily="34" charset="0"/>
              </a:rPr>
              <a:t>Whatsapp</a:t>
            </a:r>
            <a:r>
              <a:rPr lang="en-GB" sz="1600" b="1" dirty="0" smtClean="0">
                <a:solidFill>
                  <a:schemeClr val="bg2">
                    <a:lumMod val="25000"/>
                  </a:schemeClr>
                </a:solidFill>
                <a:cs typeface="Arial" pitchFamily="34" charset="0"/>
              </a:rPr>
              <a:t> : +91 8762534170</a:t>
            </a:r>
          </a:p>
          <a:p>
            <a:pPr algn="ctr">
              <a:buNone/>
            </a:pPr>
            <a:endParaRPr lang="en-GB" sz="2800" b="1" dirty="0" smtClean="0"/>
          </a:p>
          <a:p>
            <a:pPr algn="ctr">
              <a:buNone/>
            </a:pP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1822</TotalTime>
  <Words>179</Words>
  <Application>Microsoft Office PowerPoint</Application>
  <PresentationFormat>On-screen Show (4:3)</PresentationFormat>
  <Paragraphs>119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BHADRA TECHTRONICS INC</vt:lpstr>
      <vt:lpstr>Company Overview</vt:lpstr>
      <vt:lpstr>Vision &amp; Mission</vt:lpstr>
      <vt:lpstr>Our Strength</vt:lpstr>
      <vt:lpstr>Business Model &amp; Business Type</vt:lpstr>
      <vt:lpstr>Domain Solutions</vt:lpstr>
      <vt:lpstr>Our Esteemed Customers</vt:lpstr>
      <vt:lpstr>Why BHADRA</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REINFOLD P</dc:title>
  <dc:creator>ade</dc:creator>
  <cp:lastModifiedBy>Windows User</cp:lastModifiedBy>
  <cp:revision>161</cp:revision>
  <dcterms:created xsi:type="dcterms:W3CDTF">2020-01-10T10:42:13Z</dcterms:created>
  <dcterms:modified xsi:type="dcterms:W3CDTF">2024-08-29T14:12:17Z</dcterms:modified>
</cp:coreProperties>
</file>