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5" r:id="rId6"/>
    <p:sldId id="266" r:id="rId7"/>
    <p:sldId id="260" r:id="rId8"/>
    <p:sldId id="261" r:id="rId9"/>
    <p:sldId id="273" r:id="rId10"/>
    <p:sldId id="268" r:id="rId11"/>
    <p:sldId id="274"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5" autoAdjust="0"/>
    <p:restoredTop sz="94624" autoAdjust="0"/>
  </p:normalViewPr>
  <p:slideViewPr>
    <p:cSldViewPr>
      <p:cViewPr varScale="1">
        <p:scale>
          <a:sx n="41" d="100"/>
          <a:sy n="41" d="100"/>
        </p:scale>
        <p:origin x="-132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0239D0-BB25-4ED1-94E5-2DB2A9F0FAE5}"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239D0-BB25-4ED1-94E5-2DB2A9F0FAE5}"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239D0-BB25-4ED1-94E5-2DB2A9F0FAE5}"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239D0-BB25-4ED1-94E5-2DB2A9F0FAE5}"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0239D0-BB25-4ED1-94E5-2DB2A9F0FAE5}"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0239D0-BB25-4ED1-94E5-2DB2A9F0FAE5}"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0239D0-BB25-4ED1-94E5-2DB2A9F0FAE5}" type="datetimeFigureOut">
              <a:rPr lang="en-US" smtClean="0"/>
              <a:pPr/>
              <a:t>4/21/2017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0239D0-BB25-4ED1-94E5-2DB2A9F0FAE5}" type="datetimeFigureOut">
              <a:rPr lang="en-US" smtClean="0"/>
              <a:pPr/>
              <a:t>4/21/2017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0239D0-BB25-4ED1-94E5-2DB2A9F0FAE5}" type="datetimeFigureOut">
              <a:rPr lang="en-US" smtClean="0"/>
              <a:pPr/>
              <a:t>4/21/2017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0239D0-BB25-4ED1-94E5-2DB2A9F0FAE5}"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0239D0-BB25-4ED1-94E5-2DB2A9F0FAE5}"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8D9336-B857-40D1-9C15-03B27CC077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239D0-BB25-4ED1-94E5-2DB2A9F0FAE5}" type="datetimeFigureOut">
              <a:rPr lang="en-US" smtClean="0"/>
              <a:pPr/>
              <a:t>4/21/2017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8D9336-B857-40D1-9C15-03B27CC077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10.jpe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9.jpeg"/><Relationship Id="rId16"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8.png"/><Relationship Id="rId9" Type="http://schemas.openxmlformats.org/officeDocument/2006/relationships/image" Target="../media/image15.png"/><Relationship Id="rId14"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3.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ctrTitle"/>
          </p:nvPr>
        </p:nvSpPr>
        <p:spPr>
          <a:xfrm>
            <a:off x="928687" y="309563"/>
            <a:ext cx="7772400" cy="1138237"/>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b="1" spc="50" dirty="0" smtClean="0">
                <a:ln w="11430"/>
                <a:solidFill>
                  <a:schemeClr val="tx2">
                    <a:lumMod val="75000"/>
                  </a:schemeClr>
                </a:solidFill>
                <a:effectLst>
                  <a:outerShdw blurRad="76200" dist="50800" dir="5400000" algn="tl" rotWithShape="0">
                    <a:srgbClr val="000000">
                      <a:alpha val="65000"/>
                    </a:srgbClr>
                  </a:outerShdw>
                </a:effectLst>
              </a:rPr>
              <a:t>Bharat Avionics </a:t>
            </a:r>
            <a:r>
              <a:rPr lang="en-US" sz="4800" b="1" spc="50" dirty="0" err="1" smtClean="0">
                <a:ln w="11430"/>
                <a:solidFill>
                  <a:schemeClr val="tx2">
                    <a:lumMod val="75000"/>
                  </a:schemeClr>
                </a:solidFill>
                <a:effectLst>
                  <a:outerShdw blurRad="76200" dist="50800" dir="5400000" algn="tl" rotWithShape="0">
                    <a:srgbClr val="000000">
                      <a:alpha val="65000"/>
                    </a:srgbClr>
                  </a:outerShdw>
                </a:effectLst>
              </a:rPr>
              <a:t>Pvt</a:t>
            </a:r>
            <a:r>
              <a:rPr lang="en-US" sz="4800" b="1" spc="50" dirty="0" smtClean="0">
                <a:ln w="11430"/>
                <a:solidFill>
                  <a:schemeClr val="tx2">
                    <a:lumMod val="75000"/>
                  </a:schemeClr>
                </a:solidFill>
                <a:effectLst>
                  <a:outerShdw blurRad="76200" dist="50800" dir="5400000" algn="tl" rotWithShape="0">
                    <a:srgbClr val="000000">
                      <a:alpha val="65000"/>
                    </a:srgbClr>
                  </a:outerShdw>
                </a:effectLst>
              </a:rPr>
              <a:t> Ltd.</a:t>
            </a:r>
            <a:endParaRPr lang="en-US" sz="2400" b="1" spc="50" dirty="0">
              <a:ln w="11430"/>
              <a:solidFill>
                <a:srgbClr val="FFC000"/>
              </a:solidFill>
              <a:effectLst>
                <a:outerShdw blurRad="76200" dist="50800" dir="5400000" algn="tl" rotWithShape="0">
                  <a:srgbClr val="000000">
                    <a:alpha val="65000"/>
                  </a:srgbClr>
                </a:outerShdw>
              </a:effectLst>
            </a:endParaRPr>
          </a:p>
        </p:txBody>
      </p:sp>
      <p:sp>
        <p:nvSpPr>
          <p:cNvPr id="3" name="Subtitle 2"/>
          <p:cNvSpPr>
            <a:spLocks noGrp="1"/>
          </p:cNvSpPr>
          <p:nvPr>
            <p:ph type="subTitle" idx="1"/>
          </p:nvPr>
        </p:nvSpPr>
        <p:spPr>
          <a:xfrm>
            <a:off x="1371600" y="1905000"/>
            <a:ext cx="6400800" cy="533400"/>
          </a:xfrm>
          <a:solidFill>
            <a:schemeClr val="tx2">
              <a:lumMod val="20000"/>
              <a:lumOff val="80000"/>
            </a:schemeClr>
          </a:solidFill>
        </p:spPr>
        <p:txBody>
          <a:bodyPr>
            <a:normAutofit/>
          </a:bodyPr>
          <a:lstStyle/>
          <a:p>
            <a:r>
              <a:rPr lang="en-US" sz="2800" dirty="0" smtClean="0">
                <a:solidFill>
                  <a:schemeClr val="tx2"/>
                </a:solidFill>
              </a:rPr>
              <a:t>- Presentation on company profile</a:t>
            </a:r>
            <a:endParaRPr lang="en-US" sz="2800" dirty="0">
              <a:solidFill>
                <a:schemeClr val="tx2"/>
              </a:solidFill>
            </a:endParaRPr>
          </a:p>
        </p:txBody>
      </p:sp>
      <p:sp>
        <p:nvSpPr>
          <p:cNvPr id="6" name="TextBox 5"/>
          <p:cNvSpPr txBox="1"/>
          <p:nvPr/>
        </p:nvSpPr>
        <p:spPr>
          <a:xfrm>
            <a:off x="7121843" y="6550223"/>
            <a:ext cx="2022157" cy="307777"/>
          </a:xfrm>
          <a:prstGeom prst="rect">
            <a:avLst/>
          </a:prstGeom>
          <a:noFill/>
        </p:spPr>
        <p:txBody>
          <a:bodyPr wrap="none" rtlCol="0">
            <a:spAutoFit/>
          </a:bodyPr>
          <a:lstStyle/>
          <a:p>
            <a:r>
              <a:rPr lang="en-US" sz="1400" dirty="0" smtClean="0"/>
              <a:t>www.bharatavionics.com</a:t>
            </a:r>
            <a:endParaRPr lang="en-US" sz="1400" dirty="0"/>
          </a:p>
        </p:txBody>
      </p:sp>
      <p:sp>
        <p:nvSpPr>
          <p:cNvPr id="7" name="TextBox 6"/>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9" name="Picture 8" descr="boardlevel.jpg"/>
          <p:cNvPicPr>
            <a:picLocks noChangeAspect="1"/>
          </p:cNvPicPr>
          <p:nvPr/>
        </p:nvPicPr>
        <p:blipFill>
          <a:blip r:embed="rId3" cstate="print"/>
          <a:stretch>
            <a:fillRect/>
          </a:stretch>
        </p:blipFill>
        <p:spPr>
          <a:xfrm>
            <a:off x="5562600" y="28194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circuit.jpg"/>
          <p:cNvPicPr>
            <a:picLocks noChangeAspect="1"/>
          </p:cNvPicPr>
          <p:nvPr/>
        </p:nvPicPr>
        <p:blipFill>
          <a:blip r:embed="rId4" cstate="print"/>
          <a:stretch>
            <a:fillRect/>
          </a:stretch>
        </p:blipFill>
        <p:spPr>
          <a:xfrm>
            <a:off x="1219200" y="45720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fpga.jpg"/>
          <p:cNvPicPr>
            <a:picLocks noChangeAspect="1"/>
          </p:cNvPicPr>
          <p:nvPr/>
        </p:nvPicPr>
        <p:blipFill>
          <a:blip r:embed="rId5" cstate="print"/>
          <a:stretch>
            <a:fillRect/>
          </a:stretch>
        </p:blipFill>
        <p:spPr>
          <a:xfrm>
            <a:off x="3390900" y="28194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Picture 12" descr="product.jpg"/>
          <p:cNvPicPr>
            <a:picLocks noChangeAspect="1"/>
          </p:cNvPicPr>
          <p:nvPr/>
        </p:nvPicPr>
        <p:blipFill>
          <a:blip r:embed="rId6" cstate="print"/>
          <a:stretch>
            <a:fillRect/>
          </a:stretch>
        </p:blipFill>
        <p:spPr>
          <a:xfrm>
            <a:off x="3390900" y="45720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4" name="Picture 13" descr="software.jpg"/>
          <p:cNvPicPr>
            <a:picLocks noChangeAspect="1"/>
          </p:cNvPicPr>
          <p:nvPr/>
        </p:nvPicPr>
        <p:blipFill>
          <a:blip r:embed="rId7" cstate="print"/>
          <a:stretch>
            <a:fillRect/>
          </a:stretch>
        </p:blipFill>
        <p:spPr>
          <a:xfrm>
            <a:off x="5562600" y="45720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7" name="Picture 16" descr="embedded.jpg"/>
          <p:cNvPicPr>
            <a:picLocks noChangeAspect="1"/>
          </p:cNvPicPr>
          <p:nvPr/>
        </p:nvPicPr>
        <p:blipFill>
          <a:blip r:embed="rId8" cstate="print"/>
          <a:stretch>
            <a:fillRect/>
          </a:stretch>
        </p:blipFill>
        <p:spPr>
          <a:xfrm>
            <a:off x="1219200" y="2819400"/>
            <a:ext cx="2095500" cy="1428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9" name="Picture 18" descr="new-logo-blue.png"/>
          <p:cNvPicPr>
            <a:picLocks noChangeAspect="1"/>
          </p:cNvPicPr>
          <p:nvPr/>
        </p:nvPicPr>
        <p:blipFill>
          <a:blip r:embed="rId9" cstate="print"/>
          <a:stretch>
            <a:fillRect/>
          </a:stretch>
        </p:blipFill>
        <p:spPr>
          <a:xfrm>
            <a:off x="304800" y="609600"/>
            <a:ext cx="1219200" cy="1219200"/>
          </a:xfrm>
          <a:prstGeom prst="rect">
            <a:avLst/>
          </a:prstGeom>
        </p:spPr>
      </p:pic>
      <p:sp>
        <p:nvSpPr>
          <p:cNvPr id="24" name="Title 1"/>
          <p:cNvSpPr txBox="1">
            <a:spLocks/>
          </p:cNvSpPr>
          <p:nvPr/>
        </p:nvSpPr>
        <p:spPr>
          <a:xfrm>
            <a:off x="990600" y="838200"/>
            <a:ext cx="7772400" cy="1138237"/>
          </a:xfrm>
          <a:prstGeom prst="rect">
            <a:avLst/>
          </a:prstGeom>
          <a:ln>
            <a:noFill/>
          </a:ln>
        </p:spPr>
        <p:txBody>
          <a:bodyPr vert="horz" lIns="91440" tIns="45720" rIns="91440" bIns="45720" rtlCol="0" anchor="ct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j-lt"/>
                <a:ea typeface="+mj-ea"/>
                <a:cs typeface="+mj-cs"/>
              </a:rPr>
              <a:t>ISO 9001 -2008</a:t>
            </a:r>
            <a:r>
              <a:rPr kumimoji="0" lang="en-US" sz="2800" b="1" i="0" u="none" strike="noStrike" kern="1200" spc="50" normalizeH="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j-lt"/>
                <a:ea typeface="+mj-ea"/>
                <a:cs typeface="+mj-cs"/>
              </a:rPr>
              <a:t> Certified</a:t>
            </a:r>
            <a:endParaRPr kumimoji="0" lang="en-US" sz="2800" b="1" i="0" u="none" strike="noStrike" kern="1200"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slider-avionics.jpg"/>
          <p:cNvPicPr>
            <a:picLocks noChangeAspect="1"/>
          </p:cNvPicPr>
          <p:nvPr/>
        </p:nvPicPr>
        <p:blipFill>
          <a:blip r:embed="rId2" cstate="print"/>
          <a:stretch>
            <a:fillRect/>
          </a:stretch>
        </p:blipFill>
        <p:spPr>
          <a:xfrm>
            <a:off x="-1447800" y="0"/>
            <a:ext cx="11811000" cy="6858000"/>
          </a:xfrm>
          <a:prstGeom prst="rect">
            <a:avLst/>
          </a:prstGeom>
        </p:spPr>
      </p:pic>
      <p:sp>
        <p:nvSpPr>
          <p:cNvPr id="2" name="Title 1"/>
          <p:cNvSpPr>
            <a:spLocks noGrp="1"/>
          </p:cNvSpPr>
          <p:nvPr>
            <p:ph type="title"/>
          </p:nvPr>
        </p:nvSpPr>
        <p:spPr/>
        <p:txBody>
          <a:bodyPr>
            <a:normAutofit/>
          </a:bodyPr>
          <a:lstStyle/>
          <a:p>
            <a:r>
              <a:rPr lang="en-US" sz="4000" b="1" dirty="0" smtClean="0"/>
              <a:t>Software</a:t>
            </a:r>
            <a:endParaRPr lang="en-US" sz="4000" b="1" dirty="0"/>
          </a:p>
        </p:txBody>
      </p:sp>
      <p:sp>
        <p:nvSpPr>
          <p:cNvPr id="3" name="Content Placeholder 2"/>
          <p:cNvSpPr>
            <a:spLocks noGrp="1"/>
          </p:cNvSpPr>
          <p:nvPr>
            <p:ph idx="1"/>
          </p:nvPr>
        </p:nvSpPr>
        <p:spPr>
          <a:solidFill>
            <a:schemeClr val="tx1">
              <a:alpha val="75000"/>
            </a:schemeClr>
          </a:solidFill>
        </p:spPr>
        <p:txBody>
          <a:bodyPr>
            <a:normAutofit/>
          </a:bodyPr>
          <a:lstStyle/>
          <a:p>
            <a:r>
              <a:rPr lang="en-US" sz="2000" dirty="0" smtClean="0">
                <a:solidFill>
                  <a:schemeClr val="bg1"/>
                </a:solidFill>
              </a:rPr>
              <a:t>PCM </a:t>
            </a:r>
            <a:r>
              <a:rPr lang="en-US" sz="2000" dirty="0" err="1" smtClean="0">
                <a:solidFill>
                  <a:schemeClr val="bg1"/>
                </a:solidFill>
              </a:rPr>
              <a:t>Decommutation</a:t>
            </a:r>
            <a:r>
              <a:rPr lang="en-US" sz="2000" dirty="0" smtClean="0">
                <a:solidFill>
                  <a:schemeClr val="bg1"/>
                </a:solidFill>
              </a:rPr>
              <a:t> Software in </a:t>
            </a:r>
            <a:r>
              <a:rPr lang="en-US" sz="2000" dirty="0" err="1" smtClean="0">
                <a:solidFill>
                  <a:schemeClr val="bg1"/>
                </a:solidFill>
              </a:rPr>
              <a:t>LabView</a:t>
            </a:r>
            <a:endParaRPr lang="en-US" sz="2000" dirty="0" smtClean="0">
              <a:solidFill>
                <a:schemeClr val="bg1"/>
              </a:solidFill>
            </a:endParaRPr>
          </a:p>
          <a:p>
            <a:r>
              <a:rPr lang="en-US" sz="2000" dirty="0" err="1" smtClean="0">
                <a:solidFill>
                  <a:schemeClr val="bg1"/>
                </a:solidFill>
              </a:rPr>
              <a:t>VxWorks</a:t>
            </a:r>
            <a:r>
              <a:rPr lang="en-US" sz="2000" dirty="0" smtClean="0">
                <a:solidFill>
                  <a:schemeClr val="bg1"/>
                </a:solidFill>
              </a:rPr>
              <a:t> Application for Airborne Application</a:t>
            </a:r>
          </a:p>
          <a:p>
            <a:r>
              <a:rPr lang="en-US" sz="2000" dirty="0" err="1" smtClean="0">
                <a:solidFill>
                  <a:schemeClr val="bg1"/>
                </a:solidFill>
              </a:rPr>
              <a:t>Digibus</a:t>
            </a:r>
            <a:r>
              <a:rPr lang="en-US" sz="2000" dirty="0" smtClean="0">
                <a:solidFill>
                  <a:schemeClr val="bg1"/>
                </a:solidFill>
              </a:rPr>
              <a:t> Data Analysis software for PCM</a:t>
            </a:r>
          </a:p>
          <a:p>
            <a:r>
              <a:rPr lang="en-US" sz="2000" dirty="0" smtClean="0">
                <a:solidFill>
                  <a:schemeClr val="bg1"/>
                </a:solidFill>
              </a:rPr>
              <a:t>Graphics LCD Application for Fuel tank monitor</a:t>
            </a:r>
          </a:p>
          <a:p>
            <a:r>
              <a:rPr lang="en-US" sz="2000" dirty="0" smtClean="0">
                <a:solidFill>
                  <a:schemeClr val="bg1"/>
                </a:solidFill>
              </a:rPr>
              <a:t>PCM </a:t>
            </a:r>
            <a:r>
              <a:rPr lang="en-US" sz="2000" dirty="0" err="1" smtClean="0">
                <a:solidFill>
                  <a:schemeClr val="bg1"/>
                </a:solidFill>
              </a:rPr>
              <a:t>Decommutation</a:t>
            </a:r>
            <a:r>
              <a:rPr lang="en-US" sz="2000" dirty="0" smtClean="0">
                <a:solidFill>
                  <a:schemeClr val="bg1"/>
                </a:solidFill>
              </a:rPr>
              <a:t> Software in VC++</a:t>
            </a:r>
          </a:p>
          <a:p>
            <a:r>
              <a:rPr lang="en-US" sz="2000" dirty="0" smtClean="0">
                <a:solidFill>
                  <a:schemeClr val="bg1"/>
                </a:solidFill>
              </a:rPr>
              <a:t>Windows &amp; Linux Device Driver for PCI – PCM Encoder</a:t>
            </a:r>
          </a:p>
          <a:p>
            <a:r>
              <a:rPr lang="en-US" sz="2000" dirty="0" smtClean="0">
                <a:solidFill>
                  <a:schemeClr val="bg1"/>
                </a:solidFill>
              </a:rPr>
              <a:t>VC++ Application for Electro Mechanical System for Indian </a:t>
            </a:r>
            <a:r>
              <a:rPr lang="en-US" sz="2000" dirty="0" err="1" smtClean="0">
                <a:solidFill>
                  <a:schemeClr val="bg1"/>
                </a:solidFill>
              </a:rPr>
              <a:t>Airforce</a:t>
            </a:r>
            <a:r>
              <a:rPr lang="en-US" sz="2000" dirty="0" smtClean="0">
                <a:solidFill>
                  <a:schemeClr val="bg1"/>
                </a:solidFill>
              </a:rPr>
              <a:t> Radar</a:t>
            </a:r>
          </a:p>
          <a:p>
            <a:pPr>
              <a:buNone/>
            </a:pPr>
            <a:endParaRPr lang="en-US" sz="2000" dirty="0" smtClean="0">
              <a:solidFill>
                <a:schemeClr val="bg1"/>
              </a:solidFill>
            </a:endParaRPr>
          </a:p>
          <a:p>
            <a:endParaRPr lang="en-US" sz="2000" dirty="0">
              <a:solidFill>
                <a:schemeClr val="bg1"/>
              </a:solidFill>
            </a:endParaRPr>
          </a:p>
        </p:txBody>
      </p:sp>
      <p:sp>
        <p:nvSpPr>
          <p:cNvPr id="10" name="TextBox 9"/>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2" name="Picture 11" descr="new-logo-blue.png"/>
          <p:cNvPicPr>
            <a:picLocks noChangeAspect="1"/>
          </p:cNvPicPr>
          <p:nvPr/>
        </p:nvPicPr>
        <p:blipFill>
          <a:blip r:embed="rId3"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slider-avionics.jpg"/>
          <p:cNvPicPr>
            <a:picLocks noChangeAspect="1"/>
          </p:cNvPicPr>
          <p:nvPr/>
        </p:nvPicPr>
        <p:blipFill>
          <a:blip r:embed="rId2" cstate="print"/>
          <a:stretch>
            <a:fillRect/>
          </a:stretch>
        </p:blipFill>
        <p:spPr>
          <a:xfrm>
            <a:off x="-1447800" y="0"/>
            <a:ext cx="11811000" cy="6858000"/>
          </a:xfrm>
          <a:prstGeom prst="rect">
            <a:avLst/>
          </a:prstGeom>
        </p:spPr>
      </p:pic>
      <p:sp>
        <p:nvSpPr>
          <p:cNvPr id="2" name="Title 1"/>
          <p:cNvSpPr>
            <a:spLocks noGrp="1"/>
          </p:cNvSpPr>
          <p:nvPr>
            <p:ph type="title"/>
          </p:nvPr>
        </p:nvSpPr>
        <p:spPr/>
        <p:txBody>
          <a:bodyPr>
            <a:normAutofit/>
          </a:bodyPr>
          <a:lstStyle/>
          <a:p>
            <a:r>
              <a:rPr lang="en-US" sz="4000" b="1" dirty="0" smtClean="0"/>
              <a:t>Current Activities</a:t>
            </a:r>
            <a:endParaRPr lang="en-US" sz="4000" b="1" dirty="0"/>
          </a:p>
        </p:txBody>
      </p:sp>
      <p:sp>
        <p:nvSpPr>
          <p:cNvPr id="3" name="Content Placeholder 2"/>
          <p:cNvSpPr>
            <a:spLocks noGrp="1"/>
          </p:cNvSpPr>
          <p:nvPr>
            <p:ph idx="1"/>
          </p:nvPr>
        </p:nvSpPr>
        <p:spPr>
          <a:solidFill>
            <a:schemeClr val="tx1">
              <a:alpha val="75000"/>
            </a:schemeClr>
          </a:solidFill>
        </p:spPr>
        <p:txBody>
          <a:bodyPr>
            <a:normAutofit/>
          </a:bodyPr>
          <a:lstStyle/>
          <a:p>
            <a:endParaRPr lang="en-US" sz="2000" dirty="0" smtClean="0">
              <a:solidFill>
                <a:schemeClr val="bg1"/>
              </a:solidFill>
            </a:endParaRPr>
          </a:p>
          <a:p>
            <a:r>
              <a:rPr lang="en-US" sz="2000" dirty="0" smtClean="0">
                <a:solidFill>
                  <a:schemeClr val="bg1"/>
                </a:solidFill>
              </a:rPr>
              <a:t>GPS Tracking system for Vehicle Tracking Application</a:t>
            </a:r>
          </a:p>
          <a:p>
            <a:r>
              <a:rPr lang="en-US" sz="2000" dirty="0" smtClean="0">
                <a:solidFill>
                  <a:schemeClr val="bg1"/>
                </a:solidFill>
              </a:rPr>
              <a:t>Android based Building Security System</a:t>
            </a:r>
          </a:p>
          <a:p>
            <a:r>
              <a:rPr lang="en-US" sz="2000" dirty="0" smtClean="0">
                <a:solidFill>
                  <a:schemeClr val="bg1"/>
                </a:solidFill>
              </a:rPr>
              <a:t>RAISEC Reengineering for RBI</a:t>
            </a:r>
          </a:p>
          <a:p>
            <a:r>
              <a:rPr lang="en-US" sz="2000" dirty="0" smtClean="0">
                <a:solidFill>
                  <a:schemeClr val="bg1"/>
                </a:solidFill>
              </a:rPr>
              <a:t>Mil Std 1553B PCI Card Development for ADE</a:t>
            </a:r>
          </a:p>
          <a:p>
            <a:r>
              <a:rPr lang="en-US" sz="2000" dirty="0" smtClean="0">
                <a:solidFill>
                  <a:schemeClr val="bg1"/>
                </a:solidFill>
              </a:rPr>
              <a:t>Optical Encoder for Object Detection in Military Tanks</a:t>
            </a:r>
          </a:p>
          <a:p>
            <a:endParaRPr lang="en-US" sz="2000" dirty="0" smtClean="0">
              <a:solidFill>
                <a:schemeClr val="bg1"/>
              </a:solidFill>
            </a:endParaRPr>
          </a:p>
          <a:p>
            <a:endParaRPr lang="en-US" sz="2000" dirty="0">
              <a:solidFill>
                <a:schemeClr val="bg1"/>
              </a:solidFill>
            </a:endParaRPr>
          </a:p>
        </p:txBody>
      </p:sp>
      <p:sp>
        <p:nvSpPr>
          <p:cNvPr id="10" name="TextBox 9"/>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2" name="Picture 11" descr="new-logo-blue.png"/>
          <p:cNvPicPr>
            <a:picLocks noChangeAspect="1"/>
          </p:cNvPicPr>
          <p:nvPr/>
        </p:nvPicPr>
        <p:blipFill>
          <a:blip r:embed="rId3"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client-bg.jpg"/>
          <p:cNvPicPr>
            <a:picLocks noChangeAspect="1"/>
          </p:cNvPicPr>
          <p:nvPr/>
        </p:nvPicPr>
        <p:blipFill>
          <a:blip r:embed="rId2" cstate="print"/>
          <a:stretch>
            <a:fillRect/>
          </a:stretch>
        </p:blipFill>
        <p:spPr>
          <a:xfrm>
            <a:off x="-2438400" y="0"/>
            <a:ext cx="15233388" cy="6858000"/>
          </a:xfrm>
          <a:prstGeom prst="rect">
            <a:avLst/>
          </a:prstGeom>
        </p:spPr>
      </p:pic>
      <p:sp>
        <p:nvSpPr>
          <p:cNvPr id="8" name="Content Placeholder 7"/>
          <p:cNvSpPr>
            <a:spLocks noGrp="1"/>
          </p:cNvSpPr>
          <p:nvPr>
            <p:ph idx="1"/>
          </p:nvPr>
        </p:nvSpPr>
        <p:spPr>
          <a:xfrm>
            <a:off x="457200" y="1981200"/>
            <a:ext cx="8229600" cy="1524000"/>
          </a:xfrm>
        </p:spPr>
        <p:txBody>
          <a:bodyPr>
            <a:normAutofit lnSpcReduction="10000"/>
          </a:bodyPr>
          <a:lstStyle/>
          <a:p>
            <a:pPr algn="ctr">
              <a:buNone/>
            </a:pPr>
            <a:r>
              <a:rPr lang="en-US" sz="9600" dirty="0" smtClean="0">
                <a:solidFill>
                  <a:schemeClr val="tx2"/>
                </a:solidFill>
              </a:rPr>
              <a:t>Thank You</a:t>
            </a:r>
            <a:endParaRPr lang="en-US" sz="9600" dirty="0">
              <a:solidFill>
                <a:schemeClr val="tx2"/>
              </a:solidFill>
            </a:endParaRPr>
          </a:p>
        </p:txBody>
      </p:sp>
      <p:sp>
        <p:nvSpPr>
          <p:cNvPr id="10" name="TextBox 9"/>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sp>
        <p:nvSpPr>
          <p:cNvPr id="11" name="TextBox 10"/>
          <p:cNvSpPr txBox="1"/>
          <p:nvPr/>
        </p:nvSpPr>
        <p:spPr>
          <a:xfrm>
            <a:off x="1600200" y="3226237"/>
            <a:ext cx="6477000" cy="3077766"/>
          </a:xfrm>
          <a:prstGeom prst="rect">
            <a:avLst/>
          </a:prstGeom>
          <a:solidFill>
            <a:schemeClr val="tx1">
              <a:lumMod val="95000"/>
              <a:lumOff val="5000"/>
              <a:alpha val="75000"/>
            </a:schemeClr>
          </a:solidFill>
        </p:spPr>
        <p:txBody>
          <a:bodyPr wrap="square" rtlCol="0">
            <a:spAutoFit/>
          </a:bodyPr>
          <a:lstStyle/>
          <a:p>
            <a:r>
              <a:rPr lang="en-US" sz="3200" b="1" dirty="0" smtClean="0">
                <a:solidFill>
                  <a:schemeClr val="bg1"/>
                </a:solidFill>
              </a:rPr>
              <a:t>Bharat Avionics Private Limited</a:t>
            </a:r>
          </a:p>
          <a:p>
            <a:endParaRPr lang="en-US" b="1" dirty="0" smtClean="0">
              <a:solidFill>
                <a:schemeClr val="bg1"/>
              </a:solidFill>
            </a:endParaRPr>
          </a:p>
          <a:p>
            <a:r>
              <a:rPr lang="en-US" b="1" dirty="0" smtClean="0">
                <a:solidFill>
                  <a:schemeClr val="bg1"/>
                </a:solidFill>
              </a:rPr>
              <a:t>Registered Office : </a:t>
            </a:r>
          </a:p>
          <a:p>
            <a:r>
              <a:rPr lang="en-US" dirty="0" smtClean="0">
                <a:solidFill>
                  <a:schemeClr val="bg1"/>
                </a:solidFill>
              </a:rPr>
              <a:t>	 #601A, 11th cross, 5th Main Road,</a:t>
            </a:r>
          </a:p>
          <a:p>
            <a:r>
              <a:rPr lang="en-US" dirty="0" smtClean="0">
                <a:solidFill>
                  <a:schemeClr val="bg1"/>
                </a:solidFill>
              </a:rPr>
              <a:t>	</a:t>
            </a:r>
            <a:r>
              <a:rPr lang="en-US" dirty="0" err="1" smtClean="0">
                <a:solidFill>
                  <a:schemeClr val="bg1"/>
                </a:solidFill>
              </a:rPr>
              <a:t>Agrahara</a:t>
            </a:r>
            <a:r>
              <a:rPr lang="en-US" dirty="0" smtClean="0">
                <a:solidFill>
                  <a:schemeClr val="bg1"/>
                </a:solidFill>
              </a:rPr>
              <a:t> Layout, </a:t>
            </a:r>
            <a:r>
              <a:rPr lang="en-US" dirty="0" err="1" smtClean="0">
                <a:solidFill>
                  <a:schemeClr val="bg1"/>
                </a:solidFill>
              </a:rPr>
              <a:t>Yelahanka</a:t>
            </a:r>
            <a:r>
              <a:rPr lang="en-US" dirty="0" smtClean="0">
                <a:solidFill>
                  <a:schemeClr val="bg1"/>
                </a:solidFill>
              </a:rPr>
              <a:t>,</a:t>
            </a:r>
          </a:p>
          <a:p>
            <a:r>
              <a:rPr lang="en-US" dirty="0" smtClean="0">
                <a:solidFill>
                  <a:schemeClr val="bg1"/>
                </a:solidFill>
              </a:rPr>
              <a:t>	</a:t>
            </a:r>
            <a:r>
              <a:rPr lang="en-US" dirty="0" err="1" smtClean="0">
                <a:solidFill>
                  <a:schemeClr val="bg1"/>
                </a:solidFill>
              </a:rPr>
              <a:t>Bengaluru</a:t>
            </a:r>
            <a:r>
              <a:rPr lang="en-US" dirty="0" smtClean="0">
                <a:solidFill>
                  <a:schemeClr val="bg1"/>
                </a:solidFill>
              </a:rPr>
              <a:t> - 560 064.</a:t>
            </a:r>
          </a:p>
          <a:p>
            <a:r>
              <a:rPr lang="en-US" dirty="0" smtClean="0">
                <a:solidFill>
                  <a:schemeClr val="bg1"/>
                </a:solidFill>
              </a:rPr>
              <a:t>	Ph: 080 6565 7900,</a:t>
            </a:r>
          </a:p>
          <a:p>
            <a:r>
              <a:rPr lang="en-US" dirty="0" smtClean="0">
                <a:solidFill>
                  <a:schemeClr val="bg1"/>
                </a:solidFill>
              </a:rPr>
              <a:t>	Fax : 080 2846 2772</a:t>
            </a:r>
          </a:p>
          <a:p>
            <a:r>
              <a:rPr lang="en-US" dirty="0" smtClean="0">
                <a:solidFill>
                  <a:schemeClr val="bg1"/>
                </a:solidFill>
              </a:rPr>
              <a:t>	Email : info@bharatavionics.com</a:t>
            </a:r>
          </a:p>
          <a:p>
            <a:r>
              <a:rPr lang="en-US" dirty="0" smtClean="0">
                <a:solidFill>
                  <a:schemeClr val="bg1"/>
                </a:solidFill>
              </a:rPr>
              <a:t>	bharatavionics@gmail.com </a:t>
            </a:r>
            <a:endParaRPr lang="en-US" dirty="0">
              <a:solidFill>
                <a:schemeClr val="bg1"/>
              </a:solidFill>
            </a:endParaRPr>
          </a:p>
        </p:txBody>
      </p:sp>
      <p:pic>
        <p:nvPicPr>
          <p:cNvPr id="13" name="Picture 12" descr="new-logo-blue.png"/>
          <p:cNvPicPr>
            <a:picLocks noChangeAspect="1"/>
          </p:cNvPicPr>
          <p:nvPr/>
        </p:nvPicPr>
        <p:blipFill>
          <a:blip r:embed="rId3"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lider-avionics.jpg"/>
          <p:cNvPicPr>
            <a:picLocks noChangeAspect="1"/>
          </p:cNvPicPr>
          <p:nvPr/>
        </p:nvPicPr>
        <p:blipFill>
          <a:blip r:embed="rId2" cstate="print"/>
          <a:stretch>
            <a:fillRect/>
          </a:stretch>
        </p:blipFill>
        <p:spPr>
          <a:xfrm>
            <a:off x="-1447800" y="0"/>
            <a:ext cx="11811000" cy="6858000"/>
          </a:xfrm>
          <a:prstGeom prst="rect">
            <a:avLst/>
          </a:prstGeom>
        </p:spPr>
      </p:pic>
      <p:sp>
        <p:nvSpPr>
          <p:cNvPr id="26" name="Content Placeholder 2"/>
          <p:cNvSpPr txBox="1">
            <a:spLocks/>
          </p:cNvSpPr>
          <p:nvPr/>
        </p:nvSpPr>
        <p:spPr>
          <a:xfrm>
            <a:off x="457200" y="3657600"/>
            <a:ext cx="8305800" cy="2057400"/>
          </a:xfrm>
          <a:prstGeom prst="rect">
            <a:avLst/>
          </a:prstGeom>
          <a:solidFill>
            <a:schemeClr val="bg1">
              <a:alpha val="75000"/>
            </a:schemeClr>
          </a:solidFill>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bg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2" name="Title 1"/>
          <p:cNvSpPr>
            <a:spLocks noGrp="1"/>
          </p:cNvSpPr>
          <p:nvPr>
            <p:ph type="title"/>
          </p:nvPr>
        </p:nvSpPr>
        <p:spPr/>
        <p:txBody>
          <a:bodyPr>
            <a:normAutofit/>
          </a:bodyPr>
          <a:lstStyle/>
          <a:p>
            <a:r>
              <a:rPr lang="en-US" sz="4000" b="1" dirty="0" smtClean="0">
                <a:solidFill>
                  <a:srgbClr val="0070C0"/>
                </a:solidFill>
              </a:rPr>
              <a:t>About us</a:t>
            </a:r>
            <a:endParaRPr lang="en-US" sz="4000" b="1" dirty="0">
              <a:solidFill>
                <a:srgbClr val="0070C0"/>
              </a:solidFill>
            </a:endParaRPr>
          </a:p>
        </p:txBody>
      </p:sp>
      <p:sp>
        <p:nvSpPr>
          <p:cNvPr id="3" name="Content Placeholder 2"/>
          <p:cNvSpPr>
            <a:spLocks noGrp="1"/>
          </p:cNvSpPr>
          <p:nvPr>
            <p:ph idx="1"/>
          </p:nvPr>
        </p:nvSpPr>
        <p:spPr>
          <a:xfrm>
            <a:off x="457200" y="1219200"/>
            <a:ext cx="8305800" cy="2209800"/>
          </a:xfrm>
          <a:solidFill>
            <a:schemeClr val="tx1">
              <a:alpha val="75000"/>
            </a:schemeClr>
          </a:solidFill>
        </p:spPr>
        <p:txBody>
          <a:bodyPr>
            <a:noAutofit/>
          </a:bodyPr>
          <a:lstStyle/>
          <a:p>
            <a:pPr>
              <a:buNone/>
            </a:pPr>
            <a:r>
              <a:rPr lang="en-US" sz="2400" dirty="0" smtClean="0">
                <a:solidFill>
                  <a:schemeClr val="bg1"/>
                </a:solidFill>
              </a:rPr>
              <a:t>		 We the pioneers in the field of Avionics and Industrial solutions, We offer Avionics Design, Development, Software, Hardware and Embedded systems, sourcing solutions of  Global Components for aerospace and military.</a:t>
            </a:r>
          </a:p>
          <a:p>
            <a:pPr>
              <a:buNone/>
            </a:pPr>
            <a:r>
              <a:rPr lang="en-US" sz="2400" dirty="0" smtClean="0">
                <a:solidFill>
                  <a:schemeClr val="bg1"/>
                </a:solidFill>
              </a:rPr>
              <a:t>	              ISO 9001 -2008 Certified Company</a:t>
            </a:r>
          </a:p>
          <a:p>
            <a:pPr>
              <a:buNone/>
            </a:pPr>
            <a:r>
              <a:rPr lang="en-US" sz="2400" dirty="0" smtClean="0">
                <a:solidFill>
                  <a:schemeClr val="bg1"/>
                </a:solidFill>
              </a:rPr>
              <a:t>    </a:t>
            </a:r>
          </a:p>
          <a:p>
            <a:pPr>
              <a:buNone/>
            </a:pPr>
            <a:r>
              <a:rPr lang="en-US" sz="2400" dirty="0" smtClean="0">
                <a:solidFill>
                  <a:schemeClr val="bg1"/>
                </a:solidFill>
              </a:rPr>
              <a:t>	</a:t>
            </a:r>
          </a:p>
          <a:p>
            <a:pPr>
              <a:buNone/>
            </a:pPr>
            <a:endParaRPr lang="en-US" sz="2400" dirty="0" smtClean="0">
              <a:solidFill>
                <a:schemeClr val="bg1"/>
              </a:solidFill>
            </a:endParaRPr>
          </a:p>
        </p:txBody>
      </p:sp>
      <p:pic>
        <p:nvPicPr>
          <p:cNvPr id="7" name="Picture 6" descr="about.jpg"/>
          <p:cNvPicPr>
            <a:picLocks noChangeAspect="1"/>
          </p:cNvPicPr>
          <p:nvPr/>
        </p:nvPicPr>
        <p:blipFill>
          <a:blip r:embed="rId3" cstate="print"/>
          <a:stretch>
            <a:fillRect/>
          </a:stretch>
        </p:blipFill>
        <p:spPr>
          <a:xfrm>
            <a:off x="7467600" y="0"/>
            <a:ext cx="1676400" cy="1143000"/>
          </a:xfrm>
          <a:prstGeom prst="rect">
            <a:avLst/>
          </a:prstGeom>
        </p:spPr>
      </p:pic>
      <p:sp>
        <p:nvSpPr>
          <p:cNvPr id="11" name="TextBox 10"/>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2" name="Picture 11" descr="new-logo-blue.png"/>
          <p:cNvPicPr>
            <a:picLocks noChangeAspect="1"/>
          </p:cNvPicPr>
          <p:nvPr/>
        </p:nvPicPr>
        <p:blipFill>
          <a:blip r:embed="rId4" cstate="print"/>
          <a:stretch>
            <a:fillRect/>
          </a:stretch>
        </p:blipFill>
        <p:spPr>
          <a:xfrm>
            <a:off x="76200" y="76200"/>
            <a:ext cx="838200" cy="838200"/>
          </a:xfrm>
          <a:prstGeom prst="rect">
            <a:avLst/>
          </a:prstGeom>
        </p:spPr>
      </p:pic>
      <p:pic>
        <p:nvPicPr>
          <p:cNvPr id="10" name="Picture 9" descr="ada.png"/>
          <p:cNvPicPr>
            <a:picLocks noChangeAspect="1"/>
          </p:cNvPicPr>
          <p:nvPr/>
        </p:nvPicPr>
        <p:blipFill>
          <a:blip r:embed="rId5" cstate="print"/>
          <a:stretch>
            <a:fillRect/>
          </a:stretch>
        </p:blipFill>
        <p:spPr>
          <a:xfrm>
            <a:off x="228600" y="3657600"/>
            <a:ext cx="1428750" cy="952500"/>
          </a:xfrm>
          <a:prstGeom prst="rect">
            <a:avLst/>
          </a:prstGeom>
        </p:spPr>
      </p:pic>
      <p:pic>
        <p:nvPicPr>
          <p:cNvPr id="13" name="Picture 12" descr="bel.png"/>
          <p:cNvPicPr>
            <a:picLocks noChangeAspect="1"/>
          </p:cNvPicPr>
          <p:nvPr/>
        </p:nvPicPr>
        <p:blipFill>
          <a:blip r:embed="rId6" cstate="print"/>
          <a:stretch>
            <a:fillRect/>
          </a:stretch>
        </p:blipFill>
        <p:spPr>
          <a:xfrm>
            <a:off x="6172200" y="3733800"/>
            <a:ext cx="1428750" cy="952500"/>
          </a:xfrm>
          <a:prstGeom prst="rect">
            <a:avLst/>
          </a:prstGeom>
        </p:spPr>
      </p:pic>
      <p:pic>
        <p:nvPicPr>
          <p:cNvPr id="14" name="Picture 13" descr="beml.png"/>
          <p:cNvPicPr>
            <a:picLocks noChangeAspect="1"/>
          </p:cNvPicPr>
          <p:nvPr/>
        </p:nvPicPr>
        <p:blipFill>
          <a:blip r:embed="rId7" cstate="print"/>
          <a:stretch>
            <a:fillRect/>
          </a:stretch>
        </p:blipFill>
        <p:spPr>
          <a:xfrm>
            <a:off x="4648200" y="3733800"/>
            <a:ext cx="1428750" cy="952500"/>
          </a:xfrm>
          <a:prstGeom prst="rect">
            <a:avLst/>
          </a:prstGeom>
        </p:spPr>
      </p:pic>
      <p:pic>
        <p:nvPicPr>
          <p:cNvPr id="16" name="Picture 15" descr="bhel.png"/>
          <p:cNvPicPr>
            <a:picLocks noChangeAspect="1"/>
          </p:cNvPicPr>
          <p:nvPr/>
        </p:nvPicPr>
        <p:blipFill>
          <a:blip r:embed="rId8" cstate="print"/>
          <a:stretch>
            <a:fillRect/>
          </a:stretch>
        </p:blipFill>
        <p:spPr>
          <a:xfrm>
            <a:off x="3048000" y="3733800"/>
            <a:ext cx="1428750" cy="952500"/>
          </a:xfrm>
          <a:prstGeom prst="rect">
            <a:avLst/>
          </a:prstGeom>
        </p:spPr>
      </p:pic>
      <p:pic>
        <p:nvPicPr>
          <p:cNvPr id="17" name="Picture 16" descr="drdo.png"/>
          <p:cNvPicPr>
            <a:picLocks noChangeAspect="1"/>
          </p:cNvPicPr>
          <p:nvPr/>
        </p:nvPicPr>
        <p:blipFill>
          <a:blip r:embed="rId9" cstate="print"/>
          <a:stretch>
            <a:fillRect/>
          </a:stretch>
        </p:blipFill>
        <p:spPr>
          <a:xfrm>
            <a:off x="7467600" y="3733800"/>
            <a:ext cx="1428750" cy="952500"/>
          </a:xfrm>
          <a:prstGeom prst="rect">
            <a:avLst/>
          </a:prstGeom>
        </p:spPr>
      </p:pic>
      <p:pic>
        <p:nvPicPr>
          <p:cNvPr id="19" name="Picture 18" descr="hal.png"/>
          <p:cNvPicPr>
            <a:picLocks noChangeAspect="1"/>
          </p:cNvPicPr>
          <p:nvPr/>
        </p:nvPicPr>
        <p:blipFill>
          <a:blip r:embed="rId10" cstate="print"/>
          <a:stretch>
            <a:fillRect/>
          </a:stretch>
        </p:blipFill>
        <p:spPr>
          <a:xfrm>
            <a:off x="1600200" y="3733800"/>
            <a:ext cx="1428750" cy="952500"/>
          </a:xfrm>
          <a:prstGeom prst="rect">
            <a:avLst/>
          </a:prstGeom>
        </p:spPr>
      </p:pic>
      <p:pic>
        <p:nvPicPr>
          <p:cNvPr id="20" name="Picture 19" descr="iaf.png"/>
          <p:cNvPicPr>
            <a:picLocks noChangeAspect="1"/>
          </p:cNvPicPr>
          <p:nvPr/>
        </p:nvPicPr>
        <p:blipFill>
          <a:blip r:embed="rId11" cstate="print"/>
          <a:stretch>
            <a:fillRect/>
          </a:stretch>
        </p:blipFill>
        <p:spPr>
          <a:xfrm>
            <a:off x="7391400" y="4724400"/>
            <a:ext cx="1428750" cy="952500"/>
          </a:xfrm>
          <a:prstGeom prst="rect">
            <a:avLst/>
          </a:prstGeom>
        </p:spPr>
      </p:pic>
      <p:pic>
        <p:nvPicPr>
          <p:cNvPr id="21" name="Picture 20" descr="isro.png"/>
          <p:cNvPicPr>
            <a:picLocks noChangeAspect="1"/>
          </p:cNvPicPr>
          <p:nvPr/>
        </p:nvPicPr>
        <p:blipFill>
          <a:blip r:embed="rId12" cstate="print"/>
          <a:stretch>
            <a:fillRect/>
          </a:stretch>
        </p:blipFill>
        <p:spPr>
          <a:xfrm>
            <a:off x="3200400" y="4724400"/>
            <a:ext cx="1428750" cy="952500"/>
          </a:xfrm>
          <a:prstGeom prst="rect">
            <a:avLst/>
          </a:prstGeom>
        </p:spPr>
      </p:pic>
      <p:pic>
        <p:nvPicPr>
          <p:cNvPr id="22" name="Picture 21" descr="jsw.png"/>
          <p:cNvPicPr>
            <a:picLocks noChangeAspect="1"/>
          </p:cNvPicPr>
          <p:nvPr/>
        </p:nvPicPr>
        <p:blipFill>
          <a:blip r:embed="rId13" cstate="print"/>
          <a:stretch>
            <a:fillRect/>
          </a:stretch>
        </p:blipFill>
        <p:spPr>
          <a:xfrm>
            <a:off x="4648200" y="4800600"/>
            <a:ext cx="1428750" cy="952500"/>
          </a:xfrm>
          <a:prstGeom prst="rect">
            <a:avLst/>
          </a:prstGeom>
        </p:spPr>
      </p:pic>
      <p:pic>
        <p:nvPicPr>
          <p:cNvPr id="23" name="Picture 22" descr="lnt.png"/>
          <p:cNvPicPr>
            <a:picLocks noChangeAspect="1"/>
          </p:cNvPicPr>
          <p:nvPr/>
        </p:nvPicPr>
        <p:blipFill>
          <a:blip r:embed="rId14" cstate="print"/>
          <a:stretch>
            <a:fillRect/>
          </a:stretch>
        </p:blipFill>
        <p:spPr>
          <a:xfrm>
            <a:off x="1676400" y="4724400"/>
            <a:ext cx="1428750" cy="952500"/>
          </a:xfrm>
          <a:prstGeom prst="rect">
            <a:avLst/>
          </a:prstGeom>
        </p:spPr>
      </p:pic>
      <p:pic>
        <p:nvPicPr>
          <p:cNvPr id="24" name="Picture 23" descr="navy.png"/>
          <p:cNvPicPr>
            <a:picLocks noChangeAspect="1"/>
          </p:cNvPicPr>
          <p:nvPr/>
        </p:nvPicPr>
        <p:blipFill>
          <a:blip r:embed="rId15" cstate="print"/>
          <a:stretch>
            <a:fillRect/>
          </a:stretch>
        </p:blipFill>
        <p:spPr>
          <a:xfrm>
            <a:off x="6096000" y="4724400"/>
            <a:ext cx="1428750" cy="952500"/>
          </a:xfrm>
          <a:prstGeom prst="rect">
            <a:avLst/>
          </a:prstGeom>
        </p:spPr>
      </p:pic>
      <p:pic>
        <p:nvPicPr>
          <p:cNvPr id="25" name="Picture 24" descr="tata.png"/>
          <p:cNvPicPr>
            <a:picLocks noChangeAspect="1"/>
          </p:cNvPicPr>
          <p:nvPr/>
        </p:nvPicPr>
        <p:blipFill>
          <a:blip r:embed="rId16" cstate="print"/>
          <a:stretch>
            <a:fillRect/>
          </a:stretch>
        </p:blipFill>
        <p:spPr>
          <a:xfrm>
            <a:off x="304800" y="4648200"/>
            <a:ext cx="1428750" cy="9525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p:txBody>
          <a:bodyPr>
            <a:noAutofit/>
          </a:bodyPr>
          <a:lstStyle/>
          <a:p>
            <a:r>
              <a:rPr lang="en-US" sz="4000" b="1" dirty="0" smtClean="0"/>
              <a:t>Embedded System services</a:t>
            </a:r>
            <a:endParaRPr lang="en-US" sz="4000" b="1" dirty="0"/>
          </a:p>
        </p:txBody>
      </p:sp>
      <p:sp>
        <p:nvSpPr>
          <p:cNvPr id="3" name="Content Placeholder 2"/>
          <p:cNvSpPr>
            <a:spLocks noGrp="1"/>
          </p:cNvSpPr>
          <p:nvPr>
            <p:ph idx="1"/>
          </p:nvPr>
        </p:nvSpPr>
        <p:spPr>
          <a:xfrm>
            <a:off x="457200" y="1371600"/>
            <a:ext cx="8229600" cy="4525963"/>
          </a:xfrm>
          <a:solidFill>
            <a:schemeClr val="tx1">
              <a:alpha val="75000"/>
            </a:schemeClr>
          </a:solidFill>
        </p:spPr>
        <p:txBody>
          <a:bodyPr>
            <a:noAutofit/>
          </a:bodyPr>
          <a:lstStyle/>
          <a:p>
            <a:pPr marL="0" indent="0">
              <a:spcBef>
                <a:spcPts val="0"/>
              </a:spcBef>
              <a:buNone/>
            </a:pPr>
            <a:endParaRPr lang="en-US" sz="2000" dirty="0" smtClean="0">
              <a:solidFill>
                <a:schemeClr val="bg1"/>
              </a:solidFill>
            </a:endParaRPr>
          </a:p>
          <a:p>
            <a:pPr marL="0" indent="0">
              <a:spcBef>
                <a:spcPts val="0"/>
              </a:spcBef>
              <a:buNone/>
            </a:pPr>
            <a:r>
              <a:rPr lang="en-US" sz="2000" dirty="0" smtClean="0">
                <a:solidFill>
                  <a:schemeClr val="bg1"/>
                </a:solidFill>
              </a:rPr>
              <a:t>We offer design services in embedded system on Android, Linux, QNX, Windows or RTOS, BSP, Drivers, Middleware and GUI.</a:t>
            </a:r>
            <a:br>
              <a:rPr lang="en-US" sz="2000" dirty="0" smtClean="0">
                <a:solidFill>
                  <a:schemeClr val="bg1"/>
                </a:solidFill>
              </a:rPr>
            </a:br>
            <a:r>
              <a:rPr lang="en-US" sz="2000" dirty="0" smtClean="0">
                <a:solidFill>
                  <a:schemeClr val="bg1"/>
                </a:solidFill>
              </a:rPr>
              <a:t/>
            </a:r>
            <a:br>
              <a:rPr lang="en-US" sz="2000" dirty="0" smtClean="0">
                <a:solidFill>
                  <a:schemeClr val="bg1"/>
                </a:solidFill>
              </a:rPr>
            </a:br>
            <a:r>
              <a:rPr lang="en-US" sz="2000" dirty="0" smtClean="0">
                <a:solidFill>
                  <a:schemeClr val="bg1"/>
                </a:solidFill>
              </a:rPr>
              <a:t>» Android based product development – Mobile Phones, Tablets, Automotive, and Consumer Electronics</a:t>
            </a:r>
            <a:br>
              <a:rPr lang="en-US" sz="2000" dirty="0" smtClean="0">
                <a:solidFill>
                  <a:schemeClr val="bg1"/>
                </a:solidFill>
              </a:rPr>
            </a:br>
            <a:r>
              <a:rPr lang="en-US" sz="2000" dirty="0" smtClean="0">
                <a:solidFill>
                  <a:schemeClr val="bg1"/>
                </a:solidFill>
              </a:rPr>
              <a:t>» Optimized Android development for tablets and portable devices</a:t>
            </a:r>
            <a:br>
              <a:rPr lang="en-US" sz="2000" dirty="0" smtClean="0">
                <a:solidFill>
                  <a:schemeClr val="bg1"/>
                </a:solidFill>
              </a:rPr>
            </a:br>
            <a:r>
              <a:rPr lang="en-US" sz="2000" dirty="0" smtClean="0">
                <a:solidFill>
                  <a:schemeClr val="bg1"/>
                </a:solidFill>
              </a:rPr>
              <a:t>» Linux </a:t>
            </a:r>
            <a:r>
              <a:rPr lang="en-US" sz="2000" dirty="0" err="1" smtClean="0">
                <a:solidFill>
                  <a:schemeClr val="bg1"/>
                </a:solidFill>
              </a:rPr>
              <a:t>Bootloader</a:t>
            </a:r>
            <a:r>
              <a:rPr lang="en-US" sz="2000" dirty="0" smtClean="0">
                <a:solidFill>
                  <a:schemeClr val="bg1"/>
                </a:solidFill>
              </a:rPr>
              <a:t>, Kernel Optimizations</a:t>
            </a:r>
            <a:br>
              <a:rPr lang="en-US" sz="2000" dirty="0" smtClean="0">
                <a:solidFill>
                  <a:schemeClr val="bg1"/>
                </a:solidFill>
              </a:rPr>
            </a:br>
            <a:r>
              <a:rPr lang="en-US" sz="2000" dirty="0" smtClean="0">
                <a:solidFill>
                  <a:schemeClr val="bg1"/>
                </a:solidFill>
              </a:rPr>
              <a:t>» Windows Device Drivers: Storage, Multimedia, Networking, Avionics</a:t>
            </a:r>
            <a:br>
              <a:rPr lang="en-US" sz="2000" dirty="0" smtClean="0">
                <a:solidFill>
                  <a:schemeClr val="bg1"/>
                </a:solidFill>
              </a:rPr>
            </a:br>
            <a:r>
              <a:rPr lang="en-US" sz="2000" dirty="0" smtClean="0">
                <a:solidFill>
                  <a:schemeClr val="bg1"/>
                </a:solidFill>
              </a:rPr>
              <a:t>» </a:t>
            </a:r>
            <a:r>
              <a:rPr lang="en-US" sz="2000" dirty="0" err="1" smtClean="0">
                <a:solidFill>
                  <a:schemeClr val="bg1"/>
                </a:solidFill>
              </a:rPr>
              <a:t>WindRiver</a:t>
            </a:r>
            <a:r>
              <a:rPr lang="en-US" sz="2000" dirty="0" smtClean="0">
                <a:solidFill>
                  <a:schemeClr val="bg1"/>
                </a:solidFill>
              </a:rPr>
              <a:t> </a:t>
            </a:r>
            <a:r>
              <a:rPr lang="en-US" sz="2000" dirty="0" err="1" smtClean="0">
                <a:solidFill>
                  <a:schemeClr val="bg1"/>
                </a:solidFill>
              </a:rPr>
              <a:t>VxWorks</a:t>
            </a:r>
            <a:r>
              <a:rPr lang="en-US" sz="2000" dirty="0" smtClean="0">
                <a:solidFill>
                  <a:schemeClr val="bg1"/>
                </a:solidFill>
              </a:rPr>
              <a:t> drivers and application development</a:t>
            </a:r>
            <a:br>
              <a:rPr lang="en-US" sz="2000" dirty="0" smtClean="0">
                <a:solidFill>
                  <a:schemeClr val="bg1"/>
                </a:solidFill>
              </a:rPr>
            </a:br>
            <a:r>
              <a:rPr lang="en-US" sz="2000" dirty="0" smtClean="0">
                <a:solidFill>
                  <a:schemeClr val="bg1"/>
                </a:solidFill>
              </a:rPr>
              <a:t>» </a:t>
            </a:r>
            <a:r>
              <a:rPr lang="en-US" sz="2000" dirty="0" err="1" smtClean="0">
                <a:solidFill>
                  <a:schemeClr val="bg1"/>
                </a:solidFill>
              </a:rPr>
              <a:t>uCLInux</a:t>
            </a:r>
            <a:r>
              <a:rPr lang="en-US" sz="2000" dirty="0" smtClean="0">
                <a:solidFill>
                  <a:schemeClr val="bg1"/>
                </a:solidFill>
              </a:rPr>
              <a:t> drivers and application development</a:t>
            </a:r>
            <a:br>
              <a:rPr lang="en-US" sz="2000" dirty="0" smtClean="0">
                <a:solidFill>
                  <a:schemeClr val="bg1"/>
                </a:solidFill>
              </a:rPr>
            </a:br>
            <a:r>
              <a:rPr lang="en-US" sz="2000" dirty="0" smtClean="0">
                <a:solidFill>
                  <a:schemeClr val="bg1"/>
                </a:solidFill>
              </a:rPr>
              <a:t>» USB Host &amp; Slave, SD/MMC, CD</a:t>
            </a:r>
            <a:br>
              <a:rPr lang="en-US" sz="2000" dirty="0" smtClean="0">
                <a:solidFill>
                  <a:schemeClr val="bg1"/>
                </a:solidFill>
              </a:rPr>
            </a:br>
            <a:r>
              <a:rPr lang="en-US" sz="2000" dirty="0" smtClean="0">
                <a:solidFill>
                  <a:schemeClr val="bg1"/>
                </a:solidFill>
              </a:rPr>
              <a:t>» Sound, LCD, Keypad, Touch Screen (Resistive and Capacitive)</a:t>
            </a:r>
            <a:br>
              <a:rPr lang="en-US" sz="2000" dirty="0" smtClean="0">
                <a:solidFill>
                  <a:schemeClr val="bg1"/>
                </a:solidFill>
              </a:rPr>
            </a:br>
            <a:r>
              <a:rPr lang="en-US" sz="2000" dirty="0" smtClean="0">
                <a:solidFill>
                  <a:schemeClr val="bg1"/>
                </a:solidFill>
              </a:rPr>
              <a:t>» Drivers and application for I2C, I2S, SPDIF, UART, Ethernet, SPI Interfaces</a:t>
            </a:r>
            <a:endParaRPr lang="en-US" sz="2000" dirty="0">
              <a:solidFill>
                <a:schemeClr val="bg1"/>
              </a:solidFill>
            </a:endParaRPr>
          </a:p>
        </p:txBody>
      </p:sp>
      <p:pic>
        <p:nvPicPr>
          <p:cNvPr id="7" name="Picture 6" descr="embedded.jpg"/>
          <p:cNvPicPr>
            <a:picLocks noChangeAspect="1"/>
          </p:cNvPicPr>
          <p:nvPr/>
        </p:nvPicPr>
        <p:blipFill>
          <a:blip r:embed="rId3" cstate="print"/>
          <a:stretch>
            <a:fillRect/>
          </a:stretch>
        </p:blipFill>
        <p:spPr>
          <a:xfrm>
            <a:off x="7696200" y="0"/>
            <a:ext cx="1447800" cy="987136"/>
          </a:xfrm>
          <a:prstGeom prst="rect">
            <a:avLst/>
          </a:prstGeom>
        </p:spPr>
      </p:pic>
      <p:sp>
        <p:nvSpPr>
          <p:cNvPr id="11" name="TextBox 10"/>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6" name="Picture 15" descr="new-logo-blue.png"/>
          <p:cNvPicPr>
            <a:picLocks noChangeAspect="1"/>
          </p:cNvPicPr>
          <p:nvPr/>
        </p:nvPicPr>
        <p:blipFill>
          <a:blip r:embed="rId4"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p:txBody>
          <a:bodyPr>
            <a:noAutofit/>
          </a:bodyPr>
          <a:lstStyle/>
          <a:p>
            <a:r>
              <a:rPr lang="en-US" sz="4000" b="1" dirty="0" smtClean="0"/>
              <a:t>FPGA Design services</a:t>
            </a:r>
            <a:endParaRPr lang="en-US" sz="4000" b="1" dirty="0"/>
          </a:p>
        </p:txBody>
      </p:sp>
      <p:sp>
        <p:nvSpPr>
          <p:cNvPr id="3" name="Content Placeholder 2"/>
          <p:cNvSpPr>
            <a:spLocks noGrp="1"/>
          </p:cNvSpPr>
          <p:nvPr>
            <p:ph idx="1"/>
          </p:nvPr>
        </p:nvSpPr>
        <p:spPr>
          <a:xfrm>
            <a:off x="457200" y="1371600"/>
            <a:ext cx="8229600" cy="4525963"/>
          </a:xfrm>
          <a:solidFill>
            <a:schemeClr val="tx1">
              <a:alpha val="75000"/>
            </a:schemeClr>
          </a:solidFill>
        </p:spPr>
        <p:txBody>
          <a:bodyPr>
            <a:noAutofit/>
          </a:bodyPr>
          <a:lstStyle/>
          <a:p>
            <a:pPr marL="0" indent="0">
              <a:spcBef>
                <a:spcPts val="0"/>
              </a:spcBef>
              <a:buNone/>
            </a:pPr>
            <a:r>
              <a:rPr lang="en-US" sz="2000" dirty="0" smtClean="0">
                <a:solidFill>
                  <a:schemeClr val="bg1"/>
                </a:solidFill>
              </a:rPr>
              <a:t>The following FPGA design services are available individually or as parts of a turnkey FPGA design services</a:t>
            </a:r>
          </a:p>
          <a:p>
            <a:pPr marL="0" indent="0">
              <a:spcBef>
                <a:spcPts val="0"/>
              </a:spcBef>
              <a:buNone/>
            </a:pPr>
            <a:r>
              <a:rPr lang="en-US" sz="2000" dirty="0" smtClean="0">
                <a:solidFill>
                  <a:schemeClr val="bg1"/>
                </a:solidFill>
              </a:rPr>
              <a:t/>
            </a:r>
            <a:br>
              <a:rPr lang="en-US" sz="2000" dirty="0" smtClean="0">
                <a:solidFill>
                  <a:schemeClr val="bg1"/>
                </a:solidFill>
              </a:rPr>
            </a:br>
            <a:r>
              <a:rPr lang="en-US" sz="2000" dirty="0" smtClean="0">
                <a:solidFill>
                  <a:schemeClr val="bg1"/>
                </a:solidFill>
              </a:rPr>
              <a:t>» Problem/requirements analysis, vendor selection </a:t>
            </a:r>
            <a:br>
              <a:rPr lang="en-US" sz="2000" dirty="0" smtClean="0">
                <a:solidFill>
                  <a:schemeClr val="bg1"/>
                </a:solidFill>
              </a:rPr>
            </a:br>
            <a:r>
              <a:rPr lang="en-US" sz="2000" dirty="0" smtClean="0">
                <a:solidFill>
                  <a:schemeClr val="bg1"/>
                </a:solidFill>
              </a:rPr>
              <a:t>» Behavioral model design </a:t>
            </a:r>
            <a:br>
              <a:rPr lang="en-US" sz="2000" dirty="0" smtClean="0">
                <a:solidFill>
                  <a:schemeClr val="bg1"/>
                </a:solidFill>
              </a:rPr>
            </a:br>
            <a:r>
              <a:rPr lang="en-US" sz="2000" dirty="0" smtClean="0">
                <a:solidFill>
                  <a:schemeClr val="bg1"/>
                </a:solidFill>
              </a:rPr>
              <a:t>» RTL (Verilog or VHDL) design </a:t>
            </a:r>
            <a:br>
              <a:rPr lang="en-US" sz="2000" dirty="0" smtClean="0">
                <a:solidFill>
                  <a:schemeClr val="bg1"/>
                </a:solidFill>
              </a:rPr>
            </a:br>
            <a:r>
              <a:rPr lang="en-US" sz="2000" dirty="0" smtClean="0">
                <a:solidFill>
                  <a:schemeClr val="bg1"/>
                </a:solidFill>
              </a:rPr>
              <a:t>» RTL verification </a:t>
            </a:r>
            <a:br>
              <a:rPr lang="en-US" sz="2000" dirty="0" smtClean="0">
                <a:solidFill>
                  <a:schemeClr val="bg1"/>
                </a:solidFill>
              </a:rPr>
            </a:br>
            <a:r>
              <a:rPr lang="en-US" sz="2000" dirty="0" smtClean="0">
                <a:solidFill>
                  <a:schemeClr val="bg1"/>
                </a:solidFill>
              </a:rPr>
              <a:t>» Logic synthesis </a:t>
            </a:r>
            <a:br>
              <a:rPr lang="en-US" sz="2000" dirty="0" smtClean="0">
                <a:solidFill>
                  <a:schemeClr val="bg1"/>
                </a:solidFill>
              </a:rPr>
            </a:br>
            <a:r>
              <a:rPr lang="en-US" sz="2000" dirty="0" smtClean="0">
                <a:solidFill>
                  <a:schemeClr val="bg1"/>
                </a:solidFill>
              </a:rPr>
              <a:t>» Implementation </a:t>
            </a:r>
            <a:br>
              <a:rPr lang="en-US" sz="2000" dirty="0" smtClean="0">
                <a:solidFill>
                  <a:schemeClr val="bg1"/>
                </a:solidFill>
              </a:rPr>
            </a:br>
            <a:r>
              <a:rPr lang="en-US" sz="2000" dirty="0" smtClean="0">
                <a:solidFill>
                  <a:schemeClr val="bg1"/>
                </a:solidFill>
              </a:rPr>
              <a:t>» Static timing analysis </a:t>
            </a:r>
            <a:br>
              <a:rPr lang="en-US" sz="2000" dirty="0" smtClean="0">
                <a:solidFill>
                  <a:schemeClr val="bg1"/>
                </a:solidFill>
              </a:rPr>
            </a:br>
            <a:r>
              <a:rPr lang="en-US" sz="2000" dirty="0" smtClean="0">
                <a:solidFill>
                  <a:schemeClr val="bg1"/>
                </a:solidFill>
              </a:rPr>
              <a:t>» Bit stream generation</a:t>
            </a:r>
            <a:endParaRPr lang="en-US" sz="2000" dirty="0">
              <a:solidFill>
                <a:schemeClr val="bg1"/>
              </a:solidFill>
            </a:endParaRPr>
          </a:p>
        </p:txBody>
      </p:sp>
      <p:pic>
        <p:nvPicPr>
          <p:cNvPr id="7" name="Picture 6" descr="fpga.jpg"/>
          <p:cNvPicPr>
            <a:picLocks noChangeAspect="1"/>
          </p:cNvPicPr>
          <p:nvPr/>
        </p:nvPicPr>
        <p:blipFill>
          <a:blip r:embed="rId3" cstate="print"/>
          <a:stretch>
            <a:fillRect/>
          </a:stretch>
        </p:blipFill>
        <p:spPr>
          <a:xfrm>
            <a:off x="7543800" y="0"/>
            <a:ext cx="1600200" cy="1091045"/>
          </a:xfrm>
          <a:prstGeom prst="rect">
            <a:avLst/>
          </a:prstGeom>
        </p:spPr>
      </p:pic>
      <p:sp>
        <p:nvSpPr>
          <p:cNvPr id="11" name="TextBox 10"/>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4" name="Picture 13" descr="new-logo-blue.png"/>
          <p:cNvPicPr>
            <a:picLocks noChangeAspect="1"/>
          </p:cNvPicPr>
          <p:nvPr/>
        </p:nvPicPr>
        <p:blipFill>
          <a:blip r:embed="rId4"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p:txBody>
          <a:bodyPr>
            <a:noAutofit/>
          </a:bodyPr>
          <a:lstStyle/>
          <a:p>
            <a:r>
              <a:rPr lang="en-US" sz="4000" b="1" dirty="0" smtClean="0"/>
              <a:t>Board Level Design services</a:t>
            </a:r>
            <a:endParaRPr lang="en-US" sz="4000" b="1" dirty="0"/>
          </a:p>
        </p:txBody>
      </p:sp>
      <p:sp>
        <p:nvSpPr>
          <p:cNvPr id="3" name="Content Placeholder 2"/>
          <p:cNvSpPr>
            <a:spLocks noGrp="1"/>
          </p:cNvSpPr>
          <p:nvPr>
            <p:ph idx="1"/>
          </p:nvPr>
        </p:nvSpPr>
        <p:spPr>
          <a:xfrm>
            <a:off x="457200" y="1371601"/>
            <a:ext cx="8229600" cy="2362199"/>
          </a:xfrm>
          <a:solidFill>
            <a:schemeClr val="tx1">
              <a:alpha val="75000"/>
            </a:schemeClr>
          </a:solidFill>
        </p:spPr>
        <p:txBody>
          <a:bodyPr>
            <a:noAutofit/>
          </a:bodyPr>
          <a:lstStyle/>
          <a:p>
            <a:pPr marL="0" indent="0">
              <a:spcBef>
                <a:spcPts val="0"/>
              </a:spcBef>
              <a:buNone/>
            </a:pPr>
            <a:r>
              <a:rPr lang="en-US" sz="1600" dirty="0" smtClean="0">
                <a:solidFill>
                  <a:schemeClr val="bg1"/>
                </a:solidFill>
              </a:rPr>
              <a:t>We provide a complete and comprehensive turnkey design solution for board level designs. Specializing in high speed design and layout technologies.</a:t>
            </a:r>
            <a:br>
              <a:rPr lang="en-US" sz="1600" dirty="0" smtClean="0">
                <a:solidFill>
                  <a:schemeClr val="bg1"/>
                </a:solidFill>
              </a:rPr>
            </a:br>
            <a:r>
              <a:rPr lang="en-US" sz="1600" dirty="0" smtClean="0">
                <a:solidFill>
                  <a:schemeClr val="bg1"/>
                </a:solidFill>
              </a:rPr>
              <a:t/>
            </a:r>
            <a:br>
              <a:rPr lang="en-US" sz="1600" dirty="0" smtClean="0">
                <a:solidFill>
                  <a:schemeClr val="bg1"/>
                </a:solidFill>
              </a:rPr>
            </a:br>
            <a:r>
              <a:rPr lang="en-US" sz="1600" dirty="0" smtClean="0">
                <a:solidFill>
                  <a:schemeClr val="bg1"/>
                </a:solidFill>
              </a:rPr>
              <a:t>» Design and Schematic Capture</a:t>
            </a:r>
            <a:br>
              <a:rPr lang="en-US" sz="1600" dirty="0" smtClean="0">
                <a:solidFill>
                  <a:schemeClr val="bg1"/>
                </a:solidFill>
              </a:rPr>
            </a:br>
            <a:r>
              <a:rPr lang="en-US" sz="1600" dirty="0" smtClean="0">
                <a:solidFill>
                  <a:schemeClr val="bg1"/>
                </a:solidFill>
              </a:rPr>
              <a:t>» Signal Integrity</a:t>
            </a:r>
            <a:br>
              <a:rPr lang="en-US" sz="1600" dirty="0" smtClean="0">
                <a:solidFill>
                  <a:schemeClr val="bg1"/>
                </a:solidFill>
              </a:rPr>
            </a:br>
            <a:r>
              <a:rPr lang="en-US" sz="1600" dirty="0" smtClean="0">
                <a:solidFill>
                  <a:schemeClr val="bg1"/>
                </a:solidFill>
              </a:rPr>
              <a:t>» System/Board Level Functional Simulation</a:t>
            </a:r>
            <a:br>
              <a:rPr lang="en-US" sz="1600" dirty="0" smtClean="0">
                <a:solidFill>
                  <a:schemeClr val="bg1"/>
                </a:solidFill>
              </a:rPr>
            </a:br>
            <a:r>
              <a:rPr lang="en-US" sz="1600" dirty="0" smtClean="0">
                <a:solidFill>
                  <a:schemeClr val="bg1"/>
                </a:solidFill>
              </a:rPr>
              <a:t>» Impedance Controlled Layout</a:t>
            </a:r>
            <a:br>
              <a:rPr lang="en-US" sz="1600" dirty="0" smtClean="0">
                <a:solidFill>
                  <a:schemeClr val="bg1"/>
                </a:solidFill>
              </a:rPr>
            </a:br>
            <a:r>
              <a:rPr lang="en-US" sz="1600" dirty="0" smtClean="0">
                <a:solidFill>
                  <a:schemeClr val="bg1"/>
                </a:solidFill>
              </a:rPr>
              <a:t>» Design for Test</a:t>
            </a:r>
            <a:br>
              <a:rPr lang="en-US" sz="1600" dirty="0" smtClean="0">
                <a:solidFill>
                  <a:schemeClr val="bg1"/>
                </a:solidFill>
              </a:rPr>
            </a:br>
            <a:r>
              <a:rPr lang="en-US" sz="1600" dirty="0" smtClean="0">
                <a:solidFill>
                  <a:schemeClr val="bg1"/>
                </a:solidFill>
              </a:rPr>
              <a:t>» PCB Manufacture and Assembly</a:t>
            </a:r>
            <a:endParaRPr lang="en-US" sz="1600" dirty="0">
              <a:solidFill>
                <a:schemeClr val="bg1"/>
              </a:solidFill>
            </a:endParaRPr>
          </a:p>
        </p:txBody>
      </p:sp>
      <p:sp>
        <p:nvSpPr>
          <p:cNvPr id="7" name="Title 1"/>
          <p:cNvSpPr txBox="1">
            <a:spLocks/>
          </p:cNvSpPr>
          <p:nvPr/>
        </p:nvSpPr>
        <p:spPr>
          <a:xfrm>
            <a:off x="457200" y="3408190"/>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Circuit Design services</a:t>
            </a:r>
            <a:endParaRPr kumimoji="0" lang="en-US"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8" name="Content Placeholder 2"/>
          <p:cNvSpPr txBox="1">
            <a:spLocks/>
          </p:cNvSpPr>
          <p:nvPr/>
        </p:nvSpPr>
        <p:spPr>
          <a:xfrm>
            <a:off x="609600" y="4468084"/>
            <a:ext cx="8229600" cy="1087572"/>
          </a:xfrm>
          <a:prstGeom prst="rect">
            <a:avLst/>
          </a:prstGeom>
          <a:solidFill>
            <a:schemeClr val="tx1">
              <a:alpha val="75000"/>
            </a:schemeClr>
          </a:solidFill>
        </p:spPr>
        <p:txBody>
          <a:bodyPr vert="horz" lIns="91440" tIns="45720" rIns="91440" bIns="45720" rtlCol="0">
            <a:noAutofit/>
          </a:bodyPr>
          <a:lstStyle/>
          <a:p>
            <a:pPr lvl="0"/>
            <a:r>
              <a:rPr lang="en-US" sz="1600" dirty="0" smtClean="0">
                <a:solidFill>
                  <a:schemeClr val="bg1"/>
                </a:solidFill>
              </a:rPr>
              <a:t>» </a:t>
            </a:r>
            <a:r>
              <a:rPr kumimoji="0" lang="en-US" sz="1600" b="0" i="0" u="none" strike="noStrike" kern="1200" cap="none" spc="0" normalizeH="0" baseline="0" noProof="0" dirty="0" smtClean="0">
                <a:ln>
                  <a:noFill/>
                </a:ln>
                <a:solidFill>
                  <a:schemeClr val="bg1"/>
                </a:solidFill>
                <a:effectLst/>
                <a:uLnTx/>
                <a:uFillTx/>
                <a:latin typeface="+mn-lt"/>
                <a:ea typeface="+mn-ea"/>
                <a:cs typeface="+mn-cs"/>
              </a:rPr>
              <a:t>Power</a:t>
            </a:r>
            <a:r>
              <a:rPr kumimoji="0" lang="en-US" sz="1600" b="0" i="0" u="none" strike="noStrike" kern="1200" cap="none" spc="0" normalizeH="0" noProof="0" dirty="0" smtClean="0">
                <a:ln>
                  <a:noFill/>
                </a:ln>
                <a:solidFill>
                  <a:schemeClr val="bg1"/>
                </a:solidFill>
                <a:effectLst/>
                <a:uLnTx/>
                <a:uFillTx/>
                <a:latin typeface="+mn-lt"/>
                <a:ea typeface="+mn-ea"/>
                <a:cs typeface="+mn-cs"/>
              </a:rPr>
              <a:t> supply design for ICs and Boards</a:t>
            </a:r>
          </a:p>
          <a:p>
            <a:pPr lvl="0"/>
            <a:r>
              <a:rPr lang="en-US" sz="1600" dirty="0" smtClean="0">
                <a:solidFill>
                  <a:schemeClr val="bg1"/>
                </a:solidFill>
              </a:rPr>
              <a:t>» </a:t>
            </a:r>
            <a:r>
              <a:rPr lang="en-US" sz="1600" baseline="0" dirty="0" smtClean="0">
                <a:solidFill>
                  <a:schemeClr val="bg1"/>
                </a:solidFill>
              </a:rPr>
              <a:t>ADC,</a:t>
            </a:r>
            <a:r>
              <a:rPr lang="en-US" sz="1600" dirty="0" smtClean="0">
                <a:solidFill>
                  <a:schemeClr val="bg1"/>
                </a:solidFill>
              </a:rPr>
              <a:t> DAC, VCO, Op-amp, PLL based design</a:t>
            </a:r>
          </a:p>
          <a:p>
            <a:pPr lvl="0"/>
            <a:r>
              <a:rPr lang="en-US" sz="1600" dirty="0" smtClean="0">
                <a:solidFill>
                  <a:schemeClr val="bg1"/>
                </a:solidFill>
              </a:rPr>
              <a:t>» Digital Circuit design</a:t>
            </a:r>
          </a:p>
          <a:p>
            <a:pPr lvl="0"/>
            <a:r>
              <a:rPr lang="en-US" sz="1600" dirty="0" smtClean="0">
                <a:solidFill>
                  <a:schemeClr val="bg1"/>
                </a:solidFill>
              </a:rPr>
              <a:t>» Analog and Mixed signal design</a:t>
            </a:r>
          </a:p>
        </p:txBody>
      </p:sp>
      <p:pic>
        <p:nvPicPr>
          <p:cNvPr id="9" name="Picture 8" descr="boardlevel.jpg"/>
          <p:cNvPicPr>
            <a:picLocks noChangeAspect="1"/>
          </p:cNvPicPr>
          <p:nvPr/>
        </p:nvPicPr>
        <p:blipFill>
          <a:blip r:embed="rId3" cstate="print"/>
          <a:stretch>
            <a:fillRect/>
          </a:stretch>
        </p:blipFill>
        <p:spPr>
          <a:xfrm>
            <a:off x="7677150" y="0"/>
            <a:ext cx="1466850" cy="1000125"/>
          </a:xfrm>
          <a:prstGeom prst="rect">
            <a:avLst/>
          </a:prstGeom>
        </p:spPr>
      </p:pic>
      <p:sp>
        <p:nvSpPr>
          <p:cNvPr id="13" name="TextBox 12"/>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6" name="Picture 15" descr="new-logo-blue.png"/>
          <p:cNvPicPr>
            <a:picLocks noChangeAspect="1"/>
          </p:cNvPicPr>
          <p:nvPr/>
        </p:nvPicPr>
        <p:blipFill>
          <a:blip r:embed="rId4"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lider-embedded.jpg"/>
          <p:cNvPicPr>
            <a:picLocks noChangeAspect="1"/>
          </p:cNvPicPr>
          <p:nvPr/>
        </p:nvPicPr>
        <p:blipFill>
          <a:blip r:embed="rId2" cstate="print"/>
          <a:stretch>
            <a:fillRect/>
          </a:stretch>
        </p:blipFill>
        <p:spPr>
          <a:xfrm>
            <a:off x="-3886200" y="0"/>
            <a:ext cx="15316200" cy="6895281"/>
          </a:xfrm>
          <a:prstGeom prst="rect">
            <a:avLst/>
          </a:prstGeom>
        </p:spPr>
      </p:pic>
      <p:sp>
        <p:nvSpPr>
          <p:cNvPr id="2" name="Title 1"/>
          <p:cNvSpPr>
            <a:spLocks noGrp="1"/>
          </p:cNvSpPr>
          <p:nvPr>
            <p:ph type="title"/>
          </p:nvPr>
        </p:nvSpPr>
        <p:spPr>
          <a:xfrm>
            <a:off x="457200" y="94523"/>
            <a:ext cx="8229600" cy="1143000"/>
          </a:xfrm>
        </p:spPr>
        <p:txBody>
          <a:bodyPr>
            <a:noAutofit/>
          </a:bodyPr>
          <a:lstStyle/>
          <a:p>
            <a:r>
              <a:rPr lang="en-US" sz="4000" b="1" dirty="0" smtClean="0"/>
              <a:t>Product Engineering services</a:t>
            </a:r>
            <a:endParaRPr lang="en-US" sz="4000" b="1" dirty="0"/>
          </a:p>
        </p:txBody>
      </p:sp>
      <p:sp>
        <p:nvSpPr>
          <p:cNvPr id="3" name="Content Placeholder 2"/>
          <p:cNvSpPr>
            <a:spLocks noGrp="1"/>
          </p:cNvSpPr>
          <p:nvPr>
            <p:ph idx="1"/>
          </p:nvPr>
        </p:nvSpPr>
        <p:spPr>
          <a:xfrm>
            <a:off x="457200" y="990600"/>
            <a:ext cx="8229600" cy="5202395"/>
          </a:xfrm>
          <a:solidFill>
            <a:schemeClr val="tx1">
              <a:alpha val="75000"/>
            </a:schemeClr>
          </a:solidFill>
        </p:spPr>
        <p:txBody>
          <a:bodyPr>
            <a:noAutofit/>
          </a:bodyPr>
          <a:lstStyle/>
          <a:p>
            <a:pPr marL="0" indent="0">
              <a:spcBef>
                <a:spcPts val="0"/>
              </a:spcBef>
              <a:buNone/>
            </a:pPr>
            <a:r>
              <a:rPr lang="en-US" sz="1800" dirty="0" smtClean="0">
                <a:solidFill>
                  <a:schemeClr val="bg1"/>
                </a:solidFill>
              </a:rPr>
              <a:t>We have expertise in electronic product design (hardware + software development) and we provide one stop solution from prototype to production. We leverage reference designs of our own as well as from IC vendors to reduce your cost and time to market. </a:t>
            </a:r>
            <a:br>
              <a:rPr lang="en-US" sz="1800" dirty="0" smtClean="0">
                <a:solidFill>
                  <a:schemeClr val="bg1"/>
                </a:solidFill>
              </a:rPr>
            </a:br>
            <a:r>
              <a:rPr lang="en-US" sz="1800" dirty="0" smtClean="0">
                <a:solidFill>
                  <a:schemeClr val="bg1"/>
                </a:solidFill>
              </a:rPr>
              <a:t/>
            </a:r>
            <a:br>
              <a:rPr lang="en-US" sz="1800" dirty="0" smtClean="0">
                <a:solidFill>
                  <a:schemeClr val="bg1"/>
                </a:solidFill>
              </a:rPr>
            </a:br>
            <a:r>
              <a:rPr lang="en-US" sz="1800" dirty="0" smtClean="0">
                <a:solidFill>
                  <a:schemeClr val="bg1"/>
                </a:solidFill>
              </a:rPr>
              <a:t>Our Expertise in Product Engineering </a:t>
            </a:r>
            <a:br>
              <a:rPr lang="en-US" sz="1800" dirty="0" smtClean="0">
                <a:solidFill>
                  <a:schemeClr val="bg1"/>
                </a:solidFill>
              </a:rPr>
            </a:br>
            <a:r>
              <a:rPr lang="en-US" sz="1800" dirty="0" smtClean="0">
                <a:solidFill>
                  <a:schemeClr val="bg1"/>
                </a:solidFill>
              </a:rPr>
              <a:t>» System Architecture</a:t>
            </a:r>
            <a:br>
              <a:rPr lang="en-US" sz="1800" dirty="0" smtClean="0">
                <a:solidFill>
                  <a:schemeClr val="bg1"/>
                </a:solidFill>
              </a:rPr>
            </a:br>
            <a:r>
              <a:rPr lang="en-US" sz="1800" dirty="0" smtClean="0">
                <a:solidFill>
                  <a:schemeClr val="bg1"/>
                </a:solidFill>
              </a:rPr>
              <a:t>» Hardware Design and Schematic Capture</a:t>
            </a:r>
            <a:br>
              <a:rPr lang="en-US" sz="1800" dirty="0" smtClean="0">
                <a:solidFill>
                  <a:schemeClr val="bg1"/>
                </a:solidFill>
              </a:rPr>
            </a:br>
            <a:r>
              <a:rPr lang="en-US" sz="1800" dirty="0" smtClean="0">
                <a:solidFill>
                  <a:schemeClr val="bg1"/>
                </a:solidFill>
              </a:rPr>
              <a:t>» BOM Optimization</a:t>
            </a:r>
            <a:br>
              <a:rPr lang="en-US" sz="1800" dirty="0" smtClean="0">
                <a:solidFill>
                  <a:schemeClr val="bg1"/>
                </a:solidFill>
              </a:rPr>
            </a:br>
            <a:r>
              <a:rPr lang="en-US" sz="1800" dirty="0" smtClean="0">
                <a:solidFill>
                  <a:schemeClr val="bg1"/>
                </a:solidFill>
              </a:rPr>
              <a:t>» Multi-Layer High Speed PCB Design</a:t>
            </a:r>
            <a:br>
              <a:rPr lang="en-US" sz="1800" dirty="0" smtClean="0">
                <a:solidFill>
                  <a:schemeClr val="bg1"/>
                </a:solidFill>
              </a:rPr>
            </a:br>
            <a:r>
              <a:rPr lang="en-US" sz="1800" dirty="0" smtClean="0">
                <a:solidFill>
                  <a:schemeClr val="bg1"/>
                </a:solidFill>
              </a:rPr>
              <a:t>» Design Simulation/Analysis – SI, Thermal, MTBF </a:t>
            </a:r>
            <a:br>
              <a:rPr lang="en-US" sz="1800" dirty="0" smtClean="0">
                <a:solidFill>
                  <a:schemeClr val="bg1"/>
                </a:solidFill>
              </a:rPr>
            </a:br>
            <a:r>
              <a:rPr lang="en-US" sz="1800" dirty="0" smtClean="0">
                <a:solidFill>
                  <a:schemeClr val="bg1"/>
                </a:solidFill>
              </a:rPr>
              <a:t>» Production and Support </a:t>
            </a:r>
            <a:br>
              <a:rPr lang="en-US" sz="1800" dirty="0" smtClean="0">
                <a:solidFill>
                  <a:schemeClr val="bg1"/>
                </a:solidFill>
              </a:rPr>
            </a:br>
            <a:r>
              <a:rPr lang="en-US" sz="1800" dirty="0" smtClean="0">
                <a:solidFill>
                  <a:schemeClr val="bg1"/>
                </a:solidFill>
              </a:rPr>
              <a:t>» Embedded Software using Android, Linux, Windows, RTOS, BSP / Drivers</a:t>
            </a:r>
            <a:br>
              <a:rPr lang="en-US" sz="1800" dirty="0" smtClean="0">
                <a:solidFill>
                  <a:schemeClr val="bg1"/>
                </a:solidFill>
              </a:rPr>
            </a:br>
            <a:r>
              <a:rPr lang="en-US" sz="1800" dirty="0" smtClean="0">
                <a:solidFill>
                  <a:schemeClr val="bg1"/>
                </a:solidFill>
              </a:rPr>
              <a:t>» Application Software including GUI development using Visual C++, </a:t>
            </a:r>
            <a:r>
              <a:rPr lang="en-US" sz="1800" dirty="0" err="1" smtClean="0">
                <a:solidFill>
                  <a:schemeClr val="bg1"/>
                </a:solidFill>
              </a:rPr>
              <a:t>Labview</a:t>
            </a:r>
            <a:r>
              <a:rPr lang="en-US" sz="1800" dirty="0" smtClean="0">
                <a:solidFill>
                  <a:schemeClr val="bg1"/>
                </a:solidFill>
              </a:rPr>
              <a:t/>
            </a:r>
            <a:br>
              <a:rPr lang="en-US" sz="1800" dirty="0" smtClean="0">
                <a:solidFill>
                  <a:schemeClr val="bg1"/>
                </a:solidFill>
              </a:rPr>
            </a:br>
            <a:r>
              <a:rPr lang="en-US" sz="1800" dirty="0" smtClean="0">
                <a:solidFill>
                  <a:schemeClr val="bg1"/>
                </a:solidFill>
              </a:rPr>
              <a:t>» Bring up and Integration Testing</a:t>
            </a:r>
            <a:br>
              <a:rPr lang="en-US" sz="1800" dirty="0" smtClean="0">
                <a:solidFill>
                  <a:schemeClr val="bg1"/>
                </a:solidFill>
              </a:rPr>
            </a:br>
            <a:r>
              <a:rPr lang="en-US" sz="1800" dirty="0" smtClean="0">
                <a:solidFill>
                  <a:schemeClr val="bg1"/>
                </a:solidFill>
              </a:rPr>
              <a:t>» Prototype Manufacturing using local partners</a:t>
            </a:r>
            <a:br>
              <a:rPr lang="en-US" sz="1800" dirty="0" smtClean="0">
                <a:solidFill>
                  <a:schemeClr val="bg1"/>
                </a:solidFill>
              </a:rPr>
            </a:br>
            <a:r>
              <a:rPr lang="en-US" sz="1800" dirty="0" smtClean="0">
                <a:solidFill>
                  <a:schemeClr val="bg1"/>
                </a:solidFill>
              </a:rPr>
              <a:t>» Post Release, Production Support and Maintenance Support</a:t>
            </a:r>
            <a:endParaRPr lang="en-US" sz="1800" dirty="0">
              <a:solidFill>
                <a:schemeClr val="bg1"/>
              </a:solidFill>
            </a:endParaRPr>
          </a:p>
        </p:txBody>
      </p:sp>
      <p:pic>
        <p:nvPicPr>
          <p:cNvPr id="7" name="Picture 6" descr="product.jpg"/>
          <p:cNvPicPr>
            <a:picLocks noChangeAspect="1"/>
          </p:cNvPicPr>
          <p:nvPr/>
        </p:nvPicPr>
        <p:blipFill>
          <a:blip r:embed="rId3" cstate="print"/>
          <a:stretch>
            <a:fillRect/>
          </a:stretch>
        </p:blipFill>
        <p:spPr>
          <a:xfrm>
            <a:off x="7721600" y="0"/>
            <a:ext cx="1422400" cy="969818"/>
          </a:xfrm>
          <a:prstGeom prst="rect">
            <a:avLst/>
          </a:prstGeom>
        </p:spPr>
      </p:pic>
      <p:sp>
        <p:nvSpPr>
          <p:cNvPr id="11" name="TextBox 10"/>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4" name="Picture 13" descr="new-logo-blue.png"/>
          <p:cNvPicPr>
            <a:picLocks noChangeAspect="1"/>
          </p:cNvPicPr>
          <p:nvPr/>
        </p:nvPicPr>
        <p:blipFill>
          <a:blip r:embed="rId4"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a:xfrm>
            <a:off x="457200" y="-85592"/>
            <a:ext cx="8229600" cy="1143000"/>
          </a:xfrm>
        </p:spPr>
        <p:txBody>
          <a:bodyPr>
            <a:normAutofit/>
          </a:bodyPr>
          <a:lstStyle/>
          <a:p>
            <a:r>
              <a:rPr lang="en-US" sz="2800" b="1" smtClean="0"/>
              <a:t>Our Technical Expertise</a:t>
            </a:r>
            <a:endParaRPr lang="en-US" sz="2800" b="1" dirty="0"/>
          </a:p>
        </p:txBody>
      </p:sp>
      <p:graphicFrame>
        <p:nvGraphicFramePr>
          <p:cNvPr id="5" name="Table 4"/>
          <p:cNvGraphicFramePr>
            <a:graphicFrameLocks noGrp="1"/>
          </p:cNvGraphicFramePr>
          <p:nvPr/>
        </p:nvGraphicFramePr>
        <p:xfrm>
          <a:off x="685800" y="831256"/>
          <a:ext cx="8229600" cy="5157180"/>
        </p:xfrm>
        <a:graphic>
          <a:graphicData uri="http://schemas.openxmlformats.org/drawingml/2006/table">
            <a:tbl>
              <a:tblPr firstRow="1" bandRow="1">
                <a:tableStyleId>{ED083AE6-46FA-4A59-8FB0-9F97EB10719F}</a:tableStyleId>
              </a:tblPr>
              <a:tblGrid>
                <a:gridCol w="2889115"/>
                <a:gridCol w="5340485"/>
              </a:tblGrid>
              <a:tr h="548198">
                <a:tc>
                  <a:txBody>
                    <a:bodyPr/>
                    <a:lstStyle/>
                    <a:p>
                      <a:r>
                        <a:rPr lang="en-US" sz="1600" b="0" dirty="0" smtClean="0">
                          <a:solidFill>
                            <a:schemeClr val="bg1"/>
                          </a:solidFill>
                        </a:rPr>
                        <a:t>HDL,</a:t>
                      </a:r>
                      <a:r>
                        <a:rPr lang="en-US" sz="1600" b="0" baseline="0" dirty="0" smtClean="0">
                          <a:solidFill>
                            <a:schemeClr val="bg1"/>
                          </a:solidFill>
                        </a:rPr>
                        <a:t> HVL, Methodology</a:t>
                      </a:r>
                      <a:endParaRPr lang="en-US" sz="1600" b="0" dirty="0">
                        <a:solidFill>
                          <a:schemeClr val="bg1"/>
                        </a:solidFill>
                      </a:endParaRPr>
                    </a:p>
                  </a:txBody>
                  <a:tcPr>
                    <a:solidFill>
                      <a:schemeClr val="tx1">
                        <a:alpha val="75000"/>
                      </a:schemeClr>
                    </a:solidFill>
                  </a:tcPr>
                </a:tc>
                <a:tc>
                  <a:txBody>
                    <a:bodyPr/>
                    <a:lstStyle/>
                    <a:p>
                      <a:r>
                        <a:rPr lang="en-US" sz="1600" b="0" dirty="0" smtClean="0">
                          <a:solidFill>
                            <a:schemeClr val="bg1"/>
                          </a:solidFill>
                        </a:rPr>
                        <a:t>VHDL, Verilog,</a:t>
                      </a:r>
                      <a:r>
                        <a:rPr lang="en-US" sz="1600" b="0" baseline="0" dirty="0" smtClean="0">
                          <a:solidFill>
                            <a:schemeClr val="bg1"/>
                          </a:solidFill>
                        </a:rPr>
                        <a:t> System Verilog, System C, UVM</a:t>
                      </a:r>
                      <a:endParaRPr lang="en-US" sz="1600" b="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Operating System</a:t>
                      </a:r>
                      <a:r>
                        <a:rPr lang="en-US" sz="1600" baseline="0" dirty="0" smtClean="0">
                          <a:solidFill>
                            <a:schemeClr val="bg1"/>
                          </a:solidFill>
                        </a:rPr>
                        <a:t> / </a:t>
                      </a:r>
                      <a:r>
                        <a:rPr lang="en-US" sz="1600" dirty="0" smtClean="0">
                          <a:solidFill>
                            <a:schemeClr val="bg1"/>
                          </a:solidFill>
                        </a:rPr>
                        <a:t>Programming Languages</a:t>
                      </a:r>
                      <a:endParaRPr lang="en-US" sz="1600" dirty="0">
                        <a:solidFill>
                          <a:schemeClr val="bg1"/>
                        </a:solidFill>
                      </a:endParaRPr>
                    </a:p>
                  </a:txBody>
                  <a:tcPr>
                    <a:solidFill>
                      <a:schemeClr val="tx1">
                        <a:alpha val="75000"/>
                      </a:schemeClr>
                    </a:solidFill>
                  </a:tcPr>
                </a:tc>
                <a:tc>
                  <a:txBody>
                    <a:bodyPr/>
                    <a:lstStyle/>
                    <a:p>
                      <a:r>
                        <a:rPr lang="en-US" sz="1600" dirty="0" smtClean="0">
                          <a:solidFill>
                            <a:schemeClr val="bg1"/>
                          </a:solidFill>
                        </a:rPr>
                        <a:t>Linux,</a:t>
                      </a:r>
                      <a:r>
                        <a:rPr lang="en-US" sz="1600" baseline="0" dirty="0" smtClean="0">
                          <a:solidFill>
                            <a:schemeClr val="bg1"/>
                          </a:solidFill>
                        </a:rPr>
                        <a:t> Android, RT Linux / </a:t>
                      </a:r>
                      <a:r>
                        <a:rPr lang="en-US" sz="1600" dirty="0" smtClean="0">
                          <a:solidFill>
                            <a:schemeClr val="bg1"/>
                          </a:solidFill>
                        </a:rPr>
                        <a:t>C, C++,  Assembly, VC++, Java, </a:t>
                      </a:r>
                      <a:r>
                        <a:rPr lang="en-US" sz="1600" dirty="0" err="1" smtClean="0">
                          <a:solidFill>
                            <a:schemeClr val="bg1"/>
                          </a:solidFill>
                        </a:rPr>
                        <a:t>DotNet</a:t>
                      </a:r>
                      <a:r>
                        <a:rPr lang="en-US" sz="1600" dirty="0" smtClean="0">
                          <a:solidFill>
                            <a:schemeClr val="bg1"/>
                          </a:solidFill>
                        </a:rPr>
                        <a:t>, PHP</a:t>
                      </a:r>
                      <a:endParaRPr lang="en-US" sz="1600" dirty="0">
                        <a:solidFill>
                          <a:schemeClr val="bg1"/>
                        </a:solidFill>
                      </a:endParaRPr>
                    </a:p>
                  </a:txBody>
                  <a:tcPr>
                    <a:solidFill>
                      <a:schemeClr val="tx1">
                        <a:alpha val="75000"/>
                      </a:schemeClr>
                    </a:solidFill>
                  </a:tcPr>
                </a:tc>
              </a:tr>
              <a:tr h="708426">
                <a:tc>
                  <a:txBody>
                    <a:bodyPr/>
                    <a:lstStyle/>
                    <a:p>
                      <a:r>
                        <a:rPr lang="en-US" sz="1600" dirty="0" smtClean="0">
                          <a:solidFill>
                            <a:schemeClr val="bg1"/>
                          </a:solidFill>
                        </a:rPr>
                        <a:t>Processor /Controllers</a:t>
                      </a:r>
                      <a:endParaRPr lang="en-US" sz="1600" dirty="0">
                        <a:solidFill>
                          <a:schemeClr val="bg1"/>
                        </a:solidFill>
                      </a:endParaRPr>
                    </a:p>
                  </a:txBody>
                  <a:tcPr>
                    <a:solidFill>
                      <a:schemeClr val="tx1">
                        <a:alpha val="75000"/>
                      </a:schemeClr>
                    </a:solidFill>
                  </a:tcPr>
                </a:tc>
                <a:tc>
                  <a:txBody>
                    <a:bodyPr/>
                    <a:lstStyle/>
                    <a:p>
                      <a:r>
                        <a:rPr lang="en-US" sz="1600" dirty="0" smtClean="0">
                          <a:solidFill>
                            <a:schemeClr val="bg1"/>
                          </a:solidFill>
                        </a:rPr>
                        <a:t>ARM cortex M3, ARM9, PIC Microcontrollers, 8051</a:t>
                      </a:r>
                      <a:r>
                        <a:rPr lang="en-US" sz="1600" baseline="0" dirty="0" smtClean="0">
                          <a:solidFill>
                            <a:schemeClr val="bg1"/>
                          </a:solidFill>
                        </a:rPr>
                        <a:t> , </a:t>
                      </a:r>
                      <a:r>
                        <a:rPr lang="en-US" sz="1600" baseline="0" dirty="0" err="1" smtClean="0">
                          <a:solidFill>
                            <a:schemeClr val="bg1"/>
                          </a:solidFill>
                        </a:rPr>
                        <a:t>Microblaze</a:t>
                      </a:r>
                      <a:r>
                        <a:rPr lang="en-US" sz="1600" baseline="0" dirty="0" smtClean="0">
                          <a:solidFill>
                            <a:schemeClr val="bg1"/>
                          </a:solidFill>
                        </a:rPr>
                        <a:t>, PowerPC</a:t>
                      </a:r>
                      <a:endParaRPr lang="en-US" sz="160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FPGA</a:t>
                      </a:r>
                      <a:endParaRPr lang="en-US" sz="1600" dirty="0">
                        <a:solidFill>
                          <a:schemeClr val="bg1"/>
                        </a:solidFill>
                      </a:endParaRPr>
                    </a:p>
                  </a:txBody>
                  <a:tcPr>
                    <a:solidFill>
                      <a:schemeClr val="tx1">
                        <a:alpha val="75000"/>
                      </a:schemeClr>
                    </a:solidFill>
                  </a:tcPr>
                </a:tc>
                <a:tc>
                  <a:txBody>
                    <a:bodyPr/>
                    <a:lstStyle/>
                    <a:p>
                      <a:r>
                        <a:rPr lang="en-US" sz="1600" baseline="0" dirty="0" err="1" smtClean="0">
                          <a:solidFill>
                            <a:schemeClr val="bg1"/>
                          </a:solidFill>
                        </a:rPr>
                        <a:t>Kintex</a:t>
                      </a:r>
                      <a:r>
                        <a:rPr lang="en-US" sz="1600" baseline="0" dirty="0" smtClean="0">
                          <a:solidFill>
                            <a:schemeClr val="bg1"/>
                          </a:solidFill>
                        </a:rPr>
                        <a:t> 7, Spartan 6, </a:t>
                      </a:r>
                      <a:r>
                        <a:rPr lang="en-US" sz="1600" dirty="0" smtClean="0">
                          <a:solidFill>
                            <a:schemeClr val="bg1"/>
                          </a:solidFill>
                        </a:rPr>
                        <a:t>Spartan 3,</a:t>
                      </a:r>
                      <a:r>
                        <a:rPr lang="en-US" sz="1600" baseline="0" dirty="0" smtClean="0">
                          <a:solidFill>
                            <a:schemeClr val="bg1"/>
                          </a:solidFill>
                        </a:rPr>
                        <a:t> Cyclone 4, </a:t>
                      </a:r>
                      <a:r>
                        <a:rPr lang="en-US" sz="1600" baseline="0" dirty="0" err="1" smtClean="0">
                          <a:solidFill>
                            <a:schemeClr val="bg1"/>
                          </a:solidFill>
                        </a:rPr>
                        <a:t>Stratix</a:t>
                      </a:r>
                      <a:r>
                        <a:rPr lang="en-US" sz="1600" baseline="0" dirty="0" smtClean="0">
                          <a:solidFill>
                            <a:schemeClr val="bg1"/>
                          </a:solidFill>
                        </a:rPr>
                        <a:t> 4, </a:t>
                      </a:r>
                      <a:r>
                        <a:rPr lang="en-US" sz="1600" baseline="0" dirty="0" err="1" smtClean="0">
                          <a:solidFill>
                            <a:schemeClr val="bg1"/>
                          </a:solidFill>
                        </a:rPr>
                        <a:t>ProASIC</a:t>
                      </a:r>
                      <a:endParaRPr lang="en-US" sz="160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Development</a:t>
                      </a:r>
                      <a:r>
                        <a:rPr lang="en-US" sz="1600" baseline="0" dirty="0" smtClean="0">
                          <a:solidFill>
                            <a:schemeClr val="bg1"/>
                          </a:solidFill>
                        </a:rPr>
                        <a:t> </a:t>
                      </a:r>
                      <a:r>
                        <a:rPr lang="en-US" sz="1600" dirty="0" smtClean="0">
                          <a:solidFill>
                            <a:schemeClr val="bg1"/>
                          </a:solidFill>
                        </a:rPr>
                        <a:t>Tools</a:t>
                      </a:r>
                      <a:endParaRPr lang="en-US" sz="1600" dirty="0">
                        <a:solidFill>
                          <a:schemeClr val="bg1"/>
                        </a:solidFill>
                      </a:endParaRPr>
                    </a:p>
                  </a:txBody>
                  <a:tcPr>
                    <a:solidFill>
                      <a:schemeClr val="tx1">
                        <a:alpha val="75000"/>
                      </a:schemeClr>
                    </a:solidFill>
                  </a:tcPr>
                </a:tc>
                <a:tc>
                  <a:txBody>
                    <a:bodyPr/>
                    <a:lstStyle/>
                    <a:p>
                      <a:r>
                        <a:rPr lang="en-US" sz="1600" baseline="0" dirty="0" err="1" smtClean="0">
                          <a:solidFill>
                            <a:schemeClr val="bg1"/>
                          </a:solidFill>
                        </a:rPr>
                        <a:t>Keil</a:t>
                      </a:r>
                      <a:r>
                        <a:rPr lang="en-US" sz="1600" baseline="0" dirty="0" smtClean="0">
                          <a:solidFill>
                            <a:schemeClr val="bg1"/>
                          </a:solidFill>
                        </a:rPr>
                        <a:t>, </a:t>
                      </a:r>
                      <a:r>
                        <a:rPr lang="en-US" sz="1600" baseline="0" dirty="0" err="1" smtClean="0">
                          <a:solidFill>
                            <a:schemeClr val="bg1"/>
                          </a:solidFill>
                        </a:rPr>
                        <a:t>Labview</a:t>
                      </a:r>
                      <a:r>
                        <a:rPr lang="en-US" sz="1600" baseline="0" dirty="0" smtClean="0">
                          <a:solidFill>
                            <a:schemeClr val="bg1"/>
                          </a:solidFill>
                        </a:rPr>
                        <a:t>, Visual Studio, Eclipse</a:t>
                      </a:r>
                      <a:endParaRPr lang="en-US" sz="160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EDA Tools</a:t>
                      </a:r>
                      <a:endParaRPr lang="en-US" sz="1600" dirty="0">
                        <a:solidFill>
                          <a:schemeClr val="bg1"/>
                        </a:solidFill>
                      </a:endParaRPr>
                    </a:p>
                  </a:txBody>
                  <a:tcPr>
                    <a:solidFill>
                      <a:schemeClr val="tx1">
                        <a:alpha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bg1"/>
                          </a:solidFill>
                        </a:rPr>
                        <a:t>Xilinx ISE, </a:t>
                      </a:r>
                      <a:r>
                        <a:rPr lang="en-US" sz="1600" dirty="0" err="1" smtClean="0">
                          <a:solidFill>
                            <a:schemeClr val="bg1"/>
                          </a:solidFill>
                        </a:rPr>
                        <a:t>Quartus</a:t>
                      </a:r>
                      <a:r>
                        <a:rPr lang="en-US" sz="1600" baseline="0" dirty="0" smtClean="0">
                          <a:solidFill>
                            <a:schemeClr val="bg1"/>
                          </a:solidFill>
                        </a:rPr>
                        <a:t>, </a:t>
                      </a:r>
                      <a:r>
                        <a:rPr lang="en-US" sz="1600" baseline="0" dirty="0" err="1" smtClean="0">
                          <a:solidFill>
                            <a:schemeClr val="bg1"/>
                          </a:solidFill>
                        </a:rPr>
                        <a:t>Modelsim</a:t>
                      </a:r>
                      <a:r>
                        <a:rPr lang="en-US" sz="1600" baseline="0" dirty="0" smtClean="0">
                          <a:solidFill>
                            <a:schemeClr val="bg1"/>
                          </a:solidFill>
                        </a:rPr>
                        <a:t>, </a:t>
                      </a:r>
                      <a:r>
                        <a:rPr lang="en-US" sz="1600" baseline="0" dirty="0" err="1" smtClean="0">
                          <a:solidFill>
                            <a:schemeClr val="bg1"/>
                          </a:solidFill>
                        </a:rPr>
                        <a:t>Synplify</a:t>
                      </a:r>
                      <a:r>
                        <a:rPr lang="en-US" sz="1600" baseline="0" dirty="0" smtClean="0">
                          <a:solidFill>
                            <a:schemeClr val="bg1"/>
                          </a:solidFill>
                        </a:rPr>
                        <a:t> Pro, </a:t>
                      </a:r>
                      <a:r>
                        <a:rPr lang="en-US" sz="1600" baseline="0" dirty="0" err="1" smtClean="0">
                          <a:solidFill>
                            <a:schemeClr val="bg1"/>
                          </a:solidFill>
                        </a:rPr>
                        <a:t>Libero</a:t>
                      </a:r>
                      <a:r>
                        <a:rPr lang="en-US" sz="1600" baseline="0" dirty="0" smtClean="0">
                          <a:solidFill>
                            <a:schemeClr val="bg1"/>
                          </a:solidFill>
                        </a:rPr>
                        <a:t> IDE, </a:t>
                      </a:r>
                      <a:r>
                        <a:rPr lang="en-US" sz="1600" baseline="0" dirty="0" err="1" smtClean="0">
                          <a:solidFill>
                            <a:schemeClr val="bg1"/>
                          </a:solidFill>
                        </a:rPr>
                        <a:t>Orcad</a:t>
                      </a:r>
                      <a:r>
                        <a:rPr lang="en-US" sz="1600" baseline="0" dirty="0" smtClean="0">
                          <a:solidFill>
                            <a:schemeClr val="bg1"/>
                          </a:solidFill>
                        </a:rPr>
                        <a:t>, CADSTAR</a:t>
                      </a:r>
                      <a:endParaRPr lang="en-US" sz="160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Memory, Protocols &amp; Interfaces</a:t>
                      </a:r>
                      <a:endParaRPr lang="en-US" sz="1600" dirty="0">
                        <a:solidFill>
                          <a:schemeClr val="bg1"/>
                        </a:solidFill>
                      </a:endParaRPr>
                    </a:p>
                  </a:txBody>
                  <a:tcPr>
                    <a:solidFill>
                      <a:schemeClr val="tx1">
                        <a:alpha val="75000"/>
                      </a:schemeClr>
                    </a:solidFill>
                  </a:tcPr>
                </a:tc>
                <a:tc>
                  <a:txBody>
                    <a:bodyPr/>
                    <a:lstStyle/>
                    <a:p>
                      <a:pPr>
                        <a:buFont typeface="Arial" pitchFamily="34" charset="0"/>
                        <a:buChar char="•"/>
                      </a:pPr>
                      <a:r>
                        <a:rPr lang="en-US" sz="1600" dirty="0" smtClean="0">
                          <a:solidFill>
                            <a:schemeClr val="bg1"/>
                          </a:solidFill>
                        </a:rPr>
                        <a:t> DDRAM3, SDRAM, Serial EEPROM,</a:t>
                      </a:r>
                      <a:r>
                        <a:rPr lang="en-US" sz="1600" baseline="0" dirty="0" smtClean="0">
                          <a:solidFill>
                            <a:schemeClr val="bg1"/>
                          </a:solidFill>
                        </a:rPr>
                        <a:t> Parallel EEPROM, SRAM</a:t>
                      </a:r>
                    </a:p>
                    <a:p>
                      <a:pPr>
                        <a:buFont typeface="Arial" pitchFamily="34" charset="0"/>
                        <a:buChar char="•"/>
                      </a:pPr>
                      <a:r>
                        <a:rPr lang="en-US" sz="1600" baseline="0" dirty="0" smtClean="0">
                          <a:solidFill>
                            <a:schemeClr val="bg1"/>
                          </a:solidFill>
                        </a:rPr>
                        <a:t> </a:t>
                      </a:r>
                      <a:r>
                        <a:rPr lang="en-US" sz="1600" dirty="0" smtClean="0">
                          <a:solidFill>
                            <a:schemeClr val="bg1"/>
                          </a:solidFill>
                        </a:rPr>
                        <a:t>PCI</a:t>
                      </a:r>
                      <a:r>
                        <a:rPr lang="en-US" sz="1600" baseline="0" dirty="0" smtClean="0">
                          <a:solidFill>
                            <a:schemeClr val="bg1"/>
                          </a:solidFill>
                        </a:rPr>
                        <a:t> Express, PCI, </a:t>
                      </a:r>
                      <a:r>
                        <a:rPr lang="en-US" sz="1600" dirty="0" smtClean="0">
                          <a:solidFill>
                            <a:schemeClr val="bg1"/>
                          </a:solidFill>
                        </a:rPr>
                        <a:t>Ethernet, VME, CPCI</a:t>
                      </a:r>
                    </a:p>
                    <a:p>
                      <a:pPr>
                        <a:buFont typeface="Arial" pitchFamily="34" charset="0"/>
                        <a:buChar char="•"/>
                      </a:pPr>
                      <a:r>
                        <a:rPr lang="en-US" sz="1600" baseline="0" dirty="0" smtClean="0">
                          <a:solidFill>
                            <a:schemeClr val="bg1"/>
                          </a:solidFill>
                        </a:rPr>
                        <a:t> PCM, </a:t>
                      </a:r>
                      <a:r>
                        <a:rPr lang="en-US" sz="1600" dirty="0" smtClean="0">
                          <a:solidFill>
                            <a:schemeClr val="bg1"/>
                          </a:solidFill>
                        </a:rPr>
                        <a:t>AMBA- AHB,APB</a:t>
                      </a:r>
                      <a:r>
                        <a:rPr lang="en-US" sz="1600" baseline="0" dirty="0" smtClean="0">
                          <a:solidFill>
                            <a:schemeClr val="bg1"/>
                          </a:solidFill>
                        </a:rPr>
                        <a:t> </a:t>
                      </a:r>
                      <a:r>
                        <a:rPr lang="en-US" sz="1600" dirty="0" smtClean="0">
                          <a:solidFill>
                            <a:schemeClr val="bg1"/>
                          </a:solidFill>
                        </a:rPr>
                        <a:t>, I2C, SPI, UART, USB</a:t>
                      </a:r>
                    </a:p>
                    <a:p>
                      <a:pPr>
                        <a:buFont typeface="Arial" pitchFamily="34" charset="0"/>
                        <a:buChar char="•"/>
                      </a:pPr>
                      <a:r>
                        <a:rPr lang="en-US" sz="1600" baseline="0" dirty="0" smtClean="0">
                          <a:solidFill>
                            <a:schemeClr val="bg1"/>
                          </a:solidFill>
                        </a:rPr>
                        <a:t> </a:t>
                      </a:r>
                      <a:r>
                        <a:rPr lang="en-US" sz="1600" dirty="0" err="1" smtClean="0">
                          <a:solidFill>
                            <a:schemeClr val="bg1"/>
                          </a:solidFill>
                        </a:rPr>
                        <a:t>Digibus</a:t>
                      </a:r>
                      <a:r>
                        <a:rPr lang="en-US" sz="1600" dirty="0" smtClean="0">
                          <a:solidFill>
                            <a:schemeClr val="bg1"/>
                          </a:solidFill>
                        </a:rPr>
                        <a:t>, Mil Std 1553B, Graphics LCD, </a:t>
                      </a:r>
                      <a:endParaRPr lang="en-US" sz="1600" dirty="0">
                        <a:solidFill>
                          <a:schemeClr val="bg1"/>
                        </a:solidFill>
                      </a:endParaRPr>
                    </a:p>
                  </a:txBody>
                  <a:tcPr>
                    <a:solidFill>
                      <a:schemeClr val="tx1">
                        <a:alpha val="75000"/>
                      </a:schemeClr>
                    </a:solidFill>
                  </a:tcPr>
                </a:tc>
              </a:tr>
              <a:tr h="548198">
                <a:tc>
                  <a:txBody>
                    <a:bodyPr/>
                    <a:lstStyle/>
                    <a:p>
                      <a:r>
                        <a:rPr lang="en-US" sz="1600" dirty="0" smtClean="0">
                          <a:solidFill>
                            <a:schemeClr val="bg1"/>
                          </a:solidFill>
                        </a:rPr>
                        <a:t>Standards</a:t>
                      </a:r>
                      <a:r>
                        <a:rPr lang="en-US" sz="1600" baseline="0" dirty="0" smtClean="0">
                          <a:solidFill>
                            <a:schemeClr val="bg1"/>
                          </a:solidFill>
                        </a:rPr>
                        <a:t> and Certifications</a:t>
                      </a:r>
                      <a:endParaRPr lang="en-US" sz="1600" dirty="0">
                        <a:solidFill>
                          <a:schemeClr val="bg1"/>
                        </a:solidFill>
                      </a:endParaRPr>
                    </a:p>
                  </a:txBody>
                  <a:tcPr>
                    <a:solidFill>
                      <a:schemeClr val="tx1">
                        <a:alpha val="75000"/>
                      </a:schemeClr>
                    </a:solidFill>
                  </a:tcPr>
                </a:tc>
                <a:tc>
                  <a:txBody>
                    <a:bodyPr/>
                    <a:lstStyle/>
                    <a:p>
                      <a:pPr>
                        <a:buFont typeface="Arial" pitchFamily="34" charset="0"/>
                        <a:buNone/>
                      </a:pPr>
                      <a:r>
                        <a:rPr lang="en-US" sz="1600" dirty="0" smtClean="0">
                          <a:solidFill>
                            <a:schemeClr val="bg1"/>
                          </a:solidFill>
                        </a:rPr>
                        <a:t>Experienced in ISO</a:t>
                      </a:r>
                      <a:r>
                        <a:rPr lang="en-US" sz="1600" baseline="0" dirty="0" smtClean="0">
                          <a:solidFill>
                            <a:schemeClr val="bg1"/>
                          </a:solidFill>
                        </a:rPr>
                        <a:t> 9001, AS9100 REV C, CEMILAC  processes and standards</a:t>
                      </a:r>
                      <a:endParaRPr lang="en-US" sz="1600" dirty="0">
                        <a:solidFill>
                          <a:schemeClr val="bg1"/>
                        </a:solidFill>
                      </a:endParaRPr>
                    </a:p>
                  </a:txBody>
                  <a:tcPr>
                    <a:solidFill>
                      <a:schemeClr val="tx1">
                        <a:alpha val="75000"/>
                      </a:schemeClr>
                    </a:solidFill>
                  </a:tcPr>
                </a:tc>
              </a:tr>
            </a:tbl>
          </a:graphicData>
        </a:graphic>
      </p:graphicFrame>
      <p:sp>
        <p:nvSpPr>
          <p:cNvPr id="9" name="TextBox 8"/>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4" name="Picture 13" descr="new-logo-blue.png"/>
          <p:cNvPicPr>
            <a:picLocks noChangeAspect="1"/>
          </p:cNvPicPr>
          <p:nvPr/>
        </p:nvPicPr>
        <p:blipFill>
          <a:blip r:embed="rId3"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a:xfrm>
            <a:off x="457200" y="96975"/>
            <a:ext cx="8229600" cy="1143000"/>
          </a:xfrm>
        </p:spPr>
        <p:txBody>
          <a:bodyPr/>
          <a:lstStyle/>
          <a:p>
            <a:r>
              <a:rPr lang="en-US" sz="4000" b="1" dirty="0" smtClean="0"/>
              <a:t>Products</a:t>
            </a:r>
            <a:endParaRPr lang="en-US" sz="4000" b="1" dirty="0"/>
          </a:p>
        </p:txBody>
      </p:sp>
      <p:sp>
        <p:nvSpPr>
          <p:cNvPr id="3" name="Content Placeholder 2"/>
          <p:cNvSpPr>
            <a:spLocks noGrp="1"/>
          </p:cNvSpPr>
          <p:nvPr>
            <p:ph idx="1"/>
          </p:nvPr>
        </p:nvSpPr>
        <p:spPr>
          <a:xfrm>
            <a:off x="457200" y="1267680"/>
            <a:ext cx="8229600" cy="4525963"/>
          </a:xfrm>
          <a:solidFill>
            <a:schemeClr val="tx1">
              <a:alpha val="74000"/>
            </a:schemeClr>
          </a:solidFill>
        </p:spPr>
        <p:txBody>
          <a:bodyPr>
            <a:normAutofit/>
          </a:bodyPr>
          <a:lstStyle/>
          <a:p>
            <a:r>
              <a:rPr lang="en-US" sz="2400" dirty="0" smtClean="0">
                <a:solidFill>
                  <a:schemeClr val="bg1"/>
                </a:solidFill>
              </a:rPr>
              <a:t>Loud Speaking Telephone System for Military</a:t>
            </a:r>
          </a:p>
          <a:p>
            <a:r>
              <a:rPr lang="en-US" sz="2400" dirty="0" smtClean="0">
                <a:solidFill>
                  <a:schemeClr val="bg1"/>
                </a:solidFill>
              </a:rPr>
              <a:t>Portable Fuel Tank Monitor System for </a:t>
            </a:r>
            <a:r>
              <a:rPr lang="en-US" sz="2400" dirty="0" err="1" smtClean="0">
                <a:solidFill>
                  <a:schemeClr val="bg1"/>
                </a:solidFill>
              </a:rPr>
              <a:t>Tejas</a:t>
            </a:r>
            <a:r>
              <a:rPr lang="en-US" sz="2400" dirty="0" smtClean="0">
                <a:solidFill>
                  <a:schemeClr val="bg1"/>
                </a:solidFill>
              </a:rPr>
              <a:t> - ADA</a:t>
            </a:r>
          </a:p>
          <a:p>
            <a:r>
              <a:rPr lang="en-US" sz="2400" dirty="0" smtClean="0">
                <a:solidFill>
                  <a:schemeClr val="bg1"/>
                </a:solidFill>
              </a:rPr>
              <a:t>Data Acquisition Modules for ADA</a:t>
            </a:r>
          </a:p>
          <a:p>
            <a:r>
              <a:rPr lang="en-US" sz="2400" dirty="0" smtClean="0">
                <a:solidFill>
                  <a:schemeClr val="bg1"/>
                </a:solidFill>
              </a:rPr>
              <a:t>Communication Modules</a:t>
            </a:r>
          </a:p>
          <a:p>
            <a:r>
              <a:rPr lang="en-US" sz="2400" dirty="0" smtClean="0">
                <a:solidFill>
                  <a:schemeClr val="bg1"/>
                </a:solidFill>
              </a:rPr>
              <a:t>Power Supply Modules BEL</a:t>
            </a:r>
          </a:p>
          <a:p>
            <a:r>
              <a:rPr lang="en-US" sz="2400" dirty="0" smtClean="0">
                <a:solidFill>
                  <a:schemeClr val="bg1"/>
                </a:solidFill>
              </a:rPr>
              <a:t>Test Jigs &amp; Rigs</a:t>
            </a:r>
          </a:p>
          <a:p>
            <a:r>
              <a:rPr lang="en-US" sz="2400" dirty="0" smtClean="0">
                <a:solidFill>
                  <a:schemeClr val="bg1"/>
                </a:solidFill>
              </a:rPr>
              <a:t>Airborne Systems</a:t>
            </a:r>
          </a:p>
          <a:p>
            <a:r>
              <a:rPr lang="en-US" sz="2400" dirty="0" smtClean="0">
                <a:solidFill>
                  <a:schemeClr val="bg1"/>
                </a:solidFill>
              </a:rPr>
              <a:t>Ground Support Systems</a:t>
            </a:r>
          </a:p>
          <a:p>
            <a:r>
              <a:rPr lang="en-US" sz="2400" dirty="0" smtClean="0">
                <a:solidFill>
                  <a:schemeClr val="bg1"/>
                </a:solidFill>
              </a:rPr>
              <a:t>RF controller board for BEL, Ghaziabad</a:t>
            </a:r>
          </a:p>
          <a:p>
            <a:r>
              <a:rPr lang="en-US" sz="2400" dirty="0" smtClean="0">
                <a:solidFill>
                  <a:schemeClr val="bg1"/>
                </a:solidFill>
              </a:rPr>
              <a:t>Stabilizer system for BEL</a:t>
            </a:r>
          </a:p>
          <a:p>
            <a:endParaRPr lang="en-US" sz="2400" dirty="0" smtClean="0">
              <a:solidFill>
                <a:schemeClr val="bg1"/>
              </a:solidFill>
            </a:endParaRPr>
          </a:p>
          <a:p>
            <a:endParaRPr lang="en-US" sz="2400" dirty="0" smtClean="0">
              <a:solidFill>
                <a:schemeClr val="bg1"/>
              </a:solidFill>
            </a:endParaRPr>
          </a:p>
          <a:p>
            <a:pPr>
              <a:buNone/>
            </a:pPr>
            <a:endParaRPr lang="en-US" sz="2400" dirty="0" smtClean="0">
              <a:solidFill>
                <a:schemeClr val="bg1"/>
              </a:solidFill>
            </a:endParaRPr>
          </a:p>
        </p:txBody>
      </p:sp>
      <p:sp>
        <p:nvSpPr>
          <p:cNvPr id="10" name="TextBox 9"/>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3" name="Picture 12" descr="new-logo-blue.png"/>
          <p:cNvPicPr>
            <a:picLocks noChangeAspect="1"/>
          </p:cNvPicPr>
          <p:nvPr/>
        </p:nvPicPr>
        <p:blipFill>
          <a:blip r:embed="rId3" cstate="print"/>
          <a:stretch>
            <a:fillRect/>
          </a:stretch>
        </p:blipFill>
        <p:spPr>
          <a:xfrm>
            <a:off x="76200" y="76200"/>
            <a:ext cx="838200" cy="8382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lider-hardware.jpg"/>
          <p:cNvPicPr>
            <a:picLocks noChangeAspect="1"/>
          </p:cNvPicPr>
          <p:nvPr/>
        </p:nvPicPr>
        <p:blipFill>
          <a:blip r:embed="rId2" cstate="print"/>
          <a:stretch>
            <a:fillRect/>
          </a:stretch>
        </p:blipFill>
        <p:spPr>
          <a:xfrm>
            <a:off x="-3352800" y="-228600"/>
            <a:ext cx="15233388" cy="7086600"/>
          </a:xfrm>
          <a:prstGeom prst="rect">
            <a:avLst/>
          </a:prstGeom>
        </p:spPr>
      </p:pic>
      <p:sp>
        <p:nvSpPr>
          <p:cNvPr id="2" name="Title 1"/>
          <p:cNvSpPr>
            <a:spLocks noGrp="1"/>
          </p:cNvSpPr>
          <p:nvPr>
            <p:ph type="title"/>
          </p:nvPr>
        </p:nvSpPr>
        <p:spPr>
          <a:xfrm>
            <a:off x="457200" y="96975"/>
            <a:ext cx="8229600" cy="1143000"/>
          </a:xfrm>
        </p:spPr>
        <p:txBody>
          <a:bodyPr/>
          <a:lstStyle/>
          <a:p>
            <a:r>
              <a:rPr lang="en-US" sz="4000" b="1" dirty="0" smtClean="0"/>
              <a:t>Loud Speaking Telephone System</a:t>
            </a:r>
            <a:endParaRPr lang="en-US" sz="4000" b="1" dirty="0"/>
          </a:p>
        </p:txBody>
      </p:sp>
      <p:sp>
        <p:nvSpPr>
          <p:cNvPr id="3" name="Content Placeholder 2"/>
          <p:cNvSpPr>
            <a:spLocks noGrp="1"/>
          </p:cNvSpPr>
          <p:nvPr>
            <p:ph idx="1"/>
          </p:nvPr>
        </p:nvSpPr>
        <p:spPr>
          <a:xfrm>
            <a:off x="2819400" y="1295401"/>
            <a:ext cx="5867400" cy="2209800"/>
          </a:xfrm>
          <a:solidFill>
            <a:schemeClr val="tx1">
              <a:alpha val="75000"/>
            </a:schemeClr>
          </a:solidFill>
        </p:spPr>
        <p:txBody>
          <a:bodyPr>
            <a:normAutofit fontScale="92500" lnSpcReduction="20000"/>
          </a:bodyPr>
          <a:lstStyle/>
          <a:p>
            <a:pPr>
              <a:buNone/>
            </a:pPr>
            <a:r>
              <a:rPr lang="en-US" sz="2000" dirty="0" smtClean="0">
                <a:solidFill>
                  <a:schemeClr val="bg1"/>
                </a:solidFill>
              </a:rPr>
              <a:t>	LSTS is designed and developed to cater for wired voice communication between the Commandant and his battalion with multiple gun posts. The commander will be able to communicate with either one specific post or multiple posts or with all the posts at any point of time. The commander will be able to communicate to 14 such locations and one director gun post for monitoring over a distance of 1000 meters </a:t>
            </a:r>
            <a:r>
              <a:rPr lang="en-US" sz="2000" dirty="0" err="1" smtClean="0">
                <a:solidFill>
                  <a:schemeClr val="bg1"/>
                </a:solidFill>
              </a:rPr>
              <a:t>i.e</a:t>
            </a:r>
            <a:r>
              <a:rPr lang="en-US" sz="2000" dirty="0" smtClean="0">
                <a:solidFill>
                  <a:schemeClr val="bg1"/>
                </a:solidFill>
              </a:rPr>
              <a:t> 1Km.</a:t>
            </a:r>
          </a:p>
          <a:p>
            <a:pPr>
              <a:buNone/>
            </a:pPr>
            <a:endParaRPr lang="en-US" sz="2400" dirty="0" smtClean="0">
              <a:solidFill>
                <a:schemeClr val="bg1"/>
              </a:solidFill>
            </a:endParaRPr>
          </a:p>
        </p:txBody>
      </p:sp>
      <p:sp>
        <p:nvSpPr>
          <p:cNvPr id="10" name="TextBox 9"/>
          <p:cNvSpPr txBox="1"/>
          <p:nvPr/>
        </p:nvSpPr>
        <p:spPr>
          <a:xfrm>
            <a:off x="0" y="6581001"/>
            <a:ext cx="2043445" cy="307777"/>
          </a:xfrm>
          <a:prstGeom prst="rect">
            <a:avLst/>
          </a:prstGeom>
          <a:noFill/>
        </p:spPr>
        <p:txBody>
          <a:bodyPr wrap="none" rtlCol="0">
            <a:spAutoFit/>
          </a:bodyPr>
          <a:lstStyle/>
          <a:p>
            <a:r>
              <a:rPr lang="en-US" sz="1400" dirty="0" smtClean="0"/>
              <a:t>info@bharatavionics.com</a:t>
            </a:r>
            <a:endParaRPr lang="en-US" sz="1400" dirty="0"/>
          </a:p>
        </p:txBody>
      </p:sp>
      <p:pic>
        <p:nvPicPr>
          <p:cNvPr id="13" name="Picture 12" descr="new-logo-blue.png"/>
          <p:cNvPicPr>
            <a:picLocks noChangeAspect="1"/>
          </p:cNvPicPr>
          <p:nvPr/>
        </p:nvPicPr>
        <p:blipFill>
          <a:blip r:embed="rId3" cstate="print"/>
          <a:stretch>
            <a:fillRect/>
          </a:stretch>
        </p:blipFill>
        <p:spPr>
          <a:xfrm>
            <a:off x="76200" y="76200"/>
            <a:ext cx="838200" cy="838200"/>
          </a:xfrm>
          <a:prstGeom prst="rect">
            <a:avLst/>
          </a:prstGeom>
        </p:spPr>
      </p:pic>
      <p:sp>
        <p:nvSpPr>
          <p:cNvPr id="7" name="Content Placeholder 2"/>
          <p:cNvSpPr txBox="1">
            <a:spLocks/>
          </p:cNvSpPr>
          <p:nvPr/>
        </p:nvSpPr>
        <p:spPr>
          <a:xfrm>
            <a:off x="457200" y="3934681"/>
            <a:ext cx="8229600" cy="2085119"/>
          </a:xfrm>
          <a:prstGeom prst="rect">
            <a:avLst/>
          </a:prstGeom>
          <a:solidFill>
            <a:schemeClr val="tx1">
              <a:alpha val="75000"/>
            </a:schemeClr>
          </a:solidFill>
        </p:spPr>
        <p:txBody>
          <a:bodyPr vert="horz" lIns="91440" tIns="45720" rIns="91440" bIns="45720" rtlCol="0">
            <a:normAutofit fontScale="77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sng" strike="noStrike" kern="1200" cap="none" spc="0" normalizeH="0" baseline="0" noProof="0" dirty="0" smtClean="0">
                <a:ln>
                  <a:noFill/>
                </a:ln>
                <a:solidFill>
                  <a:schemeClr val="bg1"/>
                </a:solidFill>
                <a:effectLst/>
                <a:uLnTx/>
                <a:uFillTx/>
                <a:latin typeface="+mn-lt"/>
                <a:ea typeface="+mn-ea"/>
                <a:cs typeface="+mn-cs"/>
              </a:rPr>
              <a:t>Specification</a:t>
            </a:r>
          </a:p>
          <a:p>
            <a:pPr marL="342900" lvl="0" indent="-342900">
              <a:spcBef>
                <a:spcPct val="20000"/>
              </a:spcBef>
              <a:buFont typeface="Arial" pitchFamily="34" charset="0"/>
              <a:buChar char="•"/>
            </a:pPr>
            <a:r>
              <a:rPr lang="en-US" sz="2000" dirty="0" smtClean="0">
                <a:solidFill>
                  <a:schemeClr val="bg1"/>
                </a:solidFill>
              </a:rPr>
              <a:t>             Operating Voltage 20VDC to 28VDC</a:t>
            </a:r>
          </a:p>
          <a:p>
            <a:pPr marL="342900" lvl="0" indent="-342900">
              <a:spcBef>
                <a:spcPct val="20000"/>
              </a:spcBef>
              <a:buFont typeface="Arial" pitchFamily="34" charset="0"/>
              <a:buChar char="•"/>
            </a:pPr>
            <a:r>
              <a:rPr lang="en-US" sz="2000" dirty="0" smtClean="0">
                <a:solidFill>
                  <a:schemeClr val="bg1"/>
                </a:solidFill>
              </a:rPr>
              <a:t>              Operating current 0.5 to 4.5A</a:t>
            </a:r>
          </a:p>
          <a:p>
            <a:pPr marL="342900" lvl="0" indent="-342900">
              <a:spcBef>
                <a:spcPct val="20000"/>
              </a:spcBef>
              <a:buFont typeface="Arial" pitchFamily="34" charset="0"/>
              <a:buChar char="•"/>
            </a:pPr>
            <a:r>
              <a:rPr lang="en-US" sz="2000" dirty="0" smtClean="0">
                <a:solidFill>
                  <a:schemeClr val="bg1"/>
                </a:solidFill>
              </a:rPr>
              <a:t>              Calling Range </a:t>
            </a:r>
            <a:r>
              <a:rPr lang="en-US" sz="2000" dirty="0" err="1" smtClean="0">
                <a:solidFill>
                  <a:schemeClr val="bg1"/>
                </a:solidFill>
              </a:rPr>
              <a:t>Upto</a:t>
            </a:r>
            <a:r>
              <a:rPr lang="en-US" sz="2000" dirty="0" smtClean="0">
                <a:solidFill>
                  <a:schemeClr val="bg1"/>
                </a:solidFill>
              </a:rPr>
              <a:t> 1km</a:t>
            </a:r>
          </a:p>
          <a:p>
            <a:pPr marL="342900" lvl="0" indent="-342900">
              <a:spcBef>
                <a:spcPct val="20000"/>
              </a:spcBef>
              <a:buFont typeface="Arial" pitchFamily="34" charset="0"/>
              <a:buChar char="•"/>
            </a:pPr>
            <a:r>
              <a:rPr lang="en-US" sz="2000" dirty="0" smtClean="0">
                <a:solidFill>
                  <a:schemeClr val="bg1"/>
                </a:solidFill>
              </a:rPr>
              <a:t>              Frequency Response +/- 2dB variation</a:t>
            </a:r>
          </a:p>
          <a:p>
            <a:pPr marL="342900" lvl="0" indent="-342900">
              <a:spcBef>
                <a:spcPct val="20000"/>
              </a:spcBef>
              <a:buFont typeface="Arial" pitchFamily="34" charset="0"/>
              <a:buChar char="•"/>
            </a:pPr>
            <a:r>
              <a:rPr lang="en-US" sz="2000" dirty="0" smtClean="0">
                <a:solidFill>
                  <a:schemeClr val="bg1"/>
                </a:solidFill>
              </a:rPr>
              <a:t>              Sensitivity    : 30mV&amp;plusmn;10mV at s supply voltage of 24V DC</a:t>
            </a:r>
          </a:p>
          <a:p>
            <a:pPr marL="342900" lvl="0" indent="-342900">
              <a:spcBef>
                <a:spcPct val="20000"/>
              </a:spcBef>
              <a:buFont typeface="Arial" pitchFamily="34" charset="0"/>
              <a:buChar char="•"/>
            </a:pPr>
            <a:r>
              <a:rPr lang="en-US" sz="2000" dirty="0" smtClean="0">
                <a:solidFill>
                  <a:schemeClr val="bg1"/>
                </a:solidFill>
              </a:rPr>
              <a:t>              Harmonic Distortion =7%</a:t>
            </a:r>
          </a:p>
          <a:p>
            <a:pPr marL="342900" lvl="0" indent="-342900">
              <a:spcBef>
                <a:spcPct val="20000"/>
              </a:spcBef>
              <a:buFont typeface="Arial" pitchFamily="34" charset="0"/>
              <a:buChar char="•"/>
            </a:pPr>
            <a:r>
              <a:rPr lang="en-US" sz="2000" dirty="0" smtClean="0">
                <a:solidFill>
                  <a:schemeClr val="bg1"/>
                </a:solidFill>
              </a:rPr>
              <a:t>              Audio input voltage range 5m V </a:t>
            </a:r>
            <a:r>
              <a:rPr lang="en-US" sz="2000" dirty="0" err="1" smtClean="0">
                <a:solidFill>
                  <a:schemeClr val="bg1"/>
                </a:solidFill>
              </a:rPr>
              <a:t>rms</a:t>
            </a:r>
            <a:r>
              <a:rPr lang="en-US" sz="2000" dirty="0" smtClean="0">
                <a:solidFill>
                  <a:schemeClr val="bg1"/>
                </a:solidFill>
              </a:rPr>
              <a:t> to 50 m </a:t>
            </a:r>
            <a:r>
              <a:rPr lang="en-US" sz="2000" dirty="0" err="1" smtClean="0">
                <a:solidFill>
                  <a:schemeClr val="bg1"/>
                </a:solidFill>
              </a:rPr>
              <a:t>Vrms</a:t>
            </a:r>
            <a:endParaRPr kumimoji="0" lang="en-US" sz="2000" b="0" i="0" u="none" strike="noStrike" kern="1200" cap="none" spc="0" normalizeH="0" baseline="0" noProof="0" dirty="0" smtClean="0">
              <a:ln>
                <a:noFill/>
              </a:ln>
              <a:solidFill>
                <a:schemeClr val="bg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bg1"/>
              </a:solidFill>
              <a:effectLst/>
              <a:uLnTx/>
              <a:uFillTx/>
              <a:latin typeface="+mn-lt"/>
              <a:ea typeface="+mn-ea"/>
              <a:cs typeface="+mn-cs"/>
            </a:endParaRPr>
          </a:p>
        </p:txBody>
      </p:sp>
      <p:pic>
        <p:nvPicPr>
          <p:cNvPr id="1026" name="Picture 2" descr="C:\wamp\www\bal1211\assets\images\products\lsts-2.png"/>
          <p:cNvPicPr>
            <a:picLocks noChangeAspect="1" noChangeArrowheads="1"/>
          </p:cNvPicPr>
          <p:nvPr/>
        </p:nvPicPr>
        <p:blipFill>
          <a:blip r:embed="rId4" cstate="print"/>
          <a:srcRect/>
          <a:stretch>
            <a:fillRect/>
          </a:stretch>
        </p:blipFill>
        <p:spPr bwMode="auto">
          <a:xfrm>
            <a:off x="457200" y="1295400"/>
            <a:ext cx="2286000" cy="11430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2499</TotalTime>
  <Words>560</Words>
  <Application>Microsoft Office PowerPoint</Application>
  <PresentationFormat>On-screen Show (4:3)</PresentationFormat>
  <Paragraphs>106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Bharat Avionics Pvt Ltd.</vt:lpstr>
      <vt:lpstr>About us</vt:lpstr>
      <vt:lpstr>Embedded System services</vt:lpstr>
      <vt:lpstr>FPGA Design services</vt:lpstr>
      <vt:lpstr>Board Level Design services</vt:lpstr>
      <vt:lpstr>Product Engineering services</vt:lpstr>
      <vt:lpstr>Our Technical Expertise</vt:lpstr>
      <vt:lpstr>Products</vt:lpstr>
      <vt:lpstr>Loud Speaking Telephone System</vt:lpstr>
      <vt:lpstr>Software</vt:lpstr>
      <vt:lpstr>Current Activities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Jupiteron Technologies LLP</dc:title>
  <dc:creator>Siva</dc:creator>
  <cp:lastModifiedBy>user</cp:lastModifiedBy>
  <cp:revision>419</cp:revision>
  <dcterms:created xsi:type="dcterms:W3CDTF">2013-05-21T06:18:09Z</dcterms:created>
  <dcterms:modified xsi:type="dcterms:W3CDTF">2017-04-21T07:43:02Z</dcterms:modified>
</cp:coreProperties>
</file>