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jpg"/>
  <Override PartName="/ppt/notesSlides/notesSlide4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notesSlides/notesSlide5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2.jpg" ContentType="image/jpg"/>
  <Override PartName="/ppt/notesSlides/notesSlide6.xml" ContentType="application/vnd.openxmlformats-officedocument.presentationml.notesSlide+xml"/>
  <Override PartName="/ppt/media/image63.jpg" ContentType="image/jpg"/>
  <Override PartName="/ppt/media/image67.jpg" ContentType="image/jpg"/>
  <Override PartName="/ppt/media/image69.jpg" ContentType="image/jpg"/>
  <Override PartName="/ppt/media/image70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ppt/media/image92.jpg" ContentType="image/jpg"/>
  <Override PartName="/ppt/notesSlides/notesSlide7.xml" ContentType="application/vnd.openxmlformats-officedocument.presentationml.notesSlide+xml"/>
  <Override PartName="/ppt/media/image93.jpg" ContentType="image/jp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7" r:id="rId4"/>
    <p:sldId id="269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79" r:id="rId15"/>
    <p:sldId id="276" r:id="rId16"/>
  </p:sldIdLst>
  <p:sldSz cx="18288000" cy="10287000"/>
  <p:notesSz cx="8839200" cy="6629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 autoAdjust="0"/>
    <p:restoredTop sz="94660"/>
  </p:normalViewPr>
  <p:slideViewPr>
    <p:cSldViewPr>
      <p:cViewPr varScale="1">
        <p:scale>
          <a:sx n="59" d="100"/>
          <a:sy n="59" d="100"/>
        </p:scale>
        <p:origin x="3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16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/>
          <a:lstStyle>
            <a:lvl1pPr algn="l">
              <a:defRPr sz="600"/>
            </a:lvl1pPr>
          </a:lstStyle>
          <a:p>
            <a:r>
              <a:rPr lang="en-US" smtClean="0"/>
              <a:t>YANTRA ENGINEERING SERVICE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6578" y="0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/>
          <a:lstStyle>
            <a:lvl1pPr algn="r">
              <a:defRPr sz="600"/>
            </a:lvl1pPr>
          </a:lstStyle>
          <a:p>
            <a:fld id="{0D2AEF81-07DA-410A-8FBC-08B6B549ADF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296907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 anchor="b"/>
          <a:lstStyle>
            <a:lvl1pPr algn="l">
              <a:defRPr sz="600"/>
            </a:lvl1pPr>
          </a:lstStyle>
          <a:p>
            <a:r>
              <a:rPr lang="en-US" smtClean="0"/>
              <a:t>YANTRA ENGINEERING SERVICE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6578" y="6296907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 anchor="b"/>
          <a:lstStyle>
            <a:lvl1pPr algn="r">
              <a:defRPr sz="600"/>
            </a:lvl1pPr>
          </a:lstStyle>
          <a:p>
            <a:fld id="{C7B0D5CC-992A-4C4B-B479-2BD21F5F2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66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/>
          <a:lstStyle>
            <a:lvl1pPr algn="l">
              <a:defRPr sz="600"/>
            </a:lvl1pPr>
          </a:lstStyle>
          <a:p>
            <a:r>
              <a:rPr lang="en-US" smtClean="0"/>
              <a:t>YANTRA ENGINEERING SERVICE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6578" y="0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/>
          <a:lstStyle>
            <a:lvl1pPr algn="r">
              <a:defRPr sz="600"/>
            </a:lvl1pPr>
          </a:lstStyle>
          <a:p>
            <a:fld id="{9E352BD8-3AC5-45D0-B926-A9DC74C1461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2050" y="828675"/>
            <a:ext cx="3975100" cy="2236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496" tIns="24748" rIns="49496" bIns="247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3920" y="3190911"/>
            <a:ext cx="7071360" cy="2609814"/>
          </a:xfrm>
          <a:prstGeom prst="rect">
            <a:avLst/>
          </a:prstGeom>
        </p:spPr>
        <p:txBody>
          <a:bodyPr vert="horz" lIns="49496" tIns="24748" rIns="49496" bIns="247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296907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 anchor="b"/>
          <a:lstStyle>
            <a:lvl1pPr algn="l">
              <a:defRPr sz="600"/>
            </a:lvl1pPr>
          </a:lstStyle>
          <a:p>
            <a:r>
              <a:rPr lang="en-US" smtClean="0"/>
              <a:t>YANTRA ENGINEERING SERVICE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6578" y="6296907"/>
            <a:ext cx="3830320" cy="332493"/>
          </a:xfrm>
          <a:prstGeom prst="rect">
            <a:avLst/>
          </a:prstGeom>
        </p:spPr>
        <p:txBody>
          <a:bodyPr vert="horz" lIns="49496" tIns="24748" rIns="49496" bIns="24748" rtlCol="0" anchor="b"/>
          <a:lstStyle>
            <a:lvl1pPr algn="r">
              <a:defRPr sz="600"/>
            </a:lvl1pPr>
          </a:lstStyle>
          <a:p>
            <a:fld id="{C5F1FEC5-5265-4312-AC8B-AF747B64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27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5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1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7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1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3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1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7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7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9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4249400" y="9867900"/>
            <a:ext cx="3794760" cy="304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YANTRA ENGINEERING SERVICE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  <p:sldLayoutId id="2147483670" r:id="rId5"/>
    <p:sldLayoutId id="2147483665" r:id="rId6"/>
    <p:sldLayoutId id="2147483668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18" Type="http://schemas.openxmlformats.org/officeDocument/2006/relationships/image" Target="../media/image4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5" Type="http://schemas.openxmlformats.org/officeDocument/2006/relationships/image" Target="../media/image4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Relationship Id="rId1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17" Type="http://schemas.openxmlformats.org/officeDocument/2006/relationships/image" Target="../media/image3.png"/><Relationship Id="rId2" Type="http://schemas.openxmlformats.org/officeDocument/2006/relationships/image" Target="../media/image48.jpg"/><Relationship Id="rId16" Type="http://schemas.openxmlformats.org/officeDocument/2006/relationships/image" Target="../media/image6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5" Type="http://schemas.openxmlformats.org/officeDocument/2006/relationships/image" Target="../media/image6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g"/><Relationship Id="rId18" Type="http://schemas.openxmlformats.org/officeDocument/2006/relationships/image" Target="../media/image3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jpg"/><Relationship Id="rId17" Type="http://schemas.openxmlformats.org/officeDocument/2006/relationships/image" Target="../media/image7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jpg"/><Relationship Id="rId10" Type="http://schemas.openxmlformats.org/officeDocument/2006/relationships/image" Target="../media/image70.jpg"/><Relationship Id="rId4" Type="http://schemas.openxmlformats.org/officeDocument/2006/relationships/image" Target="../media/image64.pn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89.jp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12" Type="http://schemas.openxmlformats.org/officeDocument/2006/relationships/image" Target="../media/image88.jpg"/><Relationship Id="rId17" Type="http://schemas.openxmlformats.org/officeDocument/2006/relationships/image" Target="../media/image3.png"/><Relationship Id="rId2" Type="http://schemas.openxmlformats.org/officeDocument/2006/relationships/image" Target="../media/image78.jpg"/><Relationship Id="rId16" Type="http://schemas.openxmlformats.org/officeDocument/2006/relationships/image" Target="../media/image9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g"/><Relationship Id="rId11" Type="http://schemas.openxmlformats.org/officeDocument/2006/relationships/image" Target="../media/image87.jpg"/><Relationship Id="rId5" Type="http://schemas.openxmlformats.org/officeDocument/2006/relationships/image" Target="../media/image81.jpg"/><Relationship Id="rId15" Type="http://schemas.openxmlformats.org/officeDocument/2006/relationships/image" Target="../media/image91.jpg"/><Relationship Id="rId10" Type="http://schemas.openxmlformats.org/officeDocument/2006/relationships/image" Target="../media/image86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Relationship Id="rId14" Type="http://schemas.openxmlformats.org/officeDocument/2006/relationships/image" Target="../media/image9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3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"/>
            <a:ext cx="9829800" cy="982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9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840151" y="370575"/>
            <a:ext cx="519943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PRODUCT - PLASTIC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7206" y="1714500"/>
            <a:ext cx="16954450" cy="8198625"/>
            <a:chOff x="949699" y="1486088"/>
            <a:chExt cx="16954450" cy="8198625"/>
          </a:xfrm>
        </p:grpSpPr>
        <p:grpSp>
          <p:nvGrpSpPr>
            <p:cNvPr id="28" name="Group 27"/>
            <p:cNvGrpSpPr/>
            <p:nvPr/>
          </p:nvGrpSpPr>
          <p:grpSpPr>
            <a:xfrm>
              <a:off x="949699" y="1486088"/>
              <a:ext cx="16954450" cy="7676688"/>
              <a:chOff x="67294" y="1438570"/>
              <a:chExt cx="18069434" cy="8126539"/>
            </a:xfrm>
          </p:grpSpPr>
          <p:grpSp>
            <p:nvGrpSpPr>
              <p:cNvPr id="4" name="object 4"/>
              <p:cNvGrpSpPr/>
              <p:nvPr/>
            </p:nvGrpSpPr>
            <p:grpSpPr>
              <a:xfrm>
                <a:off x="67294" y="1594747"/>
                <a:ext cx="7250638" cy="5395609"/>
                <a:chOff x="181594" y="1594747"/>
                <a:chExt cx="7250638" cy="5395609"/>
              </a:xfrm>
            </p:grpSpPr>
            <p:pic>
              <p:nvPicPr>
                <p:cNvPr id="5" name="object 5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4730" y="1647768"/>
                  <a:ext cx="2719898" cy="2426734"/>
                </a:xfrm>
                <a:prstGeom prst="rect">
                  <a:avLst/>
                </a:prstGeom>
              </p:spPr>
            </p:pic>
            <p:pic>
              <p:nvPicPr>
                <p:cNvPr id="6" name="object 6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032818" y="1594747"/>
                  <a:ext cx="3116334" cy="2824149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1594" y="4394288"/>
                  <a:ext cx="3488130" cy="2230818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151941" y="4772697"/>
                  <a:ext cx="3280291" cy="2217659"/>
                </a:xfrm>
                <a:prstGeom prst="rect">
                  <a:avLst/>
                </a:prstGeom>
              </p:spPr>
            </p:pic>
          </p:grpSp>
          <p:pic>
            <p:nvPicPr>
              <p:cNvPr id="9" name="object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789790" y="4556973"/>
                <a:ext cx="2346938" cy="3312144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11034" y="1438570"/>
                <a:ext cx="3816124" cy="2845131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487415" y="1438570"/>
                <a:ext cx="2374294" cy="301765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221967" y="1438570"/>
                <a:ext cx="3733800" cy="3198607"/>
              </a:xfrm>
              <a:prstGeom prst="rect">
                <a:avLst/>
              </a:prstGeom>
            </p:spPr>
          </p:pic>
          <p:grpSp>
            <p:nvGrpSpPr>
              <p:cNvPr id="13" name="object 13"/>
              <p:cNvGrpSpPr/>
              <p:nvPr/>
            </p:nvGrpSpPr>
            <p:grpSpPr>
              <a:xfrm>
                <a:off x="5122756" y="4456223"/>
                <a:ext cx="9197280" cy="5033730"/>
                <a:chOff x="5222008" y="4436548"/>
                <a:chExt cx="9197280" cy="5033730"/>
              </a:xfrm>
            </p:grpSpPr>
            <p:pic>
              <p:nvPicPr>
                <p:cNvPr id="14" name="object 14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063026" y="4478671"/>
                  <a:ext cx="3834697" cy="2059094"/>
                </a:xfrm>
                <a:prstGeom prst="rect">
                  <a:avLst/>
                </a:prstGeom>
              </p:spPr>
            </p:pic>
            <p:pic>
              <p:nvPicPr>
                <p:cNvPr id="15" name="object 15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2669847" y="4436548"/>
                  <a:ext cx="1749441" cy="1529851"/>
                </a:xfrm>
                <a:prstGeom prst="rect">
                  <a:avLst/>
                </a:prstGeom>
              </p:spPr>
            </p:pic>
            <p:pic>
              <p:nvPicPr>
                <p:cNvPr id="16" name="object 16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921188" y="6749841"/>
                  <a:ext cx="2794319" cy="2499596"/>
                </a:xfrm>
                <a:prstGeom prst="rect">
                  <a:avLst/>
                </a:prstGeom>
              </p:spPr>
            </p:pic>
            <p:pic>
              <p:nvPicPr>
                <p:cNvPr id="18" name="object 18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222008" y="7319785"/>
                  <a:ext cx="2805907" cy="2150493"/>
                </a:xfrm>
                <a:prstGeom prst="rect">
                  <a:avLst/>
                </a:prstGeom>
              </p:spPr>
            </p:pic>
          </p:grpSp>
          <p:pic>
            <p:nvPicPr>
              <p:cNvPr id="19" name="object 1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8346" y="7127383"/>
                <a:ext cx="1912583" cy="2362570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80146" y="7127383"/>
                <a:ext cx="2973686" cy="2437726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7"/>
            <a:srcRect t="17702" b="7487"/>
            <a:stretch/>
          </p:blipFill>
          <p:spPr>
            <a:xfrm>
              <a:off x="12039600" y="8209698"/>
              <a:ext cx="5038725" cy="14750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8"/>
            <a:srcRect l="1607" t="14627" b="5412"/>
            <a:stretch/>
          </p:blipFill>
          <p:spPr>
            <a:xfrm>
              <a:off x="10826534" y="5999898"/>
              <a:ext cx="4957762" cy="223921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794" y="1828801"/>
            <a:ext cx="17373600" cy="8153400"/>
            <a:chOff x="286511" y="1356360"/>
            <a:chExt cx="17683339" cy="8707971"/>
          </a:xfrm>
        </p:grpSpPr>
        <p:grpSp>
          <p:nvGrpSpPr>
            <p:cNvPr id="4" name="object 4"/>
            <p:cNvGrpSpPr/>
            <p:nvPr/>
          </p:nvGrpSpPr>
          <p:grpSpPr>
            <a:xfrm>
              <a:off x="286511" y="1356360"/>
              <a:ext cx="17683339" cy="8707971"/>
              <a:chOff x="286511" y="1356360"/>
              <a:chExt cx="17683339" cy="8707971"/>
            </a:xfrm>
          </p:grpSpPr>
          <p:pic>
            <p:nvPicPr>
              <p:cNvPr id="5" name="object 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596792" y="5104364"/>
                <a:ext cx="4277986" cy="3347738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509639" y="1356360"/>
                <a:ext cx="3062847" cy="3563112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9121" y="1716626"/>
                <a:ext cx="3779519" cy="2690721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6991" y="4480395"/>
                <a:ext cx="2538983" cy="1679612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01897" y="1438616"/>
                <a:ext cx="3118103" cy="2800978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01511" y="4358640"/>
                <a:ext cx="4715255" cy="300837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000999" y="1429512"/>
                <a:ext cx="3261359" cy="2712719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114184" y="4566037"/>
                <a:ext cx="2785872" cy="1895856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907972" y="5251199"/>
                <a:ext cx="2497614" cy="3275714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86511" y="6620583"/>
                <a:ext cx="3285746" cy="337990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834603" y="7482675"/>
                <a:ext cx="3188208" cy="2581656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4999183" y="8738537"/>
                <a:ext cx="2970667" cy="990272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039856" y="8711805"/>
                <a:ext cx="3675887" cy="1115568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164531" y="7689246"/>
                <a:ext cx="3502128" cy="1758618"/>
              </a:xfrm>
              <a:prstGeom prst="rect">
                <a:avLst/>
              </a:prstGeom>
            </p:spPr>
          </p:pic>
        </p:grp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9197" y="1705689"/>
              <a:ext cx="2942303" cy="297453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6810553" y="370575"/>
            <a:ext cx="519943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PRODUCT - PLASTIC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96385" y="1486088"/>
            <a:ext cx="17145000" cy="8229412"/>
            <a:chOff x="211864" y="1325002"/>
            <a:chExt cx="17519196" cy="8596237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520" y="3879446"/>
              <a:ext cx="3323617" cy="2823852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211864" y="1325002"/>
              <a:ext cx="17519196" cy="8596237"/>
              <a:chOff x="211864" y="1325002"/>
              <a:chExt cx="17519196" cy="8596237"/>
            </a:xfrm>
          </p:grpSpPr>
          <p:pic>
            <p:nvPicPr>
              <p:cNvPr id="4" name="object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30860" y="1666662"/>
                <a:ext cx="3114719" cy="1962800"/>
              </a:xfrm>
              <a:prstGeom prst="rect">
                <a:avLst/>
              </a:prstGeom>
            </p:spPr>
          </p:pic>
          <p:grpSp>
            <p:nvGrpSpPr>
              <p:cNvPr id="5" name="object 5"/>
              <p:cNvGrpSpPr/>
              <p:nvPr/>
            </p:nvGrpSpPr>
            <p:grpSpPr>
              <a:xfrm>
                <a:off x="7287768" y="1588008"/>
                <a:ext cx="6638964" cy="5188320"/>
                <a:chOff x="7287768" y="1588008"/>
                <a:chExt cx="6638964" cy="5188320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287768" y="1588008"/>
                  <a:ext cx="3685031" cy="2086051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610508" y="3603360"/>
                  <a:ext cx="3316224" cy="3172968"/>
                </a:xfrm>
                <a:prstGeom prst="rect">
                  <a:avLst/>
                </a:prstGeom>
              </p:spPr>
            </p:pic>
          </p:grpSp>
          <p:pic>
            <p:nvPicPr>
              <p:cNvPr id="8" name="object 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5963" y="1680944"/>
                <a:ext cx="2670048" cy="2545080"/>
              </a:xfrm>
              <a:prstGeom prst="rect">
                <a:avLst/>
              </a:prstGeom>
            </p:spPr>
          </p:pic>
          <p:grpSp>
            <p:nvGrpSpPr>
              <p:cNvPr id="9" name="object 9"/>
              <p:cNvGrpSpPr/>
              <p:nvPr/>
            </p:nvGrpSpPr>
            <p:grpSpPr>
              <a:xfrm>
                <a:off x="11214988" y="1325002"/>
                <a:ext cx="6209973" cy="3008376"/>
                <a:chOff x="11225910" y="1272658"/>
                <a:chExt cx="6209973" cy="3008376"/>
              </a:xfrm>
            </p:grpSpPr>
            <p:pic>
              <p:nvPicPr>
                <p:cNvPr id="10" name="object 10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225910" y="1403944"/>
                  <a:ext cx="2859023" cy="1997955"/>
                </a:xfrm>
                <a:prstGeom prst="rect">
                  <a:avLst/>
                </a:prstGeom>
              </p:spPr>
            </p:pic>
            <p:pic>
              <p:nvPicPr>
                <p:cNvPr id="11" name="object 11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4436651" y="1272658"/>
                  <a:ext cx="2999232" cy="3008376"/>
                </a:xfrm>
                <a:prstGeom prst="rect">
                  <a:avLst/>
                </a:prstGeom>
              </p:spPr>
            </p:pic>
          </p:grpSp>
          <p:pic>
            <p:nvPicPr>
              <p:cNvPr id="12" name="object 1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46403" y="4385519"/>
                <a:ext cx="3425952" cy="2356506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484623" y="4333378"/>
                <a:ext cx="1944624" cy="1400787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941077" y="4673499"/>
                <a:ext cx="2789983" cy="2638976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550351" y="7001256"/>
                <a:ext cx="2914347" cy="2836256"/>
              </a:xfrm>
              <a:prstGeom prst="rect">
                <a:avLst/>
              </a:prstGeom>
            </p:spPr>
          </p:pic>
          <p:grpSp>
            <p:nvGrpSpPr>
              <p:cNvPr id="17" name="object 17"/>
              <p:cNvGrpSpPr/>
              <p:nvPr/>
            </p:nvGrpSpPr>
            <p:grpSpPr>
              <a:xfrm>
                <a:off x="211864" y="6864088"/>
                <a:ext cx="7312890" cy="3057151"/>
                <a:chOff x="356615" y="7054151"/>
                <a:chExt cx="7312890" cy="3057151"/>
              </a:xfrm>
            </p:grpSpPr>
            <p:pic>
              <p:nvPicPr>
                <p:cNvPr id="18" name="object 18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356615" y="7120126"/>
                  <a:ext cx="4127993" cy="2991176"/>
                </a:xfrm>
                <a:prstGeom prst="rect">
                  <a:avLst/>
                </a:prstGeom>
              </p:spPr>
            </p:pic>
            <p:pic>
              <p:nvPicPr>
                <p:cNvPr id="19" name="object 19"/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815849" y="7054151"/>
                  <a:ext cx="2853656" cy="2702822"/>
                </a:xfrm>
                <a:prstGeom prst="rect">
                  <a:avLst/>
                </a:prstGeom>
              </p:spPr>
            </p:pic>
          </p:grpSp>
          <p:pic>
            <p:nvPicPr>
              <p:cNvPr id="20" name="object 20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5285753" y="7702843"/>
                <a:ext cx="2270725" cy="2218396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56276" y="6986952"/>
                <a:ext cx="2768382" cy="2394308"/>
              </a:xfrm>
              <a:prstGeom prst="rect">
                <a:avLst/>
              </a:prstGeom>
            </p:spPr>
          </p:pic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824595" y="371508"/>
            <a:ext cx="519943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PRODUCT - PLASTIC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81000" y="1714500"/>
            <a:ext cx="17663160" cy="8001000"/>
            <a:chOff x="100316" y="1936790"/>
            <a:chExt cx="17983904" cy="7854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316" y="2006611"/>
              <a:ext cx="4206240" cy="2460992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250013" y="1936790"/>
              <a:ext cx="17834207" cy="7854680"/>
              <a:chOff x="400152" y="893431"/>
              <a:chExt cx="17834207" cy="7854680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09942" y="1212374"/>
                <a:ext cx="3999031" cy="1754602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83337" y="3150616"/>
                <a:ext cx="4008155" cy="1830601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28694" y="3408431"/>
                <a:ext cx="3118103" cy="2193777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143317" y="893431"/>
                <a:ext cx="6091042" cy="3002280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63730" y="3401443"/>
                <a:ext cx="2590800" cy="1734312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551939" y="3994469"/>
                <a:ext cx="3215640" cy="2627376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46731" y="1468810"/>
                <a:ext cx="2296225" cy="1751905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002269" y="4974862"/>
                <a:ext cx="4276344" cy="336194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42539" y="6720604"/>
                <a:ext cx="2499359" cy="2026920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378229" y="5345115"/>
                <a:ext cx="4572000" cy="1697736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0152" y="6627254"/>
                <a:ext cx="3415233" cy="2120857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663090" y="4806444"/>
                <a:ext cx="3075432" cy="1993392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00806" y="6917901"/>
                <a:ext cx="3340608" cy="1716024"/>
              </a:xfrm>
              <a:prstGeom prst="rect">
                <a:avLst/>
              </a:prstGeom>
            </p:spPr>
          </p:pic>
        </p:grp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9872" y="4428334"/>
              <a:ext cx="1829153" cy="3590210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596014" y="355544"/>
            <a:ext cx="1297102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PRODUCT – SHEET METAL &amp; BUS BAR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3806" y="2019300"/>
            <a:ext cx="5034194" cy="2828444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9800" y="2324100"/>
            <a:ext cx="5365017" cy="19593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93063" y="317445"/>
            <a:ext cx="353673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OUR CLIENTS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26" name="Picture 2" descr="Bytebeam raises Seed round to make every device smart | STR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34100"/>
            <a:ext cx="48768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414" t="5165" r="1119" b="17142"/>
          <a:stretch/>
        </p:blipFill>
        <p:spPr>
          <a:xfrm>
            <a:off x="9601200" y="6438900"/>
            <a:ext cx="6292428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048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15435" y="2095500"/>
            <a:ext cx="15686769" cy="5009062"/>
            <a:chOff x="4788806" y="1421095"/>
            <a:chExt cx="15686769" cy="5009062"/>
          </a:xfr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</p:grpSpPr>
        <p:sp>
          <p:nvSpPr>
            <p:cNvPr id="15" name="Rounded Rectangle 14"/>
            <p:cNvSpPr/>
            <p:nvPr/>
          </p:nvSpPr>
          <p:spPr>
            <a:xfrm>
              <a:off x="4788806" y="1639100"/>
              <a:ext cx="7473043" cy="1032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EMAIL</a:t>
              </a:r>
              <a:r>
                <a:rPr lang="en-US" sz="32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 :</a:t>
              </a:r>
              <a:r>
                <a:rPr lang="en-US" sz="2800" b="1" dirty="0" smtClean="0">
                  <a:solidFill>
                    <a:schemeClr val="tx1"/>
                  </a:solidFill>
                  <a:latin typeface="Castellar" panose="020A0402060406010301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info.yantraes@gmail.com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007975" y="1421095"/>
              <a:ext cx="7467600" cy="16132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CALL US :</a:t>
              </a:r>
              <a:endParaRPr lang="en-US" sz="32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+91 </a:t>
              </a:r>
              <a:r>
                <a:rPr lang="en-US" sz="2800" dirty="0" smtClean="0">
                  <a:solidFill>
                    <a:schemeClr val="tx1"/>
                  </a:solidFill>
                </a:rPr>
                <a:t>8550864945, </a:t>
              </a:r>
              <a:r>
                <a:rPr lang="en-US" sz="2800" dirty="0" smtClean="0">
                  <a:solidFill>
                    <a:schemeClr val="tx1"/>
                  </a:solidFill>
                </a:rPr>
                <a:t>8073244458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94250" y="3817586"/>
              <a:ext cx="7467600" cy="251492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OFFICE ADDRESS :</a:t>
              </a:r>
              <a:endParaRPr lang="en-US" sz="32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No 51 </a:t>
              </a:r>
              <a:r>
                <a:rPr lang="en-US" sz="2800" dirty="0" err="1">
                  <a:solidFill>
                    <a:schemeClr val="tx1"/>
                  </a:solidFill>
                </a:rPr>
                <a:t>Ajjavara</a:t>
              </a:r>
              <a:r>
                <a:rPr lang="en-US" sz="2800" dirty="0">
                  <a:solidFill>
                    <a:schemeClr val="tx1"/>
                  </a:solidFill>
                </a:rPr>
                <a:t>, Nandi Village</a:t>
              </a: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Chikkaballapur</a:t>
              </a:r>
              <a:r>
                <a:rPr lang="en-US" sz="2800" dirty="0">
                  <a:solidFill>
                    <a:schemeClr val="tx1"/>
                  </a:solidFill>
                </a:rPr>
                <a:t> Karnataka 562101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3007975" y="3817586"/>
              <a:ext cx="7467600" cy="26125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COMMUNICATION </a:t>
              </a:r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ADDRESS </a:t>
              </a:r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Near SLV Sapphire Flats 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HT Line Road, Kereguddadahalli, Abbigere Bengaluru, Karnataka 560090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88805" y="343657"/>
            <a:ext cx="475508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CONTACT DETAILS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4713" y="8120701"/>
            <a:ext cx="444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>
                <a:latin typeface="+mj-lt"/>
              </a:rPr>
              <a:t>Thank YOU</a:t>
            </a:r>
            <a:endParaRPr lang="en-US" sz="4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25816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7200" y="2057337"/>
            <a:ext cx="17145000" cy="26668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6" marR="5080">
              <a:lnSpc>
                <a:spcPct val="118100"/>
              </a:lnSpc>
              <a:spcBef>
                <a:spcPts val="105"/>
              </a:spcBef>
              <a:tabLst>
                <a:tab pos="271145" algn="l"/>
                <a:tab pos="271780" algn="l"/>
                <a:tab pos="1646555" algn="l"/>
              </a:tabLst>
            </a:pPr>
            <a:r>
              <a:rPr lang="en-US" sz="3200" b="1" dirty="0" err="1"/>
              <a:t>Yantra</a:t>
            </a:r>
            <a:r>
              <a:rPr lang="en-US" sz="3200" b="1" dirty="0"/>
              <a:t> Engineering Service,</a:t>
            </a:r>
          </a:p>
          <a:p>
            <a:pPr marL="354966" marR="5080" indent="-342900">
              <a:lnSpc>
                <a:spcPct val="1181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271145" algn="l"/>
                <a:tab pos="271780" algn="l"/>
                <a:tab pos="1646555" algn="l"/>
              </a:tabLst>
            </a:pPr>
            <a:r>
              <a:rPr lang="en-US" sz="2800" dirty="0"/>
              <a:t>We are Flexible &amp; Scalable Manufacturing service providing small batch production / large volume production. </a:t>
            </a:r>
          </a:p>
          <a:p>
            <a:pPr marL="354966" marR="5080" indent="-342900">
              <a:lnSpc>
                <a:spcPct val="1181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271145" algn="l"/>
                <a:tab pos="271780" algn="l"/>
                <a:tab pos="1646555" algn="l"/>
              </a:tabLst>
            </a:pPr>
            <a:r>
              <a:rPr lang="en-US" sz="2800" dirty="0"/>
              <a:t>We Manufacture with the help of a growing network of suppliers &amp; bring speed in the manufacturing process. </a:t>
            </a:r>
          </a:p>
          <a:p>
            <a:pPr marL="354966" marR="5080" indent="-342900">
              <a:lnSpc>
                <a:spcPct val="118100"/>
              </a:lnSpc>
              <a:spcBef>
                <a:spcPts val="105"/>
              </a:spcBef>
              <a:buFont typeface="Wingdings" panose="05000000000000000000" pitchFamily="2" charset="2"/>
              <a:buChar char="q"/>
              <a:tabLst>
                <a:tab pos="271145" algn="l"/>
                <a:tab pos="271780" algn="l"/>
                <a:tab pos="1646555" algn="l"/>
              </a:tabLst>
            </a:pPr>
            <a:r>
              <a:rPr lang="en-US" sz="2800" dirty="0"/>
              <a:t>We also Provide full site of manufacture service to the customers to reduce the cost, improve quality, manage inventory &amp; time.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52600" y="1142472"/>
            <a:ext cx="423737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ABOUT YANTRA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281" y="5022309"/>
            <a:ext cx="2456122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MISSION</a:t>
            </a:r>
            <a:endParaRPr lang="en-US" sz="4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57200" y="5895241"/>
            <a:ext cx="16489489" cy="1537600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sz="2800" spc="-110" dirty="0">
                <a:cs typeface="Arial MT"/>
              </a:rPr>
              <a:t>To</a:t>
            </a:r>
            <a:r>
              <a:rPr sz="2800" spc="-4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provide</a:t>
            </a:r>
            <a:r>
              <a:rPr sz="2800" spc="2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exceptional</a:t>
            </a:r>
            <a:r>
              <a:rPr sz="2800" spc="5" dirty="0">
                <a:cs typeface="Arial MT"/>
              </a:rPr>
              <a:t> </a:t>
            </a:r>
            <a:r>
              <a:rPr sz="2800" dirty="0" smtClean="0">
                <a:cs typeface="Arial MT"/>
              </a:rPr>
              <a:t>parts </a:t>
            </a:r>
            <a:r>
              <a:rPr sz="2800" dirty="0">
                <a:cs typeface="Arial MT"/>
              </a:rPr>
              <a:t>manufacturing and commitment </a:t>
            </a:r>
            <a:r>
              <a:rPr sz="2800" spc="-10" dirty="0">
                <a:cs typeface="Arial MT"/>
              </a:rPr>
              <a:t>with </a:t>
            </a:r>
            <a:r>
              <a:rPr sz="2800" spc="-5" dirty="0">
                <a:cs typeface="Arial MT"/>
              </a:rPr>
              <a:t> </a:t>
            </a:r>
            <a:r>
              <a:rPr sz="2800" dirty="0">
                <a:cs typeface="Arial MT"/>
              </a:rPr>
              <a:t>best </a:t>
            </a:r>
            <a:r>
              <a:rPr sz="2800" spc="-5" dirty="0">
                <a:cs typeface="Arial MT"/>
              </a:rPr>
              <a:t>services tailored </a:t>
            </a:r>
            <a:r>
              <a:rPr sz="2800" spc="5" dirty="0">
                <a:cs typeface="Arial MT"/>
              </a:rPr>
              <a:t>to the </a:t>
            </a:r>
            <a:r>
              <a:rPr sz="2800" dirty="0">
                <a:cs typeface="Arial MT"/>
              </a:rPr>
              <a:t>unique needs of </a:t>
            </a:r>
            <a:r>
              <a:rPr sz="2800" spc="-60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our</a:t>
            </a:r>
            <a:r>
              <a:rPr sz="2800" spc="-1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clients,</a:t>
            </a:r>
            <a:r>
              <a:rPr sz="2800" spc="-1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delivering</a:t>
            </a:r>
            <a:r>
              <a:rPr sz="2800" spc="40" dirty="0">
                <a:cs typeface="Arial MT"/>
              </a:rPr>
              <a:t> </a:t>
            </a:r>
            <a:r>
              <a:rPr sz="2800" dirty="0">
                <a:cs typeface="Arial MT"/>
              </a:rPr>
              <a:t>superior</a:t>
            </a:r>
            <a:r>
              <a:rPr sz="2800" spc="-10" dirty="0">
                <a:cs typeface="Arial MT"/>
              </a:rPr>
              <a:t> </a:t>
            </a:r>
            <a:r>
              <a:rPr sz="2800" dirty="0">
                <a:cs typeface="Arial MT"/>
              </a:rPr>
              <a:t>quality </a:t>
            </a:r>
            <a:r>
              <a:rPr sz="2800" spc="5" dirty="0">
                <a:cs typeface="Arial MT"/>
              </a:rPr>
              <a:t> </a:t>
            </a:r>
            <a:r>
              <a:rPr sz="2800" dirty="0">
                <a:cs typeface="Arial MT"/>
              </a:rPr>
              <a:t>products,</a:t>
            </a:r>
            <a:r>
              <a:rPr sz="2800" spc="-30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fostering</a:t>
            </a:r>
            <a:r>
              <a:rPr sz="2800" spc="-50" dirty="0">
                <a:cs typeface="Arial MT"/>
              </a:rPr>
              <a:t> </a:t>
            </a:r>
            <a:r>
              <a:rPr sz="2800" dirty="0">
                <a:cs typeface="Arial MT"/>
              </a:rPr>
              <a:t>long-lasting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partnerships, </a:t>
            </a:r>
            <a:r>
              <a:rPr sz="2800" spc="-600" dirty="0">
                <a:cs typeface="Arial MT"/>
              </a:rPr>
              <a:t> </a:t>
            </a:r>
            <a:r>
              <a:rPr sz="2800" dirty="0">
                <a:cs typeface="Arial MT"/>
              </a:rPr>
              <a:t>and contributing </a:t>
            </a:r>
            <a:r>
              <a:rPr sz="2800" spc="5" dirty="0">
                <a:cs typeface="Arial MT"/>
              </a:rPr>
              <a:t>to the </a:t>
            </a:r>
            <a:r>
              <a:rPr sz="2800" dirty="0">
                <a:cs typeface="Arial MT"/>
              </a:rPr>
              <a:t>advancement of </a:t>
            </a:r>
            <a:r>
              <a:rPr sz="2800" spc="5" dirty="0">
                <a:cs typeface="Arial MT"/>
              </a:rPr>
              <a:t> </a:t>
            </a:r>
            <a:r>
              <a:rPr sz="2800" dirty="0">
                <a:cs typeface="Arial MT"/>
              </a:rPr>
              <a:t>industries</a:t>
            </a:r>
            <a:r>
              <a:rPr sz="2800" spc="-25" dirty="0">
                <a:cs typeface="Arial MT"/>
              </a:rPr>
              <a:t> </a:t>
            </a:r>
            <a:r>
              <a:rPr sz="2800" dirty="0">
                <a:cs typeface="Arial MT"/>
              </a:rPr>
              <a:t>and </a:t>
            </a:r>
            <a:r>
              <a:rPr sz="2800" spc="5" dirty="0">
                <a:cs typeface="Arial MT"/>
              </a:rPr>
              <a:t>a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greener</a:t>
            </a:r>
            <a:r>
              <a:rPr sz="2800" spc="-10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future.</a:t>
            </a:r>
            <a:endParaRPr sz="2800" dirty="0">
              <a:cs typeface="Arial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515" y="7688996"/>
            <a:ext cx="198964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VISION</a:t>
            </a:r>
            <a:endParaRPr lang="en-US" sz="4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457199" y="8603861"/>
            <a:ext cx="16489489" cy="99681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sz="2800" spc="-110" dirty="0">
                <a:cs typeface="Arial MT"/>
              </a:rPr>
              <a:t>To</a:t>
            </a:r>
            <a:r>
              <a:rPr sz="2800" spc="-45" dirty="0">
                <a:cs typeface="Arial MT"/>
              </a:rPr>
              <a:t> </a:t>
            </a:r>
            <a:r>
              <a:rPr sz="2800" dirty="0">
                <a:cs typeface="Arial MT"/>
              </a:rPr>
              <a:t>be a</a:t>
            </a:r>
            <a:r>
              <a:rPr sz="2800" spc="-25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globally</a:t>
            </a:r>
            <a:r>
              <a:rPr sz="2800" spc="5" dirty="0">
                <a:cs typeface="Arial MT"/>
              </a:rPr>
              <a:t> </a:t>
            </a:r>
            <a:r>
              <a:rPr sz="2800" dirty="0">
                <a:cs typeface="Arial MT"/>
              </a:rPr>
              <a:t>recognized</a:t>
            </a:r>
            <a:r>
              <a:rPr sz="2800" spc="-20" dirty="0">
                <a:cs typeface="Arial MT"/>
              </a:rPr>
              <a:t> </a:t>
            </a:r>
            <a:r>
              <a:rPr sz="2800" dirty="0">
                <a:cs typeface="Arial MT"/>
              </a:rPr>
              <a:t>and</a:t>
            </a:r>
            <a:r>
              <a:rPr sz="2800" spc="-5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preferred </a:t>
            </a:r>
            <a:r>
              <a:rPr sz="2800" spc="10" dirty="0">
                <a:cs typeface="Arial MT"/>
              </a:rPr>
              <a:t> </a:t>
            </a:r>
            <a:r>
              <a:rPr sz="2800" dirty="0">
                <a:cs typeface="Arial MT"/>
              </a:rPr>
              <a:t>manufacturing </a:t>
            </a:r>
            <a:r>
              <a:rPr sz="2800" spc="-15" dirty="0">
                <a:cs typeface="Arial MT"/>
              </a:rPr>
              <a:t>partner, </a:t>
            </a:r>
            <a:r>
              <a:rPr sz="2800" spc="-5" dirty="0">
                <a:cs typeface="Arial MT"/>
              </a:rPr>
              <a:t>driving innovation </a:t>
            </a:r>
            <a:r>
              <a:rPr sz="2800" dirty="0">
                <a:cs typeface="Arial MT"/>
              </a:rPr>
              <a:t>and </a:t>
            </a:r>
            <a:r>
              <a:rPr sz="2800" spc="-600" dirty="0">
                <a:cs typeface="Arial MT"/>
              </a:rPr>
              <a:t> </a:t>
            </a:r>
            <a:r>
              <a:rPr sz="2800" dirty="0">
                <a:cs typeface="Arial MT"/>
              </a:rPr>
              <a:t>sustainable solutions, </a:t>
            </a:r>
            <a:r>
              <a:rPr sz="2800" spc="-5" dirty="0">
                <a:cs typeface="Arial MT"/>
              </a:rPr>
              <a:t>empowering </a:t>
            </a:r>
            <a:r>
              <a:rPr sz="2800" dirty="0">
                <a:cs typeface="Arial MT"/>
              </a:rPr>
              <a:t>industries </a:t>
            </a:r>
            <a:r>
              <a:rPr sz="2800" spc="-600" dirty="0">
                <a:cs typeface="Arial MT"/>
              </a:rPr>
              <a:t> </a:t>
            </a:r>
            <a:r>
              <a:rPr sz="2800" spc="5" dirty="0">
                <a:cs typeface="Arial MT"/>
              </a:rPr>
              <a:t>to </a:t>
            </a:r>
            <a:r>
              <a:rPr sz="2800" spc="-5" dirty="0">
                <a:cs typeface="Arial MT"/>
              </a:rPr>
              <a:t>thrive </a:t>
            </a:r>
            <a:r>
              <a:rPr sz="2800" dirty="0">
                <a:cs typeface="Arial MT"/>
              </a:rPr>
              <a:t>and create a </a:t>
            </a:r>
            <a:r>
              <a:rPr sz="2800" spc="-5" dirty="0">
                <a:cs typeface="Arial MT"/>
              </a:rPr>
              <a:t>positive </a:t>
            </a:r>
            <a:r>
              <a:rPr sz="2800" dirty="0">
                <a:cs typeface="Arial MT"/>
              </a:rPr>
              <a:t>impact on </a:t>
            </a:r>
            <a:r>
              <a:rPr sz="2800" spc="5" dirty="0">
                <a:cs typeface="Arial MT"/>
              </a:rPr>
              <a:t>the </a:t>
            </a:r>
            <a:r>
              <a:rPr sz="2800" spc="10" dirty="0">
                <a:cs typeface="Arial MT"/>
              </a:rPr>
              <a:t> </a:t>
            </a:r>
            <a:r>
              <a:rPr sz="2800" spc="-5" dirty="0">
                <a:cs typeface="Arial MT"/>
              </a:rPr>
              <a:t>world.</a:t>
            </a:r>
            <a:endParaRPr sz="28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1173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80615" y="370575"/>
            <a:ext cx="483202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OUR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CAPABILITIES</a:t>
            </a:r>
            <a:endParaRPr lang="en-US" sz="48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2552700"/>
            <a:ext cx="17145000" cy="6056858"/>
            <a:chOff x="609600" y="1932746"/>
            <a:chExt cx="17145000" cy="6056858"/>
          </a:xfrm>
        </p:grpSpPr>
        <p:sp>
          <p:nvSpPr>
            <p:cNvPr id="23" name="Rounded Rectangle 22"/>
            <p:cNvSpPr/>
            <p:nvPr/>
          </p:nvSpPr>
          <p:spPr>
            <a:xfrm>
              <a:off x="609600" y="1932746"/>
              <a:ext cx="8305800" cy="1385053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REVERSE ENGINEERING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09600" y="3496254"/>
              <a:ext cx="8305800" cy="1379983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TOOL 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&amp; DIE MANUFACTURING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0400" y="5049569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DESIGN &amp; DEVELOPMENT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0400" y="6618004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ALUMINIUM DIE CASTING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448800" y="5083569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CUSTOM PACKAGING SOLUTION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448800" y="1956553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INJECTION MOULDING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448800" y="3520061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SHEET METAL FABRICATION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448800" y="6618004"/>
              <a:ext cx="8305800" cy="1371600"/>
            </a:xfrm>
            <a:prstGeom prst="round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PRECISION PARTS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07781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389" y="1714500"/>
            <a:ext cx="17892771" cy="8001188"/>
            <a:chOff x="59430" y="1790700"/>
            <a:chExt cx="18030393" cy="7500803"/>
          </a:xfrm>
        </p:grpSpPr>
        <p:grpSp>
          <p:nvGrpSpPr>
            <p:cNvPr id="26" name="Group 25"/>
            <p:cNvGrpSpPr/>
            <p:nvPr/>
          </p:nvGrpSpPr>
          <p:grpSpPr>
            <a:xfrm>
              <a:off x="137235" y="1790700"/>
              <a:ext cx="17952588" cy="7500803"/>
              <a:chOff x="120906" y="2501264"/>
              <a:chExt cx="17952588" cy="7500803"/>
            </a:xfr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120906" y="2501264"/>
                <a:ext cx="4451094" cy="74246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>
                  <a:lnSpc>
                    <a:spcPct val="100000"/>
                  </a:lnSpc>
                  <a:spcBef>
                    <a:spcPts val="555"/>
                  </a:spcBef>
                </a:pPr>
                <a:endParaRPr lang="en-US" b="1" dirty="0">
                  <a:solidFill>
                    <a:schemeClr val="tx1"/>
                  </a:solidFill>
                  <a:latin typeface="Arial MT"/>
                  <a:cs typeface="Arial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621404" y="2534509"/>
                <a:ext cx="4451094" cy="74246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Arial MT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9121902" y="2544198"/>
                <a:ext cx="4451094" cy="74246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Arial MT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3622400" y="2577443"/>
                <a:ext cx="4451094" cy="742462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Arial MT"/>
                </a:endParaRPr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9088826" y="3386777"/>
              <a:ext cx="4142870" cy="4106122"/>
            </a:xfrm>
            <a:prstGeom prst="rect">
              <a:avLst/>
            </a:prstGeom>
          </p:spPr>
          <p:txBody>
            <a:bodyPr vert="horz" wrap="square" lIns="0" tIns="71120" rIns="0" bIns="0" rtlCol="0">
              <a:spAutoFit/>
            </a:bodyPr>
            <a:lstStyle/>
            <a:p>
              <a:pPr marL="593090" marR="5080" indent="-342900">
                <a:lnSpc>
                  <a:spcPct val="117300"/>
                </a:lnSpc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sz="2800" dirty="0" smtClean="0">
                  <a:cs typeface="Arial"/>
                </a:rPr>
                <a:t>Electronic</a:t>
              </a:r>
              <a:r>
                <a:rPr sz="2800" spc="-65" dirty="0" smtClean="0">
                  <a:cs typeface="Arial"/>
                </a:rPr>
                <a:t> </a:t>
              </a:r>
              <a:r>
                <a:rPr sz="2800" dirty="0">
                  <a:cs typeface="Arial"/>
                </a:rPr>
                <a:t>Enclosures</a:t>
              </a:r>
              <a:r>
                <a:rPr sz="2800" dirty="0">
                  <a:cs typeface="Arial MT"/>
                </a:rPr>
                <a:t>:</a:t>
              </a:r>
              <a:r>
                <a:rPr sz="2800" spc="-30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Protective</a:t>
              </a:r>
              <a:r>
                <a:rPr sz="2800" spc="-20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casings</a:t>
              </a:r>
              <a:r>
                <a:rPr sz="2800" spc="-40" dirty="0">
                  <a:cs typeface="Arial MT"/>
                </a:rPr>
                <a:t> </a:t>
              </a:r>
              <a:r>
                <a:rPr sz="2800" spc="10" dirty="0">
                  <a:cs typeface="Arial MT"/>
                </a:rPr>
                <a:t>for</a:t>
              </a:r>
              <a:r>
                <a:rPr sz="2800" spc="-35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electronic</a:t>
              </a:r>
              <a:r>
                <a:rPr sz="2800" spc="-15" dirty="0">
                  <a:cs typeface="Arial MT"/>
                </a:rPr>
                <a:t> </a:t>
              </a:r>
              <a:r>
                <a:rPr sz="2800" spc="-5" dirty="0">
                  <a:cs typeface="Arial MT"/>
                </a:rPr>
                <a:t>devices </a:t>
              </a:r>
              <a:r>
                <a:rPr sz="2800" spc="-600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and</a:t>
              </a:r>
              <a:r>
                <a:rPr sz="2800" spc="-5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equipment</a:t>
              </a:r>
              <a:r>
                <a:rPr sz="2800" dirty="0" smtClean="0">
                  <a:cs typeface="Arial MT"/>
                </a:rPr>
                <a:t>.</a:t>
              </a:r>
              <a:endParaRPr lang="en-US" sz="2800" dirty="0" smtClean="0">
                <a:cs typeface="Arial MT"/>
              </a:endParaRPr>
            </a:p>
            <a:p>
              <a:pPr marL="250190" marR="5080">
                <a:lnSpc>
                  <a:spcPct val="117300"/>
                </a:lnSpc>
                <a:tabLst>
                  <a:tab pos="488315" algn="l"/>
                  <a:tab pos="488950" algn="l"/>
                </a:tabLst>
              </a:pPr>
              <a:endParaRPr sz="2800" dirty="0">
                <a:cs typeface="Arial MT"/>
              </a:endParaRPr>
            </a:p>
            <a:p>
              <a:pPr marL="592455" indent="-342900">
                <a:lnSpc>
                  <a:spcPct val="100000"/>
                </a:lnSpc>
                <a:spcBef>
                  <a:spcPts val="45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sz="2800" dirty="0">
                  <a:cs typeface="Arial"/>
                </a:rPr>
                <a:t>Injection</a:t>
              </a:r>
              <a:r>
                <a:rPr sz="2800" spc="-45" dirty="0">
                  <a:cs typeface="Arial"/>
                </a:rPr>
                <a:t> </a:t>
              </a:r>
              <a:r>
                <a:rPr sz="2800" dirty="0">
                  <a:cs typeface="Arial"/>
                </a:rPr>
                <a:t>Molded</a:t>
              </a:r>
              <a:r>
                <a:rPr sz="2800" spc="-40" dirty="0">
                  <a:cs typeface="Arial"/>
                </a:rPr>
                <a:t> </a:t>
              </a:r>
              <a:r>
                <a:rPr sz="2800" dirty="0">
                  <a:cs typeface="Arial"/>
                </a:rPr>
                <a:t>Connectors:</a:t>
              </a:r>
              <a:r>
                <a:rPr sz="2800" spc="-15" dirty="0">
                  <a:cs typeface="Arial"/>
                </a:rPr>
                <a:t> </a:t>
              </a:r>
              <a:r>
                <a:rPr sz="2800" spc="-10" dirty="0">
                  <a:cs typeface="Arial MT"/>
                </a:rPr>
                <a:t>Reliable</a:t>
              </a:r>
              <a:r>
                <a:rPr sz="2800" spc="5" dirty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connectors</a:t>
              </a:r>
              <a:r>
                <a:rPr sz="2800" spc="-5" dirty="0">
                  <a:cs typeface="Arial MT"/>
                </a:rPr>
                <a:t> </a:t>
              </a:r>
              <a:r>
                <a:rPr sz="2800" spc="10" dirty="0" smtClean="0">
                  <a:cs typeface="Arial MT"/>
                </a:rPr>
                <a:t>for</a:t>
              </a:r>
              <a:r>
                <a:rPr lang="en-US" sz="2800" dirty="0">
                  <a:cs typeface="Arial MT"/>
                </a:rPr>
                <a:t> </a:t>
              </a:r>
              <a:r>
                <a:rPr sz="2800" dirty="0" smtClean="0">
                  <a:cs typeface="Arial MT"/>
                </a:rPr>
                <a:t>seamless</a:t>
              </a:r>
              <a:r>
                <a:rPr sz="2800" spc="-35" dirty="0" smtClean="0">
                  <a:cs typeface="Arial MT"/>
                </a:rPr>
                <a:t> </a:t>
              </a:r>
              <a:r>
                <a:rPr sz="2800" dirty="0">
                  <a:cs typeface="Arial MT"/>
                </a:rPr>
                <a:t>electronic</a:t>
              </a:r>
              <a:r>
                <a:rPr sz="2800" spc="-30" dirty="0">
                  <a:cs typeface="Arial MT"/>
                </a:rPr>
                <a:t> </a:t>
              </a:r>
              <a:r>
                <a:rPr sz="2800" spc="-20" dirty="0">
                  <a:cs typeface="Arial MT"/>
                </a:rPr>
                <a:t>connectivity.</a:t>
              </a:r>
              <a:endParaRPr sz="2800" dirty="0">
                <a:cs typeface="Arial M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7447" y="2314637"/>
              <a:ext cx="4053101" cy="54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555"/>
                </a:spcBef>
              </a:pPr>
              <a:r>
                <a:rPr lang="en-US" sz="3200" b="1" u="heavy" spc="-5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Consumer</a:t>
              </a:r>
              <a:r>
                <a:rPr lang="en-US" sz="3200" b="1" u="heavy" spc="-45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 </a:t>
              </a:r>
              <a:r>
                <a:rPr lang="en-US" sz="3200" b="1" u="heavy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Electronics</a:t>
              </a:r>
              <a:endParaRPr lang="en-US" sz="2000" dirty="0">
                <a:latin typeface="+mj-lt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30" y="3386777"/>
              <a:ext cx="4346882" cy="4457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92455" indent="-342900">
                <a:lnSpc>
                  <a:spcPct val="100000"/>
                </a:lnSpc>
                <a:spcBef>
                  <a:spcPts val="45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dirty="0" smtClean="0">
                  <a:cs typeface="Arial"/>
                </a:rPr>
                <a:t>Injection</a:t>
              </a:r>
              <a:r>
                <a:rPr lang="en-US" sz="2800" spc="-50" dirty="0" smtClean="0">
                  <a:cs typeface="Arial"/>
                </a:rPr>
                <a:t> </a:t>
              </a:r>
              <a:r>
                <a:rPr lang="en-US" sz="2800" spc="5" dirty="0" smtClean="0">
                  <a:cs typeface="Arial"/>
                </a:rPr>
                <a:t>Molded</a:t>
              </a:r>
              <a:r>
                <a:rPr lang="en-US" sz="2800" spc="-40" dirty="0" smtClean="0">
                  <a:cs typeface="Arial"/>
                </a:rPr>
                <a:t> </a:t>
              </a:r>
              <a:r>
                <a:rPr lang="en-US" sz="2800" spc="-5" dirty="0" smtClean="0">
                  <a:cs typeface="Arial"/>
                </a:rPr>
                <a:t>Phone</a:t>
              </a:r>
              <a:r>
                <a:rPr lang="en-US" sz="2800" spc="-20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Cases</a:t>
              </a:r>
              <a:r>
                <a:rPr lang="en-US" sz="2800" dirty="0" smtClean="0">
                  <a:cs typeface="Arial MT"/>
                </a:rPr>
                <a:t>: </a:t>
              </a:r>
              <a:r>
                <a:rPr lang="en-US" sz="2800" spc="-10" dirty="0" smtClean="0">
                  <a:cs typeface="Arial MT"/>
                </a:rPr>
                <a:t>Stylish</a:t>
              </a:r>
              <a:r>
                <a:rPr lang="en-US" sz="2800" dirty="0" smtClean="0">
                  <a:cs typeface="Arial MT"/>
                </a:rPr>
                <a:t> and</a:t>
              </a:r>
              <a:r>
                <a:rPr lang="en-US" sz="2800" spc="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protective</a:t>
              </a:r>
              <a:r>
                <a:rPr lang="en-US" sz="2800" spc="-2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cases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spc="10" dirty="0" smtClean="0">
                  <a:cs typeface="Arial MT"/>
                </a:rPr>
                <a:t>for</a:t>
              </a:r>
              <a:r>
                <a:rPr lang="en-US" sz="2800" dirty="0">
                  <a:cs typeface="Arial MT"/>
                </a:rPr>
                <a:t> </a:t>
              </a:r>
              <a:r>
                <a:rPr lang="en-US" sz="2800" spc="5" dirty="0" smtClean="0">
                  <a:cs typeface="Arial MT"/>
                </a:rPr>
                <a:t>smart</a:t>
              </a:r>
              <a:r>
                <a:rPr lang="en-US" sz="2800" spc="-5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phones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and</a:t>
              </a:r>
              <a:r>
                <a:rPr lang="en-US" sz="2800" spc="-4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tablets.</a:t>
              </a:r>
            </a:p>
            <a:p>
              <a:pPr marL="249555">
                <a:lnSpc>
                  <a:spcPct val="100000"/>
                </a:lnSpc>
                <a:spcBef>
                  <a:spcPts val="455"/>
                </a:spcBef>
                <a:tabLst>
                  <a:tab pos="488315" algn="l"/>
                  <a:tab pos="488950" algn="l"/>
                </a:tabLst>
              </a:pPr>
              <a:endParaRPr lang="en-US" sz="2800" dirty="0" smtClean="0">
                <a:cs typeface="Arial MT"/>
              </a:endParaRPr>
            </a:p>
            <a:p>
              <a:pPr marL="593090" marR="285115" indent="-342900">
                <a:lnSpc>
                  <a:spcPts val="3120"/>
                </a:lnSpc>
                <a:spcBef>
                  <a:spcPts val="16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spc="-5" dirty="0" smtClean="0">
                  <a:cs typeface="Arial"/>
                </a:rPr>
                <a:t>Consumer  </a:t>
              </a:r>
              <a:r>
                <a:rPr lang="en-US" sz="2800" dirty="0" smtClean="0">
                  <a:cs typeface="Arial"/>
                </a:rPr>
                <a:t>Electronics</a:t>
              </a:r>
              <a:r>
                <a:rPr lang="en-US" sz="2800" spc="-55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Housings</a:t>
              </a:r>
              <a:r>
                <a:rPr lang="en-US" sz="2800" dirty="0" smtClean="0">
                  <a:cs typeface="Arial MT"/>
                </a:rPr>
                <a:t>:</a:t>
              </a:r>
              <a:r>
                <a:rPr lang="en-US" sz="2800" spc="-2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Customized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enclosures</a:t>
              </a:r>
              <a:r>
                <a:rPr lang="en-US" sz="2800" spc="10" dirty="0" smtClean="0">
                  <a:cs typeface="Arial MT"/>
                </a:rPr>
                <a:t> for </a:t>
              </a:r>
              <a:r>
                <a:rPr lang="en-US" sz="2800" spc="-59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various </a:t>
              </a:r>
              <a:r>
                <a:rPr lang="en-US" sz="2800" dirty="0" smtClean="0">
                  <a:cs typeface="Arial MT"/>
                </a:rPr>
                <a:t>consumer</a:t>
              </a:r>
              <a:r>
                <a:rPr lang="en-US" sz="2800" spc="-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electronic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devices.</a:t>
              </a:r>
              <a:endParaRPr lang="en-US" sz="2800" dirty="0">
                <a:cs typeface="Arial M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91454" y="2341155"/>
              <a:ext cx="3896104" cy="54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3200" b="1" u="heavy" spc="-5" dirty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Automotive </a:t>
              </a:r>
              <a:r>
                <a:rPr lang="en-US" sz="3200" b="1" u="heavy" spc="-5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Industry</a:t>
              </a:r>
              <a:endParaRPr lang="en-US" sz="2000" b="1" u="heavy" dirty="0">
                <a:uFill>
                  <a:solidFill>
                    <a:srgbClr val="17375E"/>
                  </a:solidFill>
                </a:uFill>
                <a:latin typeface="+mj-lt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37251" y="3386777"/>
              <a:ext cx="4500497" cy="4650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92455" indent="-342900">
                <a:lnSpc>
                  <a:spcPct val="100000"/>
                </a:lnSpc>
                <a:spcBef>
                  <a:spcPts val="45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dirty="0" smtClean="0">
                  <a:cs typeface="Arial"/>
                </a:rPr>
                <a:t>Injection</a:t>
              </a:r>
              <a:r>
                <a:rPr lang="en-US" sz="2800" spc="-50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Molded</a:t>
              </a:r>
              <a:r>
                <a:rPr lang="en-US" sz="2800" spc="-114" dirty="0" smtClean="0">
                  <a:cs typeface="Arial"/>
                </a:rPr>
                <a:t> </a:t>
              </a:r>
              <a:r>
                <a:rPr lang="en-US" sz="2800" spc="-10" dirty="0" smtClean="0">
                  <a:cs typeface="Arial"/>
                </a:rPr>
                <a:t>Automotive</a:t>
              </a:r>
              <a:r>
                <a:rPr lang="en-US" sz="2800" spc="25" dirty="0" smtClean="0">
                  <a:cs typeface="Arial"/>
                </a:rPr>
                <a:t> </a:t>
              </a:r>
              <a:r>
                <a:rPr lang="en-US" sz="2800" spc="5" dirty="0" smtClean="0">
                  <a:cs typeface="Arial"/>
                </a:rPr>
                <a:t>Interior</a:t>
              </a:r>
              <a:r>
                <a:rPr lang="en-US" sz="2800" spc="-85" dirty="0" smtClean="0">
                  <a:cs typeface="Arial"/>
                </a:rPr>
                <a:t> </a:t>
              </a:r>
              <a:r>
                <a:rPr lang="en-US" sz="2800" spc="5" dirty="0" smtClean="0">
                  <a:cs typeface="Arial"/>
                </a:rPr>
                <a:t>Parts</a:t>
              </a:r>
              <a:r>
                <a:rPr lang="en-US" sz="2800" spc="5" dirty="0" smtClean="0">
                  <a:cs typeface="Arial MT"/>
                </a:rPr>
                <a:t>: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Customized </a:t>
              </a:r>
              <a:r>
                <a:rPr lang="en-US" sz="2800" spc="-5" dirty="0" smtClean="0">
                  <a:cs typeface="Arial MT"/>
                </a:rPr>
                <a:t>interior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components like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dashboard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panels</a:t>
              </a:r>
              <a:r>
                <a:rPr lang="en-US" sz="2800" spc="1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and</a:t>
              </a:r>
              <a:r>
                <a:rPr lang="en-US" sz="2800" spc="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console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covers.</a:t>
              </a:r>
            </a:p>
            <a:p>
              <a:pPr marL="249555">
                <a:lnSpc>
                  <a:spcPct val="100000"/>
                </a:lnSpc>
                <a:spcBef>
                  <a:spcPts val="455"/>
                </a:spcBef>
                <a:tabLst>
                  <a:tab pos="488315" algn="l"/>
                  <a:tab pos="488950" algn="l"/>
                </a:tabLst>
              </a:pPr>
              <a:endParaRPr lang="en-US" sz="2800" dirty="0" smtClean="0">
                <a:cs typeface="Arial MT"/>
              </a:endParaRPr>
            </a:p>
            <a:p>
              <a:pPr marL="592455" indent="-342900">
                <a:lnSpc>
                  <a:spcPct val="100000"/>
                </a:lnSpc>
                <a:spcBef>
                  <a:spcPts val="45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spc="-10" dirty="0" smtClean="0">
                  <a:cs typeface="Arial"/>
                </a:rPr>
                <a:t>Automotive</a:t>
              </a:r>
              <a:r>
                <a:rPr lang="en-US" sz="2800" spc="35" dirty="0" smtClean="0">
                  <a:cs typeface="Arial"/>
                </a:rPr>
                <a:t> </a:t>
              </a:r>
              <a:r>
                <a:rPr lang="en-US" sz="2800" spc="5" dirty="0" smtClean="0">
                  <a:cs typeface="Arial"/>
                </a:rPr>
                <a:t>Lighting</a:t>
              </a:r>
              <a:r>
                <a:rPr lang="en-US" sz="2800" spc="-70" dirty="0" smtClean="0">
                  <a:cs typeface="Arial"/>
                </a:rPr>
                <a:t> </a:t>
              </a:r>
              <a:r>
                <a:rPr lang="en-US" sz="2800" spc="-5" dirty="0" smtClean="0">
                  <a:cs typeface="Arial"/>
                </a:rPr>
                <a:t>Housings:</a:t>
              </a:r>
              <a:r>
                <a:rPr lang="en-US" sz="2800" dirty="0" smtClean="0">
                  <a:cs typeface="Arial"/>
                </a:rPr>
                <a:t> </a:t>
              </a:r>
              <a:r>
                <a:rPr lang="en-US" sz="2800" spc="-5" dirty="0" smtClean="0">
                  <a:cs typeface="Arial MT"/>
                </a:rPr>
                <a:t>Durable</a:t>
              </a:r>
              <a:r>
                <a:rPr lang="en-US" sz="2800" spc="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housings</a:t>
              </a:r>
              <a:r>
                <a:rPr lang="en-US" sz="2800" spc="-10" dirty="0" smtClean="0">
                  <a:cs typeface="Arial MT"/>
                </a:rPr>
                <a:t> </a:t>
              </a:r>
              <a:r>
                <a:rPr lang="en-US" sz="2800" spc="10" dirty="0" smtClean="0">
                  <a:cs typeface="Arial MT"/>
                </a:rPr>
                <a:t>for</a:t>
              </a:r>
              <a:r>
                <a:rPr lang="en-US" sz="2800" dirty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automotive</a:t>
              </a:r>
              <a:r>
                <a:rPr lang="en-US" sz="2800" spc="-3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headlights</a:t>
              </a:r>
              <a:r>
                <a:rPr lang="en-US" sz="2800" spc="-2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and</a:t>
              </a:r>
              <a:r>
                <a:rPr lang="en-US" sz="2800" spc="-5" dirty="0" smtClean="0">
                  <a:cs typeface="Arial MT"/>
                </a:rPr>
                <a:t> taillights.</a:t>
              </a:r>
              <a:endParaRPr lang="en-US" sz="2800" dirty="0">
                <a:cs typeface="Arial M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454967" y="2341155"/>
              <a:ext cx="3724881" cy="54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560"/>
                </a:spcBef>
              </a:pPr>
              <a:r>
                <a:rPr lang="en-US" sz="3200" b="1" u="heavy" spc="-5" dirty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Electronics </a:t>
              </a:r>
              <a:r>
                <a:rPr lang="en-US" sz="3200" b="1" u="heavy" spc="-5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Industry</a:t>
              </a:r>
              <a:endParaRPr lang="en-US" dirty="0">
                <a:latin typeface="+mj-lt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402228" y="2335986"/>
              <a:ext cx="2924095" cy="54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555"/>
                </a:spcBef>
              </a:pPr>
              <a:r>
                <a:rPr lang="en-US" sz="3200" b="1" u="heavy" spc="-5" dirty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Solar </a:t>
              </a:r>
              <a:r>
                <a:rPr lang="en-US" sz="3200" b="1" u="heavy" spc="-5" dirty="0" smtClean="0">
                  <a:uFill>
                    <a:solidFill>
                      <a:srgbClr val="17375E"/>
                    </a:solidFill>
                  </a:uFill>
                  <a:latin typeface="+mj-lt"/>
                  <a:cs typeface="Arial"/>
                </a:rPr>
                <a:t>Industry</a:t>
              </a:r>
              <a:endParaRPr lang="en-US" sz="3200" b="1" u="heavy" spc="-5" dirty="0">
                <a:uFill>
                  <a:solidFill>
                    <a:srgbClr val="17375E"/>
                  </a:solidFill>
                </a:uFill>
                <a:latin typeface="+mj-lt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578355" y="3418935"/>
              <a:ext cx="4318974" cy="4041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92455" indent="-342900">
                <a:lnSpc>
                  <a:spcPct val="100000"/>
                </a:lnSpc>
                <a:spcBef>
                  <a:spcPts val="455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dirty="0" smtClean="0">
                  <a:cs typeface="Arial"/>
                </a:rPr>
                <a:t>Solar</a:t>
              </a:r>
              <a:r>
                <a:rPr lang="en-US" sz="2800" spc="-30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Panel</a:t>
              </a:r>
              <a:r>
                <a:rPr lang="en-US" sz="2800" spc="-5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Mounts:</a:t>
              </a:r>
              <a:r>
                <a:rPr lang="en-US" sz="2800" spc="-25" dirty="0" smtClean="0">
                  <a:cs typeface="Arial"/>
                </a:rPr>
                <a:t> </a:t>
              </a:r>
              <a:r>
                <a:rPr lang="en-US" sz="2800" dirty="0" smtClean="0">
                  <a:cs typeface="Arial MT"/>
                </a:rPr>
                <a:t>Sturdy</a:t>
              </a:r>
              <a:r>
                <a:rPr lang="en-US" sz="2800" spc="-3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mounts</a:t>
              </a:r>
              <a:r>
                <a:rPr lang="en-US" sz="2800" spc="-5" dirty="0" smtClean="0">
                  <a:cs typeface="Arial MT"/>
                </a:rPr>
                <a:t> </a:t>
              </a:r>
              <a:r>
                <a:rPr lang="en-US" sz="2800" spc="10" dirty="0" smtClean="0">
                  <a:cs typeface="Arial MT"/>
                </a:rPr>
                <a:t>for</a:t>
              </a:r>
              <a:r>
                <a:rPr lang="en-US" sz="2800" spc="-3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securing</a:t>
              </a:r>
              <a:r>
                <a:rPr lang="en-US" sz="2800" spc="-2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solar</a:t>
              </a:r>
              <a:r>
                <a:rPr lang="en-US" sz="2800" spc="20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panels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in</a:t>
              </a:r>
              <a:r>
                <a:rPr lang="en-US" sz="2800" dirty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solar</a:t>
              </a:r>
              <a:r>
                <a:rPr lang="en-US" sz="2800" spc="-40" dirty="0" smtClean="0">
                  <a:cs typeface="Arial MT"/>
                </a:rPr>
                <a:t> </a:t>
              </a:r>
              <a:r>
                <a:rPr lang="en-US" sz="2800" spc="5" dirty="0" smtClean="0">
                  <a:cs typeface="Arial MT"/>
                </a:rPr>
                <a:t>energy</a:t>
              </a:r>
              <a:r>
                <a:rPr lang="en-US" sz="2800" spc="-40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systems.</a:t>
              </a:r>
            </a:p>
            <a:p>
              <a:pPr marL="249555">
                <a:lnSpc>
                  <a:spcPct val="100000"/>
                </a:lnSpc>
                <a:spcBef>
                  <a:spcPts val="455"/>
                </a:spcBef>
                <a:tabLst>
                  <a:tab pos="488315" algn="l"/>
                  <a:tab pos="488950" algn="l"/>
                </a:tabLst>
              </a:pPr>
              <a:endParaRPr lang="en-US" sz="2800" dirty="0" smtClean="0">
                <a:cs typeface="Arial MT"/>
              </a:endParaRPr>
            </a:p>
            <a:p>
              <a:pPr marL="593090" marR="330835" indent="-342900">
                <a:lnSpc>
                  <a:spcPts val="3120"/>
                </a:lnSpc>
                <a:spcBef>
                  <a:spcPts val="80"/>
                </a:spcBef>
                <a:buFont typeface="Wingdings" panose="05000000000000000000" pitchFamily="2" charset="2"/>
                <a:buChar char="q"/>
                <a:tabLst>
                  <a:tab pos="488315" algn="l"/>
                  <a:tab pos="488950" algn="l"/>
                </a:tabLst>
              </a:pPr>
              <a:r>
                <a:rPr lang="en-US" sz="2800" dirty="0" smtClean="0">
                  <a:cs typeface="Arial"/>
                </a:rPr>
                <a:t>Solar</a:t>
              </a:r>
              <a:r>
                <a:rPr lang="en-US" sz="2800" spc="-35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Panel</a:t>
              </a:r>
              <a:r>
                <a:rPr lang="en-US" sz="2800" spc="-10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Frame</a:t>
              </a:r>
              <a:r>
                <a:rPr lang="en-US" sz="2800" spc="-45" dirty="0" smtClean="0">
                  <a:cs typeface="Arial"/>
                </a:rPr>
                <a:t> </a:t>
              </a:r>
              <a:r>
                <a:rPr lang="en-US" sz="2800" dirty="0" smtClean="0">
                  <a:cs typeface="Arial"/>
                </a:rPr>
                <a:t>Components:</a:t>
              </a:r>
              <a:r>
                <a:rPr lang="en-US" sz="2800" spc="-55" dirty="0" smtClean="0">
                  <a:cs typeface="Arial"/>
                </a:rPr>
                <a:t> </a:t>
              </a:r>
              <a:r>
                <a:rPr lang="en-US" sz="2800" dirty="0" smtClean="0">
                  <a:cs typeface="Arial MT"/>
                </a:rPr>
                <a:t>Precision molded</a:t>
              </a:r>
              <a:r>
                <a:rPr lang="en-US" sz="2800" spc="-2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parts</a:t>
              </a:r>
              <a:r>
                <a:rPr lang="en-US" sz="2800" spc="-20" dirty="0" smtClean="0">
                  <a:cs typeface="Arial MT"/>
                </a:rPr>
                <a:t> </a:t>
              </a:r>
              <a:r>
                <a:rPr lang="en-US" sz="2800" spc="10" dirty="0" smtClean="0">
                  <a:cs typeface="Arial MT"/>
                </a:rPr>
                <a:t>for </a:t>
              </a:r>
              <a:r>
                <a:rPr lang="en-US" sz="2800" spc="-595" dirty="0" smtClean="0">
                  <a:cs typeface="Arial MT"/>
                </a:rPr>
                <a:t> </a:t>
              </a:r>
              <a:r>
                <a:rPr lang="en-US" sz="2800" dirty="0" smtClean="0">
                  <a:cs typeface="Arial MT"/>
                </a:rPr>
                <a:t>solar</a:t>
              </a:r>
              <a:r>
                <a:rPr lang="en-US" sz="2800" spc="-15" dirty="0" smtClean="0">
                  <a:cs typeface="Arial MT"/>
                </a:rPr>
                <a:t> </a:t>
              </a:r>
              <a:r>
                <a:rPr lang="en-US" sz="2800" spc="-5" dirty="0" smtClean="0">
                  <a:cs typeface="Arial MT"/>
                </a:rPr>
                <a:t>panel</a:t>
              </a:r>
              <a:r>
                <a:rPr lang="en-US" sz="2800" dirty="0" smtClean="0">
                  <a:cs typeface="Arial MT"/>
                </a:rPr>
                <a:t> </a:t>
              </a:r>
              <a:r>
                <a:rPr lang="en-US" sz="2800" spc="-20" dirty="0" smtClean="0">
                  <a:cs typeface="Arial MT"/>
                </a:rPr>
                <a:t>assembly.</a:t>
              </a:r>
              <a:endParaRPr lang="en-US" sz="2800" dirty="0">
                <a:cs typeface="Arial M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20621" y="360470"/>
            <a:ext cx="631685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OUR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INDUSTRY</a:t>
            </a:r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SERVICE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9223" y="1642872"/>
            <a:ext cx="9686544" cy="7857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12343"/>
              </p:ext>
            </p:extLst>
          </p:nvPr>
        </p:nvGraphicFramePr>
        <p:xfrm>
          <a:off x="279336" y="1636648"/>
          <a:ext cx="7930513" cy="7861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980"/>
                <a:gridCol w="4050029"/>
                <a:gridCol w="2643504"/>
              </a:tblGrid>
              <a:tr h="579120"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Sl.</a:t>
                      </a:r>
                      <a:r>
                        <a:rPr sz="3200" b="1" spc="-5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No</a:t>
                      </a:r>
                      <a:endParaRPr sz="3200" dirty="0">
                        <a:latin typeface="+mj-lt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Machine</a:t>
                      </a:r>
                      <a:r>
                        <a:rPr sz="3200" b="1" spc="-15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3200" b="1" spc="-3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Make</a:t>
                      </a:r>
                      <a:endParaRPr sz="3200" dirty="0">
                        <a:latin typeface="+mj-lt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+mj-lt"/>
                          <a:cs typeface="Calibri"/>
                        </a:rPr>
                        <a:t>Tonnage</a:t>
                      </a:r>
                      <a:endParaRPr sz="3200" dirty="0">
                        <a:latin typeface="+mj-lt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YIZUMI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90T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HAITIAN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90T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8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MILACRON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100T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4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MILACRON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120T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5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YEUN</a:t>
                      </a:r>
                      <a:r>
                        <a:rPr sz="2800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+mn-lt"/>
                          <a:cs typeface="Calibri"/>
                        </a:rPr>
                        <a:t>CHENN</a:t>
                      </a: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140T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6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MILACRON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150T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54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7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YIZUMI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160T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8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MILACRON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180T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9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HAITIAN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200T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8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10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MILACRON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250T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8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11</a:t>
                      </a:r>
                      <a:endParaRPr sz="2800">
                        <a:latin typeface="+mn-lt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YIZUMI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10" dirty="0">
                          <a:latin typeface="+mn-lt"/>
                          <a:cs typeface="Calibri"/>
                        </a:rPr>
                        <a:t>260T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12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dirty="0">
                          <a:latin typeface="+mn-lt"/>
                          <a:cs typeface="Calibri"/>
                        </a:rPr>
                        <a:t>YEUN</a:t>
                      </a:r>
                      <a:r>
                        <a:rPr sz="28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+mn-lt"/>
                          <a:cs typeface="Calibri"/>
                        </a:rPr>
                        <a:t>CHENN</a:t>
                      </a: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5" dirty="0">
                          <a:latin typeface="+mn-lt"/>
                          <a:cs typeface="Calibri"/>
                        </a:rPr>
                        <a:t>400T</a:t>
                      </a:r>
                      <a:endParaRPr sz="2800" dirty="0">
                        <a:latin typeface="+mn-lt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53892" y="370575"/>
            <a:ext cx="758021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MANUFACTURING</a:t>
            </a:r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FACILITIES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976" y="1642872"/>
            <a:ext cx="5126736" cy="378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8359" y="1642872"/>
            <a:ext cx="5446776" cy="378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976" y="5785103"/>
            <a:ext cx="6403848" cy="407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4616" y="5715000"/>
            <a:ext cx="5888735" cy="4215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ject 9"/>
          <p:cNvPicPr/>
          <p:nvPr/>
        </p:nvPicPr>
        <p:blipFill rotWithShape="1">
          <a:blip r:embed="rId7" cstate="print"/>
          <a:srcRect r="1957"/>
          <a:stretch/>
        </p:blipFill>
        <p:spPr>
          <a:xfrm>
            <a:off x="11573257" y="1642872"/>
            <a:ext cx="5952744" cy="378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59384" y="5571744"/>
            <a:ext cx="3938016" cy="426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861639" y="317985"/>
            <a:ext cx="758021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MANUFACTURING</a:t>
            </a:r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FACILITIES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0591" y="5979972"/>
            <a:ext cx="3598327" cy="3550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5339" y="6079729"/>
            <a:ext cx="3471016" cy="3450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8466" y="1346211"/>
            <a:ext cx="5334106" cy="3922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89967" y="5881013"/>
            <a:ext cx="3519156" cy="3649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7400" y="6036621"/>
            <a:ext cx="2548128" cy="3494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8744" y="1346211"/>
            <a:ext cx="3779056" cy="3922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9406" y="1308111"/>
            <a:ext cx="5285233" cy="400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bject 11"/>
          <p:cNvSpPr txBox="1"/>
          <p:nvPr/>
        </p:nvSpPr>
        <p:spPr>
          <a:xfrm>
            <a:off x="6431351" y="9592337"/>
            <a:ext cx="7590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+mj-lt"/>
                <a:cs typeface="Calibri"/>
              </a:rPr>
              <a:t>V</a:t>
            </a:r>
            <a:r>
              <a:rPr sz="2800" b="1" spc="-15" dirty="0">
                <a:latin typeface="+mj-lt"/>
                <a:cs typeface="Calibri"/>
              </a:rPr>
              <a:t>M</a:t>
            </a:r>
            <a:r>
              <a:rPr sz="2800" b="1" dirty="0">
                <a:latin typeface="+mj-lt"/>
                <a:cs typeface="Calibri"/>
              </a:rPr>
              <a:t>C</a:t>
            </a:r>
            <a:endParaRPr sz="2400" dirty="0">
              <a:latin typeface="+mj-lt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08720" y="9592337"/>
            <a:ext cx="7788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+mj-lt"/>
                <a:cs typeface="Calibri"/>
              </a:rPr>
              <a:t>V</a:t>
            </a:r>
            <a:r>
              <a:rPr sz="2800" b="1" spc="-10" dirty="0">
                <a:latin typeface="+mj-lt"/>
                <a:cs typeface="Calibri"/>
              </a:rPr>
              <a:t>M</a:t>
            </a:r>
            <a:r>
              <a:rPr sz="2800" b="1" dirty="0">
                <a:latin typeface="+mj-lt"/>
                <a:cs typeface="Calibri"/>
              </a:rPr>
              <a:t>C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0564" y="5337047"/>
            <a:ext cx="7181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+mj-lt"/>
                <a:cs typeface="Calibri"/>
              </a:rPr>
              <a:t>CNC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5673" y="9606044"/>
            <a:ext cx="32515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+mj-lt"/>
                <a:cs typeface="Calibri"/>
              </a:rPr>
              <a:t>Conventional</a:t>
            </a:r>
            <a:r>
              <a:rPr sz="2800" b="1" spc="-105" dirty="0">
                <a:latin typeface="+mj-lt"/>
                <a:cs typeface="Calibri"/>
              </a:rPr>
              <a:t> </a:t>
            </a:r>
            <a:r>
              <a:rPr sz="2800" b="1" spc="5" dirty="0">
                <a:latin typeface="+mj-lt"/>
                <a:cs typeface="Calibri"/>
              </a:rPr>
              <a:t>Milling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6967" y="5340240"/>
            <a:ext cx="3102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+mj-lt"/>
                <a:cs typeface="Calibri"/>
              </a:rPr>
              <a:t>Conventional</a:t>
            </a:r>
            <a:r>
              <a:rPr sz="2800" b="1" spc="-70" dirty="0">
                <a:latin typeface="+mj-lt"/>
                <a:cs typeface="Calibri"/>
              </a:rPr>
              <a:t> </a:t>
            </a:r>
            <a:r>
              <a:rPr sz="2800" b="1" dirty="0">
                <a:latin typeface="+mj-lt"/>
                <a:cs typeface="Calibri"/>
              </a:rPr>
              <a:t>Milling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7107" y="5352818"/>
            <a:ext cx="2449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+mj-lt"/>
                <a:cs typeface="Calibri"/>
              </a:rPr>
              <a:t>Surface</a:t>
            </a:r>
            <a:r>
              <a:rPr sz="2800" b="1" spc="-40" dirty="0">
                <a:latin typeface="+mj-lt"/>
                <a:cs typeface="Calibri"/>
              </a:rPr>
              <a:t> </a:t>
            </a:r>
            <a:r>
              <a:rPr sz="2800" b="1" dirty="0">
                <a:latin typeface="+mj-lt"/>
                <a:cs typeface="Calibri"/>
              </a:rPr>
              <a:t>Grinding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97350" y="9657960"/>
            <a:ext cx="24946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latin typeface="+mj-lt"/>
                <a:cs typeface="Calibri"/>
              </a:rPr>
              <a:t>Drilling</a:t>
            </a:r>
            <a:r>
              <a:rPr sz="2800" b="1" spc="-130" dirty="0">
                <a:latin typeface="+mj-lt"/>
                <a:cs typeface="Calibri"/>
              </a:rPr>
              <a:t> </a:t>
            </a:r>
            <a:r>
              <a:rPr sz="2800" b="1" dirty="0">
                <a:latin typeface="+mj-lt"/>
                <a:cs typeface="Calibri"/>
              </a:rPr>
              <a:t>Machine</a:t>
            </a:r>
            <a:endParaRPr sz="2800" dirty="0">
              <a:latin typeface="+mj-lt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728835" y="191675"/>
            <a:ext cx="524637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TOOLING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FACILITIES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7337" y="5449773"/>
            <a:ext cx="39492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 smtClean="0">
                <a:latin typeface="+mj-lt"/>
                <a:cs typeface="Calibri"/>
              </a:rPr>
              <a:t>Surface Grinding</a:t>
            </a:r>
            <a:r>
              <a:rPr sz="2800" b="1" spc="-100" dirty="0" smtClean="0">
                <a:latin typeface="+mj-lt"/>
                <a:cs typeface="Calibri"/>
              </a:rPr>
              <a:t> </a:t>
            </a:r>
            <a:r>
              <a:rPr sz="2800" b="1" spc="-5" dirty="0">
                <a:latin typeface="+mj-lt"/>
                <a:cs typeface="Calibri"/>
              </a:rPr>
              <a:t>Machine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9884" y="5390223"/>
            <a:ext cx="30029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+mj-lt"/>
                <a:cs typeface="Calibri"/>
              </a:rPr>
              <a:t>Cylindrical</a:t>
            </a:r>
            <a:r>
              <a:rPr sz="2800" b="1" spc="-85" dirty="0">
                <a:latin typeface="+mj-lt"/>
                <a:cs typeface="Calibri"/>
              </a:rPr>
              <a:t> </a:t>
            </a:r>
            <a:r>
              <a:rPr sz="2800" b="1" dirty="0">
                <a:latin typeface="+mj-lt"/>
                <a:cs typeface="Calibri"/>
              </a:rPr>
              <a:t>Grinding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0094" y="5490832"/>
            <a:ext cx="25005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+mj-lt"/>
                <a:cs typeface="Calibri"/>
              </a:rPr>
              <a:t>Drilling</a:t>
            </a:r>
            <a:r>
              <a:rPr sz="2800" b="1" spc="-114" dirty="0">
                <a:latin typeface="+mj-lt"/>
                <a:cs typeface="Calibri"/>
              </a:rPr>
              <a:t> </a:t>
            </a:r>
            <a:r>
              <a:rPr sz="2800" b="1" spc="-5" dirty="0">
                <a:latin typeface="+mj-lt"/>
                <a:cs typeface="Calibri"/>
              </a:rPr>
              <a:t>Machine</a:t>
            </a:r>
            <a:endParaRPr sz="2800" dirty="0">
              <a:latin typeface="+mj-lt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1750" y="5904968"/>
            <a:ext cx="3582032" cy="3893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329" y="1760943"/>
            <a:ext cx="5403271" cy="361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1778432"/>
            <a:ext cx="5791199" cy="3598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20517" y="1798214"/>
            <a:ext cx="4019683" cy="3651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bject 12"/>
          <p:cNvSpPr txBox="1"/>
          <p:nvPr/>
        </p:nvSpPr>
        <p:spPr>
          <a:xfrm>
            <a:off x="4352376" y="9843289"/>
            <a:ext cx="24607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+mj-lt"/>
                <a:cs typeface="Calibri"/>
              </a:rPr>
              <a:t>Milling</a:t>
            </a:r>
            <a:r>
              <a:rPr sz="2800" b="1" spc="-100" dirty="0">
                <a:latin typeface="+mj-lt"/>
                <a:cs typeface="Calibri"/>
              </a:rPr>
              <a:t> </a:t>
            </a:r>
            <a:r>
              <a:rPr sz="2800" b="1" spc="-5" dirty="0">
                <a:latin typeface="+mj-lt"/>
                <a:cs typeface="Calibri"/>
              </a:rPr>
              <a:t>Machine</a:t>
            </a:r>
            <a:endParaRPr sz="2800" dirty="0">
              <a:latin typeface="+mj-lt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1305" y="5934543"/>
            <a:ext cx="3243495" cy="3863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ject 14"/>
          <p:cNvSpPr txBox="1"/>
          <p:nvPr/>
        </p:nvSpPr>
        <p:spPr>
          <a:xfrm>
            <a:off x="8731927" y="9840623"/>
            <a:ext cx="27622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+mj-lt"/>
                <a:cs typeface="Calibri"/>
              </a:rPr>
              <a:t>Sparking</a:t>
            </a:r>
            <a:r>
              <a:rPr sz="2800" b="1" spc="-85" dirty="0">
                <a:latin typeface="+mj-lt"/>
                <a:cs typeface="Calibri"/>
              </a:rPr>
              <a:t> </a:t>
            </a:r>
            <a:r>
              <a:rPr sz="2800" b="1" spc="-5" dirty="0">
                <a:latin typeface="+mj-lt"/>
                <a:cs typeface="Calibri"/>
              </a:rPr>
              <a:t>Machine</a:t>
            </a:r>
            <a:endParaRPr sz="2800" dirty="0">
              <a:latin typeface="+mj-lt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597013" y="370575"/>
            <a:ext cx="524637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TOOLING</a:t>
            </a:r>
            <a:r>
              <a:rPr lang="en-US" sz="4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FACILITIES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4796" r="19596" b="16395"/>
          <a:stretch/>
        </p:blipFill>
        <p:spPr>
          <a:xfrm>
            <a:off x="96819" y="86061"/>
            <a:ext cx="1237233" cy="140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019800" y="334337"/>
            <a:ext cx="630683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PACKAGING SOLUTION</a:t>
            </a:r>
            <a:endParaRPr lang="en-US" sz="4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468" y="5035766"/>
            <a:ext cx="3941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  <a:cs typeface="Arial"/>
              </a:rPr>
              <a:t>Corrugated</a:t>
            </a:r>
            <a:r>
              <a:rPr lang="en-US" sz="2800" b="1" spc="-90" dirty="0">
                <a:latin typeface="+mj-lt"/>
                <a:cs typeface="Arial"/>
              </a:rPr>
              <a:t> Box </a:t>
            </a:r>
            <a:r>
              <a:rPr lang="en-US" sz="2800" b="1" spc="-100" dirty="0">
                <a:latin typeface="+mj-lt"/>
                <a:cs typeface="Arial"/>
              </a:rPr>
              <a:t>Packaging</a:t>
            </a:r>
            <a:r>
              <a:rPr lang="en-US" sz="2800" b="1" spc="-90" dirty="0">
                <a:latin typeface="+mj-lt"/>
                <a:cs typeface="Arial"/>
              </a:rPr>
              <a:t> </a:t>
            </a:r>
            <a:endParaRPr lang="en-US" sz="2800" b="1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519"/>
          <a:stretch/>
        </p:blipFill>
        <p:spPr>
          <a:xfrm>
            <a:off x="164468" y="1802434"/>
            <a:ext cx="3786755" cy="3141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567665" y="4961310"/>
            <a:ext cx="24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70" dirty="0" smtClean="0">
                <a:latin typeface="+mj-lt"/>
                <a:cs typeface="Arial" panose="020B0604020202020204" pitchFamily="34" charset="0"/>
              </a:rPr>
              <a:t>Blister</a:t>
            </a:r>
            <a:r>
              <a:rPr lang="en-US" sz="2800" b="1" spc="-15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165" dirty="0">
                <a:latin typeface="+mj-lt"/>
                <a:cs typeface="Arial" panose="020B0604020202020204" pitchFamily="34" charset="0"/>
              </a:rPr>
              <a:t>Packaging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8" name="object 3"/>
          <p:cNvPicPr/>
          <p:nvPr/>
        </p:nvPicPr>
        <p:blipFill rotWithShape="1">
          <a:blip r:embed="rId4" cstate="print"/>
          <a:srcRect l="50385" t="13779" b="9172"/>
          <a:stretch/>
        </p:blipFill>
        <p:spPr>
          <a:xfrm>
            <a:off x="9372600" y="1704905"/>
            <a:ext cx="4542584" cy="3137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object 3"/>
          <p:cNvPicPr/>
          <p:nvPr/>
        </p:nvPicPr>
        <p:blipFill rotWithShape="1">
          <a:blip r:embed="rId4" cstate="print"/>
          <a:srcRect r="51452"/>
          <a:stretch/>
        </p:blipFill>
        <p:spPr>
          <a:xfrm>
            <a:off x="4739783" y="1802433"/>
            <a:ext cx="4150359" cy="303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958737" y="9258300"/>
            <a:ext cx="2369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85" dirty="0" smtClean="0">
                <a:latin typeface="+mj-lt"/>
                <a:cs typeface="Arial" panose="020B0604020202020204" pitchFamily="34" charset="0"/>
              </a:rPr>
              <a:t>Brand</a:t>
            </a:r>
            <a:r>
              <a:rPr lang="en-US" sz="2800" b="1" spc="-13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165" dirty="0">
                <a:latin typeface="+mj-lt"/>
                <a:cs typeface="Arial" panose="020B0604020202020204" pitchFamily="34" charset="0"/>
              </a:rPr>
              <a:t>Packaging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31808" y="5024328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4615">
              <a:lnSpc>
                <a:spcPct val="100000"/>
              </a:lnSpc>
              <a:spcBef>
                <a:spcPts val="2255"/>
              </a:spcBef>
            </a:pPr>
            <a:r>
              <a:rPr lang="en-US" sz="2800" b="1" spc="-60" dirty="0" smtClean="0">
                <a:latin typeface="+mj-lt"/>
                <a:cs typeface="Arial"/>
              </a:rPr>
              <a:t>Foam</a:t>
            </a:r>
            <a:r>
              <a:rPr lang="en-US" sz="2800" b="1" spc="-130" dirty="0" smtClean="0">
                <a:latin typeface="+mj-lt"/>
                <a:cs typeface="Arial"/>
              </a:rPr>
              <a:t> </a:t>
            </a:r>
            <a:r>
              <a:rPr lang="en-US" sz="2800" b="1" spc="-85" dirty="0" smtClean="0">
                <a:latin typeface="+mj-lt"/>
                <a:cs typeface="Arial"/>
              </a:rPr>
              <a:t>Packaging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30" name="object 3"/>
          <p:cNvPicPr/>
          <p:nvPr/>
        </p:nvPicPr>
        <p:blipFill rotWithShape="1">
          <a:blip r:embed="rId5" cstate="print"/>
          <a:srcRect r="50417"/>
          <a:stretch/>
        </p:blipFill>
        <p:spPr>
          <a:xfrm>
            <a:off x="310118" y="5748459"/>
            <a:ext cx="3765105" cy="337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4442602" y="5027191"/>
            <a:ext cx="2935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10" dirty="0" smtClean="0">
                <a:latin typeface="+mj-lt"/>
                <a:cs typeface="Arial"/>
              </a:rPr>
              <a:t>ESD</a:t>
            </a:r>
            <a:r>
              <a:rPr lang="en-US" sz="2800" b="1" spc="-105" dirty="0" smtClean="0">
                <a:latin typeface="+mj-lt"/>
                <a:cs typeface="Arial"/>
              </a:rPr>
              <a:t> </a:t>
            </a:r>
            <a:r>
              <a:rPr lang="en-US" sz="2800" b="1" spc="-200" dirty="0">
                <a:latin typeface="+mj-lt"/>
                <a:cs typeface="Arial"/>
              </a:rPr>
              <a:t>Packing</a:t>
            </a:r>
            <a:r>
              <a:rPr lang="en-US" sz="2800" b="1" spc="-105" dirty="0">
                <a:latin typeface="+mj-lt"/>
                <a:cs typeface="Arial"/>
              </a:rPr>
              <a:t> </a:t>
            </a:r>
            <a:r>
              <a:rPr lang="en-US" sz="2800" b="1" spc="-160" dirty="0">
                <a:latin typeface="+mj-lt"/>
                <a:cs typeface="Arial"/>
              </a:rPr>
              <a:t>and</a:t>
            </a:r>
            <a:r>
              <a:rPr lang="en-US" sz="2800" b="1" spc="-100" dirty="0">
                <a:latin typeface="+mj-lt"/>
                <a:cs typeface="Arial"/>
              </a:rPr>
              <a:t> </a:t>
            </a:r>
            <a:r>
              <a:rPr lang="en-US" sz="2800" b="1" spc="-254" dirty="0">
                <a:latin typeface="+mj-lt"/>
                <a:cs typeface="Arial"/>
              </a:rPr>
              <a:t>Bins</a:t>
            </a:r>
            <a:r>
              <a:rPr lang="en-US" sz="2800" b="1" spc="-105" dirty="0">
                <a:latin typeface="+mj-lt"/>
                <a:cs typeface="Arial"/>
              </a:rPr>
              <a:t> </a:t>
            </a:r>
            <a:endParaRPr lang="en-US" sz="2800" b="1" dirty="0">
              <a:latin typeface="+mj-lt"/>
            </a:endParaRPr>
          </a:p>
        </p:txBody>
      </p:sp>
      <p:pic>
        <p:nvPicPr>
          <p:cNvPr id="32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97642" y="1655303"/>
            <a:ext cx="3173970" cy="3181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6256555" y="9258300"/>
            <a:ext cx="5833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 smtClean="0">
                <a:latin typeface="+mj-lt"/>
                <a:cs typeface="Arial" panose="020B0604020202020204" pitchFamily="34" charset="0"/>
              </a:rPr>
              <a:t>Pallets</a:t>
            </a:r>
            <a:r>
              <a:rPr lang="en-US" sz="2800" b="1" spc="-50" dirty="0">
                <a:latin typeface="+mj-lt"/>
                <a:cs typeface="Arial" panose="020B0604020202020204" pitchFamily="34" charset="0"/>
              </a:rPr>
              <a:t>,</a:t>
            </a:r>
            <a:r>
              <a:rPr lang="en-US" sz="2800" b="1" spc="-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155" dirty="0">
                <a:latin typeface="+mj-lt"/>
                <a:cs typeface="Arial" panose="020B0604020202020204" pitchFamily="34" charset="0"/>
              </a:rPr>
              <a:t>Labels,</a:t>
            </a:r>
            <a:r>
              <a:rPr lang="en-US" sz="2800" b="1" spc="-9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155" dirty="0">
                <a:latin typeface="+mj-lt"/>
                <a:cs typeface="Arial" panose="020B0604020202020204" pitchFamily="34" charset="0"/>
              </a:rPr>
              <a:t>Bubble</a:t>
            </a:r>
            <a:r>
              <a:rPr lang="en-US" sz="2800" b="1" spc="-1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160" dirty="0">
                <a:latin typeface="+mj-lt"/>
                <a:cs typeface="Arial" panose="020B0604020202020204" pitchFamily="34" charset="0"/>
              </a:rPr>
              <a:t>Pouches, and</a:t>
            </a:r>
            <a:r>
              <a:rPr lang="en-US" sz="2800" b="1" spc="-105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spc="-20" dirty="0">
                <a:latin typeface="+mj-lt"/>
                <a:cs typeface="Arial" panose="020B0604020202020204" pitchFamily="34" charset="0"/>
              </a:rPr>
              <a:t>More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2" name="object 8"/>
          <p:cNvPicPr/>
          <p:nvPr/>
        </p:nvPicPr>
        <p:blipFill rotWithShape="1">
          <a:blip r:embed="rId7" cstate="print"/>
          <a:srcRect t="4176" r="2034" b="5259"/>
          <a:stretch/>
        </p:blipFill>
        <p:spPr>
          <a:xfrm>
            <a:off x="4557187" y="5663381"/>
            <a:ext cx="4730989" cy="3475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3371" y="5679710"/>
            <a:ext cx="3689361" cy="347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Rectangle 44"/>
          <p:cNvSpPr/>
          <p:nvPr/>
        </p:nvSpPr>
        <p:spPr>
          <a:xfrm>
            <a:off x="15087600" y="9258300"/>
            <a:ext cx="1855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40">
              <a:lnSpc>
                <a:spcPct val="100000"/>
              </a:lnSpc>
              <a:spcBef>
                <a:spcPts val="2325"/>
              </a:spcBef>
            </a:pPr>
            <a:r>
              <a:rPr lang="en-US" sz="2800" b="1" spc="-155" dirty="0">
                <a:latin typeface="+mj-lt"/>
                <a:cs typeface="Arial" panose="020B0604020202020204" pitchFamily="34" charset="0"/>
              </a:rPr>
              <a:t>Pulp </a:t>
            </a:r>
            <a:r>
              <a:rPr lang="en-US" sz="2800" b="1" spc="-155" dirty="0">
                <a:latin typeface="+mj-lt"/>
                <a:cs typeface="Arial" panose="020B0604020202020204" pitchFamily="34" charset="0"/>
              </a:rPr>
              <a:t>Packing</a:t>
            </a:r>
          </a:p>
        </p:txBody>
      </p:sp>
      <p:pic>
        <p:nvPicPr>
          <p:cNvPr id="46" name="object 5"/>
          <p:cNvPicPr/>
          <p:nvPr/>
        </p:nvPicPr>
        <p:blipFill rotWithShape="1">
          <a:blip r:embed="rId9" cstate="print"/>
          <a:srcRect l="50417"/>
          <a:stretch/>
        </p:blipFill>
        <p:spPr>
          <a:xfrm>
            <a:off x="13716000" y="5679710"/>
            <a:ext cx="4103145" cy="3459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91607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439</Words>
  <Application>Microsoft Office PowerPoint</Application>
  <PresentationFormat>Custom</PresentationFormat>
  <Paragraphs>114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Castellar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86</cp:revision>
  <cp:lastPrinted>2023-12-24T21:10:09Z</cp:lastPrinted>
  <dcterms:created xsi:type="dcterms:W3CDTF">2023-12-23T10:25:50Z</dcterms:created>
  <dcterms:modified xsi:type="dcterms:W3CDTF">2024-07-10T09:26:02Z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2023-12-23T00:00:00Z</vt:filetime>
  </property>
</Properties>
</file>