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1" r:id="rId1"/>
    <p:sldMasterId id="2147484395" r:id="rId2"/>
  </p:sldMasterIdLst>
  <p:notesMasterIdLst>
    <p:notesMasterId r:id="rId13"/>
  </p:notesMasterIdLst>
  <p:handoutMasterIdLst>
    <p:handoutMasterId r:id="rId14"/>
  </p:handoutMasterIdLst>
  <p:sldIdLst>
    <p:sldId id="2202" r:id="rId3"/>
    <p:sldId id="534" r:id="rId4"/>
    <p:sldId id="553" r:id="rId5"/>
    <p:sldId id="515" r:id="rId6"/>
    <p:sldId id="546" r:id="rId7"/>
    <p:sldId id="2206" r:id="rId8"/>
    <p:sldId id="547" r:id="rId9"/>
    <p:sldId id="548" r:id="rId10"/>
    <p:sldId id="2184" r:id="rId11"/>
    <p:sldId id="424" r:id="rId12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00B0F0"/>
    <a:srgbClr val="000000"/>
    <a:srgbClr val="CC0066"/>
    <a:srgbClr val="B7472A"/>
    <a:srgbClr val="75D1FF"/>
    <a:srgbClr val="7F7F7F"/>
    <a:srgbClr val="E6E6E6"/>
    <a:srgbClr val="11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7865" autoAdjust="0"/>
  </p:normalViewPr>
  <p:slideViewPr>
    <p:cSldViewPr snapToGrid="0">
      <p:cViewPr varScale="1">
        <p:scale>
          <a:sx n="91" d="100"/>
          <a:sy n="91" d="100"/>
        </p:scale>
        <p:origin x="51" y="378"/>
      </p:cViewPr>
      <p:guideLst>
        <p:guide orient="horz" pos="2160"/>
        <p:guide pos="3840"/>
        <p:guide orient="horz" pos="215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66" d="100"/>
          <a:sy n="66" d="100"/>
        </p:scale>
        <p:origin x="-1980" y="-10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677FE-528F-4F7F-8612-ACDD7D9855E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11A5D4D-CCEC-4F42-9138-E05988826D79}">
      <dgm:prSet phldrT="[Text]"/>
      <dgm:spPr/>
      <dgm:t>
        <a:bodyPr/>
        <a:lstStyle/>
        <a:p>
          <a:r>
            <a:rPr lang="en-US" dirty="0"/>
            <a:t>Requirement </a:t>
          </a:r>
          <a:endParaRPr lang="en-IN" dirty="0"/>
        </a:p>
      </dgm:t>
    </dgm:pt>
    <dgm:pt modelId="{97726973-AA63-4D87-A89E-12BBB980EB34}" type="parTrans" cxnId="{88410E3C-C493-4163-88EB-595C7830A9AC}">
      <dgm:prSet/>
      <dgm:spPr/>
      <dgm:t>
        <a:bodyPr/>
        <a:lstStyle/>
        <a:p>
          <a:endParaRPr lang="en-IN"/>
        </a:p>
      </dgm:t>
    </dgm:pt>
    <dgm:pt modelId="{B0EACBF8-C0AF-46B4-9911-D589CF4F3D7E}" type="sibTrans" cxnId="{88410E3C-C493-4163-88EB-595C7830A9AC}">
      <dgm:prSet/>
      <dgm:spPr/>
      <dgm:t>
        <a:bodyPr/>
        <a:lstStyle/>
        <a:p>
          <a:endParaRPr lang="en-IN"/>
        </a:p>
      </dgm:t>
    </dgm:pt>
    <dgm:pt modelId="{3632B1D3-3F3B-40FB-9266-CC4016385494}">
      <dgm:prSet phldrT="[Text]"/>
      <dgm:spPr/>
      <dgm:t>
        <a:bodyPr/>
        <a:lstStyle/>
        <a:p>
          <a:r>
            <a:rPr lang="en-US" dirty="0"/>
            <a:t>Design</a:t>
          </a:r>
          <a:endParaRPr lang="en-IN" dirty="0"/>
        </a:p>
      </dgm:t>
    </dgm:pt>
    <dgm:pt modelId="{24CD4133-1F1E-4872-B943-A052E734F305}" type="parTrans" cxnId="{BFF49778-35E1-4CC9-9C6D-4899E8B7EB1C}">
      <dgm:prSet/>
      <dgm:spPr/>
      <dgm:t>
        <a:bodyPr/>
        <a:lstStyle/>
        <a:p>
          <a:endParaRPr lang="en-IN"/>
        </a:p>
      </dgm:t>
    </dgm:pt>
    <dgm:pt modelId="{769D2BE8-0DBA-43D2-8FB0-13A89AD7DC96}" type="sibTrans" cxnId="{BFF49778-35E1-4CC9-9C6D-4899E8B7EB1C}">
      <dgm:prSet/>
      <dgm:spPr/>
      <dgm:t>
        <a:bodyPr/>
        <a:lstStyle/>
        <a:p>
          <a:endParaRPr lang="en-IN"/>
        </a:p>
      </dgm:t>
    </dgm:pt>
    <dgm:pt modelId="{E10DCFE1-1B80-400D-891F-ED25B45246C1}">
      <dgm:prSet phldrT="[Text]"/>
      <dgm:spPr/>
      <dgm:t>
        <a:bodyPr/>
        <a:lstStyle/>
        <a:p>
          <a:r>
            <a:rPr lang="en-US" dirty="0"/>
            <a:t>Develop</a:t>
          </a:r>
          <a:endParaRPr lang="en-IN" dirty="0"/>
        </a:p>
      </dgm:t>
    </dgm:pt>
    <dgm:pt modelId="{01FA931B-A98A-4BDC-ACB8-BDF70E17F80C}" type="parTrans" cxnId="{E185927B-24A1-47A2-9CC4-2926E9BFCAEA}">
      <dgm:prSet/>
      <dgm:spPr/>
      <dgm:t>
        <a:bodyPr/>
        <a:lstStyle/>
        <a:p>
          <a:endParaRPr lang="en-IN"/>
        </a:p>
      </dgm:t>
    </dgm:pt>
    <dgm:pt modelId="{DDECEFAB-8A34-4862-BB00-C011F55C7478}" type="sibTrans" cxnId="{E185927B-24A1-47A2-9CC4-2926E9BFCAEA}">
      <dgm:prSet/>
      <dgm:spPr/>
      <dgm:t>
        <a:bodyPr/>
        <a:lstStyle/>
        <a:p>
          <a:endParaRPr lang="en-IN"/>
        </a:p>
      </dgm:t>
    </dgm:pt>
    <dgm:pt modelId="{C8494A09-B045-4B6B-A089-6CBF568917C3}">
      <dgm:prSet phldrT="[Text]"/>
      <dgm:spPr/>
      <dgm:t>
        <a:bodyPr/>
        <a:lstStyle/>
        <a:p>
          <a:r>
            <a:rPr lang="en-US" dirty="0"/>
            <a:t>Source</a:t>
          </a:r>
          <a:endParaRPr lang="en-IN" dirty="0"/>
        </a:p>
      </dgm:t>
    </dgm:pt>
    <dgm:pt modelId="{DDB516C2-B01D-47C0-94B0-48F97D44FF19}" type="parTrans" cxnId="{C41F4B80-454C-44F6-9EF2-A06A13A402B0}">
      <dgm:prSet/>
      <dgm:spPr/>
      <dgm:t>
        <a:bodyPr/>
        <a:lstStyle/>
        <a:p>
          <a:endParaRPr lang="en-IN"/>
        </a:p>
      </dgm:t>
    </dgm:pt>
    <dgm:pt modelId="{2B71788F-8DE7-4854-93C7-8C0DBAD7EE67}" type="sibTrans" cxnId="{C41F4B80-454C-44F6-9EF2-A06A13A402B0}">
      <dgm:prSet/>
      <dgm:spPr/>
      <dgm:t>
        <a:bodyPr/>
        <a:lstStyle/>
        <a:p>
          <a:endParaRPr lang="en-IN"/>
        </a:p>
      </dgm:t>
    </dgm:pt>
    <dgm:pt modelId="{A4BCC0EC-AE4C-4691-9F94-5B59555D74C2}">
      <dgm:prSet phldrT="[Text]"/>
      <dgm:spPr/>
      <dgm:t>
        <a:bodyPr/>
        <a:lstStyle/>
        <a:p>
          <a:r>
            <a:rPr lang="en-US" dirty="0"/>
            <a:t>Build</a:t>
          </a:r>
          <a:endParaRPr lang="en-IN" dirty="0"/>
        </a:p>
      </dgm:t>
    </dgm:pt>
    <dgm:pt modelId="{0BC8E5E5-5C4F-4D26-ABFD-060ACD7A5F6C}" type="parTrans" cxnId="{5874D8ED-DCA5-4156-966B-8F14A1EE8630}">
      <dgm:prSet/>
      <dgm:spPr/>
      <dgm:t>
        <a:bodyPr/>
        <a:lstStyle/>
        <a:p>
          <a:endParaRPr lang="en-IN"/>
        </a:p>
      </dgm:t>
    </dgm:pt>
    <dgm:pt modelId="{A3B57E65-10E8-4252-AB49-7DF93F1391D3}" type="sibTrans" cxnId="{5874D8ED-DCA5-4156-966B-8F14A1EE8630}">
      <dgm:prSet/>
      <dgm:spPr/>
      <dgm:t>
        <a:bodyPr/>
        <a:lstStyle/>
        <a:p>
          <a:endParaRPr lang="en-IN"/>
        </a:p>
      </dgm:t>
    </dgm:pt>
    <dgm:pt modelId="{6C1830BC-36E0-4990-BEEB-BC6489235941}">
      <dgm:prSet phldrT="[Text]"/>
      <dgm:spPr/>
      <dgm:t>
        <a:bodyPr/>
        <a:lstStyle/>
        <a:p>
          <a:r>
            <a:rPr lang="en-US" dirty="0"/>
            <a:t>Ship</a:t>
          </a:r>
          <a:endParaRPr lang="en-IN" dirty="0"/>
        </a:p>
      </dgm:t>
    </dgm:pt>
    <dgm:pt modelId="{9AF8078D-E980-4D56-B440-E9C7C528C07F}" type="parTrans" cxnId="{91FE8733-F3AC-43B2-AEB4-3F5E5B5C45F6}">
      <dgm:prSet/>
      <dgm:spPr/>
      <dgm:t>
        <a:bodyPr/>
        <a:lstStyle/>
        <a:p>
          <a:endParaRPr lang="en-IN"/>
        </a:p>
      </dgm:t>
    </dgm:pt>
    <dgm:pt modelId="{303405EE-F5AD-44F8-B85C-02815FB1EAFB}" type="sibTrans" cxnId="{91FE8733-F3AC-43B2-AEB4-3F5E5B5C45F6}">
      <dgm:prSet/>
      <dgm:spPr/>
      <dgm:t>
        <a:bodyPr/>
        <a:lstStyle/>
        <a:p>
          <a:endParaRPr lang="en-IN"/>
        </a:p>
      </dgm:t>
    </dgm:pt>
    <dgm:pt modelId="{D2589DA1-570C-406F-A910-4AC1B86F6DA3}" type="pres">
      <dgm:prSet presAssocID="{06C677FE-528F-4F7F-8612-ACDD7D9855EB}" presName="Name0" presStyleCnt="0">
        <dgm:presLayoutVars>
          <dgm:dir/>
          <dgm:animLvl val="lvl"/>
          <dgm:resizeHandles val="exact"/>
        </dgm:presLayoutVars>
      </dgm:prSet>
      <dgm:spPr/>
    </dgm:pt>
    <dgm:pt modelId="{4C6646F9-AB3D-4FEC-A328-95B148DCE3B9}" type="pres">
      <dgm:prSet presAssocID="{06C677FE-528F-4F7F-8612-ACDD7D9855EB}" presName="dummy" presStyleCnt="0"/>
      <dgm:spPr/>
    </dgm:pt>
    <dgm:pt modelId="{019B109A-187F-44FD-80C2-5200D404FF73}" type="pres">
      <dgm:prSet presAssocID="{06C677FE-528F-4F7F-8612-ACDD7D9855EB}" presName="linH" presStyleCnt="0"/>
      <dgm:spPr/>
    </dgm:pt>
    <dgm:pt modelId="{BB38C940-2106-4A04-A82F-A9110BC18DDE}" type="pres">
      <dgm:prSet presAssocID="{06C677FE-528F-4F7F-8612-ACDD7D9855EB}" presName="padding1" presStyleCnt="0"/>
      <dgm:spPr/>
    </dgm:pt>
    <dgm:pt modelId="{013E11B3-EE57-4691-A100-E08EAD6E3351}" type="pres">
      <dgm:prSet presAssocID="{211A5D4D-CCEC-4F42-9138-E05988826D79}" presName="linV" presStyleCnt="0"/>
      <dgm:spPr/>
    </dgm:pt>
    <dgm:pt modelId="{2D0EB617-3E1A-4DFF-94FA-06EAC39825AB}" type="pres">
      <dgm:prSet presAssocID="{211A5D4D-CCEC-4F42-9138-E05988826D79}" presName="spVertical1" presStyleCnt="0"/>
      <dgm:spPr/>
    </dgm:pt>
    <dgm:pt modelId="{F35C8213-2AA8-47D0-938C-8E7E21537743}" type="pres">
      <dgm:prSet presAssocID="{211A5D4D-CCEC-4F42-9138-E05988826D79}" presName="parTx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E23BBF9-C057-4B94-9DB2-C93221AE708D}" type="pres">
      <dgm:prSet presAssocID="{211A5D4D-CCEC-4F42-9138-E05988826D79}" presName="spVertical2" presStyleCnt="0"/>
      <dgm:spPr/>
    </dgm:pt>
    <dgm:pt modelId="{EBE5921F-CD93-4C71-8745-1A05EDFD5A70}" type="pres">
      <dgm:prSet presAssocID="{211A5D4D-CCEC-4F42-9138-E05988826D79}" presName="spVertical3" presStyleCnt="0"/>
      <dgm:spPr/>
    </dgm:pt>
    <dgm:pt modelId="{B9791D8E-DB88-4D43-97B4-C23D758439F8}" type="pres">
      <dgm:prSet presAssocID="{B0EACBF8-C0AF-46B4-9911-D589CF4F3D7E}" presName="space" presStyleCnt="0"/>
      <dgm:spPr/>
    </dgm:pt>
    <dgm:pt modelId="{5FA4CC42-4C61-4F0E-8907-1B7F80F64570}" type="pres">
      <dgm:prSet presAssocID="{3632B1D3-3F3B-40FB-9266-CC4016385494}" presName="linV" presStyleCnt="0"/>
      <dgm:spPr/>
    </dgm:pt>
    <dgm:pt modelId="{1279B4D5-5932-4694-BE91-55A0706C7826}" type="pres">
      <dgm:prSet presAssocID="{3632B1D3-3F3B-40FB-9266-CC4016385494}" presName="spVertical1" presStyleCnt="0"/>
      <dgm:spPr/>
    </dgm:pt>
    <dgm:pt modelId="{9F730B8B-3ACF-4D36-8CA5-8728DE2F4450}" type="pres">
      <dgm:prSet presAssocID="{3632B1D3-3F3B-40FB-9266-CC4016385494}" presName="parTx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B853235-A3A4-45EC-9DBF-81FB1FB43921}" type="pres">
      <dgm:prSet presAssocID="{3632B1D3-3F3B-40FB-9266-CC4016385494}" presName="spVertical2" presStyleCnt="0"/>
      <dgm:spPr/>
    </dgm:pt>
    <dgm:pt modelId="{B1EBE44F-DE6C-4E19-B67E-B617B3B55E2D}" type="pres">
      <dgm:prSet presAssocID="{3632B1D3-3F3B-40FB-9266-CC4016385494}" presName="spVertical3" presStyleCnt="0"/>
      <dgm:spPr/>
    </dgm:pt>
    <dgm:pt modelId="{E381E1DA-FC4C-4E32-A9F2-7354E399F9A1}" type="pres">
      <dgm:prSet presAssocID="{769D2BE8-0DBA-43D2-8FB0-13A89AD7DC96}" presName="space" presStyleCnt="0"/>
      <dgm:spPr/>
    </dgm:pt>
    <dgm:pt modelId="{A9AEBE21-DD72-4E43-BADD-009C022C5392}" type="pres">
      <dgm:prSet presAssocID="{E10DCFE1-1B80-400D-891F-ED25B45246C1}" presName="linV" presStyleCnt="0"/>
      <dgm:spPr/>
    </dgm:pt>
    <dgm:pt modelId="{BC9BBC57-ADF1-4C55-8D03-BD53FE36D203}" type="pres">
      <dgm:prSet presAssocID="{E10DCFE1-1B80-400D-891F-ED25B45246C1}" presName="spVertical1" presStyleCnt="0"/>
      <dgm:spPr/>
    </dgm:pt>
    <dgm:pt modelId="{C9B7336A-94FE-4601-8044-46AE02CF2007}" type="pres">
      <dgm:prSet presAssocID="{E10DCFE1-1B80-400D-891F-ED25B45246C1}" presName="parTx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D469059-33C0-4887-AD76-AC6A9EEB9872}" type="pres">
      <dgm:prSet presAssocID="{E10DCFE1-1B80-400D-891F-ED25B45246C1}" presName="spVertical2" presStyleCnt="0"/>
      <dgm:spPr/>
    </dgm:pt>
    <dgm:pt modelId="{A6160614-6889-46FE-B6B3-3CB53F03EA27}" type="pres">
      <dgm:prSet presAssocID="{E10DCFE1-1B80-400D-891F-ED25B45246C1}" presName="spVertical3" presStyleCnt="0"/>
      <dgm:spPr/>
    </dgm:pt>
    <dgm:pt modelId="{7F0EB9EE-4EA4-4E63-9A78-3609982FFD5C}" type="pres">
      <dgm:prSet presAssocID="{DDECEFAB-8A34-4862-BB00-C011F55C7478}" presName="space" presStyleCnt="0"/>
      <dgm:spPr/>
    </dgm:pt>
    <dgm:pt modelId="{6D1EBA8A-288A-419D-A47C-2285D0510D41}" type="pres">
      <dgm:prSet presAssocID="{C8494A09-B045-4B6B-A089-6CBF568917C3}" presName="linV" presStyleCnt="0"/>
      <dgm:spPr/>
    </dgm:pt>
    <dgm:pt modelId="{9911641D-91DC-4930-B652-2EB8C3D18BF7}" type="pres">
      <dgm:prSet presAssocID="{C8494A09-B045-4B6B-A089-6CBF568917C3}" presName="spVertical1" presStyleCnt="0"/>
      <dgm:spPr/>
    </dgm:pt>
    <dgm:pt modelId="{21C12904-B474-401F-8DC7-2F890B1B0B60}" type="pres">
      <dgm:prSet presAssocID="{C8494A09-B045-4B6B-A089-6CBF568917C3}" presName="parTx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D429582-AC78-4B31-9A01-C9BD77328FBF}" type="pres">
      <dgm:prSet presAssocID="{C8494A09-B045-4B6B-A089-6CBF568917C3}" presName="spVertical2" presStyleCnt="0"/>
      <dgm:spPr/>
    </dgm:pt>
    <dgm:pt modelId="{D5C62451-218D-4FA2-A345-EBFC7D2386AA}" type="pres">
      <dgm:prSet presAssocID="{C8494A09-B045-4B6B-A089-6CBF568917C3}" presName="spVertical3" presStyleCnt="0"/>
      <dgm:spPr/>
    </dgm:pt>
    <dgm:pt modelId="{61BCED70-43BD-4374-8F5A-66B1DCACCA4F}" type="pres">
      <dgm:prSet presAssocID="{2B71788F-8DE7-4854-93C7-8C0DBAD7EE67}" presName="space" presStyleCnt="0"/>
      <dgm:spPr/>
    </dgm:pt>
    <dgm:pt modelId="{D635E92E-9012-4B5E-9041-9431CD160AB6}" type="pres">
      <dgm:prSet presAssocID="{A4BCC0EC-AE4C-4691-9F94-5B59555D74C2}" presName="linV" presStyleCnt="0"/>
      <dgm:spPr/>
    </dgm:pt>
    <dgm:pt modelId="{F4AA5447-9A04-4330-91B5-B7F5B9B27BEE}" type="pres">
      <dgm:prSet presAssocID="{A4BCC0EC-AE4C-4691-9F94-5B59555D74C2}" presName="spVertical1" presStyleCnt="0"/>
      <dgm:spPr/>
    </dgm:pt>
    <dgm:pt modelId="{44C07FBB-B1D3-409D-B773-5299D3AA7069}" type="pres">
      <dgm:prSet presAssocID="{A4BCC0EC-AE4C-4691-9F94-5B59555D74C2}" presName="parTx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FC5FAFE7-27AE-41E5-89AE-EF41E66B553D}" type="pres">
      <dgm:prSet presAssocID="{A4BCC0EC-AE4C-4691-9F94-5B59555D74C2}" presName="spVertical2" presStyleCnt="0"/>
      <dgm:spPr/>
    </dgm:pt>
    <dgm:pt modelId="{E6E4019B-B41A-4389-8B82-62FE8C91BAA4}" type="pres">
      <dgm:prSet presAssocID="{A4BCC0EC-AE4C-4691-9F94-5B59555D74C2}" presName="spVertical3" presStyleCnt="0"/>
      <dgm:spPr/>
    </dgm:pt>
    <dgm:pt modelId="{D3EEF35D-6C78-422E-930C-FD6C7C833737}" type="pres">
      <dgm:prSet presAssocID="{A3B57E65-10E8-4252-AB49-7DF93F1391D3}" presName="space" presStyleCnt="0"/>
      <dgm:spPr/>
    </dgm:pt>
    <dgm:pt modelId="{50353957-EC47-443B-93D6-D48FCD2618E7}" type="pres">
      <dgm:prSet presAssocID="{6C1830BC-36E0-4990-BEEB-BC6489235941}" presName="linV" presStyleCnt="0"/>
      <dgm:spPr/>
    </dgm:pt>
    <dgm:pt modelId="{885DF813-3275-4ACA-B2E6-70C007B1FBBD}" type="pres">
      <dgm:prSet presAssocID="{6C1830BC-36E0-4990-BEEB-BC6489235941}" presName="spVertical1" presStyleCnt="0"/>
      <dgm:spPr/>
    </dgm:pt>
    <dgm:pt modelId="{27D75CE3-1A79-40A7-AC3E-803042536FFF}" type="pres">
      <dgm:prSet presAssocID="{6C1830BC-36E0-4990-BEEB-BC6489235941}" presName="parTx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CD088020-25AC-4F57-ABAE-D419BCBA468B}" type="pres">
      <dgm:prSet presAssocID="{6C1830BC-36E0-4990-BEEB-BC6489235941}" presName="spVertical2" presStyleCnt="0"/>
      <dgm:spPr/>
    </dgm:pt>
    <dgm:pt modelId="{E3F71806-79F4-4460-A373-768A357AC27B}" type="pres">
      <dgm:prSet presAssocID="{6C1830BC-36E0-4990-BEEB-BC6489235941}" presName="spVertical3" presStyleCnt="0"/>
      <dgm:spPr/>
    </dgm:pt>
    <dgm:pt modelId="{5CF19701-DAD9-4569-B458-867E18DD9315}" type="pres">
      <dgm:prSet presAssocID="{06C677FE-528F-4F7F-8612-ACDD7D9855EB}" presName="padding2" presStyleCnt="0"/>
      <dgm:spPr/>
    </dgm:pt>
    <dgm:pt modelId="{CD73B71F-C9A6-487F-83A1-93DD20B9A84F}" type="pres">
      <dgm:prSet presAssocID="{06C677FE-528F-4F7F-8612-ACDD7D9855EB}" presName="negArrow" presStyleCnt="0"/>
      <dgm:spPr/>
    </dgm:pt>
    <dgm:pt modelId="{95F39EDA-0F77-47EC-B0F9-A9C66A28DDC2}" type="pres">
      <dgm:prSet presAssocID="{06C677FE-528F-4F7F-8612-ACDD7D9855EB}" presName="backgroundArrow" presStyleLbl="node1" presStyleIdx="0" presStyleCnt="1" custLinFactNeighborX="-92"/>
      <dgm:spPr>
        <a:solidFill>
          <a:srgbClr val="0070C0"/>
        </a:solidFill>
      </dgm:spPr>
    </dgm:pt>
  </dgm:ptLst>
  <dgm:cxnLst>
    <dgm:cxn modelId="{85BFDE04-8F03-4FFD-84A2-B31BE4C2D6AA}" type="presOf" srcId="{E10DCFE1-1B80-400D-891F-ED25B45246C1}" destId="{C9B7336A-94FE-4601-8044-46AE02CF2007}" srcOrd="0" destOrd="0" presId="urn:microsoft.com/office/officeart/2005/8/layout/hProcess3"/>
    <dgm:cxn modelId="{D212331E-EC65-43AD-8EF6-0EE8F540CC43}" type="presOf" srcId="{06C677FE-528F-4F7F-8612-ACDD7D9855EB}" destId="{D2589DA1-570C-406F-A910-4AC1B86F6DA3}" srcOrd="0" destOrd="0" presId="urn:microsoft.com/office/officeart/2005/8/layout/hProcess3"/>
    <dgm:cxn modelId="{0951E92C-37EB-4929-9801-AFD79433EA10}" type="presOf" srcId="{211A5D4D-CCEC-4F42-9138-E05988826D79}" destId="{F35C8213-2AA8-47D0-938C-8E7E21537743}" srcOrd="0" destOrd="0" presId="urn:microsoft.com/office/officeart/2005/8/layout/hProcess3"/>
    <dgm:cxn modelId="{91FE8733-F3AC-43B2-AEB4-3F5E5B5C45F6}" srcId="{06C677FE-528F-4F7F-8612-ACDD7D9855EB}" destId="{6C1830BC-36E0-4990-BEEB-BC6489235941}" srcOrd="5" destOrd="0" parTransId="{9AF8078D-E980-4D56-B440-E9C7C528C07F}" sibTransId="{303405EE-F5AD-44F8-B85C-02815FB1EAFB}"/>
    <dgm:cxn modelId="{88410E3C-C493-4163-88EB-595C7830A9AC}" srcId="{06C677FE-528F-4F7F-8612-ACDD7D9855EB}" destId="{211A5D4D-CCEC-4F42-9138-E05988826D79}" srcOrd="0" destOrd="0" parTransId="{97726973-AA63-4D87-A89E-12BBB980EB34}" sibTransId="{B0EACBF8-C0AF-46B4-9911-D589CF4F3D7E}"/>
    <dgm:cxn modelId="{17826653-EB9E-49D4-85C5-13E102030CF8}" type="presOf" srcId="{C8494A09-B045-4B6B-A089-6CBF568917C3}" destId="{21C12904-B474-401F-8DC7-2F890B1B0B60}" srcOrd="0" destOrd="0" presId="urn:microsoft.com/office/officeart/2005/8/layout/hProcess3"/>
    <dgm:cxn modelId="{BFF49778-35E1-4CC9-9C6D-4899E8B7EB1C}" srcId="{06C677FE-528F-4F7F-8612-ACDD7D9855EB}" destId="{3632B1D3-3F3B-40FB-9266-CC4016385494}" srcOrd="1" destOrd="0" parTransId="{24CD4133-1F1E-4872-B943-A052E734F305}" sibTransId="{769D2BE8-0DBA-43D2-8FB0-13A89AD7DC96}"/>
    <dgm:cxn modelId="{E185927B-24A1-47A2-9CC4-2926E9BFCAEA}" srcId="{06C677FE-528F-4F7F-8612-ACDD7D9855EB}" destId="{E10DCFE1-1B80-400D-891F-ED25B45246C1}" srcOrd="2" destOrd="0" parTransId="{01FA931B-A98A-4BDC-ACB8-BDF70E17F80C}" sibTransId="{DDECEFAB-8A34-4862-BB00-C011F55C7478}"/>
    <dgm:cxn modelId="{C41F4B80-454C-44F6-9EF2-A06A13A402B0}" srcId="{06C677FE-528F-4F7F-8612-ACDD7D9855EB}" destId="{C8494A09-B045-4B6B-A089-6CBF568917C3}" srcOrd="3" destOrd="0" parTransId="{DDB516C2-B01D-47C0-94B0-48F97D44FF19}" sibTransId="{2B71788F-8DE7-4854-93C7-8C0DBAD7EE67}"/>
    <dgm:cxn modelId="{645220A3-8090-419B-90D2-8048E0E9C832}" type="presOf" srcId="{A4BCC0EC-AE4C-4691-9F94-5B59555D74C2}" destId="{44C07FBB-B1D3-409D-B773-5299D3AA7069}" srcOrd="0" destOrd="0" presId="urn:microsoft.com/office/officeart/2005/8/layout/hProcess3"/>
    <dgm:cxn modelId="{DA980CD4-9D62-448A-B7CD-98BC5E788F6B}" type="presOf" srcId="{6C1830BC-36E0-4990-BEEB-BC6489235941}" destId="{27D75CE3-1A79-40A7-AC3E-803042536FFF}" srcOrd="0" destOrd="0" presId="urn:microsoft.com/office/officeart/2005/8/layout/hProcess3"/>
    <dgm:cxn modelId="{5874D8ED-DCA5-4156-966B-8F14A1EE8630}" srcId="{06C677FE-528F-4F7F-8612-ACDD7D9855EB}" destId="{A4BCC0EC-AE4C-4691-9F94-5B59555D74C2}" srcOrd="4" destOrd="0" parTransId="{0BC8E5E5-5C4F-4D26-ABFD-060ACD7A5F6C}" sibTransId="{A3B57E65-10E8-4252-AB49-7DF93F1391D3}"/>
    <dgm:cxn modelId="{8702F9FD-DBC1-419C-8FDC-6AA198778757}" type="presOf" srcId="{3632B1D3-3F3B-40FB-9266-CC4016385494}" destId="{9F730B8B-3ACF-4D36-8CA5-8728DE2F4450}" srcOrd="0" destOrd="0" presId="urn:microsoft.com/office/officeart/2005/8/layout/hProcess3"/>
    <dgm:cxn modelId="{E24B8338-ECC3-4CBB-ADCF-6C4E90E26A39}" type="presParOf" srcId="{D2589DA1-570C-406F-A910-4AC1B86F6DA3}" destId="{4C6646F9-AB3D-4FEC-A328-95B148DCE3B9}" srcOrd="0" destOrd="0" presId="urn:microsoft.com/office/officeart/2005/8/layout/hProcess3"/>
    <dgm:cxn modelId="{1EA0AFAF-074F-47CB-BB96-D7933ECFD2B9}" type="presParOf" srcId="{D2589DA1-570C-406F-A910-4AC1B86F6DA3}" destId="{019B109A-187F-44FD-80C2-5200D404FF73}" srcOrd="1" destOrd="0" presId="urn:microsoft.com/office/officeart/2005/8/layout/hProcess3"/>
    <dgm:cxn modelId="{E60F9418-BC56-4761-B587-DAE99D052ECE}" type="presParOf" srcId="{019B109A-187F-44FD-80C2-5200D404FF73}" destId="{BB38C940-2106-4A04-A82F-A9110BC18DDE}" srcOrd="0" destOrd="0" presId="urn:microsoft.com/office/officeart/2005/8/layout/hProcess3"/>
    <dgm:cxn modelId="{CAE0C31F-3A53-4395-AAFC-FD73A176F5BA}" type="presParOf" srcId="{019B109A-187F-44FD-80C2-5200D404FF73}" destId="{013E11B3-EE57-4691-A100-E08EAD6E3351}" srcOrd="1" destOrd="0" presId="urn:microsoft.com/office/officeart/2005/8/layout/hProcess3"/>
    <dgm:cxn modelId="{9482C634-C53B-49C2-A463-818DAD16F4C1}" type="presParOf" srcId="{013E11B3-EE57-4691-A100-E08EAD6E3351}" destId="{2D0EB617-3E1A-4DFF-94FA-06EAC39825AB}" srcOrd="0" destOrd="0" presId="urn:microsoft.com/office/officeart/2005/8/layout/hProcess3"/>
    <dgm:cxn modelId="{CF4D116D-1E8F-456C-854E-3A3EA2F95ABB}" type="presParOf" srcId="{013E11B3-EE57-4691-A100-E08EAD6E3351}" destId="{F35C8213-2AA8-47D0-938C-8E7E21537743}" srcOrd="1" destOrd="0" presId="urn:microsoft.com/office/officeart/2005/8/layout/hProcess3"/>
    <dgm:cxn modelId="{332B24F1-4212-4B39-B656-D10E55008523}" type="presParOf" srcId="{013E11B3-EE57-4691-A100-E08EAD6E3351}" destId="{9E23BBF9-C057-4B94-9DB2-C93221AE708D}" srcOrd="2" destOrd="0" presId="urn:microsoft.com/office/officeart/2005/8/layout/hProcess3"/>
    <dgm:cxn modelId="{3979EEDD-8209-44E6-BBDB-72DC643D86BB}" type="presParOf" srcId="{013E11B3-EE57-4691-A100-E08EAD6E3351}" destId="{EBE5921F-CD93-4C71-8745-1A05EDFD5A70}" srcOrd="3" destOrd="0" presId="urn:microsoft.com/office/officeart/2005/8/layout/hProcess3"/>
    <dgm:cxn modelId="{BAA2F262-D88E-4D62-8DCE-7E019C80D368}" type="presParOf" srcId="{019B109A-187F-44FD-80C2-5200D404FF73}" destId="{B9791D8E-DB88-4D43-97B4-C23D758439F8}" srcOrd="2" destOrd="0" presId="urn:microsoft.com/office/officeart/2005/8/layout/hProcess3"/>
    <dgm:cxn modelId="{631086C7-D37B-478F-BF0D-C4D117CC57EF}" type="presParOf" srcId="{019B109A-187F-44FD-80C2-5200D404FF73}" destId="{5FA4CC42-4C61-4F0E-8907-1B7F80F64570}" srcOrd="3" destOrd="0" presId="urn:microsoft.com/office/officeart/2005/8/layout/hProcess3"/>
    <dgm:cxn modelId="{2F0DA3CE-CA79-42A6-8592-F9B90D781E22}" type="presParOf" srcId="{5FA4CC42-4C61-4F0E-8907-1B7F80F64570}" destId="{1279B4D5-5932-4694-BE91-55A0706C7826}" srcOrd="0" destOrd="0" presId="urn:microsoft.com/office/officeart/2005/8/layout/hProcess3"/>
    <dgm:cxn modelId="{CE2A7223-D22F-4B87-892D-45A813B7C396}" type="presParOf" srcId="{5FA4CC42-4C61-4F0E-8907-1B7F80F64570}" destId="{9F730B8B-3ACF-4D36-8CA5-8728DE2F4450}" srcOrd="1" destOrd="0" presId="urn:microsoft.com/office/officeart/2005/8/layout/hProcess3"/>
    <dgm:cxn modelId="{A0E9FCC2-8490-4BFD-9523-256DA1558F2F}" type="presParOf" srcId="{5FA4CC42-4C61-4F0E-8907-1B7F80F64570}" destId="{CB853235-A3A4-45EC-9DBF-81FB1FB43921}" srcOrd="2" destOrd="0" presId="urn:microsoft.com/office/officeart/2005/8/layout/hProcess3"/>
    <dgm:cxn modelId="{63275826-8214-4C49-8074-F09854E5D8B1}" type="presParOf" srcId="{5FA4CC42-4C61-4F0E-8907-1B7F80F64570}" destId="{B1EBE44F-DE6C-4E19-B67E-B617B3B55E2D}" srcOrd="3" destOrd="0" presId="urn:microsoft.com/office/officeart/2005/8/layout/hProcess3"/>
    <dgm:cxn modelId="{D54E5B9E-BBDE-402F-B000-EE7875660076}" type="presParOf" srcId="{019B109A-187F-44FD-80C2-5200D404FF73}" destId="{E381E1DA-FC4C-4E32-A9F2-7354E399F9A1}" srcOrd="4" destOrd="0" presId="urn:microsoft.com/office/officeart/2005/8/layout/hProcess3"/>
    <dgm:cxn modelId="{A4ACFF2A-FE4F-4F30-A049-314F362D033A}" type="presParOf" srcId="{019B109A-187F-44FD-80C2-5200D404FF73}" destId="{A9AEBE21-DD72-4E43-BADD-009C022C5392}" srcOrd="5" destOrd="0" presId="urn:microsoft.com/office/officeart/2005/8/layout/hProcess3"/>
    <dgm:cxn modelId="{FEACF21C-E5A3-4D5F-8EC6-43C98C44146A}" type="presParOf" srcId="{A9AEBE21-DD72-4E43-BADD-009C022C5392}" destId="{BC9BBC57-ADF1-4C55-8D03-BD53FE36D203}" srcOrd="0" destOrd="0" presId="urn:microsoft.com/office/officeart/2005/8/layout/hProcess3"/>
    <dgm:cxn modelId="{5974C6E3-C9A1-4F09-A432-DDA7CBFEE9CE}" type="presParOf" srcId="{A9AEBE21-DD72-4E43-BADD-009C022C5392}" destId="{C9B7336A-94FE-4601-8044-46AE02CF2007}" srcOrd="1" destOrd="0" presId="urn:microsoft.com/office/officeart/2005/8/layout/hProcess3"/>
    <dgm:cxn modelId="{66CA4182-FE87-4E4B-8A60-7B44B5020360}" type="presParOf" srcId="{A9AEBE21-DD72-4E43-BADD-009C022C5392}" destId="{BD469059-33C0-4887-AD76-AC6A9EEB9872}" srcOrd="2" destOrd="0" presId="urn:microsoft.com/office/officeart/2005/8/layout/hProcess3"/>
    <dgm:cxn modelId="{4FB7102D-9B9B-40AF-B176-2EF5F2D45236}" type="presParOf" srcId="{A9AEBE21-DD72-4E43-BADD-009C022C5392}" destId="{A6160614-6889-46FE-B6B3-3CB53F03EA27}" srcOrd="3" destOrd="0" presId="urn:microsoft.com/office/officeart/2005/8/layout/hProcess3"/>
    <dgm:cxn modelId="{5D0EC5CC-4648-4D93-9727-16700922F51B}" type="presParOf" srcId="{019B109A-187F-44FD-80C2-5200D404FF73}" destId="{7F0EB9EE-4EA4-4E63-9A78-3609982FFD5C}" srcOrd="6" destOrd="0" presId="urn:microsoft.com/office/officeart/2005/8/layout/hProcess3"/>
    <dgm:cxn modelId="{7F498FAC-E42D-472F-8304-A474D1FBEB8E}" type="presParOf" srcId="{019B109A-187F-44FD-80C2-5200D404FF73}" destId="{6D1EBA8A-288A-419D-A47C-2285D0510D41}" srcOrd="7" destOrd="0" presId="urn:microsoft.com/office/officeart/2005/8/layout/hProcess3"/>
    <dgm:cxn modelId="{A3092330-71BE-4130-86EB-33AB96741D97}" type="presParOf" srcId="{6D1EBA8A-288A-419D-A47C-2285D0510D41}" destId="{9911641D-91DC-4930-B652-2EB8C3D18BF7}" srcOrd="0" destOrd="0" presId="urn:microsoft.com/office/officeart/2005/8/layout/hProcess3"/>
    <dgm:cxn modelId="{82C8E38E-F711-4B71-A3DE-3CDB09EBC60B}" type="presParOf" srcId="{6D1EBA8A-288A-419D-A47C-2285D0510D41}" destId="{21C12904-B474-401F-8DC7-2F890B1B0B60}" srcOrd="1" destOrd="0" presId="urn:microsoft.com/office/officeart/2005/8/layout/hProcess3"/>
    <dgm:cxn modelId="{20536270-77AC-4136-8080-6DAE4AED76BD}" type="presParOf" srcId="{6D1EBA8A-288A-419D-A47C-2285D0510D41}" destId="{AD429582-AC78-4B31-9A01-C9BD77328FBF}" srcOrd="2" destOrd="0" presId="urn:microsoft.com/office/officeart/2005/8/layout/hProcess3"/>
    <dgm:cxn modelId="{164D308F-5E64-468A-81E1-922ECE8DC1FF}" type="presParOf" srcId="{6D1EBA8A-288A-419D-A47C-2285D0510D41}" destId="{D5C62451-218D-4FA2-A345-EBFC7D2386AA}" srcOrd="3" destOrd="0" presId="urn:microsoft.com/office/officeart/2005/8/layout/hProcess3"/>
    <dgm:cxn modelId="{A478C226-312F-426D-BCD8-84739679F2E2}" type="presParOf" srcId="{019B109A-187F-44FD-80C2-5200D404FF73}" destId="{61BCED70-43BD-4374-8F5A-66B1DCACCA4F}" srcOrd="8" destOrd="0" presId="urn:microsoft.com/office/officeart/2005/8/layout/hProcess3"/>
    <dgm:cxn modelId="{2D653FD1-9FBA-465A-84A1-27BF2B72C50B}" type="presParOf" srcId="{019B109A-187F-44FD-80C2-5200D404FF73}" destId="{D635E92E-9012-4B5E-9041-9431CD160AB6}" srcOrd="9" destOrd="0" presId="urn:microsoft.com/office/officeart/2005/8/layout/hProcess3"/>
    <dgm:cxn modelId="{BCE04171-5D27-4F25-A3FC-136251EA364E}" type="presParOf" srcId="{D635E92E-9012-4B5E-9041-9431CD160AB6}" destId="{F4AA5447-9A04-4330-91B5-B7F5B9B27BEE}" srcOrd="0" destOrd="0" presId="urn:microsoft.com/office/officeart/2005/8/layout/hProcess3"/>
    <dgm:cxn modelId="{45E0D4F0-D7BE-4C9A-A579-072CCD98C358}" type="presParOf" srcId="{D635E92E-9012-4B5E-9041-9431CD160AB6}" destId="{44C07FBB-B1D3-409D-B773-5299D3AA7069}" srcOrd="1" destOrd="0" presId="urn:microsoft.com/office/officeart/2005/8/layout/hProcess3"/>
    <dgm:cxn modelId="{D7B3CB1D-3DB6-4DDE-AEAF-8809E994DC74}" type="presParOf" srcId="{D635E92E-9012-4B5E-9041-9431CD160AB6}" destId="{FC5FAFE7-27AE-41E5-89AE-EF41E66B553D}" srcOrd="2" destOrd="0" presId="urn:microsoft.com/office/officeart/2005/8/layout/hProcess3"/>
    <dgm:cxn modelId="{23B59C38-D538-4177-891B-6F8269DB863A}" type="presParOf" srcId="{D635E92E-9012-4B5E-9041-9431CD160AB6}" destId="{E6E4019B-B41A-4389-8B82-62FE8C91BAA4}" srcOrd="3" destOrd="0" presId="urn:microsoft.com/office/officeart/2005/8/layout/hProcess3"/>
    <dgm:cxn modelId="{E7791704-A785-4B03-A9F3-C112E2C565FB}" type="presParOf" srcId="{019B109A-187F-44FD-80C2-5200D404FF73}" destId="{D3EEF35D-6C78-422E-930C-FD6C7C833737}" srcOrd="10" destOrd="0" presId="urn:microsoft.com/office/officeart/2005/8/layout/hProcess3"/>
    <dgm:cxn modelId="{E049DD30-E87C-479D-8871-1635F1DE4FCC}" type="presParOf" srcId="{019B109A-187F-44FD-80C2-5200D404FF73}" destId="{50353957-EC47-443B-93D6-D48FCD2618E7}" srcOrd="11" destOrd="0" presId="urn:microsoft.com/office/officeart/2005/8/layout/hProcess3"/>
    <dgm:cxn modelId="{F69669B9-AF44-43F4-9B13-7EE1B5470D3B}" type="presParOf" srcId="{50353957-EC47-443B-93D6-D48FCD2618E7}" destId="{885DF813-3275-4ACA-B2E6-70C007B1FBBD}" srcOrd="0" destOrd="0" presId="urn:microsoft.com/office/officeart/2005/8/layout/hProcess3"/>
    <dgm:cxn modelId="{49AC265E-2B43-4F84-A3BC-DB688B36E777}" type="presParOf" srcId="{50353957-EC47-443B-93D6-D48FCD2618E7}" destId="{27D75CE3-1A79-40A7-AC3E-803042536FFF}" srcOrd="1" destOrd="0" presId="urn:microsoft.com/office/officeart/2005/8/layout/hProcess3"/>
    <dgm:cxn modelId="{340607B8-F3DB-4816-A3EA-960C15879598}" type="presParOf" srcId="{50353957-EC47-443B-93D6-D48FCD2618E7}" destId="{CD088020-25AC-4F57-ABAE-D419BCBA468B}" srcOrd="2" destOrd="0" presId="urn:microsoft.com/office/officeart/2005/8/layout/hProcess3"/>
    <dgm:cxn modelId="{59350CC0-A7BA-4A98-8189-DA79C7C83DF1}" type="presParOf" srcId="{50353957-EC47-443B-93D6-D48FCD2618E7}" destId="{E3F71806-79F4-4460-A373-768A357AC27B}" srcOrd="3" destOrd="0" presId="urn:microsoft.com/office/officeart/2005/8/layout/hProcess3"/>
    <dgm:cxn modelId="{AD0D83B3-3F95-411D-A975-7D217974BB55}" type="presParOf" srcId="{019B109A-187F-44FD-80C2-5200D404FF73}" destId="{5CF19701-DAD9-4569-B458-867E18DD9315}" srcOrd="12" destOrd="0" presId="urn:microsoft.com/office/officeart/2005/8/layout/hProcess3"/>
    <dgm:cxn modelId="{8814748E-633F-48BC-B8E2-ED5300806210}" type="presParOf" srcId="{019B109A-187F-44FD-80C2-5200D404FF73}" destId="{CD73B71F-C9A6-487F-83A1-93DD20B9A84F}" srcOrd="13" destOrd="0" presId="urn:microsoft.com/office/officeart/2005/8/layout/hProcess3"/>
    <dgm:cxn modelId="{AC288E51-7D30-4516-8394-9B976C35FA7A}" type="presParOf" srcId="{019B109A-187F-44FD-80C2-5200D404FF73}" destId="{95F39EDA-0F77-47EC-B0F9-A9C66A28DDC2}" srcOrd="1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39EDA-0F77-47EC-B0F9-A9C66A28DDC2}">
      <dsp:nvSpPr>
        <dsp:cNvPr id="0" name=""/>
        <dsp:cNvSpPr/>
      </dsp:nvSpPr>
      <dsp:spPr>
        <a:xfrm>
          <a:off x="0" y="17893"/>
          <a:ext cx="11782647" cy="1080000"/>
        </a:xfrm>
        <a:prstGeom prst="right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75CE3-1A79-40A7-AC3E-803042536FFF}">
      <dsp:nvSpPr>
        <dsp:cNvPr id="0" name=""/>
        <dsp:cNvSpPr/>
      </dsp:nvSpPr>
      <dsp:spPr>
        <a:xfrm>
          <a:off x="9996349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Ship</a:t>
          </a:r>
          <a:endParaRPr lang="en-IN" sz="1500" kern="1200" dirty="0"/>
        </a:p>
      </dsp:txBody>
      <dsp:txXfrm>
        <a:off x="9996349" y="287893"/>
        <a:ext cx="1507350" cy="540000"/>
      </dsp:txXfrm>
    </dsp:sp>
    <dsp:sp modelId="{44C07FBB-B1D3-409D-B773-5299D3AA7069}">
      <dsp:nvSpPr>
        <dsp:cNvPr id="0" name=""/>
        <dsp:cNvSpPr/>
      </dsp:nvSpPr>
      <dsp:spPr>
        <a:xfrm>
          <a:off x="8187529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</a:t>
          </a:r>
          <a:endParaRPr lang="en-IN" sz="1500" kern="1200" dirty="0"/>
        </a:p>
      </dsp:txBody>
      <dsp:txXfrm>
        <a:off x="8187529" y="287893"/>
        <a:ext cx="1507350" cy="540000"/>
      </dsp:txXfrm>
    </dsp:sp>
    <dsp:sp modelId="{21C12904-B474-401F-8DC7-2F890B1B0B60}">
      <dsp:nvSpPr>
        <dsp:cNvPr id="0" name=""/>
        <dsp:cNvSpPr/>
      </dsp:nvSpPr>
      <dsp:spPr>
        <a:xfrm>
          <a:off x="6378709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Source</a:t>
          </a:r>
          <a:endParaRPr lang="en-IN" sz="1500" kern="1200" dirty="0"/>
        </a:p>
      </dsp:txBody>
      <dsp:txXfrm>
        <a:off x="6378709" y="287893"/>
        <a:ext cx="1507350" cy="540000"/>
      </dsp:txXfrm>
    </dsp:sp>
    <dsp:sp modelId="{C9B7336A-94FE-4601-8044-46AE02CF2007}">
      <dsp:nvSpPr>
        <dsp:cNvPr id="0" name=""/>
        <dsp:cNvSpPr/>
      </dsp:nvSpPr>
      <dsp:spPr>
        <a:xfrm>
          <a:off x="4569888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</a:t>
          </a:r>
          <a:endParaRPr lang="en-IN" sz="1500" kern="1200" dirty="0"/>
        </a:p>
      </dsp:txBody>
      <dsp:txXfrm>
        <a:off x="4569888" y="287893"/>
        <a:ext cx="1507350" cy="540000"/>
      </dsp:txXfrm>
    </dsp:sp>
    <dsp:sp modelId="{9F730B8B-3ACF-4D36-8CA5-8728DE2F4450}">
      <dsp:nvSpPr>
        <dsp:cNvPr id="0" name=""/>
        <dsp:cNvSpPr/>
      </dsp:nvSpPr>
      <dsp:spPr>
        <a:xfrm>
          <a:off x="2761068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Design</a:t>
          </a:r>
          <a:endParaRPr lang="en-IN" sz="1500" kern="1200" dirty="0"/>
        </a:p>
      </dsp:txBody>
      <dsp:txXfrm>
        <a:off x="2761068" y="287893"/>
        <a:ext cx="1507350" cy="540000"/>
      </dsp:txXfrm>
    </dsp:sp>
    <dsp:sp modelId="{F35C8213-2AA8-47D0-938C-8E7E21537743}">
      <dsp:nvSpPr>
        <dsp:cNvPr id="0" name=""/>
        <dsp:cNvSpPr/>
      </dsp:nvSpPr>
      <dsp:spPr>
        <a:xfrm>
          <a:off x="952247" y="287893"/>
          <a:ext cx="1507350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Requirement </a:t>
          </a:r>
          <a:endParaRPr lang="en-IN" sz="1500" kern="1200" dirty="0"/>
        </a:p>
      </dsp:txBody>
      <dsp:txXfrm>
        <a:off x="952247" y="287893"/>
        <a:ext cx="1507350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703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2"/>
            <a:ext cx="4160520" cy="36703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CEA92-F142-4D57-B507-37BDAF447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0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7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</a:t>
            </a:r>
            <a:r>
              <a:rPr lang="en-US" baseline="0" dirty="0"/>
              <a:t> flow control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8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12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CEA92-F142-4D57-B507-37BDAF447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102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0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nealanalytics.com/neal-creative/templates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ark 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NUT BAS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31A-8C10-4575-B0EA-35D19F95E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E31A-8C10-4575-B0EA-35D19F95EF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5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5553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97250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75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NUT BAS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5165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11220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Quote dark option FLUSH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5508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591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 cstate="print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R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4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 cstate="print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9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4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5" r:id="rId24"/>
    <p:sldLayoutId id="2147484122" r:id="rId25"/>
    <p:sldLayoutId id="2147484125" r:id="rId26"/>
    <p:sldLayoutId id="2147484126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  <p:sldLayoutId id="2147484409" r:id="rId13"/>
    <p:sldLayoutId id="2147484410" r:id="rId14"/>
    <p:sldLayoutId id="2147484411" r:id="rId15"/>
    <p:sldLayoutId id="2147484412" r:id="rId16"/>
    <p:sldLayoutId id="2147484413" r:id="rId17"/>
    <p:sldLayoutId id="2147484414" r:id="rId18"/>
    <p:sldLayoutId id="2147484415" r:id="rId19"/>
    <p:sldLayoutId id="2147484416" r:id="rId20"/>
    <p:sldLayoutId id="2147484417" r:id="rId21"/>
    <p:sldLayoutId id="2147484418" r:id="rId22"/>
    <p:sldLayoutId id="2147484419" r:id="rId23"/>
    <p:sldLayoutId id="2147484420" r:id="rId24"/>
    <p:sldLayoutId id="2147484421" r:id="rId25"/>
    <p:sldLayoutId id="2147484422" r:id="rId26"/>
    <p:sldLayoutId id="214748442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26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Relationship Id="rId1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As9100 png images | PNGWing">
            <a:extLst>
              <a:ext uri="{FF2B5EF4-FFF2-40B4-BE49-F238E27FC236}">
                <a16:creationId xmlns:a16="http://schemas.microsoft.com/office/drawing/2014/main" id="{3BBC31A0-3D0C-AD48-85E5-A14D195A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01" y="5037356"/>
            <a:ext cx="2401741" cy="13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D14783F-74BD-6FAF-9F93-B281843D4D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13" y="1867958"/>
            <a:ext cx="6995174" cy="16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96" y="4286746"/>
            <a:ext cx="12192000" cy="184547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AutoShape 2" descr="Image result for Pulsonix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940F8C4-A173-41FD-B5DF-FBA0A0722464}"/>
              </a:ext>
            </a:extLst>
          </p:cNvPr>
          <p:cNvSpPr txBox="1">
            <a:spLocks/>
          </p:cNvSpPr>
          <p:nvPr/>
        </p:nvSpPr>
        <p:spPr>
          <a:xfrm>
            <a:off x="1533344" y="733476"/>
            <a:ext cx="9107555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i="0" u="none" strike="noStrike" kern="120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Thank 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27958-E8CE-4567-90FE-8EA3D89B285F}"/>
              </a:ext>
            </a:extLst>
          </p:cNvPr>
          <p:cNvSpPr/>
          <p:nvPr/>
        </p:nvSpPr>
        <p:spPr>
          <a:xfrm>
            <a:off x="206889" y="4615860"/>
            <a:ext cx="3508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/>
            <a:r>
              <a:rPr lang="en-IN" sz="1600" spc="-15" dirty="0">
                <a:latin typeface="Arial Narrow" panose="020B0606020202030204" pitchFamily="34" charset="0"/>
                <a:cs typeface="Arial"/>
              </a:rPr>
              <a:t>ZettaOne Technologies India Pvt Ltd</a:t>
            </a:r>
            <a:br>
              <a:rPr lang="en-IN" sz="1600" b="1" spc="-15" dirty="0">
                <a:latin typeface="Arial Narrow" panose="020B0606020202030204" pitchFamily="34" charset="0"/>
                <a:cs typeface="Arial"/>
              </a:rPr>
            </a:br>
            <a:r>
              <a:rPr lang="en-IN" sz="1600" spc="-15" dirty="0">
                <a:latin typeface="Arial Narrow" panose="020B0606020202030204" pitchFamily="34" charset="0"/>
                <a:cs typeface="Arial"/>
              </a:rPr>
              <a:t>#43, 5</a:t>
            </a:r>
            <a:r>
              <a:rPr lang="en-IN" sz="1600" spc="-15" baseline="30000" dirty="0">
                <a:latin typeface="Arial Narrow" panose="020B0606020202030204" pitchFamily="34" charset="0"/>
                <a:cs typeface="Arial"/>
              </a:rPr>
              <a:t>th</a:t>
            </a:r>
            <a:r>
              <a:rPr lang="en-IN" sz="1600" spc="-15" dirty="0">
                <a:latin typeface="Arial Narrow" panose="020B0606020202030204" pitchFamily="34" charset="0"/>
                <a:cs typeface="Arial"/>
              </a:rPr>
              <a:t> Cross, </a:t>
            </a:r>
            <a:r>
              <a:rPr lang="en-IN" sz="1600" spc="-10" dirty="0">
                <a:latin typeface="Arial Narrow" panose="020B0606020202030204" pitchFamily="34" charset="0"/>
                <a:cs typeface="Arial"/>
              </a:rPr>
              <a:t>Wilson Garden,</a:t>
            </a:r>
            <a:br>
              <a:rPr lang="en-IN" sz="1600" spc="-10" dirty="0">
                <a:latin typeface="Arial Narrow" panose="020B0606020202030204" pitchFamily="34" charset="0"/>
                <a:cs typeface="Arial"/>
              </a:rPr>
            </a:br>
            <a:r>
              <a:rPr lang="en-IN" sz="1600" spc="-10" dirty="0">
                <a:latin typeface="Arial Narrow" panose="020B0606020202030204" pitchFamily="34" charset="0"/>
                <a:cs typeface="Arial"/>
              </a:rPr>
              <a:t>Bangalore 560027. INDIA.</a:t>
            </a:r>
          </a:p>
          <a:p>
            <a:pPr marL="12700" marR="12700"/>
            <a:r>
              <a:rPr lang="en-US" sz="1600" dirty="0">
                <a:latin typeface="Arial Narrow" panose="020B0606020202030204" pitchFamily="34" charset="0"/>
                <a:cs typeface="Arial"/>
              </a:rPr>
              <a:t>Office: +91 97424 89111</a:t>
            </a:r>
          </a:p>
          <a:p>
            <a:pPr marL="12700" marR="12700"/>
            <a:r>
              <a:rPr lang="en-US" sz="1600" dirty="0">
                <a:latin typeface="Arial Narrow" panose="020B0606020202030204" pitchFamily="34" charset="0"/>
                <a:cs typeface="Arial"/>
              </a:rPr>
              <a:t>Email: suresh@zettaone.com</a:t>
            </a:r>
            <a:endParaRPr lang="en-IN" sz="1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B3D353-7DA7-47AA-A66F-8371A6CD34B0}"/>
              </a:ext>
            </a:extLst>
          </p:cNvPr>
          <p:cNvSpPr/>
          <p:nvPr/>
        </p:nvSpPr>
        <p:spPr>
          <a:xfrm>
            <a:off x="6381114" y="4631989"/>
            <a:ext cx="287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/>
            <a:r>
              <a:rPr lang="en-IN" sz="1600" spc="-15" dirty="0">
                <a:latin typeface="Arial Narrow" panose="020B0606020202030204" pitchFamily="34" charset="0"/>
                <a:cs typeface="Arial"/>
              </a:rPr>
              <a:t>ZettaOne Technologies India Pvt Ltd No: P-4A, Sidco Industrial</a:t>
            </a:r>
          </a:p>
          <a:p>
            <a:pPr marL="12700" marR="12700"/>
            <a:r>
              <a:rPr lang="en-IN" sz="1600" spc="-15" dirty="0">
                <a:latin typeface="Arial Narrow" panose="020B0606020202030204" pitchFamily="34" charset="0"/>
                <a:cs typeface="Arial"/>
              </a:rPr>
              <a:t>Estate, Krishnagiri-635001.</a:t>
            </a:r>
          </a:p>
          <a:p>
            <a:pPr marL="12700" marR="12700"/>
            <a:r>
              <a:rPr lang="en-IN" sz="1600" spc="-15" dirty="0">
                <a:latin typeface="Arial Narrow" panose="020B0606020202030204" pitchFamily="34" charset="0"/>
                <a:cs typeface="Arial"/>
              </a:rPr>
              <a:t>Tamilnadu, INDIA.</a:t>
            </a:r>
          </a:p>
          <a:p>
            <a:pPr marL="12700" marR="12700"/>
            <a:r>
              <a:rPr lang="en-US" sz="1600" spc="-15" dirty="0">
                <a:latin typeface="Arial Narrow" panose="020B0606020202030204" pitchFamily="34" charset="0"/>
                <a:cs typeface="Arial"/>
              </a:rPr>
              <a:t>Email: sales@zettaone.com</a:t>
            </a:r>
            <a:endParaRPr lang="en-IN" sz="1600" spc="-15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741905-9633-49B6-9FCC-2722E9970CA7}"/>
              </a:ext>
            </a:extLst>
          </p:cNvPr>
          <p:cNvSpPr/>
          <p:nvPr/>
        </p:nvSpPr>
        <p:spPr>
          <a:xfrm>
            <a:off x="206890" y="4235355"/>
            <a:ext cx="2331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HEADQUARTER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10FD67-CB32-4A27-9049-DA234889476E}"/>
              </a:ext>
            </a:extLst>
          </p:cNvPr>
          <p:cNvSpPr/>
          <p:nvPr/>
        </p:nvSpPr>
        <p:spPr>
          <a:xfrm>
            <a:off x="9348481" y="4610612"/>
            <a:ext cx="250032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pc="-15" dirty="0">
                <a:latin typeface="Arial Narrow" panose="020B0606020202030204" pitchFamily="34" charset="0"/>
                <a:cs typeface="Arial"/>
              </a:rPr>
              <a:t>ZettaOne Technologies Inc</a:t>
            </a:r>
          </a:p>
          <a:p>
            <a:r>
              <a:rPr lang="en-US" sz="1600" spc="-15" dirty="0">
                <a:latin typeface="Arial Narrow" panose="020B0606020202030204" pitchFamily="34" charset="0"/>
                <a:cs typeface="Arial"/>
              </a:rPr>
              <a:t>2355 Carpenter Ct</a:t>
            </a:r>
          </a:p>
          <a:p>
            <a:r>
              <a:rPr lang="en-US" sz="1600" spc="-15" dirty="0">
                <a:latin typeface="Arial Narrow" panose="020B0606020202030204" pitchFamily="34" charset="0"/>
                <a:cs typeface="Arial"/>
              </a:rPr>
              <a:t>Fremont, CA 94539, USA</a:t>
            </a:r>
          </a:p>
          <a:p>
            <a:r>
              <a:rPr lang="en-US" sz="1600" spc="-15" dirty="0">
                <a:latin typeface="Arial Narrow" panose="020B0606020202030204" pitchFamily="34" charset="0"/>
                <a:cs typeface="Arial"/>
              </a:rPr>
              <a:t>Office : +1 714 927 3480</a:t>
            </a:r>
          </a:p>
          <a:p>
            <a:r>
              <a:rPr lang="en-US" sz="1600" spc="-15" dirty="0">
                <a:latin typeface="Arial Narrow" panose="020B0606020202030204" pitchFamily="34" charset="0"/>
                <a:cs typeface="Arial"/>
              </a:rPr>
              <a:t>Email: us-sales@zettaone.com</a:t>
            </a:r>
            <a:endParaRPr lang="en-IN" sz="1600" spc="-15" dirty="0">
              <a:latin typeface="Arial Narrow" panose="020B0606020202030204" pitchFamily="34" charset="0"/>
              <a:cs typeface="Arial"/>
            </a:endParaRPr>
          </a:p>
          <a:p>
            <a:endParaRPr lang="en-US" sz="1400" spc="-10" dirty="0">
              <a:solidFill>
                <a:srgbClr val="FFFFFF"/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ACDA2-3B56-4610-9D74-D08D45192553}"/>
              </a:ext>
            </a:extLst>
          </p:cNvPr>
          <p:cNvSpPr/>
          <p:nvPr/>
        </p:nvSpPr>
        <p:spPr>
          <a:xfrm>
            <a:off x="9348481" y="4231051"/>
            <a:ext cx="1965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USA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E18C76-74E6-461C-909D-281F5DB9BB65}"/>
              </a:ext>
            </a:extLst>
          </p:cNvPr>
          <p:cNvSpPr/>
          <p:nvPr/>
        </p:nvSpPr>
        <p:spPr>
          <a:xfrm>
            <a:off x="6381114" y="4242217"/>
            <a:ext cx="269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ASSEMBLY PLANT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442" y="138545"/>
            <a:ext cx="543485" cy="63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B3D353-7DA7-47AA-A66F-8371A6CD34B0}"/>
              </a:ext>
            </a:extLst>
          </p:cNvPr>
          <p:cNvSpPr/>
          <p:nvPr/>
        </p:nvSpPr>
        <p:spPr>
          <a:xfrm>
            <a:off x="3355413" y="4631899"/>
            <a:ext cx="30576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/>
            <a:r>
              <a:rPr lang="en-IN" sz="1600" spc="-15" dirty="0">
                <a:latin typeface="Arial Narrow" panose="020B0606020202030204" pitchFamily="34" charset="0"/>
                <a:cs typeface="Arial"/>
              </a:rPr>
              <a:t>ZettaOne Technologies India Pvt Ltd   </a:t>
            </a:r>
            <a:r>
              <a:rPr lang="en-IN" sz="16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# </a:t>
            </a:r>
            <a:r>
              <a:rPr lang="en-IN" sz="1600" spc="-10" dirty="0">
                <a:latin typeface="Arial Narrow" panose="020B0606020202030204" pitchFamily="34" charset="0"/>
                <a:cs typeface="Arial"/>
              </a:rPr>
              <a:t>94, 1st Floor, 3rd Cross street,</a:t>
            </a:r>
            <a:br>
              <a:rPr lang="en-IN" sz="1600" spc="-10" dirty="0">
                <a:latin typeface="Arial Narrow" panose="020B0606020202030204" pitchFamily="34" charset="0"/>
                <a:cs typeface="Arial"/>
              </a:rPr>
            </a:br>
            <a:r>
              <a:rPr lang="en-IN" sz="1600" spc="-10" dirty="0" err="1">
                <a:latin typeface="Arial Narrow" panose="020B0606020202030204" pitchFamily="34" charset="0"/>
                <a:cs typeface="Arial"/>
              </a:rPr>
              <a:t>Thirumalai</a:t>
            </a:r>
            <a:r>
              <a:rPr lang="en-IN" sz="1600" spc="-10" dirty="0">
                <a:latin typeface="Arial Narrow" panose="020B0606020202030204" pitchFamily="34" charset="0"/>
                <a:cs typeface="Arial"/>
              </a:rPr>
              <a:t> Nagar Annexe, </a:t>
            </a:r>
            <a:r>
              <a:rPr lang="en-IN" sz="1600" spc="-10" dirty="0" err="1">
                <a:latin typeface="Arial Narrow" panose="020B0606020202030204" pitchFamily="34" charset="0"/>
                <a:cs typeface="Arial"/>
              </a:rPr>
              <a:t>Perungudi</a:t>
            </a:r>
            <a:r>
              <a:rPr lang="en-IN" sz="1600" spc="-10" dirty="0">
                <a:latin typeface="Arial Narrow" panose="020B0606020202030204" pitchFamily="34" charset="0"/>
                <a:cs typeface="Arial"/>
              </a:rPr>
              <a:t>,</a:t>
            </a:r>
            <a:br>
              <a:rPr lang="en-IN" sz="1600" spc="-10" dirty="0">
                <a:latin typeface="Arial Narrow" panose="020B0606020202030204" pitchFamily="34" charset="0"/>
                <a:cs typeface="Arial"/>
              </a:rPr>
            </a:br>
            <a:r>
              <a:rPr lang="en-IN" sz="1600" spc="-10" dirty="0">
                <a:latin typeface="Arial Narrow" panose="020B0606020202030204" pitchFamily="34" charset="0"/>
                <a:cs typeface="Arial"/>
              </a:rPr>
              <a:t>Chennai, 600096, </a:t>
            </a:r>
            <a:r>
              <a:rPr lang="en-IN" sz="1600" spc="-10" dirty="0" err="1">
                <a:latin typeface="Arial Narrow" panose="020B0606020202030204" pitchFamily="34" charset="0"/>
                <a:cs typeface="Arial"/>
              </a:rPr>
              <a:t>Tamilnadu</a:t>
            </a:r>
            <a:r>
              <a:rPr lang="en-IN" sz="1600" spc="-10" dirty="0">
                <a:latin typeface="Arial Narrow" panose="020B0606020202030204" pitchFamily="34" charset="0"/>
                <a:cs typeface="Arial"/>
              </a:rPr>
              <a:t> </a:t>
            </a:r>
            <a:r>
              <a:rPr lang="en-US" sz="1600" dirty="0">
                <a:latin typeface="Arial Narrow" panose="020B0606020202030204" pitchFamily="34" charset="0"/>
                <a:cs typeface="Arial"/>
              </a:rPr>
              <a:t>Email: sales@zettaone.com</a:t>
            </a:r>
            <a:endParaRPr lang="en-IN" sz="1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E18C76-74E6-461C-909D-281F5DB9BB65}"/>
              </a:ext>
            </a:extLst>
          </p:cNvPr>
          <p:cNvSpPr/>
          <p:nvPr/>
        </p:nvSpPr>
        <p:spPr>
          <a:xfrm>
            <a:off x="3512099" y="4241934"/>
            <a:ext cx="1983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CHENNAI </a:t>
            </a:r>
            <a:endParaRPr lang="en-US" b="1" u="sng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98627" y="4434889"/>
            <a:ext cx="0" cy="14239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8D81D0D-06EC-D16A-B2A0-A3CB0B9CF187}"/>
              </a:ext>
            </a:extLst>
          </p:cNvPr>
          <p:cNvSpPr txBox="1"/>
          <p:nvPr/>
        </p:nvSpPr>
        <p:spPr>
          <a:xfrm>
            <a:off x="11706656" y="6502138"/>
            <a:ext cx="5808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97E989-D798-4C62-8E93-3D2D613C2488}" type="slidenum">
              <a:rPr lang="en-US" sz="1200" smtClean="0"/>
              <a:pPr/>
              <a:t>10</a:t>
            </a:fld>
            <a:endParaRPr lang="en-IN" dirty="0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2C4FC7CA-B1F0-B48C-C5EC-09244FA8725B}"/>
              </a:ext>
            </a:extLst>
          </p:cNvPr>
          <p:cNvSpPr/>
          <p:nvPr/>
        </p:nvSpPr>
        <p:spPr>
          <a:xfrm>
            <a:off x="2018391" y="1953739"/>
            <a:ext cx="7877556" cy="159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F400706A-87B7-80D1-5EB7-25FF48E90623}"/>
              </a:ext>
            </a:extLst>
          </p:cNvPr>
          <p:cNvSpPr txBox="1"/>
          <p:nvPr/>
        </p:nvSpPr>
        <p:spPr>
          <a:xfrm>
            <a:off x="6413110" y="3255743"/>
            <a:ext cx="3530600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Bradley Hand ITC"/>
                <a:cs typeface="Bradley Hand ITC"/>
              </a:rPr>
              <a:t>S</a:t>
            </a:r>
            <a:r>
              <a:rPr sz="1800" b="1" spc="0" dirty="0">
                <a:latin typeface="Bradley Hand ITC"/>
                <a:cs typeface="Bradley Hand ITC"/>
              </a:rPr>
              <a:t>u</a:t>
            </a:r>
            <a:r>
              <a:rPr sz="1800" b="1" spc="10" dirty="0">
                <a:latin typeface="Bradley Hand ITC"/>
                <a:cs typeface="Bradley Hand ITC"/>
              </a:rPr>
              <a:t>c</a:t>
            </a:r>
            <a:r>
              <a:rPr sz="1800" b="1" spc="0" dirty="0">
                <a:latin typeface="Bradley Hand ITC"/>
                <a:cs typeface="Bradley Hand ITC"/>
              </a:rPr>
              <a:t>cess</a:t>
            </a:r>
            <a:r>
              <a:rPr sz="1800" b="1" spc="-20" dirty="0">
                <a:latin typeface="Bradley Hand ITC"/>
                <a:cs typeface="Bradley Hand ITC"/>
              </a:rPr>
              <a:t> </a:t>
            </a:r>
            <a:r>
              <a:rPr sz="1800" b="1" spc="5" dirty="0">
                <a:latin typeface="Bradley Hand ITC"/>
                <a:cs typeface="Bradley Hand ITC"/>
              </a:rPr>
              <a:t>t</a:t>
            </a:r>
            <a:r>
              <a:rPr sz="1800" b="1" spc="10" dirty="0">
                <a:latin typeface="Bradley Hand ITC"/>
                <a:cs typeface="Bradley Hand ITC"/>
              </a:rPr>
              <a:t>hr</a:t>
            </a:r>
            <a:r>
              <a:rPr sz="1800" b="1" spc="0" dirty="0">
                <a:latin typeface="Bradley Hand ITC"/>
                <a:cs typeface="Bradley Hand ITC"/>
              </a:rPr>
              <a:t>o</a:t>
            </a:r>
            <a:r>
              <a:rPr sz="1800" b="1" spc="-10" dirty="0">
                <a:latin typeface="Bradley Hand ITC"/>
                <a:cs typeface="Bradley Hand ITC"/>
              </a:rPr>
              <a:t>u</a:t>
            </a:r>
            <a:r>
              <a:rPr sz="1800" b="1" spc="0" dirty="0">
                <a:latin typeface="Bradley Hand ITC"/>
                <a:cs typeface="Bradley Hand ITC"/>
              </a:rPr>
              <a:t>gh</a:t>
            </a:r>
            <a:r>
              <a:rPr sz="1800" b="1" spc="-30" dirty="0">
                <a:latin typeface="Bradley Hand ITC"/>
                <a:cs typeface="Bradley Hand ITC"/>
              </a:rPr>
              <a:t> </a:t>
            </a:r>
            <a:r>
              <a:rPr sz="1800" b="1" spc="5" dirty="0">
                <a:latin typeface="Bradley Hand ITC"/>
                <a:cs typeface="Bradley Hand ITC"/>
              </a:rPr>
              <a:t>a</a:t>
            </a:r>
            <a:r>
              <a:rPr sz="1800" b="1" spc="10" dirty="0">
                <a:latin typeface="Bradley Hand ITC"/>
                <a:cs typeface="Bradley Hand ITC"/>
              </a:rPr>
              <a:t>g</a:t>
            </a:r>
            <a:r>
              <a:rPr sz="1800" b="1" spc="0" dirty="0">
                <a:latin typeface="Bradley Hand ITC"/>
                <a:cs typeface="Bradley Hand ITC"/>
              </a:rPr>
              <a:t>i</a:t>
            </a:r>
            <a:r>
              <a:rPr sz="1800" b="1" spc="5" dirty="0">
                <a:latin typeface="Bradley Hand ITC"/>
                <a:cs typeface="Bradley Hand ITC"/>
              </a:rPr>
              <a:t>l</a:t>
            </a:r>
            <a:r>
              <a:rPr sz="1800" b="1" spc="0" dirty="0">
                <a:latin typeface="Bradley Hand ITC"/>
                <a:cs typeface="Bradley Hand ITC"/>
              </a:rPr>
              <a:t>e</a:t>
            </a:r>
            <a:r>
              <a:rPr sz="1800" b="1" spc="-30" dirty="0">
                <a:latin typeface="Bradley Hand ITC"/>
                <a:cs typeface="Bradley Hand ITC"/>
              </a:rPr>
              <a:t> </a:t>
            </a:r>
            <a:r>
              <a:rPr sz="1800" b="1" spc="5" dirty="0">
                <a:latin typeface="Bradley Hand ITC"/>
                <a:cs typeface="Bradley Hand ITC"/>
              </a:rPr>
              <a:t>t</a:t>
            </a:r>
            <a:r>
              <a:rPr sz="1800" b="1" spc="10" dirty="0">
                <a:latin typeface="Bradley Hand ITC"/>
                <a:cs typeface="Bradley Hand ITC"/>
              </a:rPr>
              <a:t>ec</a:t>
            </a:r>
            <a:r>
              <a:rPr sz="1800" b="1" spc="0" dirty="0">
                <a:latin typeface="Bradley Hand ITC"/>
                <a:cs typeface="Bradley Hand ITC"/>
              </a:rPr>
              <a:t>hno</a:t>
            </a:r>
            <a:r>
              <a:rPr sz="1800" b="1" spc="5" dirty="0">
                <a:latin typeface="Bradley Hand ITC"/>
                <a:cs typeface="Bradley Hand ITC"/>
              </a:rPr>
              <a:t>l</a:t>
            </a:r>
            <a:r>
              <a:rPr sz="1800" b="1" spc="0" dirty="0">
                <a:latin typeface="Bradley Hand ITC"/>
                <a:cs typeface="Bradley Hand ITC"/>
              </a:rPr>
              <a:t>og</a:t>
            </a:r>
            <a:r>
              <a:rPr sz="1800" b="1" spc="-10" dirty="0">
                <a:latin typeface="Bradley Hand ITC"/>
                <a:cs typeface="Bradley Hand ITC"/>
              </a:rPr>
              <a:t>i</a:t>
            </a:r>
            <a:r>
              <a:rPr sz="1800" b="1" spc="10" dirty="0">
                <a:latin typeface="Bradley Hand ITC"/>
                <a:cs typeface="Bradley Hand ITC"/>
              </a:rPr>
              <a:t>e</a:t>
            </a:r>
            <a:r>
              <a:rPr sz="1800" b="1" spc="0" dirty="0">
                <a:latin typeface="Bradley Hand ITC"/>
                <a:cs typeface="Bradley Hand ITC"/>
              </a:rPr>
              <a:t>s</a:t>
            </a:r>
            <a:r>
              <a:rPr sz="1800" spc="0" dirty="0">
                <a:latin typeface="Bradley Hand ITC"/>
                <a:cs typeface="Bradley Hand ITC"/>
              </a:rPr>
              <a:t>…</a:t>
            </a:r>
            <a:endParaRPr sz="1800" dirty="0">
              <a:latin typeface="Bradley Hand ITC"/>
              <a:cs typeface="Bradley Hand ITC"/>
            </a:endParaRPr>
          </a:p>
        </p:txBody>
      </p:sp>
    </p:spTree>
    <p:extLst>
      <p:ext uri="{BB962C8B-B14F-4D97-AF65-F5344CB8AC3E}">
        <p14:creationId xmlns:p14="http://schemas.microsoft.com/office/powerpoint/2010/main" val="565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8698A-B988-4D37-BA0C-C44DFE3ED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771" y="2173582"/>
            <a:ext cx="5820230" cy="216921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defTabSz="914400">
              <a:lnSpc>
                <a:spcPct val="100000"/>
              </a:lnSpc>
              <a:buClr>
                <a:prstClr val="white"/>
              </a:buClr>
            </a:pPr>
            <a:r>
              <a:rPr lang="en-US" sz="1800" dirty="0">
                <a:latin typeface="Arial Narrow" panose="020B0606020202030204" pitchFamily="34" charset="0"/>
              </a:rPr>
              <a:t>Zettaone is adept at developing customized product solutions for versatile industry needs. Portfolio ranges from complex system level solutions to module-based solutions for Industrial, Automotive, Telecom and Consumer applications. </a:t>
            </a:r>
          </a:p>
          <a:p>
            <a:pPr lvl="0" defTabSz="914400">
              <a:lnSpc>
                <a:spcPct val="100000"/>
              </a:lnSpc>
              <a:buClr>
                <a:prstClr val="white"/>
              </a:buClr>
            </a:pPr>
            <a:r>
              <a:rPr lang="en-US" sz="1800" dirty="0">
                <a:latin typeface="Arial Narrow" panose="020B0606020202030204" pitchFamily="34" charset="0"/>
              </a:rPr>
              <a:t>Zettaone is proficient and experienced to transform your ideas to design and build with prototypes, validation, testing and mass production.</a:t>
            </a:r>
          </a:p>
          <a:p>
            <a:pPr lvl="0" defTabSz="914400">
              <a:lnSpc>
                <a:spcPct val="100000"/>
              </a:lnSpc>
              <a:buClr>
                <a:prstClr val="white"/>
              </a:buClr>
            </a:pP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9957553" y="418260"/>
            <a:ext cx="160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400" b="1" spc="-10" dirty="0">
                <a:solidFill>
                  <a:schemeClr val="bg1"/>
                </a:solidFill>
              </a:rPr>
              <a:t> Since 2007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5771" y="987992"/>
            <a:ext cx="582022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An end-to-end system engineering company providing design and manufacturing services </a:t>
            </a:r>
          </a:p>
          <a:p>
            <a:pPr lvl="0" algn="just"/>
            <a:r>
              <a:rPr lang="en-US" sz="2300" b="1" dirty="0">
                <a:solidFill>
                  <a:srgbClr val="0070C0"/>
                </a:solidFill>
                <a:latin typeface="Arial Narrow" panose="020B0606020202030204" pitchFamily="34" charset="0"/>
              </a:rPr>
              <a:t>A true SINGLE stop for your ED&amp;M needs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1257" y="4666501"/>
            <a:ext cx="5608492" cy="19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700"/>
              </a:spcAft>
            </a:pPr>
            <a:r>
              <a:rPr lang="en-US" sz="2300" b="1" spc="-10" dirty="0">
                <a:solidFill>
                  <a:schemeClr val="bg1"/>
                </a:solidFill>
                <a:latin typeface="Arial Narrow" panose="020B0606020202030204" pitchFamily="34" charset="0"/>
              </a:rPr>
              <a:t>The ZettaOne Difference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15+ Years in the Industry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250+ Professionals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Agile Practices, Competent, Competitive, Flexible and Open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200+ Trusted clients around the globe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Global Footprint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771" y="-59469"/>
            <a:ext cx="5094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Company Overview</a:t>
            </a:r>
            <a:endParaRPr lang="en-IN" sz="4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8305" y="61805"/>
            <a:ext cx="4835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Design, Build and Test Under One Roof</a:t>
            </a:r>
            <a:endParaRPr lang="en-IN" sz="2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9B8BF1-A794-E24F-3F17-4580B1C2D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063" y="1466454"/>
            <a:ext cx="6276526" cy="45314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B5DB02E-6435-33BD-7A74-32C556B8D8E9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ZapfEllipt BT" panose="02040503050506040803" pitchFamily="18" charset="0"/>
              </a:rPr>
              <a:t>Copyright © 2022 Zettaone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218281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25CD69-CAFC-F3FE-05C6-817CE1242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957204"/>
              </p:ext>
            </p:extLst>
          </p:nvPr>
        </p:nvGraphicFramePr>
        <p:xfrm>
          <a:off x="396464" y="5655963"/>
          <a:ext cx="11782647" cy="111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Rectangle 51"/>
          <p:cNvSpPr/>
          <p:nvPr/>
        </p:nvSpPr>
        <p:spPr>
          <a:xfrm>
            <a:off x="194909" y="881067"/>
            <a:ext cx="3720827" cy="4630141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33397" y="713045"/>
            <a:ext cx="3720827" cy="4952505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7479" y="819457"/>
            <a:ext cx="3720827" cy="4821457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294" y="-4014"/>
            <a:ext cx="1153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4000" b="1" dirty="0">
                <a:solidFill>
                  <a:srgbClr val="0070C0"/>
                </a:solidFill>
                <a:latin typeface="Arial Narrow" panose="020B0606020202030204" pitchFamily="34" charset="0"/>
              </a:rPr>
              <a:t>Why Zettaone 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280684-E8CF-4D85-9BF7-D18583FB51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 Placeholder 159">
            <a:extLst>
              <a:ext uri="{FF2B5EF4-FFF2-40B4-BE49-F238E27FC236}">
                <a16:creationId xmlns:a16="http://schemas.microsoft.com/office/drawing/2014/main" id="{C34FC00A-E426-490F-9959-7CAC12C56D8C}"/>
              </a:ext>
            </a:extLst>
          </p:cNvPr>
          <p:cNvSpPr txBox="1">
            <a:spLocks/>
          </p:cNvSpPr>
          <p:nvPr/>
        </p:nvSpPr>
        <p:spPr>
          <a:xfrm>
            <a:off x="4490847" y="945785"/>
            <a:ext cx="3209266" cy="862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indent="-45720" algn="ctr"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Quick Turn Around</a:t>
            </a:r>
            <a:b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Design to Manufacturing</a:t>
            </a:r>
            <a:endParaRPr lang="en-US" sz="1050" spc="-10" dirty="0">
              <a:solidFill>
                <a:schemeClr val="tx1"/>
              </a:solidFill>
              <a:latin typeface="Verdana" panose="02020603050405020304" pitchFamily="2"/>
            </a:endParaRPr>
          </a:p>
        </p:txBody>
      </p:sp>
      <p:sp>
        <p:nvSpPr>
          <p:cNvPr id="26" name="Text Placeholder 159">
            <a:extLst>
              <a:ext uri="{FF2B5EF4-FFF2-40B4-BE49-F238E27FC236}">
                <a16:creationId xmlns:a16="http://schemas.microsoft.com/office/drawing/2014/main" id="{9F27A31D-642D-451A-91FD-5042EC66DFAA}"/>
              </a:ext>
            </a:extLst>
          </p:cNvPr>
          <p:cNvSpPr txBox="1">
            <a:spLocks/>
          </p:cNvSpPr>
          <p:nvPr/>
        </p:nvSpPr>
        <p:spPr>
          <a:xfrm>
            <a:off x="293914" y="945785"/>
            <a:ext cx="3682618" cy="8317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-45720" algn="ctr"/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One Stop Shop for</a:t>
            </a:r>
          </a:p>
          <a:p>
            <a:pPr marL="45720" indent="-45720" algn="ctr"/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Design, Dev, Source, Build, Delivery </a:t>
            </a:r>
          </a:p>
          <a:p>
            <a:pPr>
              <a:spcBef>
                <a:spcPts val="335"/>
              </a:spcBef>
            </a:pP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1" name="Text Placeholder 159">
            <a:extLst>
              <a:ext uri="{FF2B5EF4-FFF2-40B4-BE49-F238E27FC236}">
                <a16:creationId xmlns:a16="http://schemas.microsoft.com/office/drawing/2014/main" id="{0C172348-EA95-417A-BABC-8193481502EE}"/>
              </a:ext>
            </a:extLst>
          </p:cNvPr>
          <p:cNvSpPr txBox="1">
            <a:spLocks/>
          </p:cNvSpPr>
          <p:nvPr/>
        </p:nvSpPr>
        <p:spPr>
          <a:xfrm>
            <a:off x="8318824" y="922621"/>
            <a:ext cx="3513993" cy="854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indent="-45720" algn="ctr">
              <a:lnSpc>
                <a:spcPts val="14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R&amp;D Company</a:t>
            </a:r>
          </a:p>
          <a:p>
            <a:pPr marL="45720" marR="0" indent="-45720" algn="ctr">
              <a:lnSpc>
                <a:spcPts val="1400"/>
              </a:lnSpc>
              <a:spcAft>
                <a:spcPts val="0"/>
              </a:spcAft>
            </a:pPr>
            <a:endParaRPr lang="en-US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" marR="0" indent="-45720" algn="ctr">
              <a:lnSpc>
                <a:spcPts val="14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  <a:cs typeface="Calibri"/>
              </a:rPr>
              <a:t>Supporting End-End Product Delivery</a:t>
            </a:r>
            <a:endParaRPr lang="en-IN" sz="1800" dirty="0">
              <a:solidFill>
                <a:schemeClr val="tx1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905" y="3225733"/>
            <a:ext cx="333180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 Narrow" panose="020B0606020202030204" pitchFamily="34" charset="0"/>
                <a:cs typeface="Calibri"/>
              </a:rPr>
              <a:t>Single vendor for your Design, Dev Sourcing, Rapid Proto and Manufacturing requirements</a:t>
            </a:r>
            <a:endParaRPr lang="en-US" sz="1900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188" y="4225246"/>
            <a:ext cx="351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spc="-30" dirty="0">
                <a:latin typeface="Arial Narrow" panose="020B0606020202030204" pitchFamily="34" charset="0"/>
              </a:rPr>
              <a:t>Lower  Program  risk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spc="-30" dirty="0">
                <a:latin typeface="Arial Narrow" panose="020B0606020202030204" pitchFamily="34" charset="0"/>
              </a:rPr>
              <a:t>Cost efficiency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spc="-30" dirty="0">
                <a:latin typeface="Arial Narrow" panose="020B0606020202030204" pitchFamily="34" charset="0"/>
              </a:rPr>
              <a:t>Time to market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4330837" y="3221185"/>
            <a:ext cx="352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 Narrow" panose="020B0606020202030204" pitchFamily="34" charset="0"/>
                <a:cs typeface="Calibri"/>
              </a:rPr>
              <a:t>State of the art machine , Skilled &amp; certified  resources, integrated supply chain, ERP system, licensed tools 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4412479" y="4153749"/>
            <a:ext cx="3197038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Turn around time – </a:t>
            </a:r>
            <a:r>
              <a:rPr lang="en-US" sz="1700">
                <a:latin typeface="Arial Narrow" panose="020B0606020202030204" pitchFamily="34" charset="0"/>
                <a:cs typeface="Calibri"/>
              </a:rPr>
              <a:t>3 Weeks</a:t>
            </a:r>
            <a:endParaRPr lang="en-US" sz="1700" dirty="0">
              <a:latin typeface="Arial Narrow" panose="020B0606020202030204" pitchFamily="34" charset="0"/>
              <a:cs typeface="Calibri"/>
            </a:endParaRPr>
          </a:p>
          <a:p>
            <a:pPr marL="261938" indent="-2619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No MOQ</a:t>
            </a:r>
          </a:p>
          <a:p>
            <a:pPr marL="261938" indent="-2619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Transparent  BOM</a:t>
            </a:r>
          </a:p>
          <a:p>
            <a:pPr marL="261938" indent="-261938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Alternate sourcing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8375064" y="3214632"/>
            <a:ext cx="338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Calibri"/>
              </a:rPr>
              <a:t>Our team of R&amp;D Team supports right from initial concept to production-ready solutions</a:t>
            </a:r>
            <a:endParaRPr lang="en-IN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18824" y="4153309"/>
            <a:ext cx="32707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Accelerated design realisation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Design for Manufacturing and Testing (DFx) and scaling for M.P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  <a:cs typeface="Calibri"/>
              </a:rPr>
              <a:t>Six Sigma yield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291762" y="2101288"/>
            <a:ext cx="1655342" cy="863933"/>
            <a:chOff x="1335304" y="2101288"/>
            <a:chExt cx="1655342" cy="86393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304" y="2101288"/>
              <a:ext cx="846700" cy="8467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13" y="2101288"/>
              <a:ext cx="863933" cy="863933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4842672" y="1894536"/>
            <a:ext cx="2088406" cy="1260203"/>
            <a:chOff x="4842672" y="1894536"/>
            <a:chExt cx="2088406" cy="126020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75" y="1894536"/>
              <a:ext cx="1260203" cy="126020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42672" y="1988825"/>
              <a:ext cx="976396" cy="976396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1946728"/>
            <a:ext cx="1086759" cy="108675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AC6884D-825C-A230-2495-1118CD5B31B4}"/>
              </a:ext>
            </a:extLst>
          </p:cNvPr>
          <p:cNvSpPr txBox="1"/>
          <p:nvPr/>
        </p:nvSpPr>
        <p:spPr>
          <a:xfrm>
            <a:off x="11734799" y="6503158"/>
            <a:ext cx="490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97E989-D798-4C62-8E93-3D2D613C2488}" type="slidenum">
              <a:rPr lang="en-US" sz="1200"/>
              <a:pPr/>
              <a:t>3</a:t>
            </a:fld>
            <a:endParaRPr lang="en-IN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B5711E-3B4A-CB34-DB64-1FE8998FE101}"/>
              </a:ext>
            </a:extLst>
          </p:cNvPr>
          <p:cNvSpPr/>
          <p:nvPr/>
        </p:nvSpPr>
        <p:spPr>
          <a:xfrm>
            <a:off x="8196404" y="719884"/>
            <a:ext cx="3656940" cy="4952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AD3331-77E2-FB8C-F706-300ABD31EA93}"/>
              </a:ext>
            </a:extLst>
          </p:cNvPr>
          <p:cNvSpPr/>
          <p:nvPr/>
        </p:nvSpPr>
        <p:spPr>
          <a:xfrm>
            <a:off x="4255785" y="743521"/>
            <a:ext cx="3656940" cy="4952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806CE01-D651-ACAF-348B-D166AB1ABA89}"/>
              </a:ext>
            </a:extLst>
          </p:cNvPr>
          <p:cNvSpPr/>
          <p:nvPr/>
        </p:nvSpPr>
        <p:spPr>
          <a:xfrm>
            <a:off x="151531" y="754668"/>
            <a:ext cx="3810688" cy="49525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2828CF49-4FD6-4DD7-9E05-857617F5310E}"/>
              </a:ext>
            </a:extLst>
          </p:cNvPr>
          <p:cNvSpPr/>
          <p:nvPr/>
        </p:nvSpPr>
        <p:spPr>
          <a:xfrm>
            <a:off x="12888" y="5759233"/>
            <a:ext cx="794139" cy="714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5841FD-5A56-594F-B107-CBCCBC4429BD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ZapfEllipt BT" panose="02040503050506040803" pitchFamily="18" charset="0"/>
              </a:rPr>
              <a:t>Copyright © 2022 Zettaone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32774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8594" y="6290850"/>
            <a:ext cx="523406" cy="365125"/>
          </a:xfrm>
        </p:spPr>
        <p:txBody>
          <a:bodyPr/>
          <a:lstStyle/>
          <a:p>
            <a:fld id="{4997E989-D798-4C62-8E93-3D2D613C24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-1459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eform 3"/>
          <p:cNvSpPr/>
          <p:nvPr/>
        </p:nvSpPr>
        <p:spPr>
          <a:xfrm>
            <a:off x="3364624" y="884033"/>
            <a:ext cx="8605406" cy="1352205"/>
          </a:xfrm>
          <a:custGeom>
            <a:avLst/>
            <a:gdLst>
              <a:gd name="connsiteX0" fmla="*/ 0 w 8605406"/>
              <a:gd name="connsiteY0" fmla="*/ 135221 h 1352205"/>
              <a:gd name="connsiteX1" fmla="*/ 135221 w 8605406"/>
              <a:gd name="connsiteY1" fmla="*/ 0 h 1352205"/>
              <a:gd name="connsiteX2" fmla="*/ 8470186 w 8605406"/>
              <a:gd name="connsiteY2" fmla="*/ 0 h 1352205"/>
              <a:gd name="connsiteX3" fmla="*/ 8605407 w 8605406"/>
              <a:gd name="connsiteY3" fmla="*/ 135221 h 1352205"/>
              <a:gd name="connsiteX4" fmla="*/ 8605406 w 8605406"/>
              <a:gd name="connsiteY4" fmla="*/ 1216985 h 1352205"/>
              <a:gd name="connsiteX5" fmla="*/ 8470185 w 8605406"/>
              <a:gd name="connsiteY5" fmla="*/ 1352206 h 1352205"/>
              <a:gd name="connsiteX6" fmla="*/ 135221 w 8605406"/>
              <a:gd name="connsiteY6" fmla="*/ 1352205 h 1352205"/>
              <a:gd name="connsiteX7" fmla="*/ 0 w 8605406"/>
              <a:gd name="connsiteY7" fmla="*/ 1216984 h 1352205"/>
              <a:gd name="connsiteX8" fmla="*/ 0 w 8605406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5406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8470186" y="0"/>
                </a:lnTo>
                <a:cubicBezTo>
                  <a:pt x="8544866" y="0"/>
                  <a:pt x="8605407" y="60541"/>
                  <a:pt x="8605407" y="135221"/>
                </a:cubicBezTo>
                <a:cubicBezTo>
                  <a:pt x="8605407" y="495809"/>
                  <a:pt x="8605406" y="856397"/>
                  <a:pt x="8605406" y="1216985"/>
                </a:cubicBezTo>
                <a:cubicBezTo>
                  <a:pt x="8605406" y="1291665"/>
                  <a:pt x="8544865" y="1352206"/>
                  <a:pt x="8470185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915" tIns="233915" rIns="233915" bIns="233915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50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End to End Solution &amp; Support</a:t>
            </a:r>
          </a:p>
        </p:txBody>
      </p:sp>
      <p:sp>
        <p:nvSpPr>
          <p:cNvPr id="11" name="Freeform 10"/>
          <p:cNvSpPr/>
          <p:nvPr/>
        </p:nvSpPr>
        <p:spPr>
          <a:xfrm>
            <a:off x="3364624" y="2385691"/>
            <a:ext cx="5679127" cy="1352205"/>
          </a:xfrm>
          <a:custGeom>
            <a:avLst/>
            <a:gdLst>
              <a:gd name="connsiteX0" fmla="*/ 0 w 5679127"/>
              <a:gd name="connsiteY0" fmla="*/ 135221 h 1352205"/>
              <a:gd name="connsiteX1" fmla="*/ 135221 w 5679127"/>
              <a:gd name="connsiteY1" fmla="*/ 0 h 1352205"/>
              <a:gd name="connsiteX2" fmla="*/ 5543907 w 5679127"/>
              <a:gd name="connsiteY2" fmla="*/ 0 h 1352205"/>
              <a:gd name="connsiteX3" fmla="*/ 5679128 w 5679127"/>
              <a:gd name="connsiteY3" fmla="*/ 135221 h 1352205"/>
              <a:gd name="connsiteX4" fmla="*/ 5679127 w 5679127"/>
              <a:gd name="connsiteY4" fmla="*/ 1216985 h 1352205"/>
              <a:gd name="connsiteX5" fmla="*/ 5543906 w 5679127"/>
              <a:gd name="connsiteY5" fmla="*/ 1352206 h 1352205"/>
              <a:gd name="connsiteX6" fmla="*/ 135221 w 5679127"/>
              <a:gd name="connsiteY6" fmla="*/ 1352205 h 1352205"/>
              <a:gd name="connsiteX7" fmla="*/ 0 w 5679127"/>
              <a:gd name="connsiteY7" fmla="*/ 1216984 h 1352205"/>
              <a:gd name="connsiteX8" fmla="*/ 0 w 5679127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9127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5543907" y="0"/>
                </a:lnTo>
                <a:cubicBezTo>
                  <a:pt x="5618587" y="0"/>
                  <a:pt x="5679128" y="60541"/>
                  <a:pt x="5679128" y="135221"/>
                </a:cubicBezTo>
                <a:cubicBezTo>
                  <a:pt x="5679128" y="495809"/>
                  <a:pt x="5679127" y="856397"/>
                  <a:pt x="5679127" y="1216985"/>
                </a:cubicBezTo>
                <a:cubicBezTo>
                  <a:pt x="5679127" y="1291665"/>
                  <a:pt x="5618586" y="1352206"/>
                  <a:pt x="5543906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15" tIns="157715" rIns="157715" bIns="15771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32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Product Engineering – Technical Architecture, Project mgt.</a:t>
            </a:r>
          </a:p>
        </p:txBody>
      </p:sp>
      <p:sp>
        <p:nvSpPr>
          <p:cNvPr id="19" name="Freeform 18"/>
          <p:cNvSpPr/>
          <p:nvPr/>
        </p:nvSpPr>
        <p:spPr>
          <a:xfrm>
            <a:off x="9159372" y="2385691"/>
            <a:ext cx="2810659" cy="1352205"/>
          </a:xfrm>
          <a:custGeom>
            <a:avLst/>
            <a:gdLst>
              <a:gd name="connsiteX0" fmla="*/ 0 w 2810659"/>
              <a:gd name="connsiteY0" fmla="*/ 135221 h 1352205"/>
              <a:gd name="connsiteX1" fmla="*/ 135221 w 2810659"/>
              <a:gd name="connsiteY1" fmla="*/ 0 h 1352205"/>
              <a:gd name="connsiteX2" fmla="*/ 2675439 w 2810659"/>
              <a:gd name="connsiteY2" fmla="*/ 0 h 1352205"/>
              <a:gd name="connsiteX3" fmla="*/ 2810660 w 2810659"/>
              <a:gd name="connsiteY3" fmla="*/ 135221 h 1352205"/>
              <a:gd name="connsiteX4" fmla="*/ 2810659 w 2810659"/>
              <a:gd name="connsiteY4" fmla="*/ 1216985 h 1352205"/>
              <a:gd name="connsiteX5" fmla="*/ 2675438 w 2810659"/>
              <a:gd name="connsiteY5" fmla="*/ 1352206 h 1352205"/>
              <a:gd name="connsiteX6" fmla="*/ 135221 w 2810659"/>
              <a:gd name="connsiteY6" fmla="*/ 1352205 h 1352205"/>
              <a:gd name="connsiteX7" fmla="*/ 0 w 2810659"/>
              <a:gd name="connsiteY7" fmla="*/ 1216984 h 1352205"/>
              <a:gd name="connsiteX8" fmla="*/ 0 w 2810659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659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2675439" y="0"/>
                </a:lnTo>
                <a:cubicBezTo>
                  <a:pt x="2750119" y="0"/>
                  <a:pt x="2810660" y="60541"/>
                  <a:pt x="2810660" y="135221"/>
                </a:cubicBezTo>
                <a:cubicBezTo>
                  <a:pt x="2810660" y="495809"/>
                  <a:pt x="2810659" y="856397"/>
                  <a:pt x="2810659" y="1216985"/>
                </a:cubicBezTo>
                <a:cubicBezTo>
                  <a:pt x="2810659" y="1291665"/>
                  <a:pt x="2750118" y="1352206"/>
                  <a:pt x="2675438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715" tIns="157715" rIns="157715" bIns="15771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32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Manufacturing Support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BC8BFA4-4E82-4695-A96F-7759CDAA3902}"/>
              </a:ext>
            </a:extLst>
          </p:cNvPr>
          <p:cNvSpPr/>
          <p:nvPr/>
        </p:nvSpPr>
        <p:spPr>
          <a:xfrm>
            <a:off x="2651760" y="2828114"/>
            <a:ext cx="518837" cy="467360"/>
          </a:xfrm>
          <a:prstGeom prst="rightArrow">
            <a:avLst/>
          </a:prstGeom>
          <a:solidFill>
            <a:schemeClr val="accent4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F61D8D-A1BF-4A51-87F1-DFB5D66B92B3}"/>
              </a:ext>
            </a:extLst>
          </p:cNvPr>
          <p:cNvSpPr/>
          <p:nvPr/>
        </p:nvSpPr>
        <p:spPr>
          <a:xfrm>
            <a:off x="2651760" y="1437623"/>
            <a:ext cx="518837" cy="467360"/>
          </a:xfrm>
          <a:prstGeom prst="rightArrow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79063" y="895852"/>
            <a:ext cx="2202853" cy="1321711"/>
          </a:xfrm>
          <a:custGeom>
            <a:avLst/>
            <a:gdLst>
              <a:gd name="connsiteX0" fmla="*/ 0 w 2202853"/>
              <a:gd name="connsiteY0" fmla="*/ 0 h 1321711"/>
              <a:gd name="connsiteX1" fmla="*/ 2202853 w 2202853"/>
              <a:gd name="connsiteY1" fmla="*/ 0 h 1321711"/>
              <a:gd name="connsiteX2" fmla="*/ 2202853 w 2202853"/>
              <a:gd name="connsiteY2" fmla="*/ 1321711 h 1321711"/>
              <a:gd name="connsiteX3" fmla="*/ 0 w 2202853"/>
              <a:gd name="connsiteY3" fmla="*/ 1321711 h 1321711"/>
              <a:gd name="connsiteX4" fmla="*/ 0 w 2202853"/>
              <a:gd name="connsiteY4" fmla="*/ 0 h 13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853" h="1321711">
                <a:moveTo>
                  <a:pt x="0" y="0"/>
                </a:moveTo>
                <a:lnTo>
                  <a:pt x="2202853" y="0"/>
                </a:lnTo>
                <a:lnTo>
                  <a:pt x="2202853" y="1321711"/>
                </a:lnTo>
                <a:lnTo>
                  <a:pt x="0" y="132171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Tier 3 : </a:t>
            </a:r>
            <a:b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Complete Product Development &amp; Manufacturing</a:t>
            </a: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79063" y="2423335"/>
            <a:ext cx="2202853" cy="1321711"/>
          </a:xfrm>
          <a:custGeom>
            <a:avLst/>
            <a:gdLst>
              <a:gd name="connsiteX0" fmla="*/ 0 w 2202853"/>
              <a:gd name="connsiteY0" fmla="*/ 0 h 1321711"/>
              <a:gd name="connsiteX1" fmla="*/ 2202853 w 2202853"/>
              <a:gd name="connsiteY1" fmla="*/ 0 h 1321711"/>
              <a:gd name="connsiteX2" fmla="*/ 2202853 w 2202853"/>
              <a:gd name="connsiteY2" fmla="*/ 1321711 h 1321711"/>
              <a:gd name="connsiteX3" fmla="*/ 0 w 2202853"/>
              <a:gd name="connsiteY3" fmla="*/ 1321711 h 1321711"/>
              <a:gd name="connsiteX4" fmla="*/ 0 w 2202853"/>
              <a:gd name="connsiteY4" fmla="*/ 0 h 13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853" h="1321711">
                <a:moveTo>
                  <a:pt x="0" y="0"/>
                </a:moveTo>
                <a:lnTo>
                  <a:pt x="2202853" y="0"/>
                </a:lnTo>
                <a:lnTo>
                  <a:pt x="2202853" y="1321711"/>
                </a:lnTo>
                <a:lnTo>
                  <a:pt x="0" y="132171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Tier 2: </a:t>
            </a:r>
            <a:b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Product Engineering Services</a:t>
            </a: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rrow: Right 3">
            <a:extLst>
              <a:ext uri="{FF2B5EF4-FFF2-40B4-BE49-F238E27FC236}">
                <a16:creationId xmlns:a16="http://schemas.microsoft.com/office/drawing/2014/main" id="{DAA182F5-63A0-4893-9DF1-7B9BBC0A1B3C}"/>
              </a:ext>
            </a:extLst>
          </p:cNvPr>
          <p:cNvSpPr/>
          <p:nvPr/>
        </p:nvSpPr>
        <p:spPr>
          <a:xfrm>
            <a:off x="2651760" y="4334717"/>
            <a:ext cx="518837" cy="467360"/>
          </a:xfrm>
          <a:prstGeom prst="rightArrow">
            <a:avLst/>
          </a:prstGeom>
          <a:solidFill>
            <a:srgbClr val="0070C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77494" y="3890153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Hardware</a:t>
            </a:r>
            <a:r>
              <a:rPr lang="en-IN" sz="16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System &amp; PCB Design with SI-PI/DFx Analysis) </a:t>
            </a:r>
            <a:endParaRPr lang="en-IN" sz="16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13373" y="3887349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Firmware, Software     &amp; Web </a:t>
            </a:r>
            <a:r>
              <a:rPr lang="en-IN" sz="19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pplication</a:t>
            </a:r>
          </a:p>
        </p:txBody>
      </p:sp>
      <p:sp>
        <p:nvSpPr>
          <p:cNvPr id="16" name="Freeform 15"/>
          <p:cNvSpPr/>
          <p:nvPr/>
        </p:nvSpPr>
        <p:spPr>
          <a:xfrm>
            <a:off x="6262121" y="3887349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5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Mechanical Design &amp;          Thermal Analysis Reliability </a:t>
            </a:r>
            <a:endParaRPr lang="en-IN" sz="165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709563" y="3887349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Testing &amp; Certification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159372" y="3887349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Electronic</a:t>
            </a:r>
            <a:b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en-IN" sz="17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Manufacturing</a:t>
            </a: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Service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594594" y="3890153"/>
            <a:ext cx="1376424" cy="1352205"/>
          </a:xfrm>
          <a:custGeom>
            <a:avLst/>
            <a:gdLst>
              <a:gd name="connsiteX0" fmla="*/ 0 w 1376424"/>
              <a:gd name="connsiteY0" fmla="*/ 135221 h 1352205"/>
              <a:gd name="connsiteX1" fmla="*/ 135221 w 1376424"/>
              <a:gd name="connsiteY1" fmla="*/ 0 h 1352205"/>
              <a:gd name="connsiteX2" fmla="*/ 1241204 w 1376424"/>
              <a:gd name="connsiteY2" fmla="*/ 0 h 1352205"/>
              <a:gd name="connsiteX3" fmla="*/ 1376425 w 1376424"/>
              <a:gd name="connsiteY3" fmla="*/ 135221 h 1352205"/>
              <a:gd name="connsiteX4" fmla="*/ 1376424 w 1376424"/>
              <a:gd name="connsiteY4" fmla="*/ 1216985 h 1352205"/>
              <a:gd name="connsiteX5" fmla="*/ 1241203 w 1376424"/>
              <a:gd name="connsiteY5" fmla="*/ 1352206 h 1352205"/>
              <a:gd name="connsiteX6" fmla="*/ 135221 w 1376424"/>
              <a:gd name="connsiteY6" fmla="*/ 1352205 h 1352205"/>
              <a:gd name="connsiteX7" fmla="*/ 0 w 1376424"/>
              <a:gd name="connsiteY7" fmla="*/ 1216984 h 1352205"/>
              <a:gd name="connsiteX8" fmla="*/ 0 w 1376424"/>
              <a:gd name="connsiteY8" fmla="*/ 135221 h 135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424" h="1352205">
                <a:moveTo>
                  <a:pt x="0" y="135221"/>
                </a:moveTo>
                <a:cubicBezTo>
                  <a:pt x="0" y="60541"/>
                  <a:pt x="60541" y="0"/>
                  <a:pt x="135221" y="0"/>
                </a:cubicBezTo>
                <a:lnTo>
                  <a:pt x="1241204" y="0"/>
                </a:lnTo>
                <a:cubicBezTo>
                  <a:pt x="1315884" y="0"/>
                  <a:pt x="1376425" y="60541"/>
                  <a:pt x="1376425" y="135221"/>
                </a:cubicBezTo>
                <a:cubicBezTo>
                  <a:pt x="1376425" y="495809"/>
                  <a:pt x="1376424" y="856397"/>
                  <a:pt x="1376424" y="1216985"/>
                </a:cubicBezTo>
                <a:cubicBezTo>
                  <a:pt x="1376424" y="1291665"/>
                  <a:pt x="1315883" y="1352206"/>
                  <a:pt x="1241203" y="1352206"/>
                </a:cubicBezTo>
                <a:lnTo>
                  <a:pt x="135221" y="1352205"/>
                </a:lnTo>
                <a:cubicBezTo>
                  <a:pt x="60541" y="1352205"/>
                  <a:pt x="0" y="1291664"/>
                  <a:pt x="0" y="1216984"/>
                </a:cubicBezTo>
                <a:lnTo>
                  <a:pt x="0" y="135221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185" tIns="108185" rIns="108185" bIns="10818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Product Testing &amp; Packaging</a:t>
            </a:r>
          </a:p>
        </p:txBody>
      </p:sp>
      <p:sp>
        <p:nvSpPr>
          <p:cNvPr id="30" name="Freeform 29"/>
          <p:cNvSpPr/>
          <p:nvPr/>
        </p:nvSpPr>
        <p:spPr>
          <a:xfrm>
            <a:off x="279063" y="3923778"/>
            <a:ext cx="2202853" cy="1321711"/>
          </a:xfrm>
          <a:custGeom>
            <a:avLst/>
            <a:gdLst>
              <a:gd name="connsiteX0" fmla="*/ 0 w 2202853"/>
              <a:gd name="connsiteY0" fmla="*/ 0 h 1321711"/>
              <a:gd name="connsiteX1" fmla="*/ 2202853 w 2202853"/>
              <a:gd name="connsiteY1" fmla="*/ 0 h 1321711"/>
              <a:gd name="connsiteX2" fmla="*/ 2202853 w 2202853"/>
              <a:gd name="connsiteY2" fmla="*/ 1321711 h 1321711"/>
              <a:gd name="connsiteX3" fmla="*/ 0 w 2202853"/>
              <a:gd name="connsiteY3" fmla="*/ 1321711 h 1321711"/>
              <a:gd name="connsiteX4" fmla="*/ 0 w 2202853"/>
              <a:gd name="connsiteY4" fmla="*/ 0 h 132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853" h="1321711">
                <a:moveTo>
                  <a:pt x="0" y="0"/>
                </a:moveTo>
                <a:lnTo>
                  <a:pt x="2202853" y="0"/>
                </a:lnTo>
                <a:lnTo>
                  <a:pt x="2202853" y="1321711"/>
                </a:lnTo>
                <a:lnTo>
                  <a:pt x="0" y="1321711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chilly" dir="t"/>
          </a:scene3d>
          <a:sp3d prstMaterial="translucentPowder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Tier 1: </a:t>
            </a:r>
            <a:b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lang="en-US" sz="1900" kern="1200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Point to Point Services</a:t>
            </a:r>
            <a:endParaRPr lang="en-IN" sz="1900" kern="1200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0285" y="5438887"/>
            <a:ext cx="11680042" cy="1219808"/>
            <a:chOff x="290285" y="5395345"/>
            <a:chExt cx="11680042" cy="1219808"/>
          </a:xfrm>
        </p:grpSpPr>
        <p:sp>
          <p:nvSpPr>
            <p:cNvPr id="18" name="Text Placeholder 58">
              <a:extLst>
                <a:ext uri="{FF2B5EF4-FFF2-40B4-BE49-F238E27FC236}">
                  <a16:creationId xmlns:a16="http://schemas.microsoft.com/office/drawing/2014/main" id="{D0285AA4-141E-46EB-822D-8252959B0E41}"/>
                </a:ext>
              </a:extLst>
            </p:cNvPr>
            <p:cNvSpPr txBox="1">
              <a:spLocks/>
            </p:cNvSpPr>
            <p:nvPr/>
          </p:nvSpPr>
          <p:spPr>
            <a:xfrm>
              <a:off x="290285" y="5398652"/>
              <a:ext cx="2206171" cy="1163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>
              <a:lvl1pPr>
                <a:defRPr sz="2000"/>
              </a:lvl1pPr>
            </a:lstStyle>
            <a:p>
              <a:pPr algn="ctr"/>
              <a:r>
                <a:rPr lang="en-US" sz="1900" b="1" dirty="0">
                  <a:solidFill>
                    <a:schemeClr val="bg1"/>
                  </a:solidFill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Industries Served</a:t>
              </a:r>
            </a:p>
          </p:txBody>
        </p:sp>
        <p:sp>
          <p:nvSpPr>
            <p:cNvPr id="34" name="Arrow: Right 31">
              <a:extLst>
                <a:ext uri="{FF2B5EF4-FFF2-40B4-BE49-F238E27FC236}">
                  <a16:creationId xmlns:a16="http://schemas.microsoft.com/office/drawing/2014/main" id="{DDC94999-E7D8-4A64-BB48-460D95A0C492}"/>
                </a:ext>
              </a:extLst>
            </p:cNvPr>
            <p:cNvSpPr/>
            <p:nvPr/>
          </p:nvSpPr>
          <p:spPr>
            <a:xfrm>
              <a:off x="2652247" y="5708507"/>
              <a:ext cx="518837" cy="467360"/>
            </a:xfrm>
            <a:prstGeom prst="rightArrow">
              <a:avLst/>
            </a:prstGeom>
            <a:solidFill>
              <a:srgbClr val="00B05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377493" y="5397990"/>
              <a:ext cx="1360761" cy="120950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 Placeholder 62">
              <a:extLst>
                <a:ext uri="{FF2B5EF4-FFF2-40B4-BE49-F238E27FC236}">
                  <a16:creationId xmlns:a16="http://schemas.microsoft.com/office/drawing/2014/main" id="{03E6B09B-AEF9-494A-ACB8-5456FB845BEE}"/>
                </a:ext>
              </a:extLst>
            </p:cNvPr>
            <p:cNvSpPr txBox="1">
              <a:spLocks/>
            </p:cNvSpPr>
            <p:nvPr/>
          </p:nvSpPr>
          <p:spPr>
            <a:xfrm>
              <a:off x="3774851" y="6337102"/>
              <a:ext cx="542941" cy="22860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985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65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IOT</a:t>
              </a:r>
              <a:endPara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248397" y="5405144"/>
              <a:ext cx="1316181" cy="118179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 Placeholder 62">
              <a:extLst>
                <a:ext uri="{FF2B5EF4-FFF2-40B4-BE49-F238E27FC236}">
                  <a16:creationId xmlns:a16="http://schemas.microsoft.com/office/drawing/2014/main" id="{10C4BE24-7188-4DCB-96A3-3C6E432557B4}"/>
                </a:ext>
              </a:extLst>
            </p:cNvPr>
            <p:cNvSpPr txBox="1">
              <a:spLocks/>
            </p:cNvSpPr>
            <p:nvPr/>
          </p:nvSpPr>
          <p:spPr>
            <a:xfrm>
              <a:off x="6373971" y="6323805"/>
              <a:ext cx="1019046" cy="22860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985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Automotive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705560" y="5395345"/>
              <a:ext cx="1316181" cy="1207731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 Placeholder 61">
              <a:extLst>
                <a:ext uri="{FF2B5EF4-FFF2-40B4-BE49-F238E27FC236}">
                  <a16:creationId xmlns:a16="http://schemas.microsoft.com/office/drawing/2014/main" id="{B495B1B8-EF64-4981-9CC8-17FB1ABF7CDC}"/>
                </a:ext>
              </a:extLst>
            </p:cNvPr>
            <p:cNvSpPr txBox="1">
              <a:spLocks/>
            </p:cNvSpPr>
            <p:nvPr/>
          </p:nvSpPr>
          <p:spPr>
            <a:xfrm>
              <a:off x="8047725" y="6347101"/>
              <a:ext cx="1066800" cy="22860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5715" rIns="0" bIns="0" rtlCol="0" anchor="t"/>
            <a:lstStyle/>
            <a:p>
              <a:pPr marL="91440" marR="0" lvl="0" indent="-9144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Telecom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170944" y="5400074"/>
              <a:ext cx="1316181" cy="120950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Text Placeholder 63">
              <a:extLst>
                <a:ext uri="{FF2B5EF4-FFF2-40B4-BE49-F238E27FC236}">
                  <a16:creationId xmlns:a16="http://schemas.microsoft.com/office/drawing/2014/main" id="{E64FD25A-598F-4B2B-B0D8-4FD06F4A1641}"/>
                </a:ext>
              </a:extLst>
            </p:cNvPr>
            <p:cNvSpPr txBox="1">
              <a:spLocks/>
            </p:cNvSpPr>
            <p:nvPr/>
          </p:nvSpPr>
          <p:spPr>
            <a:xfrm>
              <a:off x="9242290" y="6347101"/>
              <a:ext cx="1219200" cy="152399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985" rIns="0" bIns="0" rtlCol="0" anchor="t"/>
            <a:lstStyle/>
            <a:p>
              <a:pPr marL="137160" marR="0" lvl="0" indent="0" algn="l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80160" algn="r"/>
                </a:tabLst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Semicon</a:t>
              </a:r>
              <a:r>
                <a:rPr kumimoji="0" lang="en-US" sz="1200" b="1" i="0" u="none" strike="noStrike" kern="1200" cap="none" spc="5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ductor 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822192" y="5405651"/>
              <a:ext cx="1316181" cy="120950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Text Placeholder 62">
              <a:extLst>
                <a:ext uri="{FF2B5EF4-FFF2-40B4-BE49-F238E27FC236}">
                  <a16:creationId xmlns:a16="http://schemas.microsoft.com/office/drawing/2014/main" id="{433D007C-39C8-4784-B8E7-07039690102A}"/>
                </a:ext>
              </a:extLst>
            </p:cNvPr>
            <p:cNvSpPr txBox="1">
              <a:spLocks/>
            </p:cNvSpPr>
            <p:nvPr/>
          </p:nvSpPr>
          <p:spPr>
            <a:xfrm>
              <a:off x="4919177" y="6354496"/>
              <a:ext cx="1168400" cy="208638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985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spc="65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Industrial</a:t>
              </a:r>
              <a:endParaRPr kumimoji="0" lang="en-US" sz="1200" b="1" i="0" u="none" strike="noStrike" kern="1200" cap="none" spc="6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0654146" y="5397992"/>
              <a:ext cx="1316181" cy="1209502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Text Placeholder 62">
              <a:extLst>
                <a:ext uri="{FF2B5EF4-FFF2-40B4-BE49-F238E27FC236}">
                  <a16:creationId xmlns:a16="http://schemas.microsoft.com/office/drawing/2014/main" id="{8074CC8E-01ED-4EF6-8B2D-6CA1C13100BA}"/>
                </a:ext>
              </a:extLst>
            </p:cNvPr>
            <p:cNvSpPr txBox="1">
              <a:spLocks/>
            </p:cNvSpPr>
            <p:nvPr/>
          </p:nvSpPr>
          <p:spPr>
            <a:xfrm>
              <a:off x="10730348" y="6323166"/>
              <a:ext cx="1174619" cy="28641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985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65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Aero &amp; Defense</a:t>
              </a:r>
              <a:endParaRPr kumimoji="0" lang="en-US" sz="12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527" y="5589833"/>
              <a:ext cx="631730" cy="63173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952" y="5589757"/>
              <a:ext cx="660557" cy="66055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2992" y="5604657"/>
              <a:ext cx="637001" cy="63700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676" y="5598151"/>
              <a:ext cx="598239" cy="59823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383" y="5541152"/>
              <a:ext cx="700902" cy="70090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250" y="5515285"/>
              <a:ext cx="747841" cy="747841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194911" y="97593"/>
            <a:ext cx="329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Our Portfolio</a:t>
            </a:r>
            <a:endParaRPr lang="en-IN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3939" y="5347087"/>
            <a:ext cx="11776107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298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31"/>
          <p:cNvSpPr/>
          <p:nvPr/>
        </p:nvSpPr>
        <p:spPr>
          <a:xfrm rot="719453">
            <a:off x="-517398" y="542051"/>
            <a:ext cx="5783297" cy="6452946"/>
          </a:xfrm>
          <a:prstGeom prst="arc">
            <a:avLst>
              <a:gd name="adj1" fmla="val 19855022"/>
              <a:gd name="adj2" fmla="val 1292019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338698A-B988-4D37-BA0C-C44DFE3ED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645" y="1167651"/>
            <a:ext cx="4040784" cy="493026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algn="just" defTabSz="914400">
              <a:lnSpc>
                <a:spcPct val="100000"/>
              </a:lnSpc>
              <a:buClr>
                <a:prstClr val="white"/>
              </a:buClr>
            </a:pPr>
            <a:r>
              <a:rPr lang="en-US" sz="2400" dirty="0">
                <a:latin typeface="Arial Narrow" panose="020B0606020202030204" pitchFamily="34" charset="0"/>
              </a:rPr>
              <a:t>Zettaone Technologies is an 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dirty="0">
                <a:latin typeface="Arial Narrow" panose="020B0606020202030204" pitchFamily="34" charset="0"/>
              </a:rPr>
              <a:t>ISO certified system design to manufacturing services company helping Original Equipment Manufacturers (OEM), Original Device Manufactures (ODM) and Innovators to bring their ideas to certified products rapidly to market.  </a:t>
            </a:r>
          </a:p>
          <a:p>
            <a:pPr lvl="0" algn="just" defTabSz="914400">
              <a:lnSpc>
                <a:spcPct val="100000"/>
              </a:lnSpc>
              <a:buClr>
                <a:prstClr val="white"/>
              </a:buClr>
            </a:pPr>
            <a:r>
              <a:rPr lang="en-US" sz="2400" dirty="0">
                <a:latin typeface="Arial Narrow" panose="020B0606020202030204" pitchFamily="34" charset="0"/>
              </a:rPr>
              <a:t>We offer Design  services starting with a Proof of Concept to the production ready design with compliance approvals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157545" y="49938"/>
            <a:ext cx="491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Hardware Expertise</a:t>
            </a:r>
            <a:endParaRPr lang="en-IN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526125" y="19486"/>
            <a:ext cx="11912582" cy="7004040"/>
            <a:chOff x="-526125" y="19486"/>
            <a:chExt cx="11912582" cy="7004040"/>
          </a:xfrm>
        </p:grpSpPr>
        <p:sp>
          <p:nvSpPr>
            <p:cNvPr id="4" name="Arc 3"/>
            <p:cNvSpPr/>
            <p:nvPr/>
          </p:nvSpPr>
          <p:spPr>
            <a:xfrm rot="719453">
              <a:off x="-526125" y="570580"/>
              <a:ext cx="5783297" cy="6452946"/>
            </a:xfrm>
            <a:prstGeom prst="arc">
              <a:avLst>
                <a:gd name="adj1" fmla="val 16949684"/>
                <a:gd name="adj2" fmla="val 17359204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37861" y="19486"/>
              <a:ext cx="5348596" cy="36933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lvl="0">
                <a:spcAft>
                  <a:spcPts val="500"/>
                </a:spcAft>
                <a:buClr>
                  <a:prstClr val="white"/>
                </a:buClr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Hardware Design Expertise- Complex board designs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502450" y="580296"/>
            <a:ext cx="11666637" cy="6452946"/>
            <a:chOff x="-470046" y="613425"/>
            <a:chExt cx="11666637" cy="6452946"/>
          </a:xfrm>
        </p:grpSpPr>
        <p:sp>
          <p:nvSpPr>
            <p:cNvPr id="17" name="Rectangle 16"/>
            <p:cNvSpPr/>
            <p:nvPr/>
          </p:nvSpPr>
          <p:spPr>
            <a:xfrm>
              <a:off x="5659843" y="4111015"/>
              <a:ext cx="55367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  <a:buClr>
                  <a:prstClr val="white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Hardware Design Process </a:t>
              </a: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5281288" y="4117050"/>
              <a:ext cx="326853" cy="165850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0410" y="4136235"/>
              <a:ext cx="0" cy="288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719453">
              <a:off x="-470046" y="613425"/>
              <a:ext cx="5783297" cy="6452946"/>
            </a:xfrm>
            <a:prstGeom prst="arc">
              <a:avLst>
                <a:gd name="adj1" fmla="val 17326558"/>
                <a:gd name="adj2" fmla="val 1980986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43339" y="548205"/>
            <a:ext cx="319111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Communication Protocols</a:t>
            </a:r>
          </a:p>
          <a:p>
            <a:pPr marL="742950" lvl="1" indent="-285750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UART,QSPI,SPI, IxC,I2S, CAN, MODBUS, PCIe, USB,</a:t>
            </a:r>
            <a:r>
              <a:rPr lang="en-IN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PCI/PCIe, SRIO, USB, 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LPC, SMBUS, SPI, VME , PECI </a:t>
            </a:r>
          </a:p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Network protocols -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Modbus TCP/RTU, UDP, TCP/IP, DHCP</a:t>
            </a:r>
          </a:p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Wireless protocol - 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Wi-Fi, Bluetooth, BLE, ZigBee</a:t>
            </a:r>
          </a:p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Industry Protocols</a:t>
            </a:r>
          </a:p>
          <a:p>
            <a:pPr marL="631825" lvl="1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Ethernet, GSM (2G/3G/4G),  GPS,  Wired/Wireless HART,  Thread, </a:t>
            </a:r>
            <a:r>
              <a:rPr lang="en-US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ZWave</a:t>
            </a: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Zigbee &amp; OCF </a:t>
            </a:r>
          </a:p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Wired and  Wireless protocol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06499" y="524212"/>
            <a:ext cx="3622408" cy="334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Microcontrollers &amp; Processors </a:t>
            </a:r>
          </a:p>
          <a:p>
            <a:pPr marL="631825" lvl="1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STM32, ESP32, TI MSP430, TI OMAP, TI DRA77X , NXP LPC , NxP Cold fire, Microchip PIC 8/16/32, AT-SAM, Tensilica </a:t>
            </a:r>
          </a:p>
          <a:p>
            <a:pPr marL="631825" lvl="1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NxP iMx6,8 , </a:t>
            </a:r>
            <a:r>
              <a:rPr lang="en-US" sz="14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ExOR</a:t>
            </a:r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-SOM</a:t>
            </a:r>
          </a:p>
          <a:p>
            <a:pPr marL="631825" lvl="1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MIPS,  ARM, Power PC  &amp; Multicore SOCs </a:t>
            </a:r>
          </a:p>
          <a:p>
            <a:pPr marL="174625" lvl="0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Peripheral’s components &amp; interface </a:t>
            </a:r>
          </a:p>
          <a:p>
            <a:pPr marL="631825" lvl="1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NAND Flash, NOR Flash, DDRx,  RS232/RS422, Multiple Sensors (Temp, Pressure, Gas, Light, Sound etc.)</a:t>
            </a:r>
          </a:p>
          <a:p>
            <a:pPr marL="174625" indent="-174625">
              <a:spcAft>
                <a:spcPts val="500"/>
              </a:spcAft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Power Products </a:t>
            </a:r>
          </a:p>
          <a:p>
            <a:pPr marL="631825" lvl="1" indent="-174625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AC/DC/USB Powered,  Battery operated low power circuits, upto 500W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3648" y="4389432"/>
            <a:ext cx="63184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Architecture Design</a:t>
            </a:r>
          </a:p>
          <a:p>
            <a:pPr marL="174625" lvl="0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Circuit  Design , Board Design , Schematic capture, Schematic Modelling</a:t>
            </a:r>
          </a:p>
          <a:p>
            <a:pPr marL="174625" lvl="0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Design FMEA </a:t>
            </a:r>
          </a:p>
          <a:p>
            <a:pPr marL="174625" lvl="0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Custom Library Parts creation , PCB Layout Design, Gerber Generation</a:t>
            </a:r>
          </a:p>
          <a:p>
            <a:pPr marL="174625" lvl="0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Modelling and Simulation -Signal Integrity Analysis (Pre and Post Layout),  Power Integrity (Pre and Post Layout)  Analysis, Thermal Analysis</a:t>
            </a:r>
          </a:p>
          <a:p>
            <a:pPr marL="174625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Fabrication Release , Board bring ups with Diags and OS</a:t>
            </a:r>
          </a:p>
          <a:p>
            <a:pPr marL="174625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Precompliance, Compliance – EMI/c, Safety tests , Shock and </a:t>
            </a:r>
            <a:r>
              <a:rPr lang="en-US" sz="15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Vib</a:t>
            </a: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 Lab's qualification</a:t>
            </a:r>
          </a:p>
          <a:p>
            <a:pPr marL="174625" indent="-174625" algn="just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Proto EVT/DVT , Pilots, Mass Production , Field Trials</a:t>
            </a:r>
          </a:p>
        </p:txBody>
      </p:sp>
      <p:sp>
        <p:nvSpPr>
          <p:cNvPr id="30" name="Arc 29"/>
          <p:cNvSpPr/>
          <p:nvPr/>
        </p:nvSpPr>
        <p:spPr>
          <a:xfrm rot="719453">
            <a:off x="-526469" y="551767"/>
            <a:ext cx="5783297" cy="6452946"/>
          </a:xfrm>
          <a:prstGeom prst="arc">
            <a:avLst>
              <a:gd name="adj1" fmla="val 1305078"/>
              <a:gd name="adj2" fmla="val 2628916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ABE60E-C66B-D15A-5734-B628F633C9A7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ZapfEllipt BT" panose="02040503050506040803" pitchFamily="18" charset="0"/>
              </a:rPr>
              <a:t>Copyright © 2022 Zettaone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10019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31"/>
          <p:cNvSpPr/>
          <p:nvPr/>
        </p:nvSpPr>
        <p:spPr>
          <a:xfrm rot="719453">
            <a:off x="-517398" y="542051"/>
            <a:ext cx="5783297" cy="6452946"/>
          </a:xfrm>
          <a:prstGeom prst="arc">
            <a:avLst>
              <a:gd name="adj1" fmla="val 19855022"/>
              <a:gd name="adj2" fmla="val 1292019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338698A-B988-4D37-BA0C-C44DFE3ED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871" y="1341636"/>
            <a:ext cx="4040784" cy="49302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2400" dirty="0">
                <a:latin typeface="Arial Narrow" panose="020B0606020202030204" pitchFamily="34" charset="0"/>
              </a:rPr>
              <a:t>Architectural Designing for signal processing applications using MATLAB (Simulink, System generator)</a:t>
            </a: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2400" dirty="0">
                <a:latin typeface="Arial Narrow" panose="020B0606020202030204" pitchFamily="34" charset="0"/>
              </a:rPr>
              <a:t>RTL Design &amp; Coding and verifying at module level for RTL Sign Off. </a:t>
            </a: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2400" dirty="0">
                <a:latin typeface="Arial Narrow" panose="020B0606020202030204" pitchFamily="34" charset="0"/>
              </a:rPr>
              <a:t>Design Synthesis and STA Using GENUS and Tempus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193961" y="11693"/>
            <a:ext cx="491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FPGA Expertise</a:t>
            </a:r>
            <a:endParaRPr lang="en-IN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526125" y="21409"/>
            <a:ext cx="11287031" cy="7002117"/>
            <a:chOff x="-526125" y="21409"/>
            <a:chExt cx="11287031" cy="7002117"/>
          </a:xfrm>
        </p:grpSpPr>
        <p:sp>
          <p:nvSpPr>
            <p:cNvPr id="4" name="Arc 3"/>
            <p:cNvSpPr/>
            <p:nvPr/>
          </p:nvSpPr>
          <p:spPr>
            <a:xfrm rot="719453">
              <a:off x="-526125" y="570580"/>
              <a:ext cx="5783297" cy="6452946"/>
            </a:xfrm>
            <a:prstGeom prst="arc">
              <a:avLst>
                <a:gd name="adj1" fmla="val 16949684"/>
                <a:gd name="adj2" fmla="val 17359204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2310" y="21409"/>
              <a:ext cx="5348596" cy="36933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lvl="0">
                <a:spcAft>
                  <a:spcPts val="500"/>
                </a:spcAft>
                <a:buClr>
                  <a:prstClr val="white"/>
                </a:buClr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FPGA Design Expertise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502764" y="580296"/>
            <a:ext cx="6063352" cy="6452946"/>
            <a:chOff x="-470046" y="613425"/>
            <a:chExt cx="6063352" cy="6452946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5204184" y="4657686"/>
              <a:ext cx="326853" cy="165850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593306" y="4676871"/>
              <a:ext cx="0" cy="2880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719453">
              <a:off x="-470046" y="613425"/>
              <a:ext cx="5783297" cy="6452946"/>
            </a:xfrm>
            <a:prstGeom prst="arc">
              <a:avLst>
                <a:gd name="adj1" fmla="val 17326558"/>
                <a:gd name="adj2" fmla="val 1980986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40490" y="549540"/>
            <a:ext cx="3191116" cy="166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Functional verification in compliance to standards.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FPGA custom HW Board Bring-up.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On-Chip High speed bus protocols - AHB, APB, AXI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 Light" panose="020F0302020204030204" pitchFamily="34" charset="0"/>
              <a:buChar char="-"/>
            </a:pPr>
            <a:endParaRPr lang="en-IN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6499" y="524212"/>
            <a:ext cx="3622408" cy="16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Serial Protocols UART, SPI and I2C.</a:t>
            </a: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High speed Serial Protocols like PCIe and Ethernet Protocol Controller IP </a:t>
            </a: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DO-254 Safety Standard in develop and testing the safety critical systems</a:t>
            </a: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VHDL Assertion based test bench with safety critical standards</a:t>
            </a:r>
          </a:p>
        </p:txBody>
      </p:sp>
      <p:sp>
        <p:nvSpPr>
          <p:cNvPr id="30" name="Arc 29"/>
          <p:cNvSpPr/>
          <p:nvPr/>
        </p:nvSpPr>
        <p:spPr>
          <a:xfrm rot="719453">
            <a:off x="-526469" y="551767"/>
            <a:ext cx="5783297" cy="6452946"/>
          </a:xfrm>
          <a:prstGeom prst="arc">
            <a:avLst>
              <a:gd name="adj1" fmla="val 1305078"/>
              <a:gd name="adj2" fmla="val 2628916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ABE60E-C66B-D15A-5734-B628F633C9A7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ZapfEllipt BT" panose="02040503050506040803" pitchFamily="18" charset="0"/>
              </a:rPr>
              <a:t>Copyright © 2022 Zettaone Technologies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92EE4-0059-0991-F158-20B12B120E32}"/>
              </a:ext>
            </a:extLst>
          </p:cNvPr>
          <p:cNvSpPr txBox="1"/>
          <p:nvPr/>
        </p:nvSpPr>
        <p:spPr>
          <a:xfrm>
            <a:off x="5271467" y="2141892"/>
            <a:ext cx="6241614" cy="212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FPGA Used: 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Xilinx, Altera, Lattice, and </a:t>
            </a:r>
            <a:r>
              <a:rPr lang="en-IN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Actel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Device </a:t>
            </a:r>
            <a:r>
              <a:rPr lang="en-IN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Famlies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: Xilinx Spartan3, Spartan 3A DSP, Virtex4, Virtex6 and ZYNQ 7000 Series, Altera Max5, Max10, ARRIA10, </a:t>
            </a:r>
            <a:r>
              <a:rPr lang="en-IN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Agilex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FPGAs, Lattice FPGA, Cyclone 10 GX, </a:t>
            </a:r>
            <a:r>
              <a:rPr lang="en-IN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Artix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- 7  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 EDA Tools: 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Xilinx (ISE, VIVADO), Altera Quartus Prime PRO, Lattice Diamond, Model SIM, SPY Glass (Linting, CDC), GENUS(Synthesis), Tempus (STA), Active HDL, Questa SIM, </a:t>
            </a:r>
            <a:r>
              <a:rPr lang="en-IN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Xcelium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(Cadence), SIM Vision</a:t>
            </a: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Hardware Descriptive Languages: </a:t>
            </a:r>
            <a:r>
              <a:rPr lang="en-IN" sz="1400" dirty="0">
                <a:solidFill>
                  <a:schemeClr val="bg1"/>
                </a:solidFill>
                <a:latin typeface="Arial Narrow" panose="020B0606020202030204" pitchFamily="34" charset="0"/>
              </a:rPr>
              <a:t>VHDL, Verilog HDL, System Verilog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546356-F3CC-315E-F663-6FC3020DD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33408"/>
              </p:ext>
            </p:extLst>
          </p:nvPr>
        </p:nvGraphicFramePr>
        <p:xfrm>
          <a:off x="8649210" y="4707482"/>
          <a:ext cx="3402882" cy="1541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6332">
                  <a:extLst>
                    <a:ext uri="{9D8B030D-6E8A-4147-A177-3AD203B41FA5}">
                      <a16:colId xmlns:a16="http://schemas.microsoft.com/office/drawing/2014/main" val="3768547437"/>
                    </a:ext>
                  </a:extLst>
                </a:gridCol>
                <a:gridCol w="1576550">
                  <a:extLst>
                    <a:ext uri="{9D8B030D-6E8A-4147-A177-3AD203B41FA5}">
                      <a16:colId xmlns:a16="http://schemas.microsoft.com/office/drawing/2014/main" val="492446671"/>
                    </a:ext>
                  </a:extLst>
                </a:gridCol>
              </a:tblGrid>
              <a:tr h="412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LVDS / Differential Signals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Buffering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3589684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Memory</a:t>
                      </a:r>
                      <a:endParaRPr lang="en-IN" sz="140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DDR3, </a:t>
                      </a: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LPDDR4</a:t>
                      </a: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 and DDR5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9960258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Booting Mechanisms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QSPI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0187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Interfaces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ysClr val="windowText" lastClr="000000"/>
                          </a:solidFill>
                          <a:effectLst/>
                          <a:latin typeface="Arial Narrow" panose="020B0606020202030204" pitchFamily="34" charset="0"/>
                        </a:rPr>
                        <a:t>Ethernet, SPI, I2C, UART, Backplane</a:t>
                      </a:r>
                      <a:endParaRPr lang="en-IN" sz="1400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08356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8E2DBF-FA65-D378-1557-82E70AD34CCC}"/>
              </a:ext>
            </a:extLst>
          </p:cNvPr>
          <p:cNvSpPr txBox="1"/>
          <p:nvPr/>
        </p:nvSpPr>
        <p:spPr>
          <a:xfrm>
            <a:off x="5654790" y="4375334"/>
            <a:ext cx="164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Interfaces &amp; IPs </a:t>
            </a:r>
            <a:endParaRPr lang="en-IN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6FCCB2-419B-6C0C-4351-5A5D3527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9932"/>
              </p:ext>
            </p:extLst>
          </p:nvPr>
        </p:nvGraphicFramePr>
        <p:xfrm>
          <a:off x="5717060" y="4643742"/>
          <a:ext cx="4223392" cy="1793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26332">
                  <a:extLst>
                    <a:ext uri="{9D8B030D-6E8A-4147-A177-3AD203B41FA5}">
                      <a16:colId xmlns:a16="http://schemas.microsoft.com/office/drawing/2014/main" val="1159204532"/>
                    </a:ext>
                  </a:extLst>
                </a:gridCol>
                <a:gridCol w="2397060">
                  <a:extLst>
                    <a:ext uri="{9D8B030D-6E8A-4147-A177-3AD203B41FA5}">
                      <a16:colId xmlns:a16="http://schemas.microsoft.com/office/drawing/2014/main" val="1453392950"/>
                    </a:ext>
                  </a:extLst>
                </a:gridCol>
              </a:tblGrid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Interface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5473631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Soft processor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Microblaze</a:t>
                      </a:r>
                      <a:endParaRPr lang="en-IN" sz="1400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6080677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Clock Input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Clocking wizard 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1519768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AXI SPI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9602201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Sensors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AXI IIC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866265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Transceivers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AXI UART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4387158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USB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AXI USB2.0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6354997"/>
                  </a:ext>
                </a:extLst>
              </a:tr>
              <a:tr h="22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Digital I/O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AXI GPIO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60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990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7E989-D798-4C62-8E93-3D2D613C24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7491" y="6333"/>
            <a:ext cx="807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Firmware System Expertise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864175" y="416019"/>
            <a:ext cx="8320334" cy="625972"/>
            <a:chOff x="3864175" y="416019"/>
            <a:chExt cx="8320334" cy="625972"/>
          </a:xfrm>
        </p:grpSpPr>
        <p:sp>
          <p:nvSpPr>
            <p:cNvPr id="15" name="Rectangle 14"/>
            <p:cNvSpPr/>
            <p:nvPr/>
          </p:nvSpPr>
          <p:spPr>
            <a:xfrm>
              <a:off x="5164471" y="416019"/>
              <a:ext cx="70200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Firmware Development Experience ( Device driver/Boot loaders) </a:t>
              </a:r>
            </a:p>
          </p:txBody>
        </p: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3864175" y="555728"/>
              <a:ext cx="1227103" cy="486263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-650995" y="586027"/>
            <a:ext cx="12144514" cy="6452946"/>
            <a:chOff x="-497095" y="590349"/>
            <a:chExt cx="12144514" cy="6452946"/>
          </a:xfrm>
        </p:grpSpPr>
        <p:sp>
          <p:nvSpPr>
            <p:cNvPr id="17" name="Rectangle 16"/>
            <p:cNvSpPr/>
            <p:nvPr/>
          </p:nvSpPr>
          <p:spPr>
            <a:xfrm>
              <a:off x="5900088" y="2567333"/>
              <a:ext cx="57473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Middleware Development Experience (Networking/IOT)</a:t>
              </a: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5247201" y="2711972"/>
              <a:ext cx="569166" cy="295523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5847351" y="2614152"/>
              <a:ext cx="0" cy="2880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719453">
              <a:off x="-497095" y="590349"/>
              <a:ext cx="5783297" cy="6452946"/>
            </a:xfrm>
            <a:prstGeom prst="arc">
              <a:avLst>
                <a:gd name="adj1" fmla="val 16259383"/>
                <a:gd name="adj2" fmla="val 2564475"/>
              </a:avLst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09455" y="4392523"/>
            <a:ext cx="7179592" cy="410344"/>
            <a:chOff x="5063677" y="4449382"/>
            <a:chExt cx="7138943" cy="413820"/>
          </a:xfrm>
        </p:grpSpPr>
        <p:sp>
          <p:nvSpPr>
            <p:cNvPr id="34" name="Rectangle 33"/>
            <p:cNvSpPr/>
            <p:nvPr/>
          </p:nvSpPr>
          <p:spPr>
            <a:xfrm>
              <a:off x="5622397" y="4449382"/>
              <a:ext cx="65802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Software Development Experience </a:t>
              </a:r>
            </a:p>
          </p:txBody>
        </p:sp>
        <p:cxnSp>
          <p:nvCxnSpPr>
            <p:cNvPr id="36" name="Straight Connector 35"/>
            <p:cNvCxnSpPr>
              <a:cxnSpLocks/>
            </p:cNvCxnSpPr>
            <p:nvPr/>
          </p:nvCxnSpPr>
          <p:spPr>
            <a:xfrm flipV="1">
              <a:off x="5063677" y="4676098"/>
              <a:ext cx="541813" cy="187104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22397" y="4532098"/>
              <a:ext cx="0" cy="2880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5224386" y="788142"/>
            <a:ext cx="6918438" cy="176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program, update, and integrate embedded systems software including micro-controllers and processors,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expertise includes</a:t>
            </a:r>
          </a:p>
          <a:p>
            <a:pPr marL="3730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Microcontrollers, FPGA, System-on-Chip (SoC), Digital Signal Processing, Digital Light Processing, Micro-Electro-Mechanic Systems (MEMS), peripherals, ARM Cortex-M series, TI OMAP, Apple S1</a:t>
            </a:r>
          </a:p>
          <a:p>
            <a:pPr marL="3730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Compact algorithms for programming Flash memories such as NAND &amp; NOR</a:t>
            </a:r>
          </a:p>
          <a:p>
            <a:pPr marL="3730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Boot loaders (like U-boot &amp; UEFI)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47351" y="2964866"/>
            <a:ext cx="5919011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Wireless Mac development 802.11a/b/g/n, WLAN Linux and Windows drivers, Hostapd, Enterprise wireless solution &amp; Access point solutions.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L2/L3 Roaming protocols such as ARP, UDP/TCP/IP/RTSF/OSPF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LTE/3GPP, Modem Stack, Connectivity Stack &amp; Wireless customized solutions.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IoT specific protocols such as MQTT, LPWAN, CoAP &amp; XMPP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24386" y="4835106"/>
            <a:ext cx="6918438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Embedded OS- Android, Linux, Free RTOS, MQX RTOS,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VxWorks,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pSOS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Quadros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/RTXC 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OS Porting - 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(Any OS l- Android or Linux or any other RTOS on ARM and MIPS architectures), device drivers, firmware &amp; Linux Kernel modifications &amp; optimizations 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Cloud 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Rest API, MQTT,  Amazon AWS, Microsoft Azure cloud </a:t>
            </a:r>
          </a:p>
          <a:p>
            <a:pPr marL="261938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Programming 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C, C++, Python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C6771B-FBB8-47C0-E7EE-C4818D201C26}"/>
              </a:ext>
            </a:extLst>
          </p:cNvPr>
          <p:cNvCxnSpPr>
            <a:cxnSpLocks/>
          </p:cNvCxnSpPr>
          <p:nvPr/>
        </p:nvCxnSpPr>
        <p:spPr>
          <a:xfrm>
            <a:off x="5106166" y="442027"/>
            <a:ext cx="0" cy="2880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C0842-8506-63F3-A973-3035C0F79DA8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apfEllipt BT" panose="02040503050506040803" pitchFamily="18" charset="0"/>
                <a:ea typeface="+mn-ea"/>
                <a:cs typeface="+mn-cs"/>
              </a:rPr>
              <a:t>Copyright © 2022 Zettaone Technologies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E55727-FDA3-5F09-6448-B1D16B2AAE5A}"/>
              </a:ext>
            </a:extLst>
          </p:cNvPr>
          <p:cNvGrpSpPr/>
          <p:nvPr/>
        </p:nvGrpSpPr>
        <p:grpSpPr>
          <a:xfrm>
            <a:off x="145624" y="780142"/>
            <a:ext cx="4842408" cy="5153399"/>
            <a:chOff x="145624" y="780142"/>
            <a:chExt cx="4842408" cy="5153399"/>
          </a:xfrm>
        </p:grpSpPr>
        <p:pic>
          <p:nvPicPr>
            <p:cNvPr id="1026" name="Picture 2" descr="SOC (System on Chip) and Single Board Computer : Their ...">
              <a:extLst>
                <a:ext uri="{FF2B5EF4-FFF2-40B4-BE49-F238E27FC236}">
                  <a16:creationId xmlns:a16="http://schemas.microsoft.com/office/drawing/2014/main" id="{C27FB0BD-C4B8-0CF1-4DF1-431DC9459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41" y="780142"/>
              <a:ext cx="2859114" cy="276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he Yocto Project - An Overview">
              <a:extLst>
                <a:ext uri="{FF2B5EF4-FFF2-40B4-BE49-F238E27FC236}">
                  <a16:creationId xmlns:a16="http://schemas.microsoft.com/office/drawing/2014/main" id="{C112E286-9533-AF04-CDCF-B80246412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580" y="4466859"/>
              <a:ext cx="549065" cy="56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E6A6A3-CC98-0AA4-0B35-3DFA18BC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8358" y="4012414"/>
              <a:ext cx="720894" cy="720894"/>
            </a:xfrm>
            <a:prstGeom prst="rect">
              <a:avLst/>
            </a:prstGeom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71CBBB2-CB35-CDCD-1B33-C80580B97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123" y="4843066"/>
              <a:ext cx="971555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9F155-634C-FF22-7648-242CAA944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324" y="4413920"/>
              <a:ext cx="914400" cy="3333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BCD935-20E7-3E18-B0A1-C4B17DA48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380" y="4889619"/>
              <a:ext cx="1200150" cy="276225"/>
            </a:xfrm>
            <a:prstGeom prst="rect">
              <a:avLst/>
            </a:prstGeom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C1F73EE-EFAB-F066-F1ED-2F0229138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00" y="4152207"/>
              <a:ext cx="1133475" cy="657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FCA511DE-1896-69AD-E056-619028B050DD}"/>
                </a:ext>
              </a:extLst>
            </p:cNvPr>
            <p:cNvSpPr/>
            <p:nvPr/>
          </p:nvSpPr>
          <p:spPr>
            <a:xfrm>
              <a:off x="3436275" y="5194497"/>
              <a:ext cx="625954" cy="369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B90678F-C35C-8470-8DDF-603CEF94AB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36" y="5165844"/>
              <a:ext cx="879530" cy="54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t API icon PNG and SVG Vector Free Download">
              <a:extLst>
                <a:ext uri="{FF2B5EF4-FFF2-40B4-BE49-F238E27FC236}">
                  <a16:creationId xmlns:a16="http://schemas.microsoft.com/office/drawing/2014/main" id="{347A40B7-F4F2-8D59-36E2-5C3307DB0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475" y="5388956"/>
              <a:ext cx="665306" cy="54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Investing in the MQTT Community">
              <a:extLst>
                <a:ext uri="{FF2B5EF4-FFF2-40B4-BE49-F238E27FC236}">
                  <a16:creationId xmlns:a16="http://schemas.microsoft.com/office/drawing/2014/main" id="{A2E0457E-74A0-6EAC-EAE8-5A10AAAD7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775" y="3772642"/>
              <a:ext cx="1271511" cy="48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Enterprise Wifi Solutions: The Complete Guide">
              <a:extLst>
                <a:ext uri="{FF2B5EF4-FFF2-40B4-BE49-F238E27FC236}">
                  <a16:creationId xmlns:a16="http://schemas.microsoft.com/office/drawing/2014/main" id="{5B2FA2E2-C831-10EC-CF18-BDFDF06B6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24" y="3607349"/>
              <a:ext cx="955113" cy="641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Wireless Technology in IoT-LPWAN Solutions - BridgeThings">
              <a:extLst>
                <a:ext uri="{FF2B5EF4-FFF2-40B4-BE49-F238E27FC236}">
                  <a16:creationId xmlns:a16="http://schemas.microsoft.com/office/drawing/2014/main" id="{B8BCFB6E-3EAE-8ABB-A1CD-16EA409BE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580" y="2982439"/>
              <a:ext cx="1158452" cy="738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MQX RTOS - Reviews, Pros &amp; Cons | Companies using MQX RTOS">
              <a:extLst>
                <a:ext uri="{FF2B5EF4-FFF2-40B4-BE49-F238E27FC236}">
                  <a16:creationId xmlns:a16="http://schemas.microsoft.com/office/drawing/2014/main" id="{BDB59643-F03E-6FF3-C543-F76C5443F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024" y="1647567"/>
              <a:ext cx="620228" cy="62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CF623F-BA92-F670-7B5F-71C7C3BA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70816" y="2110410"/>
              <a:ext cx="509588" cy="528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86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1ACA9-FA04-4744-8CE2-653ACE93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CBC8-C7B4-4D36-99C2-F16275CFF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rc 3"/>
          <p:cNvSpPr/>
          <p:nvPr/>
        </p:nvSpPr>
        <p:spPr>
          <a:xfrm rot="719453">
            <a:off x="-163275" y="570580"/>
            <a:ext cx="5783297" cy="6452946"/>
          </a:xfrm>
          <a:prstGeom prst="arc">
            <a:avLst>
              <a:gd name="adj1" fmla="val 16949684"/>
              <a:gd name="adj2" fmla="val 17359204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5451" y="919449"/>
            <a:ext cx="7216759" cy="1433726"/>
            <a:chOff x="4527144" y="404179"/>
            <a:chExt cx="6931408" cy="1433726"/>
          </a:xfrm>
        </p:grpSpPr>
        <p:sp>
          <p:nvSpPr>
            <p:cNvPr id="15" name="Rectangle 14"/>
            <p:cNvSpPr/>
            <p:nvPr/>
          </p:nvSpPr>
          <p:spPr>
            <a:xfrm>
              <a:off x="5273586" y="404179"/>
              <a:ext cx="6184966" cy="1433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500"/>
                </a:spcAft>
                <a:buClr>
                  <a:prstClr val="white"/>
                </a:buClr>
                <a:defRPr/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Windows PC Application - Capability</a:t>
              </a:r>
            </a:p>
            <a:p>
              <a:pPr lvl="0"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Expertise in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NodeJs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Angular,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AngularJs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ReactJs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Express,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Javascript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JQuery,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ASP.Net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C#.Net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MySQL, MS SQL, MongoDB, NoSQL, SQLite, Python, Payment Gateways,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.Net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Framework, Java, Java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Springboot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Microservices, Machine Learning, Predictive Maintenance, Scalable Solutions, Artificial Intelligence</a:t>
              </a:r>
            </a:p>
          </p:txBody>
        </p: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4527144" y="865243"/>
              <a:ext cx="664363" cy="374509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6570" y="673407"/>
              <a:ext cx="0" cy="2880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534877" y="2729219"/>
            <a:ext cx="6557224" cy="1199990"/>
            <a:chOff x="5269786" y="2285006"/>
            <a:chExt cx="6111220" cy="1199990"/>
          </a:xfrm>
        </p:grpSpPr>
        <p:sp>
          <p:nvSpPr>
            <p:cNvPr id="17" name="Rectangle 16"/>
            <p:cNvSpPr/>
            <p:nvPr/>
          </p:nvSpPr>
          <p:spPr>
            <a:xfrm>
              <a:off x="5723546" y="2312880"/>
              <a:ext cx="5657460" cy="1172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  <a:buClr>
                  <a:prstClr val="white"/>
                </a:buClr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Mobile Application - Capability</a:t>
              </a:r>
            </a:p>
            <a:p>
              <a:pPr lvl="0"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Expertise in Native application development using iOS and Android Platform, Flutter, IONIC Platforms, In-App Purchase, Payment Gateways, Wireless communications - Bluetooth,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Wifi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NFC</a:t>
              </a: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5269786" y="2384204"/>
              <a:ext cx="419816" cy="59112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14457" y="2285006"/>
              <a:ext cx="0" cy="2880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c 27"/>
          <p:cNvSpPr/>
          <p:nvPr/>
        </p:nvSpPr>
        <p:spPr>
          <a:xfrm rot="719453">
            <a:off x="-148759" y="590349"/>
            <a:ext cx="5783297" cy="6452946"/>
          </a:xfrm>
          <a:prstGeom prst="arc">
            <a:avLst>
              <a:gd name="adj1" fmla="val 17326558"/>
              <a:gd name="adj2" fmla="val 18324393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719453">
            <a:off x="-163272" y="581750"/>
            <a:ext cx="5783297" cy="6452946"/>
          </a:xfrm>
          <a:prstGeom prst="arc">
            <a:avLst>
              <a:gd name="adj1" fmla="val 941170"/>
              <a:gd name="adj2" fmla="val 2628916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719453">
            <a:off x="-163276" y="570580"/>
            <a:ext cx="5783297" cy="6452946"/>
          </a:xfrm>
          <a:prstGeom prst="arc">
            <a:avLst>
              <a:gd name="adj1" fmla="val 18246596"/>
              <a:gd name="adj2" fmla="val 21127616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0785" y="1880089"/>
            <a:ext cx="5148141" cy="4484670"/>
            <a:chOff x="220785" y="1778491"/>
            <a:chExt cx="5148141" cy="4484670"/>
          </a:xfrm>
        </p:grpSpPr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7BE15EB4-B82F-41FA-981B-40484D48881F}"/>
                </a:ext>
              </a:extLst>
            </p:cNvPr>
            <p:cNvSpPr/>
            <p:nvPr/>
          </p:nvSpPr>
          <p:spPr>
            <a:xfrm>
              <a:off x="794777" y="2020458"/>
              <a:ext cx="1315056" cy="638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29EE06F-5904-40EB-B40A-5FE89642465A}"/>
                </a:ext>
              </a:extLst>
            </p:cNvPr>
            <p:cNvSpPr/>
            <p:nvPr/>
          </p:nvSpPr>
          <p:spPr>
            <a:xfrm>
              <a:off x="358740" y="2879514"/>
              <a:ext cx="872075" cy="7321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19">
              <a:extLst>
                <a:ext uri="{FF2B5EF4-FFF2-40B4-BE49-F238E27FC236}">
                  <a16:creationId xmlns:a16="http://schemas.microsoft.com/office/drawing/2014/main" id="{E5D7B203-B8D8-463D-97F1-E6BA5988AEA8}"/>
                </a:ext>
              </a:extLst>
            </p:cNvPr>
            <p:cNvSpPr/>
            <p:nvPr/>
          </p:nvSpPr>
          <p:spPr>
            <a:xfrm>
              <a:off x="1685296" y="2726819"/>
              <a:ext cx="1281780" cy="1064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A4A865DE-8603-4AF8-890D-BCBED714296C}"/>
                </a:ext>
              </a:extLst>
            </p:cNvPr>
            <p:cNvSpPr/>
            <p:nvPr/>
          </p:nvSpPr>
          <p:spPr>
            <a:xfrm>
              <a:off x="380502" y="4527473"/>
              <a:ext cx="1315056" cy="9834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E91EC7BB-78F7-4DEA-A71B-4A937E98CE42}"/>
                </a:ext>
              </a:extLst>
            </p:cNvPr>
            <p:cNvSpPr/>
            <p:nvPr/>
          </p:nvSpPr>
          <p:spPr>
            <a:xfrm>
              <a:off x="2046034" y="4709573"/>
              <a:ext cx="2132365" cy="6634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F3CA57F5-1289-41F5-9CF7-0A9BA9DAB237}"/>
                </a:ext>
              </a:extLst>
            </p:cNvPr>
            <p:cNvSpPr/>
            <p:nvPr/>
          </p:nvSpPr>
          <p:spPr>
            <a:xfrm>
              <a:off x="3002244" y="3815664"/>
              <a:ext cx="1036025" cy="66048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54283BE6-60DF-4B04-8555-B4393B577533}"/>
                </a:ext>
              </a:extLst>
            </p:cNvPr>
            <p:cNvSpPr/>
            <p:nvPr/>
          </p:nvSpPr>
          <p:spPr>
            <a:xfrm>
              <a:off x="1656439" y="3929672"/>
              <a:ext cx="1036025" cy="7261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B6999B00-6793-4D44-B6FB-EB43EB2F5366}"/>
                </a:ext>
              </a:extLst>
            </p:cNvPr>
            <p:cNvSpPr/>
            <p:nvPr/>
          </p:nvSpPr>
          <p:spPr>
            <a:xfrm>
              <a:off x="220785" y="3728480"/>
              <a:ext cx="1053182" cy="69937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EB8119BA-4B39-48B8-B9BD-444F980D8A80}"/>
                </a:ext>
              </a:extLst>
            </p:cNvPr>
            <p:cNvSpPr/>
            <p:nvPr/>
          </p:nvSpPr>
          <p:spPr>
            <a:xfrm>
              <a:off x="2447439" y="2111692"/>
              <a:ext cx="1428918" cy="6812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8D3722B6-544C-4623-9867-9A682B58046A}"/>
                </a:ext>
              </a:extLst>
            </p:cNvPr>
            <p:cNvSpPr/>
            <p:nvPr/>
          </p:nvSpPr>
          <p:spPr>
            <a:xfrm>
              <a:off x="4245494" y="3942762"/>
              <a:ext cx="1036013" cy="10646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20">
              <a:extLst>
                <a:ext uri="{FF2B5EF4-FFF2-40B4-BE49-F238E27FC236}">
                  <a16:creationId xmlns:a16="http://schemas.microsoft.com/office/drawing/2014/main" id="{6C9F5F2C-E96F-44D3-9D3D-D659C385DEFB}"/>
                </a:ext>
              </a:extLst>
            </p:cNvPr>
            <p:cNvSpPr/>
            <p:nvPr/>
          </p:nvSpPr>
          <p:spPr>
            <a:xfrm>
              <a:off x="4029346" y="2963759"/>
              <a:ext cx="1339580" cy="56362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Picture 4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6B2911A-6AFA-4317-8754-9F36D2B4E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50" y="1778491"/>
              <a:ext cx="816899" cy="816899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2E3818A-4C92-467A-94B3-8F6B58A2B808}"/>
                </a:ext>
              </a:extLst>
            </p:cNvPr>
            <p:cNvSpPr/>
            <p:nvPr/>
          </p:nvSpPr>
          <p:spPr>
            <a:xfrm>
              <a:off x="2627011" y="5586473"/>
              <a:ext cx="651102" cy="6493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FBA34270-A80E-47A5-A4B9-C9335207ED16}"/>
                </a:ext>
              </a:extLst>
            </p:cNvPr>
            <p:cNvSpPr/>
            <p:nvPr/>
          </p:nvSpPr>
          <p:spPr>
            <a:xfrm>
              <a:off x="3362539" y="5270407"/>
              <a:ext cx="1364160" cy="8667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9">
              <a:extLst>
                <a:ext uri="{FF2B5EF4-FFF2-40B4-BE49-F238E27FC236}">
                  <a16:creationId xmlns:a16="http://schemas.microsoft.com/office/drawing/2014/main" id="{70ACDF00-8CF7-4370-895C-E32EC4E41CF9}"/>
                </a:ext>
              </a:extLst>
            </p:cNvPr>
            <p:cNvSpPr/>
            <p:nvPr/>
          </p:nvSpPr>
          <p:spPr>
            <a:xfrm>
              <a:off x="544180" y="5668014"/>
              <a:ext cx="1821684" cy="59514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796" y="940084"/>
            <a:ext cx="397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IN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347454" y="4352486"/>
            <a:ext cx="6823706" cy="1769715"/>
            <a:chOff x="5333619" y="2489602"/>
            <a:chExt cx="6359577" cy="1769715"/>
          </a:xfrm>
        </p:grpSpPr>
        <p:sp>
          <p:nvSpPr>
            <p:cNvPr id="53" name="Rectangle 52"/>
            <p:cNvSpPr/>
            <p:nvPr/>
          </p:nvSpPr>
          <p:spPr>
            <a:xfrm>
              <a:off x="6035736" y="2489602"/>
              <a:ext cx="5657460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500"/>
                </a:spcAft>
                <a:buClr>
                  <a:prstClr val="white"/>
                </a:buClr>
              </a:pPr>
              <a:r>
                <a:rPr lang="en-US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Cloud Solution - Capability</a:t>
              </a:r>
            </a:p>
            <a:p>
              <a:pPr lvl="0">
                <a:spcAft>
                  <a:spcPts val="7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Expertise in AWS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– EC2, SQS, SES,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IOTCore,Kinesis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Data Stream, </a:t>
              </a:r>
              <a:b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Kinesis   Firehose, IoT Events, SNS, Lambda, Aurora, Grafana, Redshift,</a:t>
              </a:r>
              <a:b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Quicksight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, Glue, S3 bucket, S3 Landing, Lambda, IAM.</a:t>
              </a:r>
            </a:p>
            <a:p>
              <a:pPr lvl="0">
                <a:spcAft>
                  <a:spcPts val="7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Expertise in Microsoft Azure </a:t>
              </a:r>
              <a:r>
                <a:rPr lang="en-US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-  IoT Hub, IoT Edge, Time Series Insights, Application Insights, AD B2C, Power BI, Embedded Power BI, VM, SQL </a:t>
              </a:r>
            </a:p>
          </p:txBody>
        </p:sp>
        <p:cxnSp>
          <p:nvCxnSpPr>
            <p:cNvPr id="54" name="Straight Connector 53"/>
            <p:cNvCxnSpPr>
              <a:cxnSpLocks/>
            </p:cNvCxnSpPr>
            <p:nvPr/>
          </p:nvCxnSpPr>
          <p:spPr>
            <a:xfrm flipV="1">
              <a:off x="5333619" y="2792987"/>
              <a:ext cx="660355" cy="489375"/>
            </a:xfrm>
            <a:prstGeom prst="line">
              <a:avLst/>
            </a:prstGeom>
            <a:ln w="25400">
              <a:solidFill>
                <a:srgbClr val="00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035087" y="2569271"/>
              <a:ext cx="0" cy="2880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Arc 56"/>
          <p:cNvSpPr/>
          <p:nvPr/>
        </p:nvSpPr>
        <p:spPr>
          <a:xfrm rot="719453">
            <a:off x="-156015" y="577840"/>
            <a:ext cx="5783297" cy="6452946"/>
          </a:xfrm>
          <a:prstGeom prst="arc">
            <a:avLst>
              <a:gd name="adj1" fmla="val 21045044"/>
              <a:gd name="adj2" fmla="val 940866"/>
            </a:avLst>
          </a:prstGeom>
          <a:noFill/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6248" y="-48515"/>
            <a:ext cx="5232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SW Applications Expertise</a:t>
            </a:r>
            <a:endParaRPr lang="en-IN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C0A0A5-B898-4D6D-B61B-6C0618876604}"/>
              </a:ext>
            </a:extLst>
          </p:cNvPr>
          <p:cNvSpPr txBox="1"/>
          <p:nvPr/>
        </p:nvSpPr>
        <p:spPr>
          <a:xfrm>
            <a:off x="7281479" y="493241"/>
            <a:ext cx="2716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buClr>
                <a:prstClr val="white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Technologies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2EAD74-A915-A27C-FAF2-21AE19D8DD9F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ZapfEllipt BT" panose="02040503050506040803" pitchFamily="18" charset="0"/>
              </a:rPr>
              <a:t>Copyright © 2022 Zettaone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3851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E689B4-6308-4F5A-B2DF-0A6E48E7CA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40223"/>
            <a:ext cx="444313" cy="5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0" y="682369"/>
            <a:ext cx="6716160" cy="639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2788920" lvl="0">
              <a:lnSpc>
                <a:spcPts val="1600"/>
              </a:lnSpc>
              <a:spcAft>
                <a:spcPts val="1000"/>
              </a:spcAft>
              <a:defRPr/>
            </a:pPr>
            <a:r>
              <a:rPr lang="en-US" sz="1900" b="1" spc="-40" dirty="0">
                <a:latin typeface="Arial Narrow" panose="020B0606020202030204" pitchFamily="34" charset="0"/>
              </a:rPr>
              <a:t>Facilities</a:t>
            </a:r>
            <a:endParaRPr lang="en-US" sz="1750" b="1" spc="-40" dirty="0">
              <a:latin typeface="Arial Narrow" panose="020B0606020202030204" pitchFamily="34" charset="0"/>
            </a:endParaRP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10000 Sqft ESD dust free workspace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Automatic Screen Printer- Dek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3D-Solder paste Inspection system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Pick &amp; Place data- MYDATA MY300LX-11 with 16000CPH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M/c Capability of handling </a:t>
            </a:r>
          </a:p>
          <a:p>
            <a:pPr marL="993775" lvl="1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01005, 0201 </a:t>
            </a:r>
          </a:p>
          <a:p>
            <a:pPr marL="993775" lvl="1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QFP, QFN BGA CSP's (Upto 0.2mm pitch)</a:t>
            </a:r>
          </a:p>
          <a:p>
            <a:pPr marL="993775" lvl="1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BGA 0.35mm Pitch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Reflow- JT 10 Zone +with Nitrogen ready – Pb Oven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3D AOI – MIRTEC MV-6e -OMNI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X-Ray –XAVIS XSCAN 100A 2.5D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7CH-Reflow profiler- KIC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JBC- Temperature controlled soldering stations.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BGA Rework  - Seamark ZM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Rework Stations</a:t>
            </a:r>
          </a:p>
          <a:p>
            <a:pPr marL="536575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Dry Cabinet- Storage for Humidity &amp; temperature storage</a:t>
            </a:r>
          </a:p>
          <a:p>
            <a:pPr marL="536575" lvl="0" indent="-274638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/>
            </a:pPr>
            <a:r>
              <a:rPr lang="en-US" sz="1750" spc="-2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Baking Oven</a:t>
            </a:r>
          </a:p>
          <a:p>
            <a:pPr marL="536575" lvl="0" indent="-274638">
              <a:lnSpc>
                <a:spcPts val="1300"/>
              </a:lnSpc>
              <a:spcAft>
                <a:spcPts val="700"/>
              </a:spcAft>
              <a:buFont typeface="Wingdings" panose="05000000000000000000" pitchFamily="2" charset="2"/>
              <a:buChar char="§"/>
              <a:defRPr/>
            </a:pPr>
            <a:endParaRPr lang="en-US" sz="1700" spc="-2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  <a:p>
            <a:pPr marL="91440" marR="2788920" lvl="0">
              <a:spcAft>
                <a:spcPts val="1000"/>
              </a:spcAft>
              <a:defRPr/>
            </a:pPr>
            <a:endParaRPr lang="en-US" sz="1700" spc="-2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3900" y="644846"/>
            <a:ext cx="54374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b="1" dirty="0">
                <a:latin typeface="Arial Narrow" panose="020B0606020202030204" pitchFamily="34" charset="0"/>
              </a:rPr>
              <a:t>All images are from our EMS Facility  @ Krishnagiri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910" y="0"/>
            <a:ext cx="10095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EMS – Capability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F8D7DA-765F-40FA-8210-5AF0FB9AC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770" y="1419257"/>
            <a:ext cx="6716160" cy="46737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77EDC2-4D31-F6CD-E745-1BE4FF22FA9D}"/>
              </a:ext>
            </a:extLst>
          </p:cNvPr>
          <p:cNvSpPr txBox="1"/>
          <p:nvPr/>
        </p:nvSpPr>
        <p:spPr>
          <a:xfrm>
            <a:off x="11734801" y="6544881"/>
            <a:ext cx="457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997E989-D798-4C62-8E93-3D2D613C2488}" type="slidenum">
              <a:rPr lang="en-US" sz="1200">
                <a:latin typeface="Calibri" panose="020F0502020204030204"/>
              </a:rPr>
              <a:pPr/>
              <a:t>9</a:t>
            </a:fld>
            <a:endParaRPr lang="en-IN" sz="1200" dirty="0"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7E830B-8287-F214-A1AD-DE3F6C4C03B0}"/>
              </a:ext>
            </a:extLst>
          </p:cNvPr>
          <p:cNvSpPr/>
          <p:nvPr/>
        </p:nvSpPr>
        <p:spPr>
          <a:xfrm>
            <a:off x="4921412" y="6584434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ZapfEllipt BT" panose="02040503050506040803" pitchFamily="18" charset="0"/>
              </a:rPr>
              <a:t>Copyright © 2022 Zettaone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22569</TotalTime>
  <Words>1672</Words>
  <Application>Microsoft Office PowerPoint</Application>
  <PresentationFormat>Widescreen</PresentationFormat>
  <Paragraphs>222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Arial Black</vt:lpstr>
      <vt:lpstr>Arial Narrow</vt:lpstr>
      <vt:lpstr>Bradley Hand ITC</vt:lpstr>
      <vt:lpstr>Calibri</vt:lpstr>
      <vt:lpstr>Calibri Light</vt:lpstr>
      <vt:lpstr>Gill Sans MT</vt:lpstr>
      <vt:lpstr>Montserrat</vt:lpstr>
      <vt:lpstr>Segoe UI</vt:lpstr>
      <vt:lpstr>Segoe UI Black</vt:lpstr>
      <vt:lpstr>Segoe UI Semibold</vt:lpstr>
      <vt:lpstr>Segoe UI Semilight</vt:lpstr>
      <vt:lpstr>Verdana</vt:lpstr>
      <vt:lpstr>Wingdings</vt:lpstr>
      <vt:lpstr>ZapfEllipt BT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Zettaone Technologies</dc:title>
  <dc:creator>Suresh Kumar</dc:creator>
  <cp:lastModifiedBy>Suresh Kumar M</cp:lastModifiedBy>
  <cp:revision>1562</cp:revision>
  <dcterms:created xsi:type="dcterms:W3CDTF">2020-08-10T10:33:21Z</dcterms:created>
  <dcterms:modified xsi:type="dcterms:W3CDTF">2022-11-11T14:26:37Z</dcterms:modified>
</cp:coreProperties>
</file>