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1286C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286C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286C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286C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B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524000" y="152400"/>
            <a:ext cx="10668000" cy="687705"/>
          </a:xfrm>
          <a:custGeom>
            <a:avLst/>
            <a:gdLst/>
            <a:ahLst/>
            <a:cxnLst/>
            <a:rect l="l" t="t" r="r" b="b"/>
            <a:pathLst>
              <a:path w="10668000" h="687705">
                <a:moveTo>
                  <a:pt x="10668000" y="0"/>
                </a:moveTo>
                <a:lnTo>
                  <a:pt x="0" y="0"/>
                </a:lnTo>
                <a:lnTo>
                  <a:pt x="0" y="687324"/>
                </a:lnTo>
                <a:lnTo>
                  <a:pt x="10668000" y="687324"/>
                </a:lnTo>
                <a:lnTo>
                  <a:pt x="10668000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791" y="0"/>
                </a:lnTo>
                <a:lnTo>
                  <a:pt x="0" y="5286502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2FAC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2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0876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69" y="1618487"/>
                </a:lnTo>
                <a:lnTo>
                  <a:pt x="1228344" y="161848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57200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720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0B5A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699"/>
                </a:lnTo>
                <a:lnTo>
                  <a:pt x="1495552" y="1571243"/>
                </a:lnTo>
                <a:lnTo>
                  <a:pt x="2130552" y="1571243"/>
                </a:lnTo>
                <a:lnTo>
                  <a:pt x="247662" y="42799"/>
                </a:lnTo>
                <a:lnTo>
                  <a:pt x="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50876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217" y="1618487"/>
                </a:lnTo>
                <a:lnTo>
                  <a:pt x="1694688" y="1618487"/>
                </a:lnTo>
                <a:lnTo>
                  <a:pt x="291973" y="95250"/>
                </a:lnTo>
                <a:lnTo>
                  <a:pt x="244360" y="42799"/>
                </a:lnTo>
                <a:lnTo>
                  <a:pt x="249123" y="42799"/>
                </a:lnTo>
                <a:lnTo>
                  <a:pt x="249123" y="38100"/>
                </a:lnTo>
                <a:lnTo>
                  <a:pt x="24436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6167" y="687070"/>
            <a:ext cx="76200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1286C3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697" y="3102610"/>
            <a:ext cx="1059370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slide" Target="slide5.xml"/><Relationship Id="rId14" Type="http://schemas.openxmlformats.org/officeDocument/2006/relationships/slide" Target="slide7.xml"/><Relationship Id="rId15" Type="http://schemas.openxmlformats.org/officeDocument/2006/relationships/slide" Target="slide8.xml"/><Relationship Id="rId16" Type="http://schemas.openxmlformats.org/officeDocument/2006/relationships/slide" Target="slide10.xml"/><Relationship Id="rId17" Type="http://schemas.openxmlformats.org/officeDocument/2006/relationships/slide" Target="slide12.xml"/><Relationship Id="rId18" Type="http://schemas.openxmlformats.org/officeDocument/2006/relationships/slide" Target="slide16.xml"/><Relationship Id="rId19" Type="http://schemas.openxmlformats.org/officeDocument/2006/relationships/slide" Target="slide14.xml"/><Relationship Id="rId20" Type="http://schemas.openxmlformats.org/officeDocument/2006/relationships/image" Target="../media/image12.jpg"/><Relationship Id="rId21" Type="http://schemas.openxmlformats.org/officeDocument/2006/relationships/image" Target="../media/image13.jpg"/><Relationship Id="rId22" Type="http://schemas.openxmlformats.org/officeDocument/2006/relationships/image" Target="../media/image14.jpg"/><Relationship Id="rId23" Type="http://schemas.openxmlformats.org/officeDocument/2006/relationships/image" Target="../media/image15.jpg"/><Relationship Id="rId24" Type="http://schemas.openxmlformats.org/officeDocument/2006/relationships/image" Target="../media/image16.jpg"/><Relationship Id="rId25" Type="http://schemas.openxmlformats.org/officeDocument/2006/relationships/image" Target="../media/image17.jpg"/><Relationship Id="rId26" Type="http://schemas.openxmlformats.org/officeDocument/2006/relationships/image" Target="../media/image18.jpg"/><Relationship Id="rId27" Type="http://schemas.openxmlformats.org/officeDocument/2006/relationships/image" Target="../media/image19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63.jpg"/><Relationship Id="rId10" Type="http://schemas.openxmlformats.org/officeDocument/2006/relationships/image" Target="../media/image64.jpg"/><Relationship Id="rId11" Type="http://schemas.openxmlformats.org/officeDocument/2006/relationships/slide" Target="slide5.xml"/><Relationship Id="rId12" Type="http://schemas.openxmlformats.org/officeDocument/2006/relationships/slide" Target="slide7.xml"/><Relationship Id="rId13" Type="http://schemas.openxmlformats.org/officeDocument/2006/relationships/slide" Target="slide8.xml"/><Relationship Id="rId14" Type="http://schemas.openxmlformats.org/officeDocument/2006/relationships/slide" Target="slide10.xml"/><Relationship Id="rId15" Type="http://schemas.openxmlformats.org/officeDocument/2006/relationships/slide" Target="slide12.xml"/><Relationship Id="rId16" Type="http://schemas.openxmlformats.org/officeDocument/2006/relationships/slide" Target="slide14.xml"/><Relationship Id="rId17" Type="http://schemas.openxmlformats.org/officeDocument/2006/relationships/slide" Target="slide16.xml"/><Relationship Id="rId18" Type="http://schemas.openxmlformats.org/officeDocument/2006/relationships/image" Target="../media/image65.jpg"/><Relationship Id="rId19" Type="http://schemas.openxmlformats.org/officeDocument/2006/relationships/image" Target="../media/image6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4.xml"/><Relationship Id="rId15" Type="http://schemas.openxmlformats.org/officeDocument/2006/relationships/slide" Target="slide16.xml"/><Relationship Id="rId16" Type="http://schemas.openxmlformats.org/officeDocument/2006/relationships/image" Target="../media/image6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6.xml"/><Relationship Id="rId15" Type="http://schemas.openxmlformats.org/officeDocument/2006/relationships/slide" Target="slide14.xml"/><Relationship Id="rId16" Type="http://schemas.openxmlformats.org/officeDocument/2006/relationships/image" Target="../media/image69.jpg"/><Relationship Id="rId17" Type="http://schemas.openxmlformats.org/officeDocument/2006/relationships/image" Target="../media/image70.jpg"/><Relationship Id="rId18" Type="http://schemas.openxmlformats.org/officeDocument/2006/relationships/image" Target="../media/image71.jpg"/><Relationship Id="rId19" Type="http://schemas.openxmlformats.org/officeDocument/2006/relationships/image" Target="../media/image7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64.jpg"/><Relationship Id="rId10" Type="http://schemas.openxmlformats.org/officeDocument/2006/relationships/slide" Target="slide5.xml"/><Relationship Id="rId11" Type="http://schemas.openxmlformats.org/officeDocument/2006/relationships/slide" Target="slide7.xml"/><Relationship Id="rId12" Type="http://schemas.openxmlformats.org/officeDocument/2006/relationships/slide" Target="slide8.xml"/><Relationship Id="rId13" Type="http://schemas.openxmlformats.org/officeDocument/2006/relationships/slide" Target="slide10.xml"/><Relationship Id="rId14" Type="http://schemas.openxmlformats.org/officeDocument/2006/relationships/slide" Target="slide12.xml"/><Relationship Id="rId15" Type="http://schemas.openxmlformats.org/officeDocument/2006/relationships/slide" Target="slide16.xml"/><Relationship Id="rId16" Type="http://schemas.openxmlformats.org/officeDocument/2006/relationships/slide" Target="slide14.xml"/><Relationship Id="rId17" Type="http://schemas.openxmlformats.org/officeDocument/2006/relationships/image" Target="../media/image7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74.jpg"/><Relationship Id="rId10" Type="http://schemas.openxmlformats.org/officeDocument/2006/relationships/image" Target="../media/image75.jpg"/><Relationship Id="rId11" Type="http://schemas.openxmlformats.org/officeDocument/2006/relationships/slide" Target="slide5.xml"/><Relationship Id="rId12" Type="http://schemas.openxmlformats.org/officeDocument/2006/relationships/slide" Target="slide7.xml"/><Relationship Id="rId13" Type="http://schemas.openxmlformats.org/officeDocument/2006/relationships/slide" Target="slide8.xml"/><Relationship Id="rId14" Type="http://schemas.openxmlformats.org/officeDocument/2006/relationships/slide" Target="slide10.xml"/><Relationship Id="rId15" Type="http://schemas.openxmlformats.org/officeDocument/2006/relationships/slide" Target="slide12.xml"/><Relationship Id="rId16" Type="http://schemas.openxmlformats.org/officeDocument/2006/relationships/slide" Target="slide16.xml"/><Relationship Id="rId17" Type="http://schemas.openxmlformats.org/officeDocument/2006/relationships/slide" Target="slide14.xml"/><Relationship Id="rId18" Type="http://schemas.openxmlformats.org/officeDocument/2006/relationships/image" Target="../media/image7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4.xml"/><Relationship Id="rId15" Type="http://schemas.openxmlformats.org/officeDocument/2006/relationships/slide" Target="slide16.xml"/><Relationship Id="rId16" Type="http://schemas.openxmlformats.org/officeDocument/2006/relationships/image" Target="../media/image77.jpg"/><Relationship Id="rId17" Type="http://schemas.openxmlformats.org/officeDocument/2006/relationships/image" Target="../media/image78.jpg"/><Relationship Id="rId18" Type="http://schemas.openxmlformats.org/officeDocument/2006/relationships/image" Target="../media/image7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hyperlink" Target="http://www.gurupolyproducts.com/" TargetMode="External"/><Relationship Id="rId10" Type="http://schemas.openxmlformats.org/officeDocument/2006/relationships/hyperlink" Target="mailto:esther.mojica@cfmanufacturinggroup.com" TargetMode="External"/><Relationship Id="rId11" Type="http://schemas.openxmlformats.org/officeDocument/2006/relationships/hyperlink" Target="mailto:akhussain@gurupolyproducts.com" TargetMode="External"/><Relationship Id="rId12" Type="http://schemas.openxmlformats.org/officeDocument/2006/relationships/slide" Target="slide5.xml"/><Relationship Id="rId13" Type="http://schemas.openxmlformats.org/officeDocument/2006/relationships/slide" Target="slide7.xml"/><Relationship Id="rId14" Type="http://schemas.openxmlformats.org/officeDocument/2006/relationships/slide" Target="slide8.xml"/><Relationship Id="rId15" Type="http://schemas.openxmlformats.org/officeDocument/2006/relationships/slide" Target="slide10.xml"/><Relationship Id="rId16" Type="http://schemas.openxmlformats.org/officeDocument/2006/relationships/slide" Target="slide12.xml"/><Relationship Id="rId17" Type="http://schemas.openxmlformats.org/officeDocument/2006/relationships/slide" Target="slide16.xml"/><Relationship Id="rId18" Type="http://schemas.openxmlformats.org/officeDocument/2006/relationships/slide" Target="slide14.xml"/><Relationship Id="rId19" Type="http://schemas.openxmlformats.org/officeDocument/2006/relationships/image" Target="../media/image8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24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4.xml"/><Relationship Id="rId15" Type="http://schemas.openxmlformats.org/officeDocument/2006/relationships/slide" Target="slide16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26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4.xml"/><Relationship Id="rId15" Type="http://schemas.openxmlformats.org/officeDocument/2006/relationships/slide" Target="slide16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29.png"/><Relationship Id="rId8" Type="http://schemas.openxmlformats.org/officeDocument/2006/relationships/image" Target="../media/image25.jpg"/><Relationship Id="rId9" Type="http://schemas.openxmlformats.org/officeDocument/2006/relationships/slide" Target="slide5.xml"/><Relationship Id="rId10" Type="http://schemas.openxmlformats.org/officeDocument/2006/relationships/slide" Target="slide7.xml"/><Relationship Id="rId11" Type="http://schemas.openxmlformats.org/officeDocument/2006/relationships/slide" Target="slide8.xml"/><Relationship Id="rId12" Type="http://schemas.openxmlformats.org/officeDocument/2006/relationships/slide" Target="slide10.xml"/><Relationship Id="rId13" Type="http://schemas.openxmlformats.org/officeDocument/2006/relationships/slide" Target="slide12.xml"/><Relationship Id="rId14" Type="http://schemas.openxmlformats.org/officeDocument/2006/relationships/slide" Target="slide14.xml"/><Relationship Id="rId15" Type="http://schemas.openxmlformats.org/officeDocument/2006/relationships/slide" Target="slide16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slide" Target="slide5.xml"/><Relationship Id="rId16" Type="http://schemas.openxmlformats.org/officeDocument/2006/relationships/slide" Target="slide7.xml"/><Relationship Id="rId17" Type="http://schemas.openxmlformats.org/officeDocument/2006/relationships/slide" Target="slide8.xml"/><Relationship Id="rId18" Type="http://schemas.openxmlformats.org/officeDocument/2006/relationships/slide" Target="slide10.xml"/><Relationship Id="rId19" Type="http://schemas.openxmlformats.org/officeDocument/2006/relationships/slide" Target="slide12.xml"/><Relationship Id="rId20" Type="http://schemas.openxmlformats.org/officeDocument/2006/relationships/slide" Target="slide14.xml"/><Relationship Id="rId21" Type="http://schemas.openxmlformats.org/officeDocument/2006/relationships/slide" Target="slide16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slide" Target="slide5.xml"/><Relationship Id="rId14" Type="http://schemas.openxmlformats.org/officeDocument/2006/relationships/slide" Target="slide7.xml"/><Relationship Id="rId15" Type="http://schemas.openxmlformats.org/officeDocument/2006/relationships/slide" Target="slide8.xml"/><Relationship Id="rId16" Type="http://schemas.openxmlformats.org/officeDocument/2006/relationships/slide" Target="slide10.xml"/><Relationship Id="rId17" Type="http://schemas.openxmlformats.org/officeDocument/2006/relationships/slide" Target="slide12.xml"/><Relationship Id="rId18" Type="http://schemas.openxmlformats.org/officeDocument/2006/relationships/slide" Target="slide16.xml"/><Relationship Id="rId19" Type="http://schemas.openxmlformats.org/officeDocument/2006/relationships/slide" Target="slide1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47.png"/><Relationship Id="rId10" Type="http://schemas.openxmlformats.org/officeDocument/2006/relationships/image" Target="../media/image48.jpg"/><Relationship Id="rId11" Type="http://schemas.openxmlformats.org/officeDocument/2006/relationships/slide" Target="slide5.xml"/><Relationship Id="rId12" Type="http://schemas.openxmlformats.org/officeDocument/2006/relationships/slide" Target="slide7.xml"/><Relationship Id="rId13" Type="http://schemas.openxmlformats.org/officeDocument/2006/relationships/slide" Target="slide8.xml"/><Relationship Id="rId14" Type="http://schemas.openxmlformats.org/officeDocument/2006/relationships/slide" Target="slide10.xml"/><Relationship Id="rId15" Type="http://schemas.openxmlformats.org/officeDocument/2006/relationships/slide" Target="slide12.xml"/><Relationship Id="rId16" Type="http://schemas.openxmlformats.org/officeDocument/2006/relationships/slide" Target="slide14.xml"/><Relationship Id="rId17" Type="http://schemas.openxmlformats.org/officeDocument/2006/relationships/slide" Target="slide16.xml"/><Relationship Id="rId18" Type="http://schemas.openxmlformats.org/officeDocument/2006/relationships/image" Target="../media/image49.jpg"/><Relationship Id="rId19" Type="http://schemas.openxmlformats.org/officeDocument/2006/relationships/image" Target="../media/image5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31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hyperlink" Target="mailto:akhussain@gurupolyproducts.com" TargetMode="External"/><Relationship Id="rId10" Type="http://schemas.openxmlformats.org/officeDocument/2006/relationships/slide" Target="slide5.xml"/><Relationship Id="rId11" Type="http://schemas.openxmlformats.org/officeDocument/2006/relationships/slide" Target="slide7.xml"/><Relationship Id="rId12" Type="http://schemas.openxmlformats.org/officeDocument/2006/relationships/slide" Target="slide8.xml"/><Relationship Id="rId13" Type="http://schemas.openxmlformats.org/officeDocument/2006/relationships/slide" Target="slide10.xml"/><Relationship Id="rId14" Type="http://schemas.openxmlformats.org/officeDocument/2006/relationships/slide" Target="slide12.xml"/><Relationship Id="rId15" Type="http://schemas.openxmlformats.org/officeDocument/2006/relationships/slide" Target="slide14.xml"/><Relationship Id="rId16" Type="http://schemas.openxmlformats.org/officeDocument/2006/relationships/slide" Target="slide16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52.png"/><Relationship Id="rId4" Type="http://schemas.openxmlformats.org/officeDocument/2006/relationships/image" Target="../media/image22.jpg"/><Relationship Id="rId5" Type="http://schemas.openxmlformats.org/officeDocument/2006/relationships/slide" Target="slide1.xml"/><Relationship Id="rId6" Type="http://schemas.openxmlformats.org/officeDocument/2006/relationships/image" Target="../media/image23.jpg"/><Relationship Id="rId7" Type="http://schemas.openxmlformats.org/officeDocument/2006/relationships/image" Target="../media/image32.png"/><Relationship Id="rId8" Type="http://schemas.openxmlformats.org/officeDocument/2006/relationships/image" Target="../media/image25.jpg"/><Relationship Id="rId9" Type="http://schemas.openxmlformats.org/officeDocument/2006/relationships/image" Target="../media/image53.png"/><Relationship Id="rId10" Type="http://schemas.openxmlformats.org/officeDocument/2006/relationships/image" Target="../media/image54.jpg"/><Relationship Id="rId11" Type="http://schemas.openxmlformats.org/officeDocument/2006/relationships/image" Target="../media/image55.jpg"/><Relationship Id="rId12" Type="http://schemas.openxmlformats.org/officeDocument/2006/relationships/image" Target="../media/image56.jpg"/><Relationship Id="rId13" Type="http://schemas.openxmlformats.org/officeDocument/2006/relationships/slide" Target="slide5.xml"/><Relationship Id="rId14" Type="http://schemas.openxmlformats.org/officeDocument/2006/relationships/slide" Target="slide7.xml"/><Relationship Id="rId15" Type="http://schemas.openxmlformats.org/officeDocument/2006/relationships/slide" Target="slide8.xml"/><Relationship Id="rId16" Type="http://schemas.openxmlformats.org/officeDocument/2006/relationships/slide" Target="slide10.xml"/><Relationship Id="rId17" Type="http://schemas.openxmlformats.org/officeDocument/2006/relationships/slide" Target="slide12.xml"/><Relationship Id="rId18" Type="http://schemas.openxmlformats.org/officeDocument/2006/relationships/slide" Target="slide14.xml"/><Relationship Id="rId19" Type="http://schemas.openxmlformats.org/officeDocument/2006/relationships/slide" Target="slide16.xml"/><Relationship Id="rId20" Type="http://schemas.openxmlformats.org/officeDocument/2006/relationships/image" Target="../media/image57.jpg"/><Relationship Id="rId21" Type="http://schemas.openxmlformats.org/officeDocument/2006/relationships/image" Target="../media/image58.jpg"/><Relationship Id="rId22" Type="http://schemas.openxmlformats.org/officeDocument/2006/relationships/image" Target="../media/image59.jpg"/><Relationship Id="rId23" Type="http://schemas.openxmlformats.org/officeDocument/2006/relationships/image" Target="../media/image60.jpg"/><Relationship Id="rId24" Type="http://schemas.openxmlformats.org/officeDocument/2006/relationships/image" Target="../media/image6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876" y="0"/>
            <a:ext cx="2437130" cy="6858000"/>
            <a:chOff x="150876" y="0"/>
            <a:chExt cx="243713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457200" y="0"/>
              <a:ext cx="1122045" cy="5329555"/>
            </a:xfrm>
            <a:custGeom>
              <a:avLst/>
              <a:gdLst/>
              <a:ahLst/>
              <a:cxnLst/>
              <a:rect l="l" t="t" r="r" b="b"/>
              <a:pathLst>
                <a:path w="1122045" h="5329555">
                  <a:moveTo>
                    <a:pt x="1121664" y="0"/>
                  </a:moveTo>
                  <a:lnTo>
                    <a:pt x="867791" y="0"/>
                  </a:lnTo>
                  <a:lnTo>
                    <a:pt x="0" y="5286502"/>
                  </a:lnTo>
                  <a:lnTo>
                    <a:pt x="247497" y="5329428"/>
                  </a:lnTo>
                  <a:lnTo>
                    <a:pt x="1121664" y="0"/>
                  </a:lnTo>
                  <a:close/>
                </a:path>
              </a:pathLst>
            </a:custGeom>
            <a:solidFill>
              <a:srgbClr val="2FA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0876" y="0"/>
              <a:ext cx="1117600" cy="5278120"/>
            </a:xfrm>
            <a:custGeom>
              <a:avLst/>
              <a:gdLst/>
              <a:ahLst/>
              <a:cxnLst/>
              <a:rect l="l" t="t" r="r" b="b"/>
              <a:pathLst>
                <a:path w="1117600" h="5278120">
                  <a:moveTo>
                    <a:pt x="1117092" y="0"/>
                  </a:moveTo>
                  <a:lnTo>
                    <a:pt x="864793" y="0"/>
                  </a:lnTo>
                  <a:lnTo>
                    <a:pt x="0" y="5239512"/>
                  </a:lnTo>
                  <a:lnTo>
                    <a:pt x="249123" y="5277612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0876" y="5239511"/>
              <a:ext cx="1228725" cy="1618615"/>
            </a:xfrm>
            <a:custGeom>
              <a:avLst/>
              <a:gdLst/>
              <a:ahLst/>
              <a:cxnLst/>
              <a:rect l="l" t="t" r="r" b="b"/>
              <a:pathLst>
                <a:path w="1228725" h="1618615">
                  <a:moveTo>
                    <a:pt x="0" y="0"/>
                  </a:moveTo>
                  <a:lnTo>
                    <a:pt x="1174369" y="1618487"/>
                  </a:lnTo>
                  <a:lnTo>
                    <a:pt x="1228344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200" y="5291328"/>
              <a:ext cx="1495425" cy="1567180"/>
            </a:xfrm>
            <a:custGeom>
              <a:avLst/>
              <a:gdLst/>
              <a:ahLst/>
              <a:cxnLst/>
              <a:rect l="l" t="t" r="r" b="b"/>
              <a:pathLst>
                <a:path w="1495425" h="1567179">
                  <a:moveTo>
                    <a:pt x="0" y="0"/>
                  </a:moveTo>
                  <a:lnTo>
                    <a:pt x="1442720" y="1566672"/>
                  </a:lnTo>
                  <a:lnTo>
                    <a:pt x="1495044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7200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62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876" y="5239511"/>
              <a:ext cx="1694814" cy="1618615"/>
            </a:xfrm>
            <a:custGeom>
              <a:avLst/>
              <a:gdLst/>
              <a:ahLst/>
              <a:cxnLst/>
              <a:rect l="l" t="t" r="r" b="b"/>
              <a:pathLst>
                <a:path w="1694814" h="1618615">
                  <a:moveTo>
                    <a:pt x="0" y="0"/>
                  </a:moveTo>
                  <a:lnTo>
                    <a:pt x="1228217" y="1618487"/>
                  </a:lnTo>
                  <a:lnTo>
                    <a:pt x="1694688" y="1618487"/>
                  </a:lnTo>
                  <a:lnTo>
                    <a:pt x="291973" y="95250"/>
                  </a:lnTo>
                  <a:lnTo>
                    <a:pt x="244360" y="42799"/>
                  </a:lnTo>
                  <a:lnTo>
                    <a:pt x="249123" y="42799"/>
                  </a:lnTo>
                  <a:lnTo>
                    <a:pt x="249123" y="38100"/>
                  </a:lnTo>
                  <a:lnTo>
                    <a:pt x="24436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3963415" y="889"/>
            <a:ext cx="5425440" cy="527050"/>
            <a:chOff x="3963415" y="889"/>
            <a:chExt cx="5425440" cy="52705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6971" y="8940"/>
              <a:ext cx="5402580" cy="51856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415" y="889"/>
              <a:ext cx="5424932" cy="464438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7625" y="612266"/>
            <a:ext cx="846836" cy="176022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6040373" y="608583"/>
            <a:ext cx="668655" cy="225425"/>
            <a:chOff x="6040373" y="608583"/>
            <a:chExt cx="668655" cy="22542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1897" y="624585"/>
              <a:ext cx="122047" cy="15836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0373" y="608583"/>
              <a:ext cx="668654" cy="225425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6466" y="608583"/>
            <a:ext cx="883157" cy="17919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0836" y="1191133"/>
            <a:ext cx="318643" cy="16014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14061" y="1170432"/>
            <a:ext cx="3562604" cy="18554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8729" y="1630807"/>
            <a:ext cx="2640457" cy="28625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996824" y="57268"/>
            <a:ext cx="1081968" cy="1042619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200530" y="2410523"/>
            <a:ext cx="3362960" cy="2245995"/>
            <a:chOff x="1200530" y="2410523"/>
            <a:chExt cx="3362960" cy="2245995"/>
          </a:xfrm>
        </p:grpSpPr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0055" y="2420111"/>
              <a:ext cx="3343655" cy="222656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205293" y="2415285"/>
              <a:ext cx="3353435" cy="2236470"/>
            </a:xfrm>
            <a:custGeom>
              <a:avLst/>
              <a:gdLst/>
              <a:ahLst/>
              <a:cxnLst/>
              <a:rect l="l" t="t" r="r" b="b"/>
              <a:pathLst>
                <a:path w="3353435" h="2236470">
                  <a:moveTo>
                    <a:pt x="0" y="2236089"/>
                  </a:moveTo>
                  <a:lnTo>
                    <a:pt x="3353180" y="2236089"/>
                  </a:lnTo>
                  <a:lnTo>
                    <a:pt x="3353180" y="0"/>
                  </a:lnTo>
                  <a:lnTo>
                    <a:pt x="0" y="0"/>
                  </a:lnTo>
                  <a:lnTo>
                    <a:pt x="0" y="22360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1013460" y="4884420"/>
            <a:ext cx="1155700" cy="486409"/>
          </a:xfrm>
          <a:custGeom>
            <a:avLst/>
            <a:gdLst/>
            <a:ahLst/>
            <a:cxnLst/>
            <a:rect l="l" t="t" r="r" b="b"/>
            <a:pathLst>
              <a:path w="1155700" h="486410">
                <a:moveTo>
                  <a:pt x="1155192" y="0"/>
                </a:moveTo>
                <a:lnTo>
                  <a:pt x="0" y="0"/>
                </a:lnTo>
                <a:lnTo>
                  <a:pt x="0" y="486155"/>
                </a:lnTo>
                <a:lnTo>
                  <a:pt x="1155192" y="486155"/>
                </a:lnTo>
                <a:lnTo>
                  <a:pt x="1155192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172057" y="4996941"/>
            <a:ext cx="83946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80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168651" y="4890515"/>
            <a:ext cx="1710055" cy="480059"/>
          </a:xfrm>
          <a:custGeom>
            <a:avLst/>
            <a:gdLst/>
            <a:ahLst/>
            <a:cxnLst/>
            <a:rect l="l" t="t" r="r" b="b"/>
            <a:pathLst>
              <a:path w="1710054" h="480060">
                <a:moveTo>
                  <a:pt x="1709927" y="0"/>
                </a:moveTo>
                <a:lnTo>
                  <a:pt x="0" y="0"/>
                </a:lnTo>
                <a:lnTo>
                  <a:pt x="0" y="480060"/>
                </a:lnTo>
                <a:lnTo>
                  <a:pt x="1709927" y="480060"/>
                </a:lnTo>
                <a:lnTo>
                  <a:pt x="170992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541523" y="4893055"/>
            <a:ext cx="9639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dirty="0" sz="1400" spc="-95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SOLUTIONS</a:t>
            </a:r>
            <a:r>
              <a:rPr dirty="0" sz="1400" spc="-95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dirty="0" sz="1400" spc="-30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&amp;</a:t>
            </a:r>
            <a:r>
              <a:rPr dirty="0" sz="1400" spc="-150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dirty="0" sz="1400" spc="-140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3846576" y="4893564"/>
            <a:ext cx="1155700" cy="486409"/>
          </a:xfrm>
          <a:custGeom>
            <a:avLst/>
            <a:gdLst/>
            <a:ahLst/>
            <a:cxnLst/>
            <a:rect l="l" t="t" r="r" b="b"/>
            <a:pathLst>
              <a:path w="1155700" h="486410">
                <a:moveTo>
                  <a:pt x="1155191" y="0"/>
                </a:moveTo>
                <a:lnTo>
                  <a:pt x="0" y="0"/>
                </a:lnTo>
                <a:lnTo>
                  <a:pt x="0" y="486156"/>
                </a:lnTo>
                <a:lnTo>
                  <a:pt x="1155191" y="486156"/>
                </a:lnTo>
                <a:lnTo>
                  <a:pt x="1155191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913123" y="5005781"/>
            <a:ext cx="102044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CUSTOMERS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4988052" y="4878323"/>
            <a:ext cx="1155700" cy="498475"/>
          </a:xfrm>
          <a:custGeom>
            <a:avLst/>
            <a:gdLst/>
            <a:ahLst/>
            <a:cxnLst/>
            <a:rect l="l" t="t" r="r" b="b"/>
            <a:pathLst>
              <a:path w="1155700" h="498475">
                <a:moveTo>
                  <a:pt x="1155191" y="0"/>
                </a:moveTo>
                <a:lnTo>
                  <a:pt x="0" y="0"/>
                </a:lnTo>
                <a:lnTo>
                  <a:pt x="0" y="498347"/>
                </a:lnTo>
                <a:lnTo>
                  <a:pt x="1155191" y="498347"/>
                </a:lnTo>
                <a:lnTo>
                  <a:pt x="1155191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5113782" y="4996941"/>
            <a:ext cx="9061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PRODUCTS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083808" y="4902708"/>
            <a:ext cx="1957070" cy="477520"/>
          </a:xfrm>
          <a:custGeom>
            <a:avLst/>
            <a:gdLst/>
            <a:ahLst/>
            <a:cxnLst/>
            <a:rect l="l" t="t" r="r" b="b"/>
            <a:pathLst>
              <a:path w="1957070" h="477520">
                <a:moveTo>
                  <a:pt x="1956815" y="0"/>
                </a:moveTo>
                <a:lnTo>
                  <a:pt x="0" y="0"/>
                </a:lnTo>
                <a:lnTo>
                  <a:pt x="0" y="477012"/>
                </a:lnTo>
                <a:lnTo>
                  <a:pt x="1956815" y="477012"/>
                </a:lnTo>
                <a:lnTo>
                  <a:pt x="1956815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575552" y="5010403"/>
            <a:ext cx="974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7871459" y="4878323"/>
            <a:ext cx="1155700" cy="498475"/>
          </a:xfrm>
          <a:custGeom>
            <a:avLst/>
            <a:gdLst/>
            <a:ahLst/>
            <a:cxnLst/>
            <a:rect l="l" t="t" r="r" b="b"/>
            <a:pathLst>
              <a:path w="1155700" h="498475">
                <a:moveTo>
                  <a:pt x="1155192" y="0"/>
                </a:moveTo>
                <a:lnTo>
                  <a:pt x="0" y="0"/>
                </a:lnTo>
                <a:lnTo>
                  <a:pt x="0" y="498347"/>
                </a:lnTo>
                <a:lnTo>
                  <a:pt x="1155192" y="498347"/>
                </a:lnTo>
                <a:lnTo>
                  <a:pt x="1155192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019033" y="4996941"/>
            <a:ext cx="86169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  <a:hlinkClick r:id="rId17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8859012" y="4879847"/>
            <a:ext cx="3286125" cy="500380"/>
          </a:xfrm>
          <a:custGeom>
            <a:avLst/>
            <a:gdLst/>
            <a:ahLst/>
            <a:cxnLst/>
            <a:rect l="l" t="t" r="r" b="b"/>
            <a:pathLst>
              <a:path w="3286125" h="500379">
                <a:moveTo>
                  <a:pt x="1155192" y="4572"/>
                </a:moveTo>
                <a:lnTo>
                  <a:pt x="0" y="4572"/>
                </a:lnTo>
                <a:lnTo>
                  <a:pt x="0" y="499872"/>
                </a:lnTo>
                <a:lnTo>
                  <a:pt x="1155192" y="499872"/>
                </a:lnTo>
                <a:lnTo>
                  <a:pt x="1155192" y="4572"/>
                </a:lnTo>
                <a:close/>
              </a:path>
              <a:path w="3286125" h="500379">
                <a:moveTo>
                  <a:pt x="3285744" y="0"/>
                </a:moveTo>
                <a:lnTo>
                  <a:pt x="2130552" y="0"/>
                </a:lnTo>
                <a:lnTo>
                  <a:pt x="2130552" y="483108"/>
                </a:lnTo>
                <a:lnTo>
                  <a:pt x="3285744" y="483108"/>
                </a:lnTo>
                <a:lnTo>
                  <a:pt x="3285744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1053064" y="4990591"/>
            <a:ext cx="1031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CONTACT</a:t>
            </a: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 </a:t>
            </a:r>
            <a:r>
              <a:rPr dirty="0" sz="1400" spc="-75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346692" y="4887467"/>
            <a:ext cx="1655445" cy="481965"/>
          </a:xfrm>
          <a:custGeom>
            <a:avLst/>
            <a:gdLst/>
            <a:ahLst/>
            <a:cxnLst/>
            <a:rect l="l" t="t" r="r" b="b"/>
            <a:pathLst>
              <a:path w="1655445" h="481964">
                <a:moveTo>
                  <a:pt x="1655063" y="0"/>
                </a:moveTo>
                <a:lnTo>
                  <a:pt x="0" y="0"/>
                </a:lnTo>
                <a:lnTo>
                  <a:pt x="0" y="481583"/>
                </a:lnTo>
                <a:lnTo>
                  <a:pt x="1655063" y="481583"/>
                </a:lnTo>
                <a:lnTo>
                  <a:pt x="1655063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611359" y="4997577"/>
            <a:ext cx="1126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9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8223059" y="5612509"/>
            <a:ext cx="2558415" cy="1183640"/>
            <a:chOff x="8223059" y="5612509"/>
            <a:chExt cx="2558415" cy="1183640"/>
          </a:xfrm>
        </p:grpSpPr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59467" y="5622034"/>
              <a:ext cx="1312164" cy="115823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454641" y="5617272"/>
              <a:ext cx="1322070" cy="1167765"/>
            </a:xfrm>
            <a:custGeom>
              <a:avLst/>
              <a:gdLst/>
              <a:ahLst/>
              <a:cxnLst/>
              <a:rect l="l" t="t" r="r" b="b"/>
              <a:pathLst>
                <a:path w="1322070" h="1167765">
                  <a:moveTo>
                    <a:pt x="0" y="1167765"/>
                  </a:moveTo>
                  <a:lnTo>
                    <a:pt x="1321688" y="1167765"/>
                  </a:lnTo>
                  <a:lnTo>
                    <a:pt x="1321688" y="0"/>
                  </a:lnTo>
                  <a:lnTo>
                    <a:pt x="0" y="0"/>
                  </a:lnTo>
                  <a:lnTo>
                    <a:pt x="0" y="11677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2647" y="5628130"/>
              <a:ext cx="1199388" cy="115823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227821" y="5623369"/>
              <a:ext cx="1209040" cy="1167765"/>
            </a:xfrm>
            <a:custGeom>
              <a:avLst/>
              <a:gdLst/>
              <a:ahLst/>
              <a:cxnLst/>
              <a:rect l="l" t="t" r="r" b="b"/>
              <a:pathLst>
                <a:path w="1209040" h="1167765">
                  <a:moveTo>
                    <a:pt x="0" y="1167765"/>
                  </a:moveTo>
                  <a:lnTo>
                    <a:pt x="1208912" y="1167765"/>
                  </a:lnTo>
                  <a:lnTo>
                    <a:pt x="1208912" y="0"/>
                  </a:lnTo>
                  <a:lnTo>
                    <a:pt x="0" y="0"/>
                  </a:lnTo>
                  <a:lnTo>
                    <a:pt x="0" y="11677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10827575" y="5597269"/>
            <a:ext cx="1191260" cy="1191260"/>
            <a:chOff x="10827575" y="5597269"/>
            <a:chExt cx="1191260" cy="1191260"/>
          </a:xfrm>
        </p:grpSpPr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37164" y="5606794"/>
              <a:ext cx="1171955" cy="1171954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832338" y="5602032"/>
              <a:ext cx="1181735" cy="1181735"/>
            </a:xfrm>
            <a:custGeom>
              <a:avLst/>
              <a:gdLst/>
              <a:ahLst/>
              <a:cxnLst/>
              <a:rect l="l" t="t" r="r" b="b"/>
              <a:pathLst>
                <a:path w="1181734" h="1181734">
                  <a:moveTo>
                    <a:pt x="0" y="1181481"/>
                  </a:moveTo>
                  <a:lnTo>
                    <a:pt x="1181480" y="1181481"/>
                  </a:lnTo>
                  <a:lnTo>
                    <a:pt x="1181480" y="0"/>
                  </a:lnTo>
                  <a:lnTo>
                    <a:pt x="0" y="0"/>
                  </a:lnTo>
                  <a:lnTo>
                    <a:pt x="0" y="1181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5051615" y="5999607"/>
            <a:ext cx="1785620" cy="542290"/>
            <a:chOff x="5051615" y="5999607"/>
            <a:chExt cx="1785620" cy="542290"/>
          </a:xfrm>
        </p:grpSpPr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61204" y="6009132"/>
              <a:ext cx="1766316" cy="522732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056378" y="6004369"/>
              <a:ext cx="1776095" cy="532765"/>
            </a:xfrm>
            <a:custGeom>
              <a:avLst/>
              <a:gdLst/>
              <a:ahLst/>
              <a:cxnLst/>
              <a:rect l="l" t="t" r="r" b="b"/>
              <a:pathLst>
                <a:path w="1776095" h="532765">
                  <a:moveTo>
                    <a:pt x="0" y="532257"/>
                  </a:moveTo>
                  <a:lnTo>
                    <a:pt x="1775841" y="532257"/>
                  </a:lnTo>
                  <a:lnTo>
                    <a:pt x="1775841" y="0"/>
                  </a:lnTo>
                  <a:lnTo>
                    <a:pt x="0" y="0"/>
                  </a:lnTo>
                  <a:lnTo>
                    <a:pt x="0" y="5322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3186239" y="5990463"/>
            <a:ext cx="1784350" cy="542290"/>
            <a:chOff x="3186239" y="5990463"/>
            <a:chExt cx="1784350" cy="542290"/>
          </a:xfrm>
        </p:grpSpPr>
        <p:pic>
          <p:nvPicPr>
            <p:cNvPr id="52" name="object 5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95827" y="5999988"/>
              <a:ext cx="1764792" cy="52273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191001" y="5995225"/>
              <a:ext cx="1774825" cy="532765"/>
            </a:xfrm>
            <a:custGeom>
              <a:avLst/>
              <a:gdLst/>
              <a:ahLst/>
              <a:cxnLst/>
              <a:rect l="l" t="t" r="r" b="b"/>
              <a:pathLst>
                <a:path w="1774825" h="532765">
                  <a:moveTo>
                    <a:pt x="0" y="532257"/>
                  </a:moveTo>
                  <a:lnTo>
                    <a:pt x="1774317" y="532257"/>
                  </a:lnTo>
                  <a:lnTo>
                    <a:pt x="1774317" y="0"/>
                  </a:lnTo>
                  <a:lnTo>
                    <a:pt x="0" y="0"/>
                  </a:lnTo>
                  <a:lnTo>
                    <a:pt x="0" y="5322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4609655" y="2415095"/>
            <a:ext cx="3626485" cy="2223135"/>
            <a:chOff x="4609655" y="2415095"/>
            <a:chExt cx="3626485" cy="2223135"/>
          </a:xfrm>
        </p:grpSpPr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19243" y="2424683"/>
              <a:ext cx="3607307" cy="220370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4614417" y="2419857"/>
              <a:ext cx="3616960" cy="2213610"/>
            </a:xfrm>
            <a:custGeom>
              <a:avLst/>
              <a:gdLst/>
              <a:ahLst/>
              <a:cxnLst/>
              <a:rect l="l" t="t" r="r" b="b"/>
              <a:pathLst>
                <a:path w="3616959" h="2213610">
                  <a:moveTo>
                    <a:pt x="0" y="2213229"/>
                  </a:moveTo>
                  <a:lnTo>
                    <a:pt x="3616833" y="2213229"/>
                  </a:lnTo>
                  <a:lnTo>
                    <a:pt x="3616833" y="0"/>
                  </a:lnTo>
                  <a:lnTo>
                    <a:pt x="0" y="0"/>
                  </a:lnTo>
                  <a:lnTo>
                    <a:pt x="0" y="22132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6929183" y="5931027"/>
            <a:ext cx="1217295" cy="694690"/>
            <a:chOff x="6929183" y="5931027"/>
            <a:chExt cx="1217295" cy="694690"/>
          </a:xfrm>
        </p:grpSpPr>
        <p:pic>
          <p:nvPicPr>
            <p:cNvPr id="58" name="object 5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38771" y="5940552"/>
              <a:ext cx="1197864" cy="67513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933945" y="5935789"/>
              <a:ext cx="1207770" cy="685165"/>
            </a:xfrm>
            <a:custGeom>
              <a:avLst/>
              <a:gdLst/>
              <a:ahLst/>
              <a:cxnLst/>
              <a:rect l="l" t="t" r="r" b="b"/>
              <a:pathLst>
                <a:path w="1207770" h="685165">
                  <a:moveTo>
                    <a:pt x="0" y="684657"/>
                  </a:moveTo>
                  <a:lnTo>
                    <a:pt x="1207388" y="684657"/>
                  </a:lnTo>
                  <a:lnTo>
                    <a:pt x="1207388" y="0"/>
                  </a:lnTo>
                  <a:lnTo>
                    <a:pt x="0" y="0"/>
                  </a:lnTo>
                  <a:lnTo>
                    <a:pt x="0" y="6846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8280971" y="2399855"/>
            <a:ext cx="3748404" cy="2213610"/>
            <a:chOff x="8280971" y="2399855"/>
            <a:chExt cx="3748404" cy="2213610"/>
          </a:xfrm>
        </p:grpSpPr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90559" y="2409443"/>
              <a:ext cx="3729228" cy="219456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285733" y="2404617"/>
              <a:ext cx="3738879" cy="2204085"/>
            </a:xfrm>
            <a:custGeom>
              <a:avLst/>
              <a:gdLst/>
              <a:ahLst/>
              <a:cxnLst/>
              <a:rect l="l" t="t" r="r" b="b"/>
              <a:pathLst>
                <a:path w="3738879" h="2204085">
                  <a:moveTo>
                    <a:pt x="0" y="2204085"/>
                  </a:moveTo>
                  <a:lnTo>
                    <a:pt x="3738753" y="2204085"/>
                  </a:lnTo>
                  <a:lnTo>
                    <a:pt x="3738753" y="0"/>
                  </a:lnTo>
                  <a:lnTo>
                    <a:pt x="0" y="0"/>
                  </a:lnTo>
                  <a:lnTo>
                    <a:pt x="0" y="22040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503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697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41635" cy="1262380"/>
            <a:chOff x="1415796" y="768095"/>
            <a:chExt cx="10541635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09243"/>
              <a:ext cx="3270504" cy="118414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226819" y="2517648"/>
            <a:ext cx="3583304" cy="34607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 marL="367665">
              <a:lnSpc>
                <a:spcPct val="100000"/>
              </a:lnSpc>
              <a:spcBef>
                <a:spcPts val="305"/>
              </a:spcBef>
            </a:pP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Injection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10" b="1" i="1">
                <a:solidFill>
                  <a:srgbClr val="FFFFFF"/>
                </a:solidFill>
                <a:latin typeface="Arial"/>
                <a:cs typeface="Arial"/>
              </a:rPr>
              <a:t>Molding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10" b="1" i="1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213103" y="2869692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52400" h="114300">
                <a:moveTo>
                  <a:pt x="152400" y="0"/>
                </a:moveTo>
                <a:lnTo>
                  <a:pt x="0" y="0"/>
                </a:lnTo>
                <a:lnTo>
                  <a:pt x="152400" y="114300"/>
                </a:lnTo>
                <a:lnTo>
                  <a:pt x="15240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1066419" y="3076511"/>
            <a:ext cx="5005705" cy="1983739"/>
            <a:chOff x="1066419" y="3076511"/>
            <a:chExt cx="5005705" cy="1983739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944" y="3086099"/>
              <a:ext cx="2327148" cy="193763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71181" y="3081273"/>
              <a:ext cx="2336800" cy="1951355"/>
            </a:xfrm>
            <a:custGeom>
              <a:avLst/>
              <a:gdLst/>
              <a:ahLst/>
              <a:cxnLst/>
              <a:rect l="l" t="t" r="r" b="b"/>
              <a:pathLst>
                <a:path w="2336800" h="1951354">
                  <a:moveTo>
                    <a:pt x="0" y="1951101"/>
                  </a:moveTo>
                  <a:lnTo>
                    <a:pt x="2336673" y="1951101"/>
                  </a:lnTo>
                  <a:lnTo>
                    <a:pt x="2336673" y="0"/>
                  </a:lnTo>
                  <a:lnTo>
                    <a:pt x="0" y="0"/>
                  </a:lnTo>
                  <a:lnTo>
                    <a:pt x="0" y="19511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4908" y="3096767"/>
              <a:ext cx="2616708" cy="1962911"/>
            </a:xfrm>
            <a:prstGeom prst="rect">
              <a:avLst/>
            </a:prstGeom>
          </p:spPr>
        </p:pic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267967" y="2013204"/>
          <a:ext cx="10826750" cy="40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/>
                <a:gridCol w="1332230"/>
                <a:gridCol w="2369820"/>
                <a:gridCol w="1834514"/>
                <a:gridCol w="1344929"/>
                <a:gridCol w="1490979"/>
                <a:gridCol w="1227454"/>
              </a:tblGrid>
              <a:tr h="40195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114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510"/>
                        </a:lnSpc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4150">
                        <a:lnSpc>
                          <a:spcPts val="1555"/>
                        </a:lnSpc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&amp;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725"/>
                        </a:spcBef>
                        <a:tabLst>
                          <a:tab pos="138366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3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9207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400" spc="-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400" spc="-6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CONTACT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 descr=""/>
          <p:cNvSpPr txBox="1"/>
          <p:nvPr/>
        </p:nvSpPr>
        <p:spPr>
          <a:xfrm>
            <a:off x="1923669" y="5497779"/>
            <a:ext cx="97967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20" b="1" i="1">
                <a:latin typeface="Arial"/>
                <a:cs typeface="Arial"/>
              </a:rPr>
              <a:t>We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are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well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equipped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with</a:t>
            </a:r>
            <a:r>
              <a:rPr dirty="0" sz="1600" spc="-140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1</a:t>
            </a:r>
            <a:r>
              <a:rPr dirty="0" sz="1400" b="1" i="1">
                <a:latin typeface="Arial"/>
                <a:cs typeface="Arial"/>
              </a:rPr>
              <a:t>4</a:t>
            </a:r>
            <a:r>
              <a:rPr dirty="0" sz="1400" spc="-8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injection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moulding </a:t>
            </a:r>
            <a:r>
              <a:rPr dirty="0" sz="1600" spc="-130" b="1" i="1">
                <a:latin typeface="Arial"/>
                <a:cs typeface="Arial"/>
              </a:rPr>
              <a:t>machines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ranging</a:t>
            </a:r>
            <a:r>
              <a:rPr dirty="0" sz="1600" spc="-13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from</a:t>
            </a:r>
            <a:r>
              <a:rPr dirty="0" sz="1600" spc="-120" b="1" i="1">
                <a:latin typeface="Arial"/>
                <a:cs typeface="Arial"/>
              </a:rPr>
              <a:t> </a:t>
            </a:r>
            <a:r>
              <a:rPr dirty="0" sz="1600" spc="-40" b="1" i="1">
                <a:latin typeface="Arial"/>
                <a:cs typeface="Arial"/>
              </a:rPr>
              <a:t>a</a:t>
            </a:r>
            <a:r>
              <a:rPr dirty="0" sz="1600" spc="-13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capacity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of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9</a:t>
            </a:r>
            <a:r>
              <a:rPr dirty="0" sz="1400" b="1" i="1">
                <a:latin typeface="Arial"/>
                <a:cs typeface="Arial"/>
              </a:rPr>
              <a:t>0</a:t>
            </a:r>
            <a:r>
              <a:rPr dirty="0" sz="1400" spc="-7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tons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to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47</a:t>
            </a:r>
            <a:r>
              <a:rPr dirty="0" sz="1400" b="1" i="1">
                <a:latin typeface="Arial"/>
                <a:cs typeface="Arial"/>
              </a:rPr>
              <a:t>0</a:t>
            </a:r>
            <a:r>
              <a:rPr dirty="0" sz="1400" spc="-8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tons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to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handle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shot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weights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from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1</a:t>
            </a:r>
            <a:r>
              <a:rPr dirty="0" sz="1600" spc="-120" b="1" i="1">
                <a:latin typeface="Arial"/>
                <a:cs typeface="Arial"/>
              </a:rPr>
              <a:t> </a:t>
            </a:r>
            <a:r>
              <a:rPr dirty="0" sz="1600" spc="-160" b="1" i="1">
                <a:latin typeface="Arial"/>
                <a:cs typeface="Arial"/>
              </a:rPr>
              <a:t>gm</a:t>
            </a:r>
            <a:r>
              <a:rPr dirty="0" sz="1600" spc="-125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to</a:t>
            </a:r>
            <a:r>
              <a:rPr dirty="0" sz="1600" spc="-135" b="1" i="1">
                <a:latin typeface="Arial"/>
                <a:cs typeface="Arial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120</a:t>
            </a:r>
            <a:r>
              <a:rPr dirty="0" sz="1400" b="1" i="1">
                <a:latin typeface="Arial"/>
                <a:cs typeface="Arial"/>
              </a:rPr>
              <a:t>0</a:t>
            </a:r>
            <a:r>
              <a:rPr dirty="0" sz="1400" spc="-8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gm.</a:t>
            </a:r>
            <a:r>
              <a:rPr dirty="0" sz="1600" spc="-30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The</a:t>
            </a:r>
            <a:r>
              <a:rPr dirty="0" sz="1600" spc="-95" b="1" i="1">
                <a:latin typeface="Arial"/>
                <a:cs typeface="Arial"/>
              </a:rPr>
              <a:t> current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machineries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includes</a:t>
            </a:r>
            <a:r>
              <a:rPr dirty="0" sz="1600" spc="-19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JH-</a:t>
            </a:r>
            <a:r>
              <a:rPr dirty="0" sz="1600" spc="-135" b="1" i="1">
                <a:latin typeface="Arial"/>
                <a:cs typeface="Arial"/>
              </a:rPr>
              <a:t>WELLTECH,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95" b="1" i="1">
                <a:latin typeface="Arial"/>
                <a:cs typeface="Arial"/>
              </a:rPr>
              <a:t>FCS</a:t>
            </a:r>
            <a:r>
              <a:rPr dirty="0" sz="1600" spc="-114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130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HAITIAN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with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all</a:t>
            </a:r>
            <a:r>
              <a:rPr dirty="0" sz="1600" spc="-13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the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spc="30" b="1" i="1">
                <a:latin typeface="Liberation Sans Narrow"/>
                <a:cs typeface="Liberation Sans Narrow"/>
              </a:rPr>
              <a:t>supporting</a:t>
            </a:r>
            <a:r>
              <a:rPr dirty="0" sz="1600" spc="-25" b="1" i="1">
                <a:latin typeface="Liberation Sans Narrow"/>
                <a:cs typeface="Liberation Sans Narrow"/>
              </a:rPr>
              <a:t> </a:t>
            </a:r>
            <a:r>
              <a:rPr dirty="0" sz="1600" spc="50" b="1" i="1">
                <a:latin typeface="Liberation Sans Narrow"/>
                <a:cs typeface="Liberation Sans Narrow"/>
              </a:rPr>
              <a:t>equipment</a:t>
            </a:r>
            <a:r>
              <a:rPr dirty="0" sz="1600" spc="-15" b="1" i="1">
                <a:latin typeface="Liberation Sans Narrow"/>
                <a:cs typeface="Liberation Sans Narrow"/>
              </a:rPr>
              <a:t> </a:t>
            </a:r>
            <a:r>
              <a:rPr dirty="0" sz="1600" spc="40" b="1" i="1">
                <a:latin typeface="Liberation Sans Narrow"/>
                <a:cs typeface="Liberation Sans Narrow"/>
              </a:rPr>
              <a:t>like</a:t>
            </a:r>
            <a:r>
              <a:rPr dirty="0" sz="1600" spc="-45" b="1" i="1">
                <a:latin typeface="Liberation Sans Narrow"/>
                <a:cs typeface="Liberation Sans Narrow"/>
              </a:rPr>
              <a:t> </a:t>
            </a:r>
            <a:r>
              <a:rPr dirty="0" sz="1600" spc="40" b="1" i="1">
                <a:latin typeface="Liberation Sans Narrow"/>
                <a:cs typeface="Liberation Sans Narrow"/>
              </a:rPr>
              <a:t>Hopper,</a:t>
            </a:r>
            <a:r>
              <a:rPr dirty="0" sz="1600" spc="-50" b="1" i="1">
                <a:latin typeface="Liberation Sans Narrow"/>
                <a:cs typeface="Liberation Sans Narrow"/>
              </a:rPr>
              <a:t> </a:t>
            </a:r>
            <a:r>
              <a:rPr dirty="0" sz="1600" spc="60" b="1" i="1">
                <a:latin typeface="Liberation Sans Narrow"/>
                <a:cs typeface="Liberation Sans Narrow"/>
              </a:rPr>
              <a:t>Auto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spc="55" b="1" i="1">
                <a:latin typeface="Liberation Sans Narrow"/>
                <a:cs typeface="Liberation Sans Narrow"/>
              </a:rPr>
              <a:t>loaders,</a:t>
            </a:r>
            <a:r>
              <a:rPr dirty="0" sz="1600" spc="-90" b="1" i="1">
                <a:latin typeface="Liberation Sans Narrow"/>
                <a:cs typeface="Liberation Sans Narrow"/>
              </a:rPr>
              <a:t> </a:t>
            </a:r>
            <a:r>
              <a:rPr dirty="0" sz="1600" spc="40" b="1" i="1">
                <a:latin typeface="Liberation Sans Narrow"/>
                <a:cs typeface="Liberation Sans Narrow"/>
              </a:rPr>
              <a:t>Chillers,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spc="55" b="1" i="1">
                <a:latin typeface="Liberation Sans Narrow"/>
                <a:cs typeface="Liberation Sans Narrow"/>
              </a:rPr>
              <a:t>MTC’s,</a:t>
            </a:r>
            <a:r>
              <a:rPr dirty="0" sz="1600" spc="-90" b="1" i="1">
                <a:latin typeface="Liberation Sans Narrow"/>
                <a:cs typeface="Liberation Sans Narrow"/>
              </a:rPr>
              <a:t> </a:t>
            </a:r>
            <a:r>
              <a:rPr dirty="0" sz="1600" spc="65" b="1" i="1">
                <a:latin typeface="Liberation Sans Narrow"/>
                <a:cs typeface="Liberation Sans Narrow"/>
              </a:rPr>
              <a:t>Crane,</a:t>
            </a:r>
            <a:r>
              <a:rPr dirty="0" sz="1600" spc="-90" b="1" i="1">
                <a:latin typeface="Liberation Sans Narrow"/>
                <a:cs typeface="Liberation Sans Narrow"/>
              </a:rPr>
              <a:t> </a:t>
            </a:r>
            <a:r>
              <a:rPr dirty="0" sz="1600" spc="60" b="1" i="1">
                <a:latin typeface="Liberation Sans Narrow"/>
                <a:cs typeface="Liberation Sans Narrow"/>
              </a:rPr>
              <a:t>Annealing</a:t>
            </a:r>
            <a:r>
              <a:rPr dirty="0" sz="1600" spc="-25" b="1" i="1">
                <a:latin typeface="Liberation Sans Narrow"/>
                <a:cs typeface="Liberation Sans Narrow"/>
              </a:rPr>
              <a:t> </a:t>
            </a:r>
            <a:r>
              <a:rPr dirty="0" sz="1600" spc="45" b="1" i="1">
                <a:latin typeface="Liberation Sans Narrow"/>
                <a:cs typeface="Liberation Sans Narrow"/>
              </a:rPr>
              <a:t>oven</a:t>
            </a:r>
            <a:r>
              <a:rPr dirty="0" sz="1600" spc="-40" b="1" i="1">
                <a:latin typeface="Liberation Sans Narrow"/>
                <a:cs typeface="Liberation Sans Narrow"/>
              </a:rPr>
              <a:t> </a:t>
            </a:r>
            <a:r>
              <a:rPr dirty="0" sz="1600" spc="80" b="1" i="1">
                <a:latin typeface="Liberation Sans Narrow"/>
                <a:cs typeface="Liberation Sans Narrow"/>
              </a:rPr>
              <a:t>and</a:t>
            </a:r>
            <a:r>
              <a:rPr dirty="0" sz="1600" spc="-100" b="1" i="1">
                <a:latin typeface="Liberation Sans Narrow"/>
                <a:cs typeface="Liberation Sans Narrow"/>
              </a:rPr>
              <a:t> </a:t>
            </a:r>
            <a:r>
              <a:rPr dirty="0" sz="1600" spc="45" b="1" i="1">
                <a:latin typeface="Liberation Sans Narrow"/>
                <a:cs typeface="Liberation Sans Narrow"/>
              </a:rPr>
              <a:t>Genset</a:t>
            </a:r>
            <a:r>
              <a:rPr dirty="0" sz="1600" spc="-15" b="1" i="1">
                <a:latin typeface="Liberation Sans Narrow"/>
                <a:cs typeface="Liberation Sans Narrow"/>
              </a:rPr>
              <a:t> </a:t>
            </a:r>
            <a:r>
              <a:rPr dirty="0" sz="1600" spc="70" b="1" i="1">
                <a:latin typeface="Liberation Sans Narrow"/>
                <a:cs typeface="Liberation Sans Narrow"/>
              </a:rPr>
              <a:t>of</a:t>
            </a:r>
            <a:r>
              <a:rPr dirty="0" sz="1600" spc="-120" b="1" i="1">
                <a:latin typeface="Liberation Sans Narrow"/>
                <a:cs typeface="Liberation Sans Narrow"/>
              </a:rPr>
              <a:t> </a:t>
            </a:r>
            <a:r>
              <a:rPr dirty="0" sz="1400" spc="-65" b="1" i="1">
                <a:latin typeface="Arial"/>
                <a:cs typeface="Arial"/>
              </a:rPr>
              <a:t>125</a:t>
            </a:r>
            <a:r>
              <a:rPr dirty="0" sz="1600" spc="-65" b="1" i="1">
                <a:latin typeface="Arial"/>
                <a:cs typeface="Arial"/>
              </a:rPr>
              <a:t>KVA.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23432" y="3086100"/>
            <a:ext cx="2875788" cy="197358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52559" y="3086100"/>
            <a:ext cx="3046476" cy="1973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503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697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29570" cy="1262380"/>
            <a:chOff x="1415796" y="768095"/>
            <a:chExt cx="10529570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4608" y="809243"/>
              <a:ext cx="3270504" cy="1184148"/>
            </a:xfrm>
            <a:prstGeom prst="rect">
              <a:avLst/>
            </a:prstGeom>
          </p:spPr>
        </p:pic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226819" y="2066544"/>
          <a:ext cx="10826750" cy="40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810"/>
                <a:gridCol w="1332230"/>
                <a:gridCol w="2369819"/>
                <a:gridCol w="1871979"/>
                <a:gridCol w="43179"/>
                <a:gridCol w="1219834"/>
                <a:gridCol w="1539875"/>
                <a:gridCol w="1229995"/>
              </a:tblGrid>
              <a:tr h="40830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400" spc="-10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55"/>
                        </a:lnSpc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3515">
                        <a:lnSpc>
                          <a:spcPts val="1560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765"/>
                        </a:spcBef>
                        <a:tabLst>
                          <a:tab pos="138366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3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9715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 spc="-2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1792223" y="2590800"/>
            <a:ext cx="427037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dirty="0" sz="1600" spc="-140" b="1" i="1">
                <a:solidFill>
                  <a:srgbClr val="FFFFFF"/>
                </a:solidFill>
                <a:latin typeface="Arial"/>
                <a:cs typeface="Arial"/>
              </a:rPr>
              <a:t>Expansion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0" b="1" i="1">
                <a:solidFill>
                  <a:srgbClr val="FFFFFF"/>
                </a:solidFill>
                <a:latin typeface="Arial"/>
                <a:cs typeface="Arial"/>
              </a:rPr>
              <a:t>Guru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Poly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376542" y="3615690"/>
            <a:ext cx="55143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4" b="1" i="1">
                <a:latin typeface="Arial"/>
                <a:cs typeface="Arial"/>
              </a:rPr>
              <a:t>Under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our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expansion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plan,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400" spc="-40" b="1" i="1">
                <a:latin typeface="Arial"/>
                <a:cs typeface="Arial"/>
              </a:rPr>
              <a:t>9000</a:t>
            </a:r>
            <a:r>
              <a:rPr dirty="0" sz="1600" spc="-40" b="1" i="1">
                <a:latin typeface="Arial"/>
                <a:cs typeface="Arial"/>
              </a:rPr>
              <a:t>Sqft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built </a:t>
            </a:r>
            <a:r>
              <a:rPr dirty="0" sz="1600" spc="-165" b="1" i="1">
                <a:latin typeface="Arial"/>
                <a:cs typeface="Arial"/>
              </a:rPr>
              <a:t>up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area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in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the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same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premises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have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been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added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with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4</a:t>
            </a:r>
            <a:r>
              <a:rPr dirty="0" sz="1400" spc="-40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more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higher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tonnage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machines </a:t>
            </a:r>
            <a:r>
              <a:rPr dirty="0" sz="1400" b="1" i="1">
                <a:latin typeface="Arial"/>
                <a:cs typeface="Arial"/>
              </a:rPr>
              <a:t>450</a:t>
            </a:r>
            <a:r>
              <a:rPr dirty="0" sz="1600" b="1" i="1">
                <a:latin typeface="Liberation Sans Narrow"/>
                <a:cs typeface="Liberation Sans Narrow"/>
              </a:rPr>
              <a:t>T</a:t>
            </a:r>
            <a:r>
              <a:rPr dirty="0" sz="1600" spc="-25" b="1" i="1">
                <a:latin typeface="Liberation Sans Narrow"/>
                <a:cs typeface="Liberation Sans Narrow"/>
              </a:rPr>
              <a:t> </a:t>
            </a:r>
            <a:r>
              <a:rPr dirty="0" sz="1600" spc="55" b="1" i="1">
                <a:latin typeface="Liberation Sans Narrow"/>
                <a:cs typeface="Liberation Sans Narrow"/>
              </a:rPr>
              <a:t>(2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b="1" i="1">
                <a:latin typeface="Liberation Sans Narrow"/>
                <a:cs typeface="Liberation Sans Narrow"/>
              </a:rPr>
              <a:t>no’s)</a:t>
            </a:r>
            <a:r>
              <a:rPr dirty="0" sz="1600" spc="-5" b="1" i="1">
                <a:latin typeface="Liberation Sans Narrow"/>
                <a:cs typeface="Liberation Sans Narrow"/>
              </a:rPr>
              <a:t> </a:t>
            </a:r>
            <a:r>
              <a:rPr dirty="0" sz="1600" spc="80" b="1" i="1">
                <a:latin typeface="Liberation Sans Narrow"/>
                <a:cs typeface="Liberation Sans Narrow"/>
              </a:rPr>
              <a:t>and</a:t>
            </a:r>
            <a:r>
              <a:rPr dirty="0" sz="1600" spc="-15" b="1" i="1">
                <a:latin typeface="Liberation Sans Narrow"/>
                <a:cs typeface="Liberation Sans Narrow"/>
              </a:rPr>
              <a:t> </a:t>
            </a:r>
            <a:r>
              <a:rPr dirty="0" sz="1400" b="1" i="1">
                <a:latin typeface="Arial"/>
                <a:cs typeface="Arial"/>
              </a:rPr>
              <a:t>470</a:t>
            </a:r>
            <a:r>
              <a:rPr dirty="0" sz="1600" b="1" i="1">
                <a:latin typeface="Liberation Sans Narrow"/>
                <a:cs typeface="Liberation Sans Narrow"/>
              </a:rPr>
              <a:t>T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spc="55" b="1" i="1">
                <a:latin typeface="Liberation Sans Narrow"/>
                <a:cs typeface="Liberation Sans Narrow"/>
              </a:rPr>
              <a:t>(2</a:t>
            </a:r>
            <a:r>
              <a:rPr dirty="0" sz="1600" spc="-15" b="1" i="1">
                <a:latin typeface="Liberation Sans Narrow"/>
                <a:cs typeface="Liberation Sans Narrow"/>
              </a:rPr>
              <a:t> </a:t>
            </a:r>
            <a:r>
              <a:rPr dirty="0" sz="1600" b="1" i="1">
                <a:latin typeface="Liberation Sans Narrow"/>
                <a:cs typeface="Liberation Sans Narrow"/>
              </a:rPr>
              <a:t>no’s)</a:t>
            </a:r>
            <a:r>
              <a:rPr dirty="0" sz="1600" spc="10" b="1" i="1">
                <a:latin typeface="Liberation Sans Narrow"/>
                <a:cs typeface="Liberation Sans Narrow"/>
              </a:rPr>
              <a:t> </a:t>
            </a:r>
            <a:r>
              <a:rPr dirty="0" sz="1600" spc="70" b="1" i="1">
                <a:latin typeface="Liberation Sans Narrow"/>
                <a:cs typeface="Liberation Sans Narrow"/>
              </a:rPr>
              <a:t>of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spc="85" b="1" i="1">
                <a:latin typeface="Liberation Sans Narrow"/>
                <a:cs typeface="Liberation Sans Narrow"/>
              </a:rPr>
              <a:t>HAITIAN</a:t>
            </a:r>
            <a:r>
              <a:rPr dirty="0" sz="1600" spc="20" b="1" i="1">
                <a:latin typeface="Liberation Sans Narrow"/>
                <a:cs typeface="Liberation Sans Narrow"/>
              </a:rPr>
              <a:t> </a:t>
            </a:r>
            <a:r>
              <a:rPr dirty="0" sz="1600" spc="180" b="1" i="1">
                <a:latin typeface="Liberation Sans Narrow"/>
                <a:cs typeface="Liberation Sans Narrow"/>
              </a:rPr>
              <a:t>&amp;</a:t>
            </a:r>
            <a:r>
              <a:rPr dirty="0" sz="1600" spc="-25" b="1" i="1">
                <a:latin typeface="Liberation Sans Narrow"/>
                <a:cs typeface="Liberation Sans Narrow"/>
              </a:rPr>
              <a:t> </a:t>
            </a:r>
            <a:r>
              <a:rPr dirty="0" sz="1600" b="1" i="1">
                <a:latin typeface="Liberation Sans Narrow"/>
                <a:cs typeface="Liberation Sans Narrow"/>
              </a:rPr>
              <a:t>FCS</a:t>
            </a:r>
            <a:r>
              <a:rPr dirty="0" sz="1600" spc="-10" b="1" i="1">
                <a:latin typeface="Liberation Sans Narrow"/>
                <a:cs typeface="Liberation Sans Narrow"/>
              </a:rPr>
              <a:t> </a:t>
            </a:r>
            <a:r>
              <a:rPr dirty="0" sz="1600" spc="80" b="1" i="1">
                <a:latin typeface="Liberation Sans Narrow"/>
                <a:cs typeface="Liberation Sans Narrow"/>
              </a:rPr>
              <a:t>and</a:t>
            </a:r>
            <a:r>
              <a:rPr dirty="0" sz="1600" spc="-20" b="1" i="1">
                <a:latin typeface="Liberation Sans Narrow"/>
                <a:cs typeface="Liberation Sans Narrow"/>
              </a:rPr>
              <a:t> </a:t>
            </a:r>
            <a:r>
              <a:rPr dirty="0" sz="1600" spc="85" b="1" i="1">
                <a:latin typeface="Liberation Sans Narrow"/>
                <a:cs typeface="Liberation Sans Narrow"/>
              </a:rPr>
              <a:t>all</a:t>
            </a:r>
            <a:r>
              <a:rPr dirty="0" sz="1600" spc="-15" b="1" i="1">
                <a:latin typeface="Liberation Sans Narrow"/>
                <a:cs typeface="Liberation Sans Narrow"/>
              </a:rPr>
              <a:t> </a:t>
            </a:r>
            <a:r>
              <a:rPr dirty="0" sz="1600" spc="45" b="1" i="1">
                <a:latin typeface="Liberation Sans Narrow"/>
                <a:cs typeface="Liberation Sans Narrow"/>
              </a:rPr>
              <a:t>other</a:t>
            </a:r>
            <a:r>
              <a:rPr dirty="0" sz="1600" spc="45" b="1" i="1">
                <a:latin typeface="Liberation Sans Narrow"/>
                <a:cs typeface="Liberation Sans Narrow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supporting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55" b="1" i="1">
                <a:latin typeface="Arial"/>
                <a:cs typeface="Arial"/>
              </a:rPr>
              <a:t>accessories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Like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Hopper,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Autoloaders,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MTC,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400" spc="-25" b="1" i="1">
                <a:latin typeface="Arial"/>
                <a:cs typeface="Arial"/>
              </a:rPr>
              <a:t>10</a:t>
            </a:r>
            <a:r>
              <a:rPr dirty="0" sz="1600" spc="-25" b="1" i="1">
                <a:latin typeface="Arial"/>
                <a:cs typeface="Arial"/>
              </a:rPr>
              <a:t>T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Crane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2955" y="2982467"/>
            <a:ext cx="4604004" cy="3069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2896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090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26819" y="768095"/>
            <a:ext cx="10730865" cy="1706880"/>
            <a:chOff x="1226819" y="768095"/>
            <a:chExt cx="10730865" cy="17068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5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09243"/>
              <a:ext cx="3270504" cy="11841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26819" y="2075687"/>
              <a:ext cx="1130935" cy="399415"/>
            </a:xfrm>
            <a:custGeom>
              <a:avLst/>
              <a:gdLst/>
              <a:ahLst/>
              <a:cxnLst/>
              <a:rect l="l" t="t" r="r" b="b"/>
              <a:pathLst>
                <a:path w="1130935" h="399414">
                  <a:moveTo>
                    <a:pt x="1130808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130808" y="399288"/>
                  </a:lnTo>
                  <a:lnTo>
                    <a:pt x="1130808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524000" y="2726435"/>
            <a:ext cx="1914525" cy="24892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335280">
              <a:lnSpc>
                <a:spcPts val="1845"/>
              </a:lnSpc>
            </a:pP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Metrology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524000" y="2974848"/>
            <a:ext cx="154305" cy="114300"/>
          </a:xfrm>
          <a:custGeom>
            <a:avLst/>
            <a:gdLst/>
            <a:ahLst/>
            <a:cxnLst/>
            <a:rect l="l" t="t" r="r" b="b"/>
            <a:pathLst>
              <a:path w="154305" h="114300">
                <a:moveTo>
                  <a:pt x="153924" y="0"/>
                </a:moveTo>
                <a:lnTo>
                  <a:pt x="0" y="0"/>
                </a:lnTo>
                <a:lnTo>
                  <a:pt x="153924" y="114300"/>
                </a:lnTo>
                <a:lnTo>
                  <a:pt x="153924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384046" y="2143709"/>
            <a:ext cx="8274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5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180844" y="2075688"/>
            <a:ext cx="1675130" cy="399415"/>
          </a:xfrm>
          <a:custGeom>
            <a:avLst/>
            <a:gdLst/>
            <a:ahLst/>
            <a:cxnLst/>
            <a:rect l="l" t="t" r="r" b="b"/>
            <a:pathLst>
              <a:path w="1675129" h="399414">
                <a:moveTo>
                  <a:pt x="1674876" y="0"/>
                </a:moveTo>
                <a:lnTo>
                  <a:pt x="0" y="0"/>
                </a:lnTo>
                <a:lnTo>
                  <a:pt x="0" y="399288"/>
                </a:lnTo>
                <a:lnTo>
                  <a:pt x="1674876" y="399288"/>
                </a:lnTo>
                <a:lnTo>
                  <a:pt x="167487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548382" y="2037029"/>
            <a:ext cx="95186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  <a:hlinkClick r:id="rId9" action="ppaction://hlinksldjump"/>
              </a:rPr>
              <a:t>SOLUTIONS</a:t>
            </a:r>
            <a:endParaRPr sz="1400">
              <a:latin typeface="Arial"/>
              <a:cs typeface="Arial"/>
            </a:endParaRPr>
          </a:p>
          <a:p>
            <a:pPr marL="8890">
              <a:lnSpc>
                <a:spcPct val="100000"/>
              </a:lnSpc>
              <a:spcBef>
                <a:spcPts val="5"/>
              </a:spcBef>
            </a:pPr>
            <a:r>
              <a:rPr dirty="0" sz="1400" spc="-30" b="1" i="1">
                <a:solidFill>
                  <a:srgbClr val="0B5A82"/>
                </a:solidFill>
                <a:latin typeface="Arial"/>
                <a:cs typeface="Arial"/>
                <a:hlinkClick r:id="rId9" action="ppaction://hlinksldjump"/>
              </a:rPr>
              <a:t>&amp;</a:t>
            </a:r>
            <a:r>
              <a:rPr dirty="0" sz="1400" spc="-150" b="1" i="1">
                <a:solidFill>
                  <a:srgbClr val="0B5A82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9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855720" y="2071115"/>
            <a:ext cx="2239010" cy="410209"/>
          </a:xfrm>
          <a:custGeom>
            <a:avLst/>
            <a:gdLst/>
            <a:ahLst/>
            <a:cxnLst/>
            <a:rect l="l" t="t" r="r" b="b"/>
            <a:pathLst>
              <a:path w="2239010" h="410210">
                <a:moveTo>
                  <a:pt x="2238756" y="0"/>
                </a:moveTo>
                <a:lnTo>
                  <a:pt x="1109472" y="0"/>
                </a:lnTo>
                <a:lnTo>
                  <a:pt x="1109472" y="10668"/>
                </a:lnTo>
                <a:lnTo>
                  <a:pt x="0" y="10668"/>
                </a:lnTo>
                <a:lnTo>
                  <a:pt x="0" y="409956"/>
                </a:lnTo>
                <a:lnTo>
                  <a:pt x="1130808" y="409956"/>
                </a:lnTo>
                <a:lnTo>
                  <a:pt x="1130808" y="400812"/>
                </a:lnTo>
                <a:lnTo>
                  <a:pt x="2238756" y="400812"/>
                </a:lnTo>
                <a:lnTo>
                  <a:pt x="223875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923410" y="2150745"/>
            <a:ext cx="2059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65225" algn="l"/>
              </a:tabLst>
            </a:pPr>
            <a:r>
              <a:rPr dirty="0" sz="1400" spc="-10" b="1" i="1">
                <a:solidFill>
                  <a:srgbClr val="0B5A82"/>
                </a:solidFill>
                <a:latin typeface="Arial"/>
                <a:cs typeface="Arial"/>
                <a:hlinkClick r:id="rId10" action="ppaction://hlinksldjump"/>
              </a:rPr>
              <a:t>CUSTOMERS</a:t>
            </a:r>
            <a:r>
              <a:rPr dirty="0" sz="1400" b="1" i="1">
                <a:solidFill>
                  <a:srgbClr val="0B5A82"/>
                </a:solidFill>
                <a:latin typeface="Arial"/>
                <a:cs typeface="Arial"/>
              </a:rPr>
              <a:t>	</a:t>
            </a:r>
            <a:r>
              <a:rPr dirty="0" baseline="3968" sz="2100" spc="-172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PRODUCTS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074664" y="2071116"/>
            <a:ext cx="1775460" cy="401320"/>
          </a:xfrm>
          <a:custGeom>
            <a:avLst/>
            <a:gdLst/>
            <a:ahLst/>
            <a:cxnLst/>
            <a:rect l="l" t="t" r="r" b="b"/>
            <a:pathLst>
              <a:path w="1775459" h="401319">
                <a:moveTo>
                  <a:pt x="0" y="400812"/>
                </a:moveTo>
                <a:lnTo>
                  <a:pt x="1775460" y="400812"/>
                </a:lnTo>
                <a:lnTo>
                  <a:pt x="177546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558026" y="2140712"/>
            <a:ext cx="961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850123" y="1991867"/>
            <a:ext cx="1237615" cy="480059"/>
          </a:xfrm>
          <a:custGeom>
            <a:avLst/>
            <a:gdLst/>
            <a:ahLst/>
            <a:cxnLst/>
            <a:rect l="l" t="t" r="r" b="b"/>
            <a:pathLst>
              <a:path w="1237615" h="480060">
                <a:moveTo>
                  <a:pt x="1237487" y="0"/>
                </a:moveTo>
                <a:lnTo>
                  <a:pt x="0" y="0"/>
                </a:lnTo>
                <a:lnTo>
                  <a:pt x="0" y="480060"/>
                </a:lnTo>
                <a:lnTo>
                  <a:pt x="1237487" y="480060"/>
                </a:lnTo>
                <a:lnTo>
                  <a:pt x="1237487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850123" y="2049017"/>
            <a:ext cx="1237615" cy="422909"/>
          </a:xfrm>
          <a:prstGeom prst="rect">
            <a:avLst/>
          </a:prstGeom>
          <a:solidFill>
            <a:srgbClr val="1286C3"/>
          </a:solidFill>
        </p:spPr>
        <p:txBody>
          <a:bodyPr wrap="square" lIns="0" tIns="64135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505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0846307" y="2071116"/>
            <a:ext cx="1130935" cy="401320"/>
          </a:xfrm>
          <a:custGeom>
            <a:avLst/>
            <a:gdLst/>
            <a:ahLst/>
            <a:cxnLst/>
            <a:rect l="l" t="t" r="r" b="b"/>
            <a:pathLst>
              <a:path w="1130934" h="401319">
                <a:moveTo>
                  <a:pt x="1130807" y="0"/>
                </a:moveTo>
                <a:lnTo>
                  <a:pt x="0" y="0"/>
                </a:lnTo>
                <a:lnTo>
                  <a:pt x="0" y="400812"/>
                </a:lnTo>
                <a:lnTo>
                  <a:pt x="1130807" y="400812"/>
                </a:lnTo>
                <a:lnTo>
                  <a:pt x="113080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0908792" y="2140712"/>
            <a:ext cx="10185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CONTACT</a:t>
            </a: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dirty="0" sz="1400" spc="-75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9087611" y="2026920"/>
            <a:ext cx="1774189" cy="445134"/>
          </a:xfrm>
          <a:custGeom>
            <a:avLst/>
            <a:gdLst/>
            <a:ahLst/>
            <a:cxnLst/>
            <a:rect l="l" t="t" r="r" b="b"/>
            <a:pathLst>
              <a:path w="1774190" h="445135">
                <a:moveTo>
                  <a:pt x="1773936" y="0"/>
                </a:moveTo>
                <a:lnTo>
                  <a:pt x="0" y="0"/>
                </a:lnTo>
                <a:lnTo>
                  <a:pt x="0" y="445008"/>
                </a:lnTo>
                <a:lnTo>
                  <a:pt x="1773936" y="445008"/>
                </a:lnTo>
                <a:lnTo>
                  <a:pt x="177393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9424669" y="2118106"/>
            <a:ext cx="1113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63055" y="4835652"/>
            <a:ext cx="3017520" cy="182118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63055" y="2755392"/>
            <a:ext cx="3000755" cy="2001011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8111" y="3156204"/>
            <a:ext cx="4399788" cy="3003804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31452" y="2755390"/>
            <a:ext cx="2679192" cy="4018786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10532491" y="6339941"/>
            <a:ext cx="474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 b="1" i="1">
                <a:solidFill>
                  <a:srgbClr val="FFFF00"/>
                </a:solidFill>
                <a:latin typeface="Arial"/>
                <a:cs typeface="Arial"/>
              </a:rPr>
              <a:t>VMM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449693" y="6363106"/>
            <a:ext cx="12934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 i="1">
                <a:solidFill>
                  <a:srgbClr val="FFFF00"/>
                </a:solidFill>
                <a:latin typeface="Arial"/>
                <a:cs typeface="Arial"/>
              </a:rPr>
              <a:t>Muffle</a:t>
            </a:r>
            <a:r>
              <a:rPr dirty="0" sz="1600" spc="-9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spc="-85" b="1" i="1">
                <a:solidFill>
                  <a:srgbClr val="FFFF00"/>
                </a:solidFill>
                <a:latin typeface="Arial"/>
                <a:cs typeface="Arial"/>
              </a:rPr>
              <a:t>furnace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291453" y="6363106"/>
            <a:ext cx="343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 b="1" i="1">
                <a:solidFill>
                  <a:srgbClr val="FFFF00"/>
                </a:solidFill>
                <a:latin typeface="Arial"/>
                <a:cs typeface="Arial"/>
              </a:rPr>
              <a:t>MFI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325615" y="4439158"/>
            <a:ext cx="1576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b="1" i="1">
                <a:solidFill>
                  <a:srgbClr val="FFFF00"/>
                </a:solidFill>
                <a:latin typeface="Arial"/>
                <a:cs typeface="Arial"/>
              </a:rPr>
              <a:t>Moisture </a:t>
            </a:r>
            <a:r>
              <a:rPr dirty="0" sz="1600" spc="-90" b="1" i="1">
                <a:solidFill>
                  <a:srgbClr val="FFFF00"/>
                </a:solidFill>
                <a:latin typeface="Arial"/>
                <a:cs typeface="Arial"/>
              </a:rPr>
              <a:t>Analyser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2896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090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26819" y="768095"/>
            <a:ext cx="10718800" cy="1706880"/>
            <a:chOff x="1226819" y="768095"/>
            <a:chExt cx="10718800" cy="17068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5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4608" y="809243"/>
              <a:ext cx="3270504" cy="11841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26819" y="2075687"/>
              <a:ext cx="1130935" cy="399415"/>
            </a:xfrm>
            <a:custGeom>
              <a:avLst/>
              <a:gdLst/>
              <a:ahLst/>
              <a:cxnLst/>
              <a:rect l="l" t="t" r="r" b="b"/>
              <a:pathLst>
                <a:path w="1130935" h="399414">
                  <a:moveTo>
                    <a:pt x="1130808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130808" y="399288"/>
                  </a:lnTo>
                  <a:lnTo>
                    <a:pt x="1130808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768340" y="2519172"/>
            <a:ext cx="1605280" cy="27622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4445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35"/>
              </a:spcBef>
            </a:pP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Moulding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082545" y="2791967"/>
            <a:ext cx="4658995" cy="3626485"/>
            <a:chOff x="2082545" y="2791967"/>
            <a:chExt cx="4658995" cy="3626485"/>
          </a:xfrm>
        </p:grpSpPr>
        <p:sp>
          <p:nvSpPr>
            <p:cNvPr id="15" name="object 15" descr=""/>
            <p:cNvSpPr/>
            <p:nvPr/>
          </p:nvSpPr>
          <p:spPr>
            <a:xfrm>
              <a:off x="5754624" y="2791967"/>
              <a:ext cx="144780" cy="127000"/>
            </a:xfrm>
            <a:custGeom>
              <a:avLst/>
              <a:gdLst/>
              <a:ahLst/>
              <a:cxnLst/>
              <a:rect l="l" t="t" r="r" b="b"/>
              <a:pathLst>
                <a:path w="144779" h="127000">
                  <a:moveTo>
                    <a:pt x="144779" y="0"/>
                  </a:moveTo>
                  <a:lnTo>
                    <a:pt x="0" y="0"/>
                  </a:lnTo>
                  <a:lnTo>
                    <a:pt x="144779" y="126492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595" y="2959607"/>
              <a:ext cx="4620767" cy="343966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092070" y="2950082"/>
              <a:ext cx="4639945" cy="3458845"/>
            </a:xfrm>
            <a:custGeom>
              <a:avLst/>
              <a:gdLst/>
              <a:ahLst/>
              <a:cxnLst/>
              <a:rect l="l" t="t" r="r" b="b"/>
              <a:pathLst>
                <a:path w="4639945" h="3458845">
                  <a:moveTo>
                    <a:pt x="0" y="3458717"/>
                  </a:moveTo>
                  <a:lnTo>
                    <a:pt x="4639817" y="3458717"/>
                  </a:lnTo>
                  <a:lnTo>
                    <a:pt x="4639817" y="0"/>
                  </a:lnTo>
                  <a:lnTo>
                    <a:pt x="0" y="0"/>
                  </a:lnTo>
                  <a:lnTo>
                    <a:pt x="0" y="345871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384046" y="2143709"/>
            <a:ext cx="8274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5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180844" y="2075688"/>
            <a:ext cx="1675130" cy="399415"/>
          </a:xfrm>
          <a:custGeom>
            <a:avLst/>
            <a:gdLst/>
            <a:ahLst/>
            <a:cxnLst/>
            <a:rect l="l" t="t" r="r" b="b"/>
            <a:pathLst>
              <a:path w="1675129" h="399414">
                <a:moveTo>
                  <a:pt x="1674876" y="0"/>
                </a:moveTo>
                <a:lnTo>
                  <a:pt x="0" y="0"/>
                </a:lnTo>
                <a:lnTo>
                  <a:pt x="0" y="399288"/>
                </a:lnTo>
                <a:lnTo>
                  <a:pt x="1674876" y="399288"/>
                </a:lnTo>
                <a:lnTo>
                  <a:pt x="167487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548382" y="2037029"/>
            <a:ext cx="95186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  <a:hlinkClick r:id="rId10" action="ppaction://hlinksldjump"/>
              </a:rPr>
              <a:t>SOLUTIONS</a:t>
            </a:r>
            <a:endParaRPr sz="1400">
              <a:latin typeface="Arial"/>
              <a:cs typeface="Arial"/>
            </a:endParaRPr>
          </a:p>
          <a:p>
            <a:pPr marL="8890">
              <a:lnSpc>
                <a:spcPct val="100000"/>
              </a:lnSpc>
              <a:spcBef>
                <a:spcPts val="5"/>
              </a:spcBef>
            </a:pPr>
            <a:r>
              <a:rPr dirty="0" sz="1400" spc="-30" b="1" i="1">
                <a:solidFill>
                  <a:srgbClr val="0B5A82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dirty="0" sz="1400" spc="-150" b="1" i="1">
                <a:solidFill>
                  <a:srgbClr val="0B5A82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0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855720" y="2071115"/>
            <a:ext cx="3994785" cy="410209"/>
          </a:xfrm>
          <a:custGeom>
            <a:avLst/>
            <a:gdLst/>
            <a:ahLst/>
            <a:cxnLst/>
            <a:rect l="l" t="t" r="r" b="b"/>
            <a:pathLst>
              <a:path w="3994784" h="410210">
                <a:moveTo>
                  <a:pt x="3994404" y="0"/>
                </a:moveTo>
                <a:lnTo>
                  <a:pt x="2238756" y="0"/>
                </a:lnTo>
                <a:lnTo>
                  <a:pt x="2218944" y="0"/>
                </a:lnTo>
                <a:lnTo>
                  <a:pt x="1109472" y="0"/>
                </a:lnTo>
                <a:lnTo>
                  <a:pt x="1109472" y="10668"/>
                </a:lnTo>
                <a:lnTo>
                  <a:pt x="0" y="10668"/>
                </a:lnTo>
                <a:lnTo>
                  <a:pt x="0" y="409956"/>
                </a:lnTo>
                <a:lnTo>
                  <a:pt x="1130808" y="409956"/>
                </a:lnTo>
                <a:lnTo>
                  <a:pt x="1130808" y="400812"/>
                </a:lnTo>
                <a:lnTo>
                  <a:pt x="2218944" y="400812"/>
                </a:lnTo>
                <a:lnTo>
                  <a:pt x="2238756" y="400812"/>
                </a:lnTo>
                <a:lnTo>
                  <a:pt x="3994404" y="400812"/>
                </a:lnTo>
                <a:lnTo>
                  <a:pt x="3994404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923410" y="2150745"/>
            <a:ext cx="359600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65225" algn="l"/>
                <a:tab pos="2633980" algn="l"/>
              </a:tabLst>
            </a:pPr>
            <a:r>
              <a:rPr dirty="0" sz="1400" spc="-10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CUSTOMERS</a:t>
            </a:r>
            <a:r>
              <a:rPr dirty="0" sz="1400" b="1" i="1">
                <a:solidFill>
                  <a:srgbClr val="0B5A82"/>
                </a:solidFill>
                <a:latin typeface="Arial"/>
                <a:cs typeface="Arial"/>
              </a:rPr>
              <a:t>	</a:t>
            </a:r>
            <a:r>
              <a:rPr dirty="0" baseline="3968" sz="2100" spc="-15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PRODUCTS</a:t>
            </a:r>
            <a:r>
              <a:rPr dirty="0" baseline="3968" sz="2100" b="1" i="1">
                <a:solidFill>
                  <a:srgbClr val="0B5A82"/>
                </a:solidFill>
                <a:latin typeface="Arial"/>
                <a:cs typeface="Arial"/>
              </a:rPr>
              <a:t>	</a:t>
            </a:r>
            <a:r>
              <a:rPr dirty="0" baseline="3968" sz="2100" spc="-172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MACHINERY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50123" y="1991867"/>
            <a:ext cx="1237615" cy="480059"/>
          </a:xfrm>
          <a:prstGeom prst="rect">
            <a:avLst/>
          </a:prstGeom>
          <a:solidFill>
            <a:srgbClr val="1286C3"/>
          </a:solidFill>
        </p:spPr>
        <p:txBody>
          <a:bodyPr wrap="square" lIns="0" tIns="121285" rIns="0" bIns="0" rtlCol="0" vert="horz">
            <a:spAutoFit/>
          </a:bodyPr>
          <a:lstStyle/>
          <a:p>
            <a:pPr marL="201295">
              <a:lnSpc>
                <a:spcPct val="100000"/>
              </a:lnSpc>
              <a:spcBef>
                <a:spcPts val="955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0846307" y="2071116"/>
            <a:ext cx="1130935" cy="401320"/>
          </a:xfrm>
          <a:custGeom>
            <a:avLst/>
            <a:gdLst/>
            <a:ahLst/>
            <a:cxnLst/>
            <a:rect l="l" t="t" r="r" b="b"/>
            <a:pathLst>
              <a:path w="1130934" h="401319">
                <a:moveTo>
                  <a:pt x="1130807" y="0"/>
                </a:moveTo>
                <a:lnTo>
                  <a:pt x="0" y="0"/>
                </a:lnTo>
                <a:lnTo>
                  <a:pt x="0" y="400812"/>
                </a:lnTo>
                <a:lnTo>
                  <a:pt x="1130807" y="400812"/>
                </a:lnTo>
                <a:lnTo>
                  <a:pt x="113080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0908792" y="2140712"/>
            <a:ext cx="10185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CONTACT</a:t>
            </a: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 </a:t>
            </a:r>
            <a:r>
              <a:rPr dirty="0" sz="1400" spc="-75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9087611" y="2026920"/>
            <a:ext cx="1774189" cy="445134"/>
          </a:xfrm>
          <a:custGeom>
            <a:avLst/>
            <a:gdLst/>
            <a:ahLst/>
            <a:cxnLst/>
            <a:rect l="l" t="t" r="r" b="b"/>
            <a:pathLst>
              <a:path w="1774190" h="445135">
                <a:moveTo>
                  <a:pt x="1773936" y="0"/>
                </a:moveTo>
                <a:lnTo>
                  <a:pt x="0" y="0"/>
                </a:lnTo>
                <a:lnTo>
                  <a:pt x="0" y="445008"/>
                </a:lnTo>
                <a:lnTo>
                  <a:pt x="1773936" y="445008"/>
                </a:lnTo>
                <a:lnTo>
                  <a:pt x="177393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9424669" y="2118106"/>
            <a:ext cx="1113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088885" y="2940557"/>
            <a:ext cx="4756785" cy="3449320"/>
            <a:chOff x="7088885" y="2940557"/>
            <a:chExt cx="4756785" cy="3449320"/>
          </a:xfrm>
        </p:grpSpPr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07935" y="2959607"/>
              <a:ext cx="4718303" cy="341071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098410" y="2950082"/>
              <a:ext cx="4737735" cy="3430270"/>
            </a:xfrm>
            <a:custGeom>
              <a:avLst/>
              <a:gdLst/>
              <a:ahLst/>
              <a:cxnLst/>
              <a:rect l="l" t="t" r="r" b="b"/>
              <a:pathLst>
                <a:path w="4737734" h="3430270">
                  <a:moveTo>
                    <a:pt x="0" y="3429762"/>
                  </a:moveTo>
                  <a:lnTo>
                    <a:pt x="4737354" y="3429762"/>
                  </a:lnTo>
                  <a:lnTo>
                    <a:pt x="4737354" y="0"/>
                  </a:lnTo>
                  <a:lnTo>
                    <a:pt x="0" y="0"/>
                  </a:lnTo>
                  <a:lnTo>
                    <a:pt x="0" y="342976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2896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090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429255" y="2546604"/>
            <a:ext cx="2573020" cy="239395"/>
          </a:xfrm>
          <a:custGeom>
            <a:avLst/>
            <a:gdLst/>
            <a:ahLst/>
            <a:cxnLst/>
            <a:rect l="l" t="t" r="r" b="b"/>
            <a:pathLst>
              <a:path w="2573020" h="239394">
                <a:moveTo>
                  <a:pt x="2572512" y="0"/>
                </a:moveTo>
                <a:lnTo>
                  <a:pt x="0" y="0"/>
                </a:lnTo>
                <a:lnTo>
                  <a:pt x="0" y="239267"/>
                </a:lnTo>
                <a:lnTo>
                  <a:pt x="2572512" y="239267"/>
                </a:lnTo>
                <a:lnTo>
                  <a:pt x="2572512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242060" y="768095"/>
            <a:ext cx="10715625" cy="1706880"/>
            <a:chOff x="1242060" y="768095"/>
            <a:chExt cx="10715625" cy="170688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39" y="806195"/>
              <a:ext cx="3973067" cy="118567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644389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09243"/>
              <a:ext cx="3270504" cy="118414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42060" y="2075687"/>
              <a:ext cx="1129665" cy="399415"/>
            </a:xfrm>
            <a:custGeom>
              <a:avLst/>
              <a:gdLst/>
              <a:ahLst/>
              <a:cxnLst/>
              <a:rect l="l" t="t" r="r" b="b"/>
              <a:pathLst>
                <a:path w="1129664" h="399414">
                  <a:moveTo>
                    <a:pt x="112928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129284" y="399288"/>
                  </a:lnTo>
                  <a:lnTo>
                    <a:pt x="1129284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013710" y="2540965"/>
            <a:ext cx="14033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IATF16949</a:t>
            </a:r>
            <a:r>
              <a:rPr dirty="0" sz="14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308860" y="2785872"/>
            <a:ext cx="2941320" cy="3896995"/>
            <a:chOff x="2308860" y="2785872"/>
            <a:chExt cx="2941320" cy="3896995"/>
          </a:xfrm>
        </p:grpSpPr>
        <p:sp>
          <p:nvSpPr>
            <p:cNvPr id="16" name="object 16" descr=""/>
            <p:cNvSpPr/>
            <p:nvPr/>
          </p:nvSpPr>
          <p:spPr>
            <a:xfrm>
              <a:off x="2424684" y="2785872"/>
              <a:ext cx="226060" cy="160020"/>
            </a:xfrm>
            <a:custGeom>
              <a:avLst/>
              <a:gdLst/>
              <a:ahLst/>
              <a:cxnLst/>
              <a:rect l="l" t="t" r="r" b="b"/>
              <a:pathLst>
                <a:path w="226060" h="160019">
                  <a:moveTo>
                    <a:pt x="225552" y="0"/>
                  </a:moveTo>
                  <a:lnTo>
                    <a:pt x="0" y="0"/>
                  </a:lnTo>
                  <a:lnTo>
                    <a:pt x="225552" y="160019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8860" y="2990088"/>
              <a:ext cx="2941319" cy="3692652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5693664" y="2519172"/>
            <a:ext cx="2573020" cy="239395"/>
          </a:xfrm>
          <a:custGeom>
            <a:avLst/>
            <a:gdLst/>
            <a:ahLst/>
            <a:cxnLst/>
            <a:rect l="l" t="t" r="r" b="b"/>
            <a:pathLst>
              <a:path w="2573020" h="239394">
                <a:moveTo>
                  <a:pt x="2572512" y="0"/>
                </a:moveTo>
                <a:lnTo>
                  <a:pt x="0" y="0"/>
                </a:lnTo>
                <a:lnTo>
                  <a:pt x="0" y="239267"/>
                </a:lnTo>
                <a:lnTo>
                  <a:pt x="2572512" y="239267"/>
                </a:lnTo>
                <a:lnTo>
                  <a:pt x="2572512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223761" y="2492120"/>
            <a:ext cx="15138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40" b="1" i="1">
                <a:solidFill>
                  <a:srgbClr val="FFFFFF"/>
                </a:solidFill>
                <a:latin typeface="Arial"/>
                <a:cs typeface="Arial"/>
              </a:rPr>
              <a:t>MSME</a:t>
            </a:r>
            <a:r>
              <a:rPr dirty="0" sz="1600" spc="-1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693664" y="2758439"/>
            <a:ext cx="2943225" cy="4048125"/>
            <a:chOff x="5693664" y="2758439"/>
            <a:chExt cx="2943225" cy="4048125"/>
          </a:xfrm>
        </p:grpSpPr>
        <p:sp>
          <p:nvSpPr>
            <p:cNvPr id="21" name="object 21" descr=""/>
            <p:cNvSpPr/>
            <p:nvPr/>
          </p:nvSpPr>
          <p:spPr>
            <a:xfrm>
              <a:off x="5693664" y="2758439"/>
              <a:ext cx="226060" cy="160020"/>
            </a:xfrm>
            <a:custGeom>
              <a:avLst/>
              <a:gdLst/>
              <a:ahLst/>
              <a:cxnLst/>
              <a:rect l="l" t="t" r="r" b="b"/>
              <a:pathLst>
                <a:path w="226060" h="160019">
                  <a:moveTo>
                    <a:pt x="225551" y="0"/>
                  </a:moveTo>
                  <a:lnTo>
                    <a:pt x="0" y="0"/>
                  </a:lnTo>
                  <a:lnTo>
                    <a:pt x="225551" y="16002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3664" y="2892550"/>
              <a:ext cx="2942843" cy="3913632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9154668" y="2564892"/>
            <a:ext cx="2298700" cy="23939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398780">
              <a:lnSpc>
                <a:spcPts val="1810"/>
              </a:lnSpc>
            </a:pPr>
            <a:r>
              <a:rPr dirty="0" sz="1600" spc="-110" b="1" i="1">
                <a:solidFill>
                  <a:srgbClr val="FFFFFF"/>
                </a:solidFill>
                <a:latin typeface="Arial"/>
                <a:cs typeface="Arial"/>
              </a:rPr>
              <a:t>GSTIN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9133331" y="2788920"/>
            <a:ext cx="201295" cy="129539"/>
          </a:xfrm>
          <a:custGeom>
            <a:avLst/>
            <a:gdLst/>
            <a:ahLst/>
            <a:cxnLst/>
            <a:rect l="l" t="t" r="r" b="b"/>
            <a:pathLst>
              <a:path w="201295" h="129539">
                <a:moveTo>
                  <a:pt x="201168" y="0"/>
                </a:moveTo>
                <a:lnTo>
                  <a:pt x="0" y="0"/>
                </a:lnTo>
                <a:lnTo>
                  <a:pt x="201168" y="129539"/>
                </a:lnTo>
                <a:lnTo>
                  <a:pt x="201168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386332" y="2143709"/>
            <a:ext cx="8401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5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196083" y="2075688"/>
            <a:ext cx="1675130" cy="399415"/>
          </a:xfrm>
          <a:custGeom>
            <a:avLst/>
            <a:gdLst/>
            <a:ahLst/>
            <a:cxnLst/>
            <a:rect l="l" t="t" r="r" b="b"/>
            <a:pathLst>
              <a:path w="1675129" h="399414">
                <a:moveTo>
                  <a:pt x="1674875" y="0"/>
                </a:moveTo>
                <a:lnTo>
                  <a:pt x="0" y="0"/>
                </a:lnTo>
                <a:lnTo>
                  <a:pt x="0" y="399288"/>
                </a:lnTo>
                <a:lnTo>
                  <a:pt x="1674875" y="399288"/>
                </a:lnTo>
                <a:lnTo>
                  <a:pt x="1674875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550667" y="2037029"/>
            <a:ext cx="96583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SOLUTIONS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dirty="0" sz="1400" spc="-30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&amp;</a:t>
            </a:r>
            <a:r>
              <a:rPr dirty="0" sz="1400" spc="-150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1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3870959" y="2081783"/>
            <a:ext cx="1130935" cy="399415"/>
          </a:xfrm>
          <a:custGeom>
            <a:avLst/>
            <a:gdLst/>
            <a:ahLst/>
            <a:cxnLst/>
            <a:rect l="l" t="t" r="r" b="b"/>
            <a:pathLst>
              <a:path w="1130935" h="399414">
                <a:moveTo>
                  <a:pt x="1130808" y="0"/>
                </a:moveTo>
                <a:lnTo>
                  <a:pt x="0" y="0"/>
                </a:lnTo>
                <a:lnTo>
                  <a:pt x="0" y="399288"/>
                </a:lnTo>
                <a:lnTo>
                  <a:pt x="1130808" y="399288"/>
                </a:lnTo>
                <a:lnTo>
                  <a:pt x="1130808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3925570" y="2150745"/>
            <a:ext cx="10204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CUSTOMERS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4978908" y="2071116"/>
            <a:ext cx="1130935" cy="401320"/>
          </a:xfrm>
          <a:custGeom>
            <a:avLst/>
            <a:gdLst/>
            <a:ahLst/>
            <a:cxnLst/>
            <a:rect l="l" t="t" r="r" b="b"/>
            <a:pathLst>
              <a:path w="1130935" h="401319">
                <a:moveTo>
                  <a:pt x="1130808" y="0"/>
                </a:moveTo>
                <a:lnTo>
                  <a:pt x="0" y="0"/>
                </a:lnTo>
                <a:lnTo>
                  <a:pt x="0" y="400812"/>
                </a:lnTo>
                <a:lnTo>
                  <a:pt x="1130808" y="400812"/>
                </a:lnTo>
                <a:lnTo>
                  <a:pt x="1130808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5091429" y="2140712"/>
            <a:ext cx="9061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PRODUCTS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089903" y="2071116"/>
            <a:ext cx="1914525" cy="401320"/>
          </a:xfrm>
          <a:custGeom>
            <a:avLst/>
            <a:gdLst/>
            <a:ahLst/>
            <a:cxnLst/>
            <a:rect l="l" t="t" r="r" b="b"/>
            <a:pathLst>
              <a:path w="1914525" h="401319">
                <a:moveTo>
                  <a:pt x="1914144" y="0"/>
                </a:moveTo>
                <a:lnTo>
                  <a:pt x="0" y="0"/>
                </a:lnTo>
                <a:lnTo>
                  <a:pt x="0" y="400812"/>
                </a:lnTo>
                <a:lnTo>
                  <a:pt x="1914144" y="400812"/>
                </a:lnTo>
                <a:lnTo>
                  <a:pt x="1914144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560311" y="2140712"/>
            <a:ext cx="974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7865364" y="1991867"/>
            <a:ext cx="1237615" cy="480059"/>
          </a:xfrm>
          <a:custGeom>
            <a:avLst/>
            <a:gdLst/>
            <a:ahLst/>
            <a:cxnLst/>
            <a:rect l="l" t="t" r="r" b="b"/>
            <a:pathLst>
              <a:path w="1237615" h="480060">
                <a:moveTo>
                  <a:pt x="1237487" y="0"/>
                </a:moveTo>
                <a:lnTo>
                  <a:pt x="0" y="0"/>
                </a:lnTo>
                <a:lnTo>
                  <a:pt x="0" y="480060"/>
                </a:lnTo>
                <a:lnTo>
                  <a:pt x="1237487" y="480060"/>
                </a:lnTo>
                <a:lnTo>
                  <a:pt x="123748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054085" y="2100452"/>
            <a:ext cx="8616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0875264" y="2071116"/>
            <a:ext cx="1115695" cy="401320"/>
          </a:xfrm>
          <a:custGeom>
            <a:avLst/>
            <a:gdLst/>
            <a:ahLst/>
            <a:cxnLst/>
            <a:rect l="l" t="t" r="r" b="b"/>
            <a:pathLst>
              <a:path w="1115695" h="401319">
                <a:moveTo>
                  <a:pt x="0" y="400812"/>
                </a:moveTo>
                <a:lnTo>
                  <a:pt x="1115568" y="400812"/>
                </a:lnTo>
                <a:lnTo>
                  <a:pt x="1115568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0911078" y="2140712"/>
            <a:ext cx="1031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CONTACT</a:t>
            </a: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 </a:t>
            </a:r>
            <a:r>
              <a:rPr dirty="0" sz="1400" spc="-75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102852" y="2026920"/>
            <a:ext cx="1772920" cy="445134"/>
          </a:xfrm>
          <a:custGeom>
            <a:avLst/>
            <a:gdLst/>
            <a:ahLst/>
            <a:cxnLst/>
            <a:rect l="l" t="t" r="r" b="b"/>
            <a:pathLst>
              <a:path w="1772920" h="445135">
                <a:moveTo>
                  <a:pt x="1772411" y="0"/>
                </a:moveTo>
                <a:lnTo>
                  <a:pt x="0" y="0"/>
                </a:lnTo>
                <a:lnTo>
                  <a:pt x="0" y="445008"/>
                </a:lnTo>
                <a:lnTo>
                  <a:pt x="1772411" y="445008"/>
                </a:lnTo>
                <a:lnTo>
                  <a:pt x="1772411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426956" y="2118106"/>
            <a:ext cx="11264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30" b="1" i="1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9123743" y="2980563"/>
            <a:ext cx="2777490" cy="3798570"/>
            <a:chOff x="9123743" y="2980563"/>
            <a:chExt cx="2777490" cy="3798570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33332" y="2990086"/>
              <a:ext cx="2758439" cy="365868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128506" y="2985325"/>
              <a:ext cx="2767965" cy="3789045"/>
            </a:xfrm>
            <a:custGeom>
              <a:avLst/>
              <a:gdLst/>
              <a:ahLst/>
              <a:cxnLst/>
              <a:rect l="l" t="t" r="r" b="b"/>
              <a:pathLst>
                <a:path w="2767965" h="3789045">
                  <a:moveTo>
                    <a:pt x="0" y="3789045"/>
                  </a:moveTo>
                  <a:lnTo>
                    <a:pt x="2767965" y="3789045"/>
                  </a:lnTo>
                  <a:lnTo>
                    <a:pt x="2767965" y="0"/>
                  </a:lnTo>
                  <a:lnTo>
                    <a:pt x="0" y="0"/>
                  </a:lnTo>
                  <a:lnTo>
                    <a:pt x="0" y="37890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2896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1090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41635" cy="1262380"/>
            <a:chOff x="1415796" y="768095"/>
            <a:chExt cx="10541635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09243"/>
              <a:ext cx="3270504" cy="1184148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1242060" y="2456688"/>
            <a:ext cx="3139440" cy="401320"/>
          </a:xfrm>
          <a:custGeom>
            <a:avLst/>
            <a:gdLst/>
            <a:ahLst/>
            <a:cxnLst/>
            <a:rect l="l" t="t" r="r" b="b"/>
            <a:pathLst>
              <a:path w="3139440" h="401319">
                <a:moveTo>
                  <a:pt x="3139440" y="0"/>
                </a:moveTo>
                <a:lnTo>
                  <a:pt x="0" y="0"/>
                </a:lnTo>
                <a:lnTo>
                  <a:pt x="0" y="400812"/>
                </a:lnTo>
                <a:lnTo>
                  <a:pt x="3139440" y="400812"/>
                </a:lnTo>
                <a:lnTo>
                  <a:pt x="313944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471675" y="2510789"/>
            <a:ext cx="267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Startup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0" b="1" i="1">
                <a:solidFill>
                  <a:srgbClr val="FFFFFF"/>
                </a:solidFill>
                <a:latin typeface="Arial"/>
                <a:cs typeface="Arial"/>
              </a:rPr>
              <a:t>Recognition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5" b="1" i="1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242060" y="2017014"/>
          <a:ext cx="10825480" cy="454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175"/>
                <a:gridCol w="1332230"/>
                <a:gridCol w="2557145"/>
                <a:gridCol w="1514475"/>
                <a:gridCol w="1308100"/>
                <a:gridCol w="1771650"/>
                <a:gridCol w="1115059"/>
              </a:tblGrid>
              <a:tr h="454659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spc="-10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3515">
                        <a:lnSpc>
                          <a:spcPts val="1614"/>
                        </a:lnSpc>
                        <a:spcBef>
                          <a:spcPts val="5"/>
                        </a:spcBef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1383030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 spc="-5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  <p:grpSp>
        <p:nvGrpSpPr>
          <p:cNvPr id="15" name="object 15" descr=""/>
          <p:cNvGrpSpPr/>
          <p:nvPr/>
        </p:nvGrpSpPr>
        <p:grpSpPr>
          <a:xfrm>
            <a:off x="1197863" y="2778251"/>
            <a:ext cx="3584575" cy="2813685"/>
            <a:chOff x="1197863" y="2778251"/>
            <a:chExt cx="3584575" cy="2813685"/>
          </a:xfrm>
        </p:grpSpPr>
        <p:sp>
          <p:nvSpPr>
            <p:cNvPr id="16" name="object 16" descr=""/>
            <p:cNvSpPr/>
            <p:nvPr/>
          </p:nvSpPr>
          <p:spPr>
            <a:xfrm>
              <a:off x="1242059" y="2778251"/>
              <a:ext cx="281940" cy="318770"/>
            </a:xfrm>
            <a:custGeom>
              <a:avLst/>
              <a:gdLst/>
              <a:ahLst/>
              <a:cxnLst/>
              <a:rect l="l" t="t" r="r" b="b"/>
              <a:pathLst>
                <a:path w="281940" h="318769">
                  <a:moveTo>
                    <a:pt x="281940" y="0"/>
                  </a:moveTo>
                  <a:lnTo>
                    <a:pt x="0" y="0"/>
                  </a:lnTo>
                  <a:lnTo>
                    <a:pt x="281940" y="318515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7863" y="3081527"/>
              <a:ext cx="3584448" cy="2510028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5062728" y="2414016"/>
            <a:ext cx="2720975" cy="4432300"/>
            <a:chOff x="5062728" y="2414016"/>
            <a:chExt cx="2720975" cy="4432300"/>
          </a:xfrm>
        </p:grpSpPr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74920" y="2910838"/>
              <a:ext cx="2699004" cy="392582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070094" y="2906076"/>
              <a:ext cx="2708910" cy="3935729"/>
            </a:xfrm>
            <a:custGeom>
              <a:avLst/>
              <a:gdLst/>
              <a:ahLst/>
              <a:cxnLst/>
              <a:rect l="l" t="t" r="r" b="b"/>
              <a:pathLst>
                <a:path w="2708909" h="3935729">
                  <a:moveTo>
                    <a:pt x="0" y="3935349"/>
                  </a:moveTo>
                  <a:lnTo>
                    <a:pt x="2708529" y="3935349"/>
                  </a:lnTo>
                  <a:lnTo>
                    <a:pt x="2708529" y="0"/>
                  </a:lnTo>
                  <a:lnTo>
                    <a:pt x="0" y="0"/>
                  </a:lnTo>
                  <a:lnTo>
                    <a:pt x="0" y="3935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062728" y="2414016"/>
              <a:ext cx="2146300" cy="318770"/>
            </a:xfrm>
            <a:custGeom>
              <a:avLst/>
              <a:gdLst/>
              <a:ahLst/>
              <a:cxnLst/>
              <a:rect l="l" t="t" r="r" b="b"/>
              <a:pathLst>
                <a:path w="2146300" h="318769">
                  <a:moveTo>
                    <a:pt x="214579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2145792" y="318515"/>
                  </a:lnTo>
                  <a:lnTo>
                    <a:pt x="2145792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5248402" y="2426588"/>
            <a:ext cx="17741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ZED</a:t>
            </a:r>
            <a:r>
              <a:rPr dirty="0" sz="1600" spc="-1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dirty="0" sz="1600" spc="-1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055108" y="2727960"/>
            <a:ext cx="203200" cy="129539"/>
          </a:xfrm>
          <a:custGeom>
            <a:avLst/>
            <a:gdLst/>
            <a:ahLst/>
            <a:cxnLst/>
            <a:rect l="l" t="t" r="r" b="b"/>
            <a:pathLst>
              <a:path w="203200" h="129539">
                <a:moveTo>
                  <a:pt x="202691" y="0"/>
                </a:moveTo>
                <a:lnTo>
                  <a:pt x="0" y="0"/>
                </a:lnTo>
                <a:lnTo>
                  <a:pt x="202691" y="129539"/>
                </a:lnTo>
                <a:lnTo>
                  <a:pt x="202691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8098535" y="2491739"/>
            <a:ext cx="3892550" cy="2948940"/>
            <a:chOff x="8098535" y="2491739"/>
            <a:chExt cx="3892550" cy="2948940"/>
          </a:xfrm>
        </p:grpSpPr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98535" y="2961131"/>
              <a:ext cx="3892296" cy="247954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183879" y="2491739"/>
              <a:ext cx="2849880" cy="365760"/>
            </a:xfrm>
            <a:custGeom>
              <a:avLst/>
              <a:gdLst/>
              <a:ahLst/>
              <a:cxnLst/>
              <a:rect l="l" t="t" r="r" b="b"/>
              <a:pathLst>
                <a:path w="2849879" h="365760">
                  <a:moveTo>
                    <a:pt x="2849879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2849879" y="365760"/>
                  </a:lnTo>
                  <a:lnTo>
                    <a:pt x="2849879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183880" y="2491739"/>
            <a:ext cx="2849880" cy="3657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380"/>
              </a:spcBef>
            </a:pPr>
            <a:r>
              <a:rPr dirty="0" sz="1600" spc="-165" b="1" i="1">
                <a:solidFill>
                  <a:srgbClr val="FFFFFF"/>
                </a:solidFill>
                <a:latin typeface="Arial"/>
                <a:cs typeface="Arial"/>
              </a:rPr>
              <a:t>ACMA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dirty="0" sz="16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0" b="1" i="1">
                <a:solidFill>
                  <a:srgbClr val="FFFFFF"/>
                </a:solidFill>
                <a:latin typeface="Arial"/>
                <a:cs typeface="Arial"/>
              </a:rPr>
              <a:t>ship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8145780" y="2805683"/>
            <a:ext cx="283845" cy="155575"/>
          </a:xfrm>
          <a:custGeom>
            <a:avLst/>
            <a:gdLst/>
            <a:ahLst/>
            <a:cxnLst/>
            <a:rect l="l" t="t" r="r" b="b"/>
            <a:pathLst>
              <a:path w="283845" h="155575">
                <a:moveTo>
                  <a:pt x="283464" y="0"/>
                </a:moveTo>
                <a:lnTo>
                  <a:pt x="0" y="0"/>
                </a:lnTo>
                <a:lnTo>
                  <a:pt x="283464" y="155448"/>
                </a:lnTo>
                <a:lnTo>
                  <a:pt x="283464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244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389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26819" y="768095"/>
            <a:ext cx="10718800" cy="1706880"/>
            <a:chOff x="1226819" y="768095"/>
            <a:chExt cx="10718800" cy="17068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5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74608" y="809243"/>
              <a:ext cx="3270504" cy="11841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26819" y="2075687"/>
              <a:ext cx="1130935" cy="399415"/>
            </a:xfrm>
            <a:custGeom>
              <a:avLst/>
              <a:gdLst/>
              <a:ahLst/>
              <a:cxnLst/>
              <a:rect l="l" t="t" r="r" b="b"/>
              <a:pathLst>
                <a:path w="1130935" h="399414">
                  <a:moveTo>
                    <a:pt x="1130808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130808" y="399288"/>
                  </a:lnTo>
                  <a:lnTo>
                    <a:pt x="1130808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159635" y="3010179"/>
            <a:ext cx="3445510" cy="8343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250"/>
              </a:spcBef>
            </a:pPr>
            <a:r>
              <a:rPr dirty="0" sz="1600" spc="-135" b="1" i="1">
                <a:latin typeface="Arial"/>
                <a:cs typeface="Arial"/>
              </a:rPr>
              <a:t>SF.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No: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549/1</a:t>
            </a:r>
            <a:r>
              <a:rPr dirty="0" sz="1600" b="1" i="1">
                <a:latin typeface="Arial"/>
                <a:cs typeface="Arial"/>
              </a:rPr>
              <a:t>,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Kothagondapalli</a:t>
            </a:r>
            <a:r>
              <a:rPr dirty="0" sz="1600" spc="-13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Village,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Hosur</a:t>
            </a:r>
            <a:r>
              <a:rPr dirty="0" sz="1600" spc="-229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Taluk,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Krishnagiri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district-</a:t>
            </a:r>
            <a:r>
              <a:rPr dirty="0" sz="1400" spc="-10" b="1" i="1">
                <a:latin typeface="Arial"/>
                <a:cs typeface="Arial"/>
              </a:rPr>
              <a:t>635109</a:t>
            </a:r>
            <a:r>
              <a:rPr dirty="0" sz="1600" spc="-10" b="1" i="1">
                <a:latin typeface="Arial"/>
                <a:cs typeface="Arial"/>
              </a:rPr>
              <a:t>, </a:t>
            </a:r>
            <a:r>
              <a:rPr dirty="0" sz="1600" spc="-95" b="1" i="1">
                <a:latin typeface="Arial"/>
                <a:cs typeface="Arial"/>
              </a:rPr>
              <a:t>Tamil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Nadu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73223" y="2662427"/>
            <a:ext cx="160655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94560" y="3927347"/>
            <a:ext cx="164020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59635" y="4335526"/>
            <a:ext cx="36137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80" b="1" i="1">
                <a:latin typeface="Arial"/>
                <a:cs typeface="Arial"/>
              </a:rPr>
              <a:t>AK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Hussain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0" b="1" i="1">
                <a:latin typeface="Arial"/>
                <a:cs typeface="Arial"/>
              </a:rPr>
              <a:t>Managing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Partner-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70" b="1" i="1">
                <a:latin typeface="Arial"/>
                <a:cs typeface="Arial"/>
              </a:rPr>
              <a:t>Business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75764" y="5323561"/>
            <a:ext cx="3645535" cy="99441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 spc="-110" b="1" i="1">
                <a:latin typeface="Arial"/>
                <a:cs typeface="Arial"/>
              </a:rPr>
              <a:t>Mobile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/</a:t>
            </a:r>
            <a:r>
              <a:rPr dirty="0" sz="1600" spc="-204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WhatsApp</a:t>
            </a:r>
            <a:r>
              <a:rPr dirty="0" sz="1600" spc="-105" b="1" i="1">
                <a:solidFill>
                  <a:srgbClr val="00AF50"/>
                </a:solidFill>
                <a:latin typeface="Arial"/>
                <a:cs typeface="Arial"/>
              </a:rPr>
              <a:t>:</a:t>
            </a:r>
            <a:r>
              <a:rPr dirty="0" sz="1600" spc="-80" b="1" i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+</a:t>
            </a:r>
            <a:r>
              <a:rPr dirty="0" sz="1400" spc="-10" b="1" i="1">
                <a:latin typeface="Arial"/>
                <a:cs typeface="Arial"/>
              </a:rPr>
              <a:t>91</a:t>
            </a:r>
            <a:r>
              <a:rPr dirty="0" sz="1400" spc="5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9941820220</a:t>
            </a:r>
            <a:endParaRPr sz="14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670"/>
              </a:spcBef>
            </a:pPr>
            <a:r>
              <a:rPr dirty="0" sz="1600" spc="-145" b="1" i="1">
                <a:solidFill>
                  <a:srgbClr val="404040"/>
                </a:solidFill>
                <a:latin typeface="Arial"/>
                <a:cs typeface="Arial"/>
              </a:rPr>
              <a:t>Web</a:t>
            </a:r>
            <a:r>
              <a:rPr dirty="0" sz="1600" spc="-90" b="1" i="1">
                <a:solidFill>
                  <a:srgbClr val="404040"/>
                </a:solidFill>
                <a:latin typeface="Arial"/>
                <a:cs typeface="Arial"/>
              </a:rPr>
              <a:t> site</a:t>
            </a:r>
            <a:r>
              <a:rPr dirty="0" sz="1600" spc="-105" b="1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75" b="1" i="1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dirty="0" sz="1600" spc="-75" b="1" i="1">
                <a:solidFill>
                  <a:srgbClr val="0033CC"/>
                </a:solidFill>
                <a:latin typeface="Arial"/>
                <a:cs typeface="Arial"/>
                <a:hlinkClick r:id="rId9"/>
              </a:rPr>
              <a:t>www.gurupolyproducts.com</a:t>
            </a:r>
            <a:endParaRPr sz="16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530"/>
              </a:spcBef>
            </a:pPr>
            <a:r>
              <a:rPr dirty="0" sz="1600" spc="-95" b="1" i="1">
                <a:solidFill>
                  <a:srgbClr val="404040"/>
                </a:solidFill>
                <a:latin typeface="Arial"/>
                <a:cs typeface="Arial"/>
                <a:hlinkClick r:id="rId10"/>
              </a:rPr>
              <a:t>Email:</a:t>
            </a:r>
            <a:r>
              <a:rPr dirty="0" sz="1600" spc="-80" b="1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u="heavy" sz="1600" spc="-114" b="1" i="1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  <a:hlinkClick r:id="rId11"/>
              </a:rPr>
              <a:t>akhussain@gurupolyproducts.com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02179" y="4985003"/>
            <a:ext cx="198120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71346" y="2143709"/>
            <a:ext cx="8401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5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180844" y="2075688"/>
            <a:ext cx="1675130" cy="399415"/>
          </a:xfrm>
          <a:custGeom>
            <a:avLst/>
            <a:gdLst/>
            <a:ahLst/>
            <a:cxnLst/>
            <a:rect l="l" t="t" r="r" b="b"/>
            <a:pathLst>
              <a:path w="1675129" h="399414">
                <a:moveTo>
                  <a:pt x="1674876" y="0"/>
                </a:moveTo>
                <a:lnTo>
                  <a:pt x="0" y="0"/>
                </a:lnTo>
                <a:lnTo>
                  <a:pt x="0" y="399288"/>
                </a:lnTo>
                <a:lnTo>
                  <a:pt x="1674876" y="399288"/>
                </a:lnTo>
                <a:lnTo>
                  <a:pt x="167487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535682" y="2037029"/>
            <a:ext cx="96456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5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SOLUTIONS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dirty="0" sz="1400" spc="-30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&amp;</a:t>
            </a:r>
            <a:r>
              <a:rPr dirty="0" sz="1400" spc="-150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2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3855720" y="2081783"/>
            <a:ext cx="1130935" cy="399415"/>
          </a:xfrm>
          <a:custGeom>
            <a:avLst/>
            <a:gdLst/>
            <a:ahLst/>
            <a:cxnLst/>
            <a:rect l="l" t="t" r="r" b="b"/>
            <a:pathLst>
              <a:path w="1130935" h="399414">
                <a:moveTo>
                  <a:pt x="1130808" y="0"/>
                </a:moveTo>
                <a:lnTo>
                  <a:pt x="0" y="0"/>
                </a:lnTo>
                <a:lnTo>
                  <a:pt x="0" y="399288"/>
                </a:lnTo>
                <a:lnTo>
                  <a:pt x="1130808" y="399288"/>
                </a:lnTo>
                <a:lnTo>
                  <a:pt x="1130808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910710" y="2150745"/>
            <a:ext cx="10204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25" b="1" i="1">
                <a:solidFill>
                  <a:srgbClr val="0B5A82"/>
                </a:solidFill>
                <a:latin typeface="Arial"/>
                <a:cs typeface="Arial"/>
                <a:hlinkClick r:id="rId13" action="ppaction://hlinksldjump"/>
              </a:rPr>
              <a:t>CUSTOMERS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965191" y="2071116"/>
            <a:ext cx="1129665" cy="401320"/>
          </a:xfrm>
          <a:custGeom>
            <a:avLst/>
            <a:gdLst/>
            <a:ahLst/>
            <a:cxnLst/>
            <a:rect l="l" t="t" r="r" b="b"/>
            <a:pathLst>
              <a:path w="1129664" h="401319">
                <a:moveTo>
                  <a:pt x="1129284" y="0"/>
                </a:moveTo>
                <a:lnTo>
                  <a:pt x="0" y="0"/>
                </a:lnTo>
                <a:lnTo>
                  <a:pt x="0" y="400812"/>
                </a:lnTo>
                <a:lnTo>
                  <a:pt x="1129284" y="400812"/>
                </a:lnTo>
                <a:lnTo>
                  <a:pt x="1129284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5076571" y="2140712"/>
            <a:ext cx="9061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PRODUCTS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074664" y="2071116"/>
            <a:ext cx="1914525" cy="401320"/>
          </a:xfrm>
          <a:custGeom>
            <a:avLst/>
            <a:gdLst/>
            <a:ahLst/>
            <a:cxnLst/>
            <a:rect l="l" t="t" r="r" b="b"/>
            <a:pathLst>
              <a:path w="1914525" h="401319">
                <a:moveTo>
                  <a:pt x="1914143" y="0"/>
                </a:moveTo>
                <a:lnTo>
                  <a:pt x="0" y="0"/>
                </a:lnTo>
                <a:lnTo>
                  <a:pt x="0" y="400812"/>
                </a:lnTo>
                <a:lnTo>
                  <a:pt x="1914143" y="400812"/>
                </a:lnTo>
                <a:lnTo>
                  <a:pt x="1914143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6545326" y="2140712"/>
            <a:ext cx="974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850123" y="2026920"/>
            <a:ext cx="1237615" cy="445134"/>
          </a:xfrm>
          <a:custGeom>
            <a:avLst/>
            <a:gdLst/>
            <a:ahLst/>
            <a:cxnLst/>
            <a:rect l="l" t="t" r="r" b="b"/>
            <a:pathLst>
              <a:path w="1237615" h="445135">
                <a:moveTo>
                  <a:pt x="1237487" y="0"/>
                </a:moveTo>
                <a:lnTo>
                  <a:pt x="0" y="0"/>
                </a:lnTo>
                <a:lnTo>
                  <a:pt x="0" y="445008"/>
                </a:lnTo>
                <a:lnTo>
                  <a:pt x="1237487" y="445008"/>
                </a:lnTo>
                <a:lnTo>
                  <a:pt x="123748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038845" y="2118106"/>
            <a:ext cx="8636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10861547" y="2071116"/>
            <a:ext cx="1115695" cy="401320"/>
          </a:xfrm>
          <a:custGeom>
            <a:avLst/>
            <a:gdLst/>
            <a:ahLst/>
            <a:cxnLst/>
            <a:rect l="l" t="t" r="r" b="b"/>
            <a:pathLst>
              <a:path w="1115695" h="401319">
                <a:moveTo>
                  <a:pt x="0" y="400812"/>
                </a:moveTo>
                <a:lnTo>
                  <a:pt x="1115567" y="400812"/>
                </a:lnTo>
                <a:lnTo>
                  <a:pt x="1115567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10896092" y="2140712"/>
            <a:ext cx="10312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35" b="1" i="1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CONTACT</a:t>
            </a:r>
            <a:r>
              <a:rPr dirty="0" sz="1400" spc="-130" b="1" i="1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 </a:t>
            </a:r>
            <a:r>
              <a:rPr dirty="0" sz="1400" spc="-75" b="1" i="1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9087611" y="2026920"/>
            <a:ext cx="1774189" cy="445134"/>
          </a:xfrm>
          <a:custGeom>
            <a:avLst/>
            <a:gdLst/>
            <a:ahLst/>
            <a:cxnLst/>
            <a:rect l="l" t="t" r="r" b="b"/>
            <a:pathLst>
              <a:path w="1774190" h="445135">
                <a:moveTo>
                  <a:pt x="1773936" y="0"/>
                </a:moveTo>
                <a:lnTo>
                  <a:pt x="0" y="0"/>
                </a:lnTo>
                <a:lnTo>
                  <a:pt x="0" y="445008"/>
                </a:lnTo>
                <a:lnTo>
                  <a:pt x="1773936" y="445008"/>
                </a:lnTo>
                <a:lnTo>
                  <a:pt x="1773936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9411969" y="2118106"/>
            <a:ext cx="11264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04203" y="2616706"/>
            <a:ext cx="5443728" cy="4143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6835" y="50800"/>
            <a:ext cx="1106162" cy="10668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0025" y="768699"/>
            <a:ext cx="7552224" cy="3182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We</a:t>
            </a:r>
            <a:r>
              <a:rPr dirty="0" spc="35"/>
              <a:t> </a:t>
            </a:r>
            <a:r>
              <a:rPr dirty="0"/>
              <a:t>Assure</a:t>
            </a:r>
            <a:r>
              <a:rPr dirty="0" spc="15"/>
              <a:t> </a:t>
            </a:r>
            <a:r>
              <a:rPr dirty="0"/>
              <a:t>our</a:t>
            </a:r>
            <a:r>
              <a:rPr dirty="0" spc="30"/>
              <a:t> </a:t>
            </a:r>
            <a:r>
              <a:rPr dirty="0"/>
              <a:t>exceptional</a:t>
            </a:r>
            <a:r>
              <a:rPr dirty="0" spc="10"/>
              <a:t> </a:t>
            </a:r>
            <a:r>
              <a:rPr dirty="0"/>
              <a:t>services</a:t>
            </a:r>
            <a:r>
              <a:rPr dirty="0" spc="25"/>
              <a:t> </a:t>
            </a:r>
            <a:r>
              <a:rPr dirty="0"/>
              <a:t>at</a:t>
            </a:r>
            <a:r>
              <a:rPr dirty="0" spc="25"/>
              <a:t> </a:t>
            </a:r>
            <a:r>
              <a:rPr dirty="0"/>
              <a:t>all</a:t>
            </a:r>
            <a:r>
              <a:rPr dirty="0" spc="15"/>
              <a:t> </a:t>
            </a:r>
            <a:r>
              <a:rPr dirty="0" spc="-65"/>
              <a:t>TIME..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3165" y="1978332"/>
            <a:ext cx="100423" cy="9998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5159" y="1887315"/>
            <a:ext cx="5287684" cy="3227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3165" y="2536116"/>
            <a:ext cx="100423" cy="999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1643" y="2445099"/>
            <a:ext cx="4879409" cy="3227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3165" y="3095424"/>
            <a:ext cx="100423" cy="9998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6016" y="3004407"/>
            <a:ext cx="5123094" cy="32279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56275" y="4116952"/>
            <a:ext cx="8762345" cy="32734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5206" y="4680807"/>
            <a:ext cx="4612447" cy="32279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41720" y="5798635"/>
            <a:ext cx="3219919" cy="32424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97079" y="6366481"/>
            <a:ext cx="1890941" cy="259411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606167" y="1612844"/>
            <a:ext cx="8816975" cy="5055235"/>
          </a:xfrm>
          <a:prstGeom prst="rect">
            <a:avLst/>
          </a:prstGeom>
        </p:spPr>
        <p:txBody>
          <a:bodyPr wrap="square" lIns="0" tIns="205104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14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400" spc="-25" b="1" i="1">
                <a:solidFill>
                  <a:srgbClr val="1286C3"/>
                </a:solidFill>
                <a:latin typeface="Georgia"/>
                <a:cs typeface="Georgia"/>
              </a:rPr>
              <a:t>Starting</a:t>
            </a:r>
            <a:r>
              <a:rPr dirty="0" sz="2400" spc="7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together</a:t>
            </a:r>
            <a:r>
              <a:rPr dirty="0" sz="2400" spc="9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is</a:t>
            </a:r>
            <a:r>
              <a:rPr dirty="0" sz="2400" spc="8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a</a:t>
            </a:r>
            <a:r>
              <a:rPr dirty="0" sz="2400" spc="7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spc="-10" b="1" i="1">
                <a:solidFill>
                  <a:srgbClr val="1286C3"/>
                </a:solidFill>
                <a:latin typeface="Georgia"/>
                <a:cs typeface="Georgia"/>
              </a:rPr>
              <a:t>beginning..</a:t>
            </a:r>
            <a:endParaRPr sz="24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400" spc="-60" b="1" i="1">
                <a:solidFill>
                  <a:srgbClr val="1286C3"/>
                </a:solidFill>
                <a:latin typeface="Georgia"/>
                <a:cs typeface="Georgia"/>
              </a:rPr>
              <a:t>Working</a:t>
            </a:r>
            <a:r>
              <a:rPr dirty="0" sz="2400" spc="6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together</a:t>
            </a:r>
            <a:r>
              <a:rPr dirty="0" sz="2400" spc="35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is</a:t>
            </a:r>
            <a:r>
              <a:rPr dirty="0" sz="2400" spc="4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spc="-10" b="1" i="1">
                <a:solidFill>
                  <a:srgbClr val="1286C3"/>
                </a:solidFill>
                <a:latin typeface="Georgia"/>
                <a:cs typeface="Georgia"/>
              </a:rPr>
              <a:t>Progress…</a:t>
            </a:r>
            <a:endParaRPr sz="24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400" spc="-10" b="1" i="1">
                <a:solidFill>
                  <a:srgbClr val="1286C3"/>
                </a:solidFill>
                <a:latin typeface="Georgia"/>
                <a:cs typeface="Georgia"/>
              </a:rPr>
              <a:t>Remaining</a:t>
            </a:r>
            <a:r>
              <a:rPr dirty="0" sz="2400" spc="15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together</a:t>
            </a:r>
            <a:r>
              <a:rPr dirty="0" sz="2400" spc="2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b="1" i="1">
                <a:solidFill>
                  <a:srgbClr val="1286C3"/>
                </a:solidFill>
                <a:latin typeface="Georgia"/>
                <a:cs typeface="Georgia"/>
              </a:rPr>
              <a:t>is</a:t>
            </a:r>
            <a:r>
              <a:rPr dirty="0" sz="2400" spc="20" b="1" i="1">
                <a:solidFill>
                  <a:srgbClr val="1286C3"/>
                </a:solidFill>
                <a:latin typeface="Georgia"/>
                <a:cs typeface="Georgia"/>
              </a:rPr>
              <a:t> </a:t>
            </a:r>
            <a:r>
              <a:rPr dirty="0" sz="2400" spc="-10" b="1" i="1">
                <a:solidFill>
                  <a:srgbClr val="1286C3"/>
                </a:solidFill>
                <a:latin typeface="Georgia"/>
                <a:cs typeface="Georgia"/>
              </a:rPr>
              <a:t>Success…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b="1" i="1">
                <a:latin typeface="Georgia"/>
                <a:cs typeface="Georgia"/>
              </a:rPr>
              <a:t>Thanking</a:t>
            </a:r>
            <a:r>
              <a:rPr dirty="0" sz="2400" spc="85" b="1" i="1">
                <a:latin typeface="Georgia"/>
                <a:cs typeface="Georgia"/>
              </a:rPr>
              <a:t> </a:t>
            </a:r>
            <a:r>
              <a:rPr dirty="0" sz="2400" spc="-10" b="1" i="1">
                <a:latin typeface="Georgia"/>
                <a:cs typeface="Georgia"/>
              </a:rPr>
              <a:t>You</a:t>
            </a:r>
            <a:r>
              <a:rPr dirty="0" sz="2400" spc="7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….for</a:t>
            </a:r>
            <a:r>
              <a:rPr dirty="0" sz="2400" spc="8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your</a:t>
            </a:r>
            <a:r>
              <a:rPr dirty="0" sz="2400" spc="7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valuable</a:t>
            </a:r>
            <a:r>
              <a:rPr dirty="0" sz="2400" spc="5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time</a:t>
            </a:r>
            <a:r>
              <a:rPr dirty="0" sz="2400" spc="7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and</a:t>
            </a:r>
            <a:r>
              <a:rPr dirty="0" sz="2400" spc="75" b="1" i="1">
                <a:latin typeface="Georgia"/>
                <a:cs typeface="Georgia"/>
              </a:rPr>
              <a:t> </a:t>
            </a:r>
            <a:r>
              <a:rPr dirty="0" sz="2400" spc="-10" b="1" i="1">
                <a:latin typeface="Georgia"/>
                <a:cs typeface="Georgia"/>
              </a:rPr>
              <a:t>patience...</a:t>
            </a:r>
            <a:endParaRPr sz="2400">
              <a:latin typeface="Georgia"/>
              <a:cs typeface="Georgia"/>
            </a:endParaRPr>
          </a:p>
          <a:p>
            <a:pPr algn="ctr" marR="309880">
              <a:lnSpc>
                <a:spcPct val="100000"/>
              </a:lnSpc>
              <a:spcBef>
                <a:spcPts val="1525"/>
              </a:spcBef>
            </a:pPr>
            <a:r>
              <a:rPr dirty="0" sz="2400" spc="-40" b="1" i="1">
                <a:latin typeface="Georgia"/>
                <a:cs typeface="Georgia"/>
              </a:rPr>
              <a:t>Awaiting</a:t>
            </a:r>
            <a:r>
              <a:rPr dirty="0" sz="2400" spc="-30" b="1" i="1">
                <a:latin typeface="Georgia"/>
                <a:cs typeface="Georgia"/>
              </a:rPr>
              <a:t> </a:t>
            </a:r>
            <a:r>
              <a:rPr dirty="0" sz="2400" b="1" i="1">
                <a:latin typeface="Georgia"/>
                <a:cs typeface="Georgia"/>
              </a:rPr>
              <a:t>your</a:t>
            </a:r>
            <a:r>
              <a:rPr dirty="0" sz="2400" spc="-10" b="1" i="1">
                <a:latin typeface="Georgia"/>
                <a:cs typeface="Georgia"/>
              </a:rPr>
              <a:t> </a:t>
            </a:r>
            <a:r>
              <a:rPr dirty="0" sz="2400" spc="-130" b="1" i="1">
                <a:latin typeface="Georgia"/>
                <a:cs typeface="Georgia"/>
              </a:rPr>
              <a:t>PROPOSALS</a:t>
            </a:r>
            <a:r>
              <a:rPr dirty="0" sz="2400" spc="-20" b="1" i="1">
                <a:latin typeface="Georgia"/>
                <a:cs typeface="Georgia"/>
              </a:rPr>
              <a:t> </a:t>
            </a:r>
            <a:r>
              <a:rPr dirty="0" sz="2400" spc="-25" b="1" i="1">
                <a:latin typeface="Georgia"/>
                <a:cs typeface="Georgia"/>
              </a:rPr>
              <a:t>...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64"/>
              </a:spcBef>
            </a:pPr>
            <a:endParaRPr sz="2400">
              <a:latin typeface="Georgia"/>
              <a:cs typeface="Georgia"/>
            </a:endParaRPr>
          </a:p>
          <a:p>
            <a:pPr algn="ctr" marL="2479675" marR="3062605">
              <a:lnSpc>
                <a:spcPct val="152900"/>
              </a:lnSpc>
            </a:pPr>
            <a:r>
              <a:rPr dirty="0" sz="2400" spc="-85" b="1" i="1">
                <a:solidFill>
                  <a:srgbClr val="0033CC"/>
                </a:solidFill>
                <a:latin typeface="Georgia"/>
                <a:cs typeface="Georgia"/>
              </a:rPr>
              <a:t>With</a:t>
            </a:r>
            <a:r>
              <a:rPr dirty="0" sz="2400" spc="-50" b="1" i="1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dirty="0" sz="2400" spc="-20" b="1" i="1">
                <a:solidFill>
                  <a:srgbClr val="0033CC"/>
                </a:solidFill>
                <a:latin typeface="Georgia"/>
                <a:cs typeface="Georgia"/>
              </a:rPr>
              <a:t>Kind</a:t>
            </a:r>
            <a:r>
              <a:rPr dirty="0" sz="2400" spc="-60" b="1" i="1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dirty="0" sz="2400" spc="-10" b="1" i="1">
                <a:solidFill>
                  <a:srgbClr val="0033CC"/>
                </a:solidFill>
                <a:latin typeface="Georgia"/>
                <a:cs typeface="Georgia"/>
              </a:rPr>
              <a:t>Regards…</a:t>
            </a:r>
            <a:r>
              <a:rPr dirty="0" sz="2400" spc="-10" b="1" i="1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dirty="0" sz="2400" spc="-75" b="1" i="1">
                <a:solidFill>
                  <a:srgbClr val="0033CC"/>
                </a:solidFill>
                <a:latin typeface="Georgia"/>
                <a:cs typeface="Georgia"/>
              </a:rPr>
              <a:t>GPP </a:t>
            </a:r>
            <a:r>
              <a:rPr dirty="0" sz="2400" spc="-10" b="1" i="1">
                <a:solidFill>
                  <a:srgbClr val="0033CC"/>
                </a:solidFill>
                <a:latin typeface="Georgia"/>
                <a:cs typeface="Georgia"/>
              </a:rPr>
              <a:t>Team…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sp>
          <p:nvSpPr>
            <p:cNvPr id="3" name="object 3" descr=""/>
            <p:cNvSpPr/>
            <p:nvPr/>
          </p:nvSpPr>
          <p:spPr>
            <a:xfrm>
              <a:off x="1524000" y="152400"/>
              <a:ext cx="10668000" cy="687705"/>
            </a:xfrm>
            <a:custGeom>
              <a:avLst/>
              <a:gdLst/>
              <a:ahLst/>
              <a:cxnLst/>
              <a:rect l="l" t="t" r="r" b="b"/>
              <a:pathLst>
                <a:path w="10668000" h="687705">
                  <a:moveTo>
                    <a:pt x="10668000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10668000" y="687324"/>
                  </a:lnTo>
                  <a:lnTo>
                    <a:pt x="10668000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503" y="313931"/>
              <a:ext cx="3789426" cy="38482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697" y="318643"/>
              <a:ext cx="3800094" cy="3258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4271" y="2610611"/>
            <a:ext cx="1807845" cy="399415"/>
          </a:xfrm>
          <a:prstGeom prst="rect"/>
          <a:solidFill>
            <a:srgbClr val="D5EDFA"/>
          </a:solidFill>
        </p:spPr>
        <p:txBody>
          <a:bodyPr wrap="square" lIns="0" tIns="29209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dirty="0" sz="2000" spc="-195">
                <a:solidFill>
                  <a:srgbClr val="000000"/>
                </a:solidFill>
                <a:latin typeface="Arial"/>
                <a:cs typeface="Arial"/>
              </a:rPr>
              <a:t>GPP</a:t>
            </a:r>
            <a:r>
              <a:rPr dirty="0" sz="2000" spc="-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0000"/>
                </a:solidFill>
                <a:latin typeface="Arial"/>
                <a:cs typeface="Arial"/>
              </a:rPr>
              <a:t>Overview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pc="-130"/>
              <a:t>Guru</a:t>
            </a:r>
            <a:r>
              <a:rPr dirty="0" spc="-80"/>
              <a:t> </a:t>
            </a:r>
            <a:r>
              <a:rPr dirty="0" spc="-125"/>
              <a:t>Poly</a:t>
            </a:r>
            <a:r>
              <a:rPr dirty="0" spc="-70"/>
              <a:t> </a:t>
            </a:r>
            <a:r>
              <a:rPr dirty="0" spc="-130"/>
              <a:t>Products</a:t>
            </a:r>
            <a:r>
              <a:rPr dirty="0" spc="-60"/>
              <a:t> </a:t>
            </a:r>
            <a:r>
              <a:rPr dirty="0" spc="-150"/>
              <a:t>is</a:t>
            </a:r>
            <a:r>
              <a:rPr dirty="0" spc="-85"/>
              <a:t> </a:t>
            </a:r>
            <a:r>
              <a:rPr dirty="0" spc="-45"/>
              <a:t>a</a:t>
            </a:r>
            <a:r>
              <a:rPr dirty="0" spc="-85"/>
              <a:t> </a:t>
            </a:r>
            <a:r>
              <a:rPr dirty="0" spc="-105"/>
              <a:t>Partnership</a:t>
            </a:r>
            <a:r>
              <a:rPr dirty="0" spc="-65"/>
              <a:t> </a:t>
            </a:r>
            <a:r>
              <a:rPr dirty="0" spc="-140"/>
              <a:t>company</a:t>
            </a:r>
            <a:r>
              <a:rPr dirty="0" spc="-45"/>
              <a:t> </a:t>
            </a:r>
            <a:r>
              <a:rPr dirty="0" spc="-110"/>
              <a:t>established</a:t>
            </a:r>
            <a:r>
              <a:rPr dirty="0" spc="-75"/>
              <a:t> </a:t>
            </a:r>
            <a:r>
              <a:rPr dirty="0" spc="-100"/>
              <a:t>in</a:t>
            </a:r>
            <a:r>
              <a:rPr dirty="0" spc="-85"/>
              <a:t> </a:t>
            </a:r>
            <a:r>
              <a:rPr dirty="0" sz="1400" spc="-10"/>
              <a:t>2018</a:t>
            </a:r>
            <a:r>
              <a:rPr dirty="0" spc="-10"/>
              <a:t>.</a:t>
            </a:r>
            <a:endParaRPr sz="1400"/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algn="just" marL="12700" marR="5080">
              <a:lnSpc>
                <a:spcPct val="99800"/>
              </a:lnSpc>
            </a:pPr>
            <a:r>
              <a:rPr dirty="0" spc="-150"/>
              <a:t>GPP</a:t>
            </a:r>
            <a:r>
              <a:rPr dirty="0" spc="-125"/>
              <a:t> </a:t>
            </a:r>
            <a:r>
              <a:rPr dirty="0" spc="-145"/>
              <a:t>is</a:t>
            </a:r>
            <a:r>
              <a:rPr dirty="0" spc="-120"/>
              <a:t> </a:t>
            </a:r>
            <a:r>
              <a:rPr dirty="0" spc="-105"/>
              <a:t>Located</a:t>
            </a:r>
            <a:r>
              <a:rPr dirty="0" spc="-120"/>
              <a:t> </a:t>
            </a:r>
            <a:r>
              <a:rPr dirty="0" spc="-95"/>
              <a:t>in</a:t>
            </a:r>
            <a:r>
              <a:rPr dirty="0" spc="-120"/>
              <a:t> </a:t>
            </a:r>
            <a:r>
              <a:rPr dirty="0" spc="-40"/>
              <a:t>a</a:t>
            </a:r>
            <a:r>
              <a:rPr dirty="0" spc="-114"/>
              <a:t> </a:t>
            </a:r>
            <a:r>
              <a:rPr dirty="0" spc="-65"/>
              <a:t>built-</a:t>
            </a:r>
            <a:r>
              <a:rPr dirty="0" spc="-155"/>
              <a:t>up</a:t>
            </a:r>
            <a:r>
              <a:rPr dirty="0" spc="-125"/>
              <a:t> </a:t>
            </a:r>
            <a:r>
              <a:rPr dirty="0" spc="-85"/>
              <a:t>Area</a:t>
            </a:r>
            <a:r>
              <a:rPr dirty="0" spc="-105"/>
              <a:t> </a:t>
            </a:r>
            <a:r>
              <a:rPr dirty="0" spc="-75"/>
              <a:t>of</a:t>
            </a:r>
            <a:r>
              <a:rPr dirty="0" spc="215"/>
              <a:t> </a:t>
            </a:r>
            <a:r>
              <a:rPr dirty="0" sz="1400" spc="-5"/>
              <a:t>20</a:t>
            </a:r>
            <a:r>
              <a:rPr dirty="0" sz="1400" spc="-10"/>
              <a:t>,</a:t>
            </a:r>
            <a:r>
              <a:rPr dirty="0" sz="1400"/>
              <a:t>6</a:t>
            </a:r>
            <a:r>
              <a:rPr dirty="0" sz="1400" spc="-15"/>
              <a:t>0</a:t>
            </a:r>
            <a:r>
              <a:rPr dirty="0" sz="1400"/>
              <a:t>0</a:t>
            </a:r>
            <a:r>
              <a:rPr dirty="0" sz="1400" spc="-70"/>
              <a:t> </a:t>
            </a:r>
            <a:r>
              <a:rPr dirty="0" spc="-75"/>
              <a:t>sqft</a:t>
            </a:r>
            <a:r>
              <a:rPr dirty="0" spc="204"/>
              <a:t> </a:t>
            </a:r>
            <a:r>
              <a:rPr dirty="0" spc="-50"/>
              <a:t>with</a:t>
            </a:r>
            <a:r>
              <a:rPr dirty="0" spc="-114"/>
              <a:t> </a:t>
            </a:r>
            <a:r>
              <a:rPr dirty="0" spc="-40"/>
              <a:t>a</a:t>
            </a:r>
            <a:r>
              <a:rPr dirty="0" spc="-120"/>
              <a:t> </a:t>
            </a:r>
            <a:r>
              <a:rPr dirty="0" spc="-20"/>
              <a:t>total</a:t>
            </a:r>
            <a:r>
              <a:rPr dirty="0" spc="-120"/>
              <a:t> </a:t>
            </a:r>
            <a:r>
              <a:rPr dirty="0" spc="-70"/>
              <a:t>area</a:t>
            </a:r>
            <a:r>
              <a:rPr dirty="0" spc="-105"/>
              <a:t> </a:t>
            </a:r>
            <a:r>
              <a:rPr dirty="0" spc="-75"/>
              <a:t>of</a:t>
            </a:r>
            <a:r>
              <a:rPr dirty="0" spc="-120"/>
              <a:t> </a:t>
            </a:r>
            <a:r>
              <a:rPr dirty="0" sz="1400" spc="-5"/>
              <a:t>33</a:t>
            </a:r>
            <a:r>
              <a:rPr dirty="0" sz="1400" spc="5"/>
              <a:t>,</a:t>
            </a:r>
            <a:r>
              <a:rPr dirty="0" sz="1400" spc="-5"/>
              <a:t>00</a:t>
            </a:r>
            <a:r>
              <a:rPr dirty="0" sz="1400"/>
              <a:t>0</a:t>
            </a:r>
            <a:r>
              <a:rPr dirty="0" sz="1400" spc="55"/>
              <a:t> </a:t>
            </a:r>
            <a:r>
              <a:rPr dirty="0" spc="-75"/>
              <a:t>sqft</a:t>
            </a:r>
            <a:r>
              <a:rPr dirty="0" spc="-120"/>
              <a:t> </a:t>
            </a:r>
            <a:r>
              <a:rPr dirty="0" spc="-50"/>
              <a:t>facility</a:t>
            </a:r>
            <a:r>
              <a:rPr dirty="0" spc="-125"/>
              <a:t> </a:t>
            </a:r>
            <a:r>
              <a:rPr dirty="0" spc="-95"/>
              <a:t>in</a:t>
            </a:r>
            <a:r>
              <a:rPr dirty="0" spc="-130"/>
              <a:t> </a:t>
            </a:r>
            <a:r>
              <a:rPr dirty="0" spc="-110"/>
              <a:t>Hosur,</a:t>
            </a:r>
            <a:r>
              <a:rPr dirty="0" spc="-114"/>
              <a:t> </a:t>
            </a:r>
            <a:r>
              <a:rPr dirty="0" spc="-90"/>
              <a:t>Tamil</a:t>
            </a:r>
            <a:r>
              <a:rPr dirty="0" spc="-120"/>
              <a:t> </a:t>
            </a:r>
            <a:r>
              <a:rPr dirty="0" spc="-60"/>
              <a:t>Nadu,</a:t>
            </a:r>
            <a:r>
              <a:rPr dirty="0" spc="-140"/>
              <a:t> </a:t>
            </a:r>
            <a:r>
              <a:rPr dirty="0" spc="-60"/>
              <a:t>India.</a:t>
            </a:r>
            <a:r>
              <a:rPr dirty="0" spc="-145"/>
              <a:t> </a:t>
            </a:r>
            <a:r>
              <a:rPr dirty="0" spc="-155"/>
              <a:t>GPP</a:t>
            </a:r>
            <a:r>
              <a:rPr dirty="0" spc="-145"/>
              <a:t> </a:t>
            </a:r>
            <a:r>
              <a:rPr dirty="0" spc="-135"/>
              <a:t>has</a:t>
            </a:r>
            <a:r>
              <a:rPr dirty="0" spc="-114" i="1"/>
              <a:t> </a:t>
            </a:r>
            <a:r>
              <a:rPr dirty="0" spc="-40" i="1"/>
              <a:t>a</a:t>
            </a:r>
            <a:r>
              <a:rPr dirty="0" spc="-20" i="1"/>
              <a:t> </a:t>
            </a:r>
            <a:r>
              <a:rPr dirty="0" spc="-90" i="1"/>
              <a:t>significant</a:t>
            </a:r>
            <a:r>
              <a:rPr dirty="0" spc="-10" i="1"/>
              <a:t> </a:t>
            </a:r>
            <a:r>
              <a:rPr dirty="0" spc="-110" i="1"/>
              <a:t>Corporate</a:t>
            </a:r>
            <a:r>
              <a:rPr dirty="0" spc="-10" i="1"/>
              <a:t> </a:t>
            </a:r>
            <a:r>
              <a:rPr dirty="0" spc="-125" i="1"/>
              <a:t>MNC</a:t>
            </a:r>
            <a:r>
              <a:rPr dirty="0" spc="-15" i="1"/>
              <a:t> </a:t>
            </a:r>
            <a:r>
              <a:rPr dirty="0" spc="-140" i="1"/>
              <a:t>companies</a:t>
            </a:r>
            <a:r>
              <a:rPr dirty="0" spc="-15" i="1"/>
              <a:t> </a:t>
            </a:r>
            <a:r>
              <a:rPr dirty="0" spc="-150" i="1"/>
              <a:t>on</a:t>
            </a:r>
            <a:r>
              <a:rPr dirty="0" spc="-25" i="1"/>
              <a:t> </a:t>
            </a:r>
            <a:r>
              <a:rPr dirty="0" spc="-80" i="1"/>
              <a:t>its</a:t>
            </a:r>
            <a:r>
              <a:rPr dirty="0" spc="-15" i="1"/>
              <a:t> </a:t>
            </a:r>
            <a:r>
              <a:rPr dirty="0" spc="-80" i="1"/>
              <a:t>client</a:t>
            </a:r>
            <a:r>
              <a:rPr dirty="0" spc="-10" i="1"/>
              <a:t> </a:t>
            </a:r>
            <a:r>
              <a:rPr dirty="0" spc="-65" i="1"/>
              <a:t>list</a:t>
            </a:r>
            <a:r>
              <a:rPr dirty="0" spc="-20" i="1"/>
              <a:t> </a:t>
            </a:r>
            <a:r>
              <a:rPr dirty="0" spc="-110" i="1"/>
              <a:t>Like</a:t>
            </a:r>
            <a:r>
              <a:rPr dirty="0" spc="-30" i="1"/>
              <a:t> </a:t>
            </a:r>
            <a:r>
              <a:rPr dirty="0" spc="-145" i="1"/>
              <a:t>LS</a:t>
            </a:r>
            <a:r>
              <a:rPr dirty="0" spc="-25" i="1"/>
              <a:t> </a:t>
            </a:r>
            <a:r>
              <a:rPr dirty="0" spc="-85" i="1"/>
              <a:t>Automotive,</a:t>
            </a:r>
            <a:r>
              <a:rPr dirty="0" spc="-15" i="1"/>
              <a:t> </a:t>
            </a:r>
            <a:r>
              <a:rPr dirty="0" spc="-105" i="1"/>
              <a:t>Sundaram</a:t>
            </a:r>
            <a:r>
              <a:rPr dirty="0" spc="-30" i="1"/>
              <a:t> </a:t>
            </a:r>
            <a:r>
              <a:rPr dirty="0" spc="-100" i="1"/>
              <a:t>Auto</a:t>
            </a:r>
            <a:r>
              <a:rPr dirty="0" spc="-30" i="1"/>
              <a:t> </a:t>
            </a:r>
            <a:r>
              <a:rPr dirty="0" spc="-140" i="1"/>
              <a:t>Components</a:t>
            </a:r>
            <a:r>
              <a:rPr dirty="0" spc="-15" i="1"/>
              <a:t> </a:t>
            </a:r>
            <a:r>
              <a:rPr dirty="0" spc="-35" i="1"/>
              <a:t>Ltd,</a:t>
            </a:r>
            <a:r>
              <a:rPr dirty="0" spc="-20" i="1"/>
              <a:t> </a:t>
            </a:r>
            <a:r>
              <a:rPr dirty="0" spc="-80" i="1"/>
              <a:t>Emminitia,</a:t>
            </a:r>
            <a:r>
              <a:rPr dirty="0" spc="-5" i="1"/>
              <a:t> </a:t>
            </a:r>
            <a:r>
              <a:rPr dirty="0" spc="-180" i="1"/>
              <a:t>SSF</a:t>
            </a:r>
            <a:r>
              <a:rPr dirty="0" spc="-120" i="1"/>
              <a:t> </a:t>
            </a:r>
            <a:r>
              <a:rPr dirty="0" spc="-25" i="1"/>
              <a:t>&amp;</a:t>
            </a:r>
            <a:r>
              <a:rPr dirty="0" spc="-229" i="1"/>
              <a:t> </a:t>
            </a:r>
            <a:r>
              <a:rPr dirty="0" spc="-120" i="1"/>
              <a:t>Winnercom</a:t>
            </a:r>
            <a:r>
              <a:rPr dirty="0" spc="-165" i="1"/>
              <a:t> </a:t>
            </a:r>
            <a:r>
              <a:rPr dirty="0" spc="-90" i="1"/>
              <a:t>Sandhar</a:t>
            </a:r>
            <a:endParaRPr sz="1400"/>
          </a:p>
          <a:p>
            <a:pPr>
              <a:lnSpc>
                <a:spcPct val="100000"/>
              </a:lnSpc>
              <a:spcBef>
                <a:spcPts val="80"/>
              </a:spcBef>
            </a:pPr>
          </a:p>
          <a:p>
            <a:pPr algn="just" marL="12700" marR="6985">
              <a:lnSpc>
                <a:spcPct val="100000"/>
              </a:lnSpc>
            </a:pPr>
            <a:r>
              <a:rPr dirty="0">
                <a:latin typeface="Liberation Sans Narrow"/>
                <a:cs typeface="Liberation Sans Narrow"/>
              </a:rPr>
              <a:t>GPP’s</a:t>
            </a:r>
            <a:r>
              <a:rPr dirty="0" spc="-95">
                <a:latin typeface="Liberation Sans Narrow"/>
                <a:cs typeface="Liberation Sans Narrow"/>
              </a:rPr>
              <a:t> </a:t>
            </a:r>
            <a:r>
              <a:rPr dirty="0" spc="-95"/>
              <a:t>operational</a:t>
            </a:r>
            <a:r>
              <a:rPr dirty="0" spc="65"/>
              <a:t> </a:t>
            </a:r>
            <a:r>
              <a:rPr dirty="0" spc="-130"/>
              <a:t>excellence</a:t>
            </a:r>
            <a:r>
              <a:rPr dirty="0" spc="55"/>
              <a:t> </a:t>
            </a:r>
            <a:r>
              <a:rPr dirty="0" spc="-254"/>
              <a:t>is</a:t>
            </a:r>
            <a:r>
              <a:rPr dirty="0" spc="145"/>
              <a:t> </a:t>
            </a:r>
            <a:r>
              <a:rPr dirty="0" spc="-110"/>
              <a:t>predicated</a:t>
            </a:r>
            <a:r>
              <a:rPr dirty="0" spc="55"/>
              <a:t> </a:t>
            </a:r>
            <a:r>
              <a:rPr dirty="0" spc="-260"/>
              <a:t>by</a:t>
            </a:r>
            <a:r>
              <a:rPr dirty="0" spc="150"/>
              <a:t> </a:t>
            </a:r>
            <a:r>
              <a:rPr dirty="0" spc="-180"/>
              <a:t>our</a:t>
            </a:r>
            <a:r>
              <a:rPr dirty="0" spc="65"/>
              <a:t> </a:t>
            </a:r>
            <a:r>
              <a:rPr dirty="0" spc="-70"/>
              <a:t>ability</a:t>
            </a:r>
            <a:r>
              <a:rPr dirty="0" spc="60"/>
              <a:t> </a:t>
            </a:r>
            <a:r>
              <a:rPr dirty="0" spc="-75"/>
              <a:t>to</a:t>
            </a:r>
            <a:r>
              <a:rPr dirty="0" spc="70"/>
              <a:t> </a:t>
            </a:r>
            <a:r>
              <a:rPr dirty="0" spc="-65"/>
              <a:t>out-</a:t>
            </a:r>
            <a:r>
              <a:rPr dirty="0" spc="-90"/>
              <a:t>perform,</a:t>
            </a:r>
            <a:r>
              <a:rPr dirty="0" spc="80"/>
              <a:t> </a:t>
            </a:r>
            <a:r>
              <a:rPr dirty="0" spc="-75"/>
              <a:t>out-</a:t>
            </a:r>
            <a:r>
              <a:rPr dirty="0" spc="-165"/>
              <a:t>class</a:t>
            </a:r>
            <a:r>
              <a:rPr dirty="0" spc="65"/>
              <a:t> </a:t>
            </a:r>
            <a:r>
              <a:rPr dirty="0" spc="-120"/>
              <a:t>and</a:t>
            </a:r>
            <a:r>
              <a:rPr dirty="0" spc="65"/>
              <a:t> </a:t>
            </a:r>
            <a:r>
              <a:rPr dirty="0" spc="-70"/>
              <a:t>out-</a:t>
            </a:r>
            <a:r>
              <a:rPr dirty="0" spc="-100"/>
              <a:t>deliver</a:t>
            </a:r>
            <a:r>
              <a:rPr dirty="0" spc="65"/>
              <a:t> </a:t>
            </a:r>
            <a:r>
              <a:rPr dirty="0" spc="-170"/>
              <a:t>our</a:t>
            </a:r>
            <a:r>
              <a:rPr dirty="0" spc="65"/>
              <a:t> </a:t>
            </a:r>
            <a:r>
              <a:rPr dirty="0" spc="-120"/>
              <a:t>competitors</a:t>
            </a:r>
            <a:r>
              <a:rPr dirty="0" spc="95"/>
              <a:t> </a:t>
            </a:r>
            <a:r>
              <a:rPr dirty="0" spc="-270"/>
              <a:t>on</a:t>
            </a:r>
            <a:r>
              <a:rPr dirty="0" spc="155"/>
              <a:t> </a:t>
            </a:r>
            <a:r>
              <a:rPr dirty="0" spc="-10"/>
              <a:t>levels</a:t>
            </a:r>
            <a:r>
              <a:rPr dirty="0" spc="-10" i="1"/>
              <a:t> </a:t>
            </a:r>
            <a:r>
              <a:rPr dirty="0" spc="-114" i="1"/>
              <a:t>of</a:t>
            </a:r>
            <a:r>
              <a:rPr dirty="0" i="1"/>
              <a:t> </a:t>
            </a:r>
            <a:r>
              <a:rPr dirty="0" spc="-135" i="1"/>
              <a:t>workmanship</a:t>
            </a:r>
            <a:r>
              <a:rPr dirty="0" spc="55" i="1"/>
              <a:t> </a:t>
            </a:r>
            <a:r>
              <a:rPr dirty="0" spc="-70" i="1"/>
              <a:t>quality,</a:t>
            </a:r>
            <a:r>
              <a:rPr dirty="0" spc="40" i="1"/>
              <a:t> </a:t>
            </a:r>
            <a:r>
              <a:rPr dirty="0" spc="-105" i="1"/>
              <a:t>streamlined</a:t>
            </a:r>
            <a:r>
              <a:rPr dirty="0" spc="40" i="1"/>
              <a:t> </a:t>
            </a:r>
            <a:r>
              <a:rPr dirty="0" spc="-95" i="1"/>
              <a:t>manufacturing</a:t>
            </a:r>
            <a:r>
              <a:rPr dirty="0" spc="40" i="1"/>
              <a:t> </a:t>
            </a:r>
            <a:r>
              <a:rPr dirty="0" spc="-185" i="1"/>
              <a:t>processes</a:t>
            </a:r>
            <a:r>
              <a:rPr dirty="0" spc="75" i="1"/>
              <a:t> </a:t>
            </a:r>
            <a:r>
              <a:rPr dirty="0" spc="-125" i="1"/>
              <a:t>and</a:t>
            </a:r>
            <a:r>
              <a:rPr dirty="0" spc="40" i="1"/>
              <a:t> </a:t>
            </a:r>
            <a:r>
              <a:rPr dirty="0" spc="-95" i="1"/>
              <a:t>un-</a:t>
            </a:r>
            <a:r>
              <a:rPr dirty="0" spc="-165" i="1"/>
              <a:t>surpassed</a:t>
            </a:r>
            <a:r>
              <a:rPr dirty="0" spc="50" i="1"/>
              <a:t> </a:t>
            </a:r>
            <a:r>
              <a:rPr dirty="0" spc="-114" i="1"/>
              <a:t>levels</a:t>
            </a:r>
            <a:r>
              <a:rPr dirty="0" spc="55" i="1"/>
              <a:t> </a:t>
            </a:r>
            <a:r>
              <a:rPr dirty="0" spc="-110" i="1"/>
              <a:t>of</a:t>
            </a:r>
            <a:r>
              <a:rPr dirty="0" spc="35" i="1"/>
              <a:t> </a:t>
            </a:r>
            <a:r>
              <a:rPr dirty="0" spc="-145" i="1"/>
              <a:t>customer</a:t>
            </a:r>
            <a:r>
              <a:rPr dirty="0" spc="50" i="1"/>
              <a:t> </a:t>
            </a:r>
            <a:r>
              <a:rPr dirty="0" spc="-140" i="1"/>
              <a:t>care</a:t>
            </a:r>
            <a:r>
              <a:rPr dirty="0" spc="30" i="1"/>
              <a:t> </a:t>
            </a:r>
            <a:r>
              <a:rPr dirty="0" spc="-120" i="1"/>
              <a:t>and</a:t>
            </a:r>
            <a:r>
              <a:rPr dirty="0" spc="30" i="1"/>
              <a:t> </a:t>
            </a:r>
            <a:r>
              <a:rPr dirty="0" spc="-70" i="1"/>
              <a:t>retention.</a:t>
            </a:r>
            <a:r>
              <a:rPr dirty="0" spc="30" i="1"/>
              <a:t> </a:t>
            </a:r>
            <a:r>
              <a:rPr dirty="0" spc="-25" i="1"/>
              <a:t>Our </a:t>
            </a:r>
            <a:r>
              <a:rPr dirty="0" spc="-110" i="1"/>
              <a:t>performance</a:t>
            </a:r>
            <a:r>
              <a:rPr dirty="0" spc="-50" i="1"/>
              <a:t> </a:t>
            </a:r>
            <a:r>
              <a:rPr dirty="0" spc="-70" i="1"/>
              <a:t>within</a:t>
            </a:r>
            <a:r>
              <a:rPr dirty="0" spc="-75" i="1"/>
              <a:t> </a:t>
            </a:r>
            <a:r>
              <a:rPr dirty="0" spc="-130" i="1"/>
              <a:t>our</a:t>
            </a:r>
            <a:r>
              <a:rPr dirty="0" spc="-65" i="1"/>
              <a:t> </a:t>
            </a:r>
            <a:r>
              <a:rPr dirty="0" spc="-105" i="1"/>
              <a:t>industry</a:t>
            </a:r>
            <a:r>
              <a:rPr dirty="0" spc="-95" i="1"/>
              <a:t> </a:t>
            </a:r>
            <a:r>
              <a:rPr dirty="0" spc="-120" i="1"/>
              <a:t>sector</a:t>
            </a:r>
            <a:r>
              <a:rPr dirty="0" spc="-45" i="1"/>
              <a:t> </a:t>
            </a:r>
            <a:r>
              <a:rPr dirty="0" spc="-150" i="1"/>
              <a:t>is</a:t>
            </a:r>
            <a:r>
              <a:rPr dirty="0" spc="-85" i="1"/>
              <a:t> </a:t>
            </a:r>
            <a:r>
              <a:rPr dirty="0" spc="-100" i="1"/>
              <a:t>in</a:t>
            </a:r>
            <a:r>
              <a:rPr dirty="0" spc="-90" i="1"/>
              <a:t> </a:t>
            </a:r>
            <a:r>
              <a:rPr dirty="0" spc="-60" i="1"/>
              <a:t>the </a:t>
            </a:r>
            <a:r>
              <a:rPr dirty="0" spc="-130" i="1"/>
              <a:t>upper</a:t>
            </a:r>
            <a:r>
              <a:rPr dirty="0" spc="-55" i="1"/>
              <a:t> </a:t>
            </a:r>
            <a:r>
              <a:rPr dirty="0" spc="-75" i="1"/>
              <a:t>quartile</a:t>
            </a:r>
            <a:r>
              <a:rPr dirty="0" spc="-85" i="1"/>
              <a:t> </a:t>
            </a:r>
            <a:r>
              <a:rPr dirty="0" spc="-75" i="1"/>
              <a:t>for</a:t>
            </a:r>
            <a:r>
              <a:rPr dirty="0" spc="-65" i="1"/>
              <a:t> </a:t>
            </a:r>
            <a:r>
              <a:rPr dirty="0" spc="-130" i="1"/>
              <a:t>our</a:t>
            </a:r>
            <a:r>
              <a:rPr dirty="0" spc="-65" i="1"/>
              <a:t> </a:t>
            </a:r>
            <a:r>
              <a:rPr dirty="0">
                <a:latin typeface="Liberation Sans Narrow"/>
                <a:cs typeface="Liberation Sans Narrow"/>
              </a:rPr>
              <a:t>client’s</a:t>
            </a:r>
            <a:r>
              <a:rPr dirty="0" spc="15">
                <a:latin typeface="Liberation Sans Narrow"/>
                <a:cs typeface="Liberation Sans Narrow"/>
              </a:rPr>
              <a:t> </a:t>
            </a:r>
            <a:r>
              <a:rPr dirty="0" spc="-25"/>
              <a:t>total</a:t>
            </a:r>
            <a:r>
              <a:rPr dirty="0" spc="-70"/>
              <a:t> </a:t>
            </a:r>
            <a:r>
              <a:rPr dirty="0" spc="-135"/>
              <a:t>cost</a:t>
            </a:r>
            <a:r>
              <a:rPr dirty="0" spc="-50"/>
              <a:t> </a:t>
            </a:r>
            <a:r>
              <a:rPr dirty="0" spc="-75"/>
              <a:t>of</a:t>
            </a:r>
            <a:r>
              <a:rPr dirty="0" spc="-70"/>
              <a:t> </a:t>
            </a:r>
            <a:r>
              <a:rPr dirty="0" spc="-10"/>
              <a:t>business.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</a:p>
          <a:p>
            <a:pPr algn="just" marL="12700">
              <a:lnSpc>
                <a:spcPct val="100000"/>
              </a:lnSpc>
            </a:pPr>
            <a:r>
              <a:rPr dirty="0" spc="-105"/>
              <a:t>The</a:t>
            </a:r>
            <a:r>
              <a:rPr dirty="0" spc="-65"/>
              <a:t> </a:t>
            </a:r>
            <a:r>
              <a:rPr dirty="0" spc="-95"/>
              <a:t>primary</a:t>
            </a:r>
            <a:r>
              <a:rPr dirty="0" spc="-45"/>
              <a:t> </a:t>
            </a:r>
            <a:r>
              <a:rPr dirty="0" spc="-105"/>
              <a:t>objective</a:t>
            </a:r>
            <a:r>
              <a:rPr dirty="0" spc="-55"/>
              <a:t> </a:t>
            </a:r>
            <a:r>
              <a:rPr dirty="0" spc="-95"/>
              <a:t>and</a:t>
            </a:r>
            <a:r>
              <a:rPr dirty="0" spc="-55"/>
              <a:t> </a:t>
            </a:r>
            <a:r>
              <a:rPr dirty="0" spc="-135"/>
              <a:t>core</a:t>
            </a:r>
            <a:r>
              <a:rPr dirty="0" spc="-45"/>
              <a:t> </a:t>
            </a:r>
            <a:r>
              <a:rPr dirty="0" spc="-165"/>
              <a:t>business</a:t>
            </a:r>
            <a:r>
              <a:rPr dirty="0" spc="-55"/>
              <a:t> </a:t>
            </a:r>
            <a:r>
              <a:rPr dirty="0" spc="-85"/>
              <a:t>driver</a:t>
            </a:r>
            <a:r>
              <a:rPr dirty="0" spc="-50"/>
              <a:t> </a:t>
            </a:r>
            <a:r>
              <a:rPr dirty="0" spc="-75"/>
              <a:t>for</a:t>
            </a:r>
            <a:r>
              <a:rPr dirty="0" spc="-50"/>
              <a:t> </a:t>
            </a:r>
            <a:r>
              <a:rPr dirty="0" spc="-55"/>
              <a:t>the</a:t>
            </a:r>
            <a:r>
              <a:rPr dirty="0" spc="-60"/>
              <a:t> </a:t>
            </a:r>
            <a:r>
              <a:rPr dirty="0" spc="-150"/>
              <a:t>GPP</a:t>
            </a:r>
            <a:r>
              <a:rPr dirty="0" spc="-55"/>
              <a:t> </a:t>
            </a:r>
            <a:r>
              <a:rPr dirty="0" spc="-150"/>
              <a:t>is</a:t>
            </a:r>
            <a:r>
              <a:rPr dirty="0" spc="-55"/>
              <a:t> </a:t>
            </a:r>
            <a:r>
              <a:rPr dirty="0" spc="-60"/>
              <a:t>to</a:t>
            </a:r>
            <a:r>
              <a:rPr dirty="0" spc="-45"/>
              <a:t> </a:t>
            </a:r>
            <a:r>
              <a:rPr dirty="0" spc="-125"/>
              <a:t>develop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 spc="-90"/>
              <a:t>distinctive</a:t>
            </a:r>
            <a:r>
              <a:rPr dirty="0" spc="-50"/>
              <a:t> </a:t>
            </a:r>
            <a:r>
              <a:rPr dirty="0" spc="-80"/>
              <a:t>capability.</a:t>
            </a:r>
            <a:r>
              <a:rPr dirty="0" spc="-55"/>
              <a:t> </a:t>
            </a:r>
            <a:r>
              <a:rPr dirty="0" spc="-155"/>
              <a:t>By</a:t>
            </a:r>
            <a:r>
              <a:rPr dirty="0" spc="-65"/>
              <a:t> </a:t>
            </a:r>
            <a:r>
              <a:rPr dirty="0" spc="-80"/>
              <a:t>definition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 spc="40">
                <a:latin typeface="Liberation Sans Narrow"/>
                <a:cs typeface="Liberation Sans Narrow"/>
              </a:rPr>
              <a:t>“Distinctive</a:t>
            </a: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pc="55">
                <a:latin typeface="Liberation Sans Narrow"/>
                <a:cs typeface="Liberation Sans Narrow"/>
              </a:rPr>
              <a:t>Capability”</a:t>
            </a:r>
            <a:r>
              <a:rPr dirty="0" spc="5">
                <a:latin typeface="Liberation Sans Narrow"/>
                <a:cs typeface="Liberation Sans Narrow"/>
              </a:rPr>
              <a:t> </a:t>
            </a:r>
            <a:r>
              <a:rPr dirty="0" spc="-150"/>
              <a:t>is</a:t>
            </a:r>
            <a:r>
              <a:rPr dirty="0" spc="-105"/>
              <a:t> </a:t>
            </a:r>
            <a:r>
              <a:rPr dirty="0" spc="-45"/>
              <a:t>a</a:t>
            </a:r>
            <a:r>
              <a:rPr dirty="0" spc="-90"/>
              <a:t> </a:t>
            </a:r>
            <a:r>
              <a:rPr dirty="0" spc="-100"/>
              <a:t>set</a:t>
            </a:r>
            <a:r>
              <a:rPr dirty="0" spc="-80"/>
              <a:t> </a:t>
            </a:r>
            <a:r>
              <a:rPr dirty="0" spc="-75"/>
              <a:t>of</a:t>
            </a:r>
            <a:r>
              <a:rPr dirty="0" spc="-80"/>
              <a:t> </a:t>
            </a:r>
            <a:r>
              <a:rPr dirty="0" spc="-145"/>
              <a:t>core</a:t>
            </a:r>
            <a:r>
              <a:rPr dirty="0" spc="-85"/>
              <a:t> </a:t>
            </a:r>
            <a:r>
              <a:rPr dirty="0" spc="-70"/>
              <a:t>attributes </a:t>
            </a:r>
            <a:r>
              <a:rPr dirty="0" spc="-100"/>
              <a:t>in</a:t>
            </a:r>
            <a:r>
              <a:rPr dirty="0" spc="-105"/>
              <a:t> </a:t>
            </a:r>
            <a:r>
              <a:rPr dirty="0" spc="-170"/>
              <a:t>business</a:t>
            </a:r>
            <a:r>
              <a:rPr dirty="0" spc="-65"/>
              <a:t> </a:t>
            </a:r>
            <a:r>
              <a:rPr dirty="0" spc="-20"/>
              <a:t>that</a:t>
            </a:r>
            <a:r>
              <a:rPr dirty="0" spc="-80"/>
              <a:t> </a:t>
            </a:r>
            <a:r>
              <a:rPr dirty="0" spc="-114"/>
              <a:t>competitors</a:t>
            </a:r>
            <a:r>
              <a:rPr dirty="0" spc="-40"/>
              <a:t> </a:t>
            </a:r>
            <a:r>
              <a:rPr dirty="0" spc="-75"/>
              <a:t>find</a:t>
            </a:r>
            <a:r>
              <a:rPr dirty="0" spc="-105"/>
              <a:t> </a:t>
            </a:r>
            <a:r>
              <a:rPr dirty="0" spc="-65"/>
              <a:t>difficult</a:t>
            </a:r>
            <a:r>
              <a:rPr dirty="0" spc="-100"/>
              <a:t> </a:t>
            </a:r>
            <a:r>
              <a:rPr dirty="0" spc="-60"/>
              <a:t>to</a:t>
            </a:r>
            <a:r>
              <a:rPr dirty="0" spc="-80"/>
              <a:t> </a:t>
            </a:r>
            <a:r>
              <a:rPr dirty="0" spc="-10"/>
              <a:t>replicate.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1461516" y="765048"/>
            <a:ext cx="10574020" cy="1262380"/>
            <a:chOff x="1461516" y="765048"/>
            <a:chExt cx="10574020" cy="126238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1516" y="815340"/>
              <a:ext cx="3218688" cy="11856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5068" y="803148"/>
              <a:ext cx="3974591" cy="11856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716018" y="784098"/>
              <a:ext cx="4013200" cy="1224280"/>
            </a:xfrm>
            <a:custGeom>
              <a:avLst/>
              <a:gdLst/>
              <a:ahLst/>
              <a:cxnLst/>
              <a:rect l="l" t="t" r="r" b="b"/>
              <a:pathLst>
                <a:path w="4013200" h="1224280">
                  <a:moveTo>
                    <a:pt x="0" y="1223772"/>
                  </a:moveTo>
                  <a:lnTo>
                    <a:pt x="4012691" y="1223772"/>
                  </a:lnTo>
                  <a:lnTo>
                    <a:pt x="4012691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4523" y="765048"/>
              <a:ext cx="3270504" cy="1185672"/>
            </a:xfrm>
            <a:prstGeom prst="rect">
              <a:avLst/>
            </a:prstGeom>
          </p:spPr>
        </p:pic>
      </p:grp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226819" y="2058923"/>
          <a:ext cx="10845165" cy="42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85"/>
                <a:gridCol w="1524000"/>
                <a:gridCol w="2558414"/>
                <a:gridCol w="1426845"/>
                <a:gridCol w="1407159"/>
                <a:gridCol w="1648460"/>
                <a:gridCol w="1228725"/>
              </a:tblGrid>
              <a:tr h="42164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400" spc="-10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5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614"/>
                        </a:lnSpc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6555">
                        <a:lnSpc>
                          <a:spcPts val="1605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825"/>
                        </a:spcBef>
                        <a:tabLst>
                          <a:tab pos="138366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46304"/>
            <a:ext cx="10668000" cy="693420"/>
            <a:chOff x="1524000" y="146304"/>
            <a:chExt cx="10668000" cy="6934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503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697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767" y="146304"/>
              <a:ext cx="784859" cy="66446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491470" cy="1262380"/>
            <a:chOff x="1415796" y="768095"/>
            <a:chExt cx="10491470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21252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3959860" cy="1224280"/>
            </a:xfrm>
            <a:custGeom>
              <a:avLst/>
              <a:gdLst/>
              <a:ahLst/>
              <a:cxnLst/>
              <a:rect l="l" t="t" r="r" b="b"/>
              <a:pathLst>
                <a:path w="3959859" h="1224280">
                  <a:moveTo>
                    <a:pt x="0" y="1223772"/>
                  </a:moveTo>
                  <a:lnTo>
                    <a:pt x="3959352" y="1223772"/>
                  </a:lnTo>
                  <a:lnTo>
                    <a:pt x="3959352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6508" y="794003"/>
              <a:ext cx="3270504" cy="118567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58367" y="3231642"/>
            <a:ext cx="2778125" cy="758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dirty="0" sz="1600" spc="-100" b="1" i="1">
                <a:latin typeface="Arial"/>
                <a:cs typeface="Arial"/>
              </a:rPr>
              <a:t>SF.NO</a:t>
            </a:r>
            <a:r>
              <a:rPr dirty="0" sz="1400" spc="-100" b="1" i="1">
                <a:latin typeface="Arial"/>
                <a:cs typeface="Arial"/>
              </a:rPr>
              <a:t>:</a:t>
            </a:r>
            <a:r>
              <a:rPr dirty="0" sz="1400" spc="3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549/1</a:t>
            </a:r>
            <a:r>
              <a:rPr dirty="0" sz="1600" b="1" i="1">
                <a:latin typeface="Arial"/>
                <a:cs typeface="Arial"/>
              </a:rPr>
              <a:t>,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Kothagondapalli</a:t>
            </a:r>
            <a:r>
              <a:rPr dirty="0" sz="1600" spc="-3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Village,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Hosur</a:t>
            </a:r>
            <a:r>
              <a:rPr dirty="0" sz="1600" spc="-23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Taluk,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Krishnagiri </a:t>
            </a:r>
            <a:r>
              <a:rPr dirty="0" sz="1600" spc="-65" b="1" i="1">
                <a:latin typeface="Arial"/>
                <a:cs typeface="Arial"/>
              </a:rPr>
              <a:t>District,</a:t>
            </a:r>
            <a:r>
              <a:rPr dirty="0" sz="1600" spc="-26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Tamil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Nadu-</a:t>
            </a:r>
            <a:r>
              <a:rPr dirty="0" sz="1400" spc="-10" b="1" i="1">
                <a:latin typeface="Arial"/>
                <a:cs typeface="Arial"/>
              </a:rPr>
              <a:t>635109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39559" y="2602483"/>
            <a:ext cx="54159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latin typeface="Arial"/>
                <a:cs typeface="Arial"/>
              </a:rPr>
              <a:t>GPP</a:t>
            </a:r>
            <a:r>
              <a:rPr dirty="0" sz="1600" spc="20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Manufacturing</a:t>
            </a:r>
            <a:r>
              <a:rPr dirty="0" sz="1600" spc="2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Plant.</a:t>
            </a:r>
            <a:r>
              <a:rPr dirty="0" sz="1600" spc="20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was</a:t>
            </a:r>
            <a:r>
              <a:rPr dirty="0" sz="1600" spc="204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established</a:t>
            </a:r>
            <a:r>
              <a:rPr dirty="0" sz="1600" spc="204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in</a:t>
            </a:r>
            <a:r>
              <a:rPr dirty="0" sz="1600" spc="20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2018</a:t>
            </a:r>
            <a:r>
              <a:rPr dirty="0" sz="1600" spc="204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with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primary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objective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of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catering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Automotive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&amp;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Non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Automotive </a:t>
            </a:r>
            <a:r>
              <a:rPr dirty="0" sz="1600" spc="-70" b="1" i="1">
                <a:latin typeface="Arial"/>
                <a:cs typeface="Arial"/>
              </a:rPr>
              <a:t>customers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on</a:t>
            </a:r>
            <a:r>
              <a:rPr dirty="0" sz="1600" spc="6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their</a:t>
            </a:r>
            <a:r>
              <a:rPr dirty="0" sz="1600" spc="60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various</a:t>
            </a:r>
            <a:r>
              <a:rPr dirty="0" sz="1600" spc="6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requirements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spc="-35" b="1" i="1">
                <a:latin typeface="Arial"/>
                <a:cs typeface="Arial"/>
              </a:rPr>
              <a:t>involving</a:t>
            </a:r>
            <a:r>
              <a:rPr dirty="0" sz="1600" spc="6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Plastic </a:t>
            </a:r>
            <a:r>
              <a:rPr dirty="0" sz="1600" spc="-95" b="1" i="1">
                <a:latin typeface="Arial"/>
                <a:cs typeface="Arial"/>
              </a:rPr>
              <a:t>Injection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Molding.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39559" y="3821938"/>
            <a:ext cx="5414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b="1" i="1">
                <a:latin typeface="Arial"/>
                <a:cs typeface="Arial"/>
              </a:rPr>
              <a:t>We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45" b="1" i="1">
                <a:latin typeface="Arial"/>
                <a:cs typeface="Arial"/>
              </a:rPr>
              <a:t>are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located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in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spc="-40" b="1" i="1">
                <a:latin typeface="Arial"/>
                <a:cs typeface="Arial"/>
              </a:rPr>
              <a:t>facility</a:t>
            </a:r>
            <a:r>
              <a:rPr dirty="0" sz="1600" spc="-20" b="1" i="1">
                <a:latin typeface="Arial"/>
                <a:cs typeface="Arial"/>
              </a:rPr>
              <a:t> of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approximately</a:t>
            </a:r>
            <a:r>
              <a:rPr dirty="0" sz="1600" spc="-30" b="1" i="1">
                <a:latin typeface="Arial"/>
                <a:cs typeface="Arial"/>
              </a:rPr>
              <a:t> </a:t>
            </a:r>
            <a:r>
              <a:rPr dirty="0" sz="1400" spc="-25" b="1" i="1">
                <a:latin typeface="Arial"/>
                <a:cs typeface="Arial"/>
              </a:rPr>
              <a:t>33,000</a:t>
            </a:r>
            <a:r>
              <a:rPr dirty="0" sz="1600" spc="-25" b="1" i="1">
                <a:latin typeface="Arial"/>
                <a:cs typeface="Arial"/>
              </a:rPr>
              <a:t>Sqft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area,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39559" y="4309313"/>
            <a:ext cx="541528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 i="1">
                <a:latin typeface="Arial"/>
                <a:cs typeface="Arial"/>
              </a:rPr>
              <a:t>while</a:t>
            </a:r>
            <a:r>
              <a:rPr dirty="0" sz="1600" spc="9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10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remaining</a:t>
            </a:r>
            <a:r>
              <a:rPr dirty="0" sz="1600" spc="114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of</a:t>
            </a:r>
            <a:r>
              <a:rPr dirty="0" sz="1600" spc="10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it</a:t>
            </a:r>
            <a:r>
              <a:rPr dirty="0" sz="1600" spc="10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are</a:t>
            </a:r>
            <a:r>
              <a:rPr dirty="0" sz="1600" spc="10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used</a:t>
            </a:r>
            <a:r>
              <a:rPr dirty="0" sz="1600" spc="10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for</a:t>
            </a:r>
            <a:r>
              <a:rPr dirty="0" sz="1600" spc="105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warehousing,</a:t>
            </a:r>
            <a:r>
              <a:rPr dirty="0" sz="1600" spc="114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and</a:t>
            </a:r>
            <a:r>
              <a:rPr dirty="0" sz="1600" spc="9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25" b="1" i="1">
                <a:latin typeface="Arial"/>
                <a:cs typeface="Arial"/>
              </a:rPr>
              <a:t>reserved</a:t>
            </a:r>
            <a:r>
              <a:rPr dirty="0" sz="1600" spc="-75" b="1" i="1">
                <a:latin typeface="Arial"/>
                <a:cs typeface="Arial"/>
              </a:rPr>
              <a:t> for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future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expansion.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39559" y="5041519"/>
            <a:ext cx="5415915" cy="756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latin typeface="Arial"/>
                <a:cs typeface="Arial"/>
              </a:rPr>
              <a:t>Over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-20" b="1" i="1">
                <a:latin typeface="Arial"/>
                <a:cs typeface="Arial"/>
              </a:rPr>
              <a:t> years,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our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company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have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expanded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our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customer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175" b="1" i="1">
                <a:latin typeface="Arial"/>
                <a:cs typeface="Arial"/>
              </a:rPr>
              <a:t>base</a:t>
            </a:r>
            <a:r>
              <a:rPr dirty="0" sz="1600" spc="6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from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Non</a:t>
            </a:r>
            <a:r>
              <a:rPr dirty="0" sz="1600" spc="3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Automotive</a:t>
            </a:r>
            <a:r>
              <a:rPr dirty="0" sz="160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to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Automotive</a:t>
            </a:r>
            <a:r>
              <a:rPr dirty="0" sz="1600" spc="35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customer</a:t>
            </a:r>
            <a:r>
              <a:rPr dirty="0" sz="1600" spc="50" b="1" i="1">
                <a:latin typeface="Arial"/>
                <a:cs typeface="Arial"/>
              </a:rPr>
              <a:t> </a:t>
            </a:r>
            <a:r>
              <a:rPr dirty="0" sz="1600" spc="-210" b="1" i="1">
                <a:latin typeface="Arial"/>
                <a:cs typeface="Arial"/>
              </a:rPr>
              <a:t>as</a:t>
            </a:r>
            <a:r>
              <a:rPr dirty="0" sz="1600" spc="9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</a:t>
            </a:r>
            <a:r>
              <a:rPr dirty="0" sz="1600" spc="3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Tier-</a:t>
            </a:r>
            <a:r>
              <a:rPr dirty="0" sz="1600" spc="-50" b="1" i="1">
                <a:latin typeface="Arial"/>
                <a:cs typeface="Arial"/>
              </a:rPr>
              <a:t>2 </a:t>
            </a:r>
            <a:r>
              <a:rPr dirty="0" sz="1600" spc="-10" b="1" i="1">
                <a:latin typeface="Arial"/>
                <a:cs typeface="Arial"/>
              </a:rPr>
              <a:t>Supplier.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1278636" y="2048255"/>
          <a:ext cx="10826750" cy="43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675"/>
                <a:gridCol w="1524000"/>
                <a:gridCol w="2559050"/>
                <a:gridCol w="1427479"/>
                <a:gridCol w="1407795"/>
                <a:gridCol w="1647825"/>
                <a:gridCol w="1230629"/>
              </a:tblGrid>
              <a:tr h="4343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114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3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210185" indent="-9525">
                        <a:lnSpc>
                          <a:spcPct val="100000"/>
                        </a:lnSpc>
                      </a:pPr>
                      <a:r>
                        <a:rPr dirty="0" sz="1400" spc="-9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SOLUTIONS</a:t>
                      </a:r>
                      <a:r>
                        <a:rPr dirty="0" sz="1400" spc="-9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138366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11620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CONTACT</a:t>
                      </a:r>
                      <a:r>
                        <a:rPr dirty="0" sz="1400" spc="-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200" spc="-35" b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1117091" y="2906267"/>
            <a:ext cx="140398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600" spc="-55" b="1" i="1">
                <a:solidFill>
                  <a:srgbClr val="F1F1F1"/>
                </a:solidFill>
                <a:latin typeface="Arial"/>
                <a:cs typeface="Arial"/>
              </a:rPr>
              <a:t>Plant</a:t>
            </a:r>
            <a:r>
              <a:rPr dirty="0" sz="1600" spc="-135" b="1" i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1F1F1"/>
                </a:solidFill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22603" y="4040123"/>
            <a:ext cx="1335405" cy="29464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133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Founded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11167" y="2941320"/>
            <a:ext cx="201803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556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45" b="1" i="1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79932" y="4692396"/>
            <a:ext cx="1586865" cy="29464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1333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11167" y="3720084"/>
            <a:ext cx="2310765" cy="36322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476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75"/>
              </a:spcBef>
            </a:pPr>
            <a:r>
              <a:rPr dirty="0" sz="1600" spc="-140" b="1" i="1">
                <a:solidFill>
                  <a:srgbClr val="FFFFFF"/>
                </a:solidFill>
                <a:latin typeface="Arial"/>
                <a:cs typeface="Arial"/>
              </a:rPr>
              <a:t>MSME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45890" y="4065778"/>
            <a:ext cx="8132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9920" sz="2100" b="1" i="1">
                <a:latin typeface="Arial"/>
                <a:cs typeface="Arial"/>
              </a:rPr>
              <a:t>SMALL</a:t>
            </a:r>
            <a:r>
              <a:rPr dirty="0" baseline="-9920" sz="2100" spc="-120" b="1" i="1">
                <a:latin typeface="Arial"/>
                <a:cs typeface="Arial"/>
              </a:rPr>
              <a:t> </a:t>
            </a:r>
            <a:r>
              <a:rPr dirty="0" baseline="-9920" sz="2100" spc="-52" b="1" i="1">
                <a:latin typeface="Arial"/>
                <a:cs typeface="Arial"/>
              </a:rPr>
              <a:t>UDYAM-</a:t>
            </a:r>
            <a:r>
              <a:rPr dirty="0" baseline="-9920" sz="2100" spc="-15" b="1" i="1">
                <a:latin typeface="Arial"/>
                <a:cs typeface="Arial"/>
              </a:rPr>
              <a:t>TN-</a:t>
            </a:r>
            <a:r>
              <a:rPr dirty="0" baseline="-9920" sz="2100" spc="-67" b="1" i="1">
                <a:latin typeface="Arial"/>
                <a:cs typeface="Arial"/>
              </a:rPr>
              <a:t>11-</a:t>
            </a:r>
            <a:r>
              <a:rPr dirty="0" baseline="-9920" sz="2100" b="1" i="1">
                <a:latin typeface="Arial"/>
                <a:cs typeface="Arial"/>
              </a:rPr>
              <a:t>0006781</a:t>
            </a:r>
            <a:r>
              <a:rPr dirty="0" baseline="-9920" sz="2100" spc="27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where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400" spc="-20" b="1" i="1">
                <a:latin typeface="Arial"/>
                <a:cs typeface="Arial"/>
              </a:rPr>
              <a:t>20,600</a:t>
            </a:r>
            <a:r>
              <a:rPr dirty="0" sz="1600" spc="-20" b="1" i="1">
                <a:latin typeface="Arial"/>
                <a:cs typeface="Arial"/>
              </a:rPr>
              <a:t>sqft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are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primarily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used</a:t>
            </a:r>
            <a:r>
              <a:rPr dirty="0" sz="1600" spc="3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for</a:t>
            </a:r>
            <a:r>
              <a:rPr dirty="0" sz="1600" spc="2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production</a:t>
            </a:r>
            <a:r>
              <a:rPr dirty="0" sz="1600" spc="3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operation,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71778" y="4383404"/>
            <a:ext cx="10058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latin typeface="Arial"/>
                <a:cs typeface="Arial"/>
              </a:rPr>
              <a:t>April-</a:t>
            </a:r>
            <a:r>
              <a:rPr dirty="0" sz="1600" spc="-20" b="1" i="1">
                <a:latin typeface="Arial"/>
                <a:cs typeface="Arial"/>
              </a:rPr>
              <a:t>2018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13231" y="4967478"/>
            <a:ext cx="2016125" cy="7924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0640">
              <a:lnSpc>
                <a:spcPct val="101000"/>
              </a:lnSpc>
              <a:spcBef>
                <a:spcPts val="75"/>
              </a:spcBef>
            </a:pPr>
            <a:r>
              <a:rPr dirty="0" sz="1600" spc="-60" b="1" i="1">
                <a:latin typeface="Arial"/>
                <a:cs typeface="Arial"/>
              </a:rPr>
              <a:t>Mr.</a:t>
            </a:r>
            <a:r>
              <a:rPr dirty="0" sz="1600" spc="-155" b="1" i="1">
                <a:latin typeface="Arial"/>
                <a:cs typeface="Arial"/>
              </a:rPr>
              <a:t> </a:t>
            </a:r>
            <a:r>
              <a:rPr dirty="0" sz="1600" spc="-180" b="1" i="1">
                <a:latin typeface="Arial"/>
                <a:cs typeface="Arial"/>
              </a:rPr>
              <a:t>AK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Hussain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Managing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Partner </a:t>
            </a:r>
            <a:r>
              <a:rPr dirty="0" sz="1600" spc="-170" b="1" i="1">
                <a:latin typeface="Arial"/>
                <a:cs typeface="Arial"/>
              </a:rPr>
              <a:t>Business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Development</a:t>
            </a:r>
            <a:r>
              <a:rPr dirty="0" sz="1800" spc="-9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011167" y="4465320"/>
            <a:ext cx="123190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1778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40"/>
              </a:spcBef>
            </a:pPr>
            <a:r>
              <a:rPr dirty="0" sz="1600" spc="-150" b="1" i="1">
                <a:solidFill>
                  <a:srgbClr val="FFFFFF"/>
                </a:solidFill>
                <a:latin typeface="Arial"/>
                <a:cs typeface="Arial"/>
              </a:rPr>
              <a:t>GST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dirty="0" sz="1800" spc="-20" b="1" i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013453" y="3398901"/>
            <a:ext cx="916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Arial"/>
                <a:cs typeface="Arial"/>
              </a:rPr>
              <a:t>KNG12077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05834" y="4822063"/>
            <a:ext cx="16764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Arial"/>
                <a:cs typeface="Arial"/>
              </a:rPr>
              <a:t>33AASFG1969L1ZS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5191" y="313931"/>
              <a:ext cx="3787902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0492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80287"/>
            <a:ext cx="10491470" cy="1262380"/>
            <a:chOff x="1415796" y="780287"/>
            <a:chExt cx="10491470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1540" y="818387"/>
              <a:ext cx="3883152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82490" y="799337"/>
              <a:ext cx="3921760" cy="1224280"/>
            </a:xfrm>
            <a:custGeom>
              <a:avLst/>
              <a:gdLst/>
              <a:ahLst/>
              <a:cxnLst/>
              <a:rect l="l" t="t" r="r" b="b"/>
              <a:pathLst>
                <a:path w="3921759" h="1224280">
                  <a:moveTo>
                    <a:pt x="0" y="1223772"/>
                  </a:moveTo>
                  <a:lnTo>
                    <a:pt x="3921252" y="1223772"/>
                  </a:lnTo>
                  <a:lnTo>
                    <a:pt x="3921252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6508" y="794003"/>
              <a:ext cx="3270504" cy="118567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331975" y="2717292"/>
            <a:ext cx="1292860" cy="22860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1764"/>
              </a:lnSpc>
            </a:pPr>
            <a:r>
              <a:rPr dirty="0" sz="1600" spc="-10" i="1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331975" y="291998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311402" y="3071622"/>
            <a:ext cx="404241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60" b="1" i="1">
                <a:latin typeface="Arial"/>
                <a:cs typeface="Arial"/>
              </a:rPr>
              <a:t>To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provide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quality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services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with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great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self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contented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that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exceeds</a:t>
            </a:r>
            <a:r>
              <a:rPr dirty="0" sz="1600" spc="-65" b="1" i="1">
                <a:latin typeface="Arial"/>
                <a:cs typeface="Arial"/>
              </a:rPr>
              <a:t> the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expectations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of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our </a:t>
            </a:r>
            <a:r>
              <a:rPr dirty="0" sz="1600" spc="-120" b="1" i="1">
                <a:latin typeface="Arial"/>
                <a:cs typeface="Arial"/>
              </a:rPr>
              <a:t>esteemed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customers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requirement.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11402" y="4486783"/>
            <a:ext cx="439229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60" b="1" i="1">
                <a:latin typeface="Arial"/>
                <a:cs typeface="Arial"/>
              </a:rPr>
              <a:t>To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build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long</a:t>
            </a:r>
            <a:r>
              <a:rPr dirty="0" sz="1600" spc="-75" b="1" i="1">
                <a:latin typeface="Arial"/>
                <a:cs typeface="Arial"/>
              </a:rPr>
              <a:t> term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relationships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with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our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customers</a:t>
            </a:r>
            <a:r>
              <a:rPr dirty="0" sz="1600" spc="-12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provide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exceptional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services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by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pursuing </a:t>
            </a:r>
            <a:r>
              <a:rPr dirty="0" sz="1600" spc="-170" b="1" i="1">
                <a:latin typeface="Arial"/>
                <a:cs typeface="Arial"/>
              </a:rPr>
              <a:t>business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through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innovation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advanced </a:t>
            </a:r>
            <a:r>
              <a:rPr dirty="0" sz="1600" spc="-25" b="1" i="1">
                <a:latin typeface="Arial"/>
                <a:cs typeface="Arial"/>
              </a:rPr>
              <a:t>technology.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21308" y="4079747"/>
            <a:ext cx="1292860" cy="22860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764"/>
              </a:lnSpc>
            </a:pPr>
            <a:r>
              <a:rPr dirty="0" sz="1600" spc="-10" i="1">
                <a:solidFill>
                  <a:srgbClr val="FFFFFF"/>
                </a:solidFill>
                <a:latin typeface="Trebuchet MS"/>
                <a:cs typeface="Trebuchet MS"/>
              </a:rPr>
              <a:t>MISSION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321308" y="430834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400" y="0"/>
                </a:moveTo>
                <a:lnTo>
                  <a:pt x="0" y="0"/>
                </a:lnTo>
                <a:lnTo>
                  <a:pt x="1524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074664" y="2755392"/>
            <a:ext cx="1998345" cy="22860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ts val="1764"/>
              </a:lnSpc>
            </a:pPr>
            <a:r>
              <a:rPr dirty="0" sz="1600" spc="-40" i="1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dirty="0" sz="1600" spc="-10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Trebuchet MS"/>
                <a:cs typeface="Trebuchet MS"/>
              </a:rPr>
              <a:t>POLICY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074664" y="2983992"/>
            <a:ext cx="236220" cy="152400"/>
          </a:xfrm>
          <a:custGeom>
            <a:avLst/>
            <a:gdLst/>
            <a:ahLst/>
            <a:cxnLst/>
            <a:rect l="l" t="t" r="r" b="b"/>
            <a:pathLst>
              <a:path w="236220" h="152400">
                <a:moveTo>
                  <a:pt x="236220" y="0"/>
                </a:moveTo>
                <a:lnTo>
                  <a:pt x="0" y="0"/>
                </a:lnTo>
                <a:lnTo>
                  <a:pt x="236220" y="152400"/>
                </a:lnTo>
                <a:lnTo>
                  <a:pt x="23622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177534" y="3187704"/>
            <a:ext cx="5608955" cy="1147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dirty="0" sz="1600" spc="-125" b="1" i="1">
                <a:latin typeface="Arial"/>
                <a:cs typeface="Arial"/>
              </a:rPr>
              <a:t>We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at</a:t>
            </a:r>
            <a:r>
              <a:rPr dirty="0" sz="1600" spc="-15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Guru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Poly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Products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are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committed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to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ensure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high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quality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of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products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 </a:t>
            </a:r>
            <a:r>
              <a:rPr dirty="0" sz="1600" spc="-145" b="1" i="1">
                <a:latin typeface="Arial"/>
                <a:cs typeface="Arial"/>
              </a:rPr>
              <a:t>services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through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continual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improvement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of </a:t>
            </a:r>
            <a:r>
              <a:rPr dirty="0" sz="1600" spc="-25" b="1" i="1">
                <a:latin typeface="Arial"/>
                <a:cs typeface="Arial"/>
              </a:rPr>
              <a:t>our </a:t>
            </a:r>
            <a:r>
              <a:rPr dirty="0" sz="1600" spc="-175" b="1" i="1">
                <a:latin typeface="Arial"/>
                <a:cs typeface="Arial"/>
              </a:rPr>
              <a:t>processes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&amp;</a:t>
            </a:r>
            <a:r>
              <a:rPr dirty="0" sz="1600" spc="-17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Systems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by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the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way</a:t>
            </a:r>
            <a:r>
              <a:rPr dirty="0" sz="1600" spc="-75" b="1" i="1">
                <a:latin typeface="Arial"/>
                <a:cs typeface="Arial"/>
              </a:rPr>
              <a:t> of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innovation,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technology</a:t>
            </a:r>
            <a:r>
              <a:rPr dirty="0" sz="1600" spc="-30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and </a:t>
            </a:r>
            <a:r>
              <a:rPr dirty="0" sz="1600" spc="-120" b="1" i="1">
                <a:latin typeface="Arial"/>
                <a:cs typeface="Arial"/>
              </a:rPr>
              <a:t>knowledge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management,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which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will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55" b="1" i="1">
                <a:latin typeface="Arial"/>
                <a:cs typeface="Arial"/>
              </a:rPr>
              <a:t>be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achieved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through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49188" y="4555642"/>
            <a:ext cx="5745480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77190" indent="-343535">
              <a:lnSpc>
                <a:spcPct val="114999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1600" spc="-100" b="1" i="1">
                <a:latin typeface="Arial"/>
                <a:cs typeface="Arial"/>
              </a:rPr>
              <a:t>Creating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45" b="1" i="1">
                <a:latin typeface="Arial"/>
                <a:cs typeface="Arial"/>
              </a:rPr>
              <a:t>a</a:t>
            </a:r>
            <a:r>
              <a:rPr dirty="0" sz="1600" spc="-90" b="1" i="1">
                <a:latin typeface="Arial"/>
                <a:cs typeface="Arial"/>
              </a:rPr>
              <a:t> culture </a:t>
            </a:r>
            <a:r>
              <a:rPr dirty="0" sz="1600" spc="-75" b="1" i="1">
                <a:latin typeface="Arial"/>
                <a:cs typeface="Arial"/>
              </a:rPr>
              <a:t>of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quality,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teamwork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&amp;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5S</a:t>
            </a:r>
            <a:r>
              <a:rPr dirty="0" sz="1400" spc="-5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through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total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employee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involvement.</a:t>
            </a:r>
            <a:endParaRPr sz="1600">
              <a:latin typeface="Arial"/>
              <a:cs typeface="Arial"/>
            </a:endParaRPr>
          </a:p>
          <a:p>
            <a:pPr marL="396875" indent="-38417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396875" algn="l"/>
              </a:tabLst>
            </a:pPr>
            <a:r>
              <a:rPr dirty="0" sz="1600" spc="-70" b="1" i="1">
                <a:latin typeface="Arial"/>
                <a:cs typeface="Arial"/>
              </a:rPr>
              <a:t>Healthy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internal </a:t>
            </a:r>
            <a:r>
              <a:rPr dirty="0" sz="1600" spc="-120" b="1" i="1">
                <a:latin typeface="Arial"/>
                <a:cs typeface="Arial"/>
              </a:rPr>
              <a:t>customer-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External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Provider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relationship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1600" spc="-100" b="1" i="1">
                <a:latin typeface="Arial"/>
                <a:cs typeface="Arial"/>
              </a:rPr>
              <a:t>Proactive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continual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improvement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through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education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&amp;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training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z="1600" spc="-75" b="1" i="1">
                <a:latin typeface="Arial"/>
                <a:cs typeface="Arial"/>
              </a:rPr>
              <a:t>Meet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applicable</a:t>
            </a:r>
            <a:r>
              <a:rPr dirty="0" sz="1600" spc="-3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statutory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regulatory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requirements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1226819" y="2077211"/>
          <a:ext cx="10826750" cy="40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040"/>
                <a:gridCol w="1428115"/>
                <a:gridCol w="2526030"/>
                <a:gridCol w="1416050"/>
                <a:gridCol w="1407794"/>
                <a:gridCol w="1657985"/>
                <a:gridCol w="1228725"/>
              </a:tblGrid>
              <a:tr h="40957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400" spc="-114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3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520"/>
                        </a:lnSpc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1150">
                        <a:lnSpc>
                          <a:spcPts val="1610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9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730"/>
                        </a:spcBef>
                        <a:tabLst>
                          <a:tab pos="135191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4067" y="313931"/>
              <a:ext cx="3790949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7689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491470" cy="1262380"/>
            <a:chOff x="1415796" y="768095"/>
            <a:chExt cx="10491470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7531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18481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6508" y="794003"/>
              <a:ext cx="3270504" cy="1185672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572" y="2577083"/>
            <a:ext cx="521208" cy="40690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51432" y="2575560"/>
            <a:ext cx="329692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215265">
              <a:lnSpc>
                <a:spcPct val="100000"/>
              </a:lnSpc>
              <a:spcBef>
                <a:spcPts val="259"/>
              </a:spcBef>
            </a:pP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74825" y="2933192"/>
            <a:ext cx="32264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45" b="1" i="1">
                <a:latin typeface="Arial"/>
                <a:cs typeface="Arial"/>
              </a:rPr>
              <a:t>Proven</a:t>
            </a:r>
            <a:r>
              <a:rPr dirty="0" sz="1600" spc="30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ability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of</a:t>
            </a:r>
            <a:r>
              <a:rPr dirty="0" sz="1600" spc="50" b="1" i="1">
                <a:latin typeface="Arial"/>
                <a:cs typeface="Arial"/>
              </a:rPr>
              <a:t> </a:t>
            </a:r>
            <a:r>
              <a:rPr dirty="0" sz="1600" spc="-160" b="1" i="1">
                <a:latin typeface="Arial"/>
                <a:cs typeface="Arial"/>
              </a:rPr>
              <a:t>design</a:t>
            </a:r>
            <a:r>
              <a:rPr dirty="0" sz="1600" spc="50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of</a:t>
            </a:r>
            <a:r>
              <a:rPr dirty="0" sz="1600" spc="50" b="1" i="1">
                <a:latin typeface="Arial"/>
                <a:cs typeface="Arial"/>
              </a:rPr>
              <a:t> </a:t>
            </a:r>
            <a:r>
              <a:rPr dirty="0" sz="1600" spc="-175" b="1" i="1">
                <a:latin typeface="Arial"/>
                <a:cs typeface="Arial"/>
              </a:rPr>
              <a:t>new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mould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from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155" b="1" i="1">
                <a:latin typeface="Arial"/>
                <a:cs typeface="Arial"/>
              </a:rPr>
              <a:t>concept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through</a:t>
            </a:r>
            <a:r>
              <a:rPr dirty="0" sz="1600" spc="3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to</a:t>
            </a:r>
            <a:r>
              <a:rPr dirty="0" sz="1600" spc="3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prototyping, </a:t>
            </a:r>
            <a:r>
              <a:rPr dirty="0" sz="1600" spc="-85" b="1" i="1">
                <a:latin typeface="Arial"/>
                <a:cs typeface="Arial"/>
              </a:rPr>
              <a:t>verification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into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production.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0327" y="3814571"/>
            <a:ext cx="513588" cy="46177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551432" y="3877055"/>
            <a:ext cx="256349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2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27531" y="4224654"/>
            <a:ext cx="33343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4" b="1" i="1">
                <a:latin typeface="Arial"/>
                <a:cs typeface="Arial"/>
              </a:rPr>
              <a:t>Our</a:t>
            </a:r>
            <a:r>
              <a:rPr dirty="0" sz="1600" spc="-90" b="1" i="1">
                <a:latin typeface="Arial"/>
                <a:cs typeface="Arial"/>
              </a:rPr>
              <a:t> in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155" b="1" i="1">
                <a:latin typeface="Arial"/>
                <a:cs typeface="Arial"/>
              </a:rPr>
              <a:t>house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capabilities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ensure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45" b="1" i="1">
                <a:latin typeface="Arial"/>
                <a:cs typeface="Arial"/>
              </a:rPr>
              <a:t>a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zero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down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time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45" b="1" i="1">
                <a:latin typeface="Arial"/>
                <a:cs typeface="Arial"/>
              </a:rPr>
              <a:t>rate</a:t>
            </a:r>
            <a:r>
              <a:rPr dirty="0" sz="1600" spc="-10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that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all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production </a:t>
            </a:r>
            <a:r>
              <a:rPr dirty="0" sz="1600" spc="-120" b="1" i="1">
                <a:latin typeface="Arial"/>
                <a:cs typeface="Arial"/>
              </a:rPr>
              <a:t>equipment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is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operating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to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maximum efficiency.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85944" y="5091684"/>
            <a:ext cx="600455" cy="53339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404103" y="5199888"/>
            <a:ext cx="141922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dirty="0" sz="1600" spc="-30" b="1" i="1">
                <a:solidFill>
                  <a:srgbClr val="FFFFFF"/>
                </a:solidFill>
                <a:latin typeface="Arial"/>
                <a:cs typeface="Arial"/>
              </a:rPr>
              <a:t>Logistics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10988" y="5524601"/>
            <a:ext cx="24352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4" b="1" i="1">
                <a:latin typeface="Arial"/>
                <a:cs typeface="Arial"/>
              </a:rPr>
              <a:t>Our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logistics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network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allows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customers</a:t>
            </a:r>
            <a:r>
              <a:rPr dirty="0" sz="1600" spc="-60" b="1" i="1">
                <a:latin typeface="Arial"/>
                <a:cs typeface="Arial"/>
              </a:rPr>
              <a:t> to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deploy</a:t>
            </a:r>
            <a:r>
              <a:rPr dirty="0" sz="1600" spc="-13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JIT </a:t>
            </a:r>
            <a:r>
              <a:rPr dirty="0" sz="1600" spc="-95" b="1" i="1">
                <a:latin typeface="Arial"/>
                <a:cs typeface="Arial"/>
              </a:rPr>
              <a:t>manufacturing</a:t>
            </a:r>
            <a:r>
              <a:rPr dirty="0" sz="1600" spc="-30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processes.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85944" y="2473451"/>
            <a:ext cx="597408" cy="537972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5362955" y="2593848"/>
            <a:ext cx="306324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16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217921" y="2894456"/>
            <a:ext cx="293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0" b="1" i="1">
                <a:latin typeface="Arial"/>
                <a:cs typeface="Arial"/>
              </a:rPr>
              <a:t>Our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manufacturing</a:t>
            </a:r>
            <a:r>
              <a:rPr dirty="0" sz="1600" spc="25" b="1" i="1">
                <a:latin typeface="Arial"/>
                <a:cs typeface="Arial"/>
              </a:rPr>
              <a:t> </a:t>
            </a:r>
            <a:r>
              <a:rPr dirty="0" sz="1600" spc="-165" b="1" i="1">
                <a:latin typeface="Arial"/>
                <a:cs typeface="Arial"/>
              </a:rPr>
              <a:t>processes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17921" y="3138297"/>
            <a:ext cx="293687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6660" algn="l"/>
                <a:tab pos="1577975" algn="l"/>
                <a:tab pos="2339975" algn="l"/>
                <a:tab pos="2627630" algn="l"/>
              </a:tabLst>
            </a:pPr>
            <a:r>
              <a:rPr dirty="0" sz="1600" spc="-10" b="1" i="1">
                <a:latin typeface="Arial"/>
                <a:cs typeface="Arial"/>
              </a:rPr>
              <a:t>streamlined</a:t>
            </a:r>
            <a:r>
              <a:rPr dirty="0" sz="1600" b="1" i="1">
                <a:latin typeface="Arial"/>
                <a:cs typeface="Arial"/>
              </a:rPr>
              <a:t>	</a:t>
            </a:r>
            <a:r>
              <a:rPr dirty="0" sz="1600" spc="-25" b="1" i="1">
                <a:latin typeface="Arial"/>
                <a:cs typeface="Arial"/>
              </a:rPr>
              <a:t>to</a:t>
            </a:r>
            <a:r>
              <a:rPr dirty="0" sz="1600" b="1" i="1">
                <a:latin typeface="Arial"/>
                <a:cs typeface="Arial"/>
              </a:rPr>
              <a:t>	</a:t>
            </a:r>
            <a:r>
              <a:rPr dirty="0" sz="1600" spc="-10" b="1" i="1">
                <a:latin typeface="Arial"/>
                <a:cs typeface="Arial"/>
              </a:rPr>
              <a:t>deliver</a:t>
            </a:r>
            <a:r>
              <a:rPr dirty="0" sz="1600" b="1" i="1">
                <a:latin typeface="Arial"/>
                <a:cs typeface="Arial"/>
              </a:rPr>
              <a:t>	</a:t>
            </a:r>
            <a:r>
              <a:rPr dirty="0" sz="1600" spc="-50" b="1" i="1">
                <a:latin typeface="Arial"/>
                <a:cs typeface="Arial"/>
              </a:rPr>
              <a:t>a</a:t>
            </a:r>
            <a:r>
              <a:rPr dirty="0" sz="1600" b="1" i="1">
                <a:latin typeface="Arial"/>
                <a:cs typeface="Arial"/>
              </a:rPr>
              <a:t>	</a:t>
            </a:r>
            <a:r>
              <a:rPr dirty="0" sz="1400" spc="-25" b="1" i="1">
                <a:latin typeface="Arial"/>
                <a:cs typeface="Arial"/>
              </a:rPr>
              <a:t>360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25" b="1" i="1">
                <a:latin typeface="Arial"/>
                <a:cs typeface="Arial"/>
              </a:rPr>
              <a:t>degree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solution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for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customers.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61559" y="3607308"/>
            <a:ext cx="597408" cy="537971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5384291" y="3707891"/>
            <a:ext cx="259080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59"/>
              </a:spcBef>
            </a:pP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 i="1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179314" y="4057015"/>
            <a:ext cx="30911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spc="-55" b="1" i="1">
                <a:latin typeface="Arial"/>
                <a:cs typeface="Arial"/>
              </a:rPr>
              <a:t>IATF</a:t>
            </a:r>
            <a:r>
              <a:rPr dirty="0" sz="1400" spc="-55" b="1" i="1">
                <a:latin typeface="Arial"/>
                <a:cs typeface="Arial"/>
              </a:rPr>
              <a:t>16949-</a:t>
            </a:r>
            <a:r>
              <a:rPr dirty="0" sz="1400" b="1" i="1">
                <a:latin typeface="Arial"/>
                <a:cs typeface="Arial"/>
              </a:rPr>
              <a:t>2016</a:t>
            </a:r>
            <a:r>
              <a:rPr dirty="0" sz="1400" spc="125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processes</a:t>
            </a:r>
            <a:r>
              <a:rPr dirty="0" sz="1600" spc="75" b="1" i="1">
                <a:latin typeface="Arial"/>
                <a:cs typeface="Arial"/>
              </a:rPr>
              <a:t> </a:t>
            </a:r>
            <a:r>
              <a:rPr dirty="0" sz="1600" spc="-45" b="1" i="1">
                <a:latin typeface="Arial"/>
                <a:cs typeface="Arial"/>
              </a:rPr>
              <a:t>and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procedures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at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GPP</a:t>
            </a:r>
            <a:r>
              <a:rPr dirty="0" sz="1600" spc="7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ensure</a:t>
            </a:r>
            <a:r>
              <a:rPr dirty="0" sz="1600" spc="6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that</a:t>
            </a:r>
            <a:r>
              <a:rPr dirty="0" sz="1600" spc="80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we </a:t>
            </a:r>
            <a:r>
              <a:rPr dirty="0" sz="1600" b="1" i="1">
                <a:latin typeface="Arial"/>
                <a:cs typeface="Arial"/>
              </a:rPr>
              <a:t>deliver</a:t>
            </a:r>
            <a:r>
              <a:rPr dirty="0" sz="1600" spc="37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products</a:t>
            </a:r>
            <a:r>
              <a:rPr dirty="0" sz="1600" spc="37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to</a:t>
            </a:r>
            <a:r>
              <a:rPr dirty="0" sz="1600" spc="36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37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highest </a:t>
            </a:r>
            <a:r>
              <a:rPr dirty="0" sz="1600" spc="-80" b="1" i="1">
                <a:latin typeface="Arial"/>
                <a:cs typeface="Arial"/>
              </a:rPr>
              <a:t>quality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specification.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18576" y="2409444"/>
            <a:ext cx="606551" cy="559308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9093707" y="2575560"/>
            <a:ext cx="273113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59"/>
              </a:spcBef>
            </a:pP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dirty="0" sz="1600" spc="-1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78773" y="2906648"/>
            <a:ext cx="32632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25" b="1" i="1">
                <a:latin typeface="Arial"/>
                <a:cs typeface="Arial"/>
              </a:rPr>
              <a:t>We</a:t>
            </a:r>
            <a:r>
              <a:rPr dirty="0" sz="1600" spc="-70" b="1" i="1">
                <a:latin typeface="Arial"/>
                <a:cs typeface="Arial"/>
              </a:rPr>
              <a:t> integrate </a:t>
            </a:r>
            <a:r>
              <a:rPr dirty="0" sz="1600" spc="-114" b="1" i="1">
                <a:latin typeface="Arial"/>
                <a:cs typeface="Arial"/>
              </a:rPr>
              <a:t>design,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engineering,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project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management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value </a:t>
            </a:r>
            <a:r>
              <a:rPr dirty="0" sz="1600" spc="-80" b="1" i="1">
                <a:latin typeface="Arial"/>
                <a:cs typeface="Arial"/>
              </a:rPr>
              <a:t>added </a:t>
            </a:r>
            <a:r>
              <a:rPr dirty="0" sz="1600" spc="-65" b="1" i="1">
                <a:latin typeface="Arial"/>
                <a:cs typeface="Arial"/>
              </a:rPr>
              <a:t>activity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into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engineering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solutions.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478773" y="3882009"/>
            <a:ext cx="346582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latin typeface="Arial"/>
                <a:cs typeface="Arial"/>
              </a:rPr>
              <a:t>&gt;&gt;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Just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in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time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facility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as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specified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by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our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35" b="1" i="1">
                <a:latin typeface="Arial"/>
                <a:cs typeface="Arial"/>
              </a:rPr>
              <a:t>customers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478773" y="4613909"/>
            <a:ext cx="34671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latin typeface="Arial"/>
                <a:cs typeface="Arial"/>
              </a:rPr>
              <a:t>&gt;&gt;</a:t>
            </a:r>
            <a:r>
              <a:rPr dirty="0" sz="1600" spc="4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Project</a:t>
            </a:r>
            <a:r>
              <a:rPr dirty="0" sz="1600" spc="4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management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by</a:t>
            </a:r>
            <a:r>
              <a:rPr dirty="0" sz="1600" spc="4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dedicated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project</a:t>
            </a:r>
            <a:r>
              <a:rPr dirty="0" sz="1600" spc="45" b="1" i="1">
                <a:latin typeface="Arial"/>
                <a:cs typeface="Arial"/>
              </a:rPr>
              <a:t>  </a:t>
            </a:r>
            <a:r>
              <a:rPr dirty="0" sz="1600" spc="-55" b="1" i="1">
                <a:latin typeface="Arial"/>
                <a:cs typeface="Arial"/>
              </a:rPr>
              <a:t>managers</a:t>
            </a:r>
            <a:r>
              <a:rPr dirty="0" sz="1600" spc="4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for</a:t>
            </a:r>
            <a:r>
              <a:rPr dirty="0" sz="1600" spc="5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each</a:t>
            </a:r>
            <a:r>
              <a:rPr dirty="0" sz="1600" spc="45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customer </a:t>
            </a:r>
            <a:r>
              <a:rPr dirty="0" sz="1600" spc="-140" b="1" i="1">
                <a:latin typeface="Arial"/>
                <a:cs typeface="Arial"/>
              </a:rPr>
              <a:t>ensures</a:t>
            </a:r>
            <a:r>
              <a:rPr dirty="0" sz="1600" spc="2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timely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35" b="1" i="1">
                <a:latin typeface="Arial"/>
                <a:cs typeface="Arial"/>
              </a:rPr>
              <a:t>and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efficient</a:t>
            </a:r>
            <a:r>
              <a:rPr dirty="0" sz="1600" spc="-5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delivery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of </a:t>
            </a:r>
            <a:r>
              <a:rPr dirty="0" sz="1600" spc="-135" b="1" i="1">
                <a:latin typeface="Arial"/>
                <a:cs typeface="Arial"/>
              </a:rPr>
              <a:t>customer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1226819" y="2071116"/>
          <a:ext cx="10826750" cy="40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285"/>
                <a:gridCol w="1618615"/>
                <a:gridCol w="56514"/>
                <a:gridCol w="2352040"/>
                <a:gridCol w="1448435"/>
                <a:gridCol w="1407794"/>
                <a:gridCol w="1626870"/>
                <a:gridCol w="1231265"/>
              </a:tblGrid>
              <a:tr h="409575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400" spc="-10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515"/>
                        </a:lnSpc>
                      </a:pPr>
                      <a:r>
                        <a:rPr dirty="0" sz="14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6555">
                        <a:lnSpc>
                          <a:spcPts val="1610"/>
                        </a:lnSpc>
                      </a:pPr>
                      <a:r>
                        <a:rPr dirty="0" sz="1400" spc="-3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730"/>
                        </a:spcBef>
                        <a:tabLst>
                          <a:tab pos="1176655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CUSTOMERS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PRODUCTS</a:t>
                      </a:r>
                      <a:endParaRPr baseline="3968" sz="21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8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9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445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20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21" action="ppaction://hlinksldjump"/>
                        </a:rPr>
                        <a:t>CONTACT</a:t>
                      </a:r>
                      <a:r>
                        <a:rPr dirty="0" sz="1400" spc="-8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21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21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7635" y="313931"/>
              <a:ext cx="3789425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05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51203" y="768095"/>
            <a:ext cx="10683240" cy="1713230"/>
            <a:chOff x="1251203" y="768095"/>
            <a:chExt cx="10683240" cy="171323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5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39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89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3939" y="821435"/>
              <a:ext cx="3270504" cy="118567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251203" y="2080259"/>
              <a:ext cx="1130935" cy="401320"/>
            </a:xfrm>
            <a:custGeom>
              <a:avLst/>
              <a:gdLst/>
              <a:ahLst/>
              <a:cxnLst/>
              <a:rect l="l" t="t" r="r" b="b"/>
              <a:pathLst>
                <a:path w="1130935" h="401319">
                  <a:moveTo>
                    <a:pt x="1130808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1130808" y="400812"/>
                  </a:lnTo>
                  <a:lnTo>
                    <a:pt x="1130808" y="0"/>
                  </a:lnTo>
                  <a:close/>
                </a:path>
              </a:pathLst>
            </a:custGeom>
            <a:solidFill>
              <a:srgbClr val="D5ED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824227" y="2548127"/>
            <a:ext cx="2388235" cy="22860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764"/>
              </a:lnSpc>
            </a:pPr>
            <a:r>
              <a:rPr dirty="0" sz="1600" spc="-150" b="1" i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35" b="1" i="1">
                <a:solidFill>
                  <a:srgbClr val="FFFFFF"/>
                </a:solidFill>
                <a:latin typeface="Arial"/>
                <a:cs typeface="Arial"/>
              </a:rPr>
              <a:t>EXPERTISE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824227" y="2776727"/>
            <a:ext cx="233679" cy="152400"/>
          </a:xfrm>
          <a:custGeom>
            <a:avLst/>
            <a:gdLst/>
            <a:ahLst/>
            <a:cxnLst/>
            <a:rect l="l" t="t" r="r" b="b"/>
            <a:pathLst>
              <a:path w="233680" h="152400">
                <a:moveTo>
                  <a:pt x="233172" y="0"/>
                </a:moveTo>
                <a:lnTo>
                  <a:pt x="0" y="0"/>
                </a:lnTo>
                <a:lnTo>
                  <a:pt x="233172" y="152400"/>
                </a:lnTo>
                <a:lnTo>
                  <a:pt x="233172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020061" y="3269742"/>
            <a:ext cx="331724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14" b="1" i="1">
                <a:latin typeface="Arial"/>
                <a:cs typeface="Arial"/>
              </a:rPr>
              <a:t>Our</a:t>
            </a:r>
            <a:r>
              <a:rPr dirty="0" sz="1600" spc="-285" b="1" i="1">
                <a:latin typeface="Arial"/>
                <a:cs typeface="Arial"/>
              </a:rPr>
              <a:t> </a:t>
            </a:r>
            <a:r>
              <a:rPr dirty="0" sz="1600" spc="-170" b="1" i="1">
                <a:latin typeface="Arial"/>
                <a:cs typeface="Arial"/>
              </a:rPr>
              <a:t>Top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Management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are </a:t>
            </a:r>
            <a:r>
              <a:rPr dirty="0" sz="1600" spc="-10" b="1" i="1">
                <a:latin typeface="Arial"/>
                <a:cs typeface="Arial"/>
              </a:rPr>
              <a:t>technically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Graduated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60" b="1" i="1">
                <a:latin typeface="Arial"/>
                <a:cs typeface="Arial"/>
              </a:rPr>
              <a:t>persons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&amp;</a:t>
            </a:r>
            <a:r>
              <a:rPr dirty="0" sz="1600" spc="260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experienced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35" b="1" i="1">
                <a:latin typeface="Arial"/>
                <a:cs typeface="Arial"/>
              </a:rPr>
              <a:t>in </a:t>
            </a:r>
            <a:r>
              <a:rPr dirty="0" sz="1600" spc="-125" b="1" i="1">
                <a:latin typeface="Arial"/>
                <a:cs typeface="Arial"/>
              </a:rPr>
              <a:t>various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corporate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sectors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with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Plastic </a:t>
            </a:r>
            <a:r>
              <a:rPr dirty="0" sz="1600" spc="-85" b="1" i="1">
                <a:latin typeface="Arial"/>
                <a:cs typeface="Arial"/>
              </a:rPr>
              <a:t>industrial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background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&amp;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we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are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having </a:t>
            </a:r>
            <a:r>
              <a:rPr dirty="0" sz="1600" spc="-75" b="1" i="1">
                <a:latin typeface="Arial"/>
                <a:cs typeface="Arial"/>
              </a:rPr>
              <a:t>team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of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industrial</a:t>
            </a:r>
            <a:r>
              <a:rPr dirty="0" sz="1600" spc="-110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design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experts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to </a:t>
            </a:r>
            <a:r>
              <a:rPr dirty="0" sz="1600" spc="-95" b="1" i="1">
                <a:latin typeface="Arial"/>
                <a:cs typeface="Arial"/>
              </a:rPr>
              <a:t>deliver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solutions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45" b="1" i="1">
                <a:latin typeface="Arial"/>
                <a:cs typeface="Arial"/>
              </a:rPr>
              <a:t>based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50" b="1" i="1">
                <a:latin typeface="Arial"/>
                <a:cs typeface="Arial"/>
              </a:rPr>
              <a:t>on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innovation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engineering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excellence.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43100" y="2939795"/>
            <a:ext cx="4110354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59"/>
              </a:spcBef>
            </a:pP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Execution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7903" y="2910839"/>
            <a:ext cx="411479" cy="30784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008123" y="5657799"/>
            <a:ext cx="25209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0" b="1" i="1">
                <a:latin typeface="Arial"/>
                <a:cs typeface="Arial"/>
              </a:rPr>
              <a:t>Delivering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solutions</a:t>
            </a:r>
            <a:r>
              <a:rPr dirty="0" sz="1600" spc="-35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based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on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innovation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engineering excellence.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90344" y="5297423"/>
            <a:ext cx="205486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8572" y="5257800"/>
            <a:ext cx="411479" cy="30937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76211" y="2957576"/>
            <a:ext cx="355600" cy="241300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284719" y="2855976"/>
            <a:ext cx="395351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spc="-120" b="1" i="1">
                <a:solidFill>
                  <a:srgbClr val="FFFFFF"/>
                </a:solidFill>
                <a:latin typeface="Arial"/>
                <a:cs typeface="Arial"/>
              </a:rPr>
              <a:t>Tooling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09866" y="3266388"/>
            <a:ext cx="35763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45" b="1" i="1">
                <a:latin typeface="Arial"/>
                <a:cs typeface="Arial"/>
              </a:rPr>
              <a:t>Concept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140" b="1" i="1">
                <a:latin typeface="Arial"/>
                <a:cs typeface="Arial"/>
              </a:rPr>
              <a:t>design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80" b="1" i="1">
                <a:latin typeface="Arial"/>
                <a:cs typeface="Arial"/>
              </a:rPr>
              <a:t> </a:t>
            </a:r>
            <a:r>
              <a:rPr dirty="0" sz="1600" spc="-100" b="1" i="1">
                <a:latin typeface="Arial"/>
                <a:cs typeface="Arial"/>
              </a:rPr>
              <a:t>tooling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expertise</a:t>
            </a:r>
            <a:r>
              <a:rPr dirty="0" sz="1600" spc="-55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that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80" b="1" i="1">
                <a:latin typeface="Arial"/>
                <a:cs typeface="Arial"/>
              </a:rPr>
              <a:t>goes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hand-</a:t>
            </a:r>
            <a:r>
              <a:rPr dirty="0" sz="1600" spc="-75" b="1" i="1">
                <a:latin typeface="Arial"/>
                <a:cs typeface="Arial"/>
              </a:rPr>
              <a:t>in-</a:t>
            </a:r>
            <a:r>
              <a:rPr dirty="0" sz="1600" spc="-95" b="1" i="1">
                <a:latin typeface="Arial"/>
                <a:cs typeface="Arial"/>
              </a:rPr>
              <a:t>hand</a:t>
            </a:r>
            <a:r>
              <a:rPr dirty="0" sz="1600" spc="-4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84719" y="4047744"/>
            <a:ext cx="326644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16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77481" y="4483353"/>
            <a:ext cx="411352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45" b="1" i="1">
                <a:latin typeface="Arial"/>
                <a:cs typeface="Arial"/>
              </a:rPr>
              <a:t>State-</a:t>
            </a:r>
            <a:r>
              <a:rPr dirty="0" sz="1600" spc="-60" b="1" i="1">
                <a:latin typeface="Arial"/>
                <a:cs typeface="Arial"/>
              </a:rPr>
              <a:t>of-</a:t>
            </a:r>
            <a:r>
              <a:rPr dirty="0" sz="1600" spc="-55" b="1" i="1">
                <a:latin typeface="Arial"/>
                <a:cs typeface="Arial"/>
              </a:rPr>
              <a:t>the-</a:t>
            </a:r>
            <a:r>
              <a:rPr dirty="0" sz="1600" b="1" i="1">
                <a:latin typeface="Arial"/>
                <a:cs typeface="Arial"/>
              </a:rPr>
              <a:t>art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technology</a:t>
            </a:r>
            <a:r>
              <a:rPr dirty="0" sz="1600" spc="-5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best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in </a:t>
            </a:r>
            <a:r>
              <a:rPr dirty="0" sz="1600" spc="-10" b="1" i="1">
                <a:latin typeface="Arial"/>
                <a:cs typeface="Arial"/>
              </a:rPr>
              <a:t>class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85" b="1" i="1">
                <a:latin typeface="Arial"/>
                <a:cs typeface="Arial"/>
              </a:rPr>
              <a:t>industrial</a:t>
            </a:r>
            <a:r>
              <a:rPr dirty="0" sz="1600" spc="-135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engineering</a:t>
            </a:r>
            <a:r>
              <a:rPr dirty="0" sz="1600" spc="-13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know-</a:t>
            </a:r>
            <a:r>
              <a:rPr dirty="0" sz="1600" spc="-25" b="1" i="1">
                <a:latin typeface="Arial"/>
                <a:cs typeface="Arial"/>
              </a:rPr>
              <a:t>how,</a:t>
            </a:r>
            <a:r>
              <a:rPr dirty="0" sz="1600" spc="22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un-</a:t>
            </a:r>
            <a:r>
              <a:rPr dirty="0" sz="1600" spc="-130" b="1" i="1">
                <a:latin typeface="Arial"/>
                <a:cs typeface="Arial"/>
              </a:rPr>
              <a:t>surpassed </a:t>
            </a:r>
            <a:r>
              <a:rPr dirty="0" sz="1600" spc="-110" b="1" i="1">
                <a:latin typeface="Arial"/>
                <a:cs typeface="Arial"/>
              </a:rPr>
              <a:t>levels</a:t>
            </a:r>
            <a:r>
              <a:rPr dirty="0" sz="1600" spc="-75" b="1" i="1">
                <a:latin typeface="Arial"/>
                <a:cs typeface="Arial"/>
              </a:rPr>
              <a:t> of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customer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care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and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retention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95261" y="4145788"/>
            <a:ext cx="387350" cy="292100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251203" y="2061972"/>
            <a:ext cx="1033780" cy="408940"/>
          </a:xfrm>
          <a:prstGeom prst="rect">
            <a:avLst/>
          </a:prstGeom>
          <a:solidFill>
            <a:srgbClr val="D5EDFA"/>
          </a:solidFill>
        </p:spPr>
        <p:txBody>
          <a:bodyPr wrap="square" lIns="0" tIns="10033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790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</a:rPr>
              <a:t>ABOUT</a:t>
            </a:r>
            <a:r>
              <a:rPr dirty="0" sz="1400" spc="-155" b="1" i="1">
                <a:solidFill>
                  <a:srgbClr val="0B5A82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0B5A82"/>
                </a:solidFill>
                <a:latin typeface="Arial"/>
                <a:cs typeface="Arial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284476" y="2071116"/>
            <a:ext cx="1673860" cy="399415"/>
          </a:xfrm>
          <a:custGeom>
            <a:avLst/>
            <a:gdLst/>
            <a:ahLst/>
            <a:cxnLst/>
            <a:rect l="l" t="t" r="r" b="b"/>
            <a:pathLst>
              <a:path w="1673860" h="399414">
                <a:moveTo>
                  <a:pt x="1673352" y="0"/>
                </a:moveTo>
                <a:lnTo>
                  <a:pt x="0" y="0"/>
                </a:lnTo>
                <a:lnTo>
                  <a:pt x="0" y="399288"/>
                </a:lnTo>
                <a:lnTo>
                  <a:pt x="1673352" y="399288"/>
                </a:lnTo>
                <a:lnTo>
                  <a:pt x="1673352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651505" y="2032507"/>
            <a:ext cx="95123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90" marR="5080" indent="-9525">
              <a:lnSpc>
                <a:spcPct val="100000"/>
              </a:lnSpc>
              <a:spcBef>
                <a:spcPts val="105"/>
              </a:spcBef>
            </a:pPr>
            <a:r>
              <a:rPr dirty="0" sz="1400" spc="-95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SOLUTIONS</a:t>
            </a:r>
            <a:r>
              <a:rPr dirty="0" sz="1400" spc="-95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&amp;</a:t>
            </a:r>
            <a:r>
              <a:rPr dirty="0" sz="1400" spc="-150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dirty="0" sz="1400" spc="-140" b="1" i="1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3880104" y="2077211"/>
            <a:ext cx="2240280" cy="410209"/>
          </a:xfrm>
          <a:custGeom>
            <a:avLst/>
            <a:gdLst/>
            <a:ahLst/>
            <a:cxnLst/>
            <a:rect l="l" t="t" r="r" b="b"/>
            <a:pathLst>
              <a:path w="2240279" h="410210">
                <a:moveTo>
                  <a:pt x="2240280" y="0"/>
                </a:moveTo>
                <a:lnTo>
                  <a:pt x="1109472" y="0"/>
                </a:lnTo>
                <a:lnTo>
                  <a:pt x="1109472" y="10668"/>
                </a:lnTo>
                <a:lnTo>
                  <a:pt x="0" y="10668"/>
                </a:lnTo>
                <a:lnTo>
                  <a:pt x="0" y="409956"/>
                </a:lnTo>
                <a:lnTo>
                  <a:pt x="1130808" y="409956"/>
                </a:lnTo>
                <a:lnTo>
                  <a:pt x="1130808" y="399288"/>
                </a:lnTo>
                <a:lnTo>
                  <a:pt x="2240280" y="399288"/>
                </a:lnTo>
                <a:lnTo>
                  <a:pt x="2240280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3948684" y="2156206"/>
            <a:ext cx="20593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165225" algn="l"/>
              </a:tabLst>
            </a:pPr>
            <a:r>
              <a:rPr dirty="0" sz="1400" spc="-10" b="1" i="1">
                <a:solidFill>
                  <a:srgbClr val="0B5A82"/>
                </a:solidFill>
                <a:latin typeface="Arial"/>
                <a:cs typeface="Arial"/>
                <a:hlinkClick r:id="rId14" action="ppaction://hlinksldjump"/>
              </a:rPr>
              <a:t>CUSTOMERS</a:t>
            </a:r>
            <a:r>
              <a:rPr dirty="0" sz="1400" b="1" i="1">
                <a:solidFill>
                  <a:srgbClr val="0B5A82"/>
                </a:solidFill>
                <a:latin typeface="Arial"/>
                <a:cs typeface="Arial"/>
              </a:rPr>
              <a:t>	</a:t>
            </a:r>
            <a:r>
              <a:rPr dirty="0" baseline="3968" sz="2100" spc="-172" b="1" i="1">
                <a:solidFill>
                  <a:srgbClr val="0B5A82"/>
                </a:solidFill>
                <a:latin typeface="Arial"/>
                <a:cs typeface="Arial"/>
                <a:hlinkClick r:id="rId15" action="ppaction://hlinksldjump"/>
              </a:rPr>
              <a:t>PRODUCTS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100571" y="2077211"/>
            <a:ext cx="1914525" cy="399415"/>
          </a:xfrm>
          <a:custGeom>
            <a:avLst/>
            <a:gdLst/>
            <a:ahLst/>
            <a:cxnLst/>
            <a:rect l="l" t="t" r="r" b="b"/>
            <a:pathLst>
              <a:path w="1914525" h="399414">
                <a:moveTo>
                  <a:pt x="1914144" y="0"/>
                </a:moveTo>
                <a:lnTo>
                  <a:pt x="0" y="0"/>
                </a:lnTo>
                <a:lnTo>
                  <a:pt x="0" y="399288"/>
                </a:lnTo>
                <a:lnTo>
                  <a:pt x="1914144" y="399288"/>
                </a:lnTo>
                <a:lnTo>
                  <a:pt x="1914144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583680" y="2146173"/>
            <a:ext cx="961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14" b="1" i="1">
                <a:solidFill>
                  <a:srgbClr val="0B5A82"/>
                </a:solidFill>
                <a:latin typeface="Arial"/>
                <a:cs typeface="Arial"/>
                <a:hlinkClick r:id="rId16" action="ppaction://hlinksldjump"/>
              </a:rPr>
              <a:t>MACHINERY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7822692" y="2068067"/>
            <a:ext cx="1130935" cy="399415"/>
          </a:xfrm>
          <a:custGeom>
            <a:avLst/>
            <a:gdLst/>
            <a:ahLst/>
            <a:cxnLst/>
            <a:rect l="l" t="t" r="r" b="b"/>
            <a:pathLst>
              <a:path w="1130934" h="399414">
                <a:moveTo>
                  <a:pt x="1130807" y="0"/>
                </a:moveTo>
                <a:lnTo>
                  <a:pt x="0" y="0"/>
                </a:lnTo>
                <a:lnTo>
                  <a:pt x="0" y="399288"/>
                </a:lnTo>
                <a:lnTo>
                  <a:pt x="1130807" y="399288"/>
                </a:lnTo>
                <a:lnTo>
                  <a:pt x="113080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7970519" y="2136394"/>
            <a:ext cx="8489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05" b="1" i="1">
                <a:solidFill>
                  <a:srgbClr val="0B5A82"/>
                </a:solidFill>
                <a:latin typeface="Arial"/>
                <a:cs typeface="Arial"/>
                <a:hlinkClick r:id="rId17" action="ppaction://hlinksldjump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0573511" y="2061972"/>
            <a:ext cx="1130935" cy="399415"/>
          </a:xfrm>
          <a:custGeom>
            <a:avLst/>
            <a:gdLst/>
            <a:ahLst/>
            <a:cxnLst/>
            <a:rect l="l" t="t" r="r" b="b"/>
            <a:pathLst>
              <a:path w="1130934" h="399414">
                <a:moveTo>
                  <a:pt x="1130807" y="0"/>
                </a:moveTo>
                <a:lnTo>
                  <a:pt x="0" y="0"/>
                </a:lnTo>
                <a:lnTo>
                  <a:pt x="0" y="399288"/>
                </a:lnTo>
                <a:lnTo>
                  <a:pt x="1130807" y="399288"/>
                </a:lnTo>
                <a:lnTo>
                  <a:pt x="1130807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0636250" y="2130932"/>
            <a:ext cx="10185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5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CONTACT</a:t>
            </a: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 </a:t>
            </a:r>
            <a:r>
              <a:rPr dirty="0" sz="1400" spc="-75" b="1" i="1">
                <a:solidFill>
                  <a:srgbClr val="0B5A82"/>
                </a:solidFill>
                <a:latin typeface="Arial"/>
                <a:cs typeface="Arial"/>
                <a:hlinkClick r:id="rId18" action="ppaction://hlinksldjump"/>
              </a:rPr>
              <a:t>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8953500" y="2071116"/>
            <a:ext cx="1620520" cy="399415"/>
          </a:xfrm>
          <a:custGeom>
            <a:avLst/>
            <a:gdLst/>
            <a:ahLst/>
            <a:cxnLst/>
            <a:rect l="l" t="t" r="r" b="b"/>
            <a:pathLst>
              <a:path w="1620520" h="399414">
                <a:moveTo>
                  <a:pt x="1620011" y="0"/>
                </a:moveTo>
                <a:lnTo>
                  <a:pt x="0" y="0"/>
                </a:lnTo>
                <a:lnTo>
                  <a:pt x="0" y="399288"/>
                </a:lnTo>
                <a:lnTo>
                  <a:pt x="1620011" y="399288"/>
                </a:lnTo>
                <a:lnTo>
                  <a:pt x="1620011" y="0"/>
                </a:lnTo>
                <a:close/>
              </a:path>
            </a:pathLst>
          </a:custGeom>
          <a:solidFill>
            <a:srgbClr val="D5ED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212833" y="2139188"/>
            <a:ext cx="1113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30" b="1" i="1">
                <a:solidFill>
                  <a:srgbClr val="0B5A82"/>
                </a:solidFill>
                <a:latin typeface="Arial"/>
                <a:cs typeface="Arial"/>
                <a:hlinkClick r:id="rId19" action="ppaction://hlinksldjump"/>
              </a:rPr>
              <a:t>CERTIFICATES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983" y="313931"/>
              <a:ext cx="3787902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7605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35920" cy="1262380"/>
            <a:chOff x="1415796" y="768095"/>
            <a:chExt cx="10535920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0703" y="806195"/>
              <a:ext cx="3270504" cy="118567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226819" y="3034283"/>
            <a:ext cx="2981325" cy="107759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0805" marR="127000">
              <a:lnSpc>
                <a:spcPct val="100000"/>
              </a:lnSpc>
              <a:spcBef>
                <a:spcPts val="265"/>
              </a:spcBef>
            </a:pP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competitive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advantage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0" b="1" i="1">
                <a:solidFill>
                  <a:srgbClr val="FFFFFF"/>
                </a:solidFill>
                <a:latin typeface="Arial"/>
                <a:cs typeface="Arial"/>
              </a:rPr>
              <a:t>supplier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reputed </a:t>
            </a: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r>
              <a:rPr dirty="0" sz="1600" spc="-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 b="1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26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Tier-</a:t>
            </a:r>
            <a:r>
              <a:rPr dirty="0" sz="1600" spc="-50" b="1" i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Supplier.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828032" y="2676144"/>
            <a:ext cx="6762115" cy="1632585"/>
            <a:chOff x="4828032" y="2676144"/>
            <a:chExt cx="6762115" cy="163258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368" y="2676144"/>
              <a:ext cx="2980943" cy="8229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8032" y="3485388"/>
              <a:ext cx="6761988" cy="822960"/>
            </a:xfrm>
            <a:prstGeom prst="rect">
              <a:avLst/>
            </a:prstGeom>
          </p:spPr>
        </p:pic>
      </p:grp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1226819" y="2071116"/>
          <a:ext cx="10826750" cy="40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810"/>
                <a:gridCol w="1482725"/>
                <a:gridCol w="1130935"/>
                <a:gridCol w="1277620"/>
                <a:gridCol w="1524634"/>
                <a:gridCol w="1407795"/>
                <a:gridCol w="1551940"/>
                <a:gridCol w="1229359"/>
              </a:tblGrid>
              <a:tr h="40386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400" spc="-10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400" spc="-1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20"/>
                        </a:lnSpc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SOLUTIONS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3515">
                        <a:lnSpc>
                          <a:spcPts val="1560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00" spc="-7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CUSTOMERS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PRODUCTS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MACHINERY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 spc="-2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FACILITIES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5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CERTIFICATES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 </a:t>
                      </a:r>
                      <a:r>
                        <a:rPr dirty="0" sz="1400" spc="-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solidFill>
                      <a:srgbClr val="D5EDFA"/>
                    </a:solidFill>
                  </a:tcPr>
                </a:tc>
              </a:tr>
            </a:tbl>
          </a:graphicData>
        </a:graphic>
      </p:graphicFrame>
      <p:pic>
        <p:nvPicPr>
          <p:cNvPr id="17" name="object 1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54523" y="4413503"/>
            <a:ext cx="3034283" cy="109880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86528" y="5803391"/>
            <a:ext cx="2388107" cy="902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244" y="313931"/>
              <a:ext cx="3789426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389" y="318643"/>
              <a:ext cx="3801617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41635" cy="1262380"/>
            <a:chOff x="1415796" y="768095"/>
            <a:chExt cx="10541635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21435"/>
              <a:ext cx="3270504" cy="1185672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1127760" y="2729483"/>
            <a:ext cx="167640" cy="152400"/>
          </a:xfrm>
          <a:custGeom>
            <a:avLst/>
            <a:gdLst/>
            <a:ahLst/>
            <a:cxnLst/>
            <a:rect l="l" t="t" r="r" b="b"/>
            <a:pathLst>
              <a:path w="167640" h="152400">
                <a:moveTo>
                  <a:pt x="167640" y="0"/>
                </a:moveTo>
                <a:lnTo>
                  <a:pt x="0" y="0"/>
                </a:lnTo>
                <a:lnTo>
                  <a:pt x="167640" y="152400"/>
                </a:lnTo>
                <a:lnTo>
                  <a:pt x="16764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406778" y="2798191"/>
            <a:ext cx="10748645" cy="3164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</a:pPr>
            <a:r>
              <a:rPr dirty="0" sz="1600" spc="-20" b="1" i="1">
                <a:latin typeface="Arial"/>
                <a:cs typeface="Arial"/>
              </a:rPr>
              <a:t>We</a:t>
            </a:r>
            <a:r>
              <a:rPr dirty="0" sz="1600" spc="-2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are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your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one-</a:t>
            </a:r>
            <a:r>
              <a:rPr dirty="0" sz="1600" spc="-75" b="1" i="1">
                <a:latin typeface="Arial"/>
                <a:cs typeface="Arial"/>
              </a:rPr>
              <a:t>stop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90" b="1" i="1">
                <a:latin typeface="Arial"/>
                <a:cs typeface="Arial"/>
              </a:rPr>
              <a:t>solution</a:t>
            </a:r>
            <a:r>
              <a:rPr dirty="0" sz="1600" spc="-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for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70" b="1" i="1">
                <a:latin typeface="Arial"/>
                <a:cs typeface="Arial"/>
              </a:rPr>
              <a:t>plastic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Injection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molding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40" b="1" i="1">
                <a:latin typeface="Arial"/>
                <a:cs typeface="Arial"/>
              </a:rPr>
              <a:t>from</a:t>
            </a:r>
            <a:r>
              <a:rPr dirty="0" sz="1600" spc="-20" b="1" i="1">
                <a:latin typeface="Arial"/>
                <a:cs typeface="Arial"/>
              </a:rPr>
              <a:t> tool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105" b="1" i="1">
                <a:latin typeface="Arial"/>
                <a:cs typeface="Arial"/>
              </a:rPr>
              <a:t>design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up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to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95" b="1" i="1">
                <a:latin typeface="Arial"/>
                <a:cs typeface="Arial"/>
              </a:rPr>
              <a:t>proving</a:t>
            </a:r>
            <a:r>
              <a:rPr dirty="0" sz="1600" spc="-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part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as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per</a:t>
            </a:r>
            <a:r>
              <a:rPr dirty="0" sz="1600" spc="-1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the</a:t>
            </a:r>
            <a:r>
              <a:rPr dirty="0" sz="1600" spc="-20" b="1" i="1">
                <a:latin typeface="Arial"/>
                <a:cs typeface="Arial"/>
              </a:rPr>
              <a:t> </a:t>
            </a:r>
            <a:r>
              <a:rPr dirty="0" sz="1600" spc="-60" b="1" i="1">
                <a:latin typeface="Arial"/>
                <a:cs typeface="Arial"/>
              </a:rPr>
              <a:t>customer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30" b="1" i="1">
                <a:latin typeface="Arial"/>
                <a:cs typeface="Arial"/>
              </a:rPr>
              <a:t>requirements.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83185" indent="-79375">
              <a:lnSpc>
                <a:spcPct val="100000"/>
              </a:lnSpc>
              <a:buSzPct val="93750"/>
              <a:buFont typeface="Arial"/>
              <a:buChar char="•"/>
              <a:tabLst>
                <a:tab pos="83185" algn="l"/>
              </a:tabLst>
            </a:pPr>
            <a:r>
              <a:rPr dirty="0" sz="1600" spc="-125" b="1" i="1">
                <a:latin typeface="Arial"/>
                <a:cs typeface="Arial"/>
              </a:rPr>
              <a:t>Tool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Design</a:t>
            </a:r>
            <a:r>
              <a:rPr dirty="0" sz="1600" spc="-100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as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per</a:t>
            </a:r>
            <a:r>
              <a:rPr dirty="0" sz="1600" spc="-65" b="1" i="1">
                <a:latin typeface="Arial"/>
                <a:cs typeface="Arial"/>
              </a:rPr>
              <a:t> the</a:t>
            </a:r>
            <a:r>
              <a:rPr dirty="0" sz="1600" spc="-9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customer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requirement.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83820" indent="-79375">
              <a:lnSpc>
                <a:spcPct val="100000"/>
              </a:lnSpc>
              <a:buSzPct val="93750"/>
              <a:buFont typeface="Arial"/>
              <a:buChar char="•"/>
              <a:tabLst>
                <a:tab pos="83820" algn="l"/>
              </a:tabLst>
            </a:pPr>
            <a:r>
              <a:rPr dirty="0" sz="1600" spc="-85" b="1" i="1">
                <a:latin typeface="Arial"/>
                <a:cs typeface="Arial"/>
              </a:rPr>
              <a:t>Effective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75" b="1" i="1">
                <a:latin typeface="Arial"/>
                <a:cs typeface="Arial"/>
              </a:rPr>
              <a:t>process</a:t>
            </a:r>
            <a:r>
              <a:rPr dirty="0" sz="1600" spc="-10" b="1" i="1">
                <a:latin typeface="Arial"/>
                <a:cs typeface="Arial"/>
              </a:rPr>
              <a:t> </a:t>
            </a:r>
            <a:r>
              <a:rPr dirty="0" sz="1600" spc="-20" b="1" i="1">
                <a:latin typeface="Arial"/>
                <a:cs typeface="Arial"/>
              </a:rPr>
              <a:t>establishment.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83820" indent="-79375">
              <a:lnSpc>
                <a:spcPct val="100000"/>
              </a:lnSpc>
              <a:buSzPct val="93750"/>
              <a:buFont typeface="Arial"/>
              <a:buChar char="•"/>
              <a:tabLst>
                <a:tab pos="83820" algn="l"/>
              </a:tabLst>
            </a:pPr>
            <a:r>
              <a:rPr dirty="0" sz="1600" spc="-120" b="1" i="1">
                <a:latin typeface="Arial"/>
                <a:cs typeface="Arial"/>
              </a:rPr>
              <a:t>Raw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50" b="1" i="1">
                <a:latin typeface="Arial"/>
                <a:cs typeface="Arial"/>
              </a:rPr>
              <a:t>Material</a:t>
            </a:r>
            <a:r>
              <a:rPr dirty="0" sz="1600" spc="-90" b="1" i="1">
                <a:latin typeface="Arial"/>
                <a:cs typeface="Arial"/>
              </a:rPr>
              <a:t> </a:t>
            </a:r>
            <a:r>
              <a:rPr dirty="0" sz="1600" spc="-114" b="1" i="1">
                <a:latin typeface="Arial"/>
                <a:cs typeface="Arial"/>
              </a:rPr>
              <a:t>procurement</a:t>
            </a:r>
            <a:r>
              <a:rPr dirty="0" sz="1600" spc="-45" b="1" i="1">
                <a:latin typeface="Arial"/>
                <a:cs typeface="Arial"/>
              </a:rPr>
              <a:t> </a:t>
            </a:r>
            <a:r>
              <a:rPr dirty="0" sz="1600" spc="-130" b="1" i="1">
                <a:latin typeface="Arial"/>
                <a:cs typeface="Arial"/>
              </a:rPr>
              <a:t>as</a:t>
            </a:r>
            <a:r>
              <a:rPr dirty="0" sz="1600" spc="-85" b="1" i="1">
                <a:latin typeface="Arial"/>
                <a:cs typeface="Arial"/>
              </a:rPr>
              <a:t> </a:t>
            </a:r>
            <a:r>
              <a:rPr dirty="0" sz="1600" spc="-125" b="1" i="1">
                <a:latin typeface="Arial"/>
                <a:cs typeface="Arial"/>
              </a:rPr>
              <a:t>per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35" b="1" i="1">
                <a:latin typeface="Arial"/>
                <a:cs typeface="Arial"/>
              </a:rPr>
              <a:t>customer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requirement.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83820" indent="-79375">
              <a:lnSpc>
                <a:spcPct val="100000"/>
              </a:lnSpc>
              <a:buSzPct val="93750"/>
              <a:buFont typeface="Arial"/>
              <a:buChar char="•"/>
              <a:tabLst>
                <a:tab pos="83820" algn="l"/>
              </a:tabLst>
            </a:pPr>
            <a:r>
              <a:rPr dirty="0" sz="1600" spc="-50" b="1" i="1">
                <a:latin typeface="Arial"/>
                <a:cs typeface="Arial"/>
              </a:rPr>
              <a:t>Multiple</a:t>
            </a:r>
            <a:r>
              <a:rPr dirty="0" sz="1600" b="1" i="1">
                <a:latin typeface="Arial"/>
                <a:cs typeface="Arial"/>
              </a:rPr>
              <a:t> </a:t>
            </a:r>
            <a:r>
              <a:rPr dirty="0" sz="1600" spc="-40" b="1" i="1">
                <a:latin typeface="Arial"/>
                <a:cs typeface="Arial"/>
              </a:rPr>
              <a:t>type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b="1" i="1">
                <a:latin typeface="Arial"/>
                <a:cs typeface="Arial"/>
              </a:rPr>
              <a:t>of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Raw</a:t>
            </a:r>
            <a:r>
              <a:rPr dirty="0" sz="1600" spc="5" b="1" i="1">
                <a:latin typeface="Arial"/>
                <a:cs typeface="Arial"/>
              </a:rPr>
              <a:t> </a:t>
            </a:r>
            <a:r>
              <a:rPr dirty="0" sz="1600" spc="-25" b="1" i="1">
                <a:latin typeface="Arial"/>
                <a:cs typeface="Arial"/>
              </a:rPr>
              <a:t>Material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75" b="1" i="1">
                <a:latin typeface="Arial"/>
                <a:cs typeface="Arial"/>
              </a:rPr>
              <a:t>handling</a:t>
            </a:r>
            <a:r>
              <a:rPr dirty="0" sz="1600" spc="20" b="1" i="1">
                <a:latin typeface="Arial"/>
                <a:cs typeface="Arial"/>
              </a:rPr>
              <a:t> </a:t>
            </a:r>
            <a:r>
              <a:rPr dirty="0" sz="1600" spc="-35" b="1" i="1">
                <a:latin typeface="Arial"/>
                <a:cs typeface="Arial"/>
              </a:rPr>
              <a:t>as</a:t>
            </a:r>
            <a:r>
              <a:rPr dirty="0" sz="1600" spc="15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per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120" b="1" i="1">
                <a:latin typeface="Arial"/>
                <a:cs typeface="Arial"/>
              </a:rPr>
              <a:t>customer</a:t>
            </a:r>
            <a:r>
              <a:rPr dirty="0" sz="1600" spc="10" b="1" i="1">
                <a:latin typeface="Arial"/>
                <a:cs typeface="Arial"/>
              </a:rPr>
              <a:t> </a:t>
            </a:r>
            <a:r>
              <a:rPr dirty="0" sz="1600" spc="-65" b="1" i="1">
                <a:latin typeface="Arial"/>
                <a:cs typeface="Arial"/>
              </a:rPr>
              <a:t>requirement.(</a:t>
            </a:r>
            <a:r>
              <a:rPr dirty="0" sz="1400" spc="-65" b="1" i="1">
                <a:latin typeface="Arial"/>
                <a:cs typeface="Arial"/>
              </a:rPr>
              <a:t>ABS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XR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409H,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PC-</a:t>
            </a:r>
            <a:r>
              <a:rPr dirty="0" sz="1400" b="1" i="1">
                <a:latin typeface="Arial"/>
                <a:cs typeface="Arial"/>
              </a:rPr>
              <a:t>ABS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NS5000C,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POM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F20-</a:t>
            </a:r>
            <a:r>
              <a:rPr dirty="0" sz="1400" b="1" i="1">
                <a:latin typeface="Arial"/>
                <a:cs typeface="Arial"/>
              </a:rPr>
              <a:t>03,</a:t>
            </a:r>
            <a:r>
              <a:rPr dirty="0" sz="1400" spc="-20" b="1" i="1">
                <a:latin typeface="Arial"/>
                <a:cs typeface="Arial"/>
              </a:rPr>
              <a:t> PA66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b="1" i="1">
                <a:latin typeface="Arial"/>
                <a:cs typeface="Arial"/>
              </a:rPr>
              <a:t>GF30%</a:t>
            </a:r>
            <a:r>
              <a:rPr dirty="0" sz="1400" spc="-4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,</a:t>
            </a:r>
            <a:r>
              <a:rPr dirty="0" sz="1400" spc="-7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ABS</a:t>
            </a:r>
            <a:r>
              <a:rPr dirty="0" sz="1400" spc="-1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HU650,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PBT</a:t>
            </a:r>
            <a:r>
              <a:rPr dirty="0" sz="1400" spc="-3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GF30,</a:t>
            </a:r>
            <a:r>
              <a:rPr dirty="0" sz="1400" spc="-4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PP</a:t>
            </a:r>
            <a:r>
              <a:rPr dirty="0" sz="1400" spc="-6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GF20%,</a:t>
            </a:r>
            <a:r>
              <a:rPr dirty="0" sz="1400" spc="-55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Nylon66</a:t>
            </a:r>
            <a:r>
              <a:rPr dirty="0" sz="1400" spc="-5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GF40%)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400">
              <a:latin typeface="Arial"/>
              <a:cs typeface="Arial"/>
            </a:endParaRPr>
          </a:p>
          <a:p>
            <a:pPr marL="83820" indent="-79375">
              <a:lnSpc>
                <a:spcPct val="100000"/>
              </a:lnSpc>
              <a:buSzPct val="93750"/>
              <a:buFont typeface="Arial"/>
              <a:buChar char="•"/>
              <a:tabLst>
                <a:tab pos="83820" algn="l"/>
              </a:tabLst>
            </a:pPr>
            <a:r>
              <a:rPr dirty="0" sz="1600" spc="-75" b="1" i="1">
                <a:latin typeface="Arial"/>
                <a:cs typeface="Arial"/>
              </a:rPr>
              <a:t>Multiple </a:t>
            </a:r>
            <a:r>
              <a:rPr dirty="0" sz="1600" spc="-90" b="1" i="1">
                <a:latin typeface="Arial"/>
                <a:cs typeface="Arial"/>
              </a:rPr>
              <a:t>type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of </a:t>
            </a:r>
            <a:r>
              <a:rPr dirty="0" sz="1600" spc="-95" b="1" i="1">
                <a:latin typeface="Arial"/>
                <a:cs typeface="Arial"/>
              </a:rPr>
              <a:t>Injection</a:t>
            </a:r>
            <a:r>
              <a:rPr dirty="0" sz="1600" spc="-65" b="1" i="1">
                <a:latin typeface="Arial"/>
                <a:cs typeface="Arial"/>
              </a:rPr>
              <a:t> </a:t>
            </a:r>
            <a:r>
              <a:rPr dirty="0" sz="1600" spc="-110" b="1" i="1">
                <a:latin typeface="Arial"/>
                <a:cs typeface="Arial"/>
              </a:rPr>
              <a:t>Moulding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80" b="1" i="1">
                <a:latin typeface="Arial"/>
                <a:cs typeface="Arial"/>
              </a:rPr>
              <a:t>tool</a:t>
            </a:r>
            <a:r>
              <a:rPr dirty="0" sz="1600" spc="-60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Arial"/>
                <a:cs typeface="Arial"/>
              </a:rPr>
              <a:t>handling.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01583" y="5885688"/>
            <a:ext cx="3953510" cy="83566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339725" marR="334645">
              <a:lnSpc>
                <a:spcPct val="100000"/>
              </a:lnSpc>
              <a:spcBef>
                <a:spcPts val="320"/>
              </a:spcBef>
            </a:pPr>
            <a:r>
              <a:rPr dirty="0" sz="160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If</a:t>
            </a:r>
            <a:r>
              <a:rPr dirty="0" sz="1600" spc="6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Your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2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Requirement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5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is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not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5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on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this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List,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We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can</a:t>
            </a:r>
            <a:r>
              <a:rPr dirty="0" sz="1600" spc="-9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Design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and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2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Develop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it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for</a:t>
            </a: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2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you </a:t>
            </a:r>
            <a:r>
              <a:rPr dirty="0" sz="1600" spc="-13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Send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9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us</a:t>
            </a:r>
            <a:r>
              <a:rPr dirty="0" sz="1600" spc="-11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an</a:t>
            </a:r>
            <a:r>
              <a:rPr dirty="0" sz="1600" spc="-130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Email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65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now</a:t>
            </a:r>
            <a:r>
              <a:rPr dirty="0" sz="1600" spc="114" b="1" i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135" b="1" i="1">
                <a:solidFill>
                  <a:srgbClr val="FF0066"/>
                </a:solidFill>
                <a:latin typeface="Arial"/>
                <a:cs typeface="Arial"/>
                <a:hlinkClick r:id="rId9"/>
              </a:rPr>
              <a:t>Click</a:t>
            </a:r>
            <a:r>
              <a:rPr dirty="0" sz="1600" spc="-110" b="1" i="1">
                <a:solidFill>
                  <a:srgbClr val="FF0066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z="1600" spc="-20" b="1" i="1">
                <a:solidFill>
                  <a:srgbClr val="FF0066"/>
                </a:solidFill>
                <a:latin typeface="Arial"/>
                <a:cs typeface="Arial"/>
                <a:hlinkClick r:id="rId9"/>
              </a:rPr>
              <a:t>here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127760" y="2058923"/>
          <a:ext cx="10925810" cy="66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"/>
                <a:gridCol w="1606550"/>
                <a:gridCol w="2153919"/>
                <a:gridCol w="1088389"/>
                <a:gridCol w="5902960"/>
              </a:tblGrid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6845">
                        <a:lnSpc>
                          <a:spcPts val="1235"/>
                        </a:lnSpc>
                        <a:spcBef>
                          <a:spcPts val="825"/>
                        </a:spcBef>
                        <a:tabLst>
                          <a:tab pos="1321435" algn="l"/>
                          <a:tab pos="2696210" algn="l"/>
                        </a:tabLst>
                      </a:pPr>
                      <a:r>
                        <a:rPr dirty="0" baseline="1984" sz="2100" spc="-15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baseline="1984" sz="2100" spc="-232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984" sz="2100" spc="-3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dirty="0" baseline="1984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5714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SOLUTIONS</a:t>
                      </a:r>
                      <a:r>
                        <a:rPr dirty="0" baseline="35714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7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1" action="ppaction://hlinksldjump"/>
                        </a:rPr>
                        <a:t>CUSTOMERS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R="169545">
                        <a:lnSpc>
                          <a:spcPts val="1115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0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4775">
                    <a:solidFill>
                      <a:srgbClr val="D5ED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2" action="ppaction://hlinksldjump"/>
                        </a:rPr>
                        <a:t>PRODUCTS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745"/>
                        </a:spcBef>
                        <a:tabLst>
                          <a:tab pos="1802130" algn="l"/>
                          <a:tab pos="3410585" algn="l"/>
                          <a:tab pos="4833620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MACHINERY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FACILITIES</a:t>
                      </a:r>
                      <a:r>
                        <a:rPr dirty="0" baseline="3968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CERTIFICATES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solidFill>
                      <a:srgbClr val="D5EDFA"/>
                    </a:solidFill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91440">
                        <a:lnSpc>
                          <a:spcPts val="1855"/>
                        </a:lnSpc>
                        <a:spcBef>
                          <a:spcPts val="50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Tiresias Infofont"/>
                          <a:cs typeface="Tiresias Infofont"/>
                        </a:rPr>
                        <a:t>WHAT</a:t>
                      </a:r>
                      <a:r>
                        <a:rPr dirty="0" sz="1600" spc="-200" b="1">
                          <a:solidFill>
                            <a:srgbClr val="FFFFFF"/>
                          </a:solidFill>
                          <a:latin typeface="Tiresias Infofont"/>
                          <a:cs typeface="Tiresias Infofont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Tiresias Infofont"/>
                          <a:cs typeface="Tiresias Infofont"/>
                        </a:rPr>
                        <a:t>WE</a:t>
                      </a:r>
                      <a:r>
                        <a:rPr dirty="0" sz="1600" spc="-110" b="1">
                          <a:solidFill>
                            <a:srgbClr val="FFFFFF"/>
                          </a:solidFill>
                          <a:latin typeface="Tiresias Infofont"/>
                          <a:cs typeface="Tiresias Infofont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Tiresias Infofont"/>
                          <a:cs typeface="Tiresias Infofont"/>
                        </a:rPr>
                        <a:t>DO</a:t>
                      </a:r>
                      <a:endParaRPr sz="1600">
                        <a:latin typeface="Tiresias Infofont"/>
                        <a:cs typeface="Tiresias Infofont"/>
                      </a:endParaRPr>
                    </a:p>
                  </a:txBody>
                  <a:tcPr marL="0" marR="0" marB="0" marT="6350">
                    <a:solidFill>
                      <a:srgbClr val="1286C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0" y="152400"/>
            <a:ext cx="10668000" cy="687705"/>
            <a:chOff x="1524000" y="152400"/>
            <a:chExt cx="10668000" cy="68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7635" y="313931"/>
              <a:ext cx="3789425" cy="38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305" y="318643"/>
              <a:ext cx="3800094" cy="325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75259"/>
              <a:ext cx="784860" cy="6644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860405" y="532891"/>
            <a:ext cx="10280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BACK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TO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COVER</a:t>
            </a:r>
            <a:r>
              <a:rPr dirty="0" u="sng" sz="800" spc="-35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dirty="0" u="sng" sz="800" spc="-2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  <a:hlinkClick r:id="rId5" action="ppaction://hlinksldjump"/>
              </a:rPr>
              <a:t>PAGE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5796" y="768095"/>
            <a:ext cx="10541635" cy="1262380"/>
            <a:chOff x="1415796" y="768095"/>
            <a:chExt cx="10541635" cy="1262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5796" y="821435"/>
              <a:ext cx="3218688" cy="1185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3440" y="806195"/>
              <a:ext cx="3973067" cy="11856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644390" y="787145"/>
              <a:ext cx="4011295" cy="1224280"/>
            </a:xfrm>
            <a:custGeom>
              <a:avLst/>
              <a:gdLst/>
              <a:ahLst/>
              <a:cxnLst/>
              <a:rect l="l" t="t" r="r" b="b"/>
              <a:pathLst>
                <a:path w="4011295" h="1224280">
                  <a:moveTo>
                    <a:pt x="0" y="1223772"/>
                  </a:moveTo>
                  <a:lnTo>
                    <a:pt x="4011167" y="1223772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809243"/>
              <a:ext cx="3270504" cy="118414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975104" y="4608576"/>
            <a:ext cx="3011805" cy="495300"/>
          </a:xfrm>
          <a:prstGeom prst="rect">
            <a:avLst/>
          </a:prstGeom>
          <a:solidFill>
            <a:srgbClr val="1286C3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55"/>
              </a:lnSpc>
            </a:pP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</a:rPr>
              <a:t>GPP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14" b="1" i="1">
                <a:solidFill>
                  <a:srgbClr val="FFFFFF"/>
                </a:solidFill>
                <a:latin typeface="Arial"/>
                <a:cs typeface="Arial"/>
              </a:rPr>
              <a:t>Moulded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</a:rPr>
              <a:t>Assembly</a:t>
            </a:r>
            <a:r>
              <a:rPr dirty="0" sz="16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40" b="1" i="1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dirty="0" sz="160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FFFFFF"/>
                </a:solidFill>
                <a:latin typeface="Arial"/>
                <a:cs typeface="Arial"/>
              </a:rPr>
              <a:t>end.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59864" y="5076444"/>
            <a:ext cx="3872865" cy="1484630"/>
            <a:chOff x="1959864" y="5076444"/>
            <a:chExt cx="3872865" cy="1484630"/>
          </a:xfrm>
        </p:grpSpPr>
        <p:sp>
          <p:nvSpPr>
            <p:cNvPr id="14" name="object 14" descr=""/>
            <p:cNvSpPr/>
            <p:nvPr/>
          </p:nvSpPr>
          <p:spPr>
            <a:xfrm>
              <a:off x="1959864" y="5076444"/>
              <a:ext cx="238125" cy="175260"/>
            </a:xfrm>
            <a:custGeom>
              <a:avLst/>
              <a:gdLst/>
              <a:ahLst/>
              <a:cxnLst/>
              <a:rect l="l" t="t" r="r" b="b"/>
              <a:pathLst>
                <a:path w="238125" h="175260">
                  <a:moveTo>
                    <a:pt x="237744" y="0"/>
                  </a:moveTo>
                  <a:lnTo>
                    <a:pt x="0" y="0"/>
                  </a:lnTo>
                  <a:lnTo>
                    <a:pt x="237744" y="175259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1286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4248" y="5245608"/>
              <a:ext cx="3848100" cy="131521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8188452" y="5146547"/>
            <a:ext cx="3789045" cy="1309370"/>
            <a:chOff x="8188452" y="5146547"/>
            <a:chExt cx="3789045" cy="1309370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1908" y="5266943"/>
              <a:ext cx="2045207" cy="10134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8452" y="5146547"/>
              <a:ext cx="1847088" cy="1309115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81115" y="5030723"/>
            <a:ext cx="2209799" cy="1475232"/>
          </a:xfrm>
          <a:prstGeom prst="rect">
            <a:avLst/>
          </a:prstGeom>
        </p:spPr>
      </p:pic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1226819" y="2057400"/>
          <a:ext cx="10826750" cy="630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2330"/>
                <a:gridCol w="1628140"/>
                <a:gridCol w="1088389"/>
                <a:gridCol w="5902960"/>
              </a:tblGrid>
              <a:tr h="417195">
                <a:tc gridSpan="2">
                  <a:txBody>
                    <a:bodyPr/>
                    <a:lstStyle/>
                    <a:p>
                      <a:pPr marL="156845">
                        <a:lnSpc>
                          <a:spcPts val="1235"/>
                        </a:lnSpc>
                        <a:spcBef>
                          <a:spcPts val="840"/>
                        </a:spcBef>
                        <a:tabLst>
                          <a:tab pos="1321435" algn="l"/>
                          <a:tab pos="2696210" algn="l"/>
                        </a:tabLst>
                      </a:pPr>
                      <a:r>
                        <a:rPr dirty="0" baseline="1984" sz="2100" spc="-15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ABOUT</a:t>
                      </a:r>
                      <a:r>
                        <a:rPr dirty="0" baseline="1984" sz="2100" spc="-232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984" sz="2100" spc="-37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dirty="0" baseline="1984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5714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SOLUTIONS</a:t>
                      </a:r>
                      <a:r>
                        <a:rPr dirty="0" baseline="35714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7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4" action="ppaction://hlinksldjump"/>
                        </a:rPr>
                        <a:t>CUSTOMERS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R="169545">
                        <a:lnSpc>
                          <a:spcPts val="1115"/>
                        </a:lnSpc>
                      </a:pPr>
                      <a:r>
                        <a:rPr dirty="0" sz="1400" spc="-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&amp;</a:t>
                      </a:r>
                      <a:r>
                        <a:rPr dirty="0" sz="1400" spc="-15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3" action="ppaction://hlinksldjump"/>
                        </a:rPr>
                        <a:t>SERVICES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solidFill>
                      <a:srgbClr val="D5EDF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400" spc="-2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  <a:hlinkClick r:id="rId15" action="ppaction://hlinksldjump"/>
                        </a:rPr>
                        <a:t>PRODUCTS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solidFill>
                      <a:srgbClr val="1286C3"/>
                    </a:solidFill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1841500" algn="l"/>
                          <a:tab pos="3410585" algn="l"/>
                          <a:tab pos="4833620" algn="l"/>
                        </a:tabLst>
                      </a:pP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6" action="ppaction://hlinksldjump"/>
                        </a:rPr>
                        <a:t>MACHINERY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968" sz="2100" spc="-1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7" action="ppaction://hlinksldjump"/>
                        </a:rPr>
                        <a:t>FACILITIES</a:t>
                      </a:r>
                      <a:r>
                        <a:rPr dirty="0" baseline="3968" sz="21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1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8" action="ppaction://hlinksldjump"/>
                        </a:rPr>
                        <a:t>CERTIFICATES</a:t>
                      </a:r>
                      <a:r>
                        <a:rPr dirty="0" sz="140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400" spc="-13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9" action="ppaction://hlinksldjump"/>
                        </a:rPr>
                        <a:t>CONTACT</a:t>
                      </a:r>
                      <a:r>
                        <a:rPr dirty="0" sz="1400" spc="-130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9" action="ppaction://hlinksldjump"/>
                        </a:rPr>
                        <a:t> </a:t>
                      </a:r>
                      <a:r>
                        <a:rPr dirty="0" sz="1400" spc="-25" b="1" i="1">
                          <a:solidFill>
                            <a:srgbClr val="0B5A82"/>
                          </a:solidFill>
                          <a:latin typeface="Arial"/>
                          <a:cs typeface="Arial"/>
                          <a:hlinkClick r:id="rId19" action="ppaction://hlinksldjump"/>
                        </a:rPr>
                        <a:t>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6520">
                    <a:solidFill>
                      <a:srgbClr val="D5EDFA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55880">
                        <a:lnSpc>
                          <a:spcPts val="1580"/>
                        </a:lnSpc>
                      </a:pPr>
                      <a:r>
                        <a:rPr dirty="0" sz="1600" spc="-95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Injection</a:t>
                      </a:r>
                      <a:r>
                        <a:rPr dirty="0" sz="1600" spc="-6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14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Molded</a:t>
                      </a:r>
                      <a:r>
                        <a:rPr dirty="0" sz="1600" spc="-6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 i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1286C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21" name="object 2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36319" y="3046476"/>
            <a:ext cx="2642616" cy="1540764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191767" y="2688335"/>
            <a:ext cx="342900" cy="384175"/>
          </a:xfrm>
          <a:custGeom>
            <a:avLst/>
            <a:gdLst/>
            <a:ahLst/>
            <a:cxnLst/>
            <a:rect l="l" t="t" r="r" b="b"/>
            <a:pathLst>
              <a:path w="342900" h="384175">
                <a:moveTo>
                  <a:pt x="342900" y="0"/>
                </a:moveTo>
                <a:lnTo>
                  <a:pt x="0" y="0"/>
                </a:lnTo>
                <a:lnTo>
                  <a:pt x="342900" y="384048"/>
                </a:lnTo>
                <a:lnTo>
                  <a:pt x="342900" y="0"/>
                </a:lnTo>
                <a:close/>
              </a:path>
            </a:pathLst>
          </a:custGeom>
          <a:solidFill>
            <a:srgbClr val="128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453639" y="2743200"/>
            <a:ext cx="127762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PA66G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600" spc="-10" b="1" i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36847" y="3083051"/>
            <a:ext cx="1921764" cy="1475232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3840479" y="2734055"/>
            <a:ext cx="157162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spc="-80" b="1" i="1">
                <a:solidFill>
                  <a:srgbClr val="FFFFFF"/>
                </a:solidFill>
                <a:latin typeface="Arial"/>
                <a:cs typeface="Arial"/>
              </a:rPr>
              <a:t>Nylon66</a:t>
            </a:r>
            <a:r>
              <a:rPr dirty="0" sz="16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GF40%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725667" y="3104388"/>
            <a:ext cx="1847088" cy="1429512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5868923" y="2756916"/>
            <a:ext cx="162179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19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59"/>
              </a:spcBef>
            </a:pPr>
            <a:r>
              <a:rPr dirty="0" sz="1600" spc="-185" b="1" i="1">
                <a:solidFill>
                  <a:srgbClr val="FFFFFF"/>
                </a:solidFill>
                <a:latin typeface="Arial"/>
                <a:cs typeface="Arial"/>
              </a:rPr>
              <a:t>PC</a:t>
            </a:r>
            <a:r>
              <a:rPr dirty="0" sz="1600" spc="-1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65" b="1" i="1">
                <a:solidFill>
                  <a:srgbClr val="FFFFFF"/>
                </a:solidFill>
                <a:latin typeface="Arial"/>
                <a:cs typeface="Arial"/>
              </a:rPr>
              <a:t>ABS</a:t>
            </a:r>
            <a:r>
              <a:rPr dirty="0" sz="1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NS5000c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67828" y="3090672"/>
            <a:ext cx="2386583" cy="136397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8351519" y="2724911"/>
            <a:ext cx="1219200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65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dirty="0" sz="1600" spc="-120" b="1" i="1">
                <a:solidFill>
                  <a:srgbClr val="FFFFFF"/>
                </a:solidFill>
                <a:latin typeface="Arial"/>
                <a:cs typeface="Arial"/>
              </a:rPr>
              <a:t>POM</a:t>
            </a:r>
            <a:r>
              <a:rPr dirty="0" sz="1600" spc="-7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F20-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213847" y="3142488"/>
            <a:ext cx="1876044" cy="1363980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0373868" y="2785872"/>
            <a:ext cx="1419225" cy="338455"/>
          </a:xfrm>
          <a:prstGeom prst="rect">
            <a:avLst/>
          </a:prstGeom>
          <a:solidFill>
            <a:srgbClr val="1286C3"/>
          </a:solidFill>
        </p:spPr>
        <p:txBody>
          <a:bodyPr wrap="square" lIns="0" tIns="3302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60"/>
              </a:spcBef>
            </a:pPr>
            <a:r>
              <a:rPr dirty="0" sz="1600" spc="-105" b="1" i="1">
                <a:solidFill>
                  <a:srgbClr val="FFFFFF"/>
                </a:solidFill>
                <a:latin typeface="Arial"/>
                <a:cs typeface="Arial"/>
              </a:rPr>
              <a:t>PA66</a:t>
            </a:r>
            <a:r>
              <a:rPr dirty="0" sz="1600" spc="-9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GF30%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2024-03-20T06:20:49Z</dcterms:created>
  <dcterms:modified xsi:type="dcterms:W3CDTF">2024-03-20T06:20:49Z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2024-03-20T00:00:00Z</vt:filetime>
  </property>
  <property fmtid="{D5CDD505-2E9C-101B-9397-08002B2CF9AE}" pid="5" name="Producer">
    <vt:lpwstr>3-Heights(TM) PDF Security Shell 4.8.25.2 (http://www.pdf-tools.com)</vt:lpwstr>
  </property>
</Properties>
</file>