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78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03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821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83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1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532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961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146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32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05-Feb-24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53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05-Feb-24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4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05-Feb-24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0449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microsoft.com/office/2007/relationships/hdphoto" Target="../media/hdphoto3.wdp"/><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microsoft.com/office/2007/relationships/hdphoto" Target="../media/hdphoto4.wdp"/><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7.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encilGrayscale/>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CD13-737B-1CE8-6BB5-265662BD5C8F}"/>
              </a:ext>
            </a:extLst>
          </p:cNvPr>
          <p:cNvSpPr>
            <a:spLocks noGrp="1"/>
          </p:cNvSpPr>
          <p:nvPr>
            <p:ph type="ctrTitle"/>
          </p:nvPr>
        </p:nvSpPr>
        <p:spPr>
          <a:xfrm>
            <a:off x="1019492" y="2493087"/>
            <a:ext cx="10153016" cy="1301673"/>
          </a:xfrm>
        </p:spPr>
        <p:txBody>
          <a:bodyPr>
            <a:normAutofit fontScale="90000"/>
          </a:bodyPr>
          <a:lstStyle/>
          <a:p>
            <a:r>
              <a:rPr lang="en-IN" dirty="0"/>
              <a:t>Components Supply Chain</a:t>
            </a:r>
          </a:p>
        </p:txBody>
      </p:sp>
      <p:sp>
        <p:nvSpPr>
          <p:cNvPr id="3" name="Subtitle 2">
            <a:extLst>
              <a:ext uri="{FF2B5EF4-FFF2-40B4-BE49-F238E27FC236}">
                <a16:creationId xmlns:a16="http://schemas.microsoft.com/office/drawing/2014/main" id="{FB36DBD2-3B40-2760-D4B9-CE2165731121}"/>
              </a:ext>
            </a:extLst>
          </p:cNvPr>
          <p:cNvSpPr>
            <a:spLocks noGrp="1"/>
          </p:cNvSpPr>
          <p:nvPr>
            <p:ph type="subTitle" idx="1"/>
          </p:nvPr>
        </p:nvSpPr>
        <p:spPr>
          <a:xfrm>
            <a:off x="1067429" y="3939688"/>
            <a:ext cx="8791575" cy="865991"/>
          </a:xfrm>
        </p:spPr>
        <p:txBody>
          <a:bodyPr>
            <a:normAutofit/>
          </a:bodyPr>
          <a:lstStyle/>
          <a:p>
            <a:r>
              <a:rPr lang="en-IN" b="1" dirty="0">
                <a:solidFill>
                  <a:schemeClr val="tx1">
                    <a:lumMod val="65000"/>
                    <a:lumOff val="35000"/>
                  </a:schemeClr>
                </a:solidFill>
              </a:rPr>
              <a:t>solutions &amp; offerings</a:t>
            </a:r>
          </a:p>
        </p:txBody>
      </p:sp>
      <p:pic>
        <p:nvPicPr>
          <p:cNvPr id="4" name="Picture 10" descr="Text&#10;&#10;Description automatically generated">
            <a:extLst>
              <a:ext uri="{FF2B5EF4-FFF2-40B4-BE49-F238E27FC236}">
                <a16:creationId xmlns:a16="http://schemas.microsoft.com/office/drawing/2014/main" id="{079DB6BA-DF3B-5C6A-5777-EC900F4B54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6794" y="705760"/>
            <a:ext cx="5284406" cy="144000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0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1552-8A04-2B43-ADD0-FADFF1EFAC51}"/>
              </a:ext>
            </a:extLst>
          </p:cNvPr>
          <p:cNvSpPr>
            <a:spLocks noGrp="1"/>
          </p:cNvSpPr>
          <p:nvPr>
            <p:ph type="title"/>
          </p:nvPr>
        </p:nvSpPr>
        <p:spPr/>
        <p:txBody>
          <a:bodyPr/>
          <a:lstStyle/>
          <a:p>
            <a:r>
              <a:rPr lang="en-IN" dirty="0"/>
              <a:t>ABOUT COMPANY</a:t>
            </a:r>
          </a:p>
        </p:txBody>
      </p:sp>
      <p:sp>
        <p:nvSpPr>
          <p:cNvPr id="3" name="Content Placeholder 2">
            <a:extLst>
              <a:ext uri="{FF2B5EF4-FFF2-40B4-BE49-F238E27FC236}">
                <a16:creationId xmlns:a16="http://schemas.microsoft.com/office/drawing/2014/main" id="{4FC50BBB-F088-8964-D353-B035FA7A0029}"/>
              </a:ext>
            </a:extLst>
          </p:cNvPr>
          <p:cNvSpPr>
            <a:spLocks noGrp="1"/>
          </p:cNvSpPr>
          <p:nvPr>
            <p:ph idx="1"/>
          </p:nvPr>
        </p:nvSpPr>
        <p:spPr/>
        <p:txBody>
          <a:bodyPr>
            <a:normAutofit/>
          </a:bodyPr>
          <a:lstStyle/>
          <a:p>
            <a:pPr marL="0" indent="0">
              <a:buNone/>
            </a:pPr>
            <a:r>
              <a:rPr lang="en-US" dirty="0"/>
              <a:t>Inevitable Electronics Pvt Ltd (IEPL) is one of the top leading Electronic Component Aggregators &amp; Global Supply Partner of Franchised Electronic Components &amp; Semiconductor solutions from Global Leaders. We have earned an impressive reputation in the past three years for providing outstanding service and developing efficient, comprehensive global supply chain solutions. We have supplied quality components to Telecom, Datacom, Defence, Aerospace and Process Control industries in India and outside India.</a:t>
            </a:r>
          </a:p>
          <a:p>
            <a:pPr marL="0" indent="0">
              <a:buNone/>
            </a:pPr>
            <a:endParaRPr lang="en-US" dirty="0"/>
          </a:p>
          <a:p>
            <a:pPr marL="0" indent="0">
              <a:buNone/>
            </a:pPr>
            <a:r>
              <a:rPr lang="en-US" dirty="0"/>
              <a:t>We supply all types of Active and Passive Components, including Connectors, Crystals, Memory Devices, Processors and list goes on…</a:t>
            </a:r>
          </a:p>
        </p:txBody>
      </p:sp>
      <p:pic>
        <p:nvPicPr>
          <p:cNvPr id="4" name="Picture 10" descr="Text&#10;&#10;Description automatically generated">
            <a:extLst>
              <a:ext uri="{FF2B5EF4-FFF2-40B4-BE49-F238E27FC236}">
                <a16:creationId xmlns:a16="http://schemas.microsoft.com/office/drawing/2014/main" id="{AA5E1325-643A-A7F8-9DDB-5CE9F4341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86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A554-1A79-C5DB-3437-7A5EF3EB2250}"/>
              </a:ext>
            </a:extLst>
          </p:cNvPr>
          <p:cNvSpPr>
            <a:spLocks noGrp="1"/>
          </p:cNvSpPr>
          <p:nvPr>
            <p:ph type="title"/>
          </p:nvPr>
        </p:nvSpPr>
        <p:spPr/>
        <p:txBody>
          <a:bodyPr/>
          <a:lstStyle/>
          <a:p>
            <a:r>
              <a:rPr lang="en-IN" dirty="0"/>
              <a:t>Our offerings</a:t>
            </a:r>
          </a:p>
        </p:txBody>
      </p:sp>
      <p:sp>
        <p:nvSpPr>
          <p:cNvPr id="7" name="TextBox 6">
            <a:extLst>
              <a:ext uri="{FF2B5EF4-FFF2-40B4-BE49-F238E27FC236}">
                <a16:creationId xmlns:a16="http://schemas.microsoft.com/office/drawing/2014/main" id="{B97ABA43-A5B0-CF26-ED3D-9743E7BB0E7B}"/>
              </a:ext>
            </a:extLst>
          </p:cNvPr>
          <p:cNvSpPr txBox="1">
            <a:spLocks noChangeArrowheads="1"/>
          </p:cNvSpPr>
          <p:nvPr/>
        </p:nvSpPr>
        <p:spPr bwMode="auto">
          <a:xfrm>
            <a:off x="2651125" y="2138206"/>
            <a:ext cx="2337752" cy="944874"/>
          </a:xfrm>
          <a:prstGeom prst="rect">
            <a:avLst/>
          </a:prstGeom>
        </p:spPr>
        <p:txBody>
          <a:bodyPr vert="horz" lIns="91440" tIns="45720" rIns="91440" bIns="45720" rtlCol="0">
            <a:normAutofit/>
          </a:bodyPr>
          <a:lstStyle>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Extensive Inventory</a:t>
            </a:r>
          </a:p>
        </p:txBody>
      </p:sp>
      <p:sp>
        <p:nvSpPr>
          <p:cNvPr id="8" name="TextBox 14">
            <a:extLst>
              <a:ext uri="{FF2B5EF4-FFF2-40B4-BE49-F238E27FC236}">
                <a16:creationId xmlns:a16="http://schemas.microsoft.com/office/drawing/2014/main" id="{34924FA9-EB40-8FBB-A324-16A55239BB11}"/>
              </a:ext>
            </a:extLst>
          </p:cNvPr>
          <p:cNvSpPr txBox="1">
            <a:spLocks noChangeArrowheads="1"/>
          </p:cNvSpPr>
          <p:nvPr/>
        </p:nvSpPr>
        <p:spPr bwMode="auto">
          <a:xfrm>
            <a:off x="2727325" y="3551082"/>
            <a:ext cx="2058035" cy="944874"/>
          </a:xfrm>
          <a:prstGeom prst="rect">
            <a:avLst/>
          </a:prstGeom>
        </p:spPr>
        <p:txBody>
          <a:bodyPr vert="horz" lIns="91440" tIns="45720" rIns="91440" bIns="45720" rtlCol="0">
            <a:normAutofit/>
          </a:bodyPr>
          <a:lstStyle>
            <a:defPPr>
              <a:defRPr lang="en-US"/>
            </a:defPPr>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BoM Management</a:t>
            </a:r>
          </a:p>
        </p:txBody>
      </p:sp>
      <p:sp>
        <p:nvSpPr>
          <p:cNvPr id="9" name="TextBox 17">
            <a:extLst>
              <a:ext uri="{FF2B5EF4-FFF2-40B4-BE49-F238E27FC236}">
                <a16:creationId xmlns:a16="http://schemas.microsoft.com/office/drawing/2014/main" id="{F7FA2D1F-7D2E-588D-7BEA-653B76A3D399}"/>
              </a:ext>
            </a:extLst>
          </p:cNvPr>
          <p:cNvSpPr txBox="1">
            <a:spLocks noChangeArrowheads="1"/>
          </p:cNvSpPr>
          <p:nvPr/>
        </p:nvSpPr>
        <p:spPr bwMode="auto">
          <a:xfrm>
            <a:off x="2727325" y="5067926"/>
            <a:ext cx="2624138" cy="501676"/>
          </a:xfrm>
          <a:prstGeom prst="rect">
            <a:avLst/>
          </a:prstGeom>
        </p:spPr>
        <p:txBody>
          <a:bodyPr vert="horz" lIns="91440" tIns="45720" rIns="91440" bIns="45720" rtlCol="0">
            <a:normAutofit/>
          </a:bodyPr>
          <a:lstStyle>
            <a:defPPr>
              <a:defRPr lang="en-US"/>
            </a:defPPr>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Genuine Products</a:t>
            </a:r>
          </a:p>
        </p:txBody>
      </p:sp>
      <p:pic>
        <p:nvPicPr>
          <p:cNvPr id="10" name="Picture 18" descr="Stopwatch outline">
            <a:extLst>
              <a:ext uri="{FF2B5EF4-FFF2-40B4-BE49-F238E27FC236}">
                <a16:creationId xmlns:a16="http://schemas.microsoft.com/office/drawing/2014/main" id="{68AC3FE6-678A-6DD6-AFE1-130FCACDE208}"/>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6691313" y="4938873"/>
            <a:ext cx="879475" cy="879475"/>
          </a:xfrm>
          <a:prstGeom prst="rect">
            <a:avLst/>
          </a:prstGeom>
        </p:spPr>
      </p:pic>
      <p:sp>
        <p:nvSpPr>
          <p:cNvPr id="11" name="TextBox 19">
            <a:extLst>
              <a:ext uri="{FF2B5EF4-FFF2-40B4-BE49-F238E27FC236}">
                <a16:creationId xmlns:a16="http://schemas.microsoft.com/office/drawing/2014/main" id="{0ED4FC99-F6D9-FC05-8514-182823A5875A}"/>
              </a:ext>
            </a:extLst>
          </p:cNvPr>
          <p:cNvSpPr txBox="1">
            <a:spLocks noChangeArrowheads="1"/>
          </p:cNvSpPr>
          <p:nvPr/>
        </p:nvSpPr>
        <p:spPr bwMode="auto">
          <a:xfrm>
            <a:off x="7874000" y="4846327"/>
            <a:ext cx="1873250" cy="944874"/>
          </a:xfrm>
          <a:prstGeom prst="rect">
            <a:avLst/>
          </a:prstGeom>
        </p:spPr>
        <p:txBody>
          <a:bodyPr vert="horz" lIns="91440" tIns="45720" rIns="91440" bIns="45720" rtlCol="0">
            <a:normAutofit/>
          </a:bodyPr>
          <a:lstStyle>
            <a:defPPr>
              <a:defRPr lang="en-US"/>
            </a:defPPr>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Timely Delivery</a:t>
            </a:r>
          </a:p>
        </p:txBody>
      </p:sp>
      <p:sp>
        <p:nvSpPr>
          <p:cNvPr id="12" name="TextBox 29">
            <a:extLst>
              <a:ext uri="{FF2B5EF4-FFF2-40B4-BE49-F238E27FC236}">
                <a16:creationId xmlns:a16="http://schemas.microsoft.com/office/drawing/2014/main" id="{24E76194-29EF-984B-6B0F-062AB32BDB96}"/>
              </a:ext>
            </a:extLst>
          </p:cNvPr>
          <p:cNvSpPr txBox="1">
            <a:spLocks noChangeArrowheads="1"/>
          </p:cNvSpPr>
          <p:nvPr/>
        </p:nvSpPr>
        <p:spPr bwMode="auto">
          <a:xfrm>
            <a:off x="7681913" y="2072964"/>
            <a:ext cx="1873250" cy="944874"/>
          </a:xfrm>
          <a:prstGeom prst="rect">
            <a:avLst/>
          </a:prstGeom>
        </p:spPr>
        <p:txBody>
          <a:bodyPr vert="horz" lIns="91440" tIns="45720" rIns="91440" bIns="45720" rtlCol="0">
            <a:normAutofit/>
          </a:bodyPr>
          <a:lstStyle>
            <a:defPPr>
              <a:defRPr lang="en-US"/>
            </a:defPPr>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Expert Advisers</a:t>
            </a:r>
          </a:p>
        </p:txBody>
      </p:sp>
      <p:sp>
        <p:nvSpPr>
          <p:cNvPr id="13" name="TextBox 35">
            <a:extLst>
              <a:ext uri="{FF2B5EF4-FFF2-40B4-BE49-F238E27FC236}">
                <a16:creationId xmlns:a16="http://schemas.microsoft.com/office/drawing/2014/main" id="{5D28350A-BA9D-78A5-DBC4-3B1FB557F66E}"/>
              </a:ext>
            </a:extLst>
          </p:cNvPr>
          <p:cNvSpPr txBox="1">
            <a:spLocks noChangeArrowheads="1"/>
          </p:cNvSpPr>
          <p:nvPr/>
        </p:nvSpPr>
        <p:spPr bwMode="auto">
          <a:xfrm>
            <a:off x="7681913" y="3429000"/>
            <a:ext cx="2257425" cy="944874"/>
          </a:xfrm>
          <a:prstGeom prst="rect">
            <a:avLst/>
          </a:prstGeom>
        </p:spPr>
        <p:txBody>
          <a:bodyPr vert="horz" lIns="91440" tIns="45720" rIns="91440" bIns="45720" rtlCol="0">
            <a:normAutofit/>
          </a:bodyPr>
          <a:lstStyle>
            <a:defPPr>
              <a:defRPr lang="en-US"/>
            </a:defPPr>
            <a:lvl1pPr indent="0" defTabSz="914400">
              <a:lnSpc>
                <a:spcPct val="120000"/>
              </a:lnSpc>
              <a:spcBef>
                <a:spcPts val="1000"/>
              </a:spcBef>
              <a:buSzPct val="125000"/>
              <a:buFont typeface="Arial" panose="020B0604020202020204" pitchFamily="34" charset="0"/>
              <a:buNone/>
              <a:defRPr sz="2400">
                <a:effectLst>
                  <a:outerShdw blurRad="152400" dist="38100" dir="2700000" algn="tl">
                    <a:srgbClr val="000000">
                      <a:alpha val="36000"/>
                    </a:srgbClr>
                  </a:outerShdw>
                </a:effectLst>
              </a:defRPr>
            </a:lvl1pPr>
            <a:lvl2pPr marL="685800" indent="-228600" defTabSz="914400">
              <a:lnSpc>
                <a:spcPct val="120000"/>
              </a:lnSpc>
              <a:spcBef>
                <a:spcPts val="500"/>
              </a:spcBef>
              <a:buSzPct val="125000"/>
              <a:buFont typeface="Arial" panose="020B0604020202020204" pitchFamily="34" charset="0"/>
              <a:buChar char="•"/>
              <a:defRPr sz="2000">
                <a:effectLst>
                  <a:outerShdw blurRad="152400" dist="38100" dir="2700000" algn="tl">
                    <a:srgbClr val="000000">
                      <a:alpha val="36000"/>
                    </a:srgbClr>
                  </a:outerShdw>
                </a:effectLst>
              </a:defRPr>
            </a:lvl2pPr>
            <a:lvl3pPr marL="1143000" indent="-228600" defTabSz="914400">
              <a:lnSpc>
                <a:spcPct val="120000"/>
              </a:lnSpc>
              <a:spcBef>
                <a:spcPts val="500"/>
              </a:spcBef>
              <a:buSzPct val="125000"/>
              <a:buFont typeface="Arial" panose="020B0604020202020204" pitchFamily="34" charset="0"/>
              <a:buChar char="•"/>
              <a:defRPr>
                <a:effectLst>
                  <a:outerShdw blurRad="152400" dist="38100" dir="2700000" algn="tl">
                    <a:srgbClr val="000000">
                      <a:alpha val="36000"/>
                    </a:srgbClr>
                  </a:outerShdw>
                </a:effectLst>
              </a:defRPr>
            </a:lvl3pPr>
            <a:lvl4pPr marL="16002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4pPr>
            <a:lvl5pPr marL="2057400" indent="-228600" defTabSz="914400">
              <a:lnSpc>
                <a:spcPct val="120000"/>
              </a:lnSpc>
              <a:spcBef>
                <a:spcPts val="500"/>
              </a:spcBef>
              <a:buSzPct val="125000"/>
              <a:buFont typeface="Arial" panose="020B0604020202020204" pitchFamily="34" charset="0"/>
              <a:buChar char="•"/>
              <a:defRPr sz="1600">
                <a:effectLst>
                  <a:outerShdw blurRad="152400" dist="38100" dir="2700000" algn="tl">
                    <a:srgbClr val="000000">
                      <a:alpha val="36000"/>
                    </a:srgbClr>
                  </a:outerShdw>
                </a:effectLst>
              </a:defRPr>
            </a:lvl5pPr>
            <a:lvl6pPr marL="2514600" indent="-228600" defTabSz="914400">
              <a:lnSpc>
                <a:spcPct val="120000"/>
              </a:lnSpc>
              <a:spcBef>
                <a:spcPts val="500"/>
              </a:spcBef>
              <a:buSzPct val="125000"/>
              <a:buFont typeface="Arial" panose="020B0604020202020204" pitchFamily="34" charset="0"/>
              <a:buChar char="•"/>
              <a:defRPr sz="1400"/>
            </a:lvl6pPr>
            <a:lvl7pPr marL="2971800" indent="-228600" defTabSz="914400">
              <a:lnSpc>
                <a:spcPct val="120000"/>
              </a:lnSpc>
              <a:spcBef>
                <a:spcPts val="500"/>
              </a:spcBef>
              <a:buSzPct val="125000"/>
              <a:buFont typeface="Arial" panose="020B0604020202020204" pitchFamily="34" charset="0"/>
              <a:buChar char="•"/>
              <a:defRPr sz="1400"/>
            </a:lvl7pPr>
            <a:lvl8pPr marL="3429000" indent="-228600" defTabSz="914400">
              <a:lnSpc>
                <a:spcPct val="120000"/>
              </a:lnSpc>
              <a:spcBef>
                <a:spcPts val="500"/>
              </a:spcBef>
              <a:buSzPct val="125000"/>
              <a:buFont typeface="Arial" panose="020B0604020202020204" pitchFamily="34" charset="0"/>
              <a:buChar char="•"/>
              <a:defRPr sz="1400"/>
            </a:lvl8pPr>
            <a:lvl9pPr marL="3886200" indent="-228600" defTabSz="914400">
              <a:lnSpc>
                <a:spcPct val="120000"/>
              </a:lnSpc>
              <a:spcBef>
                <a:spcPts val="500"/>
              </a:spcBef>
              <a:buSzPct val="125000"/>
              <a:buFont typeface="Arial" panose="020B0604020202020204" pitchFamily="34" charset="0"/>
              <a:buChar char="•"/>
              <a:defRPr sz="1400"/>
            </a:lvl9pPr>
          </a:lstStyle>
          <a:p>
            <a:r>
              <a:rPr lang="en-US" altLang="en-US" dirty="0"/>
              <a:t>Customer Support</a:t>
            </a:r>
          </a:p>
        </p:txBody>
      </p:sp>
      <p:pic>
        <p:nvPicPr>
          <p:cNvPr id="14" name="Picture 36" descr="Shopping cart outline">
            <a:extLst>
              <a:ext uri="{FF2B5EF4-FFF2-40B4-BE49-F238E27FC236}">
                <a16:creationId xmlns:a16="http://schemas.microsoft.com/office/drawing/2014/main" id="{9A56036A-0775-71D9-5515-541BEEE995E4}"/>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1789113" y="2170113"/>
            <a:ext cx="847725" cy="847725"/>
          </a:xfrm>
          <a:prstGeom prst="rect">
            <a:avLst/>
          </a:prstGeom>
        </p:spPr>
      </p:pic>
      <p:pic>
        <p:nvPicPr>
          <p:cNvPr id="15" name="Picture 37" descr="Clipboard Checked outline">
            <a:extLst>
              <a:ext uri="{FF2B5EF4-FFF2-40B4-BE49-F238E27FC236}">
                <a16:creationId xmlns:a16="http://schemas.microsoft.com/office/drawing/2014/main" id="{22B77A26-6C7D-1168-1B23-2FA5A2D2385D}"/>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a:stretch/>
        </p:blipFill>
        <p:spPr bwMode="auto">
          <a:xfrm>
            <a:off x="1776413" y="3586163"/>
            <a:ext cx="874712" cy="874712"/>
          </a:xfrm>
          <a:prstGeom prst="rect">
            <a:avLst/>
          </a:prstGeom>
        </p:spPr>
      </p:pic>
      <p:pic>
        <p:nvPicPr>
          <p:cNvPr id="16" name="Picture 38" descr="Badge Tick1 outline">
            <a:extLst>
              <a:ext uri="{FF2B5EF4-FFF2-40B4-BE49-F238E27FC236}">
                <a16:creationId xmlns:a16="http://schemas.microsoft.com/office/drawing/2014/main" id="{DA13AF29-137B-B72E-3E20-5AED269A8313}"/>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1735138" y="4867914"/>
            <a:ext cx="901700" cy="901700"/>
          </a:xfrm>
          <a:prstGeom prst="rect">
            <a:avLst/>
          </a:prstGeom>
        </p:spPr>
      </p:pic>
      <p:pic>
        <p:nvPicPr>
          <p:cNvPr id="17" name="Picture 40" descr="Confused person outline">
            <a:extLst>
              <a:ext uri="{FF2B5EF4-FFF2-40B4-BE49-F238E27FC236}">
                <a16:creationId xmlns:a16="http://schemas.microsoft.com/office/drawing/2014/main" id="{C08BF4DB-E049-C6A1-427B-C3B304A21EA0}"/>
              </a:ext>
            </a:extLst>
          </p:cNvPr>
          <p:cNvPicPr>
            <a:picLocks noChangeAspect="1" noChangeArrowheads="1"/>
          </p:cNvPicPr>
          <p:nvPr/>
        </p:nvPicPr>
        <p:blipFill>
          <a:blip r:embed="rId12">
            <a:extLst>
              <a:ext uri="{96DAC541-7B7A-43D3-8B79-37D633B846F1}">
                <asvg:svgBlip xmlns:asvg="http://schemas.microsoft.com/office/drawing/2016/SVG/main" r:embed="rId13"/>
              </a:ext>
            </a:extLst>
          </a:blip>
          <a:srcRect/>
          <a:stretch/>
        </p:blipFill>
        <p:spPr bwMode="auto">
          <a:xfrm>
            <a:off x="6707188" y="2170906"/>
            <a:ext cx="879475" cy="879475"/>
          </a:xfrm>
          <a:prstGeom prst="rect">
            <a:avLst/>
          </a:prstGeom>
        </p:spPr>
      </p:pic>
      <p:pic>
        <p:nvPicPr>
          <p:cNvPr id="18" name="Graphic 17" descr="Handshake">
            <a:extLst>
              <a:ext uri="{FF2B5EF4-FFF2-40B4-BE49-F238E27FC236}">
                <a16:creationId xmlns:a16="http://schemas.microsoft.com/office/drawing/2014/main" id="{D1BC4105-D1C3-E95C-13B1-F255134A74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auto">
          <a:xfrm>
            <a:off x="6691313" y="3525838"/>
            <a:ext cx="895350" cy="895350"/>
          </a:xfrm>
          <a:prstGeom prst="rect">
            <a:avLst/>
          </a:prstGeom>
        </p:spPr>
      </p:pic>
      <p:pic>
        <p:nvPicPr>
          <p:cNvPr id="4" name="Picture 10" descr="Text&#10;&#10;Description automatically generated">
            <a:extLst>
              <a:ext uri="{FF2B5EF4-FFF2-40B4-BE49-F238E27FC236}">
                <a16:creationId xmlns:a16="http://schemas.microsoft.com/office/drawing/2014/main" id="{E80C26EF-F122-A805-2EDC-D185A5C0A4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4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3">
                    <a14:imgEffect>
                      <a14:artisticWatercolorSponge/>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7EB5-333C-F182-A5B1-515BC7C91C8E}"/>
              </a:ext>
            </a:extLst>
          </p:cNvPr>
          <p:cNvSpPr>
            <a:spLocks noGrp="1"/>
          </p:cNvSpPr>
          <p:nvPr>
            <p:ph type="title"/>
          </p:nvPr>
        </p:nvSpPr>
        <p:spPr/>
        <p:txBody>
          <a:bodyPr/>
          <a:lstStyle/>
          <a:p>
            <a:r>
              <a:rPr lang="en-IN" dirty="0"/>
              <a:t>Broad component categories</a:t>
            </a:r>
          </a:p>
        </p:txBody>
      </p:sp>
      <p:sp>
        <p:nvSpPr>
          <p:cNvPr id="8" name="TextBox 6">
            <a:extLst>
              <a:ext uri="{FF2B5EF4-FFF2-40B4-BE49-F238E27FC236}">
                <a16:creationId xmlns:a16="http://schemas.microsoft.com/office/drawing/2014/main" id="{135AA9BE-4FE0-AB4B-1904-0A6F3B954B0C}"/>
              </a:ext>
            </a:extLst>
          </p:cNvPr>
          <p:cNvSpPr txBox="1">
            <a:spLocks noChangeArrowheads="1"/>
          </p:cNvSpPr>
          <p:nvPr/>
        </p:nvSpPr>
        <p:spPr bwMode="auto">
          <a:xfrm>
            <a:off x="1198534" y="1789150"/>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dirty="0">
                <a:ln w="0"/>
                <a:effectLst>
                  <a:outerShdw blurRad="38100" dist="19050" dir="2700000" algn="tl" rotWithShape="0">
                    <a:schemeClr val="dk1">
                      <a:alpha val="40000"/>
                    </a:schemeClr>
                  </a:outerShdw>
                </a:effectLst>
                <a:latin typeface="Roboto" panose="02000000000000000000" pitchFamily="2" charset="0"/>
                <a:cs typeface="Roboto" panose="02000000000000000000" pitchFamily="2" charset="0"/>
              </a:rPr>
              <a:t>Circuit Protection</a:t>
            </a:r>
          </a:p>
        </p:txBody>
      </p:sp>
      <p:pic>
        <p:nvPicPr>
          <p:cNvPr id="9" name="Picture 5">
            <a:extLst>
              <a:ext uri="{FF2B5EF4-FFF2-40B4-BE49-F238E27FC236}">
                <a16:creationId xmlns:a16="http://schemas.microsoft.com/office/drawing/2014/main" id="{DAF30008-0C80-7929-E4CB-D4A9E492B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508" y="2105025"/>
            <a:ext cx="808007" cy="9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2E2BDF9-EDBB-987E-B6CD-3DB8B2E6A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430" y="3185319"/>
            <a:ext cx="808023" cy="9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C973F330-36A7-BD97-FDE3-DA2D9B2FA41E}"/>
              </a:ext>
            </a:extLst>
          </p:cNvPr>
          <p:cNvSpPr txBox="1">
            <a:spLocks noChangeArrowheads="1"/>
          </p:cNvSpPr>
          <p:nvPr/>
        </p:nvSpPr>
        <p:spPr bwMode="auto">
          <a:xfrm>
            <a:off x="1405890" y="2941889"/>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Connectors</a:t>
            </a:r>
          </a:p>
        </p:txBody>
      </p:sp>
      <p:pic>
        <p:nvPicPr>
          <p:cNvPr id="12" name="Picture 16">
            <a:extLst>
              <a:ext uri="{FF2B5EF4-FFF2-40B4-BE49-F238E27FC236}">
                <a16:creationId xmlns:a16="http://schemas.microsoft.com/office/drawing/2014/main" id="{6E68BC29-F364-900A-3661-ED058BC92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969" y="4176032"/>
            <a:ext cx="647268" cy="9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0">
            <a:extLst>
              <a:ext uri="{FF2B5EF4-FFF2-40B4-BE49-F238E27FC236}">
                <a16:creationId xmlns:a16="http://schemas.microsoft.com/office/drawing/2014/main" id="{53D17F6C-377D-BF05-2F3D-AFE68B0D85D3}"/>
              </a:ext>
            </a:extLst>
          </p:cNvPr>
          <p:cNvSpPr txBox="1">
            <a:spLocks noChangeArrowheads="1"/>
          </p:cNvSpPr>
          <p:nvPr/>
        </p:nvSpPr>
        <p:spPr bwMode="auto">
          <a:xfrm>
            <a:off x="1540668" y="3991088"/>
            <a:ext cx="249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Discretes</a:t>
            </a:r>
          </a:p>
        </p:txBody>
      </p:sp>
      <p:pic>
        <p:nvPicPr>
          <p:cNvPr id="14" name="Picture 22">
            <a:extLst>
              <a:ext uri="{FF2B5EF4-FFF2-40B4-BE49-F238E27FC236}">
                <a16:creationId xmlns:a16="http://schemas.microsoft.com/office/drawing/2014/main" id="{D4653E68-9AB2-95BB-F0FA-49A29AB926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508" y="5310226"/>
            <a:ext cx="900982" cy="9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3">
            <a:extLst>
              <a:ext uri="{FF2B5EF4-FFF2-40B4-BE49-F238E27FC236}">
                <a16:creationId xmlns:a16="http://schemas.microsoft.com/office/drawing/2014/main" id="{C795965C-5FB0-B9F1-D324-5F80F6801105}"/>
              </a:ext>
            </a:extLst>
          </p:cNvPr>
          <p:cNvSpPr txBox="1">
            <a:spLocks noChangeArrowheads="1"/>
          </p:cNvSpPr>
          <p:nvPr/>
        </p:nvSpPr>
        <p:spPr bwMode="auto">
          <a:xfrm>
            <a:off x="1141413" y="4981801"/>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Electromechanical</a:t>
            </a:r>
          </a:p>
        </p:txBody>
      </p:sp>
      <p:pic>
        <p:nvPicPr>
          <p:cNvPr id="16" name="Picture 25">
            <a:extLst>
              <a:ext uri="{FF2B5EF4-FFF2-40B4-BE49-F238E27FC236}">
                <a16:creationId xmlns:a16="http://schemas.microsoft.com/office/drawing/2014/main" id="{77478F8C-3D8C-B5B1-2FB4-2E4AECC1D5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385" y="2128438"/>
            <a:ext cx="1101725" cy="776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a:extLst>
              <a:ext uri="{FF2B5EF4-FFF2-40B4-BE49-F238E27FC236}">
                <a16:creationId xmlns:a16="http://schemas.microsoft.com/office/drawing/2014/main" id="{AAC1DD91-89EB-F3CE-D08D-620827AE48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1023" y="3193650"/>
            <a:ext cx="981075" cy="814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0">
            <a:extLst>
              <a:ext uri="{FF2B5EF4-FFF2-40B4-BE49-F238E27FC236}">
                <a16:creationId xmlns:a16="http://schemas.microsoft.com/office/drawing/2014/main" id="{F6895561-3F00-C648-6773-DA583069CF17}"/>
              </a:ext>
            </a:extLst>
          </p:cNvPr>
          <p:cNvSpPr txBox="1">
            <a:spLocks noChangeArrowheads="1"/>
          </p:cNvSpPr>
          <p:nvPr/>
        </p:nvSpPr>
        <p:spPr bwMode="auto">
          <a:xfrm>
            <a:off x="4290997" y="2913073"/>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Enclosures</a:t>
            </a:r>
          </a:p>
        </p:txBody>
      </p:sp>
      <p:pic>
        <p:nvPicPr>
          <p:cNvPr id="20" name="Picture 32">
            <a:extLst>
              <a:ext uri="{FF2B5EF4-FFF2-40B4-BE49-F238E27FC236}">
                <a16:creationId xmlns:a16="http://schemas.microsoft.com/office/drawing/2014/main" id="{B83E5212-3A23-BEF9-8E16-ED09214A8D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0398" y="4184250"/>
            <a:ext cx="966787" cy="91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3">
            <a:extLst>
              <a:ext uri="{FF2B5EF4-FFF2-40B4-BE49-F238E27FC236}">
                <a16:creationId xmlns:a16="http://schemas.microsoft.com/office/drawing/2014/main" id="{6528919E-69B2-3598-93A2-70E0FD7B0EA4}"/>
              </a:ext>
            </a:extLst>
          </p:cNvPr>
          <p:cNvSpPr txBox="1">
            <a:spLocks noChangeArrowheads="1"/>
          </p:cNvSpPr>
          <p:nvPr/>
        </p:nvSpPr>
        <p:spPr bwMode="auto">
          <a:xfrm>
            <a:off x="3999531" y="3904323"/>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Industrial Automation</a:t>
            </a:r>
          </a:p>
        </p:txBody>
      </p:sp>
      <p:pic>
        <p:nvPicPr>
          <p:cNvPr id="22" name="Picture 39">
            <a:extLst>
              <a:ext uri="{FF2B5EF4-FFF2-40B4-BE49-F238E27FC236}">
                <a16:creationId xmlns:a16="http://schemas.microsoft.com/office/drawing/2014/main" id="{6A37A382-3C69-B740-D4C9-A201C6B06F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0098" y="5222475"/>
            <a:ext cx="688975" cy="88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42">
            <a:extLst>
              <a:ext uri="{FF2B5EF4-FFF2-40B4-BE49-F238E27FC236}">
                <a16:creationId xmlns:a16="http://schemas.microsoft.com/office/drawing/2014/main" id="{6BC11039-37AB-7457-7FFF-A9E8EBC8CEE4}"/>
              </a:ext>
            </a:extLst>
          </p:cNvPr>
          <p:cNvSpPr txBox="1">
            <a:spLocks noChangeArrowheads="1"/>
          </p:cNvSpPr>
          <p:nvPr/>
        </p:nvSpPr>
        <p:spPr bwMode="auto">
          <a:xfrm>
            <a:off x="4152091" y="4974032"/>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err="1">
                <a:ln w="0"/>
                <a:solidFill>
                  <a:schemeClr val="tx1"/>
                </a:solidFill>
                <a:effectLst>
                  <a:outerShdw blurRad="38100" dist="19050" dir="2700000" algn="tl" rotWithShape="0">
                    <a:schemeClr val="dk1">
                      <a:alpha val="40000"/>
                    </a:schemeClr>
                  </a:outerShdw>
                </a:effectLst>
              </a:rPr>
              <a:t>Opto</a:t>
            </a:r>
            <a:r>
              <a:rPr lang="en-US" altLang="en-US" b="0" dirty="0">
                <a:ln w="0"/>
                <a:solidFill>
                  <a:schemeClr val="tx1"/>
                </a:solidFill>
                <a:effectLst>
                  <a:outerShdw blurRad="38100" dist="19050" dir="2700000" algn="tl" rotWithShape="0">
                    <a:schemeClr val="dk1">
                      <a:alpha val="40000"/>
                    </a:schemeClr>
                  </a:outerShdw>
                </a:effectLst>
              </a:rPr>
              <a:t> Electronics</a:t>
            </a:r>
          </a:p>
        </p:txBody>
      </p:sp>
      <p:sp>
        <p:nvSpPr>
          <p:cNvPr id="25" name="TextBox 6">
            <a:extLst>
              <a:ext uri="{FF2B5EF4-FFF2-40B4-BE49-F238E27FC236}">
                <a16:creationId xmlns:a16="http://schemas.microsoft.com/office/drawing/2014/main" id="{8CB4D658-E2A8-9518-F161-ABAD7C7B894B}"/>
              </a:ext>
            </a:extLst>
          </p:cNvPr>
          <p:cNvSpPr txBox="1">
            <a:spLocks noChangeArrowheads="1"/>
          </p:cNvSpPr>
          <p:nvPr/>
        </p:nvSpPr>
        <p:spPr bwMode="auto">
          <a:xfrm>
            <a:off x="7171356" y="1692669"/>
            <a:ext cx="249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Passives</a:t>
            </a:r>
          </a:p>
        </p:txBody>
      </p:sp>
      <p:sp>
        <p:nvSpPr>
          <p:cNvPr id="26" name="TextBox 13">
            <a:extLst>
              <a:ext uri="{FF2B5EF4-FFF2-40B4-BE49-F238E27FC236}">
                <a16:creationId xmlns:a16="http://schemas.microsoft.com/office/drawing/2014/main" id="{08CBADEF-AFE4-5F44-13BF-856C2EC84874}"/>
              </a:ext>
            </a:extLst>
          </p:cNvPr>
          <p:cNvSpPr txBox="1">
            <a:spLocks noChangeArrowheads="1"/>
          </p:cNvSpPr>
          <p:nvPr/>
        </p:nvSpPr>
        <p:spPr bwMode="auto">
          <a:xfrm>
            <a:off x="7382666" y="2766819"/>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Power</a:t>
            </a:r>
          </a:p>
        </p:txBody>
      </p:sp>
      <p:sp>
        <p:nvSpPr>
          <p:cNvPr id="27" name="TextBox 20">
            <a:extLst>
              <a:ext uri="{FF2B5EF4-FFF2-40B4-BE49-F238E27FC236}">
                <a16:creationId xmlns:a16="http://schemas.microsoft.com/office/drawing/2014/main" id="{5FEB41B3-BD3F-1CC1-AC40-D1207BF196A5}"/>
              </a:ext>
            </a:extLst>
          </p:cNvPr>
          <p:cNvSpPr txBox="1">
            <a:spLocks noChangeArrowheads="1"/>
          </p:cNvSpPr>
          <p:nvPr/>
        </p:nvSpPr>
        <p:spPr bwMode="auto">
          <a:xfrm>
            <a:off x="3536188" y="1789150"/>
            <a:ext cx="2798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Integrated Circuits (IC’s)</a:t>
            </a:r>
          </a:p>
        </p:txBody>
      </p:sp>
      <p:pic>
        <p:nvPicPr>
          <p:cNvPr id="28" name="Picture 15">
            <a:extLst>
              <a:ext uri="{FF2B5EF4-FFF2-40B4-BE49-F238E27FC236}">
                <a16:creationId xmlns:a16="http://schemas.microsoft.com/office/drawing/2014/main" id="{9E4E2D98-DA79-2557-0B1D-D711F050CC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2175" y="1904600"/>
            <a:ext cx="541338" cy="920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a:extLst>
              <a:ext uri="{FF2B5EF4-FFF2-40B4-BE49-F238E27FC236}">
                <a16:creationId xmlns:a16="http://schemas.microsoft.com/office/drawing/2014/main" id="{43ED87C2-E034-09A4-08AB-BAE0FA8940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3262" y="3052563"/>
            <a:ext cx="917575" cy="701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a:extLst>
              <a:ext uri="{FF2B5EF4-FFF2-40B4-BE49-F238E27FC236}">
                <a16:creationId xmlns:a16="http://schemas.microsoft.com/office/drawing/2014/main" id="{68D7316C-EE41-BBEE-92CD-158E0C2D6A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2666" y="4044310"/>
            <a:ext cx="782927" cy="9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3">
            <a:extLst>
              <a:ext uri="{FF2B5EF4-FFF2-40B4-BE49-F238E27FC236}">
                <a16:creationId xmlns:a16="http://schemas.microsoft.com/office/drawing/2014/main" id="{FA0D3D9A-7F2C-5276-465D-7693363D8BFE}"/>
              </a:ext>
            </a:extLst>
          </p:cNvPr>
          <p:cNvSpPr txBox="1">
            <a:spLocks noChangeArrowheads="1"/>
          </p:cNvSpPr>
          <p:nvPr/>
        </p:nvSpPr>
        <p:spPr bwMode="auto">
          <a:xfrm>
            <a:off x="7287083" y="3717019"/>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Sensors</a:t>
            </a:r>
          </a:p>
        </p:txBody>
      </p:sp>
      <p:sp>
        <p:nvSpPr>
          <p:cNvPr id="33" name="TextBox 26">
            <a:extLst>
              <a:ext uri="{FF2B5EF4-FFF2-40B4-BE49-F238E27FC236}">
                <a16:creationId xmlns:a16="http://schemas.microsoft.com/office/drawing/2014/main" id="{EB020FE6-1FA2-C585-2AE2-6F06E53EEBD5}"/>
              </a:ext>
            </a:extLst>
          </p:cNvPr>
          <p:cNvSpPr txBox="1">
            <a:spLocks noChangeArrowheads="1"/>
          </p:cNvSpPr>
          <p:nvPr/>
        </p:nvSpPr>
        <p:spPr bwMode="auto">
          <a:xfrm>
            <a:off x="6576129" y="4887811"/>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Test &amp; Measurements</a:t>
            </a:r>
          </a:p>
        </p:txBody>
      </p:sp>
      <p:pic>
        <p:nvPicPr>
          <p:cNvPr id="34" name="Picture 31">
            <a:extLst>
              <a:ext uri="{FF2B5EF4-FFF2-40B4-BE49-F238E27FC236}">
                <a16:creationId xmlns:a16="http://schemas.microsoft.com/office/drawing/2014/main" id="{42CA7809-68B5-F686-56BB-2BB422097E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3798" y="5234782"/>
            <a:ext cx="817039" cy="779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0">
            <a:extLst>
              <a:ext uri="{FF2B5EF4-FFF2-40B4-BE49-F238E27FC236}">
                <a16:creationId xmlns:a16="http://schemas.microsoft.com/office/drawing/2014/main" id="{12A6F43F-67D9-15B7-A0EE-259BC43506F0}"/>
              </a:ext>
            </a:extLst>
          </p:cNvPr>
          <p:cNvSpPr txBox="1">
            <a:spLocks noChangeArrowheads="1"/>
          </p:cNvSpPr>
          <p:nvPr/>
        </p:nvSpPr>
        <p:spPr bwMode="auto">
          <a:xfrm>
            <a:off x="8630012" y="1673425"/>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dirty="0">
                <a:ln w="0"/>
                <a:solidFill>
                  <a:schemeClr val="tx1"/>
                </a:solidFill>
                <a:effectLst>
                  <a:outerShdw blurRad="38100" dist="19050" dir="2700000" algn="tl" rotWithShape="0">
                    <a:schemeClr val="dk1">
                      <a:alpha val="40000"/>
                    </a:schemeClr>
                  </a:outerShdw>
                </a:effectLst>
              </a:rPr>
              <a:t>Thermal Management</a:t>
            </a:r>
          </a:p>
        </p:txBody>
      </p:sp>
      <p:sp>
        <p:nvSpPr>
          <p:cNvPr id="36" name="TextBox 33">
            <a:extLst>
              <a:ext uri="{FF2B5EF4-FFF2-40B4-BE49-F238E27FC236}">
                <a16:creationId xmlns:a16="http://schemas.microsoft.com/office/drawing/2014/main" id="{8E97EF2B-ED01-3AAA-081D-3E3A8C69C1D0}"/>
              </a:ext>
            </a:extLst>
          </p:cNvPr>
          <p:cNvSpPr txBox="1">
            <a:spLocks noChangeArrowheads="1"/>
          </p:cNvSpPr>
          <p:nvPr/>
        </p:nvSpPr>
        <p:spPr bwMode="auto">
          <a:xfrm>
            <a:off x="8943061" y="2774550"/>
            <a:ext cx="249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a:ln w="0"/>
                <a:solidFill>
                  <a:schemeClr val="tx1"/>
                </a:solidFill>
                <a:effectLst>
                  <a:outerShdw blurRad="38100" dist="19050" dir="2700000" algn="tl" rotWithShape="0">
                    <a:schemeClr val="dk1">
                      <a:alpha val="40000"/>
                    </a:schemeClr>
                  </a:outerShdw>
                </a:effectLst>
              </a:rPr>
              <a:t>Tools &amp; Supplies</a:t>
            </a:r>
          </a:p>
        </p:txBody>
      </p:sp>
      <p:sp>
        <p:nvSpPr>
          <p:cNvPr id="37" name="TextBox 42">
            <a:extLst>
              <a:ext uri="{FF2B5EF4-FFF2-40B4-BE49-F238E27FC236}">
                <a16:creationId xmlns:a16="http://schemas.microsoft.com/office/drawing/2014/main" id="{D8F61CCC-F5C5-174B-ACE2-B4133F5FB733}"/>
              </a:ext>
            </a:extLst>
          </p:cNvPr>
          <p:cNvSpPr txBox="1">
            <a:spLocks noChangeArrowheads="1"/>
          </p:cNvSpPr>
          <p:nvPr/>
        </p:nvSpPr>
        <p:spPr bwMode="auto">
          <a:xfrm>
            <a:off x="9161224" y="3887789"/>
            <a:ext cx="249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b="1" i="1">
                <a:solidFill>
                  <a:schemeClr val="tx2">
                    <a:lumMod val="60000"/>
                    <a:lumOff val="40000"/>
                  </a:schemeClr>
                </a:solidFill>
                <a:latin typeface="Roboto" panose="02000000000000000000" pitchFamily="2" charset="0"/>
                <a:cs typeface="Roboto" panose="02000000000000000000" pitchFamily="2"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b="0">
                <a:ln w="0"/>
                <a:solidFill>
                  <a:schemeClr val="tx1"/>
                </a:solidFill>
                <a:effectLst>
                  <a:outerShdw blurRad="38100" dist="19050" dir="2700000" algn="tl" rotWithShape="0">
                    <a:schemeClr val="dk1">
                      <a:alpha val="40000"/>
                    </a:schemeClr>
                  </a:outerShdw>
                </a:effectLst>
              </a:rPr>
              <a:t>Wire &amp; Cable</a:t>
            </a:r>
          </a:p>
        </p:txBody>
      </p:sp>
      <p:pic>
        <p:nvPicPr>
          <p:cNvPr id="38" name="Picture 35">
            <a:extLst>
              <a:ext uri="{FF2B5EF4-FFF2-40B4-BE49-F238E27FC236}">
                <a16:creationId xmlns:a16="http://schemas.microsoft.com/office/drawing/2014/main" id="{704D6928-E66C-C151-3F7E-46B0118A0E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14418" y="2062556"/>
            <a:ext cx="1030288" cy="782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a:extLst>
              <a:ext uri="{FF2B5EF4-FFF2-40B4-BE49-F238E27FC236}">
                <a16:creationId xmlns:a16="http://schemas.microsoft.com/office/drawing/2014/main" id="{B016517A-1F26-CCD9-E82F-866194A2CD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17581" y="3072206"/>
            <a:ext cx="1287462" cy="782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0">
            <a:extLst>
              <a:ext uri="{FF2B5EF4-FFF2-40B4-BE49-F238E27FC236}">
                <a16:creationId xmlns:a16="http://schemas.microsoft.com/office/drawing/2014/main" id="{0A7D45B8-F3A2-F423-3E5D-3F4A7040EA0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91028" y="4244874"/>
            <a:ext cx="1157288" cy="642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Text&#10;&#10;Description automatically generated">
            <a:extLst>
              <a:ext uri="{FF2B5EF4-FFF2-40B4-BE49-F238E27FC236}">
                <a16:creationId xmlns:a16="http://schemas.microsoft.com/office/drawing/2014/main" id="{21F61516-2E0B-0395-B042-B96C4DEFDF6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60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ACBF-4459-D1D1-B211-232A3660AF4F}"/>
              </a:ext>
            </a:extLst>
          </p:cNvPr>
          <p:cNvSpPr>
            <a:spLocks noGrp="1"/>
          </p:cNvSpPr>
          <p:nvPr>
            <p:ph type="title"/>
          </p:nvPr>
        </p:nvSpPr>
        <p:spPr/>
        <p:txBody>
          <a:bodyPr/>
          <a:lstStyle/>
          <a:p>
            <a:r>
              <a:rPr lang="en-IN" dirty="0"/>
              <a:t>Key differentiators</a:t>
            </a:r>
          </a:p>
        </p:txBody>
      </p:sp>
      <p:sp>
        <p:nvSpPr>
          <p:cNvPr id="3" name="Content Placeholder 2">
            <a:extLst>
              <a:ext uri="{FF2B5EF4-FFF2-40B4-BE49-F238E27FC236}">
                <a16:creationId xmlns:a16="http://schemas.microsoft.com/office/drawing/2014/main" id="{3306F1CF-1741-B254-4476-EABEBF74DFF6}"/>
              </a:ext>
            </a:extLst>
          </p:cNvPr>
          <p:cNvSpPr>
            <a:spLocks noGrp="1"/>
          </p:cNvSpPr>
          <p:nvPr>
            <p:ph idx="1"/>
          </p:nvPr>
        </p:nvSpPr>
        <p:spPr>
          <a:xfrm>
            <a:off x="1097280" y="2153920"/>
            <a:ext cx="10058400" cy="3715174"/>
          </a:xfrm>
        </p:spPr>
        <p:txBody>
          <a:bodyPr>
            <a:normAutofit/>
          </a:bodyPr>
          <a:lstStyle/>
          <a:p>
            <a:r>
              <a:rPr lang="en-IN" sz="2400" dirty="0"/>
              <a:t>Sourcing from trusted vendors with proven track record.</a:t>
            </a:r>
          </a:p>
          <a:p>
            <a:r>
              <a:rPr lang="en-IN" sz="2400" dirty="0"/>
              <a:t>Worldwide network for wide and deep footprints.</a:t>
            </a:r>
          </a:p>
          <a:p>
            <a:r>
              <a:rPr lang="en-IN" sz="2400" dirty="0"/>
              <a:t>Dedicated CHA with bonded warehouse for faster clearances.</a:t>
            </a:r>
          </a:p>
          <a:p>
            <a:r>
              <a:rPr lang="en-IN" sz="2400" dirty="0"/>
              <a:t>Prompt, Responsive, Transparent and Technically Deep-Rooted Team.</a:t>
            </a:r>
          </a:p>
          <a:p>
            <a:r>
              <a:rPr lang="en-IN" sz="2400" dirty="0"/>
              <a:t>Aggregation to Smart alternatives to Obsolescence Management to Kitting.</a:t>
            </a:r>
          </a:p>
        </p:txBody>
      </p:sp>
      <p:pic>
        <p:nvPicPr>
          <p:cNvPr id="5" name="Picture 10" descr="Text&#10;&#10;Description automatically generated">
            <a:extLst>
              <a:ext uri="{FF2B5EF4-FFF2-40B4-BE49-F238E27FC236}">
                <a16:creationId xmlns:a16="http://schemas.microsoft.com/office/drawing/2014/main" id="{1139A9A6-89D2-01A8-257C-EF623CFC1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49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ext uri="{BEBA8EAE-BF5A-486C-A8C5-ECC9F3942E4B}">
                <a14:imgProps xmlns:a14="http://schemas.microsoft.com/office/drawing/2010/main">
                  <a14:imgLayer r:embed="rId3">
                    <a14:imgEffect>
                      <a14:artisticMosiaicBubbles/>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75FC-69AA-8355-368B-835A215B166E}"/>
              </a:ext>
            </a:extLst>
          </p:cNvPr>
          <p:cNvSpPr>
            <a:spLocks noGrp="1"/>
          </p:cNvSpPr>
          <p:nvPr>
            <p:ph type="title"/>
          </p:nvPr>
        </p:nvSpPr>
        <p:spPr/>
        <p:txBody>
          <a:bodyPr/>
          <a:lstStyle/>
          <a:p>
            <a:r>
              <a:rPr lang="en-IN" dirty="0"/>
              <a:t>inventory Management System (</a:t>
            </a:r>
            <a:r>
              <a:rPr lang="en-IN" dirty="0" err="1"/>
              <a:t>iMS</a:t>
            </a:r>
            <a:r>
              <a:rPr lang="en-IN" dirty="0"/>
              <a:t>)</a:t>
            </a:r>
          </a:p>
        </p:txBody>
      </p:sp>
      <p:sp>
        <p:nvSpPr>
          <p:cNvPr id="3" name="Content Placeholder 2">
            <a:extLst>
              <a:ext uri="{FF2B5EF4-FFF2-40B4-BE49-F238E27FC236}">
                <a16:creationId xmlns:a16="http://schemas.microsoft.com/office/drawing/2014/main" id="{D71E3554-9728-8D45-2E0D-87297574503E}"/>
              </a:ext>
            </a:extLst>
          </p:cNvPr>
          <p:cNvSpPr>
            <a:spLocks noGrp="1"/>
          </p:cNvSpPr>
          <p:nvPr>
            <p:ph idx="1"/>
          </p:nvPr>
        </p:nvSpPr>
        <p:spPr/>
        <p:txBody>
          <a:bodyPr/>
          <a:lstStyle/>
          <a:p>
            <a:r>
              <a:rPr lang="en-IN" dirty="0"/>
              <a:t>Indigenously developed by Inevitable Group.</a:t>
            </a:r>
          </a:p>
          <a:p>
            <a:r>
              <a:rPr lang="en-IN" dirty="0"/>
              <a:t>Supports small to medium enterprises.</a:t>
            </a:r>
          </a:p>
          <a:p>
            <a:r>
              <a:rPr lang="en-IN" dirty="0"/>
              <a:t>Intuitive process flow and design of the UI.</a:t>
            </a:r>
          </a:p>
        </p:txBody>
      </p:sp>
      <p:pic>
        <p:nvPicPr>
          <p:cNvPr id="4" name="Picture 10" descr="Text&#10;&#10;Description automatically generated">
            <a:extLst>
              <a:ext uri="{FF2B5EF4-FFF2-40B4-BE49-F238E27FC236}">
                <a16:creationId xmlns:a16="http://schemas.microsoft.com/office/drawing/2014/main" id="{339355CF-EFE8-331B-F996-54615FBF5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97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B1F4-D619-3BEA-8424-C3D9CED77942}"/>
              </a:ext>
            </a:extLst>
          </p:cNvPr>
          <p:cNvSpPr>
            <a:spLocks noGrp="1"/>
          </p:cNvSpPr>
          <p:nvPr>
            <p:ph type="title"/>
          </p:nvPr>
        </p:nvSpPr>
        <p:spPr/>
        <p:txBody>
          <a:bodyPr>
            <a:normAutofit/>
          </a:bodyPr>
          <a:lstStyle/>
          <a:p>
            <a:r>
              <a:rPr lang="en-IN" dirty="0"/>
              <a:t>Contact us</a:t>
            </a:r>
          </a:p>
        </p:txBody>
      </p:sp>
      <p:sp>
        <p:nvSpPr>
          <p:cNvPr id="4" name="TextBox 3">
            <a:extLst>
              <a:ext uri="{FF2B5EF4-FFF2-40B4-BE49-F238E27FC236}">
                <a16:creationId xmlns:a16="http://schemas.microsoft.com/office/drawing/2014/main" id="{BDF0CB75-A610-F620-41CB-A4B589EA83AB}"/>
              </a:ext>
            </a:extLst>
          </p:cNvPr>
          <p:cNvSpPr txBox="1"/>
          <p:nvPr/>
        </p:nvSpPr>
        <p:spPr>
          <a:xfrm>
            <a:off x="3703871" y="5065987"/>
            <a:ext cx="4148893" cy="434863"/>
          </a:xfrm>
          <a:prstGeom prst="rect">
            <a:avLst/>
          </a:prstGeom>
          <a:noFill/>
        </p:spPr>
        <p:txBody>
          <a:bodyPr wrap="none">
            <a:spAutoFit/>
          </a:bodyPr>
          <a:lstStyle/>
          <a:p>
            <a:pPr defTabSz="726948">
              <a:spcAft>
                <a:spcPts val="600"/>
              </a:spcAft>
              <a:defRPr/>
            </a:pPr>
            <a:r>
              <a:rPr lang="en-US" sz="2226" kern="1200">
                <a:solidFill>
                  <a:schemeClr val="tx1"/>
                </a:solidFill>
                <a:latin typeface="Roboto" panose="02000000000000000000" pitchFamily="2" charset="0"/>
                <a:ea typeface="Roboto" panose="02000000000000000000" pitchFamily="2" charset="0"/>
                <a:cs typeface="+mn-cs"/>
              </a:rPr>
              <a:t>www.inevitableelectronics.com</a:t>
            </a:r>
            <a:endParaRPr lang="en-US" sz="1400">
              <a:latin typeface="Roboto" panose="02000000000000000000" pitchFamily="2" charset="0"/>
              <a:ea typeface="Roboto" panose="02000000000000000000" pitchFamily="2" charset="0"/>
              <a:cs typeface="+mn-cs"/>
            </a:endParaRPr>
          </a:p>
        </p:txBody>
      </p:sp>
      <p:pic>
        <p:nvPicPr>
          <p:cNvPr id="5" name="Graphic 4" descr="Speaker phone with solid fill">
            <a:extLst>
              <a:ext uri="{FF2B5EF4-FFF2-40B4-BE49-F238E27FC236}">
                <a16:creationId xmlns:a16="http://schemas.microsoft.com/office/drawing/2014/main" id="{EC985C33-1470-9B3B-107C-B001DB84FEF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62807" y="2418820"/>
            <a:ext cx="573933" cy="5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3" descr="Internet with solid fill">
            <a:extLst>
              <a:ext uri="{FF2B5EF4-FFF2-40B4-BE49-F238E27FC236}">
                <a16:creationId xmlns:a16="http://schemas.microsoft.com/office/drawing/2014/main" id="{7D59384C-D704-5C95-702B-005DCD910CF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08317" y="5103913"/>
            <a:ext cx="457630" cy="45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90DC384-A42E-EABC-FC1E-11B7AC96A34D}"/>
              </a:ext>
            </a:extLst>
          </p:cNvPr>
          <p:cNvSpPr txBox="1"/>
          <p:nvPr/>
        </p:nvSpPr>
        <p:spPr>
          <a:xfrm>
            <a:off x="3630550" y="2517424"/>
            <a:ext cx="4839786" cy="854336"/>
          </a:xfrm>
          <a:prstGeom prst="rect">
            <a:avLst/>
          </a:prstGeom>
          <a:noFill/>
        </p:spPr>
        <p:txBody>
          <a:bodyPr wrap="none">
            <a:spAutoFit/>
          </a:bodyPr>
          <a:lstStyle/>
          <a:p>
            <a:pPr defTabSz="726948">
              <a:spcAft>
                <a:spcPts val="600"/>
              </a:spcAft>
              <a:defRPr/>
            </a:pPr>
            <a:r>
              <a:rPr lang="en-US" sz="2226" kern="1200" dirty="0">
                <a:solidFill>
                  <a:schemeClr val="tx1"/>
                </a:solidFill>
                <a:latin typeface="Roboto" panose="02000000000000000000" pitchFamily="2" charset="0"/>
                <a:ea typeface="Roboto" panose="02000000000000000000" pitchFamily="2" charset="0"/>
                <a:cs typeface="+mn-cs"/>
              </a:rPr>
              <a:t>Kumar Utsaw 	   +91 87505 32855</a:t>
            </a:r>
          </a:p>
          <a:p>
            <a:pPr defTabSz="726948">
              <a:spcAft>
                <a:spcPts val="600"/>
              </a:spcAft>
              <a:defRPr/>
            </a:pPr>
            <a:r>
              <a:rPr lang="en-US" sz="2226" kern="1200" dirty="0">
                <a:solidFill>
                  <a:schemeClr val="tx1"/>
                </a:solidFill>
                <a:latin typeface="Roboto" panose="02000000000000000000" pitchFamily="2" charset="0"/>
                <a:ea typeface="Roboto" panose="02000000000000000000" pitchFamily="2" charset="0"/>
                <a:cs typeface="+mn-cs"/>
              </a:rPr>
              <a:t>Manjunatha Reddy +91 63887 19426</a:t>
            </a:r>
            <a:endParaRPr lang="en-US" sz="1400" dirty="0">
              <a:latin typeface="Roboto" panose="02000000000000000000" pitchFamily="2" charset="0"/>
              <a:ea typeface="Roboto" panose="02000000000000000000" pitchFamily="2" charset="0"/>
              <a:cs typeface="+mn-cs"/>
            </a:endParaRPr>
          </a:p>
        </p:txBody>
      </p:sp>
      <p:pic>
        <p:nvPicPr>
          <p:cNvPr id="8" name="Graphic 11" descr="Envelope with solid fill">
            <a:extLst>
              <a:ext uri="{FF2B5EF4-FFF2-40B4-BE49-F238E27FC236}">
                <a16:creationId xmlns:a16="http://schemas.microsoft.com/office/drawing/2014/main" id="{E98D538F-9A16-BEF5-56CC-89E17B07206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48770" y="3834688"/>
            <a:ext cx="402006" cy="40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59FC91B-545B-E095-7B84-B692F5F58F0F}"/>
              </a:ext>
            </a:extLst>
          </p:cNvPr>
          <p:cNvSpPr txBox="1"/>
          <p:nvPr/>
        </p:nvSpPr>
        <p:spPr>
          <a:xfrm>
            <a:off x="3701343" y="3789178"/>
            <a:ext cx="4355680" cy="434863"/>
          </a:xfrm>
          <a:prstGeom prst="rect">
            <a:avLst/>
          </a:prstGeom>
          <a:noFill/>
        </p:spPr>
        <p:txBody>
          <a:bodyPr wrap="none">
            <a:spAutoFit/>
          </a:bodyPr>
          <a:lstStyle/>
          <a:p>
            <a:pPr defTabSz="726948">
              <a:spcAft>
                <a:spcPts val="600"/>
              </a:spcAft>
              <a:defRPr/>
            </a:pPr>
            <a:r>
              <a:rPr lang="en-US" sz="2226" kern="1200" dirty="0">
                <a:solidFill>
                  <a:schemeClr val="tx1"/>
                </a:solidFill>
                <a:latin typeface="Roboto" panose="02000000000000000000" pitchFamily="2" charset="0"/>
                <a:ea typeface="Roboto" panose="02000000000000000000" pitchFamily="2" charset="0"/>
                <a:cs typeface="+mn-cs"/>
              </a:rPr>
              <a:t>sales@nevitableelectronics.com</a:t>
            </a:r>
            <a:endParaRPr lang="en-US" sz="1400" dirty="0">
              <a:latin typeface="Roboto" panose="02000000000000000000" pitchFamily="2" charset="0"/>
              <a:ea typeface="Roboto" panose="02000000000000000000" pitchFamily="2" charset="0"/>
              <a:cs typeface="+mn-cs"/>
            </a:endParaRPr>
          </a:p>
        </p:txBody>
      </p:sp>
      <p:pic>
        <p:nvPicPr>
          <p:cNvPr id="10" name="Picture 10" descr="Text&#10;&#10;Description automatically generated">
            <a:extLst>
              <a:ext uri="{FF2B5EF4-FFF2-40B4-BE49-F238E27FC236}">
                <a16:creationId xmlns:a16="http://schemas.microsoft.com/office/drawing/2014/main" id="{5FD82B64-4303-163B-0596-B7B74796F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0"/>
            <a:ext cx="2971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3874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68</TotalTime>
  <Words>258</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Roboto</vt:lpstr>
      <vt:lpstr>Retrospect</vt:lpstr>
      <vt:lpstr>Components Supply Chain</vt:lpstr>
      <vt:lpstr>ABOUT COMPANY</vt:lpstr>
      <vt:lpstr>Our offerings</vt:lpstr>
      <vt:lpstr>Broad component categories</vt:lpstr>
      <vt:lpstr>Key differentiators</vt:lpstr>
      <vt:lpstr>inventory Management System (iMS)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Inevitable electronics</dc:title>
  <dc:creator>Vinay Agraharkar</dc:creator>
  <cp:lastModifiedBy>Manjunatha Reddy</cp:lastModifiedBy>
  <cp:revision>10</cp:revision>
  <dcterms:created xsi:type="dcterms:W3CDTF">2023-08-04T17:23:10Z</dcterms:created>
  <dcterms:modified xsi:type="dcterms:W3CDTF">2024-02-05T07:24:37Z</dcterms:modified>
</cp:coreProperties>
</file>