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449" r:id="rId3"/>
    <p:sldId id="517" r:id="rId4"/>
    <p:sldId id="518" r:id="rId5"/>
    <p:sldId id="519" r:id="rId6"/>
    <p:sldId id="523" r:id="rId7"/>
    <p:sldId id="521" r:id="rId8"/>
    <p:sldId id="522" r:id="rId9"/>
    <p:sldId id="516" r:id="rId10"/>
    <p:sldId id="471" r:id="rId11"/>
    <p:sldId id="539" r:id="rId12"/>
    <p:sldId id="474" r:id="rId13"/>
    <p:sldId id="475" r:id="rId14"/>
    <p:sldId id="476" r:id="rId15"/>
    <p:sldId id="524" r:id="rId16"/>
    <p:sldId id="462" r:id="rId17"/>
    <p:sldId id="499" r:id="rId18"/>
    <p:sldId id="500" r:id="rId19"/>
    <p:sldId id="501" r:id="rId20"/>
    <p:sldId id="502" r:id="rId21"/>
    <p:sldId id="448" r:id="rId22"/>
    <p:sldId id="490" r:id="rId23"/>
    <p:sldId id="512" r:id="rId24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/>
        <a:ea typeface="等线"/>
        <a:cs typeface="等线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/>
        <a:ea typeface="等线"/>
        <a:cs typeface="等线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/>
        <a:ea typeface="等线"/>
        <a:cs typeface="等线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/>
        <a:ea typeface="等线"/>
        <a:cs typeface="等线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/>
        <a:ea typeface="等线"/>
        <a:cs typeface="等线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等线"/>
        <a:ea typeface="等线"/>
        <a:cs typeface="等线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等线"/>
        <a:ea typeface="等线"/>
        <a:cs typeface="等线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等线"/>
        <a:ea typeface="等线"/>
        <a:cs typeface="等线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等线"/>
        <a:ea typeface="等线"/>
        <a:cs typeface="等线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EAEAEA"/>
    <a:srgbClr val="7A8EAA"/>
    <a:srgbClr val="4B78C6"/>
    <a:srgbClr val="7698D4"/>
    <a:srgbClr val="ACB9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32" autoAdjust="0"/>
    <p:restoredTop sz="94111" autoAdjust="0"/>
  </p:normalViewPr>
  <p:slideViewPr>
    <p:cSldViewPr snapToGrid="0">
      <p:cViewPr varScale="1">
        <p:scale>
          <a:sx n="56" d="100"/>
          <a:sy n="56" d="100"/>
        </p:scale>
        <p:origin x="1276" y="28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defRPr>
            </a:lvl1pPr>
          </a:lstStyle>
          <a:p>
            <a:pPr>
              <a:defRPr/>
            </a:pPr>
            <a:fld id="{D21C8A75-76DA-4758-A425-3954150F9B72}" type="datetimeFigureOut">
              <a:rPr lang="zh-CN" altLang="en-US"/>
              <a:pPr>
                <a:defRPr/>
              </a:pPr>
              <a:t>2023/3/23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二级</a:t>
            </a:r>
          </a:p>
          <a:p>
            <a:pPr lvl="2"/>
            <a:r>
              <a:rPr lang="zh-CN" altLang="en-US" noProof="0" dirty="0"/>
              <a:t>三级</a:t>
            </a:r>
          </a:p>
          <a:p>
            <a:pPr lvl="3"/>
            <a:r>
              <a:rPr lang="zh-CN" altLang="en-US" noProof="0" dirty="0"/>
              <a:t>四级</a:t>
            </a:r>
          </a:p>
          <a:p>
            <a:pPr lvl="4"/>
            <a:r>
              <a:rPr lang="zh-CN" altLang="en-US" noProof="0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defRPr>
            </a:lvl1pPr>
          </a:lstStyle>
          <a:p>
            <a:pPr>
              <a:defRPr/>
            </a:pPr>
            <a:fld id="{FA1E678C-CA03-446A-B869-A68F4951C044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思源宋体 CN" panose="02020400000000000000" pitchFamily="18" charset="-122"/>
        <a:ea typeface="思源宋体 CN" panose="02020400000000000000" pitchFamily="18" charset="-122"/>
        <a:cs typeface="思源宋体 CN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思源宋体 CN" panose="02020400000000000000" pitchFamily="18" charset="-122"/>
        <a:ea typeface="思源宋体 CN" panose="02020400000000000000" pitchFamily="18" charset="-122"/>
        <a:cs typeface="思源宋体 CN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思源宋体 CN" panose="02020400000000000000" pitchFamily="18" charset="-122"/>
        <a:ea typeface="思源宋体 CN" panose="02020400000000000000" pitchFamily="18" charset="-122"/>
        <a:cs typeface="思源宋体 CN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思源宋体 CN" panose="02020400000000000000" pitchFamily="18" charset="-122"/>
        <a:ea typeface="思源宋体 CN" panose="02020400000000000000" pitchFamily="18" charset="-122"/>
        <a:cs typeface="思源宋体 CN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思源宋体 CN" panose="02020400000000000000" pitchFamily="18" charset="-122"/>
        <a:ea typeface="思源宋体 CN" panose="02020400000000000000" pitchFamily="18" charset="-122"/>
        <a:cs typeface="思源宋体 CN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>
              <a:latin typeface="思源宋体 CN"/>
              <a:ea typeface="思源宋体 CN"/>
            </a:endParaRPr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BDB331-3848-4AAD-86BC-E4DF16ECC1F6}" type="slidenum">
              <a:rPr lang="zh-CN" altLang="en-US">
                <a:solidFill>
                  <a:srgbClr val="000000"/>
                </a:solidFill>
                <a:latin typeface="思源宋体 CN"/>
                <a:ea typeface="思源宋体 CN"/>
                <a:cs typeface="思源宋体 CN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zh-CN" altLang="en-US">
              <a:solidFill>
                <a:srgbClr val="000000"/>
              </a:solidFill>
              <a:latin typeface="思源宋体 CN"/>
              <a:ea typeface="思源宋体 CN"/>
              <a:cs typeface="思源宋体 C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DFA4B-A178-4F86-891A-A6AC9062A6D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737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331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1331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/>
              <a:t>20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839546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A1F0-382C-4898-80D2-6D5353949902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92461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A1F0-382C-4898-80D2-6D5353949902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05537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A1F0-382C-4898-80D2-6D5353949902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39286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A1F0-382C-4898-80D2-6D5353949902}" type="slidenum">
              <a:rPr lang="zh-HK" altLang="en-US" smtClean="0"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94352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1E678C-CA03-446A-B869-A68F4951C044}" type="slidenum">
              <a:rPr lang="zh-CN" altLang="en-US" smtClean="0"/>
              <a:pPr>
                <a:defRPr/>
              </a:pPr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16600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1E678C-CA03-446A-B869-A68F4951C044}" type="slidenum">
              <a:rPr lang="zh-CN" altLang="en-US" smtClean="0"/>
              <a:pPr>
                <a:defRPr/>
              </a:pPr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48587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A1F0-382C-4898-80D2-6D5353949902}" type="slidenum">
              <a:rPr lang="zh-HK" altLang="en-US" smtClean="0"/>
              <a:t>15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68647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DFA4B-A178-4F86-891A-A6AC9062A6D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332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042240-DCB1-4A84-ACFD-9AC04E9D0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/>
              <a:t>按一下以編輯母片標題樣式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91E217A-D5AD-444A-997E-342159F68B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0F13BC-B7E9-43E4-8393-9DE700FD0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0C6C8-3637-42A7-A0AE-3A58D54082A1}" type="datetimeFigureOut">
              <a:rPr lang="zh-CN" altLang="en-US"/>
              <a:pPr>
                <a:defRPr/>
              </a:pPr>
              <a:t>2023/3/23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7E78A2-EE03-48F8-8EDF-FECB401F8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E6CBEC-DFED-47D9-BDE2-BD4BD5339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AF7EC-EA80-4EC3-B317-ADD72AD2506E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23038578"/>
      </p:ext>
    </p:extLst>
  </p:cSld>
  <p:clrMapOvr>
    <a:masterClrMapping/>
  </p:clrMapOvr>
  <p:transition spd="slow" advClick="0" advTm="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B7B45D-AE62-4F81-8957-48B14B340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993D128-410B-4704-AEEC-F167588EF6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0F13BC-B7E9-43E4-8393-9DE700FD0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E0654-9308-471E-9E50-831942C8B337}" type="datetimeFigureOut">
              <a:rPr lang="zh-CN" altLang="en-US"/>
              <a:pPr>
                <a:defRPr/>
              </a:pPr>
              <a:t>2023/3/23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7E78A2-EE03-48F8-8EDF-FECB401F8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E6CBEC-DFED-47D9-BDE2-BD4BD5339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ED57F-7BA6-4342-9D56-19F3F27B00FD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48288285"/>
      </p:ext>
    </p:extLst>
  </p:cSld>
  <p:clrMapOvr>
    <a:masterClrMapping/>
  </p:clrMapOvr>
  <p:transition spd="slow" advClick="0" advTm="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9BD5B55-6821-4D98-A7CA-B46E5925D2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2A8FABF-64CC-417B-9B32-5DED6CC2E6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0F13BC-B7E9-43E4-8393-9DE700FD0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B8E2A-7660-43F9-B3BB-FC6F4C6F37FE}" type="datetimeFigureOut">
              <a:rPr lang="zh-CN" altLang="en-US"/>
              <a:pPr>
                <a:defRPr/>
              </a:pPr>
              <a:t>2023/3/23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7E78A2-EE03-48F8-8EDF-FECB401F8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E6CBEC-DFED-47D9-BDE2-BD4BD5339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8BF96-FC17-4A87-ACFF-2D3419AD3261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56048180"/>
      </p:ext>
    </p:extLst>
  </p:cSld>
  <p:clrMapOvr>
    <a:masterClrMapping/>
  </p:clrMapOvr>
  <p:transition spd="slow" advClick="0" advTm="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bg>
      <p:bgPr>
        <a:gradFill rotWithShape="1">
          <a:gsLst>
            <a:gs pos="0">
              <a:srgbClr val="BDBDBD">
                <a:alpha val="20000"/>
              </a:srgbClr>
            </a:gs>
            <a:gs pos="24001">
              <a:srgbClr val="DDDDDD">
                <a:alpha val="36800"/>
              </a:srgbClr>
            </a:gs>
            <a:gs pos="46001">
              <a:srgbClr val="EAEAEA">
                <a:alpha val="52200"/>
              </a:srgbClr>
            </a:gs>
            <a:gs pos="100000">
              <a:srgbClr val="FFFFFF">
                <a:alpha val="89999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6"/>
          <p:cNvGrpSpPr/>
          <p:nvPr userDrawn="1"/>
        </p:nvGrpSpPr>
        <p:grpSpPr bwMode="auto">
          <a:xfrm>
            <a:off x="374650" y="6137274"/>
            <a:ext cx="4999039" cy="438924"/>
            <a:chOff x="106680" y="6403975"/>
            <a:chExt cx="4998228" cy="440027"/>
          </a:xfrm>
        </p:grpSpPr>
        <p:sp>
          <p:nvSpPr>
            <p:cNvPr id="4" name="矩形 3"/>
            <p:cNvSpPr/>
            <p:nvPr userDrawn="1"/>
          </p:nvSpPr>
          <p:spPr>
            <a:xfrm>
              <a:off x="106680" y="6566307"/>
              <a:ext cx="2030995" cy="2776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 spc="600" dirty="0">
                  <a:solidFill>
                    <a:srgbClr val="75757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芯智控股有限公司</a:t>
              </a:r>
            </a:p>
          </p:txBody>
        </p:sp>
        <p:sp>
          <p:nvSpPr>
            <p:cNvPr id="6" name="矩形 5"/>
            <p:cNvSpPr/>
            <p:nvPr userDrawn="1"/>
          </p:nvSpPr>
          <p:spPr>
            <a:xfrm>
              <a:off x="106680" y="6403975"/>
              <a:ext cx="4998228" cy="369225"/>
            </a:xfrm>
            <a:prstGeom prst="rect">
              <a:avLst/>
            </a:prstGeom>
          </p:spPr>
          <p:txBody>
            <a:bodyPr/>
            <a:lstStyle/>
            <a:p>
              <a:pPr eaLnBrk="1" fontAlgn="auto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zh-CN" sz="1100" b="1" spc="200" dirty="0">
                  <a:solidFill>
                    <a:srgbClr val="757575"/>
                  </a:solidFill>
                  <a:ea typeface="微软雅黑" panose="020B0503020204020204" pitchFamily="34" charset="-122"/>
                  <a:cs typeface="Segoe UI" panose="020B0502040204020203" pitchFamily="34" charset="0"/>
                </a:rPr>
                <a:t>SMART-CORE HOLDINGS LIMITED</a:t>
              </a:r>
            </a:p>
          </p:txBody>
        </p:sp>
      </p:grpSp>
      <p:pic>
        <p:nvPicPr>
          <p:cNvPr id="7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50" b="53847"/>
          <a:stretch>
            <a:fillRect/>
          </a:stretch>
        </p:blipFill>
        <p:spPr bwMode="auto">
          <a:xfrm>
            <a:off x="9982200" y="3692525"/>
            <a:ext cx="2209800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50" t="64638" b="2"/>
          <a:stretch>
            <a:fillRect/>
          </a:stretch>
        </p:blipFill>
        <p:spPr bwMode="auto">
          <a:xfrm>
            <a:off x="0" y="1"/>
            <a:ext cx="40640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336764" y="26127"/>
            <a:ext cx="10515600" cy="1325563"/>
          </a:xfrm>
        </p:spPr>
        <p:txBody>
          <a:bodyPr>
            <a:normAutofit/>
          </a:bodyPr>
          <a:lstStyle>
            <a:lvl1pPr algn="r">
              <a:defRPr sz="2400" b="1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9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EB160-4DEA-43FA-9033-E088C58D2D61}" type="datetime1">
              <a:rPr lang="zh-CN" altLang="en-US"/>
              <a:t>2023/3/23</a:t>
            </a:fld>
            <a:endParaRPr lang="zh-CN" altLang="en-US"/>
          </a:p>
        </p:txBody>
      </p:sp>
      <p:sp>
        <p:nvSpPr>
          <p:cNvPr id="10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318625" y="6173788"/>
            <a:ext cx="2743200" cy="365125"/>
          </a:xfrm>
        </p:spPr>
        <p:txBody>
          <a:bodyPr/>
          <a:lstStyle>
            <a:lvl1pPr>
              <a:defRPr sz="1400" smtClean="0">
                <a:solidFill>
                  <a:srgbClr val="757575"/>
                </a:solidFill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79AD9F92-DDB5-4293-ABC1-CC8440B6FC7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6678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23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EAEAE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467"/>
            <a:ext cx="12192000" cy="6065444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8FBBBED3-0BFF-4DF8-92C5-BD66FBBA5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544" y="229753"/>
            <a:ext cx="4799275" cy="4820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28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等线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2F34EBD-CEC5-4A45-853D-2B5FA1494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664" y="1149120"/>
            <a:ext cx="10515600" cy="4351338"/>
          </a:xfrm>
        </p:spPr>
        <p:txBody>
          <a:bodyPr/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0F13BC-B7E9-43E4-8393-9DE700FD0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BBD41-5CF0-4D38-B88A-BD3D0440DBD4}" type="datetimeFigureOut">
              <a:rPr lang="zh-CN" altLang="en-US"/>
              <a:pPr>
                <a:defRPr/>
              </a:pPr>
              <a:t>2023/3/23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7E78A2-EE03-48F8-8EDF-FECB401F8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E6CBEC-DFED-47D9-BDE2-BD4BD5339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BB784-C030-45D1-89E4-68E933394A17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  <p:pic>
        <p:nvPicPr>
          <p:cNvPr id="7" name="图片 5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87" y="246690"/>
            <a:ext cx="666192" cy="558742"/>
          </a:xfrm>
          <a:prstGeom prst="rect">
            <a:avLst/>
          </a:prstGeom>
        </p:spPr>
      </p:pic>
      <p:grpSp>
        <p:nvGrpSpPr>
          <p:cNvPr id="9" name="组 19"/>
          <p:cNvGrpSpPr/>
          <p:nvPr userDrawn="1"/>
        </p:nvGrpSpPr>
        <p:grpSpPr>
          <a:xfrm>
            <a:off x="0" y="6763231"/>
            <a:ext cx="12192000" cy="140489"/>
            <a:chOff x="0" y="6717511"/>
            <a:chExt cx="12192000" cy="140489"/>
          </a:xfrm>
        </p:grpSpPr>
        <p:sp>
          <p:nvSpPr>
            <p:cNvPr id="10" name="矩形 8"/>
            <p:cNvSpPr>
              <a:spLocks noChangeArrowheads="1"/>
            </p:cNvSpPr>
            <p:nvPr/>
          </p:nvSpPr>
          <p:spPr bwMode="auto">
            <a:xfrm>
              <a:off x="0" y="6717511"/>
              <a:ext cx="9086471" cy="140489"/>
            </a:xfrm>
            <a:prstGeom prst="rect">
              <a:avLst/>
            </a:prstGeom>
            <a:solidFill>
              <a:srgbClr val="006CB5"/>
            </a:solidFill>
            <a:ln>
              <a:noFill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" name="矩形 10"/>
            <p:cNvSpPr>
              <a:spLocks noChangeArrowheads="1"/>
            </p:cNvSpPr>
            <p:nvPr/>
          </p:nvSpPr>
          <p:spPr bwMode="auto">
            <a:xfrm>
              <a:off x="9086471" y="6717511"/>
              <a:ext cx="3105529" cy="140489"/>
            </a:xfrm>
            <a:prstGeom prst="rect">
              <a:avLst/>
            </a:prstGeom>
            <a:solidFill>
              <a:srgbClr val="FBB130"/>
            </a:solidFill>
            <a:ln>
              <a:noFill/>
            </a:ln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2" name="组合 22"/>
          <p:cNvGrpSpPr>
            <a:grpSpLocks/>
          </p:cNvGrpSpPr>
          <p:nvPr userDrawn="1"/>
        </p:nvGrpSpPr>
        <p:grpSpPr bwMode="auto">
          <a:xfrm>
            <a:off x="10210091" y="209175"/>
            <a:ext cx="1886660" cy="439167"/>
            <a:chOff x="-165095" y="6566288"/>
            <a:chExt cx="5023040" cy="389969"/>
          </a:xfrm>
        </p:grpSpPr>
        <p:sp>
          <p:nvSpPr>
            <p:cNvPr id="13" name="矩形 12"/>
            <p:cNvSpPr/>
            <p:nvPr userDrawn="1"/>
          </p:nvSpPr>
          <p:spPr>
            <a:xfrm>
              <a:off x="-144139" y="6566288"/>
              <a:ext cx="4315633" cy="2323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b="1" spc="300" dirty="0">
                  <a:solidFill>
                    <a:srgbClr val="757575"/>
                  </a:solidFill>
                  <a:latin typeface="+mn-ea"/>
                </a:rPr>
                <a:t>芯智控股有限公司</a:t>
              </a:r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-165095" y="6753267"/>
              <a:ext cx="5023040" cy="202990"/>
            </a:xfrm>
            <a:prstGeom prst="rect">
              <a:avLst/>
            </a:prstGeom>
          </p:spPr>
          <p:txBody>
            <a:bodyPr/>
            <a:lstStyle/>
            <a:p>
              <a:pPr eaLnBrk="1" fontAlgn="auto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zh-CN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  <a:cs typeface="Segoe UI" panose="020B0502040204020203" pitchFamily="34" charset="0"/>
                </a:rPr>
                <a:t>SMART-CORE HOLDINGS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2283078"/>
      </p:ext>
    </p:extLst>
  </p:cSld>
  <p:clrMapOvr>
    <a:masterClrMapping/>
  </p:clrMapOvr>
  <p:transition spd="slow" advClick="0" advTm="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59C8C8-9F5C-48AA-9FF1-97077C029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65691D9-53B0-4BC5-93D8-5359405AB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0F13BC-B7E9-43E4-8393-9DE700FD0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3A8F7-FDB7-4B9D-98AF-3368D9646DE2}" type="datetimeFigureOut">
              <a:rPr lang="zh-CN" altLang="en-US"/>
              <a:pPr>
                <a:defRPr/>
              </a:pPr>
              <a:t>2023/3/23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7E78A2-EE03-48F8-8EDF-FECB401F8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E6CBEC-DFED-47D9-BDE2-BD4BD5339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774F5-DBA6-48E9-BC8A-BD4FC47538FB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94418669"/>
      </p:ext>
    </p:extLst>
  </p:cSld>
  <p:clrMapOvr>
    <a:masterClrMapping/>
  </p:clrMapOvr>
  <p:transition spd="slow" advClick="0" advTm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F17C2F-4639-4F0A-B8DF-02200E66C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313D68-2B34-4814-A8F2-8E881AAC52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4EFB1D9-08AD-4DD4-8025-968F905883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zh-CN" altLang="en-US" dirty="0"/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6A0F13BC-B7E9-43E4-8393-9DE700FD0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447C7-B212-4739-A4B4-8617DC5993B4}" type="datetimeFigureOut">
              <a:rPr lang="zh-CN" altLang="en-US"/>
              <a:pPr>
                <a:defRPr/>
              </a:pPr>
              <a:t>2023/3/23</a:t>
            </a:fld>
            <a:endParaRPr lang="zh-CN" altLang="en-US" dirty="0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7E7E78A2-EE03-48F8-8EDF-FECB401F8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EEE6CBEC-DFED-47D9-BDE2-BD4BD5339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CE638-1125-4C94-B5B2-03C517F8BECE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4590918"/>
      </p:ext>
    </p:extLst>
  </p:cSld>
  <p:clrMapOvr>
    <a:masterClrMapping/>
  </p:clrMapOvr>
  <p:transition spd="slow" advClick="0" advTm="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028A5D-6841-430C-9FB1-2A84800DE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30FA16F-FA97-443D-84F7-09A9702CB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6E9D1B2-A459-4880-99FE-4F9E8D95E6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DD854B7-F8C2-4BA9-92E6-5FF0FC85DF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3C55BC2-6982-441B-884F-7102F89323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6A0F13BC-B7E9-43E4-8393-9DE700FD0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DECB0-F17C-4076-B60B-BA6F1A6E86CC}" type="datetimeFigureOut">
              <a:rPr lang="zh-CN" altLang="en-US"/>
              <a:pPr>
                <a:defRPr/>
              </a:pPr>
              <a:t>2023/3/23</a:t>
            </a:fld>
            <a:endParaRPr lang="zh-CN" altLang="en-US" dirty="0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7E7E78A2-EE03-48F8-8EDF-FECB401F8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EEE6CBEC-DFED-47D9-BDE2-BD4BD5339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C9DFE-AA8C-44BA-9BED-B81F7EBBC2E7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28527752"/>
      </p:ext>
    </p:extLst>
  </p:cSld>
  <p:clrMapOvr>
    <a:masterClrMapping/>
  </p:clrMapOvr>
  <p:transition spd="slow" advClick="0" advTm="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8B3160-512D-47F3-B6B8-276EBD38D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6A0F13BC-B7E9-43E4-8393-9DE700FD0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09A44-25BF-48DE-A0C1-BDEE233399F2}" type="datetimeFigureOut">
              <a:rPr lang="zh-CN" altLang="en-US"/>
              <a:pPr>
                <a:defRPr/>
              </a:pPr>
              <a:t>2023/3/23</a:t>
            </a:fld>
            <a:endParaRPr lang="zh-CN" altLang="en-US" dirty="0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7E7E78A2-EE03-48F8-8EDF-FECB401F8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EEE6CBEC-DFED-47D9-BDE2-BD4BD5339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D89EA-856A-4921-93B6-CCD61A2A034E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52289075"/>
      </p:ext>
    </p:extLst>
  </p:cSld>
  <p:clrMapOvr>
    <a:masterClrMapping/>
  </p:clrMapOvr>
  <p:transition spd="slow" advClick="0" advTm="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6A0F13BC-B7E9-43E4-8393-9DE700FD0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0DF9F-FC27-414E-A07C-B03CD6E7B41A}" type="datetimeFigureOut">
              <a:rPr lang="zh-CN" altLang="en-US"/>
              <a:pPr>
                <a:defRPr/>
              </a:pPr>
              <a:t>2023/3/23</a:t>
            </a:fld>
            <a:endParaRPr lang="zh-CN" altLang="en-US" dirty="0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7E7E78A2-EE03-48F8-8EDF-FECB401F8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EEE6CBEC-DFED-47D9-BDE2-BD4BD5339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2BE3C-3014-42A4-BAB4-A64769327FD3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60903127"/>
      </p:ext>
    </p:extLst>
  </p:cSld>
  <p:clrMapOvr>
    <a:masterClrMapping/>
  </p:clrMapOvr>
  <p:transition spd="slow" advClick="0" advTm="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AA73C3-3697-4A2F-A573-D1428B0D6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029011D-FC0E-4870-B28B-9C58D9EBD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E9EC609-F8E3-4E4E-94B4-9B22CB7BA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6A0F13BC-B7E9-43E4-8393-9DE700FD0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3B70F-C95C-47DC-9CA1-50DB573E3C0E}" type="datetimeFigureOut">
              <a:rPr lang="zh-CN" altLang="en-US"/>
              <a:pPr>
                <a:defRPr/>
              </a:pPr>
              <a:t>2023/3/23</a:t>
            </a:fld>
            <a:endParaRPr lang="zh-CN" altLang="en-US" dirty="0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7E7E78A2-EE03-48F8-8EDF-FECB401F8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EEE6CBEC-DFED-47D9-BDE2-BD4BD5339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F647C-E593-41F2-A6CC-7DE1441F68FD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23883929"/>
      </p:ext>
    </p:extLst>
  </p:cSld>
  <p:clrMapOvr>
    <a:masterClrMapping/>
  </p:clrMapOvr>
  <p:transition spd="slow" advClick="0" advTm="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67E111-21B5-4CDB-B5A9-0610578BC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ABDED17-0D8F-4EE3-8E9C-63E40CCC11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zh-CN" altLang="en-US" noProof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9B99B8E-FAD3-4E32-8FBA-4F14ECD45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6A0F13BC-B7E9-43E4-8393-9DE700FD0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64275-5B7B-4FC2-9A61-7E5EFE187D21}" type="datetimeFigureOut">
              <a:rPr lang="zh-CN" altLang="en-US"/>
              <a:pPr>
                <a:defRPr/>
              </a:pPr>
              <a:t>2023/3/23</a:t>
            </a:fld>
            <a:endParaRPr lang="zh-CN" altLang="en-US" dirty="0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7E7E78A2-EE03-48F8-8EDF-FECB401F8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EEE6CBEC-DFED-47D9-BDE2-BD4BD5339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C4928-36FD-4174-975F-0A09E7E97D00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0593865"/>
      </p:ext>
    </p:extLst>
  </p:cSld>
  <p:clrMapOvr>
    <a:masterClrMapping/>
  </p:clrMapOvr>
  <p:transition spd="slow" advClick="0" advTm="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0F13BC-B7E9-43E4-8393-9DE700FD03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defRPr>
            </a:lvl1pPr>
          </a:lstStyle>
          <a:p>
            <a:pPr>
              <a:defRPr/>
            </a:pPr>
            <a:fld id="{E85A6AFE-8864-4F99-A9AC-2C6DCF996CE9}" type="datetimeFigureOut">
              <a:rPr lang="zh-CN" altLang="en-US"/>
              <a:pPr>
                <a:defRPr/>
              </a:pPr>
              <a:t>2023/3/23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7E78A2-EE03-48F8-8EDF-FECB401F89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E6CBEC-DFED-47D9-BDE2-BD4BD53395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defRPr>
            </a:lvl1pPr>
          </a:lstStyle>
          <a:p>
            <a:pPr>
              <a:defRPr/>
            </a:pPr>
            <a:fld id="{DC8D2CF8-463B-4DA1-84BB-266D21970DC0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Click="0" advTm="0">
    <p:random/>
  </p:transition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微軟正黑體" panose="020B0604030504040204" pitchFamily="34" charset="-12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思源宋体 CN"/>
          <a:ea typeface="思源宋体 CN"/>
          <a:cs typeface="思源宋体 CN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思源宋体 CN"/>
          <a:ea typeface="思源宋体 CN"/>
          <a:cs typeface="思源宋体 CN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思源宋体 CN"/>
          <a:ea typeface="思源宋体 CN"/>
          <a:cs typeface="思源宋体 CN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思源宋体 CN"/>
          <a:ea typeface="思源宋体 CN"/>
          <a:cs typeface="思源宋体 CN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思源宋体 CN"/>
          <a:ea typeface="思源宋体 CN"/>
          <a:cs typeface="思源宋体 CN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思源宋体 CN"/>
          <a:ea typeface="思源宋体 CN"/>
          <a:cs typeface="思源宋体 CN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思源宋体 CN"/>
          <a:ea typeface="思源宋体 CN"/>
          <a:cs typeface="思源宋体 CN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思源宋体 CN"/>
          <a:ea typeface="思源宋体 CN"/>
          <a:cs typeface="思源宋体 CN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微軟正黑體" panose="020B0604030504040204" pitchFamily="34" charset="-12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微軟正黑體" panose="020B0604030504040204" pitchFamily="34" charset="-12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微軟正黑體" panose="020B0604030504040204" pitchFamily="34" charset="-12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微軟正黑體" panose="020B0604030504040204" pitchFamily="34" charset="-12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微軟正黑體" panose="020B0604030504040204" pitchFamily="34" charset="-12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EAEAE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467"/>
            <a:ext cx="12192000" cy="6065444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4011613" y="3375025"/>
            <a:ext cx="3817937" cy="1724025"/>
          </a:xfrm>
          <a:prstGeom prst="round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4098925" y="3563938"/>
            <a:ext cx="36449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TW" sz="2000" b="1" spc="300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SMC-DTDS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2000" b="1" spc="300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2023.03.23</a:t>
            </a:r>
          </a:p>
        </p:txBody>
      </p:sp>
      <p:sp>
        <p:nvSpPr>
          <p:cNvPr id="3077" name="文本框 15"/>
          <p:cNvSpPr txBox="1">
            <a:spLocks noChangeArrowheads="1"/>
          </p:cNvSpPr>
          <p:nvPr/>
        </p:nvSpPr>
        <p:spPr bwMode="auto">
          <a:xfrm>
            <a:off x="10129838" y="885825"/>
            <a:ext cx="15271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pPr eaLnBrk="1" hangingPunct="1"/>
            <a:r>
              <a:rPr lang="zh-CN" altLang="en-US" sz="1100">
                <a:solidFill>
                  <a:srgbClr val="006CB5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Unicode MS"/>
              </a:rPr>
              <a:t>股份代码：</a:t>
            </a:r>
            <a:r>
              <a:rPr lang="en-US" altLang="zh-CN" sz="1100">
                <a:solidFill>
                  <a:srgbClr val="006CB5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 Unicode MS"/>
              </a:rPr>
              <a:t>HK.02166</a:t>
            </a:r>
            <a:endParaRPr lang="zh-CN" altLang="en-US" sz="1100">
              <a:solidFill>
                <a:srgbClr val="006CB5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 Unicode MS"/>
            </a:endParaRPr>
          </a:p>
        </p:txBody>
      </p:sp>
      <p:pic>
        <p:nvPicPr>
          <p:cNvPr id="307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113" y="365125"/>
            <a:ext cx="14414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直接连接符 19"/>
          <p:cNvCxnSpPr/>
          <p:nvPr/>
        </p:nvCxnSpPr>
        <p:spPr>
          <a:xfrm>
            <a:off x="1229989" y="2778333"/>
            <a:ext cx="9127816" cy="93710"/>
          </a:xfrm>
          <a:prstGeom prst="line">
            <a:avLst/>
          </a:prstGeom>
          <a:ln w="19050"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4"/>
          <p:cNvSpPr>
            <a:spLocks noChangeArrowheads="1"/>
          </p:cNvSpPr>
          <p:nvPr/>
        </p:nvSpPr>
        <p:spPr bwMode="auto">
          <a:xfrm>
            <a:off x="1155054" y="1716310"/>
            <a:ext cx="9304338" cy="85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/>
                <a:ea typeface="等线"/>
                <a:cs typeface="等线"/>
              </a:defRPr>
            </a:lvl9pPr>
          </a:lstStyle>
          <a:p>
            <a:pPr algn="ctr" eaLnBrk="1" hangingPunct="1">
              <a:lnSpc>
                <a:spcPts val="6500"/>
              </a:lnSpc>
            </a:pPr>
            <a:r>
              <a:rPr lang="en-US" altLang="zh-TW" sz="44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PingFang SC"/>
                <a:sym typeface="SimSun" panose="02010600030101010101" pitchFamily="2" charset="-122"/>
              </a:rPr>
              <a:t>SMC</a:t>
            </a:r>
            <a:r>
              <a:rPr lang="zh-TW" altLang="en-US" sz="44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PingFang SC"/>
                <a:sym typeface="SimSun" panose="02010600030101010101" pitchFamily="2" charset="-122"/>
              </a:rPr>
              <a:t> </a:t>
            </a:r>
            <a:r>
              <a:rPr lang="en-US" altLang="zh-TW" sz="44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PingFang SC"/>
                <a:sym typeface="SimSun" panose="02010600030101010101" pitchFamily="2" charset="-122"/>
              </a:rPr>
              <a:t>Product Portfolio</a:t>
            </a:r>
            <a:endParaRPr lang="zh-CN" altLang="en-US" sz="44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PingFang SC"/>
              <a:sym typeface="SimSun" panose="02010600030101010101" pitchFamily="2" charset="-122"/>
            </a:endParaRPr>
          </a:p>
        </p:txBody>
      </p:sp>
      <p:grpSp>
        <p:nvGrpSpPr>
          <p:cNvPr id="3081" name="组 19"/>
          <p:cNvGrpSpPr>
            <a:grpSpLocks/>
          </p:cNvGrpSpPr>
          <p:nvPr/>
        </p:nvGrpSpPr>
        <p:grpSpPr bwMode="auto">
          <a:xfrm>
            <a:off x="0" y="6762750"/>
            <a:ext cx="12192000" cy="141288"/>
            <a:chOff x="0" y="6717511"/>
            <a:chExt cx="12192000" cy="140489"/>
          </a:xfrm>
        </p:grpSpPr>
        <p:sp>
          <p:nvSpPr>
            <p:cNvPr id="3082" name="矩形 8"/>
            <p:cNvSpPr>
              <a:spLocks noChangeArrowheads="1"/>
            </p:cNvSpPr>
            <p:nvPr/>
          </p:nvSpPr>
          <p:spPr bwMode="auto">
            <a:xfrm>
              <a:off x="0" y="6717511"/>
              <a:ext cx="9086471" cy="140489"/>
            </a:xfrm>
            <a:prstGeom prst="rect">
              <a:avLst/>
            </a:prstGeom>
            <a:solidFill>
              <a:srgbClr val="006C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9pPr>
            </a:lstStyle>
            <a:p>
              <a:pPr eaLnBrk="1" hangingPunct="1"/>
              <a:endParaRPr lang="zh-CN" altLang="zh-CN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3083" name="矩形 23"/>
            <p:cNvSpPr>
              <a:spLocks noChangeArrowheads="1"/>
            </p:cNvSpPr>
            <p:nvPr/>
          </p:nvSpPr>
          <p:spPr bwMode="auto">
            <a:xfrm>
              <a:off x="9086471" y="6717511"/>
              <a:ext cx="3105529" cy="140489"/>
            </a:xfrm>
            <a:prstGeom prst="rect">
              <a:avLst/>
            </a:prstGeom>
            <a:solidFill>
              <a:srgbClr val="FBB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/>
                  <a:ea typeface="等线"/>
                  <a:cs typeface="等线"/>
                </a:defRPr>
              </a:lvl9pPr>
            </a:lstStyle>
            <a:p>
              <a:pPr eaLnBrk="1" hangingPunct="1"/>
              <a:endParaRPr lang="zh-CN" altLang="zh-CN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Click="0" advTm="0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8544" y="229753"/>
            <a:ext cx="7042679" cy="482063"/>
          </a:xfrm>
        </p:spPr>
        <p:txBody>
          <a:bodyPr/>
          <a:lstStyle/>
          <a:p>
            <a:r>
              <a:rPr lang="en-US" altLang="zh-TW" dirty="0"/>
              <a:t>Certified YouTube Hybrid Box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25664" y="1149120"/>
            <a:ext cx="4621696" cy="4764000"/>
          </a:xfrm>
        </p:spPr>
        <p:txBody>
          <a:bodyPr/>
          <a:lstStyle/>
          <a:p>
            <a:r>
              <a:rPr lang="en-US" altLang="zh-TW" sz="2000" dirty="0" err="1"/>
              <a:t>SoC</a:t>
            </a:r>
            <a:r>
              <a:rPr lang="en-US" altLang="zh-TW" sz="2000" dirty="0"/>
              <a:t>:</a:t>
            </a:r>
            <a:r>
              <a:rPr lang="zh-TW" altLang="en-US" sz="2000" dirty="0"/>
              <a:t> </a:t>
            </a:r>
            <a:r>
              <a:rPr lang="en-US" altLang="zh-TW" sz="2000" dirty="0" err="1"/>
              <a:t>MediaTek</a:t>
            </a:r>
            <a:r>
              <a:rPr lang="en-US" altLang="zh-TW" sz="2000" dirty="0"/>
              <a:t> MT5686</a:t>
            </a:r>
          </a:p>
          <a:p>
            <a:pPr marL="285750" indent="-285750"/>
            <a:r>
              <a:rPr lang="en-US" altLang="zh-TW" sz="2000" dirty="0"/>
              <a:t>OTT features:</a:t>
            </a:r>
          </a:p>
          <a:p>
            <a:pPr marL="742950" lvl="1" indent="-285750"/>
            <a:r>
              <a:rPr lang="en-US" altLang="zh-TW" sz="1800" dirty="0"/>
              <a:t>YouTube &amp; YouTube Kids Certified</a:t>
            </a:r>
          </a:p>
          <a:p>
            <a:pPr marL="742950" lvl="1" indent="-285750"/>
            <a:r>
              <a:rPr lang="en-US" altLang="zh-TW" sz="1800" dirty="0"/>
              <a:t>Local</a:t>
            </a:r>
            <a:r>
              <a:rPr lang="zh-TW" altLang="en-US" sz="1800" dirty="0"/>
              <a:t> </a:t>
            </a:r>
            <a:r>
              <a:rPr lang="en-US" altLang="zh-TW" sz="1800" dirty="0"/>
              <a:t>Popular OTT Apps</a:t>
            </a:r>
          </a:p>
          <a:p>
            <a:pPr marL="742950" lvl="1" indent="-285750"/>
            <a:r>
              <a:rPr lang="zh-TW" altLang="en-US" sz="1800" dirty="0"/>
              <a:t> </a:t>
            </a:r>
            <a:r>
              <a:rPr lang="en-US" altLang="zh-TW" sz="1800" dirty="0"/>
              <a:t>Casual Games from prominent brands</a:t>
            </a:r>
          </a:p>
          <a:p>
            <a:pPr marL="285750" indent="-285750"/>
            <a:r>
              <a:rPr lang="en-US" altLang="zh-TW" sz="2200" dirty="0"/>
              <a:t>Interface:</a:t>
            </a:r>
          </a:p>
          <a:p>
            <a:pPr marL="742950" lvl="1" indent="-285750"/>
            <a:r>
              <a:rPr lang="en-US" altLang="zh-TW" sz="1800" dirty="0"/>
              <a:t>HDMI</a:t>
            </a:r>
            <a:r>
              <a:rPr lang="zh-TW" altLang="en-US" sz="1800" dirty="0"/>
              <a:t> </a:t>
            </a:r>
            <a:r>
              <a:rPr lang="en-US" altLang="zh-TW" sz="1800" dirty="0"/>
              <a:t>In x 3</a:t>
            </a:r>
          </a:p>
          <a:p>
            <a:pPr marL="742950" lvl="1" indent="-285750"/>
            <a:r>
              <a:rPr lang="en-US" altLang="zh-TW" sz="1800" dirty="0"/>
              <a:t>DVB-T2 x1 (w/o CA)</a:t>
            </a:r>
          </a:p>
          <a:p>
            <a:pPr marL="742950" lvl="1" indent="-285750"/>
            <a:r>
              <a:rPr lang="en-US" altLang="zh-TW" sz="1800" dirty="0"/>
              <a:t>DVB-S2 x1 (w/o CA)</a:t>
            </a:r>
          </a:p>
          <a:p>
            <a:pPr marL="742950" lvl="1" indent="-285750"/>
            <a:r>
              <a:rPr lang="en-US" altLang="zh-TW" sz="1800" dirty="0"/>
              <a:t>Ethernet 100M x1</a:t>
            </a:r>
          </a:p>
          <a:p>
            <a:pPr marL="742950" lvl="1" indent="-285750"/>
            <a:r>
              <a:rPr lang="en-US" altLang="zh-TW" sz="1800" dirty="0"/>
              <a:t>Wi-Fi + BT x1</a:t>
            </a:r>
          </a:p>
          <a:p>
            <a:pPr marL="742950" lvl="1" indent="-285750"/>
            <a:r>
              <a:rPr lang="en-US" altLang="zh-TW" sz="1800" dirty="0"/>
              <a:t>USB 2.0 x2</a:t>
            </a:r>
          </a:p>
          <a:p>
            <a:pPr marL="742950" lvl="1" indent="-285750"/>
            <a:r>
              <a:rPr lang="en-US" altLang="zh-TW" sz="1800" dirty="0"/>
              <a:t>HDMI Out x 1</a:t>
            </a:r>
          </a:p>
          <a:p>
            <a:pPr marL="742950" lvl="1" indent="-285750"/>
            <a:endParaRPr lang="en-US" altLang="zh-TW" sz="1800" dirty="0"/>
          </a:p>
          <a:p>
            <a:endParaRPr lang="zh-TW" altLang="en-US" sz="2400" dirty="0"/>
          </a:p>
        </p:txBody>
      </p:sp>
      <p:sp>
        <p:nvSpPr>
          <p:cNvPr id="4" name="矩形: 圓角 26">
            <a:extLst>
              <a:ext uri="{FF2B5EF4-FFF2-40B4-BE49-F238E27FC236}">
                <a16:creationId xmlns:a16="http://schemas.microsoft.com/office/drawing/2014/main" id="{1FF1919C-0A85-9EFF-59B2-E3BFD9FFBB9D}"/>
              </a:ext>
            </a:extLst>
          </p:cNvPr>
          <p:cNvSpPr/>
          <p:nvPr/>
        </p:nvSpPr>
        <p:spPr>
          <a:xfrm>
            <a:off x="8305979" y="951565"/>
            <a:ext cx="2518753" cy="349851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Certified YouTube </a:t>
            </a:r>
          </a:p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Hybrid Box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45AB286-4BC8-2362-D9C9-87F70522366D}"/>
              </a:ext>
            </a:extLst>
          </p:cNvPr>
          <p:cNvSpPr txBox="1"/>
          <p:nvPr/>
        </p:nvSpPr>
        <p:spPr>
          <a:xfrm>
            <a:off x="6054662" y="1525826"/>
            <a:ext cx="1388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 dirty="0"/>
              <a:t>HDMI In x3</a:t>
            </a:r>
            <a:endParaRPr lang="zh-TW" altLang="en-US" sz="1400" b="1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545AB286-4BC8-2362-D9C9-87F70522366D}"/>
              </a:ext>
            </a:extLst>
          </p:cNvPr>
          <p:cNvSpPr txBox="1"/>
          <p:nvPr/>
        </p:nvSpPr>
        <p:spPr>
          <a:xfrm>
            <a:off x="10949352" y="3021308"/>
            <a:ext cx="1242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1" dirty="0"/>
              <a:t>HDMI Out x 1</a:t>
            </a:r>
            <a:endParaRPr lang="zh-TW" altLang="en-US" sz="1400" b="1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7723" y="3650498"/>
            <a:ext cx="751854" cy="404383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545AB286-4BC8-2362-D9C9-87F70522366D}"/>
              </a:ext>
            </a:extLst>
          </p:cNvPr>
          <p:cNvSpPr txBox="1"/>
          <p:nvPr/>
        </p:nvSpPr>
        <p:spPr>
          <a:xfrm>
            <a:off x="6216831" y="2108674"/>
            <a:ext cx="1042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400" b="1" dirty="0"/>
              <a:t>DVB-T2 x1 </a:t>
            </a:r>
          </a:p>
        </p:txBody>
      </p:sp>
      <p:sp>
        <p:nvSpPr>
          <p:cNvPr id="15" name="向右箭號 14"/>
          <p:cNvSpPr/>
          <p:nvPr/>
        </p:nvSpPr>
        <p:spPr>
          <a:xfrm>
            <a:off x="7507124" y="1326915"/>
            <a:ext cx="786784" cy="1401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向右箭號 15"/>
          <p:cNvSpPr/>
          <p:nvPr/>
        </p:nvSpPr>
        <p:spPr>
          <a:xfrm>
            <a:off x="7507124" y="1545889"/>
            <a:ext cx="786784" cy="1401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向右箭號 16"/>
          <p:cNvSpPr/>
          <p:nvPr/>
        </p:nvSpPr>
        <p:spPr>
          <a:xfrm>
            <a:off x="7507124" y="1804124"/>
            <a:ext cx="786784" cy="1401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向右箭號 17"/>
          <p:cNvSpPr/>
          <p:nvPr/>
        </p:nvSpPr>
        <p:spPr>
          <a:xfrm>
            <a:off x="7524406" y="2259696"/>
            <a:ext cx="786784" cy="1401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向右箭號 18"/>
          <p:cNvSpPr/>
          <p:nvPr/>
        </p:nvSpPr>
        <p:spPr>
          <a:xfrm>
            <a:off x="7535122" y="2525128"/>
            <a:ext cx="786784" cy="1401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545AB286-4BC8-2362-D9C9-87F70522366D}"/>
              </a:ext>
            </a:extLst>
          </p:cNvPr>
          <p:cNvSpPr txBox="1"/>
          <p:nvPr/>
        </p:nvSpPr>
        <p:spPr>
          <a:xfrm>
            <a:off x="6227670" y="2437753"/>
            <a:ext cx="1042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400" b="1" dirty="0"/>
              <a:t>DVB-S2 x1 </a:t>
            </a:r>
          </a:p>
        </p:txBody>
      </p:sp>
      <p:sp>
        <p:nvSpPr>
          <p:cNvPr id="21" name="向右箭號 20"/>
          <p:cNvSpPr/>
          <p:nvPr/>
        </p:nvSpPr>
        <p:spPr>
          <a:xfrm>
            <a:off x="10833728" y="2700340"/>
            <a:ext cx="736948" cy="22067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向右箭號 21"/>
          <p:cNvSpPr/>
          <p:nvPr/>
        </p:nvSpPr>
        <p:spPr>
          <a:xfrm>
            <a:off x="7535121" y="3035082"/>
            <a:ext cx="786784" cy="1401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545AB286-4BC8-2362-D9C9-87F70522366D}"/>
              </a:ext>
            </a:extLst>
          </p:cNvPr>
          <p:cNvSpPr txBox="1"/>
          <p:nvPr/>
        </p:nvSpPr>
        <p:spPr>
          <a:xfrm>
            <a:off x="6239663" y="2947584"/>
            <a:ext cx="10983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400" b="1" dirty="0"/>
              <a:t>Ethernet x1 </a:t>
            </a:r>
          </a:p>
        </p:txBody>
      </p:sp>
      <p:sp>
        <p:nvSpPr>
          <p:cNvPr id="24" name="向右箭號 23"/>
          <p:cNvSpPr/>
          <p:nvPr/>
        </p:nvSpPr>
        <p:spPr>
          <a:xfrm>
            <a:off x="7535120" y="3291462"/>
            <a:ext cx="786784" cy="1401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545AB286-4BC8-2362-D9C9-87F70522366D}"/>
              </a:ext>
            </a:extLst>
          </p:cNvPr>
          <p:cNvSpPr txBox="1"/>
          <p:nvPr/>
        </p:nvSpPr>
        <p:spPr>
          <a:xfrm>
            <a:off x="6239663" y="3255361"/>
            <a:ext cx="11641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400" b="1" dirty="0" err="1"/>
              <a:t>Wi-Fi+BT</a:t>
            </a:r>
            <a:r>
              <a:rPr lang="en-US" altLang="zh-TW" sz="1400" b="1" dirty="0"/>
              <a:t> x1 </a:t>
            </a:r>
          </a:p>
        </p:txBody>
      </p:sp>
      <p:sp>
        <p:nvSpPr>
          <p:cNvPr id="26" name="向右箭號 25"/>
          <p:cNvSpPr/>
          <p:nvPr/>
        </p:nvSpPr>
        <p:spPr>
          <a:xfrm>
            <a:off x="7521192" y="3712575"/>
            <a:ext cx="786784" cy="1401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向右箭號 26"/>
          <p:cNvSpPr/>
          <p:nvPr/>
        </p:nvSpPr>
        <p:spPr>
          <a:xfrm>
            <a:off x="7521191" y="3968955"/>
            <a:ext cx="786784" cy="1401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545AB286-4BC8-2362-D9C9-87F70522366D}"/>
              </a:ext>
            </a:extLst>
          </p:cNvPr>
          <p:cNvSpPr txBox="1"/>
          <p:nvPr/>
        </p:nvSpPr>
        <p:spPr>
          <a:xfrm>
            <a:off x="6253667" y="3801293"/>
            <a:ext cx="10663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400" b="1" dirty="0"/>
              <a:t>USB</a:t>
            </a:r>
            <a:r>
              <a:rPr lang="zh-TW" altLang="en-US" sz="1400" b="1" dirty="0"/>
              <a:t> </a:t>
            </a:r>
            <a:r>
              <a:rPr lang="en-US" altLang="zh-TW" sz="1400" b="1" dirty="0"/>
              <a:t>2.0 x2 </a:t>
            </a:r>
          </a:p>
        </p:txBody>
      </p:sp>
      <p:pic>
        <p:nvPicPr>
          <p:cNvPr id="30" name="圖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021" y="4966138"/>
            <a:ext cx="1355408" cy="1156449"/>
          </a:xfrm>
          <a:prstGeom prst="rect">
            <a:avLst/>
          </a:prstGeom>
        </p:spPr>
      </p:pic>
      <p:sp>
        <p:nvSpPr>
          <p:cNvPr id="31" name="文字方塊 30">
            <a:extLst>
              <a:ext uri="{FF2B5EF4-FFF2-40B4-BE49-F238E27FC236}">
                <a16:creationId xmlns:a16="http://schemas.microsoft.com/office/drawing/2014/main" id="{545AB286-4BC8-2362-D9C9-87F70522366D}"/>
              </a:ext>
            </a:extLst>
          </p:cNvPr>
          <p:cNvSpPr txBox="1"/>
          <p:nvPr/>
        </p:nvSpPr>
        <p:spPr>
          <a:xfrm>
            <a:off x="9144872" y="5282752"/>
            <a:ext cx="2916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 dirty="0"/>
              <a:t>RC can be integrated with RC of current box as one.</a:t>
            </a:r>
            <a:endParaRPr lang="zh-TW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69558394"/>
      </p:ext>
    </p:extLst>
  </p:cSld>
  <p:clrMapOvr>
    <a:masterClrMapping/>
  </p:clrMapOvr>
  <p:transition spd="slow" advClick="0" advTm="0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328" y="1151293"/>
            <a:ext cx="2276331" cy="156650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89374" y="151359"/>
            <a:ext cx="7289071" cy="647700"/>
          </a:xfrm>
        </p:spPr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200" kern="0" dirty="0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YouTube Certification</a:t>
            </a:r>
            <a:endParaRPr lang="en-US" altLang="zh-CN" sz="3200" kern="0" dirty="0">
              <a:solidFill>
                <a:schemeClr val="tx1"/>
              </a:solidFill>
              <a:latin typeface="Arial" panose="020B0604020202020204"/>
              <a:cs typeface="Arial" panose="020B0604020202020204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" y="2095811"/>
            <a:ext cx="6612924" cy="2965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67" b="1" kern="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Difficulty:</a:t>
            </a:r>
          </a:p>
          <a:p>
            <a:endParaRPr lang="en-US" altLang="zh-CN" sz="1867" kern="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80990" indent="-380990">
              <a:buFont typeface="Wingdings" panose="05000000000000000000" pitchFamily="2" charset="2"/>
              <a:buChar char="Ø"/>
            </a:pPr>
            <a:r>
              <a:rPr lang="en-US" altLang="zh-CN" sz="1867" kern="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Difficult to get Google agreement </a:t>
            </a:r>
          </a:p>
          <a:p>
            <a:pPr marL="380990" indent="-380990">
              <a:buFont typeface="Wingdings" panose="05000000000000000000" pitchFamily="2" charset="2"/>
              <a:buChar char="Ø"/>
            </a:pPr>
            <a:r>
              <a:rPr lang="en-US" altLang="zh-CN" sz="1867" kern="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Slow response from YouTube for the application process</a:t>
            </a:r>
          </a:p>
          <a:p>
            <a:pPr marL="380990" indent="-380990">
              <a:buFont typeface="Wingdings" panose="05000000000000000000" pitchFamily="2" charset="2"/>
              <a:buChar char="Ø"/>
            </a:pPr>
            <a:r>
              <a:rPr lang="en-US" altLang="zh-CN" sz="1867" kern="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Non-certified device will be blocked from 2020</a:t>
            </a:r>
          </a:p>
          <a:p>
            <a:endParaRPr lang="en-US" altLang="zh-CN" sz="1867" kern="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US" altLang="zh-CN" sz="1867" b="1" kern="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Solution:</a:t>
            </a:r>
          </a:p>
          <a:p>
            <a:pPr>
              <a:lnSpc>
                <a:spcPct val="150000"/>
              </a:lnSpc>
            </a:pPr>
            <a:r>
              <a:rPr lang="en-US" altLang="zh-CN" sz="1867" kern="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Coordinated with MTK and YouTube, SMC could provide One-stop service to complete YouTube certification</a:t>
            </a:r>
            <a:endParaRPr lang="en-US" altLang="zh-CN" sz="1867" kern="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6511324" y="1816101"/>
            <a:ext cx="5553677" cy="3454400"/>
          </a:xfrm>
          <a:prstGeom prst="roundRect">
            <a:avLst>
              <a:gd name="adj" fmla="val 232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2924" y="1902113"/>
            <a:ext cx="1545067" cy="29523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0668" y="1927334"/>
            <a:ext cx="3473533" cy="2927135"/>
          </a:xfrm>
          <a:prstGeom prst="rect">
            <a:avLst/>
          </a:prstGeom>
        </p:spPr>
      </p:pic>
      <p:cxnSp>
        <p:nvCxnSpPr>
          <p:cNvPr id="27" name="直接连接符 26"/>
          <p:cNvCxnSpPr/>
          <p:nvPr/>
        </p:nvCxnSpPr>
        <p:spPr>
          <a:xfrm>
            <a:off x="8331551" y="1872870"/>
            <a:ext cx="17779" cy="3387921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2" descr="E:\2018年工作资料\人力资源部设计工作资料\素材\淡蓝色背景-03-0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5496706"/>
            <a:ext cx="12225385" cy="14882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2119483"/>
      </p:ext>
    </p:extLst>
  </p:cSld>
  <p:clrMapOvr>
    <a:masterClrMapping/>
  </p:clrMapOvr>
  <p:transition spd="slow" advClick="0" advTm="0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OTT Content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27841" y="894696"/>
            <a:ext cx="5493786" cy="6146184"/>
          </a:xfrm>
        </p:spPr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en-US" altLang="zh-TW" sz="1800" dirty="0"/>
              <a:t>YouTube &amp; YouTube Kids Certified</a:t>
            </a:r>
            <a:endParaRPr lang="en-US" altLang="zh-TW" sz="1867" dirty="0"/>
          </a:p>
          <a:p>
            <a:r>
              <a:rPr lang="en-US" altLang="zh-TW" sz="1867" dirty="0"/>
              <a:t>Extend OTT Content via </a:t>
            </a:r>
            <a:r>
              <a:rPr lang="en-US" altLang="zh-TW" sz="1867" dirty="0" err="1"/>
              <a:t>Foxxum</a:t>
            </a:r>
            <a:r>
              <a:rPr lang="en-US" altLang="zh-TW" sz="1867" dirty="0"/>
              <a:t>:</a:t>
            </a:r>
          </a:p>
          <a:p>
            <a:pPr lvl="1"/>
            <a:r>
              <a:rPr lang="en-US" altLang="zh-TW" sz="1600" dirty="0"/>
              <a:t>Worldwide Sports Content</a:t>
            </a:r>
          </a:p>
          <a:p>
            <a:pPr lvl="1"/>
            <a:r>
              <a:rPr lang="en-US" altLang="zh-TW" sz="1600" dirty="0"/>
              <a:t>Worldwide Kids Content</a:t>
            </a:r>
          </a:p>
          <a:p>
            <a:pPr lvl="1"/>
            <a:r>
              <a:rPr lang="en-US" altLang="zh-TW" sz="1600" dirty="0"/>
              <a:t>Game</a:t>
            </a:r>
          </a:p>
          <a:p>
            <a:pPr lvl="1"/>
            <a:r>
              <a:rPr lang="en-US" altLang="zh-TW" sz="1600" dirty="0"/>
              <a:t>Education </a:t>
            </a:r>
          </a:p>
          <a:p>
            <a:pPr lvl="1"/>
            <a:r>
              <a:rPr lang="en-US" altLang="zh-TW" sz="1600" dirty="0"/>
              <a:t>local popular OTT:</a:t>
            </a:r>
          </a:p>
          <a:p>
            <a:pPr lvl="2"/>
            <a:r>
              <a:rPr lang="en-US" altLang="zh-TW" sz="1333" dirty="0"/>
              <a:t>Sony Liv</a:t>
            </a:r>
          </a:p>
          <a:p>
            <a:pPr lvl="2"/>
            <a:r>
              <a:rPr lang="en-US" altLang="zh-TW" sz="1333" dirty="0"/>
              <a:t>VIU</a:t>
            </a:r>
          </a:p>
          <a:p>
            <a:pPr lvl="2"/>
            <a:r>
              <a:rPr lang="en-US" altLang="zh-TW" sz="1333" dirty="0" err="1"/>
              <a:t>Yupp</a:t>
            </a:r>
            <a:r>
              <a:rPr lang="en-US" altLang="zh-TW" sz="1333" dirty="0"/>
              <a:t> TV</a:t>
            </a:r>
          </a:p>
          <a:p>
            <a:pPr lvl="2"/>
            <a:r>
              <a:rPr lang="en-US" altLang="zh-TW" sz="1333" dirty="0"/>
              <a:t>Eros Now</a:t>
            </a:r>
          </a:p>
          <a:p>
            <a:pPr lvl="2"/>
            <a:r>
              <a:rPr lang="en-US" altLang="zh-TW" sz="1333" dirty="0" err="1"/>
              <a:t>Chaupal</a:t>
            </a:r>
            <a:endParaRPr lang="en-US" altLang="zh-TW" sz="1333" dirty="0"/>
          </a:p>
          <a:p>
            <a:pPr lvl="2"/>
            <a:r>
              <a:rPr lang="en-US" altLang="zh-TW" sz="1333" dirty="0" err="1"/>
              <a:t>Plex</a:t>
            </a:r>
            <a:endParaRPr lang="en-US" altLang="zh-TW" sz="1333" dirty="0"/>
          </a:p>
          <a:p>
            <a:pPr lvl="2"/>
            <a:r>
              <a:rPr lang="en-US" altLang="zh-TW" sz="1333" dirty="0" err="1"/>
              <a:t>ClouDDy</a:t>
            </a:r>
            <a:endParaRPr lang="en-US" altLang="zh-TW" sz="1333" dirty="0"/>
          </a:p>
          <a:p>
            <a:pPr lvl="2"/>
            <a:r>
              <a:rPr lang="en-US" altLang="zh-TW" sz="1333" dirty="0" err="1"/>
              <a:t>Kral</a:t>
            </a:r>
            <a:r>
              <a:rPr lang="en-US" altLang="zh-TW" sz="1333" dirty="0"/>
              <a:t> TV</a:t>
            </a:r>
          </a:p>
          <a:p>
            <a:pPr lvl="2"/>
            <a:r>
              <a:rPr lang="en-US" altLang="zh-TW" sz="1333" dirty="0"/>
              <a:t>VINTERA.TV</a:t>
            </a:r>
          </a:p>
          <a:p>
            <a:pPr lvl="2"/>
            <a:r>
              <a:rPr lang="en-US" altLang="zh-TW" sz="1333" dirty="0"/>
              <a:t>… </a:t>
            </a:r>
            <a:r>
              <a:rPr lang="en-US" altLang="zh-TW" sz="1333" dirty="0" err="1"/>
              <a:t>etc</a:t>
            </a:r>
            <a:endParaRPr lang="zh-TW" altLang="en-US" sz="2400" dirty="0"/>
          </a:p>
          <a:p>
            <a:pPr marL="285750" indent="-285750"/>
            <a:endParaRPr lang="zh-TW" altLang="en-US" sz="2400" dirty="0"/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7241" y="3177577"/>
            <a:ext cx="5848015" cy="2364968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157" y="788761"/>
            <a:ext cx="6001027" cy="181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80717"/>
      </p:ext>
    </p:extLst>
  </p:cSld>
  <p:clrMapOvr>
    <a:masterClrMapping/>
  </p:clrMapOvr>
  <p:transition spd="slow" advClick="0" advTm="0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815CD3-A38A-C671-D931-001747C9F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4" y="111668"/>
            <a:ext cx="8689064" cy="624641"/>
          </a:xfrm>
        </p:spPr>
        <p:txBody>
          <a:bodyPr/>
          <a:lstStyle/>
          <a:p>
            <a:r>
              <a:rPr lang="en-US" altLang="zh-TW" dirty="0"/>
              <a:t>Upgrade TV in market</a:t>
            </a:r>
            <a:endParaRPr lang="zh-TW" altLang="en-US" dirty="0"/>
          </a:p>
        </p:txBody>
      </p:sp>
      <p:pic>
        <p:nvPicPr>
          <p:cNvPr id="14" name="Picture 6" descr="40&quot; T5300 Full HD Flat Smart TV | Samsung Gulf">
            <a:extLst>
              <a:ext uri="{FF2B5EF4-FFF2-40B4-BE49-F238E27FC236}">
                <a16:creationId xmlns:a16="http://schemas.microsoft.com/office/drawing/2014/main" id="{3C48539B-8BDC-13D7-A64E-05D199EC8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7503" y="1488435"/>
            <a:ext cx="1674551" cy="133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3C7CD04B-6FCD-577C-E872-0EACC2E97C59}"/>
              </a:ext>
            </a:extLst>
          </p:cNvPr>
          <p:cNvCxnSpPr>
            <a:cxnSpLocks/>
          </p:cNvCxnSpPr>
          <p:nvPr/>
        </p:nvCxnSpPr>
        <p:spPr>
          <a:xfrm flipH="1" flipV="1">
            <a:off x="9996746" y="2562546"/>
            <a:ext cx="4216" cy="9095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7068E677-859E-FEA9-B487-2E050D1BBBC9}"/>
              </a:ext>
            </a:extLst>
          </p:cNvPr>
          <p:cNvSpPr txBox="1"/>
          <p:nvPr/>
        </p:nvSpPr>
        <p:spPr>
          <a:xfrm>
            <a:off x="9983155" y="2916172"/>
            <a:ext cx="550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/>
              <a:t>HDMI</a:t>
            </a:r>
            <a:endParaRPr lang="zh-TW" altLang="en-US" sz="1200" dirty="0"/>
          </a:p>
        </p:txBody>
      </p:sp>
      <p:pic>
        <p:nvPicPr>
          <p:cNvPr id="38" name="Picture 6" descr="40&quot; T5300 Full HD Flat Smart TV | Samsung Gulf">
            <a:extLst>
              <a:ext uri="{FF2B5EF4-FFF2-40B4-BE49-F238E27FC236}">
                <a16:creationId xmlns:a16="http://schemas.microsoft.com/office/drawing/2014/main" id="{3C48539B-8BDC-13D7-A64E-05D199EC8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510" y="2420524"/>
            <a:ext cx="1544121" cy="123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文字方塊 38">
            <a:extLst>
              <a:ext uri="{FF2B5EF4-FFF2-40B4-BE49-F238E27FC236}">
                <a16:creationId xmlns:a16="http://schemas.microsoft.com/office/drawing/2014/main" id="{AD312A86-9506-59A4-24B7-DFD3AC282B29}"/>
              </a:ext>
            </a:extLst>
          </p:cNvPr>
          <p:cNvSpPr txBox="1"/>
          <p:nvPr/>
        </p:nvSpPr>
        <p:spPr>
          <a:xfrm>
            <a:off x="852060" y="2511075"/>
            <a:ext cx="19552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/>
              <a:t>Current TV: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sz="1400" b="1" dirty="0"/>
              <a:t>DVB-C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sz="1400" b="1" dirty="0"/>
              <a:t>No Internet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sz="1400" b="1" dirty="0"/>
              <a:t>No YouTube</a:t>
            </a:r>
            <a:endParaRPr lang="zh-TW" altLang="en-US" sz="1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TW" sz="1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zh-TW" altLang="en-US" sz="1400" b="1" dirty="0"/>
          </a:p>
        </p:txBody>
      </p:sp>
      <p:sp>
        <p:nvSpPr>
          <p:cNvPr id="42" name="向下箭號 41"/>
          <p:cNvSpPr/>
          <p:nvPr/>
        </p:nvSpPr>
        <p:spPr>
          <a:xfrm rot="16200000">
            <a:off x="5625973" y="2180085"/>
            <a:ext cx="442250" cy="13338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5220617" y="3070783"/>
            <a:ext cx="1463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Upgrade TV </a:t>
            </a:r>
            <a:endParaRPr lang="zh-TW" altLang="en-US" dirty="0"/>
          </a:p>
        </p:txBody>
      </p:sp>
      <p:grpSp>
        <p:nvGrpSpPr>
          <p:cNvPr id="40" name="群組 39"/>
          <p:cNvGrpSpPr/>
          <p:nvPr/>
        </p:nvGrpSpPr>
        <p:grpSpPr>
          <a:xfrm>
            <a:off x="9372723" y="3494159"/>
            <a:ext cx="1248045" cy="1274917"/>
            <a:chOff x="7197555" y="1406167"/>
            <a:chExt cx="1248045" cy="1274917"/>
          </a:xfrm>
        </p:grpSpPr>
        <p:sp>
          <p:nvSpPr>
            <p:cNvPr id="46" name="矩形: 圓角 26">
              <a:extLst>
                <a:ext uri="{FF2B5EF4-FFF2-40B4-BE49-F238E27FC236}">
                  <a16:creationId xmlns:a16="http://schemas.microsoft.com/office/drawing/2014/main" id="{1FF1919C-0A85-9EFF-59B2-E3BFD9FFBB9D}"/>
                </a:ext>
              </a:extLst>
            </p:cNvPr>
            <p:cNvSpPr/>
            <p:nvPr/>
          </p:nvSpPr>
          <p:spPr>
            <a:xfrm>
              <a:off x="7214553" y="1406167"/>
              <a:ext cx="1176830" cy="127491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61" name="圖片 6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07396" y="2317549"/>
              <a:ext cx="570860" cy="307036"/>
            </a:xfrm>
            <a:prstGeom prst="rect">
              <a:avLst/>
            </a:prstGeom>
          </p:spPr>
        </p:pic>
        <p:sp>
          <p:nvSpPr>
            <p:cNvPr id="62" name="文字方塊 61">
              <a:extLst>
                <a:ext uri="{FF2B5EF4-FFF2-40B4-BE49-F238E27FC236}">
                  <a16:creationId xmlns:a16="http://schemas.microsoft.com/office/drawing/2014/main" id="{65BD3FCD-9F42-0285-E720-9107B04B6A4F}"/>
                </a:ext>
              </a:extLst>
            </p:cNvPr>
            <p:cNvSpPr txBox="1"/>
            <p:nvPr/>
          </p:nvSpPr>
          <p:spPr>
            <a:xfrm>
              <a:off x="7197555" y="1565453"/>
              <a:ext cx="12480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200" b="1" dirty="0"/>
                <a:t>Certified YouTube </a:t>
              </a:r>
            </a:p>
            <a:p>
              <a:pPr algn="ctr"/>
              <a:r>
                <a:rPr lang="en-US" altLang="zh-TW" sz="1200" b="1" dirty="0"/>
                <a:t>Hybrid Box</a:t>
              </a:r>
              <a:endParaRPr lang="zh-TW" altLang="en-US" sz="1200" b="1" dirty="0"/>
            </a:p>
          </p:txBody>
        </p:sp>
      </p:grpSp>
      <p:sp>
        <p:nvSpPr>
          <p:cNvPr id="65" name="文字方塊 64">
            <a:extLst>
              <a:ext uri="{FF2B5EF4-FFF2-40B4-BE49-F238E27FC236}">
                <a16:creationId xmlns:a16="http://schemas.microsoft.com/office/drawing/2014/main" id="{AD312A86-9506-59A4-24B7-DFD3AC282B29}"/>
              </a:ext>
            </a:extLst>
          </p:cNvPr>
          <p:cNvSpPr txBox="1"/>
          <p:nvPr/>
        </p:nvSpPr>
        <p:spPr>
          <a:xfrm>
            <a:off x="7547999" y="3529015"/>
            <a:ext cx="18247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sz="1400" b="1" dirty="0">
                <a:solidFill>
                  <a:srgbClr val="FF0000"/>
                </a:solidFill>
              </a:rPr>
              <a:t>DVB-T2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sz="1400" b="1" dirty="0">
                <a:solidFill>
                  <a:srgbClr val="FF0000"/>
                </a:solidFill>
              </a:rPr>
              <a:t>DVB-S2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sz="1400" b="1" dirty="0">
                <a:solidFill>
                  <a:srgbClr val="FF0000"/>
                </a:solidFill>
              </a:rPr>
              <a:t>Ethernet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sz="1400" b="1" dirty="0">
                <a:solidFill>
                  <a:srgbClr val="FF0000"/>
                </a:solidFill>
              </a:rPr>
              <a:t>Wi-Fi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sz="1400" b="1" dirty="0">
                <a:solidFill>
                  <a:srgbClr val="FF0000"/>
                </a:solidFill>
              </a:rPr>
              <a:t>YouTube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sz="1400" b="1" dirty="0">
                <a:solidFill>
                  <a:srgbClr val="FF0000"/>
                </a:solidFill>
              </a:rPr>
              <a:t>OTTs</a:t>
            </a:r>
            <a:endParaRPr lang="zh-TW" altLang="en-US" sz="1400" b="1" dirty="0">
              <a:solidFill>
                <a:srgbClr val="FF0000"/>
              </a:solidFill>
            </a:endParaRPr>
          </a:p>
        </p:txBody>
      </p:sp>
      <p:sp>
        <p:nvSpPr>
          <p:cNvPr id="36" name="圓角矩形 35"/>
          <p:cNvSpPr/>
          <p:nvPr/>
        </p:nvSpPr>
        <p:spPr>
          <a:xfrm>
            <a:off x="659005" y="1406167"/>
            <a:ext cx="4299859" cy="39408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圓角矩形 56"/>
          <p:cNvSpPr/>
          <p:nvPr/>
        </p:nvSpPr>
        <p:spPr>
          <a:xfrm>
            <a:off x="6633415" y="1406167"/>
            <a:ext cx="4983819" cy="39408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文字方塊 62">
            <a:extLst>
              <a:ext uri="{FF2B5EF4-FFF2-40B4-BE49-F238E27FC236}">
                <a16:creationId xmlns:a16="http://schemas.microsoft.com/office/drawing/2014/main" id="{AD312A86-9506-59A4-24B7-DFD3AC282B29}"/>
              </a:ext>
            </a:extLst>
          </p:cNvPr>
          <p:cNvSpPr txBox="1"/>
          <p:nvPr/>
        </p:nvSpPr>
        <p:spPr>
          <a:xfrm>
            <a:off x="7309259" y="1683128"/>
            <a:ext cx="19552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/>
              <a:t>Current TV: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sz="1400" b="1" dirty="0"/>
              <a:t>DVB-C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sz="1400" b="1" dirty="0"/>
              <a:t>No Internet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sz="1400" b="1" dirty="0"/>
              <a:t>No YouTube</a:t>
            </a:r>
            <a:endParaRPr lang="zh-TW" altLang="en-US" sz="1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TW" sz="1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zh-TW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1094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815CD3-A38A-C671-D931-001747C9F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4" y="111668"/>
            <a:ext cx="8689064" cy="624641"/>
          </a:xfrm>
        </p:spPr>
        <p:txBody>
          <a:bodyPr/>
          <a:lstStyle/>
          <a:p>
            <a:r>
              <a:rPr lang="en-US" altLang="zh-TW" dirty="0"/>
              <a:t>Upgrade STB in market</a:t>
            </a:r>
            <a:endParaRPr lang="zh-TW" altLang="en-US" dirty="0"/>
          </a:p>
        </p:txBody>
      </p:sp>
      <p:grpSp>
        <p:nvGrpSpPr>
          <p:cNvPr id="41" name="群組 40">
            <a:extLst>
              <a:ext uri="{FF2B5EF4-FFF2-40B4-BE49-F238E27FC236}">
                <a16:creationId xmlns:a16="http://schemas.microsoft.com/office/drawing/2014/main" id="{471CA555-FFDC-3516-5EC1-6F3EC527FFDF}"/>
              </a:ext>
            </a:extLst>
          </p:cNvPr>
          <p:cNvGrpSpPr/>
          <p:nvPr/>
        </p:nvGrpSpPr>
        <p:grpSpPr>
          <a:xfrm>
            <a:off x="1976739" y="1447237"/>
            <a:ext cx="1731699" cy="3396357"/>
            <a:chOff x="3279230" y="2384311"/>
            <a:chExt cx="1731699" cy="3396357"/>
          </a:xfrm>
        </p:grpSpPr>
        <p:pic>
          <p:nvPicPr>
            <p:cNvPr id="2054" name="Picture 6" descr="40&quot; T5300 Full HD Flat Smart TV | Samsung Gulf">
              <a:extLst>
                <a:ext uri="{FF2B5EF4-FFF2-40B4-BE49-F238E27FC236}">
                  <a16:creationId xmlns:a16="http://schemas.microsoft.com/office/drawing/2014/main" id="{E0BDD72B-751D-5C2F-0273-DD42F72611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9230" y="2384311"/>
              <a:ext cx="1731699" cy="1382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直線單箭頭接點 10">
              <a:extLst>
                <a:ext uri="{FF2B5EF4-FFF2-40B4-BE49-F238E27FC236}">
                  <a16:creationId xmlns:a16="http://schemas.microsoft.com/office/drawing/2014/main" id="{ADEECCC3-2B21-D030-153A-821C46F44A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45079" y="3621462"/>
              <a:ext cx="0" cy="9930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545AB286-4BC8-2362-D9C9-87F70522366D}"/>
                </a:ext>
              </a:extLst>
            </p:cNvPr>
            <p:cNvSpPr txBox="1"/>
            <p:nvPr/>
          </p:nvSpPr>
          <p:spPr>
            <a:xfrm>
              <a:off x="4322552" y="3927882"/>
              <a:ext cx="5501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/>
                <a:t>HDMI</a:t>
              </a:r>
              <a:endParaRPr lang="zh-TW" altLang="en-US" sz="1200" dirty="0"/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C69B2C32-979E-3BF8-8F27-9CCE4B3CB734}"/>
                </a:ext>
              </a:extLst>
            </p:cNvPr>
            <p:cNvSpPr txBox="1"/>
            <p:nvPr/>
          </p:nvSpPr>
          <p:spPr>
            <a:xfrm>
              <a:off x="3694073" y="5319003"/>
              <a:ext cx="8844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200" dirty="0"/>
                <a:t>STB + CA</a:t>
              </a:r>
            </a:p>
            <a:p>
              <a:pPr algn="ctr"/>
              <a:r>
                <a:rPr lang="en-US" altLang="zh-TW" sz="1200" dirty="0"/>
                <a:t>(Linux)</a:t>
              </a:r>
              <a:endParaRPr lang="zh-TW" altLang="en-US" sz="1200" dirty="0"/>
            </a:p>
          </p:txBody>
        </p:sp>
      </p:grpSp>
      <p:grpSp>
        <p:nvGrpSpPr>
          <p:cNvPr id="2058" name="群組 2057">
            <a:extLst>
              <a:ext uri="{FF2B5EF4-FFF2-40B4-BE49-F238E27FC236}">
                <a16:creationId xmlns:a16="http://schemas.microsoft.com/office/drawing/2014/main" id="{C03CAF21-558C-6024-A065-6AE581316E13}"/>
              </a:ext>
            </a:extLst>
          </p:cNvPr>
          <p:cNvGrpSpPr/>
          <p:nvPr/>
        </p:nvGrpSpPr>
        <p:grpSpPr>
          <a:xfrm>
            <a:off x="8588174" y="2477581"/>
            <a:ext cx="1391765" cy="3125143"/>
            <a:chOff x="7983366" y="4904080"/>
            <a:chExt cx="1391765" cy="3125143"/>
          </a:xfrm>
        </p:grpSpPr>
        <p:grpSp>
          <p:nvGrpSpPr>
            <p:cNvPr id="56" name="群組 55">
              <a:extLst>
                <a:ext uri="{FF2B5EF4-FFF2-40B4-BE49-F238E27FC236}">
                  <a16:creationId xmlns:a16="http://schemas.microsoft.com/office/drawing/2014/main" id="{01484E64-828F-7261-A7F0-43BD614DA893}"/>
                </a:ext>
              </a:extLst>
            </p:cNvPr>
            <p:cNvGrpSpPr/>
            <p:nvPr/>
          </p:nvGrpSpPr>
          <p:grpSpPr>
            <a:xfrm>
              <a:off x="7983366" y="4904080"/>
              <a:ext cx="1391765" cy="3125143"/>
              <a:chOff x="5570107" y="5257680"/>
              <a:chExt cx="1391765" cy="3125143"/>
            </a:xfrm>
          </p:grpSpPr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1B706FA4-3340-5DC3-D99D-3F5A4CDBD202}"/>
                  </a:ext>
                </a:extLst>
              </p:cNvPr>
              <p:cNvSpPr txBox="1"/>
              <p:nvPr/>
            </p:nvSpPr>
            <p:spPr>
              <a:xfrm>
                <a:off x="5854439" y="7921158"/>
                <a:ext cx="9515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200" dirty="0"/>
                  <a:t>STB + CA</a:t>
                </a:r>
              </a:p>
              <a:p>
                <a:pPr algn="ctr"/>
                <a:r>
                  <a:rPr lang="en-US" altLang="zh-TW" sz="1200" dirty="0"/>
                  <a:t>(Linux)</a:t>
                </a:r>
                <a:endParaRPr lang="zh-TW" altLang="en-US" sz="1200" dirty="0"/>
              </a:p>
            </p:txBody>
          </p:sp>
          <p:cxnSp>
            <p:nvCxnSpPr>
              <p:cNvPr id="25" name="直線單箭頭接點 24">
                <a:extLst>
                  <a:ext uri="{FF2B5EF4-FFF2-40B4-BE49-F238E27FC236}">
                    <a16:creationId xmlns:a16="http://schemas.microsoft.com/office/drawing/2014/main" id="{205389BC-1B74-883B-712F-353F6CA02FBC}"/>
                  </a:ext>
                </a:extLst>
              </p:cNvPr>
              <p:cNvCxnSpPr>
                <a:cxnSpLocks/>
                <a:stCxn id="64" idx="0"/>
                <a:endCxn id="27" idx="2"/>
              </p:cNvCxnSpPr>
              <p:nvPr/>
            </p:nvCxnSpPr>
            <p:spPr>
              <a:xfrm flipH="1" flipV="1">
                <a:off x="6265990" y="6532597"/>
                <a:ext cx="5589" cy="80800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BEAEEE3B-BAAD-5FF7-24F6-D4A3DBDD2ABD}"/>
                  </a:ext>
                </a:extLst>
              </p:cNvPr>
              <p:cNvSpPr txBox="1"/>
              <p:nvPr/>
            </p:nvSpPr>
            <p:spPr>
              <a:xfrm>
                <a:off x="6286184" y="6826956"/>
                <a:ext cx="55015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200" dirty="0"/>
                  <a:t>HDMI</a:t>
                </a:r>
                <a:endParaRPr lang="zh-TW" altLang="en-US" sz="1200" dirty="0"/>
              </a:p>
            </p:txBody>
          </p:sp>
          <p:sp>
            <p:nvSpPr>
              <p:cNvPr id="27" name="矩形: 圓角 26">
                <a:extLst>
                  <a:ext uri="{FF2B5EF4-FFF2-40B4-BE49-F238E27FC236}">
                    <a16:creationId xmlns:a16="http://schemas.microsoft.com/office/drawing/2014/main" id="{1FF1919C-0A85-9EFF-59B2-E3BFD9FFBB9D}"/>
                  </a:ext>
                </a:extLst>
              </p:cNvPr>
              <p:cNvSpPr/>
              <p:nvPr/>
            </p:nvSpPr>
            <p:spPr>
              <a:xfrm>
                <a:off x="5570107" y="5257680"/>
                <a:ext cx="1391765" cy="127491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2057" name="文字方塊 2056">
              <a:extLst>
                <a:ext uri="{FF2B5EF4-FFF2-40B4-BE49-F238E27FC236}">
                  <a16:creationId xmlns:a16="http://schemas.microsoft.com/office/drawing/2014/main" id="{65BD3FCD-9F42-0285-E720-9107B04B6A4F}"/>
                </a:ext>
              </a:extLst>
            </p:cNvPr>
            <p:cNvSpPr txBox="1"/>
            <p:nvPr/>
          </p:nvSpPr>
          <p:spPr>
            <a:xfrm>
              <a:off x="8081032" y="5041842"/>
              <a:ext cx="12368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200" b="1" dirty="0"/>
                <a:t>Certified YouTube </a:t>
              </a:r>
            </a:p>
            <a:p>
              <a:pPr algn="ctr"/>
              <a:r>
                <a:rPr lang="en-US" altLang="zh-TW" sz="1200" b="1" dirty="0"/>
                <a:t>Hybrid Box</a:t>
              </a:r>
              <a:endParaRPr lang="zh-TW" altLang="en-US" sz="1200" b="1" dirty="0"/>
            </a:p>
          </p:txBody>
        </p:sp>
      </p:grpSp>
      <p:sp>
        <p:nvSpPr>
          <p:cNvPr id="5" name="文字方塊 4">
            <a:extLst>
              <a:ext uri="{FF2B5EF4-FFF2-40B4-BE49-F238E27FC236}">
                <a16:creationId xmlns:a16="http://schemas.microsoft.com/office/drawing/2014/main" id="{6EE6FFB7-A901-07B8-0EB1-C5448E156BC0}"/>
              </a:ext>
            </a:extLst>
          </p:cNvPr>
          <p:cNvSpPr txBox="1"/>
          <p:nvPr/>
        </p:nvSpPr>
        <p:spPr>
          <a:xfrm>
            <a:off x="5443351" y="2247886"/>
            <a:ext cx="1005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Upgrade </a:t>
            </a:r>
          </a:p>
          <a:p>
            <a:r>
              <a:rPr lang="en-US" altLang="zh-TW" dirty="0"/>
              <a:t>STB+CA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7915" y="3320121"/>
            <a:ext cx="570860" cy="307036"/>
          </a:xfrm>
          <a:prstGeom prst="rect">
            <a:avLst/>
          </a:prstGeom>
        </p:spPr>
      </p:pic>
      <p:sp>
        <p:nvSpPr>
          <p:cNvPr id="3" name="向下箭號 2"/>
          <p:cNvSpPr/>
          <p:nvPr/>
        </p:nvSpPr>
        <p:spPr>
          <a:xfrm rot="16200000">
            <a:off x="5736229" y="2765857"/>
            <a:ext cx="442250" cy="1217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矩形 36"/>
          <p:cNvSpPr/>
          <p:nvPr/>
        </p:nvSpPr>
        <p:spPr>
          <a:xfrm>
            <a:off x="6790052" y="2403174"/>
            <a:ext cx="1618264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sz="1400" b="1" dirty="0">
                <a:solidFill>
                  <a:srgbClr val="FF0000"/>
                </a:solidFill>
              </a:rPr>
              <a:t>DVB-T2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sz="1400" b="1" dirty="0">
                <a:solidFill>
                  <a:srgbClr val="FF0000"/>
                </a:solidFill>
              </a:rPr>
              <a:t>DVB-S2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sz="1400" b="1" dirty="0">
                <a:solidFill>
                  <a:srgbClr val="FF0000"/>
                </a:solidFill>
              </a:rPr>
              <a:t>Ethernet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sz="1400" b="1" dirty="0">
                <a:solidFill>
                  <a:srgbClr val="FF0000"/>
                </a:solidFill>
              </a:rPr>
              <a:t>Wi-Fi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sz="1400" b="1" dirty="0">
                <a:solidFill>
                  <a:srgbClr val="FF0000"/>
                </a:solidFill>
              </a:rPr>
              <a:t>YouTube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sz="1400" b="1" dirty="0">
                <a:solidFill>
                  <a:srgbClr val="FF0000"/>
                </a:solidFill>
              </a:rPr>
              <a:t>OTTs</a:t>
            </a:r>
            <a:endParaRPr lang="zh-TW" altLang="en-US" sz="1400" b="1" dirty="0">
              <a:solidFill>
                <a:srgbClr val="FF0000"/>
              </a:solidFill>
            </a:endParaRPr>
          </a:p>
        </p:txBody>
      </p:sp>
      <p:sp>
        <p:nvSpPr>
          <p:cNvPr id="67" name="文字方塊 66">
            <a:extLst>
              <a:ext uri="{FF2B5EF4-FFF2-40B4-BE49-F238E27FC236}">
                <a16:creationId xmlns:a16="http://schemas.microsoft.com/office/drawing/2014/main" id="{AD312A86-9506-59A4-24B7-DFD3AC282B29}"/>
              </a:ext>
            </a:extLst>
          </p:cNvPr>
          <p:cNvSpPr txBox="1"/>
          <p:nvPr/>
        </p:nvSpPr>
        <p:spPr>
          <a:xfrm>
            <a:off x="212944" y="3564321"/>
            <a:ext cx="1980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/>
              <a:t>Current STB: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sz="1400" b="1" dirty="0"/>
              <a:t>DVB-C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sz="1400" b="1" dirty="0"/>
              <a:t>CA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sz="1400" b="1" dirty="0"/>
              <a:t>No YouTube</a:t>
            </a:r>
            <a:endParaRPr lang="zh-TW" altLang="en-US" sz="1400" b="1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9734" y="3666937"/>
            <a:ext cx="1612195" cy="596969"/>
          </a:xfrm>
          <a:prstGeom prst="rect">
            <a:avLst/>
          </a:prstGeom>
        </p:spPr>
      </p:pic>
      <p:pic>
        <p:nvPicPr>
          <p:cNvPr id="34" name="圖片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81615" y="2684388"/>
            <a:ext cx="684549" cy="406673"/>
          </a:xfrm>
          <a:prstGeom prst="rect">
            <a:avLst/>
          </a:prstGeom>
        </p:spPr>
      </p:pic>
      <p:pic>
        <p:nvPicPr>
          <p:cNvPr id="54" name="圖片 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399156">
            <a:off x="10202173" y="4125008"/>
            <a:ext cx="784565" cy="397697"/>
          </a:xfrm>
          <a:prstGeom prst="rect">
            <a:avLst/>
          </a:prstGeom>
        </p:spPr>
      </p:pic>
      <p:pic>
        <p:nvPicPr>
          <p:cNvPr id="35" name="圖片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7966" y="3473639"/>
            <a:ext cx="437544" cy="1161234"/>
          </a:xfrm>
          <a:prstGeom prst="rect">
            <a:avLst/>
          </a:prstGeom>
        </p:spPr>
      </p:pic>
      <p:sp>
        <p:nvSpPr>
          <p:cNvPr id="58" name="圓角矩形 57"/>
          <p:cNvSpPr/>
          <p:nvPr/>
        </p:nvSpPr>
        <p:spPr>
          <a:xfrm>
            <a:off x="182879" y="736309"/>
            <a:ext cx="5026547" cy="500264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9" name="Picture 6" descr="40&quot; T5300 Full HD Flat Smart TV | Samsung Gulf">
            <a:extLst>
              <a:ext uri="{FF2B5EF4-FFF2-40B4-BE49-F238E27FC236}">
                <a16:creationId xmlns:a16="http://schemas.microsoft.com/office/drawing/2014/main" id="{E0BDD72B-751D-5C2F-0273-DD42F7261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465" y="613638"/>
            <a:ext cx="1731699" cy="138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直線單箭頭接點 49">
            <a:extLst>
              <a:ext uri="{FF2B5EF4-FFF2-40B4-BE49-F238E27FC236}">
                <a16:creationId xmlns:a16="http://schemas.microsoft.com/office/drawing/2014/main" id="{ADEECCC3-2B21-D030-153A-821C46F44AB4}"/>
              </a:ext>
            </a:extLst>
          </p:cNvPr>
          <p:cNvCxnSpPr>
            <a:cxnSpLocks/>
          </p:cNvCxnSpPr>
          <p:nvPr/>
        </p:nvCxnSpPr>
        <p:spPr>
          <a:xfrm flipH="1" flipV="1">
            <a:off x="9252314" y="1767753"/>
            <a:ext cx="1" cy="6316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545AB286-4BC8-2362-D9C9-87F70522366D}"/>
              </a:ext>
            </a:extLst>
          </p:cNvPr>
          <p:cNvSpPr txBox="1"/>
          <p:nvPr/>
        </p:nvSpPr>
        <p:spPr>
          <a:xfrm>
            <a:off x="9267405" y="1929909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/>
              <a:t>HDMI</a:t>
            </a:r>
            <a:endParaRPr lang="zh-TW" altLang="en-US" sz="1200" dirty="0"/>
          </a:p>
        </p:txBody>
      </p:sp>
      <p:sp>
        <p:nvSpPr>
          <p:cNvPr id="63" name="圓角矩形 62"/>
          <p:cNvSpPr/>
          <p:nvPr/>
        </p:nvSpPr>
        <p:spPr>
          <a:xfrm>
            <a:off x="6772726" y="653143"/>
            <a:ext cx="5370100" cy="508580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4" name="圖片 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3548" y="4560500"/>
            <a:ext cx="1612195" cy="596969"/>
          </a:xfrm>
          <a:prstGeom prst="rect">
            <a:avLst/>
          </a:prstGeom>
        </p:spPr>
      </p:pic>
      <p:sp>
        <p:nvSpPr>
          <p:cNvPr id="68" name="文字方塊 67">
            <a:extLst>
              <a:ext uri="{FF2B5EF4-FFF2-40B4-BE49-F238E27FC236}">
                <a16:creationId xmlns:a16="http://schemas.microsoft.com/office/drawing/2014/main" id="{AD312A86-9506-59A4-24B7-DFD3AC282B29}"/>
              </a:ext>
            </a:extLst>
          </p:cNvPr>
          <p:cNvSpPr txBox="1"/>
          <p:nvPr/>
        </p:nvSpPr>
        <p:spPr>
          <a:xfrm>
            <a:off x="6772726" y="4381929"/>
            <a:ext cx="1980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/>
              <a:t>Current STB: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sz="1400" b="1" dirty="0"/>
              <a:t>DVB-C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sz="1400" b="1" dirty="0"/>
              <a:t>CA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sz="1400" b="1" dirty="0"/>
              <a:t>No YouTube</a:t>
            </a:r>
            <a:endParaRPr lang="zh-TW" altLang="en-US" sz="1400" b="1" dirty="0"/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94086" y="2842782"/>
            <a:ext cx="1286263" cy="1110363"/>
          </a:xfrm>
          <a:prstGeom prst="rect">
            <a:avLst/>
          </a:prstGeom>
        </p:spPr>
      </p:pic>
      <p:pic>
        <p:nvPicPr>
          <p:cNvPr id="69" name="圖片 6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3406" y="3805675"/>
            <a:ext cx="701259" cy="39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8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E:\2018年工作资料\人力资源部设计工作资料\素材\淡蓝色背景-03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086" y="5487393"/>
            <a:ext cx="12225385" cy="1488295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70456" y="227198"/>
            <a:ext cx="7359140" cy="647700"/>
          </a:xfrm>
        </p:spPr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200" kern="0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SCTV SW Architecture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6255" y="1715493"/>
            <a:ext cx="81407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57124"/>
      </p:ext>
    </p:extLst>
  </p:cSld>
  <p:clrMapOvr>
    <a:masterClrMapping/>
  </p:clrMapOvr>
  <p:transition spd="slow" advClick="0" advTm="0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8833" y="2665621"/>
            <a:ext cx="4799275" cy="1172733"/>
          </a:xfrm>
        </p:spPr>
        <p:txBody>
          <a:bodyPr/>
          <a:lstStyle/>
          <a:p>
            <a:pPr algn="ctr"/>
            <a:r>
              <a:rPr lang="en-US" altLang="zh-TW" sz="3600" dirty="0"/>
              <a:t>IP Camera</a:t>
            </a:r>
            <a:br>
              <a:rPr lang="en-US" altLang="zh-TW" sz="3600" dirty="0"/>
            </a:br>
            <a:r>
              <a:rPr lang="en-US" altLang="zh-TW" sz="3600" dirty="0"/>
              <a:t>(IPC)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207426425"/>
      </p:ext>
    </p:extLst>
  </p:cSld>
  <p:clrMapOvr>
    <a:masterClrMapping/>
  </p:clrMapOvr>
  <p:transition spd="slow" advClick="0" advTm="0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 flipV="1">
            <a:off x="0" y="6709488"/>
            <a:ext cx="12192000" cy="156973"/>
          </a:xfrm>
          <a:prstGeom prst="rect">
            <a:avLst/>
          </a:prstGeom>
          <a:gradFill>
            <a:gsLst>
              <a:gs pos="47000">
                <a:srgbClr val="008BEA"/>
              </a:gs>
              <a:gs pos="100000">
                <a:srgbClr val="97D5FF"/>
              </a:gs>
              <a:gs pos="0">
                <a:srgbClr val="006CB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7" dirty="0">
              <a:solidFill>
                <a:srgbClr val="0099FF"/>
              </a:solidFill>
              <a:latin typeface="思源黑体" pitchFamily="34" charset="-122"/>
              <a:ea typeface="思源黑体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43339" y="6652101"/>
            <a:ext cx="35523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err="1">
                <a:solidFill>
                  <a:schemeClr val="bg1"/>
                </a:solidFill>
                <a:latin typeface="思源黑体" pitchFamily="34" charset="-122"/>
                <a:ea typeface="思源黑体" pitchFamily="34" charset="-122"/>
              </a:rPr>
              <a:t>CoreLink</a:t>
            </a:r>
            <a:r>
              <a:rPr lang="en-US" altLang="zh-CN" sz="800" dirty="0">
                <a:solidFill>
                  <a:schemeClr val="bg1"/>
                </a:solidFill>
                <a:latin typeface="思源黑体" pitchFamily="34" charset="-122"/>
                <a:ea typeface="思源黑体" pitchFamily="34" charset="-122"/>
              </a:rPr>
              <a:t> Confidential</a:t>
            </a:r>
            <a:endParaRPr lang="zh-CN" altLang="en-US" sz="800" dirty="0">
              <a:solidFill>
                <a:schemeClr val="bg1"/>
              </a:solidFill>
              <a:latin typeface="思源黑体" pitchFamily="34" charset="-122"/>
              <a:ea typeface="思源黑体" pitchFamily="34" charset="-122"/>
            </a:endParaRPr>
          </a:p>
        </p:txBody>
      </p:sp>
      <p:sp>
        <p:nvSpPr>
          <p:cNvPr id="42" name="TextBox 3"/>
          <p:cNvSpPr txBox="1"/>
          <p:nvPr/>
        </p:nvSpPr>
        <p:spPr>
          <a:xfrm>
            <a:off x="1120055" y="185671"/>
            <a:ext cx="75536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3200" b="1" dirty="0">
                <a:solidFill>
                  <a:srgbClr val="006CB7"/>
                </a:solidFill>
                <a:latin typeface="思源黑体" pitchFamily="34" charset="-122"/>
                <a:ea typeface="思源黑体" pitchFamily="34" charset="-122"/>
              </a:rPr>
              <a:t>Indoor AI IPC - </a:t>
            </a:r>
            <a:r>
              <a:rPr lang="en-US" altLang="zh-CN" sz="3200" b="1" dirty="0" err="1">
                <a:solidFill>
                  <a:srgbClr val="006CB7"/>
                </a:solidFill>
                <a:latin typeface="思源黑体" pitchFamily="34" charset="-122"/>
                <a:ea typeface="思源黑体" pitchFamily="34" charset="-122"/>
              </a:rPr>
              <a:t>SigmaStar</a:t>
            </a:r>
            <a:r>
              <a:rPr lang="en-US" altLang="zh-CN" sz="3200" b="1" dirty="0">
                <a:solidFill>
                  <a:srgbClr val="006CB7"/>
                </a:solidFill>
                <a:latin typeface="思源黑体" pitchFamily="34" charset="-122"/>
                <a:ea typeface="思源黑体" pitchFamily="34" charset="-122"/>
              </a:rPr>
              <a:t> SSC335</a:t>
            </a:r>
            <a:endParaRPr lang="en-US" altLang="zh-TW" sz="3200" b="1" dirty="0">
              <a:solidFill>
                <a:srgbClr val="006CB7"/>
              </a:solidFill>
              <a:latin typeface="思源黑体" pitchFamily="34" charset="-122"/>
              <a:ea typeface="思源黑体" pitchFamily="34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514732" y="233306"/>
            <a:ext cx="0" cy="814087"/>
          </a:xfrm>
          <a:prstGeom prst="line">
            <a:avLst/>
          </a:prstGeom>
          <a:ln w="50800">
            <a:solidFill>
              <a:srgbClr val="006C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431371" y="233306"/>
            <a:ext cx="0" cy="814087"/>
          </a:xfrm>
          <a:prstGeom prst="line">
            <a:avLst/>
          </a:prstGeom>
          <a:ln w="19050">
            <a:solidFill>
              <a:srgbClr val="006C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3"/>
          <p:cNvSpPr txBox="1"/>
          <p:nvPr/>
        </p:nvSpPr>
        <p:spPr>
          <a:xfrm>
            <a:off x="1170456" y="1750060"/>
            <a:ext cx="1526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Corelink</a:t>
            </a: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App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82367" y="1423247"/>
            <a:ext cx="513282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1333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</a:t>
            </a:r>
          </a:p>
        </p:txBody>
      </p:sp>
      <p:sp>
        <p:nvSpPr>
          <p:cNvPr id="11" name="文本框 4"/>
          <p:cNvSpPr txBox="1"/>
          <p:nvPr/>
        </p:nvSpPr>
        <p:spPr>
          <a:xfrm>
            <a:off x="3933129" y="1423247"/>
            <a:ext cx="105150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33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Resolution</a:t>
            </a:r>
          </a:p>
        </p:txBody>
      </p:sp>
      <p:sp>
        <p:nvSpPr>
          <p:cNvPr id="12" name="文本框 5"/>
          <p:cNvSpPr txBox="1"/>
          <p:nvPr/>
        </p:nvSpPr>
        <p:spPr>
          <a:xfrm>
            <a:off x="4170739" y="1741226"/>
            <a:ext cx="1208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MP (HD)</a:t>
            </a:r>
          </a:p>
        </p:txBody>
      </p:sp>
      <p:sp>
        <p:nvSpPr>
          <p:cNvPr id="13" name="文本框 7"/>
          <p:cNvSpPr txBox="1"/>
          <p:nvPr/>
        </p:nvSpPr>
        <p:spPr>
          <a:xfrm>
            <a:off x="948500" y="2221654"/>
            <a:ext cx="740908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333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Sensor</a:t>
            </a:r>
          </a:p>
        </p:txBody>
      </p:sp>
      <p:sp>
        <p:nvSpPr>
          <p:cNvPr id="14" name="文本框 11"/>
          <p:cNvSpPr txBox="1"/>
          <p:nvPr/>
        </p:nvSpPr>
        <p:spPr>
          <a:xfrm>
            <a:off x="3933129" y="2221654"/>
            <a:ext cx="1274067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1333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WIFI </a:t>
            </a:r>
            <a:r>
              <a:rPr lang="en-US" altLang="zh-CN" sz="1333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Protocal</a:t>
            </a:r>
          </a:p>
        </p:txBody>
      </p:sp>
      <p:sp>
        <p:nvSpPr>
          <p:cNvPr id="15" name="文本框 12"/>
          <p:cNvSpPr txBox="1"/>
          <p:nvPr/>
        </p:nvSpPr>
        <p:spPr>
          <a:xfrm>
            <a:off x="932413" y="3011594"/>
            <a:ext cx="91820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333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Intercom</a:t>
            </a:r>
          </a:p>
        </p:txBody>
      </p:sp>
      <p:sp>
        <p:nvSpPr>
          <p:cNvPr id="16" name="文本框 13"/>
          <p:cNvSpPr txBox="1"/>
          <p:nvPr/>
        </p:nvSpPr>
        <p:spPr>
          <a:xfrm>
            <a:off x="3956836" y="3011594"/>
            <a:ext cx="133773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333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Pan-Tilt Angel</a:t>
            </a:r>
          </a:p>
        </p:txBody>
      </p:sp>
      <p:sp>
        <p:nvSpPr>
          <p:cNvPr id="17" name="文本框 14"/>
          <p:cNvSpPr txBox="1"/>
          <p:nvPr/>
        </p:nvSpPr>
        <p:spPr>
          <a:xfrm>
            <a:off x="891774" y="3805767"/>
            <a:ext cx="194957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333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Night Vision Distance</a:t>
            </a:r>
          </a:p>
        </p:txBody>
      </p:sp>
      <p:sp>
        <p:nvSpPr>
          <p:cNvPr id="18" name="文本框 16"/>
          <p:cNvSpPr txBox="1"/>
          <p:nvPr/>
        </p:nvSpPr>
        <p:spPr>
          <a:xfrm>
            <a:off x="3944982" y="3805767"/>
            <a:ext cx="1099147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TW" sz="1333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AI</a:t>
            </a:r>
            <a:r>
              <a:rPr lang="zh-TW" altLang="en-US" sz="1333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TW" sz="1333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Features</a:t>
            </a:r>
            <a:endParaRPr lang="en-US" altLang="zh-CN" sz="1333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9" name="文本框 17"/>
          <p:cNvSpPr txBox="1"/>
          <p:nvPr/>
        </p:nvSpPr>
        <p:spPr>
          <a:xfrm>
            <a:off x="1002688" y="4495800"/>
            <a:ext cx="105740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333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Supported</a:t>
            </a:r>
          </a:p>
        </p:txBody>
      </p:sp>
      <p:sp>
        <p:nvSpPr>
          <p:cNvPr id="21" name="文本框 19"/>
          <p:cNvSpPr txBox="1"/>
          <p:nvPr/>
        </p:nvSpPr>
        <p:spPr>
          <a:xfrm>
            <a:off x="969668" y="5311140"/>
            <a:ext cx="143725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333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Working Power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982367" y="2117513"/>
            <a:ext cx="201634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1"/>
          <p:cNvSpPr txBox="1"/>
          <p:nvPr/>
        </p:nvSpPr>
        <p:spPr>
          <a:xfrm>
            <a:off x="1074783" y="2548467"/>
            <a:ext cx="1923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1/2.8”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low-light </a:t>
            </a:r>
          </a:p>
        </p:txBody>
      </p:sp>
      <p:sp>
        <p:nvSpPr>
          <p:cNvPr id="25" name="文本框 22"/>
          <p:cNvSpPr txBox="1"/>
          <p:nvPr/>
        </p:nvSpPr>
        <p:spPr>
          <a:xfrm>
            <a:off x="4170739" y="2556594"/>
            <a:ext cx="2008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2.4G 802.11</a:t>
            </a: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b/g/n</a:t>
            </a:r>
          </a:p>
        </p:txBody>
      </p:sp>
      <p:sp>
        <p:nvSpPr>
          <p:cNvPr id="26" name="文本框 23"/>
          <p:cNvSpPr txBox="1"/>
          <p:nvPr/>
        </p:nvSpPr>
        <p:spPr>
          <a:xfrm>
            <a:off x="1080709" y="3338407"/>
            <a:ext cx="24507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Buit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-in Mic &amp; Speaker</a:t>
            </a:r>
          </a:p>
        </p:txBody>
      </p:sp>
      <p:sp>
        <p:nvSpPr>
          <p:cNvPr id="27" name="文本框 24"/>
          <p:cNvSpPr txBox="1"/>
          <p:nvPr/>
        </p:nvSpPr>
        <p:spPr>
          <a:xfrm>
            <a:off x="4186985" y="3355044"/>
            <a:ext cx="31781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Vertical 65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°，</a:t>
            </a: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Horizontal 355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°</a:t>
            </a:r>
          </a:p>
        </p:txBody>
      </p:sp>
      <p:sp>
        <p:nvSpPr>
          <p:cNvPr id="29" name="文本框 25"/>
          <p:cNvSpPr txBox="1"/>
          <p:nvPr/>
        </p:nvSpPr>
        <p:spPr>
          <a:xfrm>
            <a:off x="1079863" y="4036907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10m</a:t>
            </a:r>
          </a:p>
        </p:txBody>
      </p:sp>
      <p:sp>
        <p:nvSpPr>
          <p:cNvPr id="30" name="文本框 26"/>
          <p:cNvSpPr txBox="1"/>
          <p:nvPr/>
        </p:nvSpPr>
        <p:spPr>
          <a:xfrm>
            <a:off x="4225775" y="4177976"/>
            <a:ext cx="34266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Human detection &amp; tracking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Face detection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Car detection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Dog/cat detection</a:t>
            </a:r>
          </a:p>
          <a:p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28"/>
          <p:cNvSpPr txBox="1"/>
          <p:nvPr/>
        </p:nvSpPr>
        <p:spPr>
          <a:xfrm>
            <a:off x="1080709" y="4918287"/>
            <a:ext cx="14836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Android/IOS</a:t>
            </a:r>
          </a:p>
        </p:txBody>
      </p:sp>
      <p:sp>
        <p:nvSpPr>
          <p:cNvPr id="33" name="文本框 30"/>
          <p:cNvSpPr txBox="1"/>
          <p:nvPr/>
        </p:nvSpPr>
        <p:spPr>
          <a:xfrm>
            <a:off x="1281369" y="5637954"/>
            <a:ext cx="8370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5V/2A</a:t>
            </a:r>
          </a:p>
        </p:txBody>
      </p:sp>
      <p:cxnSp>
        <p:nvCxnSpPr>
          <p:cNvPr id="34" name="直接连接符 33"/>
          <p:cNvCxnSpPr/>
          <p:nvPr/>
        </p:nvCxnSpPr>
        <p:spPr>
          <a:xfrm>
            <a:off x="1002688" y="2895148"/>
            <a:ext cx="2117341" cy="207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1002688" y="3754967"/>
            <a:ext cx="223690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1002688" y="4404360"/>
            <a:ext cx="222819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969668" y="5285740"/>
            <a:ext cx="221766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群組 6"/>
          <p:cNvGrpSpPr/>
          <p:nvPr/>
        </p:nvGrpSpPr>
        <p:grpSpPr>
          <a:xfrm>
            <a:off x="7643505" y="1274120"/>
            <a:ext cx="4073313" cy="2402841"/>
            <a:chOff x="7643505" y="1274120"/>
            <a:chExt cx="4073313" cy="2402841"/>
          </a:xfrm>
        </p:grpSpPr>
        <p:pic>
          <p:nvPicPr>
            <p:cNvPr id="39" name="图片 38" descr="1622454302(1)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23378" y="1537434"/>
              <a:ext cx="3393440" cy="2139527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40" name="直接连接符 39"/>
            <p:cNvCxnSpPr/>
            <p:nvPr/>
          </p:nvCxnSpPr>
          <p:spPr>
            <a:xfrm>
              <a:off x="8008418" y="1693220"/>
              <a:ext cx="9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8008419" y="3532180"/>
              <a:ext cx="9567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8056678" y="1702534"/>
              <a:ext cx="0" cy="18296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文本框 45"/>
            <p:cNvSpPr txBox="1"/>
            <p:nvPr/>
          </p:nvSpPr>
          <p:spPr>
            <a:xfrm>
              <a:off x="7643505" y="2436594"/>
              <a:ext cx="76976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t">
              <a:spAutoFit/>
            </a:bodyPr>
            <a:lstStyle/>
            <a:p>
              <a:r>
                <a:rPr lang="en-US" altLang="zh-C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120mm</a:t>
              </a:r>
            </a:p>
          </p:txBody>
        </p:sp>
        <p:cxnSp>
          <p:nvCxnSpPr>
            <p:cNvPr id="47" name="直接连接符 46"/>
            <p:cNvCxnSpPr/>
            <p:nvPr/>
          </p:nvCxnSpPr>
          <p:spPr>
            <a:xfrm>
              <a:off x="8462231" y="1379106"/>
              <a:ext cx="0" cy="96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V="1">
              <a:off x="8462232" y="1426520"/>
              <a:ext cx="1203113" cy="8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9665345" y="1379106"/>
              <a:ext cx="0" cy="96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文本框 49"/>
            <p:cNvSpPr txBox="1"/>
            <p:nvPr/>
          </p:nvSpPr>
          <p:spPr>
            <a:xfrm>
              <a:off x="8697605" y="1274120"/>
              <a:ext cx="67518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t">
              <a:spAutoFit/>
            </a:bodyPr>
            <a:lstStyle/>
            <a:p>
              <a:r>
                <a:rPr lang="en-US" altLang="zh-CN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80mm</a:t>
              </a:r>
            </a:p>
          </p:txBody>
        </p:sp>
      </p:grpSp>
      <p:cxnSp>
        <p:nvCxnSpPr>
          <p:cNvPr id="52" name="直接连接符 51"/>
          <p:cNvCxnSpPr/>
          <p:nvPr/>
        </p:nvCxnSpPr>
        <p:spPr>
          <a:xfrm>
            <a:off x="1002688" y="5933440"/>
            <a:ext cx="218464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21"/>
          <p:cNvCxnSpPr/>
          <p:nvPr/>
        </p:nvCxnSpPr>
        <p:spPr>
          <a:xfrm>
            <a:off x="3933129" y="2131906"/>
            <a:ext cx="33711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33"/>
          <p:cNvCxnSpPr/>
          <p:nvPr/>
        </p:nvCxnSpPr>
        <p:spPr>
          <a:xfrm>
            <a:off x="3966632" y="2895148"/>
            <a:ext cx="333761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连接符 33"/>
          <p:cNvCxnSpPr/>
          <p:nvPr/>
        </p:nvCxnSpPr>
        <p:spPr>
          <a:xfrm>
            <a:off x="3966632" y="3719272"/>
            <a:ext cx="333761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510029"/>
      </p:ext>
    </p:extLst>
  </p:cSld>
  <p:clrMapOvr>
    <a:masterClrMapping/>
  </p:clrMapOvr>
  <p:transition spd="slow" advClick="0" advTm="0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 flipV="1">
            <a:off x="0" y="6709488"/>
            <a:ext cx="12192000" cy="156973"/>
          </a:xfrm>
          <a:prstGeom prst="rect">
            <a:avLst/>
          </a:prstGeom>
          <a:gradFill>
            <a:gsLst>
              <a:gs pos="47000">
                <a:srgbClr val="008BEA"/>
              </a:gs>
              <a:gs pos="100000">
                <a:srgbClr val="97D5FF"/>
              </a:gs>
              <a:gs pos="0">
                <a:srgbClr val="006CB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7" dirty="0">
              <a:solidFill>
                <a:srgbClr val="0099FF"/>
              </a:solidFill>
              <a:latin typeface="思源黑体" pitchFamily="34" charset="-122"/>
              <a:ea typeface="思源黑体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43339" y="6652101"/>
            <a:ext cx="35523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err="1">
                <a:solidFill>
                  <a:schemeClr val="bg1"/>
                </a:solidFill>
                <a:latin typeface="思源黑体" pitchFamily="34" charset="-122"/>
                <a:ea typeface="思源黑体" pitchFamily="34" charset="-122"/>
              </a:rPr>
              <a:t>CoreLink</a:t>
            </a:r>
            <a:r>
              <a:rPr lang="en-US" altLang="zh-CN" sz="800" dirty="0">
                <a:solidFill>
                  <a:schemeClr val="bg1"/>
                </a:solidFill>
                <a:latin typeface="思源黑体" pitchFamily="34" charset="-122"/>
                <a:ea typeface="思源黑体" pitchFamily="34" charset="-122"/>
              </a:rPr>
              <a:t> Confidential</a:t>
            </a:r>
            <a:endParaRPr lang="zh-CN" altLang="en-US" sz="800" dirty="0">
              <a:solidFill>
                <a:schemeClr val="bg1"/>
              </a:solidFill>
              <a:latin typeface="思源黑体" pitchFamily="34" charset="-122"/>
              <a:ea typeface="思源黑体" pitchFamily="34" charset="-122"/>
            </a:endParaRPr>
          </a:p>
        </p:txBody>
      </p:sp>
      <p:sp>
        <p:nvSpPr>
          <p:cNvPr id="42" name="TextBox 3"/>
          <p:cNvSpPr txBox="1"/>
          <p:nvPr/>
        </p:nvSpPr>
        <p:spPr>
          <a:xfrm>
            <a:off x="1120055" y="185671"/>
            <a:ext cx="75536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TW" sz="3200" b="1" dirty="0">
                <a:solidFill>
                  <a:srgbClr val="006CB7"/>
                </a:solidFill>
                <a:latin typeface="思源黑体" pitchFamily="34" charset="-122"/>
                <a:ea typeface="思源黑体" pitchFamily="34" charset="-122"/>
              </a:rPr>
              <a:t>Out</a:t>
            </a:r>
            <a:r>
              <a:rPr lang="en-US" altLang="zh-CN" sz="3200" b="1" dirty="0">
                <a:solidFill>
                  <a:srgbClr val="006CB7"/>
                </a:solidFill>
                <a:latin typeface="思源黑体" pitchFamily="34" charset="-122"/>
                <a:ea typeface="思源黑体" pitchFamily="34" charset="-122"/>
              </a:rPr>
              <a:t>door AI IPC - </a:t>
            </a:r>
            <a:r>
              <a:rPr lang="en-US" altLang="zh-CN" sz="3200" b="1" dirty="0" err="1">
                <a:solidFill>
                  <a:srgbClr val="006CB7"/>
                </a:solidFill>
                <a:latin typeface="思源黑体" pitchFamily="34" charset="-122"/>
                <a:ea typeface="思源黑体" pitchFamily="34" charset="-122"/>
              </a:rPr>
              <a:t>SigmaStar</a:t>
            </a:r>
            <a:r>
              <a:rPr lang="en-US" altLang="zh-CN" sz="3200" b="1" dirty="0">
                <a:solidFill>
                  <a:srgbClr val="006CB7"/>
                </a:solidFill>
                <a:latin typeface="思源黑体" pitchFamily="34" charset="-122"/>
                <a:ea typeface="思源黑体" pitchFamily="34" charset="-122"/>
              </a:rPr>
              <a:t> SSC335</a:t>
            </a:r>
            <a:endParaRPr lang="en-US" altLang="zh-TW" sz="3200" b="1" dirty="0">
              <a:solidFill>
                <a:srgbClr val="006CB7"/>
              </a:solidFill>
              <a:latin typeface="思源黑体" pitchFamily="34" charset="-122"/>
              <a:ea typeface="思源黑体" pitchFamily="34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514732" y="233306"/>
            <a:ext cx="0" cy="814087"/>
          </a:xfrm>
          <a:prstGeom prst="line">
            <a:avLst/>
          </a:prstGeom>
          <a:ln w="50800">
            <a:solidFill>
              <a:srgbClr val="006C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431371" y="233306"/>
            <a:ext cx="0" cy="814087"/>
          </a:xfrm>
          <a:prstGeom prst="line">
            <a:avLst/>
          </a:prstGeom>
          <a:ln w="19050">
            <a:solidFill>
              <a:srgbClr val="006C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3"/>
          <p:cNvSpPr txBox="1"/>
          <p:nvPr/>
        </p:nvSpPr>
        <p:spPr>
          <a:xfrm>
            <a:off x="1170456" y="1750060"/>
            <a:ext cx="1526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Corelink</a:t>
            </a: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App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82367" y="1423247"/>
            <a:ext cx="513282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1333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</a:t>
            </a:r>
          </a:p>
        </p:txBody>
      </p:sp>
      <p:sp>
        <p:nvSpPr>
          <p:cNvPr id="11" name="文本框 4"/>
          <p:cNvSpPr txBox="1"/>
          <p:nvPr/>
        </p:nvSpPr>
        <p:spPr>
          <a:xfrm>
            <a:off x="3933129" y="1423247"/>
            <a:ext cx="105150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33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Resolution</a:t>
            </a:r>
          </a:p>
        </p:txBody>
      </p:sp>
      <p:sp>
        <p:nvSpPr>
          <p:cNvPr id="12" name="文本框 5"/>
          <p:cNvSpPr txBox="1"/>
          <p:nvPr/>
        </p:nvSpPr>
        <p:spPr>
          <a:xfrm>
            <a:off x="4170739" y="1741226"/>
            <a:ext cx="657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MP</a:t>
            </a:r>
          </a:p>
        </p:txBody>
      </p:sp>
      <p:sp>
        <p:nvSpPr>
          <p:cNvPr id="13" name="文本框 7"/>
          <p:cNvSpPr txBox="1"/>
          <p:nvPr/>
        </p:nvSpPr>
        <p:spPr>
          <a:xfrm>
            <a:off x="948500" y="2221654"/>
            <a:ext cx="740908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333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Sensor</a:t>
            </a:r>
          </a:p>
        </p:txBody>
      </p:sp>
      <p:sp>
        <p:nvSpPr>
          <p:cNvPr id="14" name="文本框 11"/>
          <p:cNvSpPr txBox="1"/>
          <p:nvPr/>
        </p:nvSpPr>
        <p:spPr>
          <a:xfrm>
            <a:off x="3933129" y="2221654"/>
            <a:ext cx="1274067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1333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WIFI </a:t>
            </a:r>
            <a:r>
              <a:rPr lang="en-US" altLang="zh-CN" sz="1333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Protocal</a:t>
            </a:r>
          </a:p>
        </p:txBody>
      </p:sp>
      <p:sp>
        <p:nvSpPr>
          <p:cNvPr id="15" name="文本框 12"/>
          <p:cNvSpPr txBox="1"/>
          <p:nvPr/>
        </p:nvSpPr>
        <p:spPr>
          <a:xfrm>
            <a:off x="932413" y="3011594"/>
            <a:ext cx="91820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333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Intercom</a:t>
            </a:r>
          </a:p>
        </p:txBody>
      </p:sp>
      <p:sp>
        <p:nvSpPr>
          <p:cNvPr id="16" name="文本框 13"/>
          <p:cNvSpPr txBox="1"/>
          <p:nvPr/>
        </p:nvSpPr>
        <p:spPr>
          <a:xfrm>
            <a:off x="3956836" y="3011594"/>
            <a:ext cx="133773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333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Pan-Tilt Angel</a:t>
            </a:r>
          </a:p>
        </p:txBody>
      </p:sp>
      <p:sp>
        <p:nvSpPr>
          <p:cNvPr id="17" name="文本框 14"/>
          <p:cNvSpPr txBox="1"/>
          <p:nvPr/>
        </p:nvSpPr>
        <p:spPr>
          <a:xfrm>
            <a:off x="891774" y="3805767"/>
            <a:ext cx="194957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333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Night Vision Distance</a:t>
            </a:r>
          </a:p>
        </p:txBody>
      </p:sp>
      <p:sp>
        <p:nvSpPr>
          <p:cNvPr id="18" name="文本框 16"/>
          <p:cNvSpPr txBox="1"/>
          <p:nvPr/>
        </p:nvSpPr>
        <p:spPr>
          <a:xfrm>
            <a:off x="3944982" y="3805767"/>
            <a:ext cx="1099147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TW" sz="1333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AI</a:t>
            </a:r>
            <a:r>
              <a:rPr lang="zh-TW" altLang="en-US" sz="1333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TW" sz="1333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Features</a:t>
            </a:r>
            <a:endParaRPr lang="en-US" altLang="zh-CN" sz="1333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9" name="文本框 17"/>
          <p:cNvSpPr txBox="1"/>
          <p:nvPr/>
        </p:nvSpPr>
        <p:spPr>
          <a:xfrm>
            <a:off x="1002688" y="4495800"/>
            <a:ext cx="105740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333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Supported</a:t>
            </a:r>
          </a:p>
        </p:txBody>
      </p:sp>
      <p:sp>
        <p:nvSpPr>
          <p:cNvPr id="21" name="文本框 19"/>
          <p:cNvSpPr txBox="1"/>
          <p:nvPr/>
        </p:nvSpPr>
        <p:spPr>
          <a:xfrm>
            <a:off x="969668" y="5311140"/>
            <a:ext cx="143725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333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Working Power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982367" y="2117513"/>
            <a:ext cx="201634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1"/>
          <p:cNvSpPr txBox="1"/>
          <p:nvPr/>
        </p:nvSpPr>
        <p:spPr>
          <a:xfrm>
            <a:off x="1074783" y="2548467"/>
            <a:ext cx="1923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1/2.8”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low-light </a:t>
            </a:r>
          </a:p>
        </p:txBody>
      </p:sp>
      <p:sp>
        <p:nvSpPr>
          <p:cNvPr id="25" name="文本框 22"/>
          <p:cNvSpPr txBox="1"/>
          <p:nvPr/>
        </p:nvSpPr>
        <p:spPr>
          <a:xfrm>
            <a:off x="4170739" y="2556594"/>
            <a:ext cx="2008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2.4G 802.11</a:t>
            </a: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b/g/n</a:t>
            </a:r>
          </a:p>
        </p:txBody>
      </p:sp>
      <p:sp>
        <p:nvSpPr>
          <p:cNvPr id="26" name="文本框 23"/>
          <p:cNvSpPr txBox="1"/>
          <p:nvPr/>
        </p:nvSpPr>
        <p:spPr>
          <a:xfrm>
            <a:off x="1080709" y="3338407"/>
            <a:ext cx="24507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Buit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-in Mic &amp; Speaker</a:t>
            </a:r>
          </a:p>
        </p:txBody>
      </p:sp>
      <p:sp>
        <p:nvSpPr>
          <p:cNvPr id="29" name="文本框 25"/>
          <p:cNvSpPr txBox="1"/>
          <p:nvPr/>
        </p:nvSpPr>
        <p:spPr>
          <a:xfrm>
            <a:off x="1079863" y="4036907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10m</a:t>
            </a:r>
          </a:p>
        </p:txBody>
      </p:sp>
      <p:sp>
        <p:nvSpPr>
          <p:cNvPr id="30" name="文本框 26"/>
          <p:cNvSpPr txBox="1"/>
          <p:nvPr/>
        </p:nvSpPr>
        <p:spPr>
          <a:xfrm>
            <a:off x="4225775" y="4177976"/>
            <a:ext cx="34266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Human detection &amp; tracking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Face detection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Car detection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Dog/cat detection</a:t>
            </a:r>
          </a:p>
          <a:p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28"/>
          <p:cNvSpPr txBox="1"/>
          <p:nvPr/>
        </p:nvSpPr>
        <p:spPr>
          <a:xfrm>
            <a:off x="1080709" y="4918287"/>
            <a:ext cx="14836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Android/IOS</a:t>
            </a:r>
          </a:p>
        </p:txBody>
      </p:sp>
      <p:sp>
        <p:nvSpPr>
          <p:cNvPr id="33" name="文本框 30"/>
          <p:cNvSpPr txBox="1"/>
          <p:nvPr/>
        </p:nvSpPr>
        <p:spPr>
          <a:xfrm>
            <a:off x="1281369" y="5637954"/>
            <a:ext cx="8370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5V/2A</a:t>
            </a:r>
          </a:p>
        </p:txBody>
      </p:sp>
      <p:cxnSp>
        <p:nvCxnSpPr>
          <p:cNvPr id="34" name="直接连接符 33"/>
          <p:cNvCxnSpPr/>
          <p:nvPr/>
        </p:nvCxnSpPr>
        <p:spPr>
          <a:xfrm>
            <a:off x="1002688" y="2895148"/>
            <a:ext cx="2117341" cy="207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1002688" y="3754967"/>
            <a:ext cx="223690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1002688" y="4404360"/>
            <a:ext cx="222819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969668" y="5285740"/>
            <a:ext cx="221766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1002688" y="5933440"/>
            <a:ext cx="218464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21"/>
          <p:cNvCxnSpPr/>
          <p:nvPr/>
        </p:nvCxnSpPr>
        <p:spPr>
          <a:xfrm>
            <a:off x="3933129" y="2131906"/>
            <a:ext cx="33711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33"/>
          <p:cNvCxnSpPr/>
          <p:nvPr/>
        </p:nvCxnSpPr>
        <p:spPr>
          <a:xfrm>
            <a:off x="3966632" y="2895148"/>
            <a:ext cx="333761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连接符 33"/>
          <p:cNvCxnSpPr/>
          <p:nvPr/>
        </p:nvCxnSpPr>
        <p:spPr>
          <a:xfrm>
            <a:off x="3966632" y="3719272"/>
            <a:ext cx="333761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6975" y="1276276"/>
            <a:ext cx="2479999" cy="256063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578816715"/>
      </p:ext>
    </p:extLst>
  </p:cSld>
  <p:clrMapOvr>
    <a:masterClrMapping/>
  </p:clrMapOvr>
  <p:transition spd="slow" advClick="0" advTm="0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8544" y="229753"/>
            <a:ext cx="6546898" cy="482063"/>
          </a:xfrm>
        </p:spPr>
        <p:txBody>
          <a:bodyPr/>
          <a:lstStyle/>
          <a:p>
            <a:r>
              <a:rPr lang="en-US" altLang="zh-TW" dirty="0"/>
              <a:t>IPC Software Architecture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2353341" y="5891059"/>
            <a:ext cx="6751674" cy="7397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SigmaStar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SSC335 </a:t>
            </a: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SoC</a:t>
            </a:r>
            <a:endParaRPr lang="zh-TW" altLang="en-US" sz="1400" b="1" dirty="0"/>
          </a:p>
        </p:txBody>
      </p:sp>
      <p:sp>
        <p:nvSpPr>
          <p:cNvPr id="6" name="矩形 5"/>
          <p:cNvSpPr/>
          <p:nvPr/>
        </p:nvSpPr>
        <p:spPr>
          <a:xfrm>
            <a:off x="2353341" y="5455697"/>
            <a:ext cx="6751674" cy="38114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err="1"/>
              <a:t>Uboot</a:t>
            </a:r>
            <a:endParaRPr lang="zh-TW" altLang="en-US" sz="1400" b="1" dirty="0"/>
          </a:p>
        </p:txBody>
      </p:sp>
      <p:sp>
        <p:nvSpPr>
          <p:cNvPr id="7" name="矩形 6"/>
          <p:cNvSpPr/>
          <p:nvPr/>
        </p:nvSpPr>
        <p:spPr>
          <a:xfrm>
            <a:off x="2353340" y="4466303"/>
            <a:ext cx="1127051" cy="93231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/>
              <a:t>Kernel</a:t>
            </a:r>
            <a:endParaRPr lang="zh-TW" altLang="en-US" sz="1400" b="1" dirty="0"/>
          </a:p>
        </p:txBody>
      </p:sp>
      <p:sp>
        <p:nvSpPr>
          <p:cNvPr id="8" name="矩形 7"/>
          <p:cNvSpPr/>
          <p:nvPr/>
        </p:nvSpPr>
        <p:spPr>
          <a:xfrm>
            <a:off x="3568996" y="5016534"/>
            <a:ext cx="5536019" cy="382084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/>
              <a:t>Device Control</a:t>
            </a:r>
            <a:endParaRPr lang="zh-TW" altLang="en-US" sz="1400" b="1" dirty="0"/>
          </a:p>
        </p:txBody>
      </p:sp>
      <p:sp>
        <p:nvSpPr>
          <p:cNvPr id="9" name="矩形 8"/>
          <p:cNvSpPr/>
          <p:nvPr/>
        </p:nvSpPr>
        <p:spPr>
          <a:xfrm>
            <a:off x="3568995" y="4464362"/>
            <a:ext cx="2638649" cy="46319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err="1"/>
              <a:t>Wifi</a:t>
            </a:r>
            <a:r>
              <a:rPr lang="en-US" altLang="zh-TW" sz="1400" b="1" dirty="0"/>
              <a:t> Drive</a:t>
            </a:r>
            <a:endParaRPr lang="zh-TW" altLang="en-US" sz="1400" b="1" dirty="0"/>
          </a:p>
        </p:txBody>
      </p:sp>
      <p:sp>
        <p:nvSpPr>
          <p:cNvPr id="10" name="矩形 9"/>
          <p:cNvSpPr/>
          <p:nvPr/>
        </p:nvSpPr>
        <p:spPr>
          <a:xfrm>
            <a:off x="6337005" y="4464363"/>
            <a:ext cx="2768010" cy="44478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/>
              <a:t>Sensor Drive</a:t>
            </a:r>
            <a:endParaRPr lang="zh-TW" altLang="en-US" sz="1400" b="1" dirty="0"/>
          </a:p>
        </p:txBody>
      </p:sp>
      <p:sp>
        <p:nvSpPr>
          <p:cNvPr id="12" name="矩形 11"/>
          <p:cNvSpPr/>
          <p:nvPr/>
        </p:nvSpPr>
        <p:spPr>
          <a:xfrm>
            <a:off x="2264735" y="2039459"/>
            <a:ext cx="1127051" cy="215940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/>
              <a:t>User Space</a:t>
            </a:r>
            <a:endParaRPr lang="zh-TW" altLang="en-US" sz="1400" b="1" dirty="0"/>
          </a:p>
        </p:txBody>
      </p:sp>
      <p:sp>
        <p:nvSpPr>
          <p:cNvPr id="13" name="矩形 12"/>
          <p:cNvSpPr/>
          <p:nvPr/>
        </p:nvSpPr>
        <p:spPr>
          <a:xfrm>
            <a:off x="3629245" y="2052265"/>
            <a:ext cx="1243994" cy="38432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/>
              <a:t>Video/Audio</a:t>
            </a:r>
            <a:endParaRPr lang="zh-TW" altLang="en-US" sz="1400" b="1" dirty="0"/>
          </a:p>
        </p:txBody>
      </p:sp>
      <p:sp>
        <p:nvSpPr>
          <p:cNvPr id="15" name="矩形 14"/>
          <p:cNvSpPr/>
          <p:nvPr/>
        </p:nvSpPr>
        <p:spPr>
          <a:xfrm>
            <a:off x="4941494" y="2039459"/>
            <a:ext cx="1243994" cy="38432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/>
              <a:t>PTZ/Preset</a:t>
            </a:r>
            <a:endParaRPr lang="zh-TW" altLang="en-US" sz="1400" b="1" dirty="0"/>
          </a:p>
        </p:txBody>
      </p:sp>
      <p:sp>
        <p:nvSpPr>
          <p:cNvPr id="16" name="矩形 15"/>
          <p:cNvSpPr/>
          <p:nvPr/>
        </p:nvSpPr>
        <p:spPr>
          <a:xfrm>
            <a:off x="3629245" y="2551994"/>
            <a:ext cx="1243994" cy="38432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/>
              <a:t>Human </a:t>
            </a:r>
            <a:r>
              <a:rPr lang="en-US" altLang="zh-TW" sz="1400" b="1" dirty="0" err="1"/>
              <a:t>dectection</a:t>
            </a:r>
            <a:endParaRPr lang="zh-TW" altLang="en-US" sz="1400" b="1" dirty="0"/>
          </a:p>
        </p:txBody>
      </p:sp>
      <p:sp>
        <p:nvSpPr>
          <p:cNvPr id="17" name="矩形 16"/>
          <p:cNvSpPr/>
          <p:nvPr/>
        </p:nvSpPr>
        <p:spPr>
          <a:xfrm>
            <a:off x="3629245" y="3016408"/>
            <a:ext cx="1243994" cy="38432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/>
              <a:t>Night vision</a:t>
            </a:r>
            <a:endParaRPr lang="zh-TW" altLang="en-US" sz="1400" b="1" dirty="0"/>
          </a:p>
        </p:txBody>
      </p:sp>
      <p:sp>
        <p:nvSpPr>
          <p:cNvPr id="18" name="矩形 17"/>
          <p:cNvSpPr/>
          <p:nvPr/>
        </p:nvSpPr>
        <p:spPr>
          <a:xfrm>
            <a:off x="4960103" y="2539779"/>
            <a:ext cx="1243994" cy="38432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/>
              <a:t>Motion </a:t>
            </a:r>
            <a:r>
              <a:rPr lang="en-US" altLang="zh-TW" sz="1400" b="1" dirty="0" err="1"/>
              <a:t>dectection</a:t>
            </a:r>
            <a:endParaRPr lang="zh-TW" altLang="en-US" sz="1400" b="1" dirty="0"/>
          </a:p>
        </p:txBody>
      </p:sp>
      <p:sp>
        <p:nvSpPr>
          <p:cNvPr id="19" name="矩形 18"/>
          <p:cNvSpPr/>
          <p:nvPr/>
        </p:nvSpPr>
        <p:spPr>
          <a:xfrm>
            <a:off x="4960103" y="2983217"/>
            <a:ext cx="1243994" cy="38432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/>
              <a:t>Manuf. tool</a:t>
            </a:r>
            <a:endParaRPr lang="zh-TW" altLang="en-US" sz="1400" b="1" dirty="0"/>
          </a:p>
        </p:txBody>
      </p:sp>
      <p:sp>
        <p:nvSpPr>
          <p:cNvPr id="20" name="矩形 19"/>
          <p:cNvSpPr/>
          <p:nvPr/>
        </p:nvSpPr>
        <p:spPr>
          <a:xfrm>
            <a:off x="6335279" y="2511027"/>
            <a:ext cx="1243994" cy="38432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/>
              <a:t>OTA Update</a:t>
            </a:r>
            <a:endParaRPr lang="zh-TW" altLang="en-US" sz="1400" b="1" dirty="0"/>
          </a:p>
        </p:txBody>
      </p:sp>
      <p:sp>
        <p:nvSpPr>
          <p:cNvPr id="21" name="矩形 20"/>
          <p:cNvSpPr/>
          <p:nvPr/>
        </p:nvSpPr>
        <p:spPr>
          <a:xfrm>
            <a:off x="7772415" y="2519969"/>
            <a:ext cx="1243994" cy="38432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/>
              <a:t>Privacy mode</a:t>
            </a:r>
            <a:endParaRPr lang="zh-TW" altLang="en-US" sz="1400" b="1" dirty="0"/>
          </a:p>
        </p:txBody>
      </p:sp>
      <p:sp>
        <p:nvSpPr>
          <p:cNvPr id="22" name="矩形 21"/>
          <p:cNvSpPr/>
          <p:nvPr/>
        </p:nvSpPr>
        <p:spPr>
          <a:xfrm>
            <a:off x="6338804" y="2990469"/>
            <a:ext cx="1243994" cy="38432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/>
              <a:t>Device Info</a:t>
            </a:r>
            <a:endParaRPr lang="zh-TW" altLang="en-US" sz="1400" b="1" dirty="0"/>
          </a:p>
        </p:txBody>
      </p:sp>
      <p:sp>
        <p:nvSpPr>
          <p:cNvPr id="23" name="矩形 22"/>
          <p:cNvSpPr/>
          <p:nvPr/>
        </p:nvSpPr>
        <p:spPr>
          <a:xfrm>
            <a:off x="7772415" y="2990469"/>
            <a:ext cx="1243994" cy="38432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err="1"/>
              <a:t>Abnomal</a:t>
            </a:r>
            <a:r>
              <a:rPr lang="en-US" altLang="zh-TW" sz="1400" b="1" dirty="0"/>
              <a:t> sound</a:t>
            </a:r>
            <a:endParaRPr lang="zh-TW" altLang="en-US" sz="1400" b="1" dirty="0"/>
          </a:p>
        </p:txBody>
      </p:sp>
      <p:sp>
        <p:nvSpPr>
          <p:cNvPr id="24" name="矩形 23"/>
          <p:cNvSpPr/>
          <p:nvPr/>
        </p:nvSpPr>
        <p:spPr>
          <a:xfrm>
            <a:off x="6299799" y="2043374"/>
            <a:ext cx="1243994" cy="38432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/>
              <a:t>Led/Button</a:t>
            </a:r>
            <a:endParaRPr lang="zh-TW" altLang="en-US" sz="1400" b="1" dirty="0"/>
          </a:p>
        </p:txBody>
      </p:sp>
      <p:sp>
        <p:nvSpPr>
          <p:cNvPr id="25" name="矩形 24"/>
          <p:cNvSpPr/>
          <p:nvPr/>
        </p:nvSpPr>
        <p:spPr>
          <a:xfrm>
            <a:off x="7772415" y="2046101"/>
            <a:ext cx="1243994" cy="38432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/>
              <a:t>Reset factory</a:t>
            </a:r>
            <a:endParaRPr lang="zh-TW" altLang="en-US" sz="1400" b="1" dirty="0"/>
          </a:p>
        </p:txBody>
      </p:sp>
      <p:sp>
        <p:nvSpPr>
          <p:cNvPr id="26" name="矩形 25"/>
          <p:cNvSpPr/>
          <p:nvPr/>
        </p:nvSpPr>
        <p:spPr>
          <a:xfrm>
            <a:off x="3628360" y="3500554"/>
            <a:ext cx="2557127" cy="29315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/>
              <a:t>ONVIF</a:t>
            </a:r>
            <a:endParaRPr lang="zh-TW" altLang="en-US" sz="1400" b="1" dirty="0"/>
          </a:p>
        </p:txBody>
      </p:sp>
      <p:sp>
        <p:nvSpPr>
          <p:cNvPr id="27" name="矩形 26"/>
          <p:cNvSpPr/>
          <p:nvPr/>
        </p:nvSpPr>
        <p:spPr>
          <a:xfrm>
            <a:off x="6335279" y="3469912"/>
            <a:ext cx="2681130" cy="32379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/>
              <a:t>RTSP (RTMP) Server/push</a:t>
            </a:r>
            <a:endParaRPr lang="zh-TW" altLang="en-US" sz="1400" b="1" dirty="0"/>
          </a:p>
        </p:txBody>
      </p:sp>
      <p:sp>
        <p:nvSpPr>
          <p:cNvPr id="28" name="矩形 27"/>
          <p:cNvSpPr/>
          <p:nvPr/>
        </p:nvSpPr>
        <p:spPr>
          <a:xfrm>
            <a:off x="3603554" y="3921018"/>
            <a:ext cx="5412855" cy="32534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err="1"/>
              <a:t>TFCard</a:t>
            </a:r>
            <a:r>
              <a:rPr lang="en-US" altLang="zh-TW" sz="1400" b="1" dirty="0"/>
              <a:t> recording</a:t>
            </a:r>
            <a:endParaRPr lang="zh-TW" altLang="en-US" sz="1400" b="1" dirty="0"/>
          </a:p>
        </p:txBody>
      </p:sp>
      <p:sp>
        <p:nvSpPr>
          <p:cNvPr id="29" name="矩形 28"/>
          <p:cNvSpPr/>
          <p:nvPr/>
        </p:nvSpPr>
        <p:spPr>
          <a:xfrm>
            <a:off x="4799714" y="1620670"/>
            <a:ext cx="2571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latin typeface="ArialMT"/>
              </a:rPr>
              <a:t>IPC Device Basic Function</a:t>
            </a:r>
            <a:endParaRPr lang="zh-TW" altLang="en-US" b="1" dirty="0"/>
          </a:p>
        </p:txBody>
      </p:sp>
      <p:sp>
        <p:nvSpPr>
          <p:cNvPr id="30" name="圓角矩形 29"/>
          <p:cNvSpPr/>
          <p:nvPr/>
        </p:nvSpPr>
        <p:spPr>
          <a:xfrm>
            <a:off x="3480391" y="1612099"/>
            <a:ext cx="5738038" cy="2709751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/>
          </a:p>
        </p:txBody>
      </p:sp>
      <p:sp>
        <p:nvSpPr>
          <p:cNvPr id="31" name="矩形 30"/>
          <p:cNvSpPr/>
          <p:nvPr/>
        </p:nvSpPr>
        <p:spPr>
          <a:xfrm>
            <a:off x="2264733" y="873848"/>
            <a:ext cx="6953695" cy="67981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400" b="1" dirty="0">
                <a:solidFill>
                  <a:schemeClr val="tx1"/>
                </a:solidFill>
              </a:rPr>
              <a:t>Cloud API </a:t>
            </a:r>
            <a:endParaRPr lang="zh-TW" altLang="en-US" sz="1400" b="1" dirty="0">
              <a:solidFill>
                <a:schemeClr val="tx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622170" y="969615"/>
            <a:ext cx="1337934" cy="463193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>
                <a:solidFill>
                  <a:schemeClr val="bg1"/>
                </a:solidFill>
              </a:rPr>
              <a:t>Ali </a:t>
            </a:r>
            <a:r>
              <a:rPr lang="en-US" altLang="zh-TW" sz="1400" b="1" dirty="0" err="1">
                <a:solidFill>
                  <a:schemeClr val="bg1"/>
                </a:solidFill>
              </a:rPr>
              <a:t>Fyeiyan</a:t>
            </a:r>
            <a:endParaRPr lang="en-US" altLang="zh-TW" sz="1400" b="1" dirty="0">
              <a:solidFill>
                <a:schemeClr val="bg1"/>
              </a:solidFill>
            </a:endParaRPr>
          </a:p>
          <a:p>
            <a:pPr algn="ctr"/>
            <a:r>
              <a:rPr lang="en-US" altLang="zh-TW" sz="1400" b="1" dirty="0">
                <a:solidFill>
                  <a:schemeClr val="bg1"/>
                </a:solidFill>
              </a:rPr>
              <a:t>(Ready)</a:t>
            </a:r>
            <a:endParaRPr lang="zh-TW" altLang="en-US" sz="1400" b="1" dirty="0">
              <a:solidFill>
                <a:schemeClr val="bg1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394823" y="972837"/>
            <a:ext cx="1541709" cy="463193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>
                <a:solidFill>
                  <a:schemeClr val="bg1"/>
                </a:solidFill>
              </a:rPr>
              <a:t>AWS</a:t>
            </a:r>
          </a:p>
          <a:p>
            <a:pPr algn="ctr"/>
            <a:r>
              <a:rPr lang="en-US" altLang="zh-TW" sz="1400" b="1" dirty="0">
                <a:solidFill>
                  <a:schemeClr val="bg1"/>
                </a:solidFill>
              </a:rPr>
              <a:t>(To be delivered)</a:t>
            </a:r>
            <a:endParaRPr lang="zh-TW" altLang="en-US" sz="1400" b="1" dirty="0">
              <a:solidFill>
                <a:schemeClr val="bg1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371252" y="969614"/>
            <a:ext cx="1541709" cy="463193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>
                <a:solidFill>
                  <a:schemeClr val="bg1"/>
                </a:solidFill>
              </a:rPr>
              <a:t>Other cloud</a:t>
            </a:r>
          </a:p>
          <a:p>
            <a:pPr algn="ctr"/>
            <a:r>
              <a:rPr lang="en-US" altLang="zh-TW" sz="1400" b="1" dirty="0">
                <a:solidFill>
                  <a:schemeClr val="bg1"/>
                </a:solidFill>
              </a:rPr>
              <a:t>(To be delivered)</a:t>
            </a:r>
            <a:endParaRPr lang="zh-TW" altLang="en-US" sz="1400" b="1" dirty="0">
              <a:solidFill>
                <a:schemeClr val="bg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9845749" y="5561880"/>
            <a:ext cx="1499191" cy="54654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err="1"/>
              <a:t>Sigmastar</a:t>
            </a:r>
            <a:r>
              <a:rPr lang="en-US" altLang="zh-TW" sz="1400" b="1" dirty="0"/>
              <a:t> SDK</a:t>
            </a:r>
            <a:endParaRPr lang="zh-TW" altLang="en-US" sz="1400" b="1" dirty="0"/>
          </a:p>
        </p:txBody>
      </p:sp>
      <p:sp>
        <p:nvSpPr>
          <p:cNvPr id="36" name="矩形 35"/>
          <p:cNvSpPr/>
          <p:nvPr/>
        </p:nvSpPr>
        <p:spPr>
          <a:xfrm>
            <a:off x="9845749" y="4906206"/>
            <a:ext cx="1499191" cy="54654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/>
              <a:t>SMC Source Codes</a:t>
            </a:r>
            <a:endParaRPr lang="zh-TW" altLang="en-US" sz="1400" b="1" dirty="0"/>
          </a:p>
        </p:txBody>
      </p:sp>
      <p:sp>
        <p:nvSpPr>
          <p:cNvPr id="37" name="矩形 36"/>
          <p:cNvSpPr/>
          <p:nvPr/>
        </p:nvSpPr>
        <p:spPr>
          <a:xfrm>
            <a:off x="9845749" y="4158708"/>
            <a:ext cx="1499191" cy="546548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/>
              <a:t>Cloud API Library</a:t>
            </a:r>
            <a:endParaRPr lang="zh-TW" altLang="en-US" sz="1400" b="1" dirty="0"/>
          </a:p>
        </p:txBody>
      </p:sp>
      <p:cxnSp>
        <p:nvCxnSpPr>
          <p:cNvPr id="4" name="直線接點 3"/>
          <p:cNvCxnSpPr/>
          <p:nvPr/>
        </p:nvCxnSpPr>
        <p:spPr>
          <a:xfrm>
            <a:off x="1933303" y="4373160"/>
            <a:ext cx="7611291" cy="294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571912"/>
      </p:ext>
    </p:extLst>
  </p:cSld>
  <p:clrMapOvr>
    <a:masterClrMapping/>
  </p:clrMapOvr>
  <p:transition spd="slow" advClick="0" advTm="0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40361" y="2110803"/>
            <a:ext cx="7739364" cy="1520671"/>
          </a:xfrm>
        </p:spPr>
        <p:txBody>
          <a:bodyPr/>
          <a:lstStyle/>
          <a:p>
            <a:pPr algn="ctr"/>
            <a:r>
              <a:rPr lang="en-US" altLang="zh-TW" sz="3600" dirty="0" err="1"/>
              <a:t>MediaTek</a:t>
            </a:r>
            <a:r>
              <a:rPr lang="en-US" altLang="zh-TW" sz="3600" dirty="0"/>
              <a:t> </a:t>
            </a:r>
            <a:br>
              <a:rPr lang="en-US" altLang="zh-TW" sz="3600" dirty="0"/>
            </a:br>
            <a:r>
              <a:rPr lang="en-US" altLang="zh-TW" sz="3600" dirty="0"/>
              <a:t>Simple Connect TV</a:t>
            </a:r>
            <a:br>
              <a:rPr lang="en-US" altLang="zh-TW" sz="3600" dirty="0"/>
            </a:br>
            <a:r>
              <a:rPr lang="en-US" altLang="zh-TW" sz="3600" dirty="0"/>
              <a:t>(SCTV)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17371407"/>
      </p:ext>
    </p:extLst>
  </p:cSld>
  <p:clrMapOvr>
    <a:masterClrMapping/>
  </p:clrMapOvr>
  <p:transition spd="slow" advClick="0" advTm="0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直接连接符 42"/>
          <p:cNvCxnSpPr/>
          <p:nvPr/>
        </p:nvCxnSpPr>
        <p:spPr>
          <a:xfrm>
            <a:off x="514351" y="232834"/>
            <a:ext cx="0" cy="814917"/>
          </a:xfrm>
          <a:prstGeom prst="line">
            <a:avLst/>
          </a:prstGeom>
          <a:ln w="50800">
            <a:solidFill>
              <a:srgbClr val="006C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431800" y="232834"/>
            <a:ext cx="0" cy="814917"/>
          </a:xfrm>
          <a:prstGeom prst="line">
            <a:avLst/>
          </a:prstGeom>
          <a:ln w="19050">
            <a:solidFill>
              <a:srgbClr val="006C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8" name="TextBox 3"/>
          <p:cNvSpPr txBox="1"/>
          <p:nvPr/>
        </p:nvSpPr>
        <p:spPr>
          <a:xfrm>
            <a:off x="1103909" y="232834"/>
            <a:ext cx="6047316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r>
              <a:rPr lang="en-US" altLang="zh-CN" sz="3200" b="1" dirty="0">
                <a:solidFill>
                  <a:srgbClr val="006CB7"/>
                </a:solidFill>
                <a:latin typeface="思源黑体" pitchFamily="34" charset="-122"/>
                <a:ea typeface="思源黑体" pitchFamily="34" charset="-122"/>
              </a:rPr>
              <a:t>Next Generation of A</a:t>
            </a:r>
            <a:r>
              <a:rPr lang="en-US" altLang="zh-TW" sz="3200" b="1" dirty="0">
                <a:solidFill>
                  <a:srgbClr val="006CB7"/>
                </a:solidFill>
                <a:latin typeface="思源黑体" pitchFamily="34" charset="-122"/>
                <a:ea typeface="思源黑体" pitchFamily="34" charset="-122"/>
              </a:rPr>
              <a:t>I</a:t>
            </a:r>
            <a:r>
              <a:rPr lang="zh-TW" altLang="en-US" sz="3200" b="1" dirty="0">
                <a:solidFill>
                  <a:srgbClr val="006CB7"/>
                </a:solidFill>
                <a:latin typeface="思源黑体" pitchFamily="34" charset="-122"/>
                <a:ea typeface="思源黑体" pitchFamily="34" charset="-122"/>
              </a:rPr>
              <a:t> </a:t>
            </a:r>
            <a:r>
              <a:rPr lang="en-US" altLang="zh-TW" sz="3200" b="1" dirty="0">
                <a:solidFill>
                  <a:srgbClr val="006CB7"/>
                </a:solidFill>
                <a:latin typeface="思源黑体" pitchFamily="34" charset="-122"/>
                <a:ea typeface="思源黑体" pitchFamily="34" charset="-122"/>
              </a:rPr>
              <a:t>IPC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98590" y="1302623"/>
            <a:ext cx="5743175" cy="31700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SigmaStar</a:t>
            </a:r>
            <a:r>
              <a:rPr lang="en-US" altLang="zh-CN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u="sng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SSC377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CPU: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Cortex-35 1.0GHz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0.5Tops NIT8 AI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CN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Resolution: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5M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CN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AI feature in indoor &amp; outdoor IPC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Face </a:t>
            </a:r>
            <a:r>
              <a:rPr lang="en-US" altLang="zh-TW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R</a:t>
            </a: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ecognition</a:t>
            </a:r>
          </a:p>
          <a:p>
            <a:pPr algn="l"/>
            <a:r>
              <a:rPr lang="en-US" altLang="zh-CN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5049" y="640292"/>
            <a:ext cx="1661630" cy="1517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图片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62743" y="640292"/>
            <a:ext cx="1112548" cy="1623101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6489" y="4688077"/>
            <a:ext cx="2619375" cy="174307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3626" y="2835030"/>
            <a:ext cx="27051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87582"/>
      </p:ext>
    </p:extLst>
  </p:cSld>
  <p:clrMapOvr>
    <a:masterClrMapping/>
  </p:clrMapOvr>
  <p:transition spd="slow" advClick="0" advTm="0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08201" y="3016495"/>
            <a:ext cx="4799275" cy="482063"/>
          </a:xfrm>
        </p:spPr>
        <p:txBody>
          <a:bodyPr/>
          <a:lstStyle/>
          <a:p>
            <a:pPr algn="ctr"/>
            <a:r>
              <a:rPr lang="en-US" altLang="zh-TW" sz="3600" dirty="0" err="1"/>
              <a:t>AIoT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035435426"/>
      </p:ext>
    </p:extLst>
  </p:cSld>
  <p:clrMapOvr>
    <a:masterClrMapping/>
  </p:clrMapOvr>
  <p:transition spd="slow" advClick="0" advTm="0"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8544" y="229753"/>
            <a:ext cx="8383799" cy="482063"/>
          </a:xfrm>
        </p:spPr>
        <p:txBody>
          <a:bodyPr/>
          <a:lstStyle/>
          <a:p>
            <a:r>
              <a:rPr lang="en-US" altLang="zh-TW" dirty="0"/>
              <a:t>System-on-Module:  SOM 350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919" y="1272758"/>
            <a:ext cx="8519348" cy="458617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466" y="1272758"/>
            <a:ext cx="2957851" cy="2664241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3604919" y="6050543"/>
            <a:ext cx="2244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Size: 52.5 x 52.5 mm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1653293"/>
      </p:ext>
    </p:extLst>
  </p:cSld>
  <p:clrMapOvr>
    <a:masterClrMapping/>
  </p:clrMapOvr>
  <p:transition spd="slow" advClick="0" advTm="0"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Application of SOM 350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Smart cash registers</a:t>
            </a:r>
          </a:p>
          <a:p>
            <a:r>
              <a:rPr lang="en-US" altLang="zh-TW" sz="2400" dirty="0"/>
              <a:t>Smart POS equipment</a:t>
            </a:r>
          </a:p>
          <a:p>
            <a:r>
              <a:rPr lang="en-US" altLang="zh-TW" sz="2400" dirty="0"/>
              <a:t>Vehicle screen device</a:t>
            </a:r>
          </a:p>
          <a:p>
            <a:r>
              <a:rPr lang="en-US" altLang="zh-TW" sz="2400" dirty="0"/>
              <a:t>Smart home</a:t>
            </a:r>
          </a:p>
          <a:p>
            <a:r>
              <a:rPr lang="en-US" altLang="zh-TW" sz="2400" dirty="0"/>
              <a:t>Industrial smart hand-carried devices</a:t>
            </a:r>
          </a:p>
          <a:p>
            <a:r>
              <a:rPr lang="en-US" altLang="zh-TW" sz="2400" dirty="0"/>
              <a:t>Cargo storage cabinet</a:t>
            </a:r>
            <a:endParaRPr lang="zh-TW" altLang="en-US" sz="2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1733" y="2906344"/>
            <a:ext cx="2252874" cy="2029243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9304867" y="1706015"/>
            <a:ext cx="17652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TW" dirty="0"/>
              <a:t>Connectivity: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/>
              <a:t>Wi-Fi 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/>
              <a:t>BT 5.0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/>
              <a:t>GPS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7337439" y="3320800"/>
            <a:ext cx="15215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TW" dirty="0"/>
              <a:t>Display: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/>
              <a:t>MIPI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/>
              <a:t>LVDS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/>
              <a:t>HDMI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9426695" y="5182729"/>
            <a:ext cx="2291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TW" dirty="0"/>
              <a:t>Camera: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/>
              <a:t>2xCSI-4 lanes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37504043"/>
      </p:ext>
    </p:extLst>
  </p:cSld>
  <p:clrMapOvr>
    <a:masterClrMapping/>
  </p:clrMapOvr>
  <p:transition spd="slow" advClick="0" advTm="0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/>
          <a:srcRect l="18947" t="4125" r="13473" b="4505"/>
          <a:stretch>
            <a:fillRect/>
          </a:stretch>
        </p:blipFill>
        <p:spPr>
          <a:xfrm>
            <a:off x="299721" y="1068494"/>
            <a:ext cx="954193" cy="48683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04243" y="214650"/>
            <a:ext cx="7304032" cy="647700"/>
          </a:xfrm>
        </p:spPr>
        <p:txBody>
          <a:bodyPr>
            <a:noAutofit/>
          </a:bodyPr>
          <a:lstStyle/>
          <a:p>
            <a:r>
              <a:rPr lang="en-US" altLang="zh-TW" sz="3200" dirty="0" err="1"/>
              <a:t>MediaTek</a:t>
            </a:r>
            <a:r>
              <a:rPr lang="en-US" altLang="zh-TW" sz="3200" dirty="0"/>
              <a:t> Simple Connect TV</a:t>
            </a:r>
            <a:endParaRPr sz="3200" kern="0" dirty="0">
              <a:solidFill>
                <a:schemeClr val="tx1"/>
              </a:solidFill>
              <a:latin typeface="Arial" panose="020B0604020202020204"/>
              <a:cs typeface="Arial" panose="020B0604020202020204"/>
              <a:sym typeface="+mn-ea"/>
            </a:endParaRPr>
          </a:p>
        </p:txBody>
      </p:sp>
      <p:sp>
        <p:nvSpPr>
          <p:cNvPr id="82" name="object 30"/>
          <p:cNvSpPr txBox="1">
            <a:spLocks noGrp="1"/>
          </p:cNvSpPr>
          <p:nvPr>
            <p:ph type="body" idx="1"/>
          </p:nvPr>
        </p:nvSpPr>
        <p:spPr>
          <a:xfrm>
            <a:off x="1204242" y="1798067"/>
            <a:ext cx="10987759" cy="3647152"/>
          </a:xfrm>
          <a:prstGeom prst="rect">
            <a:avLst/>
          </a:prstGeom>
        </p:spPr>
        <p:txBody>
          <a:bodyPr vert="horz" wrap="square" lIns="0" tIns="1270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212061" indent="0">
              <a:lnSpc>
                <a:spcPct val="100000"/>
              </a:lnSpc>
              <a:buNone/>
            </a:pPr>
            <a:r>
              <a:rPr lang="en-US" sz="1800" dirty="0"/>
              <a:t>    </a:t>
            </a:r>
            <a:r>
              <a:rPr sz="1800" dirty="0"/>
              <a:t>Why </a:t>
            </a:r>
            <a:r>
              <a:rPr lang="en-US" sz="1800" dirty="0"/>
              <a:t>Choose </a:t>
            </a:r>
            <a:r>
              <a:rPr sz="1800" spc="-7" dirty="0"/>
              <a:t>Simple </a:t>
            </a:r>
            <a:r>
              <a:rPr sz="1800" dirty="0"/>
              <a:t>Connected</a:t>
            </a:r>
            <a:r>
              <a:rPr sz="1800" spc="-60" dirty="0"/>
              <a:t> </a:t>
            </a:r>
            <a:r>
              <a:rPr sz="1800" dirty="0"/>
              <a:t>TV</a:t>
            </a:r>
          </a:p>
          <a:p>
            <a:pPr marL="4510927" indent="-382684" defTabSz="914377" fontAlgn="auto">
              <a:lnSpc>
                <a:spcPct val="100000"/>
              </a:lnSpc>
              <a:spcBef>
                <a:spcPts val="687"/>
              </a:spcBef>
              <a:buFont typeface="Wingdings" panose="05000000000000000000" pitchFamily="2" charset="2"/>
              <a:buChar char="Ø"/>
              <a:tabLst>
                <a:tab pos="4512621" algn="l"/>
              </a:tabLst>
            </a:pPr>
            <a:r>
              <a:rPr sz="1600" spc="-7" dirty="0">
                <a:solidFill>
                  <a:srgbClr val="000000"/>
                </a:solidFill>
                <a:cs typeface="+mn-lt"/>
              </a:rPr>
              <a:t>High entry barrier in quantity and cost to get Google</a:t>
            </a:r>
            <a:r>
              <a:rPr sz="1600" spc="152" dirty="0">
                <a:solidFill>
                  <a:srgbClr val="000000"/>
                </a:solidFill>
                <a:cs typeface="+mn-lt"/>
              </a:rPr>
              <a:t> </a:t>
            </a:r>
            <a:r>
              <a:rPr sz="1600" spc="-7" dirty="0">
                <a:solidFill>
                  <a:srgbClr val="000000"/>
                </a:solidFill>
                <a:cs typeface="+mn-lt"/>
              </a:rPr>
              <a:t>certificate.</a:t>
            </a:r>
            <a:endParaRPr sz="1600" dirty="0">
              <a:cs typeface="+mn-lt"/>
            </a:endParaRPr>
          </a:p>
          <a:p>
            <a:pPr marL="4510927" indent="-382684" defTabSz="914377" fontAlgn="auto">
              <a:lnSpc>
                <a:spcPct val="100000"/>
              </a:lnSpc>
              <a:spcBef>
                <a:spcPts val="1287"/>
              </a:spcBef>
              <a:buFont typeface="Wingdings" panose="05000000000000000000" pitchFamily="2" charset="2"/>
              <a:buChar char="Ø"/>
              <a:tabLst>
                <a:tab pos="4512621" algn="l"/>
              </a:tabLst>
            </a:pPr>
            <a:r>
              <a:rPr sz="1600" spc="-7" dirty="0">
                <a:solidFill>
                  <a:srgbClr val="000000"/>
                </a:solidFill>
                <a:cs typeface="+mn-lt"/>
              </a:rPr>
              <a:t>Middle-ware technical input caused time waste and cost increase</a:t>
            </a:r>
            <a:r>
              <a:rPr sz="1600" spc="67" dirty="0">
                <a:solidFill>
                  <a:srgbClr val="000000"/>
                </a:solidFill>
                <a:cs typeface="+mn-lt"/>
              </a:rPr>
              <a:t> </a:t>
            </a:r>
            <a:r>
              <a:rPr sz="1600" spc="-7" dirty="0">
                <a:solidFill>
                  <a:srgbClr val="000000"/>
                </a:solidFill>
                <a:cs typeface="+mn-lt"/>
              </a:rPr>
              <a:t>.</a:t>
            </a:r>
            <a:endParaRPr sz="1600" dirty="0">
              <a:cs typeface="+mn-lt"/>
            </a:endParaRPr>
          </a:p>
          <a:p>
            <a:pPr marL="4510927" indent="-382684" defTabSz="914377" fontAlgn="auto">
              <a:lnSpc>
                <a:spcPct val="100000"/>
              </a:lnSpc>
              <a:spcBef>
                <a:spcPts val="1280"/>
              </a:spcBef>
              <a:buFont typeface="Wingdings" panose="05000000000000000000" pitchFamily="2" charset="2"/>
              <a:buChar char="Ø"/>
              <a:tabLst>
                <a:tab pos="4512621" algn="l"/>
              </a:tabLst>
            </a:pPr>
            <a:r>
              <a:rPr sz="1600" spc="-7" dirty="0">
                <a:solidFill>
                  <a:srgbClr val="000000"/>
                </a:solidFill>
                <a:cs typeface="+mn-lt"/>
              </a:rPr>
              <a:t>AOSP non-certified device been blocked to </a:t>
            </a:r>
            <a:r>
              <a:rPr sz="1600" spc="-13" dirty="0">
                <a:solidFill>
                  <a:srgbClr val="000000"/>
                </a:solidFill>
                <a:cs typeface="+mn-lt"/>
              </a:rPr>
              <a:t>watch </a:t>
            </a:r>
            <a:r>
              <a:rPr sz="1600" spc="-53" dirty="0">
                <a:solidFill>
                  <a:srgbClr val="000000"/>
                </a:solidFill>
                <a:cs typeface="+mn-lt"/>
              </a:rPr>
              <a:t>YouTube </a:t>
            </a:r>
            <a:r>
              <a:rPr sz="1600" spc="-7" dirty="0">
                <a:solidFill>
                  <a:srgbClr val="000000"/>
                </a:solidFill>
                <a:cs typeface="+mn-lt"/>
              </a:rPr>
              <a:t>in</a:t>
            </a:r>
            <a:r>
              <a:rPr sz="1600" spc="100" dirty="0">
                <a:solidFill>
                  <a:srgbClr val="000000"/>
                </a:solidFill>
                <a:cs typeface="+mn-lt"/>
              </a:rPr>
              <a:t> </a:t>
            </a:r>
            <a:r>
              <a:rPr sz="1600" spc="-7" dirty="0">
                <a:solidFill>
                  <a:srgbClr val="000000"/>
                </a:solidFill>
                <a:cs typeface="+mn-lt"/>
              </a:rPr>
              <a:t>2020.</a:t>
            </a:r>
            <a:endParaRPr sz="1600" dirty="0">
              <a:cs typeface="+mn-lt"/>
            </a:endParaRPr>
          </a:p>
          <a:p>
            <a:pPr marL="4510927" marR="6773" indent="-382684" defTabSz="914377" fontAlgn="auto">
              <a:lnSpc>
                <a:spcPct val="100000"/>
              </a:lnSpc>
              <a:spcBef>
                <a:spcPts val="340"/>
              </a:spcBef>
              <a:buFont typeface="Wingdings" panose="05000000000000000000" pitchFamily="2" charset="2"/>
              <a:buChar char="Ø"/>
              <a:tabLst>
                <a:tab pos="4512621" algn="l"/>
              </a:tabLst>
            </a:pPr>
            <a:r>
              <a:rPr sz="1600" spc="-7" dirty="0">
                <a:solidFill>
                  <a:srgbClr val="000000"/>
                </a:solidFill>
                <a:cs typeface="+mn-lt"/>
              </a:rPr>
              <a:t>Hi-performance SoC , low density DRAM and Flash to save cost. (DRAM  Embedded 512MB , External 256MB , </a:t>
            </a:r>
            <a:r>
              <a:rPr sz="1600" spc="-13" dirty="0">
                <a:solidFill>
                  <a:srgbClr val="000000"/>
                </a:solidFill>
                <a:cs typeface="+mn-lt"/>
              </a:rPr>
              <a:t>Nand</a:t>
            </a:r>
            <a:r>
              <a:rPr sz="1600" spc="120" dirty="0">
                <a:solidFill>
                  <a:srgbClr val="000000"/>
                </a:solidFill>
                <a:cs typeface="+mn-lt"/>
              </a:rPr>
              <a:t> </a:t>
            </a:r>
            <a:r>
              <a:rPr sz="1600" spc="-7" dirty="0">
                <a:solidFill>
                  <a:srgbClr val="000000"/>
                </a:solidFill>
                <a:cs typeface="+mn-lt"/>
              </a:rPr>
              <a:t>4GB)</a:t>
            </a:r>
            <a:endParaRPr sz="1600" dirty="0">
              <a:cs typeface="+mn-lt"/>
            </a:endParaRPr>
          </a:p>
          <a:p>
            <a:pPr marL="4510927" indent="-382684" defTabSz="914377" fontAlgn="auto">
              <a:lnSpc>
                <a:spcPct val="100000"/>
              </a:lnSpc>
              <a:spcBef>
                <a:spcPts val="940"/>
              </a:spcBef>
              <a:buFont typeface="Wingdings" panose="05000000000000000000" pitchFamily="2" charset="2"/>
              <a:buChar char="Ø"/>
              <a:tabLst>
                <a:tab pos="4512621" algn="l"/>
              </a:tabLst>
            </a:pPr>
            <a:r>
              <a:rPr sz="1600" spc="-7" dirty="0">
                <a:solidFill>
                  <a:srgbClr val="000000"/>
                </a:solidFill>
                <a:cs typeface="+mn-lt"/>
              </a:rPr>
              <a:t>Supported Miracast</a:t>
            </a:r>
            <a:r>
              <a:rPr sz="1600" spc="-60" dirty="0">
                <a:solidFill>
                  <a:srgbClr val="000000"/>
                </a:solidFill>
                <a:cs typeface="+mn-lt"/>
              </a:rPr>
              <a:t> </a:t>
            </a:r>
            <a:r>
              <a:rPr sz="1600" spc="-7" dirty="0">
                <a:solidFill>
                  <a:srgbClr val="000000"/>
                </a:solidFill>
                <a:cs typeface="+mn-lt"/>
              </a:rPr>
              <a:t>.</a:t>
            </a:r>
          </a:p>
          <a:p>
            <a:pPr marL="4510927" indent="-382684" defTabSz="914377" fontAlgn="auto">
              <a:lnSpc>
                <a:spcPct val="100000"/>
              </a:lnSpc>
              <a:spcBef>
                <a:spcPts val="940"/>
              </a:spcBef>
              <a:buFont typeface="Wingdings" panose="05000000000000000000" pitchFamily="2" charset="2"/>
              <a:buChar char="Ø"/>
              <a:tabLst>
                <a:tab pos="4512621" algn="l"/>
              </a:tabLst>
            </a:pPr>
            <a:r>
              <a:rPr sz="1600" dirty="0">
                <a:cs typeface="+mn-lt"/>
              </a:rPr>
              <a:t>Dolby Audio hightly</a:t>
            </a:r>
            <a:r>
              <a:rPr sz="1600" b="1" dirty="0">
                <a:cs typeface="+mn-lt"/>
              </a:rPr>
              <a:t> </a:t>
            </a:r>
            <a:r>
              <a:rPr sz="1600" dirty="0">
                <a:cs typeface="+mn-lt"/>
              </a:rPr>
              <a:t>Improve</a:t>
            </a:r>
            <a:r>
              <a:rPr lang="en-US" sz="1600" dirty="0">
                <a:cs typeface="+mn-lt"/>
              </a:rPr>
              <a:t>s</a:t>
            </a:r>
            <a:r>
              <a:rPr sz="1600" dirty="0">
                <a:cs typeface="+mn-lt"/>
              </a:rPr>
              <a:t> </a:t>
            </a:r>
            <a:r>
              <a:rPr lang="en-US" sz="1600" dirty="0">
                <a:cs typeface="+mn-lt"/>
              </a:rPr>
              <a:t>the </a:t>
            </a:r>
            <a:r>
              <a:rPr sz="1600" dirty="0">
                <a:cs typeface="+mn-lt"/>
              </a:rPr>
              <a:t>sound quality</a:t>
            </a:r>
            <a:endParaRPr sz="1600" b="1" dirty="0">
              <a:cs typeface="+mn-lt"/>
            </a:endParaRPr>
          </a:p>
          <a:p>
            <a:pPr marL="4510927" indent="-382684" defTabSz="914377" fontAlgn="auto">
              <a:lnSpc>
                <a:spcPct val="100000"/>
              </a:lnSpc>
              <a:spcBef>
                <a:spcPts val="1280"/>
              </a:spcBef>
              <a:buFont typeface="Wingdings" panose="05000000000000000000" pitchFamily="2" charset="2"/>
              <a:buChar char="Ø"/>
              <a:tabLst>
                <a:tab pos="4512621" algn="l"/>
              </a:tabLst>
            </a:pPr>
            <a:r>
              <a:rPr sz="1600" spc="-7" dirty="0">
                <a:solidFill>
                  <a:srgbClr val="000000"/>
                </a:solidFill>
                <a:cs typeface="+mn-lt"/>
              </a:rPr>
              <a:t>Use </a:t>
            </a:r>
            <a:r>
              <a:rPr sz="1600" spc="-13" dirty="0">
                <a:solidFill>
                  <a:srgbClr val="000000"/>
                </a:solidFill>
                <a:cs typeface="+mn-lt"/>
              </a:rPr>
              <a:t>web </a:t>
            </a:r>
            <a:r>
              <a:rPr sz="1600" spc="-7" dirty="0">
                <a:solidFill>
                  <a:srgbClr val="000000"/>
                </a:solidFill>
                <a:cs typeface="+mn-lt"/>
              </a:rPr>
              <a:t>Browser engine to connect local</a:t>
            </a:r>
            <a:r>
              <a:rPr sz="1600" spc="40" dirty="0">
                <a:solidFill>
                  <a:srgbClr val="000000"/>
                </a:solidFill>
                <a:cs typeface="+mn-lt"/>
              </a:rPr>
              <a:t> </a:t>
            </a:r>
            <a:r>
              <a:rPr sz="1600" spc="-7" dirty="0">
                <a:solidFill>
                  <a:srgbClr val="000000"/>
                </a:solidFill>
                <a:cs typeface="+mn-lt"/>
              </a:rPr>
              <a:t>CSP</a:t>
            </a:r>
            <a:endParaRPr sz="1600" dirty="0">
              <a:cs typeface="+mn-lt"/>
            </a:endParaRPr>
          </a:p>
          <a:p>
            <a:pPr marL="4510927" indent="-382684" defTabSz="914377" fontAlgn="auto">
              <a:lnSpc>
                <a:spcPct val="100000"/>
              </a:lnSpc>
              <a:spcBef>
                <a:spcPts val="1287"/>
              </a:spcBef>
              <a:buFont typeface="Wingdings" panose="05000000000000000000" pitchFamily="2" charset="2"/>
              <a:buChar char="Ø"/>
              <a:tabLst>
                <a:tab pos="4512621" algn="l"/>
              </a:tabLst>
            </a:pPr>
            <a:r>
              <a:rPr sz="1600" spc="-40" dirty="0">
                <a:solidFill>
                  <a:srgbClr val="000000"/>
                </a:solidFill>
                <a:cs typeface="+mn-lt"/>
              </a:rPr>
              <a:t>Value </a:t>
            </a:r>
            <a:r>
              <a:rPr sz="1600" spc="-7" dirty="0">
                <a:solidFill>
                  <a:srgbClr val="000000"/>
                </a:solidFill>
                <a:cs typeface="+mn-lt"/>
              </a:rPr>
              <a:t>added through embedded Advertising</a:t>
            </a:r>
            <a:r>
              <a:rPr sz="1600" spc="-67" dirty="0">
                <a:solidFill>
                  <a:srgbClr val="000000"/>
                </a:solidFill>
                <a:cs typeface="+mn-lt"/>
              </a:rPr>
              <a:t> </a:t>
            </a:r>
            <a:r>
              <a:rPr sz="1600" spc="-7" dirty="0">
                <a:solidFill>
                  <a:srgbClr val="000000"/>
                </a:solidFill>
                <a:cs typeface="+mn-lt"/>
              </a:rPr>
              <a:t>service.</a:t>
            </a:r>
          </a:p>
        </p:txBody>
      </p:sp>
      <p:sp>
        <p:nvSpPr>
          <p:cNvPr id="83" name="object 29"/>
          <p:cNvSpPr/>
          <p:nvPr/>
        </p:nvSpPr>
        <p:spPr>
          <a:xfrm>
            <a:off x="1163760" y="2128483"/>
            <a:ext cx="4099424" cy="3689773"/>
          </a:xfrm>
          <a:prstGeom prst="rect">
            <a:avLst/>
          </a:prstGeom>
          <a:blipFill>
            <a:blip r:embed="rId4" cstate="print"/>
            <a:srcRect/>
            <a:stretch>
              <a:fillRect l="-3102" r="1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Picture 12" descr="E:\2018年工作资料\人力资源部设计工作资料\素材\淡蓝色背景-03-0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7298" y="5415798"/>
            <a:ext cx="12225385" cy="14882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3890020"/>
      </p:ext>
    </p:extLst>
  </p:cSld>
  <p:clrMapOvr>
    <a:masterClrMapping/>
  </p:clrMapOvr>
  <p:transition spd="slow" advClick="0" advTm="0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17172" y="411318"/>
            <a:ext cx="7626531" cy="450536"/>
          </a:xfrm>
        </p:spPr>
        <p:txBody>
          <a:bodyPr>
            <a:noAutofit/>
          </a:bodyPr>
          <a:lstStyle/>
          <a:p>
            <a:r>
              <a:rPr lang="en-US" altLang="zh-CN" sz="3600" kern="0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H/W Specification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11" name="內容版面配置區 10"/>
          <p:cNvSpPr>
            <a:spLocks noGrp="1"/>
          </p:cNvSpPr>
          <p:nvPr>
            <p:ph idx="1"/>
          </p:nvPr>
        </p:nvSpPr>
        <p:spPr>
          <a:xfrm>
            <a:off x="752341" y="1302080"/>
            <a:ext cx="10054996" cy="4351339"/>
          </a:xfrm>
        </p:spPr>
        <p:txBody>
          <a:bodyPr>
            <a:normAutofit/>
          </a:bodyPr>
          <a:lstStyle/>
          <a:p>
            <a:r>
              <a:rPr lang="en-US" altLang="zh-TW" sz="2400" dirty="0" err="1"/>
              <a:t>SoC</a:t>
            </a:r>
            <a:r>
              <a:rPr lang="en-US" altLang="zh-TW" sz="2400" dirty="0"/>
              <a:t>: </a:t>
            </a:r>
            <a:r>
              <a:rPr lang="en-US" altLang="zh-TW" sz="2400" dirty="0" err="1"/>
              <a:t>MediaTek</a:t>
            </a:r>
            <a:r>
              <a:rPr lang="en-US" altLang="zh-TW" sz="2400" dirty="0"/>
              <a:t> MT5686 </a:t>
            </a:r>
          </a:p>
          <a:p>
            <a:pPr lvl="1"/>
            <a:r>
              <a:rPr lang="en-US" altLang="zh-TW" sz="2000" dirty="0"/>
              <a:t>CPU: ARM CA53x4</a:t>
            </a:r>
          </a:p>
          <a:p>
            <a:pPr lvl="1"/>
            <a:r>
              <a:rPr lang="en-US" altLang="zh-TW" sz="2000" dirty="0"/>
              <a:t>GPU: Mali470MP3</a:t>
            </a:r>
          </a:p>
          <a:p>
            <a:r>
              <a:rPr lang="en-US" altLang="zh-TW" sz="2400" dirty="0"/>
              <a:t>OS: Linux</a:t>
            </a:r>
          </a:p>
          <a:p>
            <a:r>
              <a:rPr lang="en-US" altLang="zh-TW" sz="2400" dirty="0"/>
              <a:t>DRAM: 768MB</a:t>
            </a:r>
          </a:p>
          <a:p>
            <a:r>
              <a:rPr lang="en-US" altLang="zh-TW" sz="2400" dirty="0" err="1"/>
              <a:t>eMMC</a:t>
            </a:r>
            <a:r>
              <a:rPr lang="en-US" altLang="zh-TW" sz="2400" dirty="0"/>
              <a:t>:</a:t>
            </a:r>
            <a:r>
              <a:rPr lang="zh-TW" altLang="en-US" sz="2400" dirty="0"/>
              <a:t> </a:t>
            </a:r>
            <a:r>
              <a:rPr lang="en-US" altLang="zh-TW" sz="2400" dirty="0"/>
              <a:t>4GB</a:t>
            </a:r>
          </a:p>
          <a:p>
            <a:r>
              <a:rPr lang="en-US" altLang="zh-TW" sz="2400" dirty="0"/>
              <a:t>Wi-Fi: 802.11 b/g/n</a:t>
            </a:r>
          </a:p>
          <a:p>
            <a:r>
              <a:rPr lang="en-US" altLang="zh-TW" sz="2400" dirty="0"/>
              <a:t>Ethernet LAN </a:t>
            </a:r>
          </a:p>
          <a:p>
            <a:r>
              <a:rPr lang="en-US" altLang="zh-TW" sz="2400" dirty="0"/>
              <a:t>FHD 2K TV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317E4-0412-4B53-8930-933342CC78F6}" type="slidenum">
              <a:rPr lang="zh-HK" altLang="en-US" smtClean="0"/>
              <a:t>4</a:t>
            </a:fld>
            <a:endParaRPr lang="zh-HK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450" y="2050379"/>
            <a:ext cx="5914980" cy="164388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0769" y="3922980"/>
            <a:ext cx="6061119" cy="839677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4859630" y="4964538"/>
            <a:ext cx="987380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USB1</a:t>
            </a:r>
          </a:p>
          <a:p>
            <a:pPr algn="ctr"/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USB2</a:t>
            </a:r>
            <a:endParaRPr lang="zh-TW" alt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909975" y="4969101"/>
            <a:ext cx="821384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CVBS in</a:t>
            </a:r>
          </a:p>
          <a:p>
            <a:pPr algn="ctr"/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848699" y="4974729"/>
            <a:ext cx="669701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</a:t>
            </a:r>
          </a:p>
          <a:p>
            <a:pPr algn="ctr"/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540939" y="4974729"/>
            <a:ext cx="744112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</a:t>
            </a:r>
          </a:p>
          <a:p>
            <a:pPr algn="ctr"/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34787184"/>
      </p:ext>
    </p:extLst>
  </p:cSld>
  <p:clrMapOvr>
    <a:masterClrMapping/>
  </p:clrMapOvr>
  <p:transition spd="slow" advClick="0" advTm="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E:\2018年工作资料\人力资源部设计工作资料\素材\淡蓝色背景-03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496706"/>
            <a:ext cx="12225385" cy="1488295"/>
          </a:xfrm>
          <a:prstGeom prst="rect">
            <a:avLst/>
          </a:prstGeom>
          <a:noFill/>
        </p:spPr>
      </p:pic>
      <p:pic>
        <p:nvPicPr>
          <p:cNvPr id="6" name="图片 5" descr="movie-ppt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921" y="1342814"/>
            <a:ext cx="8545407" cy="4807373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422053" y="266968"/>
            <a:ext cx="6685627" cy="482063"/>
          </a:xfrm>
        </p:spPr>
        <p:txBody>
          <a:bodyPr/>
          <a:lstStyle/>
          <a:p>
            <a:r>
              <a:rPr lang="en-US" altLang="zh-TW" sz="3200" dirty="0"/>
              <a:t>Launcher with HTML5 </a:t>
            </a:r>
            <a:r>
              <a:rPr lang="en-US" altLang="zh-TW" sz="3200" dirty="0" err="1"/>
              <a:t>Formate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10231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OTT Content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27841" y="894696"/>
            <a:ext cx="5493786" cy="6146184"/>
          </a:xfrm>
        </p:spPr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en-US" altLang="zh-TW" sz="1800" dirty="0"/>
              <a:t>YouTube &amp; YouTube Kids Certified</a:t>
            </a:r>
            <a:endParaRPr lang="en-US" altLang="zh-TW" sz="1867" dirty="0"/>
          </a:p>
          <a:p>
            <a:r>
              <a:rPr lang="en-US" altLang="zh-TW" sz="1867" dirty="0"/>
              <a:t>Extend OTT Content via </a:t>
            </a:r>
            <a:r>
              <a:rPr lang="en-US" altLang="zh-TW" sz="1867" dirty="0" err="1"/>
              <a:t>Foxxum</a:t>
            </a:r>
            <a:r>
              <a:rPr lang="en-US" altLang="zh-TW" sz="1867" dirty="0"/>
              <a:t>:</a:t>
            </a:r>
          </a:p>
          <a:p>
            <a:pPr lvl="1"/>
            <a:r>
              <a:rPr lang="en-US" altLang="zh-TW" sz="1600" dirty="0"/>
              <a:t>Worldwide Sports Content</a:t>
            </a:r>
          </a:p>
          <a:p>
            <a:pPr lvl="1"/>
            <a:r>
              <a:rPr lang="en-US" altLang="zh-TW" sz="1600" dirty="0"/>
              <a:t>Worldwide Kids Content</a:t>
            </a:r>
          </a:p>
          <a:p>
            <a:pPr lvl="1"/>
            <a:r>
              <a:rPr lang="en-US" altLang="zh-TW" sz="1600" dirty="0"/>
              <a:t>Game</a:t>
            </a:r>
          </a:p>
          <a:p>
            <a:pPr lvl="1"/>
            <a:r>
              <a:rPr lang="en-US" altLang="zh-TW" sz="1600" dirty="0"/>
              <a:t>Education </a:t>
            </a:r>
          </a:p>
          <a:p>
            <a:pPr lvl="1"/>
            <a:r>
              <a:rPr lang="en-US" altLang="zh-TW" sz="1600" dirty="0"/>
              <a:t>local popular OTT:</a:t>
            </a:r>
          </a:p>
          <a:p>
            <a:pPr lvl="2"/>
            <a:r>
              <a:rPr lang="en-US" altLang="zh-TW" sz="1333" dirty="0"/>
              <a:t>Sony Liv</a:t>
            </a:r>
          </a:p>
          <a:p>
            <a:pPr lvl="2"/>
            <a:r>
              <a:rPr lang="en-US" altLang="zh-TW" sz="1333" dirty="0"/>
              <a:t>VIU</a:t>
            </a:r>
          </a:p>
          <a:p>
            <a:pPr lvl="2"/>
            <a:r>
              <a:rPr lang="en-US" altLang="zh-TW" sz="1333" dirty="0" err="1"/>
              <a:t>Yupp</a:t>
            </a:r>
            <a:r>
              <a:rPr lang="en-US" altLang="zh-TW" sz="1333" dirty="0"/>
              <a:t> TV</a:t>
            </a:r>
          </a:p>
          <a:p>
            <a:pPr lvl="2"/>
            <a:r>
              <a:rPr lang="en-US" altLang="zh-TW" sz="1333" dirty="0"/>
              <a:t>Eros Now</a:t>
            </a:r>
          </a:p>
          <a:p>
            <a:pPr lvl="2"/>
            <a:r>
              <a:rPr lang="en-US" altLang="zh-TW" sz="1333" dirty="0" err="1"/>
              <a:t>Chaupal</a:t>
            </a:r>
            <a:endParaRPr lang="en-US" altLang="zh-TW" sz="1333" dirty="0"/>
          </a:p>
          <a:p>
            <a:pPr lvl="2"/>
            <a:r>
              <a:rPr lang="en-US" altLang="zh-TW" sz="1333" dirty="0" err="1"/>
              <a:t>Plex</a:t>
            </a:r>
            <a:endParaRPr lang="en-US" altLang="zh-TW" sz="1333" dirty="0"/>
          </a:p>
          <a:p>
            <a:pPr lvl="2"/>
            <a:r>
              <a:rPr lang="en-US" altLang="zh-TW" sz="1333" dirty="0" err="1"/>
              <a:t>ClouDDy</a:t>
            </a:r>
            <a:endParaRPr lang="en-US" altLang="zh-TW" sz="1333" dirty="0"/>
          </a:p>
          <a:p>
            <a:pPr lvl="2"/>
            <a:r>
              <a:rPr lang="en-US" altLang="zh-TW" sz="1333" dirty="0" err="1"/>
              <a:t>Kral</a:t>
            </a:r>
            <a:r>
              <a:rPr lang="en-US" altLang="zh-TW" sz="1333" dirty="0"/>
              <a:t> TV</a:t>
            </a:r>
          </a:p>
          <a:p>
            <a:pPr lvl="2"/>
            <a:r>
              <a:rPr lang="en-US" altLang="zh-TW" sz="1333" dirty="0"/>
              <a:t>VINTERA.TV</a:t>
            </a:r>
          </a:p>
          <a:p>
            <a:pPr lvl="2"/>
            <a:r>
              <a:rPr lang="en-US" altLang="zh-TW" sz="1333" dirty="0"/>
              <a:t>… </a:t>
            </a:r>
            <a:r>
              <a:rPr lang="en-US" altLang="zh-TW" sz="1333" dirty="0" err="1"/>
              <a:t>etc</a:t>
            </a:r>
            <a:endParaRPr lang="zh-TW" altLang="en-US" sz="2400" dirty="0"/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7819" y="3759377"/>
            <a:ext cx="5848015" cy="2364968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312" y="1756830"/>
            <a:ext cx="6001027" cy="181966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2309" y="840295"/>
            <a:ext cx="1224779" cy="658745"/>
          </a:xfrm>
          <a:prstGeom prst="rect">
            <a:avLst/>
          </a:prstGeom>
        </p:spPr>
      </p:pic>
      <p:pic>
        <p:nvPicPr>
          <p:cNvPr id="7" name="Picture 2" descr="YouTube Kids - Wikida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667" y="894696"/>
            <a:ext cx="2347132" cy="41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398397"/>
      </p:ext>
    </p:extLst>
  </p:cSld>
  <p:clrMapOvr>
    <a:masterClrMapping/>
  </p:clrMapOvr>
  <p:transition spd="slow" advClick="0" advTm="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328" y="1151293"/>
            <a:ext cx="2276331" cy="156650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89374" y="151359"/>
            <a:ext cx="7289071" cy="647700"/>
          </a:xfrm>
        </p:spPr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200" kern="0" dirty="0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YouTube Certification</a:t>
            </a:r>
            <a:endParaRPr lang="en-US" altLang="zh-CN" sz="3200" kern="0" dirty="0">
              <a:solidFill>
                <a:schemeClr val="tx1"/>
              </a:solidFill>
              <a:latin typeface="Arial" panose="020B0604020202020204"/>
              <a:cs typeface="Arial" panose="020B0604020202020204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" y="2095811"/>
            <a:ext cx="6612924" cy="2965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67" b="1" kern="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Difficulty:</a:t>
            </a:r>
          </a:p>
          <a:p>
            <a:endParaRPr lang="en-US" altLang="zh-CN" sz="1867" kern="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80990" indent="-380990">
              <a:buFont typeface="Wingdings" panose="05000000000000000000" pitchFamily="2" charset="2"/>
              <a:buChar char="Ø"/>
            </a:pPr>
            <a:r>
              <a:rPr lang="en-US" altLang="zh-CN" sz="1867" kern="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Difficult to get Google agreement </a:t>
            </a:r>
          </a:p>
          <a:p>
            <a:pPr marL="380990" indent="-380990">
              <a:buFont typeface="Wingdings" panose="05000000000000000000" pitchFamily="2" charset="2"/>
              <a:buChar char="Ø"/>
            </a:pPr>
            <a:r>
              <a:rPr lang="en-US" altLang="zh-CN" sz="1867" kern="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Slow response from YouTube for the application process</a:t>
            </a:r>
          </a:p>
          <a:p>
            <a:pPr marL="380990" indent="-380990">
              <a:buFont typeface="Wingdings" panose="05000000000000000000" pitchFamily="2" charset="2"/>
              <a:buChar char="Ø"/>
            </a:pPr>
            <a:r>
              <a:rPr lang="en-US" altLang="zh-CN" sz="1867" kern="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Non-certified device will be blocked from 2020</a:t>
            </a:r>
          </a:p>
          <a:p>
            <a:endParaRPr lang="en-US" altLang="zh-CN" sz="1867" kern="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US" altLang="zh-CN" sz="1867" b="1" kern="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Solution:</a:t>
            </a:r>
          </a:p>
          <a:p>
            <a:pPr>
              <a:lnSpc>
                <a:spcPct val="150000"/>
              </a:lnSpc>
            </a:pPr>
            <a:r>
              <a:rPr lang="en-US" altLang="zh-CN" sz="1867" kern="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Coordinated with MTK and YouTube, SMC could provide One-stop service to complete YouTube certification</a:t>
            </a:r>
            <a:endParaRPr lang="en-US" altLang="zh-CN" sz="1867" kern="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6511324" y="1816101"/>
            <a:ext cx="5553677" cy="3454400"/>
          </a:xfrm>
          <a:prstGeom prst="roundRect">
            <a:avLst>
              <a:gd name="adj" fmla="val 232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2924" y="1902113"/>
            <a:ext cx="1545067" cy="29523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0668" y="1927334"/>
            <a:ext cx="3473533" cy="2927135"/>
          </a:xfrm>
          <a:prstGeom prst="rect">
            <a:avLst/>
          </a:prstGeom>
        </p:spPr>
      </p:pic>
      <p:cxnSp>
        <p:nvCxnSpPr>
          <p:cNvPr id="27" name="直接连接符 26"/>
          <p:cNvCxnSpPr/>
          <p:nvPr/>
        </p:nvCxnSpPr>
        <p:spPr>
          <a:xfrm>
            <a:off x="8331551" y="1872870"/>
            <a:ext cx="17779" cy="3387921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2" descr="E:\2018年工作资料\人力资源部设计工作资料\素材\淡蓝色背景-03-0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5496706"/>
            <a:ext cx="12225385" cy="14882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0944623"/>
      </p:ext>
    </p:extLst>
  </p:cSld>
  <p:clrMapOvr>
    <a:masterClrMapping/>
  </p:clrMapOvr>
  <p:transition spd="slow" advClick="0" advTm="0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E:\2018年工作资料\人力资源部设计工作资料\素材\淡蓝色背景-03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086" y="5487393"/>
            <a:ext cx="12225385" cy="1488295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70456" y="227198"/>
            <a:ext cx="7359140" cy="647700"/>
          </a:xfrm>
        </p:spPr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200" kern="0" dirty="0">
                <a:solidFill>
                  <a:schemeClr val="tx1"/>
                </a:solidFill>
                <a:latin typeface="Arial" panose="020B0604020202020204"/>
                <a:cs typeface="Arial" panose="020B0604020202020204"/>
                <a:sym typeface="+mn-ea"/>
              </a:rPr>
              <a:t>SCTV SW Architecture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6255" y="1715493"/>
            <a:ext cx="81407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348647"/>
      </p:ext>
    </p:extLst>
  </p:cSld>
  <p:clrMapOvr>
    <a:masterClrMapping/>
  </p:clrMapOvr>
  <p:transition spd="slow" advClick="0" advTm="0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40361" y="2110803"/>
            <a:ext cx="7739364" cy="1520671"/>
          </a:xfrm>
        </p:spPr>
        <p:txBody>
          <a:bodyPr/>
          <a:lstStyle/>
          <a:p>
            <a:pPr algn="ctr"/>
            <a:r>
              <a:rPr lang="en-US" altLang="zh-TW" sz="3600" dirty="0"/>
              <a:t>Certified YouTube Hybrid Box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231132920"/>
      </p:ext>
    </p:extLst>
  </p:cSld>
  <p:clrMapOvr>
    <a:masterClrMapping/>
  </p:clrMapOvr>
  <p:transition spd="slow" advClick="0" advTm="0">
    <p:random/>
  </p:transition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.pot [相容模式]" id="{AB5619F8-B939-49FA-B55D-219302BBCF23}" vid="{768373E7-6ECC-480E-A03F-F8A88ECC9B2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</Template>
  <TotalTime>13487</TotalTime>
  <Words>829</Words>
  <Application>Microsoft Office PowerPoint</Application>
  <PresentationFormat>Widescreen</PresentationFormat>
  <Paragraphs>285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ArialMT</vt:lpstr>
      <vt:lpstr>等线</vt:lpstr>
      <vt:lpstr>微軟正黑體</vt:lpstr>
      <vt:lpstr>微软雅黑</vt:lpstr>
      <vt:lpstr>微软雅黑</vt:lpstr>
      <vt:lpstr>黑体</vt:lpstr>
      <vt:lpstr>宋体</vt:lpstr>
      <vt:lpstr>宋体</vt:lpstr>
      <vt:lpstr>思源宋体 CN</vt:lpstr>
      <vt:lpstr>思源黑体</vt:lpstr>
      <vt:lpstr>Arial</vt:lpstr>
      <vt:lpstr>Segoe UI</vt:lpstr>
      <vt:lpstr>Wingdings</vt:lpstr>
      <vt:lpstr>Office 主题​​</vt:lpstr>
      <vt:lpstr>PowerPoint Presentation</vt:lpstr>
      <vt:lpstr>MediaTek  Simple Connect TV (SCTV)</vt:lpstr>
      <vt:lpstr>MediaTek Simple Connect TV</vt:lpstr>
      <vt:lpstr>H/W Specification</vt:lpstr>
      <vt:lpstr>Launcher with HTML5 Formate</vt:lpstr>
      <vt:lpstr>OTT Content</vt:lpstr>
      <vt:lpstr>YouTube Certification</vt:lpstr>
      <vt:lpstr>SCTV SW Architecture</vt:lpstr>
      <vt:lpstr>Certified YouTube Hybrid Box</vt:lpstr>
      <vt:lpstr>Certified YouTube Hybrid Box</vt:lpstr>
      <vt:lpstr>YouTube Certification</vt:lpstr>
      <vt:lpstr>OTT Content</vt:lpstr>
      <vt:lpstr>Upgrade TV in market</vt:lpstr>
      <vt:lpstr>Upgrade STB in market</vt:lpstr>
      <vt:lpstr>SCTV SW Architecture</vt:lpstr>
      <vt:lpstr>IP Camera (IPC)</vt:lpstr>
      <vt:lpstr>PowerPoint Presentation</vt:lpstr>
      <vt:lpstr>PowerPoint Presentation</vt:lpstr>
      <vt:lpstr>IPC Software Architecture</vt:lpstr>
      <vt:lpstr>PowerPoint Presentation</vt:lpstr>
      <vt:lpstr>AIoT</vt:lpstr>
      <vt:lpstr>System-on-Module:  SOM 350</vt:lpstr>
      <vt:lpstr>Application of SOM 350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Deepak A S</cp:lastModifiedBy>
  <cp:revision>200</cp:revision>
  <dcterms:created xsi:type="dcterms:W3CDTF">2023-02-02T07:14:16Z</dcterms:created>
  <dcterms:modified xsi:type="dcterms:W3CDTF">2023-03-23T14:42:48Z</dcterms:modified>
</cp:coreProperties>
</file>