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9" r:id="rId16"/>
    <p:sldId id="281" r:id="rId17"/>
    <p:sldId id="282" r:id="rId18"/>
    <p:sldId id="283" r:id="rId19"/>
    <p:sldId id="284" r:id="rId20"/>
    <p:sldId id="280" r:id="rId21"/>
    <p:sldId id="270" r:id="rId22"/>
    <p:sldId id="271" r:id="rId23"/>
    <p:sldId id="278" r:id="rId24"/>
    <p:sldId id="272" r:id="rId25"/>
    <p:sldId id="273" r:id="rId26"/>
    <p:sldId id="274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A3A3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20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A3A3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A3A3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0145" y="628269"/>
            <a:ext cx="325170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A3A3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221" y="1985898"/>
            <a:ext cx="11179556" cy="419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20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ertronics.com/" TargetMode="External"/><Relationship Id="rId2" Type="http://schemas.openxmlformats.org/officeDocument/2006/relationships/hyperlink" Target="mailto:sales@apertronic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1648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11724132" y="6377939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40432" y="5688584"/>
            <a:ext cx="8307070" cy="7505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205740">
              <a:lnSpc>
                <a:spcPts val="2700"/>
              </a:lnSpc>
              <a:spcBef>
                <a:spcPts val="445"/>
              </a:spcBef>
              <a:tabLst>
                <a:tab pos="2748915" algn="l"/>
              </a:tabLst>
            </a:pPr>
            <a:r>
              <a:rPr sz="2500" dirty="0">
                <a:latin typeface="Corbel"/>
                <a:cs typeface="Corbel"/>
              </a:rPr>
              <a:t>Manufacturers</a:t>
            </a:r>
            <a:r>
              <a:rPr sz="2500" spc="-2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-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Cutting</a:t>
            </a:r>
            <a:r>
              <a:rPr sz="2500" spc="-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edge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SMT</a:t>
            </a:r>
            <a:r>
              <a:rPr sz="2500" spc="-1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Stencils,</a:t>
            </a:r>
            <a:r>
              <a:rPr sz="2500" spc="1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Carrier</a:t>
            </a:r>
            <a:r>
              <a:rPr sz="2500" spc="-10" dirty="0">
                <a:latin typeface="Corbel"/>
                <a:cs typeface="Corbel"/>
              </a:rPr>
              <a:t> Pallets, </a:t>
            </a:r>
            <a:r>
              <a:rPr sz="2500" dirty="0">
                <a:latin typeface="Corbel"/>
                <a:cs typeface="Corbel"/>
              </a:rPr>
              <a:t>Wave</a:t>
            </a:r>
            <a:r>
              <a:rPr sz="2500" spc="-1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Solder </a:t>
            </a:r>
            <a:r>
              <a:rPr sz="2500" spc="-10" dirty="0">
                <a:latin typeface="Corbel"/>
                <a:cs typeface="Corbel"/>
              </a:rPr>
              <a:t>Pallets</a:t>
            </a:r>
            <a:r>
              <a:rPr sz="2500" dirty="0">
                <a:latin typeface="Corbel"/>
                <a:cs typeface="Corbel"/>
              </a:rPr>
              <a:t>	and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High</a:t>
            </a:r>
            <a:r>
              <a:rPr sz="2500" spc="-1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Precision</a:t>
            </a:r>
            <a:r>
              <a:rPr sz="2500" spc="-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Laser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Cut</a:t>
            </a:r>
            <a:r>
              <a:rPr sz="2500" spc="-1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components.</a:t>
            </a:r>
            <a:endParaRPr sz="25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10642092" cy="5358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270"/>
            <a:ext cx="8153400" cy="7541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Next Gen technology for step up/down stencils</a:t>
            </a:r>
            <a:endParaRPr lang="en-IN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900" dirty="0" smtClean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Manufacturing </a:t>
            </a:r>
            <a:r>
              <a:rPr lang="en-US" sz="2600" dirty="0"/>
              <a:t>time 3-4 hours </a:t>
            </a:r>
            <a:r>
              <a:rPr lang="en-US" sz="2600" dirty="0" smtClean="0"/>
              <a:t>maximum</a:t>
            </a:r>
          </a:p>
          <a:p>
            <a:r>
              <a:rPr lang="en-US" sz="2600" dirty="0"/>
              <a:t>Step tolerance 2-3 </a:t>
            </a:r>
            <a:r>
              <a:rPr lang="en-US" sz="2600" dirty="0" smtClean="0"/>
              <a:t>microns</a:t>
            </a:r>
          </a:p>
          <a:p>
            <a:r>
              <a:rPr lang="en-US" sz="2600" dirty="0"/>
              <a:t>Squeegee damage significantly </a:t>
            </a:r>
            <a:r>
              <a:rPr lang="en-US" sz="2600" dirty="0" smtClean="0"/>
              <a:t>reduced</a:t>
            </a:r>
          </a:p>
          <a:p>
            <a:r>
              <a:rPr lang="en-US" sz="2600" dirty="0"/>
              <a:t>No change in the texture of the Stainless </a:t>
            </a:r>
            <a:r>
              <a:rPr lang="en-US" sz="2600" dirty="0" smtClean="0"/>
              <a:t>Steel</a:t>
            </a:r>
          </a:p>
          <a:p>
            <a:r>
              <a:rPr lang="en-US" sz="2600" dirty="0"/>
              <a:t>Solder paste release is excellent</a:t>
            </a:r>
            <a:endParaRPr lang="en-IN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3173"/>
            <a:ext cx="3029805" cy="198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33" y="2197291"/>
            <a:ext cx="2780438" cy="193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00" y="2197291"/>
            <a:ext cx="3072728" cy="1937982"/>
          </a:xfrm>
          <a:prstGeom prst="rect">
            <a:avLst/>
          </a:prstGeom>
        </p:spPr>
      </p:pic>
      <p:pic>
        <p:nvPicPr>
          <p:cNvPr id="9" name="image1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7911" y="609600"/>
            <a:ext cx="2308860" cy="7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2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64623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Aperture</a:t>
            </a:r>
            <a:r>
              <a:rPr sz="4400" b="0" spc="-6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cutting</a:t>
            </a:r>
            <a:r>
              <a:rPr sz="4400" b="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in</a:t>
            </a:r>
            <a:r>
              <a:rPr sz="4400" b="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side</a:t>
            </a:r>
            <a:r>
              <a:rPr sz="4400" b="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spc="-20" dirty="0">
                <a:solidFill>
                  <a:srgbClr val="A6B727"/>
                </a:solidFill>
                <a:latin typeface="Corbel"/>
                <a:cs typeface="Corbel"/>
              </a:rPr>
              <a:t>wall</a:t>
            </a:r>
            <a:endParaRPr sz="44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73480" y="2171700"/>
            <a:ext cx="9290685" cy="3752215"/>
            <a:chOff x="1173480" y="2171700"/>
            <a:chExt cx="9290685" cy="37522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171700"/>
              <a:ext cx="4367784" cy="37383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47438" y="3629405"/>
              <a:ext cx="1260475" cy="719455"/>
            </a:xfrm>
            <a:custGeom>
              <a:avLst/>
              <a:gdLst/>
              <a:ahLst/>
              <a:cxnLst/>
              <a:rect l="l" t="t" r="r" b="b"/>
              <a:pathLst>
                <a:path w="1260475" h="719454">
                  <a:moveTo>
                    <a:pt x="1140460" y="0"/>
                  </a:moveTo>
                  <a:lnTo>
                    <a:pt x="119887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7" y="719328"/>
                  </a:lnTo>
                  <a:lnTo>
                    <a:pt x="1140460" y="719328"/>
                  </a:lnTo>
                  <a:lnTo>
                    <a:pt x="1187106" y="709900"/>
                  </a:lnTo>
                  <a:lnTo>
                    <a:pt x="1225216" y="684196"/>
                  </a:lnTo>
                  <a:lnTo>
                    <a:pt x="1250920" y="646086"/>
                  </a:lnTo>
                  <a:lnTo>
                    <a:pt x="1260348" y="599440"/>
                  </a:lnTo>
                  <a:lnTo>
                    <a:pt x="1260348" y="119888"/>
                  </a:lnTo>
                  <a:lnTo>
                    <a:pt x="1250920" y="73241"/>
                  </a:lnTo>
                  <a:lnTo>
                    <a:pt x="1225216" y="35131"/>
                  </a:lnTo>
                  <a:lnTo>
                    <a:pt x="1187106" y="9427"/>
                  </a:lnTo>
                  <a:lnTo>
                    <a:pt x="1140460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7438" y="3629405"/>
              <a:ext cx="1260475" cy="719455"/>
            </a:xfrm>
            <a:custGeom>
              <a:avLst/>
              <a:gdLst/>
              <a:ahLst/>
              <a:cxnLst/>
              <a:rect l="l" t="t" r="r" b="b"/>
              <a:pathLst>
                <a:path w="1260475" h="719454">
                  <a:moveTo>
                    <a:pt x="0" y="119888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1140460" y="0"/>
                  </a:lnTo>
                  <a:lnTo>
                    <a:pt x="1187106" y="9427"/>
                  </a:lnTo>
                  <a:lnTo>
                    <a:pt x="1225216" y="35131"/>
                  </a:lnTo>
                  <a:lnTo>
                    <a:pt x="1250920" y="73241"/>
                  </a:lnTo>
                  <a:lnTo>
                    <a:pt x="1260348" y="119888"/>
                  </a:lnTo>
                  <a:lnTo>
                    <a:pt x="1260348" y="599440"/>
                  </a:lnTo>
                  <a:lnTo>
                    <a:pt x="1250920" y="646086"/>
                  </a:lnTo>
                  <a:lnTo>
                    <a:pt x="1225216" y="684196"/>
                  </a:lnTo>
                  <a:lnTo>
                    <a:pt x="1187106" y="709900"/>
                  </a:lnTo>
                  <a:lnTo>
                    <a:pt x="1140460" y="719328"/>
                  </a:lnTo>
                  <a:lnTo>
                    <a:pt x="119887" y="719328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25400">
              <a:solidFill>
                <a:srgbClr val="7985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3480" y="2171700"/>
              <a:ext cx="3284220" cy="1944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528" y="4207764"/>
              <a:ext cx="3284220" cy="17160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76596" y="3757040"/>
            <a:ext cx="10001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59380" y="2575559"/>
            <a:ext cx="5785485" cy="2686685"/>
          </a:xfrm>
          <a:custGeom>
            <a:avLst/>
            <a:gdLst/>
            <a:ahLst/>
            <a:cxnLst/>
            <a:rect l="l" t="t" r="r" b="b"/>
            <a:pathLst>
              <a:path w="5785484" h="2686685">
                <a:moveTo>
                  <a:pt x="2083689" y="1078357"/>
                </a:moveTo>
                <a:lnTo>
                  <a:pt x="70523" y="29603"/>
                </a:lnTo>
                <a:lnTo>
                  <a:pt x="73571" y="23749"/>
                </a:lnTo>
                <a:lnTo>
                  <a:pt x="85217" y="1397"/>
                </a:lnTo>
                <a:lnTo>
                  <a:pt x="0" y="0"/>
                </a:lnTo>
                <a:lnTo>
                  <a:pt x="50038" y="68961"/>
                </a:lnTo>
                <a:lnTo>
                  <a:pt x="64681" y="40843"/>
                </a:lnTo>
                <a:lnTo>
                  <a:pt x="2077847" y="1089660"/>
                </a:lnTo>
                <a:lnTo>
                  <a:pt x="2083689" y="1078357"/>
                </a:lnTo>
                <a:close/>
              </a:path>
              <a:path w="5785484" h="2686685">
                <a:moveTo>
                  <a:pt x="2085213" y="1754378"/>
                </a:moveTo>
                <a:lnTo>
                  <a:pt x="2077085" y="1744726"/>
                </a:lnTo>
                <a:lnTo>
                  <a:pt x="1024902" y="2632176"/>
                </a:lnTo>
                <a:lnTo>
                  <a:pt x="1004443" y="2607945"/>
                </a:lnTo>
                <a:lnTo>
                  <a:pt x="970788" y="2686177"/>
                </a:lnTo>
                <a:lnTo>
                  <a:pt x="1053592" y="2666111"/>
                </a:lnTo>
                <a:lnTo>
                  <a:pt x="1040066" y="2650109"/>
                </a:lnTo>
                <a:lnTo>
                  <a:pt x="1033106" y="2641892"/>
                </a:lnTo>
                <a:lnTo>
                  <a:pt x="2085213" y="1754378"/>
                </a:lnTo>
                <a:close/>
              </a:path>
              <a:path w="5785484" h="2686685">
                <a:moveTo>
                  <a:pt x="5785231" y="2229612"/>
                </a:moveTo>
                <a:lnTo>
                  <a:pt x="5771604" y="2216277"/>
                </a:lnTo>
                <a:lnTo>
                  <a:pt x="5724398" y="2170049"/>
                </a:lnTo>
                <a:lnTo>
                  <a:pt x="5714682" y="2200186"/>
                </a:lnTo>
                <a:lnTo>
                  <a:pt x="3249549" y="1406652"/>
                </a:lnTo>
                <a:lnTo>
                  <a:pt x="3245739" y="1418844"/>
                </a:lnTo>
                <a:lnTo>
                  <a:pt x="5710758" y="2212378"/>
                </a:lnTo>
                <a:lnTo>
                  <a:pt x="5701030" y="2242566"/>
                </a:lnTo>
                <a:lnTo>
                  <a:pt x="5785231" y="2229612"/>
                </a:lnTo>
                <a:close/>
              </a:path>
            </a:pathLst>
          </a:custGeom>
          <a:solidFill>
            <a:srgbClr val="DE4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008633"/>
            <a:ext cx="2243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Nickel</a:t>
            </a:r>
            <a:r>
              <a:rPr sz="3200" b="0" spc="-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spc="-10" dirty="0">
                <a:solidFill>
                  <a:srgbClr val="A6B727"/>
                </a:solidFill>
                <a:latin typeface="Corbel"/>
                <a:cs typeface="Corbel"/>
              </a:rPr>
              <a:t>stencil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1965960"/>
            <a:ext cx="4687824" cy="4038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2356" y="609600"/>
            <a:ext cx="2726436" cy="11399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2710">
              <a:lnSpc>
                <a:spcPct val="100000"/>
              </a:lnSpc>
              <a:spcBef>
                <a:spcPts val="100"/>
              </a:spcBef>
            </a:pPr>
            <a:r>
              <a:rPr sz="2100" b="1" spc="-30" dirty="0">
                <a:solidFill>
                  <a:srgbClr val="3A3A3A"/>
                </a:solidFill>
                <a:latin typeface="Lucida Sans"/>
                <a:cs typeface="Lucida Sans"/>
              </a:rPr>
              <a:t>Our</a:t>
            </a:r>
            <a:r>
              <a:rPr sz="2100" b="1" spc="-150" dirty="0">
                <a:solidFill>
                  <a:srgbClr val="3A3A3A"/>
                </a:solidFill>
                <a:latin typeface="Lucida Sans"/>
                <a:cs typeface="Lucida Sans"/>
              </a:rPr>
              <a:t> </a:t>
            </a:r>
            <a:r>
              <a:rPr sz="2100" b="1" spc="-10" dirty="0">
                <a:solidFill>
                  <a:srgbClr val="3A3A3A"/>
                </a:solidFill>
                <a:latin typeface="Lucida Sans"/>
                <a:cs typeface="Lucida Sans"/>
              </a:rPr>
              <a:t>Nickel</a:t>
            </a:r>
            <a:r>
              <a:rPr sz="2100" b="1" spc="-145" dirty="0">
                <a:solidFill>
                  <a:srgbClr val="3A3A3A"/>
                </a:solidFill>
                <a:latin typeface="Lucida Sans"/>
                <a:cs typeface="Lucida Sans"/>
              </a:rPr>
              <a:t> </a:t>
            </a:r>
            <a:r>
              <a:rPr sz="2100" b="1" spc="-45" dirty="0">
                <a:solidFill>
                  <a:srgbClr val="3A3A3A"/>
                </a:solidFill>
                <a:latin typeface="Lucida Sans"/>
                <a:cs typeface="Lucida Sans"/>
              </a:rPr>
              <a:t>Stencils</a:t>
            </a:r>
            <a:r>
              <a:rPr sz="2100" b="1" spc="-125" dirty="0">
                <a:solidFill>
                  <a:srgbClr val="3A3A3A"/>
                </a:solidFill>
                <a:latin typeface="Lucida Sans"/>
                <a:cs typeface="Lucida Sans"/>
              </a:rPr>
              <a:t> </a:t>
            </a:r>
            <a:r>
              <a:rPr sz="2100" b="1" spc="-10" dirty="0">
                <a:solidFill>
                  <a:srgbClr val="3A3A3A"/>
                </a:solidFill>
                <a:latin typeface="Lucida Sans"/>
                <a:cs typeface="Lucida Sans"/>
              </a:rPr>
              <a:t>offer:</a:t>
            </a:r>
            <a:endParaRPr sz="2100">
              <a:latin typeface="Lucida Sans"/>
              <a:cs typeface="Lucida Sans"/>
            </a:endParaRPr>
          </a:p>
          <a:p>
            <a:pPr marL="5172710">
              <a:lnSpc>
                <a:spcPct val="100000"/>
              </a:lnSpc>
              <a:spcBef>
                <a:spcPts val="60"/>
              </a:spcBef>
            </a:pPr>
            <a:r>
              <a:rPr sz="2100" dirty="0">
                <a:solidFill>
                  <a:srgbClr val="3A3A3A"/>
                </a:solidFill>
              </a:rPr>
              <a:t>•</a:t>
            </a:r>
            <a:r>
              <a:rPr sz="2100" spc="-245" dirty="0">
                <a:solidFill>
                  <a:srgbClr val="3A3A3A"/>
                </a:solidFill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High</a:t>
            </a:r>
            <a:r>
              <a:rPr sz="2100" spc="-10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accuracy</a:t>
            </a:r>
            <a:r>
              <a:rPr sz="2100" spc="-12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3A3A3A"/>
                </a:solidFill>
                <a:latin typeface="Tahoma"/>
                <a:cs typeface="Tahoma"/>
              </a:rPr>
              <a:t>and</a:t>
            </a:r>
            <a:r>
              <a:rPr sz="2100" spc="-8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repeatability</a:t>
            </a:r>
            <a:endParaRPr sz="2100">
              <a:latin typeface="Tahoma"/>
              <a:cs typeface="Tahoma"/>
            </a:endParaRPr>
          </a:p>
          <a:p>
            <a:pPr marL="5172710">
              <a:lnSpc>
                <a:spcPct val="100000"/>
              </a:lnSpc>
            </a:pPr>
            <a:r>
              <a:rPr sz="2100" dirty="0">
                <a:solidFill>
                  <a:srgbClr val="3A3A3A"/>
                </a:solidFill>
              </a:rPr>
              <a:t>•</a:t>
            </a:r>
            <a:r>
              <a:rPr sz="2100" spc="-250" dirty="0">
                <a:solidFill>
                  <a:srgbClr val="3A3A3A"/>
                </a:solidFill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Enhanced</a:t>
            </a:r>
            <a:r>
              <a:rPr sz="2100" spc="-10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ultra</a:t>
            </a:r>
            <a:r>
              <a:rPr sz="2100" spc="-10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fine</a:t>
            </a:r>
            <a:r>
              <a:rPr sz="2100" spc="-9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pitch</a:t>
            </a:r>
            <a:r>
              <a:rPr sz="2100" spc="-8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capability(5</a:t>
            </a:r>
            <a:r>
              <a:rPr sz="2100" spc="-13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114" dirty="0">
                <a:solidFill>
                  <a:srgbClr val="3A3A3A"/>
                </a:solidFill>
                <a:latin typeface="Tahoma"/>
                <a:cs typeface="Tahoma"/>
              </a:rPr>
              <a:t>Mil</a:t>
            </a:r>
            <a:r>
              <a:rPr sz="2100" spc="-8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3A3A3A"/>
                </a:solidFill>
                <a:latin typeface="Tahoma"/>
                <a:cs typeface="Tahoma"/>
              </a:rPr>
              <a:t>Gap)</a:t>
            </a:r>
            <a:endParaRPr sz="2100">
              <a:latin typeface="Tahoma"/>
              <a:cs typeface="Tahoma"/>
            </a:endParaRPr>
          </a:p>
          <a:p>
            <a:pPr marL="5172710">
              <a:lnSpc>
                <a:spcPts val="2510"/>
              </a:lnSpc>
              <a:spcBef>
                <a:spcPts val="25"/>
              </a:spcBef>
            </a:pPr>
            <a:r>
              <a:rPr sz="2100" dirty="0">
                <a:solidFill>
                  <a:srgbClr val="3A3A3A"/>
                </a:solidFill>
              </a:rPr>
              <a:t>•</a:t>
            </a:r>
            <a:r>
              <a:rPr sz="2100" spc="-235" dirty="0">
                <a:solidFill>
                  <a:srgbClr val="3A3A3A"/>
                </a:solidFill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Reduced</a:t>
            </a:r>
            <a:r>
              <a:rPr sz="2100" spc="-6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under-stencil</a:t>
            </a:r>
            <a:r>
              <a:rPr sz="2100" spc="-8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cleaning</a:t>
            </a:r>
            <a:r>
              <a:rPr sz="2100" spc="-7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3A3A3A"/>
                </a:solidFill>
                <a:latin typeface="Tahoma"/>
                <a:cs typeface="Tahoma"/>
              </a:rPr>
              <a:t>requirements,</a:t>
            </a:r>
            <a:r>
              <a:rPr sz="2100" spc="-7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25" dirty="0">
                <a:solidFill>
                  <a:srgbClr val="3A3A3A"/>
                </a:solidFill>
                <a:latin typeface="Tahoma"/>
                <a:cs typeface="Tahoma"/>
              </a:rPr>
              <a:t>due</a:t>
            </a:r>
            <a:endParaRPr sz="2100">
              <a:latin typeface="Tahoma"/>
              <a:cs typeface="Tahoma"/>
            </a:endParaRPr>
          </a:p>
          <a:p>
            <a:pPr marL="5172710">
              <a:lnSpc>
                <a:spcPts val="2510"/>
              </a:lnSpc>
            </a:pP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to</a:t>
            </a:r>
            <a:r>
              <a:rPr sz="2100" spc="-5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positive</a:t>
            </a:r>
            <a:r>
              <a:rPr sz="2100" spc="-5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underside</a:t>
            </a:r>
            <a:r>
              <a:rPr sz="2100" spc="-3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gasketing</a:t>
            </a:r>
            <a:endParaRPr sz="2100">
              <a:latin typeface="Tahoma"/>
              <a:cs typeface="Tahoma"/>
            </a:endParaRPr>
          </a:p>
          <a:p>
            <a:pPr marL="5172710" marR="74295">
              <a:lnSpc>
                <a:spcPts val="2500"/>
              </a:lnSpc>
              <a:spcBef>
                <a:spcPts val="125"/>
              </a:spcBef>
            </a:pPr>
            <a:r>
              <a:rPr sz="2100" dirty="0">
                <a:solidFill>
                  <a:srgbClr val="3A3A3A"/>
                </a:solidFill>
              </a:rPr>
              <a:t>•</a:t>
            </a:r>
            <a:r>
              <a:rPr sz="2100" spc="-240" dirty="0">
                <a:solidFill>
                  <a:srgbClr val="3A3A3A"/>
                </a:solidFill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Transfer</a:t>
            </a:r>
            <a:r>
              <a:rPr sz="21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efficiency</a:t>
            </a:r>
            <a:r>
              <a:rPr sz="21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is</a:t>
            </a:r>
            <a:r>
              <a:rPr sz="2100" spc="-6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optimised</a:t>
            </a:r>
            <a:r>
              <a:rPr sz="2100" spc="-9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in</a:t>
            </a:r>
            <a:r>
              <a:rPr sz="21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3A3A3A"/>
                </a:solidFill>
                <a:latin typeface="Tahoma"/>
                <a:cs typeface="Tahoma"/>
              </a:rPr>
              <a:t>cases</a:t>
            </a:r>
            <a:r>
              <a:rPr sz="2100" spc="-8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50" dirty="0">
                <a:solidFill>
                  <a:srgbClr val="3A3A3A"/>
                </a:solidFill>
                <a:latin typeface="Tahoma"/>
                <a:cs typeface="Tahoma"/>
              </a:rPr>
              <a:t>of</a:t>
            </a:r>
            <a:r>
              <a:rPr sz="2100" spc="-7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critical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Surface</a:t>
            </a:r>
            <a:r>
              <a:rPr sz="2100" spc="-13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40" dirty="0">
                <a:solidFill>
                  <a:srgbClr val="3A3A3A"/>
                </a:solidFill>
                <a:latin typeface="Tahoma"/>
                <a:cs typeface="Tahoma"/>
              </a:rPr>
              <a:t>Area(SA)</a:t>
            </a:r>
            <a:r>
              <a:rPr sz="2100" spc="-10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ratio</a:t>
            </a:r>
            <a:endParaRPr sz="2100">
              <a:latin typeface="Tahoma"/>
              <a:cs typeface="Tahoma"/>
            </a:endParaRPr>
          </a:p>
          <a:p>
            <a:pPr marL="5172710">
              <a:lnSpc>
                <a:spcPts val="2450"/>
              </a:lnSpc>
            </a:pPr>
            <a:r>
              <a:rPr sz="2100" dirty="0">
                <a:solidFill>
                  <a:srgbClr val="3A3A3A"/>
                </a:solidFill>
              </a:rPr>
              <a:t>•</a:t>
            </a:r>
            <a:r>
              <a:rPr sz="2100" spc="-260" dirty="0">
                <a:solidFill>
                  <a:srgbClr val="3A3A3A"/>
                </a:solidFill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Stepped</a:t>
            </a:r>
            <a:r>
              <a:rPr sz="2100" spc="-10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95" dirty="0">
                <a:solidFill>
                  <a:srgbClr val="3A3A3A"/>
                </a:solidFill>
                <a:latin typeface="Tahoma"/>
                <a:cs typeface="Tahoma"/>
              </a:rPr>
              <a:t>area(s)</a:t>
            </a:r>
            <a:r>
              <a:rPr sz="2100" spc="-10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have</a:t>
            </a:r>
            <a:r>
              <a:rPr sz="2100" spc="-10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optimized</a:t>
            </a:r>
            <a:r>
              <a:rPr sz="2100" spc="-114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paste</a:t>
            </a:r>
            <a:r>
              <a:rPr sz="2100" spc="-114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volume</a:t>
            </a:r>
            <a:endParaRPr sz="2100">
              <a:latin typeface="Tahoma"/>
              <a:cs typeface="Tahoma"/>
            </a:endParaRPr>
          </a:p>
          <a:p>
            <a:pPr marL="5172710">
              <a:lnSpc>
                <a:spcPts val="2510"/>
              </a:lnSpc>
            </a:pP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deposit</a:t>
            </a:r>
            <a:endParaRPr sz="2100">
              <a:latin typeface="Tahoma"/>
              <a:cs typeface="Tahoma"/>
            </a:endParaRPr>
          </a:p>
          <a:p>
            <a:pPr marL="5172710" marR="513715">
              <a:lnSpc>
                <a:spcPts val="2500"/>
              </a:lnSpc>
              <a:spcBef>
                <a:spcPts val="125"/>
              </a:spcBef>
            </a:pPr>
            <a:r>
              <a:rPr sz="2100" dirty="0">
                <a:solidFill>
                  <a:srgbClr val="3A3A3A"/>
                </a:solidFill>
              </a:rPr>
              <a:t>•</a:t>
            </a:r>
            <a:r>
              <a:rPr sz="2100" spc="-235" dirty="0">
                <a:solidFill>
                  <a:srgbClr val="3A3A3A"/>
                </a:solidFill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Long</a:t>
            </a:r>
            <a:r>
              <a:rPr sz="21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stencil</a:t>
            </a:r>
            <a:r>
              <a:rPr sz="2100" spc="-8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life</a:t>
            </a:r>
            <a:r>
              <a:rPr sz="2100" spc="-4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65" dirty="0">
                <a:solidFill>
                  <a:srgbClr val="3A3A3A"/>
                </a:solidFill>
                <a:latin typeface="Tahoma"/>
                <a:cs typeface="Tahoma"/>
              </a:rPr>
              <a:t>–</a:t>
            </a:r>
            <a:r>
              <a:rPr sz="2100" spc="-7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up</a:t>
            </a:r>
            <a:r>
              <a:rPr sz="21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to</a:t>
            </a:r>
            <a:r>
              <a:rPr sz="2100" spc="-6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twice</a:t>
            </a:r>
            <a:r>
              <a:rPr sz="2100" spc="-8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that</a:t>
            </a:r>
            <a:r>
              <a:rPr sz="2100" spc="-9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50" dirty="0">
                <a:solidFill>
                  <a:srgbClr val="3A3A3A"/>
                </a:solidFill>
                <a:latin typeface="Tahoma"/>
                <a:cs typeface="Tahoma"/>
              </a:rPr>
              <a:t>of</a:t>
            </a:r>
            <a:r>
              <a:rPr sz="21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stainless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steel</a:t>
            </a:r>
            <a:r>
              <a:rPr sz="21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stencils</a:t>
            </a:r>
            <a:endParaRPr sz="2100">
              <a:latin typeface="Tahoma"/>
              <a:cs typeface="Tahoma"/>
            </a:endParaRPr>
          </a:p>
          <a:p>
            <a:pPr marL="5172710" marR="161925">
              <a:lnSpc>
                <a:spcPts val="2500"/>
              </a:lnSpc>
              <a:spcBef>
                <a:spcPts val="40"/>
              </a:spcBef>
            </a:pPr>
            <a:r>
              <a:rPr sz="2100" dirty="0">
                <a:solidFill>
                  <a:srgbClr val="3A3A3A"/>
                </a:solidFill>
              </a:rPr>
              <a:t>•</a:t>
            </a:r>
            <a:r>
              <a:rPr sz="2100" spc="-245" dirty="0">
                <a:solidFill>
                  <a:srgbClr val="3A3A3A"/>
                </a:solidFill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Nickel</a:t>
            </a:r>
            <a:r>
              <a:rPr sz="2100" spc="-10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stencils</a:t>
            </a:r>
            <a:r>
              <a:rPr sz="2100" spc="-8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can</a:t>
            </a:r>
            <a:r>
              <a:rPr sz="2100" spc="-10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also</a:t>
            </a:r>
            <a:r>
              <a:rPr sz="2100" spc="-8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be</a:t>
            </a:r>
            <a:r>
              <a:rPr sz="21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shipped</a:t>
            </a:r>
            <a:r>
              <a:rPr sz="2100" spc="-9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the</a:t>
            </a:r>
            <a:r>
              <a:rPr sz="2100" spc="-8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35" dirty="0">
                <a:solidFill>
                  <a:srgbClr val="3A3A3A"/>
                </a:solidFill>
                <a:latin typeface="Tahoma"/>
                <a:cs typeface="Tahoma"/>
              </a:rPr>
              <a:t>same</a:t>
            </a:r>
            <a:r>
              <a:rPr sz="2100" spc="-8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3A3A3A"/>
                </a:solidFill>
                <a:latin typeface="Tahoma"/>
                <a:cs typeface="Tahoma"/>
              </a:rPr>
              <a:t>day,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depending</a:t>
            </a:r>
            <a:r>
              <a:rPr sz="2100" spc="-10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on</a:t>
            </a:r>
            <a:r>
              <a:rPr sz="2100" spc="-9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approval</a:t>
            </a:r>
            <a:r>
              <a:rPr sz="2100" spc="-12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3A3A3A"/>
                </a:solidFill>
                <a:latin typeface="Tahoma"/>
                <a:cs typeface="Tahoma"/>
              </a:rPr>
              <a:t>and</a:t>
            </a:r>
            <a:r>
              <a:rPr sz="2100" spc="-10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3A3A3A"/>
                </a:solidFill>
                <a:latin typeface="Tahoma"/>
                <a:cs typeface="Tahoma"/>
              </a:rPr>
              <a:t>stock</a:t>
            </a:r>
            <a:r>
              <a:rPr sz="2100" spc="-12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3A3A3A"/>
                </a:solidFill>
                <a:latin typeface="Tahoma"/>
                <a:cs typeface="Tahoma"/>
              </a:rPr>
              <a:t>availability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761745"/>
            <a:ext cx="57931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Micro</a:t>
            </a:r>
            <a:r>
              <a:rPr sz="3200" b="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Shield(Nano</a:t>
            </a:r>
            <a:r>
              <a:rPr sz="3200" b="0" spc="-7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Coated)</a:t>
            </a:r>
            <a:r>
              <a:rPr sz="3200" b="0" spc="-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spc="-10" dirty="0">
                <a:solidFill>
                  <a:srgbClr val="A6B727"/>
                </a:solidFill>
                <a:latin typeface="Corbel"/>
                <a:cs typeface="Corbel"/>
              </a:rPr>
              <a:t>Stencil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8759" y="3732276"/>
            <a:ext cx="2365248" cy="277977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9204" y="1469136"/>
            <a:ext cx="7693659" cy="4918075"/>
            <a:chOff x="489204" y="1469136"/>
            <a:chExt cx="7693659" cy="49180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4" y="1469136"/>
              <a:ext cx="7693152" cy="49179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1063" y="1469644"/>
              <a:ext cx="3525012" cy="172770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67928" y="609600"/>
            <a:ext cx="2225039" cy="2859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761745"/>
            <a:ext cx="3604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Nano</a:t>
            </a:r>
            <a:r>
              <a:rPr sz="3200" b="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slic</a:t>
            </a:r>
            <a:r>
              <a:rPr sz="3200" b="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gold</a:t>
            </a:r>
            <a:r>
              <a:rPr sz="3200" b="0" spc="-10" dirty="0">
                <a:solidFill>
                  <a:srgbClr val="A6B727"/>
                </a:solidFill>
                <a:latin typeface="Corbel"/>
                <a:cs typeface="Corbel"/>
              </a:rPr>
              <a:t> Stencil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2057438"/>
            <a:ext cx="5366003" cy="37185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5768340" marR="5080">
              <a:lnSpc>
                <a:spcPct val="99700"/>
              </a:lnSpc>
              <a:spcBef>
                <a:spcPts val="110"/>
              </a:spcBef>
            </a:pPr>
            <a:r>
              <a:rPr sz="2000" dirty="0">
                <a:solidFill>
                  <a:srgbClr val="A6B727"/>
                </a:solidFill>
              </a:rPr>
              <a:t>World's</a:t>
            </a:r>
            <a:r>
              <a:rPr sz="2000" spc="-40" dirty="0">
                <a:solidFill>
                  <a:srgbClr val="A6B727"/>
                </a:solidFill>
              </a:rPr>
              <a:t> </a:t>
            </a:r>
            <a:r>
              <a:rPr sz="2000" dirty="0">
                <a:solidFill>
                  <a:srgbClr val="A6B727"/>
                </a:solidFill>
              </a:rPr>
              <a:t>Most</a:t>
            </a:r>
            <a:r>
              <a:rPr sz="2000" spc="-45" dirty="0">
                <a:solidFill>
                  <a:srgbClr val="A6B727"/>
                </a:solidFill>
              </a:rPr>
              <a:t> </a:t>
            </a:r>
            <a:r>
              <a:rPr sz="2000" dirty="0">
                <a:solidFill>
                  <a:srgbClr val="A6B727"/>
                </a:solidFill>
              </a:rPr>
              <a:t>Advanced</a:t>
            </a:r>
            <a:r>
              <a:rPr sz="2000" spc="-30" dirty="0">
                <a:solidFill>
                  <a:srgbClr val="A6B727"/>
                </a:solidFill>
              </a:rPr>
              <a:t> </a:t>
            </a:r>
            <a:r>
              <a:rPr sz="2000" dirty="0">
                <a:solidFill>
                  <a:srgbClr val="A6B727"/>
                </a:solidFill>
              </a:rPr>
              <a:t>Stencil</a:t>
            </a:r>
            <a:r>
              <a:rPr sz="2000" spc="-20" dirty="0">
                <a:solidFill>
                  <a:srgbClr val="A6B727"/>
                </a:solidFill>
              </a:rPr>
              <a:t> </a:t>
            </a:r>
            <a:r>
              <a:rPr sz="2000" spc="-10" dirty="0">
                <a:solidFill>
                  <a:srgbClr val="A6B727"/>
                </a:solidFill>
              </a:rPr>
              <a:t>Coating </a:t>
            </a:r>
            <a:r>
              <a:rPr sz="2000" b="1" dirty="0">
                <a:latin typeface="Arial"/>
                <a:cs typeface="Arial"/>
              </a:rPr>
              <a:t>NanoSlic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offers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world's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most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advanced </a:t>
            </a:r>
            <a:r>
              <a:rPr sz="2000" b="1" dirty="0">
                <a:latin typeface="Arial"/>
                <a:cs typeface="Arial"/>
              </a:rPr>
              <a:t>coating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solder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paste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stencils</a:t>
            </a:r>
            <a:r>
              <a:rPr sz="2000" dirty="0"/>
              <a:t>.</a:t>
            </a:r>
            <a:r>
              <a:rPr sz="2000" spc="-4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NanoSlic </a:t>
            </a:r>
            <a:r>
              <a:rPr dirty="0"/>
              <a:t>Stencil</a:t>
            </a:r>
            <a:r>
              <a:rPr spc="-15" dirty="0"/>
              <a:t> </a:t>
            </a:r>
            <a:r>
              <a:rPr dirty="0"/>
              <a:t>Coating</a:t>
            </a:r>
            <a:r>
              <a:rPr spc="-15" dirty="0"/>
              <a:t> </a:t>
            </a:r>
            <a:r>
              <a:rPr dirty="0"/>
              <a:t>System</a:t>
            </a:r>
            <a:r>
              <a:rPr spc="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turn-key</a:t>
            </a:r>
            <a:r>
              <a:rPr spc="-20" dirty="0"/>
              <a:t> </a:t>
            </a:r>
            <a:r>
              <a:rPr dirty="0"/>
              <a:t>system</a:t>
            </a:r>
            <a:r>
              <a:rPr spc="5" dirty="0"/>
              <a:t> </a:t>
            </a:r>
            <a:r>
              <a:rPr spc="-20" dirty="0"/>
              <a:t>that </a:t>
            </a:r>
            <a:r>
              <a:rPr dirty="0"/>
              <a:t>integrates</a:t>
            </a:r>
            <a:r>
              <a:rPr spc="-25" dirty="0"/>
              <a:t> </a:t>
            </a:r>
            <a:r>
              <a:rPr dirty="0"/>
              <a:t>surface</a:t>
            </a:r>
            <a:r>
              <a:rPr spc="-20" dirty="0"/>
              <a:t> </a:t>
            </a:r>
            <a:r>
              <a:rPr dirty="0"/>
              <a:t>preparation, coating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curing</a:t>
            </a:r>
            <a:r>
              <a:rPr spc="-15" dirty="0"/>
              <a:t> </a:t>
            </a:r>
            <a:r>
              <a:rPr spc="-25" dirty="0"/>
              <a:t>to </a:t>
            </a:r>
            <a:r>
              <a:rPr dirty="0"/>
              <a:t>provide</a:t>
            </a:r>
            <a:r>
              <a:rPr spc="-55" dirty="0"/>
              <a:t> </a:t>
            </a:r>
            <a:r>
              <a:rPr dirty="0"/>
              <a:t>unparalleled</a:t>
            </a:r>
            <a:r>
              <a:rPr spc="-5" dirty="0"/>
              <a:t> </a:t>
            </a:r>
            <a:r>
              <a:rPr dirty="0"/>
              <a:t>printing</a:t>
            </a:r>
            <a:r>
              <a:rPr spc="-40" dirty="0"/>
              <a:t> </a:t>
            </a:r>
            <a:r>
              <a:rPr dirty="0"/>
              <a:t>improvements,</a:t>
            </a:r>
            <a:r>
              <a:rPr spc="-25" dirty="0"/>
              <a:t> </a:t>
            </a:r>
            <a:r>
              <a:rPr spc="-10" dirty="0"/>
              <a:t>transfer </a:t>
            </a:r>
            <a:r>
              <a:rPr dirty="0"/>
              <a:t>efficiency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ease-of-cleaning.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6979" y="4347971"/>
            <a:ext cx="5364480" cy="17891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8269"/>
            <a:ext cx="6781800" cy="677108"/>
          </a:xfrm>
        </p:spPr>
        <p:txBody>
          <a:bodyPr/>
          <a:lstStyle/>
          <a:p>
            <a:r>
              <a:rPr lang="en-US" sz="4400" dirty="0" smtClean="0"/>
              <a:t>  Aperture </a:t>
            </a:r>
            <a:r>
              <a:rPr lang="en-US" sz="4400" dirty="0"/>
              <a:t>wall</a:t>
            </a:r>
            <a:endParaRPr lang="en-IN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49" y="1828800"/>
            <a:ext cx="7494779" cy="40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8269"/>
            <a:ext cx="8839199" cy="615553"/>
          </a:xfrm>
        </p:spPr>
        <p:txBody>
          <a:bodyPr/>
          <a:lstStyle/>
          <a:p>
            <a:r>
              <a:rPr lang="en-US" sz="4000" dirty="0" smtClean="0"/>
              <a:t>After 25000 print </a:t>
            </a:r>
            <a:endParaRPr lang="en-IN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2" y="1994997"/>
            <a:ext cx="11279758" cy="42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28269"/>
            <a:ext cx="8839199" cy="677108"/>
          </a:xfrm>
        </p:spPr>
        <p:txBody>
          <a:bodyPr/>
          <a:lstStyle/>
          <a:p>
            <a:r>
              <a:rPr lang="en-US" sz="4400" dirty="0" smtClean="0"/>
              <a:t>After 50000 print </a:t>
            </a:r>
            <a:endParaRPr lang="en-IN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5898"/>
            <a:ext cx="9753600" cy="41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7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28269"/>
            <a:ext cx="8991599" cy="615553"/>
          </a:xfrm>
        </p:spPr>
        <p:txBody>
          <a:bodyPr/>
          <a:lstStyle/>
          <a:p>
            <a:r>
              <a:rPr lang="en-US" sz="4000" dirty="0" smtClean="0"/>
              <a:t>After 75000 prints </a:t>
            </a:r>
            <a:endParaRPr lang="en-IN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9677399" cy="40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6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628269"/>
            <a:ext cx="8496300" cy="677108"/>
          </a:xfrm>
        </p:spPr>
        <p:txBody>
          <a:bodyPr/>
          <a:lstStyle/>
          <a:p>
            <a:r>
              <a:rPr lang="en-US" sz="4400" dirty="0" smtClean="0"/>
              <a:t>After 100000 prints </a:t>
            </a:r>
            <a:endParaRPr lang="en-IN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9601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4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2891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A6B727"/>
                </a:solidFill>
                <a:latin typeface="Corbel"/>
                <a:cs typeface="Corbel"/>
              </a:rPr>
              <a:t>Introduction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2193163"/>
            <a:ext cx="5495925" cy="35045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9265" marR="527685" indent="-384175">
              <a:lnSpc>
                <a:spcPts val="3460"/>
              </a:lnSpc>
              <a:spcBef>
                <a:spcPts val="535"/>
              </a:spcBef>
              <a:tabLst>
                <a:tab pos="469265" algn="l"/>
              </a:tabLst>
            </a:pPr>
            <a:r>
              <a:rPr sz="2400" spc="-5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400" dirty="0">
                <a:solidFill>
                  <a:srgbClr val="A6B727"/>
                </a:solidFill>
                <a:latin typeface="Corbel"/>
                <a:cs typeface="Corbel"/>
              </a:rPr>
              <a:t>	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We</a:t>
            </a:r>
            <a:r>
              <a:rPr sz="3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are</a:t>
            </a:r>
            <a:r>
              <a:rPr sz="3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Apertronics</a:t>
            </a:r>
            <a:r>
              <a:rPr sz="3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A6B727"/>
                </a:solidFill>
                <a:latin typeface="Corbel"/>
                <a:cs typeface="Corbel"/>
              </a:rPr>
              <a:t>Private Limited.</a:t>
            </a:r>
            <a:endParaRPr sz="3200">
              <a:latin typeface="Corbel"/>
              <a:cs typeface="Corbel"/>
            </a:endParaRPr>
          </a:p>
          <a:p>
            <a:pPr marL="85725">
              <a:lnSpc>
                <a:spcPts val="3400"/>
              </a:lnSpc>
              <a:tabLst>
                <a:tab pos="469265" algn="l"/>
              </a:tabLst>
            </a:pPr>
            <a:r>
              <a:rPr sz="2400" spc="-5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400" dirty="0">
                <a:solidFill>
                  <a:srgbClr val="A6B727"/>
                </a:solidFill>
                <a:latin typeface="Corbel"/>
                <a:cs typeface="Corbel"/>
              </a:rPr>
              <a:t>	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Located</a:t>
            </a:r>
            <a:r>
              <a:rPr sz="3200" spc="-6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near</a:t>
            </a:r>
            <a:r>
              <a:rPr sz="3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Bangalore,</a:t>
            </a:r>
            <a:r>
              <a:rPr sz="3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A6B727"/>
                </a:solidFill>
                <a:latin typeface="Corbel"/>
                <a:cs typeface="Corbel"/>
              </a:rPr>
              <a:t>India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3200">
              <a:latin typeface="Corbel"/>
              <a:cs typeface="Corbel"/>
            </a:endParaRPr>
          </a:p>
          <a:p>
            <a:pPr marL="12700" marR="211454">
              <a:lnSpc>
                <a:spcPct val="90000"/>
              </a:lnSpc>
              <a:spcBef>
                <a:spcPts val="2360"/>
              </a:spcBef>
              <a:tabLst>
                <a:tab pos="4533265" algn="l"/>
              </a:tabLst>
            </a:pP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We</a:t>
            </a:r>
            <a:r>
              <a:rPr sz="3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introduce</a:t>
            </a:r>
            <a:r>
              <a:rPr sz="3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ourselves</a:t>
            </a:r>
            <a:r>
              <a:rPr sz="3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A6B727"/>
                </a:solidFill>
                <a:latin typeface="Corbel"/>
                <a:cs typeface="Corbel"/>
              </a:rPr>
              <a:t>as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	</a:t>
            </a:r>
            <a:r>
              <a:rPr sz="3200" spc="-20" dirty="0">
                <a:solidFill>
                  <a:srgbClr val="A6B727"/>
                </a:solidFill>
                <a:latin typeface="Corbel"/>
                <a:cs typeface="Corbel"/>
              </a:rPr>
              <a:t>next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generation</a:t>
            </a:r>
            <a:r>
              <a:rPr sz="3200" spc="-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SMT</a:t>
            </a:r>
            <a:r>
              <a:rPr sz="3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Stencil</a:t>
            </a:r>
            <a:r>
              <a:rPr sz="3200" spc="-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A6B727"/>
                </a:solidFill>
                <a:latin typeface="Corbel"/>
                <a:cs typeface="Corbel"/>
              </a:rPr>
              <a:t>and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Tooling</a:t>
            </a:r>
            <a:r>
              <a:rPr sz="3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A6B727"/>
                </a:solidFill>
                <a:latin typeface="Corbel"/>
                <a:cs typeface="Corbel"/>
              </a:rPr>
              <a:t>manufacturers.</a:t>
            </a:r>
            <a:endParaRPr sz="32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63740" y="1476755"/>
            <a:ext cx="4521835" cy="4815840"/>
            <a:chOff x="7063740" y="1476755"/>
            <a:chExt cx="4521835" cy="48158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1380" y="1476755"/>
              <a:ext cx="4186428" cy="24079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3740" y="3884676"/>
              <a:ext cx="4521708" cy="2407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8269"/>
            <a:ext cx="9524999" cy="615553"/>
          </a:xfrm>
        </p:spPr>
        <p:txBody>
          <a:bodyPr/>
          <a:lstStyle/>
          <a:p>
            <a:r>
              <a:rPr lang="en-US" sz="4000" dirty="0" smtClean="0"/>
              <a:t>Nano </a:t>
            </a:r>
            <a:r>
              <a:rPr lang="en-US" sz="4000" dirty="0" err="1"/>
              <a:t>slic</a:t>
            </a:r>
            <a:r>
              <a:rPr lang="en-US" sz="4000" dirty="0"/>
              <a:t> coating in aperture wall</a:t>
            </a:r>
            <a:endParaRPr lang="en-IN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1" y="2514600"/>
            <a:ext cx="5041054" cy="2738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99" y="2514600"/>
            <a:ext cx="5203075" cy="27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48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761745"/>
            <a:ext cx="4909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Frameless</a:t>
            </a:r>
            <a:r>
              <a:rPr sz="3200" b="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stencil-</a:t>
            </a:r>
            <a:r>
              <a:rPr sz="3200" b="0" spc="-5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spc="-10" dirty="0">
                <a:solidFill>
                  <a:srgbClr val="A6B727"/>
                </a:solidFill>
                <a:latin typeface="Corbel"/>
                <a:cs typeface="Corbel"/>
              </a:rPr>
              <a:t>TetraBond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1293875"/>
            <a:ext cx="5157216" cy="35768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5746" y="5151501"/>
            <a:ext cx="4083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66666"/>
                </a:solidFill>
                <a:latin typeface="Lucida Sans"/>
                <a:cs typeface="Lucida Sans"/>
              </a:rPr>
              <a:t>Advantages:</a:t>
            </a:r>
            <a:endParaRPr sz="1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800" spc="-50" dirty="0">
                <a:solidFill>
                  <a:srgbClr val="666666"/>
                </a:solidFill>
                <a:latin typeface="Times New Roman"/>
                <a:cs typeface="Times New Roman"/>
              </a:rPr>
              <a:t>●</a:t>
            </a:r>
            <a:r>
              <a:rPr sz="1800" dirty="0">
                <a:solidFill>
                  <a:srgbClr val="666666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666666"/>
                </a:solidFill>
                <a:latin typeface="Lucida Sans"/>
                <a:cs typeface="Lucida Sans"/>
              </a:rPr>
              <a:t>Space</a:t>
            </a:r>
            <a:r>
              <a:rPr sz="1800" spc="-5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666666"/>
                </a:solidFill>
                <a:latin typeface="Lucida Sans"/>
                <a:cs typeface="Lucida Sans"/>
              </a:rPr>
              <a:t>saving(⅓</a:t>
            </a:r>
            <a:r>
              <a:rPr sz="1800" spc="-5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spc="-55" dirty="0">
                <a:solidFill>
                  <a:srgbClr val="666666"/>
                </a:solidFill>
                <a:latin typeface="Lucida Sans"/>
                <a:cs typeface="Lucida Sans"/>
              </a:rPr>
              <a:t>rd</a:t>
            </a:r>
            <a:r>
              <a:rPr sz="1800" spc="-7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666666"/>
                </a:solidFill>
                <a:latin typeface="Lucida Sans"/>
                <a:cs typeface="Lucida Sans"/>
              </a:rPr>
              <a:t>space</a:t>
            </a:r>
            <a:r>
              <a:rPr sz="1800" spc="-5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Lucida Sans"/>
                <a:cs typeface="Lucida Sans"/>
              </a:rPr>
              <a:t>needed)</a:t>
            </a:r>
            <a:endParaRPr sz="1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800" spc="-50" dirty="0">
                <a:solidFill>
                  <a:srgbClr val="666666"/>
                </a:solidFill>
                <a:latin typeface="Times New Roman"/>
                <a:cs typeface="Times New Roman"/>
              </a:rPr>
              <a:t>●</a:t>
            </a:r>
            <a:r>
              <a:rPr sz="1800" dirty="0">
                <a:solidFill>
                  <a:srgbClr val="666666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666666"/>
                </a:solidFill>
                <a:latin typeface="Lucida Sans"/>
                <a:cs typeface="Lucida Sans"/>
              </a:rPr>
              <a:t>Latest</a:t>
            </a:r>
            <a:r>
              <a:rPr sz="1800" spc="-6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Lucida Sans"/>
                <a:cs typeface="Lucida Sans"/>
              </a:rPr>
              <a:t>generation</a:t>
            </a:r>
            <a:r>
              <a:rPr sz="1800" spc="-4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Lucida Sans"/>
                <a:cs typeface="Lucida Sans"/>
              </a:rPr>
              <a:t>design</a:t>
            </a:r>
            <a:endParaRPr sz="1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800" spc="-50" dirty="0">
                <a:solidFill>
                  <a:srgbClr val="666666"/>
                </a:solidFill>
                <a:latin typeface="Times New Roman"/>
                <a:cs typeface="Times New Roman"/>
              </a:rPr>
              <a:t>●</a:t>
            </a:r>
            <a:r>
              <a:rPr sz="1800" dirty="0">
                <a:solidFill>
                  <a:srgbClr val="666666"/>
                </a:solidFill>
                <a:latin typeface="Times New Roman"/>
                <a:cs typeface="Times New Roman"/>
              </a:rPr>
              <a:t>	</a:t>
            </a:r>
            <a:r>
              <a:rPr sz="1800" spc="-35" dirty="0">
                <a:solidFill>
                  <a:srgbClr val="666666"/>
                </a:solidFill>
                <a:latin typeface="Lucida Sans"/>
                <a:cs typeface="Lucida Sans"/>
              </a:rPr>
              <a:t>Moulded</a:t>
            </a:r>
            <a:r>
              <a:rPr sz="1800" spc="-6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spc="-65" dirty="0">
                <a:solidFill>
                  <a:srgbClr val="666666"/>
                </a:solidFill>
                <a:latin typeface="Lucida Sans"/>
                <a:cs typeface="Lucida Sans"/>
              </a:rPr>
              <a:t>Pre-</a:t>
            </a:r>
            <a:r>
              <a:rPr sz="1800" spc="-25" dirty="0">
                <a:solidFill>
                  <a:srgbClr val="666666"/>
                </a:solidFill>
                <a:latin typeface="Lucida Sans"/>
                <a:cs typeface="Lucida Sans"/>
              </a:rPr>
              <a:t>Hard</a:t>
            </a:r>
            <a:r>
              <a:rPr sz="1800" spc="-1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spc="-55" dirty="0">
                <a:solidFill>
                  <a:srgbClr val="666666"/>
                </a:solidFill>
                <a:latin typeface="Lucida Sans"/>
                <a:cs typeface="Lucida Sans"/>
              </a:rPr>
              <a:t>Anodised</a:t>
            </a:r>
            <a:r>
              <a:rPr sz="1800" spc="-8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Lucida Sans"/>
                <a:cs typeface="Lucida Sans"/>
              </a:rPr>
              <a:t>frame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9988" y="1965960"/>
            <a:ext cx="5847588" cy="45430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679450"/>
            <a:ext cx="4020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Mini</a:t>
            </a:r>
            <a:r>
              <a:rPr sz="3200" b="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stencils</a:t>
            </a:r>
            <a:r>
              <a:rPr sz="3200" b="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for</a:t>
            </a:r>
            <a:r>
              <a:rPr sz="3200" b="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spc="-10" dirty="0">
                <a:solidFill>
                  <a:srgbClr val="A6B727"/>
                </a:solidFill>
                <a:latin typeface="Corbel"/>
                <a:cs typeface="Corbel"/>
              </a:rPr>
              <a:t>Rework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36" y="2189988"/>
            <a:ext cx="5945124" cy="4256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2356" y="376427"/>
            <a:ext cx="2726436" cy="11399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3764" y="2654807"/>
            <a:ext cx="5346192" cy="33284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269"/>
            <a:ext cx="7641609" cy="553998"/>
          </a:xfrm>
        </p:spPr>
        <p:txBody>
          <a:bodyPr/>
          <a:lstStyle/>
          <a:p>
            <a:r>
              <a:rPr lang="en-IN" sz="3600" dirty="0"/>
              <a:t>S</a:t>
            </a:r>
            <a:r>
              <a:rPr lang="en-IN" sz="3600" dirty="0" smtClean="0"/>
              <a:t>tencil inspection report(AOI)</a:t>
            </a:r>
            <a:endParaRPr lang="en-I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Detects </a:t>
            </a:r>
            <a:r>
              <a:rPr lang="en-US" sz="2400" b="1" dirty="0"/>
              <a:t>clogged apertures or debris that can impact printing integrity, as well as checking aperture dimension, presence, position and area. Area ratio is also calculated.</a:t>
            </a:r>
            <a:endParaRPr lang="en-IN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0761"/>
            <a:ext cx="7162800" cy="3782715"/>
          </a:xfrm>
          <a:prstGeom prst="rect">
            <a:avLst/>
          </a:prstGeom>
        </p:spPr>
      </p:pic>
      <p:pic>
        <p:nvPicPr>
          <p:cNvPr id="7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3068" y="514985"/>
            <a:ext cx="2308860" cy="7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0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981201"/>
            <a:ext cx="2376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Carrier</a:t>
            </a:r>
            <a:r>
              <a:rPr sz="3200" b="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spc="-10" dirty="0">
                <a:solidFill>
                  <a:srgbClr val="A6B727"/>
                </a:solidFill>
                <a:latin typeface="Corbel"/>
                <a:cs typeface="Corbel"/>
              </a:rPr>
              <a:t>Pallets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63" y="2048255"/>
            <a:ext cx="5378196" cy="4038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10857" y="2063242"/>
            <a:ext cx="4738370" cy="4394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3A3A3A"/>
                </a:solidFill>
                <a:latin typeface="Lucida Sans"/>
                <a:cs typeface="Lucida Sans"/>
              </a:rPr>
              <a:t>Benefits:</a:t>
            </a:r>
            <a:endParaRPr sz="26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6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600" spc="-33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Reduces</a:t>
            </a:r>
            <a:r>
              <a:rPr sz="2600" spc="-16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setup</a:t>
            </a:r>
            <a:r>
              <a:rPr sz="2600" spc="-12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3A3A3A"/>
                </a:solidFill>
                <a:latin typeface="Tahoma"/>
                <a:cs typeface="Tahoma"/>
              </a:rPr>
              <a:t>time</a:t>
            </a:r>
            <a:endParaRPr sz="2600" dirty="0">
              <a:latin typeface="Tahoma"/>
              <a:cs typeface="Tahoma"/>
            </a:endParaRPr>
          </a:p>
          <a:p>
            <a:pPr marL="12700" marR="465455">
              <a:lnSpc>
                <a:spcPts val="3080"/>
              </a:lnSpc>
              <a:spcBef>
                <a:spcPts val="175"/>
              </a:spcBef>
            </a:pPr>
            <a:r>
              <a:rPr sz="26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600" spc="-34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Eliminates</a:t>
            </a:r>
            <a:r>
              <a:rPr sz="2600" spc="-18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3A3A3A"/>
                </a:solidFill>
                <a:latin typeface="Tahoma"/>
                <a:cs typeface="Tahoma"/>
              </a:rPr>
              <a:t>unnecessary</a:t>
            </a:r>
            <a:r>
              <a:rPr sz="2600" spc="-19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125" dirty="0">
                <a:solidFill>
                  <a:srgbClr val="3A3A3A"/>
                </a:solidFill>
                <a:latin typeface="Tahoma"/>
                <a:cs typeface="Tahoma"/>
              </a:rPr>
              <a:t>PCB </a:t>
            </a:r>
            <a:r>
              <a:rPr sz="2600" spc="-20" dirty="0">
                <a:solidFill>
                  <a:srgbClr val="3A3A3A"/>
                </a:solidFill>
                <a:latin typeface="Tahoma"/>
                <a:cs typeface="Tahoma"/>
              </a:rPr>
              <a:t>handling</a:t>
            </a:r>
            <a:r>
              <a:rPr sz="2600" spc="-13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by</a:t>
            </a:r>
            <a:r>
              <a:rPr sz="2600" spc="-10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3A3A3A"/>
                </a:solidFill>
                <a:latin typeface="Tahoma"/>
                <a:cs typeface="Tahoma"/>
              </a:rPr>
              <a:t>operators</a:t>
            </a:r>
            <a:endParaRPr sz="2600" dirty="0">
              <a:latin typeface="Tahoma"/>
              <a:cs typeface="Tahoma"/>
            </a:endParaRPr>
          </a:p>
          <a:p>
            <a:pPr marL="12700">
              <a:lnSpc>
                <a:spcPts val="3030"/>
              </a:lnSpc>
            </a:pPr>
            <a:r>
              <a:rPr sz="26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600" spc="-25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Minimizes</a:t>
            </a:r>
            <a:r>
              <a:rPr sz="2600" spc="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3A3A3A"/>
                </a:solidFill>
                <a:latin typeface="Tahoma"/>
                <a:cs typeface="Tahoma"/>
              </a:rPr>
              <a:t>PCB</a:t>
            </a:r>
            <a:r>
              <a:rPr sz="2600" spc="-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3A3A3A"/>
                </a:solidFill>
                <a:latin typeface="Tahoma"/>
                <a:cs typeface="Tahoma"/>
              </a:rPr>
              <a:t>warpage</a:t>
            </a:r>
            <a:endParaRPr sz="2600" dirty="0">
              <a:latin typeface="Tahoma"/>
              <a:cs typeface="Tahoma"/>
            </a:endParaRPr>
          </a:p>
          <a:p>
            <a:pPr marL="12700" marR="168275">
              <a:lnSpc>
                <a:spcPts val="3080"/>
              </a:lnSpc>
              <a:spcBef>
                <a:spcPts val="175"/>
              </a:spcBef>
            </a:pPr>
            <a:r>
              <a:rPr sz="26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600" spc="-34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Eliminates</a:t>
            </a:r>
            <a:r>
              <a:rPr sz="2600" spc="-17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expensive</a:t>
            </a:r>
            <a:r>
              <a:rPr sz="2600" spc="-18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3A3A3A"/>
                </a:solidFill>
                <a:latin typeface="Tahoma"/>
                <a:cs typeface="Tahoma"/>
              </a:rPr>
              <a:t>hand </a:t>
            </a:r>
            <a:r>
              <a:rPr sz="2600" spc="-35" dirty="0">
                <a:solidFill>
                  <a:srgbClr val="3A3A3A"/>
                </a:solidFill>
                <a:latin typeface="Tahoma"/>
                <a:cs typeface="Tahoma"/>
              </a:rPr>
              <a:t>masking</a:t>
            </a:r>
            <a:r>
              <a:rPr sz="2600" spc="-15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35" dirty="0">
                <a:solidFill>
                  <a:srgbClr val="3A3A3A"/>
                </a:solidFill>
                <a:latin typeface="Tahoma"/>
                <a:cs typeface="Tahoma"/>
              </a:rPr>
              <a:t>and</a:t>
            </a:r>
            <a:r>
              <a:rPr sz="2600" spc="-15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related</a:t>
            </a:r>
            <a:r>
              <a:rPr sz="2600" spc="-16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labor</a:t>
            </a:r>
            <a:r>
              <a:rPr sz="2600" spc="-14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3A3A3A"/>
                </a:solidFill>
                <a:latin typeface="Tahoma"/>
                <a:cs typeface="Tahoma"/>
              </a:rPr>
              <a:t>costs</a:t>
            </a:r>
            <a:endParaRPr sz="2600" dirty="0">
              <a:latin typeface="Tahoma"/>
              <a:cs typeface="Tahoma"/>
            </a:endParaRPr>
          </a:p>
          <a:p>
            <a:pPr marL="12700">
              <a:lnSpc>
                <a:spcPts val="3030"/>
              </a:lnSpc>
            </a:pPr>
            <a:r>
              <a:rPr sz="26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600" spc="-30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3A3A3A"/>
                </a:solidFill>
                <a:latin typeface="Tahoma"/>
                <a:cs typeface="Tahoma"/>
              </a:rPr>
              <a:t>Standardizes</a:t>
            </a:r>
            <a:r>
              <a:rPr sz="2600" spc="-13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process</a:t>
            </a:r>
            <a:r>
              <a:rPr sz="2600" spc="-11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3A3A3A"/>
                </a:solidFill>
                <a:latin typeface="Tahoma"/>
                <a:cs typeface="Tahoma"/>
              </a:rPr>
              <a:t>repetition</a:t>
            </a:r>
            <a:endParaRPr sz="2600" dirty="0">
              <a:latin typeface="Tahoma"/>
              <a:cs typeface="Tahoma"/>
            </a:endParaRPr>
          </a:p>
          <a:p>
            <a:pPr marL="12700" marR="543560">
              <a:lnSpc>
                <a:spcPts val="3090"/>
              </a:lnSpc>
              <a:spcBef>
                <a:spcPts val="165"/>
              </a:spcBef>
            </a:pPr>
            <a:r>
              <a:rPr sz="26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600" spc="-33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600" spc="55" dirty="0">
                <a:solidFill>
                  <a:srgbClr val="3A3A3A"/>
                </a:solidFill>
                <a:latin typeface="Tahoma"/>
                <a:cs typeface="Tahoma"/>
              </a:rPr>
              <a:t>Machine</a:t>
            </a:r>
            <a:r>
              <a:rPr sz="2600" spc="-16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3A3A3A"/>
                </a:solidFill>
                <a:latin typeface="Tahoma"/>
                <a:cs typeface="Tahoma"/>
              </a:rPr>
              <a:t>parameters</a:t>
            </a:r>
            <a:r>
              <a:rPr sz="2600" spc="-16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3A3A3A"/>
                </a:solidFill>
                <a:latin typeface="Tahoma"/>
                <a:cs typeface="Tahoma"/>
              </a:rPr>
              <a:t>can</a:t>
            </a:r>
            <a:r>
              <a:rPr sz="2600" spc="-14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25" dirty="0">
                <a:solidFill>
                  <a:srgbClr val="3A3A3A"/>
                </a:solidFill>
                <a:latin typeface="Tahoma"/>
                <a:cs typeface="Tahoma"/>
              </a:rPr>
              <a:t>be </a:t>
            </a:r>
            <a:r>
              <a:rPr sz="2600" spc="-10" dirty="0">
                <a:solidFill>
                  <a:srgbClr val="3A3A3A"/>
                </a:solidFill>
                <a:latin typeface="Tahoma"/>
                <a:cs typeface="Tahoma"/>
              </a:rPr>
              <a:t>fixed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ts val="3020"/>
              </a:lnSpc>
            </a:pPr>
            <a:r>
              <a:rPr sz="26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600" spc="-254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Minimizes</a:t>
            </a:r>
            <a:r>
              <a:rPr sz="2600" spc="1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3A3A3A"/>
                </a:solidFill>
                <a:latin typeface="Tahoma"/>
                <a:cs typeface="Tahoma"/>
              </a:rPr>
              <a:t>soldering</a:t>
            </a:r>
            <a:r>
              <a:rPr sz="2600" spc="-3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3A3A3A"/>
                </a:solidFill>
                <a:latin typeface="Tahoma"/>
                <a:cs typeface="Tahoma"/>
              </a:rPr>
              <a:t>defects</a:t>
            </a:r>
            <a:endParaRPr sz="2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981201"/>
            <a:ext cx="3353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Wave</a:t>
            </a:r>
            <a:r>
              <a:rPr sz="3200" b="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dirty="0">
                <a:solidFill>
                  <a:srgbClr val="A6B727"/>
                </a:solidFill>
                <a:latin typeface="Corbel"/>
                <a:cs typeface="Corbel"/>
              </a:rPr>
              <a:t>Solder</a:t>
            </a:r>
            <a:r>
              <a:rPr sz="3200" b="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b="0" spc="-10" dirty="0">
                <a:solidFill>
                  <a:srgbClr val="A6B727"/>
                </a:solidFill>
                <a:latin typeface="Corbel"/>
                <a:cs typeface="Corbel"/>
              </a:rPr>
              <a:t>Pallets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1805939"/>
            <a:ext cx="5679948" cy="40812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62496" y="1823974"/>
            <a:ext cx="5376545" cy="4241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3A3A3A"/>
                </a:solidFill>
                <a:latin typeface="Lucida Sans"/>
                <a:cs typeface="Lucida Sans"/>
              </a:rPr>
              <a:t>Benefits:</a:t>
            </a:r>
            <a:endParaRPr sz="23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3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300" spc="-29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Reduces</a:t>
            </a:r>
            <a:r>
              <a:rPr sz="2300" spc="-15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setup</a:t>
            </a:r>
            <a:r>
              <a:rPr sz="2300" spc="-13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20" dirty="0">
                <a:solidFill>
                  <a:srgbClr val="3A3A3A"/>
                </a:solidFill>
                <a:latin typeface="Tahoma"/>
                <a:cs typeface="Tahoma"/>
              </a:rPr>
              <a:t>time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50"/>
              </a:lnSpc>
              <a:spcBef>
                <a:spcPts val="30"/>
              </a:spcBef>
            </a:pPr>
            <a:r>
              <a:rPr sz="23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300" spc="-24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Used</a:t>
            </a:r>
            <a:r>
              <a:rPr sz="2300" spc="-5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3A3A3A"/>
                </a:solidFill>
                <a:latin typeface="Tahoma"/>
                <a:cs typeface="Tahoma"/>
              </a:rPr>
              <a:t>to</a:t>
            </a:r>
            <a:r>
              <a:rPr sz="2300" spc="-5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solder</a:t>
            </a:r>
            <a:r>
              <a:rPr sz="2300" spc="-6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20" dirty="0">
                <a:solidFill>
                  <a:srgbClr val="3A3A3A"/>
                </a:solidFill>
                <a:latin typeface="Tahoma"/>
                <a:cs typeface="Tahoma"/>
              </a:rPr>
              <a:t>complex,</a:t>
            </a:r>
            <a:r>
              <a:rPr sz="23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double-</a:t>
            </a:r>
            <a:r>
              <a:rPr sz="2300" spc="-10" dirty="0">
                <a:solidFill>
                  <a:srgbClr val="3A3A3A"/>
                </a:solidFill>
                <a:latin typeface="Tahoma"/>
                <a:cs typeface="Tahoma"/>
              </a:rPr>
              <a:t>sided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50"/>
              </a:lnSpc>
            </a:pPr>
            <a:r>
              <a:rPr sz="2300" spc="75" dirty="0">
                <a:solidFill>
                  <a:srgbClr val="3A3A3A"/>
                </a:solidFill>
                <a:latin typeface="Tahoma"/>
                <a:cs typeface="Tahoma"/>
              </a:rPr>
              <a:t>PCBA’s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ts val="2740"/>
              </a:lnSpc>
              <a:spcBef>
                <a:spcPts val="130"/>
              </a:spcBef>
            </a:pPr>
            <a:r>
              <a:rPr sz="23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300" spc="-29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Eliminates</a:t>
            </a:r>
            <a:r>
              <a:rPr sz="2300" spc="-14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expensive</a:t>
            </a:r>
            <a:r>
              <a:rPr sz="2300" spc="-12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30" dirty="0">
                <a:solidFill>
                  <a:srgbClr val="3A3A3A"/>
                </a:solidFill>
                <a:latin typeface="Tahoma"/>
                <a:cs typeface="Tahoma"/>
              </a:rPr>
              <a:t>and</a:t>
            </a:r>
            <a:r>
              <a:rPr sz="2300" spc="-12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labor-</a:t>
            </a:r>
            <a:r>
              <a:rPr sz="2300" spc="-10" dirty="0">
                <a:solidFill>
                  <a:srgbClr val="3A3A3A"/>
                </a:solidFill>
                <a:latin typeface="Tahoma"/>
                <a:cs typeface="Tahoma"/>
              </a:rPr>
              <a:t>intensive masking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670"/>
              </a:lnSpc>
            </a:pPr>
            <a:r>
              <a:rPr sz="23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300" spc="-28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Shields</a:t>
            </a:r>
            <a:r>
              <a:rPr sz="2300" spc="-10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3A3A3A"/>
                </a:solidFill>
                <a:latin typeface="Tahoma"/>
                <a:cs typeface="Tahoma"/>
              </a:rPr>
              <a:t>heat-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sensitive</a:t>
            </a:r>
            <a:r>
              <a:rPr sz="2300" spc="-11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3A3A3A"/>
                </a:solidFill>
                <a:latin typeface="Tahoma"/>
                <a:cs typeface="Tahoma"/>
              </a:rPr>
              <a:t>components</a:t>
            </a:r>
            <a:endParaRPr sz="2300">
              <a:latin typeface="Tahoma"/>
              <a:cs typeface="Tahoma"/>
            </a:endParaRPr>
          </a:p>
          <a:p>
            <a:pPr marL="12700" marR="319405">
              <a:lnSpc>
                <a:spcPts val="2740"/>
              </a:lnSpc>
              <a:spcBef>
                <a:spcPts val="135"/>
              </a:spcBef>
            </a:pPr>
            <a:r>
              <a:rPr sz="23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300" spc="-28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Processes</a:t>
            </a:r>
            <a:r>
              <a:rPr sz="2300" spc="-12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multiple</a:t>
            </a:r>
            <a:r>
              <a:rPr sz="2300" spc="-13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boards</a:t>
            </a:r>
            <a:r>
              <a:rPr sz="2300" spc="-12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at</a:t>
            </a:r>
            <a:r>
              <a:rPr sz="2300" spc="-10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the</a:t>
            </a:r>
            <a:r>
              <a:rPr sz="2300" spc="-11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20" dirty="0">
                <a:solidFill>
                  <a:srgbClr val="3A3A3A"/>
                </a:solidFill>
                <a:latin typeface="Tahoma"/>
                <a:cs typeface="Tahoma"/>
              </a:rPr>
              <a:t>same time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670"/>
              </a:lnSpc>
            </a:pPr>
            <a:r>
              <a:rPr sz="23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300" spc="-29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Reduces</a:t>
            </a:r>
            <a:r>
              <a:rPr sz="2300" spc="-15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3A3A3A"/>
                </a:solidFill>
                <a:latin typeface="Tahoma"/>
                <a:cs typeface="Tahoma"/>
              </a:rPr>
              <a:t>bridging</a:t>
            </a:r>
            <a:r>
              <a:rPr sz="2300" spc="-14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30" dirty="0">
                <a:solidFill>
                  <a:srgbClr val="3A3A3A"/>
                </a:solidFill>
                <a:latin typeface="Tahoma"/>
                <a:cs typeface="Tahoma"/>
              </a:rPr>
              <a:t>and</a:t>
            </a:r>
            <a:r>
              <a:rPr sz="2300" spc="-15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3A3A3A"/>
                </a:solidFill>
                <a:latin typeface="Tahoma"/>
                <a:cs typeface="Tahoma"/>
              </a:rPr>
              <a:t>skipping</a:t>
            </a:r>
            <a:endParaRPr sz="2300">
              <a:latin typeface="Tahoma"/>
              <a:cs typeface="Tahoma"/>
            </a:endParaRPr>
          </a:p>
          <a:p>
            <a:pPr marL="12700" marR="17145">
              <a:lnSpc>
                <a:spcPts val="2740"/>
              </a:lnSpc>
              <a:spcBef>
                <a:spcPts val="135"/>
              </a:spcBef>
            </a:pPr>
            <a:r>
              <a:rPr sz="2300" dirty="0">
                <a:solidFill>
                  <a:srgbClr val="3A3A3A"/>
                </a:solidFill>
                <a:latin typeface="Arial"/>
                <a:cs typeface="Arial"/>
              </a:rPr>
              <a:t>•</a:t>
            </a:r>
            <a:r>
              <a:rPr sz="2300" spc="-26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3A3A3A"/>
                </a:solidFill>
                <a:latin typeface="Tahoma"/>
                <a:cs typeface="Tahoma"/>
              </a:rPr>
              <a:t>Increases</a:t>
            </a:r>
            <a:r>
              <a:rPr sz="23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rate</a:t>
            </a:r>
            <a:r>
              <a:rPr sz="2300" spc="-7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3A3A3A"/>
                </a:solidFill>
                <a:latin typeface="Tahoma"/>
                <a:cs typeface="Tahoma"/>
              </a:rPr>
              <a:t>of</a:t>
            </a:r>
            <a:r>
              <a:rPr sz="2300" spc="-10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production</a:t>
            </a:r>
            <a:r>
              <a:rPr sz="2300" spc="-11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3A3A3A"/>
                </a:solidFill>
                <a:latin typeface="Tahoma"/>
                <a:cs typeface="Tahoma"/>
              </a:rPr>
              <a:t>and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supports</a:t>
            </a:r>
            <a:r>
              <a:rPr sz="2300" spc="-13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3A3A3A"/>
                </a:solidFill>
                <a:latin typeface="Tahoma"/>
                <a:cs typeface="Tahoma"/>
              </a:rPr>
              <a:t>automated</a:t>
            </a:r>
            <a:r>
              <a:rPr sz="2300" spc="-120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3A3A3A"/>
                </a:solidFill>
                <a:latin typeface="Tahoma"/>
                <a:cs typeface="Tahoma"/>
              </a:rPr>
              <a:t>assembly</a:t>
            </a:r>
            <a:r>
              <a:rPr sz="2300" spc="-135" dirty="0">
                <a:solidFill>
                  <a:srgbClr val="3A3A3A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3A3A3A"/>
                </a:solidFill>
                <a:latin typeface="Tahoma"/>
                <a:cs typeface="Tahoma"/>
              </a:rPr>
              <a:t>operations.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Thank</a:t>
            </a:r>
            <a:r>
              <a:rPr spc="-360" dirty="0"/>
              <a:t> </a:t>
            </a:r>
            <a:r>
              <a:rPr spc="-25" dirty="0"/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2367" y="2415997"/>
            <a:ext cx="5925185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dirty="0">
                <a:latin typeface="Corbel"/>
                <a:cs typeface="Corbel"/>
              </a:rPr>
              <a:t>Contact</a:t>
            </a:r>
            <a:r>
              <a:rPr sz="3700" spc="-150" dirty="0">
                <a:latin typeface="Corbel"/>
                <a:cs typeface="Corbel"/>
              </a:rPr>
              <a:t> </a:t>
            </a:r>
            <a:r>
              <a:rPr sz="3700" spc="-25" dirty="0">
                <a:latin typeface="Corbel"/>
                <a:cs typeface="Corbel"/>
              </a:rPr>
              <a:t>us:</a:t>
            </a:r>
            <a:endParaRPr sz="37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700" dirty="0">
                <a:latin typeface="Corbel"/>
                <a:cs typeface="Corbel"/>
              </a:rPr>
              <a:t>Email:</a:t>
            </a:r>
            <a:r>
              <a:rPr sz="3700" spc="-120" dirty="0">
                <a:latin typeface="Corbel"/>
                <a:cs typeface="Corbel"/>
              </a:rPr>
              <a:t> </a:t>
            </a:r>
            <a:r>
              <a:rPr sz="3700" u="sng" spc="-10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  <a:latin typeface="Corbel"/>
                <a:cs typeface="Corbel"/>
                <a:hlinkClick r:id="rId2"/>
              </a:rPr>
              <a:t>sales@apertronics.com</a:t>
            </a:r>
            <a:r>
              <a:rPr sz="3700" spc="-10" dirty="0">
                <a:solidFill>
                  <a:srgbClr val="F59E00"/>
                </a:solidFill>
                <a:latin typeface="Corbel"/>
                <a:cs typeface="Corbel"/>
              </a:rPr>
              <a:t> </a:t>
            </a:r>
            <a:r>
              <a:rPr sz="3700" dirty="0">
                <a:latin typeface="Corbel"/>
                <a:cs typeface="Corbel"/>
              </a:rPr>
              <a:t>Phone:</a:t>
            </a:r>
            <a:r>
              <a:rPr sz="3700" spc="-60" dirty="0">
                <a:latin typeface="Corbel"/>
                <a:cs typeface="Corbel"/>
              </a:rPr>
              <a:t> </a:t>
            </a:r>
            <a:r>
              <a:rPr sz="3700" dirty="0">
                <a:latin typeface="Corbel"/>
                <a:cs typeface="Corbel"/>
              </a:rPr>
              <a:t>+</a:t>
            </a:r>
            <a:r>
              <a:rPr sz="3700" spc="-60" dirty="0">
                <a:latin typeface="Corbel"/>
                <a:cs typeface="Corbel"/>
              </a:rPr>
              <a:t> </a:t>
            </a:r>
            <a:r>
              <a:rPr sz="3700" dirty="0">
                <a:latin typeface="Corbel"/>
                <a:cs typeface="Corbel"/>
              </a:rPr>
              <a:t>91</a:t>
            </a:r>
            <a:r>
              <a:rPr sz="3700" spc="-70" dirty="0">
                <a:latin typeface="Corbel"/>
                <a:cs typeface="Corbel"/>
              </a:rPr>
              <a:t> </a:t>
            </a:r>
            <a:r>
              <a:rPr sz="3700" spc="-10" dirty="0">
                <a:latin typeface="Corbel"/>
                <a:cs typeface="Corbel"/>
              </a:rPr>
              <a:t>6384027001</a:t>
            </a:r>
            <a:endParaRPr sz="37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3700" u="sng" spc="-10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  <a:latin typeface="Corbel"/>
                <a:cs typeface="Corbel"/>
                <a:hlinkClick r:id="rId3"/>
              </a:rPr>
              <a:t>www.apertronics.com</a:t>
            </a:r>
            <a:endParaRPr sz="3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915" y="869950"/>
            <a:ext cx="2437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Our</a:t>
            </a:r>
            <a:r>
              <a:rPr sz="4400" b="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spc="-10" dirty="0">
                <a:solidFill>
                  <a:srgbClr val="A6B727"/>
                </a:solidFill>
                <a:latin typeface="Corbel"/>
                <a:cs typeface="Corbel"/>
              </a:rPr>
              <a:t>Vision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3134" y="2841752"/>
            <a:ext cx="9503410" cy="20739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0665" marR="5080" indent="-228600" algn="just">
              <a:lnSpc>
                <a:spcPct val="90000"/>
              </a:lnSpc>
              <a:spcBef>
                <a:spcPts val="675"/>
              </a:spcBef>
            </a:pPr>
            <a:r>
              <a:rPr sz="3800" spc="55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4800" spc="55" dirty="0">
                <a:latin typeface="Corbel"/>
                <a:cs typeface="Corbel"/>
              </a:rPr>
              <a:t>“To</a:t>
            </a:r>
            <a:r>
              <a:rPr sz="4800" dirty="0">
                <a:latin typeface="Corbel"/>
                <a:cs typeface="Corbel"/>
              </a:rPr>
              <a:t> be a</a:t>
            </a:r>
            <a:r>
              <a:rPr sz="4800" spc="-5" dirty="0">
                <a:latin typeface="Corbel"/>
                <a:cs typeface="Corbel"/>
              </a:rPr>
              <a:t> </a:t>
            </a:r>
            <a:r>
              <a:rPr sz="4800" spc="-10" dirty="0">
                <a:latin typeface="Corbel"/>
                <a:cs typeface="Corbel"/>
              </a:rPr>
              <a:t>world-</a:t>
            </a:r>
            <a:r>
              <a:rPr sz="4800" dirty="0">
                <a:latin typeface="Corbel"/>
                <a:cs typeface="Corbel"/>
              </a:rPr>
              <a:t>class</a:t>
            </a:r>
            <a:r>
              <a:rPr sz="4800" spc="-1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manufacturer</a:t>
            </a:r>
            <a:r>
              <a:rPr sz="4800" spc="10" dirty="0">
                <a:latin typeface="Corbel"/>
                <a:cs typeface="Corbel"/>
              </a:rPr>
              <a:t> </a:t>
            </a:r>
            <a:r>
              <a:rPr sz="4800" spc="-25" dirty="0">
                <a:latin typeface="Corbel"/>
                <a:cs typeface="Corbel"/>
              </a:rPr>
              <a:t>of </a:t>
            </a:r>
            <a:r>
              <a:rPr sz="4800" dirty="0">
                <a:latin typeface="Corbel"/>
                <a:cs typeface="Corbel"/>
              </a:rPr>
              <a:t>next</a:t>
            </a:r>
            <a:r>
              <a:rPr sz="4800" spc="-2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generation</a:t>
            </a:r>
            <a:r>
              <a:rPr sz="4800" spc="2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high</a:t>
            </a:r>
            <a:r>
              <a:rPr sz="4800" spc="-1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precision</a:t>
            </a:r>
            <a:r>
              <a:rPr sz="4800" spc="-5" dirty="0">
                <a:latin typeface="Corbel"/>
                <a:cs typeface="Corbel"/>
              </a:rPr>
              <a:t> </a:t>
            </a:r>
            <a:r>
              <a:rPr sz="4800" spc="-10" dirty="0">
                <a:latin typeface="Corbel"/>
                <a:cs typeface="Corbel"/>
              </a:rPr>
              <a:t>laser- </a:t>
            </a:r>
            <a:r>
              <a:rPr sz="4800" dirty="0">
                <a:latin typeface="Corbel"/>
                <a:cs typeface="Corbel"/>
              </a:rPr>
              <a:t>cut</a:t>
            </a:r>
            <a:r>
              <a:rPr sz="4800" spc="-1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products</a:t>
            </a:r>
            <a:r>
              <a:rPr sz="4800" spc="3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and</a:t>
            </a:r>
            <a:r>
              <a:rPr sz="4800" spc="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SMT </a:t>
            </a:r>
            <a:r>
              <a:rPr sz="4800" spc="-10" dirty="0">
                <a:latin typeface="Corbel"/>
                <a:cs typeface="Corbel"/>
              </a:rPr>
              <a:t>tooling.”</a:t>
            </a:r>
            <a:endParaRPr sz="4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643" y="609600"/>
            <a:ext cx="2836163" cy="1139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915" y="869950"/>
            <a:ext cx="43853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Mission </a:t>
            </a:r>
            <a:r>
              <a:rPr sz="4400" b="0" spc="-10" dirty="0">
                <a:solidFill>
                  <a:srgbClr val="A6B727"/>
                </a:solidFill>
                <a:latin typeface="Corbel"/>
                <a:cs typeface="Corbel"/>
              </a:rPr>
              <a:t>Statement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920366"/>
            <a:ext cx="9406890" cy="368363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0665" marR="5080" indent="-228600">
              <a:lnSpc>
                <a:spcPct val="80000"/>
              </a:lnSpc>
              <a:spcBef>
                <a:spcPts val="1250"/>
              </a:spcBef>
            </a:pPr>
            <a:r>
              <a:rPr sz="3800" spc="75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4800" spc="75" dirty="0">
                <a:latin typeface="Corbel"/>
                <a:cs typeface="Corbel"/>
              </a:rPr>
              <a:t>We</a:t>
            </a:r>
            <a:r>
              <a:rPr sz="4800" spc="-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will</a:t>
            </a:r>
            <a:r>
              <a:rPr sz="4800" spc="-1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strive</a:t>
            </a:r>
            <a:r>
              <a:rPr sz="4800" spc="-1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for</a:t>
            </a:r>
            <a:r>
              <a:rPr sz="4800" spc="-5" dirty="0">
                <a:latin typeface="Corbel"/>
                <a:cs typeface="Corbel"/>
              </a:rPr>
              <a:t> </a:t>
            </a:r>
            <a:r>
              <a:rPr sz="4800" spc="-10" dirty="0">
                <a:latin typeface="Corbel"/>
                <a:cs typeface="Corbel"/>
              </a:rPr>
              <a:t>continuous </a:t>
            </a:r>
            <a:r>
              <a:rPr sz="4800" dirty="0">
                <a:latin typeface="Corbel"/>
                <a:cs typeface="Corbel"/>
              </a:rPr>
              <a:t>improvement</a:t>
            </a:r>
            <a:r>
              <a:rPr sz="4800" spc="-2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in</a:t>
            </a:r>
            <a:r>
              <a:rPr sz="4800" spc="-2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our</a:t>
            </a:r>
            <a:r>
              <a:rPr sz="4800" spc="-10" dirty="0">
                <a:latin typeface="Corbel"/>
                <a:cs typeface="Corbel"/>
              </a:rPr>
              <a:t> technical </a:t>
            </a:r>
            <a:r>
              <a:rPr sz="4800" dirty="0">
                <a:latin typeface="Corbel"/>
                <a:cs typeface="Corbel"/>
              </a:rPr>
              <a:t>capabilities</a:t>
            </a:r>
            <a:r>
              <a:rPr sz="4800" spc="-3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in</a:t>
            </a:r>
            <a:r>
              <a:rPr sz="4800" spc="-1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providing</a:t>
            </a:r>
            <a:r>
              <a:rPr sz="4800" spc="-1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high</a:t>
            </a:r>
            <a:r>
              <a:rPr sz="4800" spc="-15" dirty="0">
                <a:latin typeface="Corbel"/>
                <a:cs typeface="Corbel"/>
              </a:rPr>
              <a:t> </a:t>
            </a:r>
            <a:r>
              <a:rPr sz="4800" spc="-10" dirty="0">
                <a:latin typeface="Corbel"/>
                <a:cs typeface="Corbel"/>
              </a:rPr>
              <a:t>quality </a:t>
            </a:r>
            <a:r>
              <a:rPr sz="4800" dirty="0">
                <a:latin typeface="Corbel"/>
                <a:cs typeface="Corbel"/>
              </a:rPr>
              <a:t>products</a:t>
            </a:r>
            <a:r>
              <a:rPr sz="4800" spc="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that</a:t>
            </a:r>
            <a:r>
              <a:rPr sz="4800" spc="-3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meet</a:t>
            </a:r>
            <a:r>
              <a:rPr sz="4800" spc="-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and</a:t>
            </a:r>
            <a:r>
              <a:rPr sz="4800" spc="-1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exceed</a:t>
            </a:r>
            <a:r>
              <a:rPr sz="4800" spc="-20" dirty="0">
                <a:latin typeface="Corbel"/>
                <a:cs typeface="Corbel"/>
              </a:rPr>
              <a:t> </a:t>
            </a:r>
            <a:r>
              <a:rPr sz="4800" spc="-25" dirty="0">
                <a:latin typeface="Corbel"/>
                <a:cs typeface="Corbel"/>
              </a:rPr>
              <a:t>our </a:t>
            </a:r>
            <a:r>
              <a:rPr sz="4800" dirty="0">
                <a:latin typeface="Corbel"/>
                <a:cs typeface="Corbel"/>
              </a:rPr>
              <a:t>customer’s</a:t>
            </a:r>
            <a:r>
              <a:rPr sz="4800" spc="-25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requirements</a:t>
            </a:r>
            <a:r>
              <a:rPr sz="4800" spc="-10" dirty="0">
                <a:latin typeface="Corbel"/>
                <a:cs typeface="Corbel"/>
              </a:rPr>
              <a:t> </a:t>
            </a:r>
            <a:r>
              <a:rPr sz="4800" dirty="0">
                <a:latin typeface="Corbel"/>
                <a:cs typeface="Corbel"/>
              </a:rPr>
              <a:t>and</a:t>
            </a:r>
            <a:r>
              <a:rPr sz="4800" spc="-20" dirty="0">
                <a:latin typeface="Corbel"/>
                <a:cs typeface="Corbel"/>
              </a:rPr>
              <a:t> </a:t>
            </a:r>
            <a:r>
              <a:rPr sz="4800" spc="-10" dirty="0">
                <a:latin typeface="Corbel"/>
                <a:cs typeface="Corbel"/>
              </a:rPr>
              <a:t>ensure </a:t>
            </a:r>
            <a:r>
              <a:rPr sz="4800" dirty="0">
                <a:latin typeface="Corbel"/>
                <a:cs typeface="Corbel"/>
              </a:rPr>
              <a:t>complete</a:t>
            </a:r>
            <a:r>
              <a:rPr sz="4800" spc="-40" dirty="0">
                <a:latin typeface="Corbel"/>
                <a:cs typeface="Corbel"/>
              </a:rPr>
              <a:t> </a:t>
            </a:r>
            <a:r>
              <a:rPr sz="4800" spc="-10" dirty="0">
                <a:latin typeface="Corbel"/>
                <a:cs typeface="Corbel"/>
              </a:rPr>
              <a:t>satisfaction.</a:t>
            </a:r>
            <a:endParaRPr sz="4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643" y="609600"/>
            <a:ext cx="2836163" cy="1139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5501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Current</a:t>
            </a:r>
            <a:r>
              <a:rPr sz="4400" b="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Industry</a:t>
            </a:r>
            <a:r>
              <a:rPr sz="4400" b="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spc="-10" dirty="0">
                <a:solidFill>
                  <a:srgbClr val="A6B727"/>
                </a:solidFill>
                <a:latin typeface="Corbel"/>
                <a:cs typeface="Corbel"/>
              </a:rPr>
              <a:t>Trends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146" y="1935607"/>
            <a:ext cx="4669155" cy="3697604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67640" marR="254000" indent="-155575">
              <a:lnSpc>
                <a:spcPct val="70000"/>
              </a:lnSpc>
              <a:spcBef>
                <a:spcPts val="1285"/>
              </a:spcBef>
            </a:pPr>
            <a:r>
              <a:rPr sz="265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3300" dirty="0">
                <a:latin typeface="Corbel"/>
                <a:cs typeface="Corbel"/>
              </a:rPr>
              <a:t>PCB’s</a:t>
            </a:r>
            <a:r>
              <a:rPr sz="3300" spc="15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are</a:t>
            </a:r>
            <a:r>
              <a:rPr sz="3300" spc="-5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getting</a:t>
            </a:r>
            <a:r>
              <a:rPr sz="3300" spc="-5" dirty="0">
                <a:latin typeface="Corbel"/>
                <a:cs typeface="Corbel"/>
              </a:rPr>
              <a:t> </a:t>
            </a:r>
            <a:r>
              <a:rPr sz="3300" spc="-10" dirty="0">
                <a:latin typeface="Corbel"/>
                <a:cs typeface="Corbel"/>
              </a:rPr>
              <a:t>denser </a:t>
            </a:r>
            <a:r>
              <a:rPr sz="3300" dirty="0">
                <a:latin typeface="Corbel"/>
                <a:cs typeface="Corbel"/>
              </a:rPr>
              <a:t>and</a:t>
            </a:r>
            <a:r>
              <a:rPr sz="3300" spc="-25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more</a:t>
            </a:r>
            <a:r>
              <a:rPr sz="3300" spc="-10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complex,</a:t>
            </a:r>
            <a:r>
              <a:rPr sz="3300" spc="-25" dirty="0">
                <a:latin typeface="Corbel"/>
                <a:cs typeface="Corbel"/>
              </a:rPr>
              <a:t> </a:t>
            </a:r>
            <a:r>
              <a:rPr sz="3300" spc="-20" dirty="0">
                <a:latin typeface="Corbel"/>
                <a:cs typeface="Corbel"/>
              </a:rPr>
              <a:t>IC’s </a:t>
            </a:r>
            <a:r>
              <a:rPr sz="3300" dirty="0">
                <a:latin typeface="Corbel"/>
                <a:cs typeface="Corbel"/>
              </a:rPr>
              <a:t>are</a:t>
            </a:r>
            <a:r>
              <a:rPr sz="3300" spc="-20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getting</a:t>
            </a:r>
            <a:r>
              <a:rPr sz="3300" spc="-15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smaller</a:t>
            </a:r>
            <a:r>
              <a:rPr sz="3300" spc="-30" dirty="0">
                <a:latin typeface="Corbel"/>
                <a:cs typeface="Corbel"/>
              </a:rPr>
              <a:t> </a:t>
            </a:r>
            <a:r>
              <a:rPr sz="3300" spc="-20" dirty="0">
                <a:latin typeface="Corbel"/>
                <a:cs typeface="Corbel"/>
              </a:rPr>
              <a:t>with </a:t>
            </a:r>
            <a:r>
              <a:rPr sz="3300" dirty="0">
                <a:latin typeface="Corbel"/>
                <a:cs typeface="Corbel"/>
              </a:rPr>
              <a:t>every</a:t>
            </a:r>
            <a:r>
              <a:rPr sz="3300" spc="-20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generation,</a:t>
            </a:r>
            <a:r>
              <a:rPr sz="3300" spc="-25" dirty="0">
                <a:latin typeface="Corbel"/>
                <a:cs typeface="Corbel"/>
              </a:rPr>
              <a:t> </a:t>
            </a:r>
            <a:r>
              <a:rPr sz="3300" spc="-10" dirty="0">
                <a:latin typeface="Corbel"/>
                <a:cs typeface="Corbel"/>
              </a:rPr>
              <a:t>BGA’s </a:t>
            </a:r>
            <a:r>
              <a:rPr sz="3300" dirty="0">
                <a:latin typeface="Corbel"/>
                <a:cs typeface="Corbel"/>
              </a:rPr>
              <a:t>are</a:t>
            </a:r>
            <a:r>
              <a:rPr sz="3300" spc="-10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becoming</a:t>
            </a:r>
            <a:r>
              <a:rPr sz="3300" spc="-30" dirty="0">
                <a:latin typeface="Corbel"/>
                <a:cs typeface="Corbel"/>
              </a:rPr>
              <a:t> </a:t>
            </a:r>
            <a:r>
              <a:rPr sz="3300" spc="-10" dirty="0">
                <a:latin typeface="Corbel"/>
                <a:cs typeface="Corbel"/>
              </a:rPr>
              <a:t>common.</a:t>
            </a:r>
            <a:endParaRPr sz="3300">
              <a:latin typeface="Corbel"/>
              <a:cs typeface="Corbel"/>
            </a:endParaRPr>
          </a:p>
          <a:p>
            <a:pPr marL="167640" marR="5080" indent="-155575">
              <a:lnSpc>
                <a:spcPct val="70000"/>
              </a:lnSpc>
              <a:spcBef>
                <a:spcPts val="2775"/>
              </a:spcBef>
              <a:tabLst>
                <a:tab pos="3846829" algn="l"/>
              </a:tabLst>
            </a:pPr>
            <a:r>
              <a:rPr sz="265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3300" dirty="0">
                <a:latin typeface="Corbel"/>
                <a:cs typeface="Corbel"/>
              </a:rPr>
              <a:t>The</a:t>
            </a:r>
            <a:r>
              <a:rPr sz="3300" spc="15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requirements</a:t>
            </a:r>
            <a:r>
              <a:rPr sz="3300" spc="-10" dirty="0">
                <a:latin typeface="Corbel"/>
                <a:cs typeface="Corbel"/>
              </a:rPr>
              <a:t> </a:t>
            </a:r>
            <a:r>
              <a:rPr sz="3300" spc="-25" dirty="0">
                <a:latin typeface="Corbel"/>
                <a:cs typeface="Corbel"/>
              </a:rPr>
              <a:t>of</a:t>
            </a:r>
            <a:r>
              <a:rPr sz="3300" dirty="0">
                <a:latin typeface="Corbel"/>
                <a:cs typeface="Corbel"/>
              </a:rPr>
              <a:t>	</a:t>
            </a:r>
            <a:r>
              <a:rPr sz="3300" spc="-25" dirty="0">
                <a:latin typeface="Corbel"/>
                <a:cs typeface="Corbel"/>
              </a:rPr>
              <a:t>SMT </a:t>
            </a:r>
            <a:r>
              <a:rPr sz="3300" dirty="0">
                <a:latin typeface="Corbel"/>
                <a:cs typeface="Corbel"/>
              </a:rPr>
              <a:t>Stencil are</a:t>
            </a:r>
            <a:r>
              <a:rPr sz="3300" spc="-25" dirty="0">
                <a:latin typeface="Corbel"/>
                <a:cs typeface="Corbel"/>
              </a:rPr>
              <a:t> </a:t>
            </a:r>
            <a:r>
              <a:rPr sz="3300" spc="-10" dirty="0">
                <a:latin typeface="Corbel"/>
                <a:cs typeface="Corbel"/>
              </a:rPr>
              <a:t>becoming </a:t>
            </a:r>
            <a:r>
              <a:rPr sz="3300" dirty="0">
                <a:latin typeface="Corbel"/>
                <a:cs typeface="Corbel"/>
              </a:rPr>
              <a:t>more and </a:t>
            </a:r>
            <a:r>
              <a:rPr sz="3300" spc="-20" dirty="0">
                <a:latin typeface="Corbel"/>
                <a:cs typeface="Corbel"/>
              </a:rPr>
              <a:t>more </a:t>
            </a:r>
            <a:r>
              <a:rPr sz="3300" dirty="0">
                <a:latin typeface="Corbel"/>
                <a:cs typeface="Corbel"/>
              </a:rPr>
              <a:t>demanding</a:t>
            </a:r>
            <a:r>
              <a:rPr sz="3300" spc="-25" dirty="0">
                <a:latin typeface="Corbel"/>
                <a:cs typeface="Corbel"/>
              </a:rPr>
              <a:t> </a:t>
            </a:r>
            <a:r>
              <a:rPr sz="3300" dirty="0">
                <a:latin typeface="Corbel"/>
                <a:cs typeface="Corbel"/>
              </a:rPr>
              <a:t>day by </a:t>
            </a:r>
            <a:r>
              <a:rPr sz="3300" spc="-25" dirty="0">
                <a:latin typeface="Corbel"/>
                <a:cs typeface="Corbel"/>
              </a:rPr>
              <a:t>day</a:t>
            </a:r>
            <a:endParaRPr sz="33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4923" y="544068"/>
            <a:ext cx="2836164" cy="11399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0628" y="1812035"/>
            <a:ext cx="4125468" cy="4529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871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Type</a:t>
            </a:r>
            <a:r>
              <a:rPr sz="4400" b="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of</a:t>
            </a:r>
            <a:r>
              <a:rPr sz="4400" b="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dirty="0">
                <a:solidFill>
                  <a:srgbClr val="A6B727"/>
                </a:solidFill>
                <a:latin typeface="Corbel"/>
                <a:cs typeface="Corbel"/>
              </a:rPr>
              <a:t>SMT</a:t>
            </a:r>
            <a:r>
              <a:rPr sz="4400" b="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4400" b="0" spc="-10" dirty="0">
                <a:solidFill>
                  <a:srgbClr val="A6B727"/>
                </a:solidFill>
                <a:latin typeface="Corbel"/>
                <a:cs typeface="Corbel"/>
              </a:rPr>
              <a:t>Stencils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830" y="1636932"/>
            <a:ext cx="6679565" cy="456311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60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600" spc="1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Basic stencil</a:t>
            </a:r>
            <a:r>
              <a:rPr sz="30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with</a:t>
            </a:r>
            <a:r>
              <a:rPr sz="30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multiple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frame</a:t>
            </a:r>
            <a:r>
              <a:rPr sz="30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sizes.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420"/>
              </a:lnSpc>
              <a:spcBef>
                <a:spcPts val="1045"/>
              </a:spcBef>
            </a:pPr>
            <a:r>
              <a:rPr sz="260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600" spc="1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Step</a:t>
            </a:r>
            <a:r>
              <a:rPr sz="30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up/down</a:t>
            </a:r>
            <a:r>
              <a:rPr sz="30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&amp;</a:t>
            </a:r>
            <a:r>
              <a:rPr sz="30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Multi-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step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stencils</a:t>
            </a:r>
            <a:endParaRPr sz="3000">
              <a:latin typeface="Corbel"/>
              <a:cs typeface="Corbel"/>
            </a:endParaRPr>
          </a:p>
          <a:p>
            <a:pPr marL="240665">
              <a:lnSpc>
                <a:spcPts val="3420"/>
              </a:lnSpc>
            </a:pP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(No</a:t>
            </a:r>
            <a:r>
              <a:rPr sz="30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theoretical</a:t>
            </a:r>
            <a:r>
              <a:rPr sz="30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limit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on</a:t>
            </a:r>
            <a:r>
              <a:rPr sz="30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number of</a:t>
            </a:r>
            <a:r>
              <a:rPr sz="30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Steps)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60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600" spc="15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Nickel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stencils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60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600" spc="15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Micro-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Shield(nano</a:t>
            </a:r>
            <a:r>
              <a:rPr sz="3000" spc="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coating)</a:t>
            </a:r>
            <a:r>
              <a:rPr sz="30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stencil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60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600" spc="15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Nano</a:t>
            </a:r>
            <a:r>
              <a:rPr sz="30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slic</a:t>
            </a:r>
            <a:r>
              <a:rPr sz="3000" spc="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gold</a:t>
            </a:r>
            <a:r>
              <a:rPr sz="30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stencil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60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600" spc="17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Frameless</a:t>
            </a:r>
            <a:r>
              <a:rPr sz="3000" spc="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stencil(Tetra-Bond)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60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r>
              <a:rPr sz="2600" spc="15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Mini</a:t>
            </a:r>
            <a:r>
              <a:rPr sz="30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stencil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A6B727"/>
                </a:solidFill>
                <a:latin typeface="Corbel"/>
                <a:cs typeface="Corbel"/>
              </a:rPr>
              <a:t>for</a:t>
            </a:r>
            <a:r>
              <a:rPr sz="30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A6B727"/>
                </a:solidFill>
                <a:latin typeface="Corbel"/>
                <a:cs typeface="Corbel"/>
              </a:rPr>
              <a:t>rework.</a:t>
            </a:r>
            <a:endParaRPr sz="30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9268" y="2153411"/>
            <a:ext cx="3681983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2044" y="981201"/>
            <a:ext cx="9485630" cy="4966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Basic</a:t>
            </a:r>
            <a:r>
              <a:rPr sz="3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Stencil-</a:t>
            </a:r>
            <a:r>
              <a:rPr sz="3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with</a:t>
            </a:r>
            <a:r>
              <a:rPr sz="3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Multiple</a:t>
            </a:r>
            <a:r>
              <a:rPr sz="3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A6B727"/>
                </a:solidFill>
                <a:latin typeface="Corbel"/>
                <a:cs typeface="Corbel"/>
              </a:rPr>
              <a:t>Frame</a:t>
            </a:r>
            <a:r>
              <a:rPr sz="3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A6B727"/>
                </a:solidFill>
                <a:latin typeface="Corbel"/>
                <a:cs typeface="Corbel"/>
              </a:rPr>
              <a:t>Sizes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3550">
              <a:latin typeface="Corbel"/>
              <a:cs typeface="Corbel"/>
            </a:endParaRPr>
          </a:p>
          <a:p>
            <a:pPr marL="5655945">
              <a:lnSpc>
                <a:spcPct val="100000"/>
              </a:lnSpc>
              <a:tabLst>
                <a:tab pos="6087110" algn="l"/>
              </a:tabLst>
            </a:pPr>
            <a:r>
              <a:rPr sz="3200" spc="-50" dirty="0">
                <a:latin typeface="Arial"/>
                <a:cs typeface="Arial"/>
              </a:rPr>
              <a:t>●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29”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29”</a:t>
            </a:r>
            <a:endParaRPr sz="3200">
              <a:latin typeface="Corbel"/>
              <a:cs typeface="Corbel"/>
            </a:endParaRPr>
          </a:p>
          <a:p>
            <a:pPr marL="5655945">
              <a:lnSpc>
                <a:spcPct val="100000"/>
              </a:lnSpc>
              <a:tabLst>
                <a:tab pos="6087110" algn="l"/>
              </a:tabLst>
            </a:pPr>
            <a:r>
              <a:rPr sz="3200" spc="-50" dirty="0">
                <a:latin typeface="Arial"/>
                <a:cs typeface="Arial"/>
              </a:rPr>
              <a:t>●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23”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 </a:t>
            </a:r>
            <a:r>
              <a:rPr sz="3200" spc="-25" dirty="0">
                <a:latin typeface="Corbel"/>
                <a:cs typeface="Corbel"/>
              </a:rPr>
              <a:t>23”</a:t>
            </a:r>
            <a:endParaRPr sz="3200">
              <a:latin typeface="Corbel"/>
              <a:cs typeface="Corbel"/>
            </a:endParaRPr>
          </a:p>
          <a:p>
            <a:pPr marL="5655945">
              <a:lnSpc>
                <a:spcPct val="100000"/>
              </a:lnSpc>
              <a:tabLst>
                <a:tab pos="6087110" algn="l"/>
              </a:tabLst>
            </a:pPr>
            <a:r>
              <a:rPr sz="3200" spc="-50" dirty="0">
                <a:latin typeface="Arial"/>
                <a:cs typeface="Arial"/>
              </a:rPr>
              <a:t>●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650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mm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550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mm</a:t>
            </a:r>
            <a:endParaRPr sz="3200">
              <a:latin typeface="Corbel"/>
              <a:cs typeface="Corbel"/>
            </a:endParaRPr>
          </a:p>
          <a:p>
            <a:pPr marL="5655945">
              <a:lnSpc>
                <a:spcPct val="100000"/>
              </a:lnSpc>
              <a:tabLst>
                <a:tab pos="6087110" algn="l"/>
              </a:tabLst>
            </a:pPr>
            <a:r>
              <a:rPr sz="3200" spc="-50" dirty="0">
                <a:latin typeface="Arial"/>
                <a:cs typeface="Arial"/>
              </a:rPr>
              <a:t>●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680mm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650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mm</a:t>
            </a:r>
            <a:endParaRPr sz="3200">
              <a:latin typeface="Corbel"/>
              <a:cs typeface="Corbel"/>
            </a:endParaRPr>
          </a:p>
          <a:p>
            <a:pPr marL="5655945">
              <a:lnSpc>
                <a:spcPct val="100000"/>
              </a:lnSpc>
              <a:tabLst>
                <a:tab pos="6087110" algn="l"/>
              </a:tabLst>
            </a:pPr>
            <a:r>
              <a:rPr sz="3200" spc="-50" dirty="0">
                <a:latin typeface="Arial"/>
                <a:cs typeface="Arial"/>
              </a:rPr>
              <a:t>●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22”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22”</a:t>
            </a:r>
            <a:endParaRPr sz="3200">
              <a:latin typeface="Corbel"/>
              <a:cs typeface="Corbel"/>
            </a:endParaRPr>
          </a:p>
          <a:p>
            <a:pPr marL="5655945">
              <a:lnSpc>
                <a:spcPct val="100000"/>
              </a:lnSpc>
              <a:tabLst>
                <a:tab pos="6087110" algn="l"/>
              </a:tabLst>
            </a:pPr>
            <a:r>
              <a:rPr sz="3200" spc="-50" dirty="0">
                <a:latin typeface="Arial"/>
                <a:cs typeface="Arial"/>
              </a:rPr>
              <a:t>●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20”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20”</a:t>
            </a:r>
            <a:endParaRPr sz="3200">
              <a:latin typeface="Corbel"/>
              <a:cs typeface="Corbel"/>
            </a:endParaRPr>
          </a:p>
          <a:p>
            <a:pPr marL="5655945">
              <a:lnSpc>
                <a:spcPct val="100000"/>
              </a:lnSpc>
              <a:spcBef>
                <a:spcPts val="5"/>
              </a:spcBef>
              <a:tabLst>
                <a:tab pos="6087110" algn="l"/>
              </a:tabLst>
            </a:pPr>
            <a:r>
              <a:rPr sz="3200" spc="-50" dirty="0">
                <a:latin typeface="Arial"/>
                <a:cs typeface="Arial"/>
              </a:rPr>
              <a:t>●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1350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mm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500mm</a:t>
            </a:r>
            <a:endParaRPr sz="3200">
              <a:latin typeface="Corbel"/>
              <a:cs typeface="Corbel"/>
            </a:endParaRPr>
          </a:p>
          <a:p>
            <a:pPr marL="5655945">
              <a:lnSpc>
                <a:spcPct val="100000"/>
              </a:lnSpc>
              <a:tabLst>
                <a:tab pos="6087110" algn="l"/>
              </a:tabLst>
            </a:pPr>
            <a:r>
              <a:rPr sz="3200" spc="-50" dirty="0">
                <a:latin typeface="Arial"/>
                <a:cs typeface="Arial"/>
              </a:rPr>
              <a:t>●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Customised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sizes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716" y="2063495"/>
            <a:ext cx="4256532" cy="40279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017778"/>
            <a:ext cx="5188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Step</a:t>
            </a:r>
            <a:r>
              <a:rPr sz="2800" b="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up/down</a:t>
            </a:r>
            <a:r>
              <a:rPr sz="2800" b="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&amp;</a:t>
            </a:r>
            <a:r>
              <a:rPr sz="2800" b="0" spc="-5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spc="-20" dirty="0">
                <a:solidFill>
                  <a:srgbClr val="A6B727"/>
                </a:solidFill>
                <a:latin typeface="Corbel"/>
                <a:cs typeface="Corbel"/>
              </a:rPr>
              <a:t>Multi-</a:t>
            </a: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Step</a:t>
            </a:r>
            <a:r>
              <a:rPr sz="2800" b="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spc="-10" dirty="0">
                <a:solidFill>
                  <a:srgbClr val="A6B727"/>
                </a:solidFill>
                <a:latin typeface="Corbel"/>
                <a:cs typeface="Corbel"/>
              </a:rPr>
              <a:t>stencils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26948" y="2083307"/>
            <a:ext cx="10913745" cy="3858895"/>
            <a:chOff x="726948" y="2083307"/>
            <a:chExt cx="10913745" cy="38588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948" y="2083307"/>
              <a:ext cx="6464808" cy="3753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6900" y="2083307"/>
              <a:ext cx="5963411" cy="38587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98880" y="6073241"/>
            <a:ext cx="9227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Maximum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Step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Difference</a:t>
            </a:r>
            <a:r>
              <a:rPr sz="2400" spc="45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upto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10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Mils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and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no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changes in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surface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texture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017778"/>
            <a:ext cx="6852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Next</a:t>
            </a:r>
            <a:r>
              <a:rPr sz="2800" b="0" spc="-7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Gen</a:t>
            </a:r>
            <a:r>
              <a:rPr sz="2800" b="0" spc="-6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spc="-10" dirty="0">
                <a:solidFill>
                  <a:srgbClr val="A6B727"/>
                </a:solidFill>
                <a:latin typeface="Corbel"/>
                <a:cs typeface="Corbel"/>
              </a:rPr>
              <a:t>technology</a:t>
            </a:r>
            <a:r>
              <a:rPr sz="2800" b="0" spc="-7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for</a:t>
            </a:r>
            <a:r>
              <a:rPr sz="2800" b="0" spc="-7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step</a:t>
            </a:r>
            <a:r>
              <a:rPr sz="2800" b="0" spc="-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dirty="0">
                <a:solidFill>
                  <a:srgbClr val="A6B727"/>
                </a:solidFill>
                <a:latin typeface="Corbel"/>
                <a:cs typeface="Corbel"/>
              </a:rPr>
              <a:t>up/down</a:t>
            </a:r>
            <a:r>
              <a:rPr sz="2800" b="0" spc="-6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800" b="0" spc="-10" dirty="0">
                <a:solidFill>
                  <a:srgbClr val="A6B727"/>
                </a:solidFill>
                <a:latin typeface="Corbel"/>
                <a:cs typeface="Corbel"/>
              </a:rPr>
              <a:t>stencils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356" y="665987"/>
            <a:ext cx="2726436" cy="11399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76527" y="2080260"/>
            <a:ext cx="4612005" cy="3967479"/>
            <a:chOff x="1176527" y="2080260"/>
            <a:chExt cx="4612005" cy="39674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527" y="2080260"/>
              <a:ext cx="4590288" cy="29672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6527" y="5081016"/>
              <a:ext cx="4611624" cy="9662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5777" y="2691257"/>
              <a:ext cx="769620" cy="718820"/>
            </a:xfrm>
            <a:custGeom>
              <a:avLst/>
              <a:gdLst/>
              <a:ahLst/>
              <a:cxnLst/>
              <a:rect l="l" t="t" r="r" b="b"/>
              <a:pathLst>
                <a:path w="769619" h="718820">
                  <a:moveTo>
                    <a:pt x="709356" y="671121"/>
                  </a:moveTo>
                  <a:lnTo>
                    <a:pt x="687704" y="694308"/>
                  </a:lnTo>
                  <a:lnTo>
                    <a:pt x="769366" y="718438"/>
                  </a:lnTo>
                  <a:lnTo>
                    <a:pt x="754980" y="679830"/>
                  </a:lnTo>
                  <a:lnTo>
                    <a:pt x="718692" y="679830"/>
                  </a:lnTo>
                  <a:lnTo>
                    <a:pt x="709356" y="671121"/>
                  </a:lnTo>
                  <a:close/>
                </a:path>
                <a:path w="769619" h="718820">
                  <a:moveTo>
                    <a:pt x="718005" y="661860"/>
                  </a:moveTo>
                  <a:lnTo>
                    <a:pt x="709356" y="671121"/>
                  </a:lnTo>
                  <a:lnTo>
                    <a:pt x="718692" y="679830"/>
                  </a:lnTo>
                  <a:lnTo>
                    <a:pt x="727329" y="670559"/>
                  </a:lnTo>
                  <a:lnTo>
                    <a:pt x="718005" y="661860"/>
                  </a:lnTo>
                  <a:close/>
                </a:path>
                <a:path w="769619" h="718820">
                  <a:moveTo>
                    <a:pt x="739647" y="638682"/>
                  </a:moveTo>
                  <a:lnTo>
                    <a:pt x="718005" y="661860"/>
                  </a:lnTo>
                  <a:lnTo>
                    <a:pt x="727329" y="670559"/>
                  </a:lnTo>
                  <a:lnTo>
                    <a:pt x="718692" y="679830"/>
                  </a:lnTo>
                  <a:lnTo>
                    <a:pt x="754980" y="679830"/>
                  </a:lnTo>
                  <a:lnTo>
                    <a:pt x="739647" y="638682"/>
                  </a:lnTo>
                  <a:close/>
                </a:path>
                <a:path w="769619" h="718820">
                  <a:moveTo>
                    <a:pt x="8635" y="0"/>
                  </a:moveTo>
                  <a:lnTo>
                    <a:pt x="0" y="9397"/>
                  </a:lnTo>
                  <a:lnTo>
                    <a:pt x="709356" y="671121"/>
                  </a:lnTo>
                  <a:lnTo>
                    <a:pt x="718005" y="661860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DE4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7685" y="2207514"/>
              <a:ext cx="998219" cy="489584"/>
            </a:xfrm>
            <a:custGeom>
              <a:avLst/>
              <a:gdLst/>
              <a:ahLst/>
              <a:cxnLst/>
              <a:rect l="l" t="t" r="r" b="b"/>
              <a:pathLst>
                <a:path w="998219" h="489585">
                  <a:moveTo>
                    <a:pt x="916686" y="0"/>
                  </a:moveTo>
                  <a:lnTo>
                    <a:pt x="81533" y="0"/>
                  </a:ln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4"/>
                  </a:lnTo>
                  <a:lnTo>
                    <a:pt x="0" y="407670"/>
                  </a:lnTo>
                  <a:lnTo>
                    <a:pt x="6399" y="439429"/>
                  </a:lnTo>
                  <a:lnTo>
                    <a:pt x="23860" y="465343"/>
                  </a:lnTo>
                  <a:lnTo>
                    <a:pt x="49774" y="482804"/>
                  </a:lnTo>
                  <a:lnTo>
                    <a:pt x="81533" y="489203"/>
                  </a:lnTo>
                  <a:lnTo>
                    <a:pt x="916686" y="489203"/>
                  </a:lnTo>
                  <a:lnTo>
                    <a:pt x="948445" y="482804"/>
                  </a:lnTo>
                  <a:lnTo>
                    <a:pt x="974359" y="465343"/>
                  </a:lnTo>
                  <a:lnTo>
                    <a:pt x="991820" y="439429"/>
                  </a:lnTo>
                  <a:lnTo>
                    <a:pt x="998219" y="407670"/>
                  </a:lnTo>
                  <a:lnTo>
                    <a:pt x="998219" y="81534"/>
                  </a:lnTo>
                  <a:lnTo>
                    <a:pt x="991820" y="49774"/>
                  </a:lnTo>
                  <a:lnTo>
                    <a:pt x="974359" y="23860"/>
                  </a:lnTo>
                  <a:lnTo>
                    <a:pt x="948445" y="6399"/>
                  </a:lnTo>
                  <a:lnTo>
                    <a:pt x="916686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7685" y="2207514"/>
              <a:ext cx="998219" cy="489584"/>
            </a:xfrm>
            <a:custGeom>
              <a:avLst/>
              <a:gdLst/>
              <a:ahLst/>
              <a:cxnLst/>
              <a:rect l="l" t="t" r="r" b="b"/>
              <a:pathLst>
                <a:path w="998219" h="489585">
                  <a:moveTo>
                    <a:pt x="0" y="81534"/>
                  </a:moveTo>
                  <a:lnTo>
                    <a:pt x="6399" y="49774"/>
                  </a:lnTo>
                  <a:lnTo>
                    <a:pt x="23860" y="23860"/>
                  </a:lnTo>
                  <a:lnTo>
                    <a:pt x="49774" y="6399"/>
                  </a:lnTo>
                  <a:lnTo>
                    <a:pt x="81533" y="0"/>
                  </a:lnTo>
                  <a:lnTo>
                    <a:pt x="916686" y="0"/>
                  </a:lnTo>
                  <a:lnTo>
                    <a:pt x="948445" y="6399"/>
                  </a:lnTo>
                  <a:lnTo>
                    <a:pt x="974359" y="23860"/>
                  </a:lnTo>
                  <a:lnTo>
                    <a:pt x="991820" y="49774"/>
                  </a:lnTo>
                  <a:lnTo>
                    <a:pt x="998219" y="81534"/>
                  </a:lnTo>
                  <a:lnTo>
                    <a:pt x="998219" y="407670"/>
                  </a:lnTo>
                  <a:lnTo>
                    <a:pt x="991820" y="439429"/>
                  </a:lnTo>
                  <a:lnTo>
                    <a:pt x="974359" y="465343"/>
                  </a:lnTo>
                  <a:lnTo>
                    <a:pt x="948445" y="482804"/>
                  </a:lnTo>
                  <a:lnTo>
                    <a:pt x="916686" y="489203"/>
                  </a:lnTo>
                  <a:lnTo>
                    <a:pt x="81533" y="489203"/>
                  </a:lnTo>
                  <a:lnTo>
                    <a:pt x="49774" y="482804"/>
                  </a:lnTo>
                  <a:lnTo>
                    <a:pt x="23860" y="465343"/>
                  </a:lnTo>
                  <a:lnTo>
                    <a:pt x="6399" y="439429"/>
                  </a:lnTo>
                  <a:lnTo>
                    <a:pt x="0" y="407670"/>
                  </a:lnTo>
                  <a:lnTo>
                    <a:pt x="0" y="81534"/>
                  </a:lnTo>
                  <a:close/>
                </a:path>
              </a:pathLst>
            </a:custGeom>
            <a:ln w="25400">
              <a:solidFill>
                <a:srgbClr val="7985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22135" y="2080260"/>
            <a:ext cx="4590415" cy="2967355"/>
            <a:chOff x="6422135" y="2080260"/>
            <a:chExt cx="4590415" cy="29673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2135" y="2080260"/>
              <a:ext cx="4590288" cy="29672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933437" y="2207514"/>
              <a:ext cx="951230" cy="425450"/>
            </a:xfrm>
            <a:custGeom>
              <a:avLst/>
              <a:gdLst/>
              <a:ahLst/>
              <a:cxnLst/>
              <a:rect l="l" t="t" r="r" b="b"/>
              <a:pathLst>
                <a:path w="951229" h="425450">
                  <a:moveTo>
                    <a:pt x="880109" y="0"/>
                  </a:moveTo>
                  <a:lnTo>
                    <a:pt x="70865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5"/>
                  </a:lnTo>
                  <a:lnTo>
                    <a:pt x="0" y="354330"/>
                  </a:lnTo>
                  <a:lnTo>
                    <a:pt x="5572" y="381904"/>
                  </a:lnTo>
                  <a:lnTo>
                    <a:pt x="20764" y="404431"/>
                  </a:lnTo>
                  <a:lnTo>
                    <a:pt x="43291" y="419623"/>
                  </a:lnTo>
                  <a:lnTo>
                    <a:pt x="70865" y="425196"/>
                  </a:lnTo>
                  <a:lnTo>
                    <a:pt x="880109" y="425196"/>
                  </a:lnTo>
                  <a:lnTo>
                    <a:pt x="907684" y="419623"/>
                  </a:lnTo>
                  <a:lnTo>
                    <a:pt x="930211" y="404431"/>
                  </a:lnTo>
                  <a:lnTo>
                    <a:pt x="945403" y="381904"/>
                  </a:lnTo>
                  <a:lnTo>
                    <a:pt x="950976" y="354330"/>
                  </a:lnTo>
                  <a:lnTo>
                    <a:pt x="950976" y="70865"/>
                  </a:lnTo>
                  <a:lnTo>
                    <a:pt x="945403" y="43291"/>
                  </a:lnTo>
                  <a:lnTo>
                    <a:pt x="930211" y="20764"/>
                  </a:lnTo>
                  <a:lnTo>
                    <a:pt x="907684" y="5572"/>
                  </a:lnTo>
                  <a:lnTo>
                    <a:pt x="880109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33437" y="2207514"/>
              <a:ext cx="951230" cy="425450"/>
            </a:xfrm>
            <a:custGeom>
              <a:avLst/>
              <a:gdLst/>
              <a:ahLst/>
              <a:cxnLst/>
              <a:rect l="l" t="t" r="r" b="b"/>
              <a:pathLst>
                <a:path w="951229" h="425450">
                  <a:moveTo>
                    <a:pt x="0" y="70865"/>
                  </a:moveTo>
                  <a:lnTo>
                    <a:pt x="5572" y="43291"/>
                  </a:lnTo>
                  <a:lnTo>
                    <a:pt x="20764" y="20764"/>
                  </a:lnTo>
                  <a:lnTo>
                    <a:pt x="43291" y="5572"/>
                  </a:lnTo>
                  <a:lnTo>
                    <a:pt x="70865" y="0"/>
                  </a:lnTo>
                  <a:lnTo>
                    <a:pt x="880109" y="0"/>
                  </a:lnTo>
                  <a:lnTo>
                    <a:pt x="907684" y="5572"/>
                  </a:lnTo>
                  <a:lnTo>
                    <a:pt x="930211" y="20764"/>
                  </a:lnTo>
                  <a:lnTo>
                    <a:pt x="945403" y="43291"/>
                  </a:lnTo>
                  <a:lnTo>
                    <a:pt x="950976" y="70865"/>
                  </a:lnTo>
                  <a:lnTo>
                    <a:pt x="950976" y="354330"/>
                  </a:lnTo>
                  <a:lnTo>
                    <a:pt x="945403" y="381904"/>
                  </a:lnTo>
                  <a:lnTo>
                    <a:pt x="930211" y="404431"/>
                  </a:lnTo>
                  <a:lnTo>
                    <a:pt x="907684" y="419623"/>
                  </a:lnTo>
                  <a:lnTo>
                    <a:pt x="880109" y="425196"/>
                  </a:lnTo>
                  <a:lnTo>
                    <a:pt x="70865" y="425196"/>
                  </a:lnTo>
                  <a:lnTo>
                    <a:pt x="43291" y="419623"/>
                  </a:lnTo>
                  <a:lnTo>
                    <a:pt x="20764" y="404431"/>
                  </a:lnTo>
                  <a:lnTo>
                    <a:pt x="5572" y="381904"/>
                  </a:lnTo>
                  <a:lnTo>
                    <a:pt x="0" y="354330"/>
                  </a:lnTo>
                  <a:lnTo>
                    <a:pt x="0" y="70865"/>
                  </a:lnTo>
                  <a:close/>
                </a:path>
              </a:pathLst>
            </a:custGeom>
            <a:ln w="25400">
              <a:solidFill>
                <a:srgbClr val="7985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70989" y="2219960"/>
            <a:ext cx="4495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Step down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9775" y="2294001"/>
            <a:ext cx="638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up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03847" y="2625851"/>
            <a:ext cx="4615180" cy="3421379"/>
            <a:chOff x="6403847" y="2625851"/>
            <a:chExt cx="4615180" cy="3421379"/>
          </a:xfrm>
        </p:grpSpPr>
        <p:sp>
          <p:nvSpPr>
            <p:cNvPr id="17" name="object 17"/>
            <p:cNvSpPr/>
            <p:nvPr/>
          </p:nvSpPr>
          <p:spPr>
            <a:xfrm>
              <a:off x="7098537" y="2625851"/>
              <a:ext cx="1438910" cy="447040"/>
            </a:xfrm>
            <a:custGeom>
              <a:avLst/>
              <a:gdLst/>
              <a:ahLst/>
              <a:cxnLst/>
              <a:rect l="l" t="t" r="r" b="b"/>
              <a:pathLst>
                <a:path w="1438909" h="447039">
                  <a:moveTo>
                    <a:pt x="1363848" y="416248"/>
                  </a:moveTo>
                  <a:lnTo>
                    <a:pt x="1354835" y="446786"/>
                  </a:lnTo>
                  <a:lnTo>
                    <a:pt x="1438655" y="431926"/>
                  </a:lnTo>
                  <a:lnTo>
                    <a:pt x="1425776" y="419862"/>
                  </a:lnTo>
                  <a:lnTo>
                    <a:pt x="1376044" y="419862"/>
                  </a:lnTo>
                  <a:lnTo>
                    <a:pt x="1363848" y="416248"/>
                  </a:lnTo>
                  <a:close/>
                </a:path>
                <a:path w="1438909" h="447039">
                  <a:moveTo>
                    <a:pt x="1367409" y="404183"/>
                  </a:moveTo>
                  <a:lnTo>
                    <a:pt x="1363848" y="416248"/>
                  </a:lnTo>
                  <a:lnTo>
                    <a:pt x="1376044" y="419862"/>
                  </a:lnTo>
                  <a:lnTo>
                    <a:pt x="1379601" y="407797"/>
                  </a:lnTo>
                  <a:lnTo>
                    <a:pt x="1367409" y="404183"/>
                  </a:lnTo>
                  <a:close/>
                </a:path>
                <a:path w="1438909" h="447039">
                  <a:moveTo>
                    <a:pt x="1376426" y="373634"/>
                  </a:moveTo>
                  <a:lnTo>
                    <a:pt x="1367409" y="404183"/>
                  </a:lnTo>
                  <a:lnTo>
                    <a:pt x="1379601" y="407797"/>
                  </a:lnTo>
                  <a:lnTo>
                    <a:pt x="1376044" y="419862"/>
                  </a:lnTo>
                  <a:lnTo>
                    <a:pt x="1425776" y="419862"/>
                  </a:lnTo>
                  <a:lnTo>
                    <a:pt x="1376426" y="373634"/>
                  </a:lnTo>
                  <a:close/>
                </a:path>
                <a:path w="1438909" h="447039">
                  <a:moveTo>
                    <a:pt x="3555" y="0"/>
                  </a:moveTo>
                  <a:lnTo>
                    <a:pt x="0" y="12192"/>
                  </a:lnTo>
                  <a:lnTo>
                    <a:pt x="1363848" y="416248"/>
                  </a:lnTo>
                  <a:lnTo>
                    <a:pt x="1367409" y="404183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DE4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3847" y="5084063"/>
              <a:ext cx="4614672" cy="963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59E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534</Words>
  <Application>Microsoft Office PowerPoint</Application>
  <PresentationFormat>Widescreen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Corbel</vt:lpstr>
      <vt:lpstr>Lucida Sans</vt:lpstr>
      <vt:lpstr>Tahoma</vt:lpstr>
      <vt:lpstr>Times New Roman</vt:lpstr>
      <vt:lpstr>Office Theme</vt:lpstr>
      <vt:lpstr>PowerPoint Presentation</vt:lpstr>
      <vt:lpstr>Introduction</vt:lpstr>
      <vt:lpstr>Our Vision</vt:lpstr>
      <vt:lpstr>Mission Statement</vt:lpstr>
      <vt:lpstr>Current Industry Trends</vt:lpstr>
      <vt:lpstr>Type of SMT Stencils</vt:lpstr>
      <vt:lpstr>PowerPoint Presentation</vt:lpstr>
      <vt:lpstr>Step up/down &amp; Multi-Step stencils</vt:lpstr>
      <vt:lpstr>Next Gen technology for step up/down stencils</vt:lpstr>
      <vt:lpstr>Next Gen technology for step up/down stencils</vt:lpstr>
      <vt:lpstr>Aperture cutting in side wall</vt:lpstr>
      <vt:lpstr>Nickel stencil</vt:lpstr>
      <vt:lpstr>Micro Shield(Nano Coated) Stencil</vt:lpstr>
      <vt:lpstr>Nano slic gold Stencil</vt:lpstr>
      <vt:lpstr>  Aperture wall</vt:lpstr>
      <vt:lpstr>After 25000 print </vt:lpstr>
      <vt:lpstr>After 50000 print </vt:lpstr>
      <vt:lpstr>After 75000 prints </vt:lpstr>
      <vt:lpstr>After 100000 prints </vt:lpstr>
      <vt:lpstr>Nano slic coating in aperture wall</vt:lpstr>
      <vt:lpstr>Frameless stencil- TetraBond</vt:lpstr>
      <vt:lpstr>Mini stencils for Rework</vt:lpstr>
      <vt:lpstr>Stencil inspection report(AOI)</vt:lpstr>
      <vt:lpstr>Carrier Pallets</vt:lpstr>
      <vt:lpstr>Wave Solder Pallets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SUROJIT SUROJIT</dc:creator>
  <cp:lastModifiedBy>admin</cp:lastModifiedBy>
  <cp:revision>11</cp:revision>
  <dcterms:created xsi:type="dcterms:W3CDTF">2023-03-31T09:29:00Z</dcterms:created>
  <dcterms:modified xsi:type="dcterms:W3CDTF">2024-01-22T11:40:12Z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2023-03-31T00:00:00Z</vt:filetime>
  </property>
</Properties>
</file>