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4"/>
  </p:notesMasterIdLst>
  <p:sldIdLst>
    <p:sldId id="256" r:id="rId2"/>
    <p:sldId id="274" r:id="rId3"/>
    <p:sldId id="271" r:id="rId4"/>
    <p:sldId id="276" r:id="rId5"/>
    <p:sldId id="413" r:id="rId6"/>
    <p:sldId id="257" r:id="rId7"/>
    <p:sldId id="258" r:id="rId8"/>
    <p:sldId id="259" r:id="rId9"/>
    <p:sldId id="280" r:id="rId10"/>
    <p:sldId id="412" r:id="rId11"/>
    <p:sldId id="260" r:id="rId12"/>
    <p:sldId id="314" r:id="rId13"/>
    <p:sldId id="277" r:id="rId14"/>
    <p:sldId id="278" r:id="rId15"/>
    <p:sldId id="262" r:id="rId16"/>
    <p:sldId id="263" r:id="rId17"/>
    <p:sldId id="264" r:id="rId18"/>
    <p:sldId id="265" r:id="rId19"/>
    <p:sldId id="266" r:id="rId20"/>
    <p:sldId id="267" r:id="rId21"/>
    <p:sldId id="411" r:id="rId22"/>
    <p:sldId id="269" r:id="rId23"/>
  </p:sldIdLst>
  <p:sldSz cx="9144000" cy="6858000" type="screen4x3"/>
  <p:notesSz cx="7104063" cy="10234613"/>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59" d="100"/>
          <a:sy n="59" d="100"/>
        </p:scale>
        <p:origin x="1500" y="5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charts/_rels/chart1.xml.rels><?xml version="1.0" encoding="UTF-8" standalone="yes"?>
<Relationships xmlns="http://schemas.openxmlformats.org/package/2006/relationships"><Relationship Id="rId3" Type="http://schemas.openxmlformats.org/officeDocument/2006/relationships/image" Target="../media/image33.jpeg"/><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oleObject" Target="Book5" TargetMode="Externa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a:t>Revenue_Rs.Lakh</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Sheet1!$D$3</c:f>
              <c:strCache>
                <c:ptCount val="1"/>
                <c:pt idx="0">
                  <c:v>Revenue</c:v>
                </c:pt>
              </c:strCache>
            </c:strRef>
          </c:tx>
          <c:spPr>
            <a:solidFill>
              <a:srgbClr val="92D050"/>
            </a:solidFill>
            <a:ln>
              <a:noFill/>
            </a:ln>
            <a:effectLst/>
          </c:spPr>
          <c:invertIfNegative val="0"/>
          <c:dPt>
            <c:idx val="6"/>
            <c:invertIfNegative val="0"/>
            <c:bubble3D val="0"/>
            <c:spPr>
              <a:solidFill>
                <a:schemeClr val="bg2">
                  <a:lumMod val="90000"/>
                </a:schemeClr>
              </a:solidFill>
              <a:ln>
                <a:noFill/>
              </a:ln>
              <a:effectLst/>
            </c:spPr>
            <c:extLst>
              <c:ext xmlns:c16="http://schemas.microsoft.com/office/drawing/2014/chart" uri="{C3380CC4-5D6E-409C-BE32-E72D297353CC}">
                <c16:uniqueId val="{00000001-A318-4378-A1A7-85A0415DAA88}"/>
              </c:ext>
            </c:extLst>
          </c:dPt>
          <c:dPt>
            <c:idx val="7"/>
            <c:invertIfNegative val="0"/>
            <c:bubble3D val="0"/>
            <c:spPr>
              <a:blipFill>
                <a:blip xmlns:r="http://schemas.openxmlformats.org/officeDocument/2006/relationships" r:embed="rId3"/>
                <a:tile tx="0" ty="0" sx="100000" sy="100000" flip="none" algn="tl"/>
              </a:blipFill>
              <a:ln>
                <a:solidFill>
                  <a:schemeClr val="accent2">
                    <a:lumMod val="20000"/>
                    <a:lumOff val="80000"/>
                  </a:schemeClr>
                </a:solidFill>
              </a:ln>
              <a:effectLst/>
            </c:spPr>
            <c:extLst>
              <c:ext xmlns:c16="http://schemas.microsoft.com/office/drawing/2014/chart" uri="{C3380CC4-5D6E-409C-BE32-E72D297353CC}">
                <c16:uniqueId val="{00000003-A318-4378-A1A7-85A0415DAA88}"/>
              </c:ext>
            </c:extLst>
          </c:dPt>
          <c:dLbls>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Sheet1!$C$4:$C$11</c:f>
              <c:strCache>
                <c:ptCount val="8"/>
                <c:pt idx="0">
                  <c:v>FY18</c:v>
                </c:pt>
                <c:pt idx="1">
                  <c:v>FY19</c:v>
                </c:pt>
                <c:pt idx="2">
                  <c:v>FY20</c:v>
                </c:pt>
                <c:pt idx="3">
                  <c:v>FY21</c:v>
                </c:pt>
                <c:pt idx="4">
                  <c:v>FY22</c:v>
                </c:pt>
                <c:pt idx="5">
                  <c:v>FY23</c:v>
                </c:pt>
                <c:pt idx="6">
                  <c:v>FY24</c:v>
                </c:pt>
                <c:pt idx="7">
                  <c:v>FY25</c:v>
                </c:pt>
              </c:strCache>
            </c:strRef>
          </c:cat>
          <c:val>
            <c:numRef>
              <c:f>Sheet1!$D$4:$D$11</c:f>
              <c:numCache>
                <c:formatCode>"₹"\ #,##0</c:formatCode>
                <c:ptCount val="8"/>
                <c:pt idx="0">
                  <c:v>1154</c:v>
                </c:pt>
                <c:pt idx="1">
                  <c:v>1577</c:v>
                </c:pt>
                <c:pt idx="2">
                  <c:v>1245</c:v>
                </c:pt>
                <c:pt idx="3">
                  <c:v>1102</c:v>
                </c:pt>
                <c:pt idx="4">
                  <c:v>1590</c:v>
                </c:pt>
                <c:pt idx="5">
                  <c:v>1893</c:v>
                </c:pt>
                <c:pt idx="6">
                  <c:v>2790</c:v>
                </c:pt>
                <c:pt idx="7">
                  <c:v>5000</c:v>
                </c:pt>
              </c:numCache>
            </c:numRef>
          </c:val>
          <c:extLst>
            <c:ext xmlns:c16="http://schemas.microsoft.com/office/drawing/2014/chart" uri="{C3380CC4-5D6E-409C-BE32-E72D297353CC}">
              <c16:uniqueId val="{00000004-A318-4378-A1A7-85A0415DAA88}"/>
            </c:ext>
          </c:extLst>
        </c:ser>
        <c:dLbls>
          <c:showLegendKey val="0"/>
          <c:showVal val="0"/>
          <c:showCatName val="0"/>
          <c:showSerName val="0"/>
          <c:showPercent val="0"/>
          <c:showBubbleSize val="0"/>
        </c:dLbls>
        <c:gapWidth val="219"/>
        <c:axId val="1365147488"/>
        <c:axId val="1365149888"/>
      </c:barChart>
      <c:lineChart>
        <c:grouping val="standard"/>
        <c:varyColors val="0"/>
        <c:ser>
          <c:idx val="1"/>
          <c:order val="1"/>
          <c:spPr>
            <a:ln w="28575" cap="rnd">
              <a:solidFill>
                <a:schemeClr val="accent2"/>
              </a:solidFill>
              <a:round/>
            </a:ln>
            <a:effectLst/>
          </c:spPr>
          <c:marker>
            <c:symbol val="none"/>
          </c:marker>
          <c:val>
            <c:numRef>
              <c:f>Sheet1!$F$4:$F$11</c:f>
              <c:numCache>
                <c:formatCode>"₹"\ #,##0.0</c:formatCode>
                <c:ptCount val="8"/>
                <c:pt idx="0">
                  <c:v>7.0576723136199622</c:v>
                </c:pt>
                <c:pt idx="1">
                  <c:v>16.702342364381384</c:v>
                </c:pt>
                <c:pt idx="2">
                  <c:v>24.316555562350928</c:v>
                </c:pt>
                <c:pt idx="3">
                  <c:v>31.056204513485415</c:v>
                </c:pt>
                <c:pt idx="4">
                  <c:v>40.780380404868204</c:v>
                </c:pt>
                <c:pt idx="5">
                  <c:v>52.357653966118278</c:v>
                </c:pt>
                <c:pt idx="6">
                  <c:v>69.420830530242796</c:v>
                </c:pt>
                <c:pt idx="7">
                  <c:v>100</c:v>
                </c:pt>
              </c:numCache>
            </c:numRef>
          </c:val>
          <c:smooth val="0"/>
          <c:extLst>
            <c:ext xmlns:c16="http://schemas.microsoft.com/office/drawing/2014/chart" uri="{C3380CC4-5D6E-409C-BE32-E72D297353CC}">
              <c16:uniqueId val="{00000005-A318-4378-A1A7-85A0415DAA88}"/>
            </c:ext>
          </c:extLst>
        </c:ser>
        <c:dLbls>
          <c:showLegendKey val="0"/>
          <c:showVal val="0"/>
          <c:showCatName val="0"/>
          <c:showSerName val="0"/>
          <c:showPercent val="0"/>
          <c:showBubbleSize val="0"/>
        </c:dLbls>
        <c:marker val="1"/>
        <c:smooth val="0"/>
        <c:axId val="698843072"/>
        <c:axId val="698842592"/>
      </c:lineChart>
      <c:catAx>
        <c:axId val="136514748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crossAx val="1365149888"/>
        <c:crosses val="autoZero"/>
        <c:auto val="1"/>
        <c:lblAlgn val="ctr"/>
        <c:lblOffset val="100"/>
        <c:noMultiLvlLbl val="0"/>
      </c:catAx>
      <c:valAx>
        <c:axId val="1365149888"/>
        <c:scaling>
          <c:orientation val="minMax"/>
        </c:scaling>
        <c:delete val="0"/>
        <c:axPos val="l"/>
        <c:majorGridlines>
          <c:spPr>
            <a:ln w="9525" cap="flat" cmpd="sng" algn="ctr">
              <a:solidFill>
                <a:schemeClr val="tx1">
                  <a:lumMod val="15000"/>
                  <a:lumOff val="85000"/>
                </a:schemeClr>
              </a:solidFill>
              <a:round/>
            </a:ln>
            <a:effectLst/>
          </c:spPr>
        </c:majorGridlines>
        <c:numFmt formatCode="&quot;₹&quot;\ #,##0" sourceLinked="1"/>
        <c:majorTickMark val="none"/>
        <c:minorTickMark val="none"/>
        <c:tickLblPos val="nextTo"/>
        <c:spPr>
          <a:noFill/>
          <a:ln>
            <a:noFill/>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crossAx val="1365147488"/>
        <c:crosses val="autoZero"/>
        <c:crossBetween val="between"/>
      </c:valAx>
      <c:valAx>
        <c:axId val="698842592"/>
        <c:scaling>
          <c:orientation val="minMax"/>
        </c:scaling>
        <c:delete val="0"/>
        <c:axPos val="r"/>
        <c:numFmt formatCode="&quot;₹&quot;\ #,##0.0" sourceLinked="1"/>
        <c:majorTickMark val="out"/>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698843072"/>
        <c:crosses val="max"/>
        <c:crossBetween val="between"/>
      </c:valAx>
      <c:catAx>
        <c:axId val="698843072"/>
        <c:scaling>
          <c:orientation val="minMax"/>
        </c:scaling>
        <c:delete val="1"/>
        <c:axPos val="b"/>
        <c:majorTickMark val="out"/>
        <c:minorTickMark val="none"/>
        <c:tickLblPos val="nextTo"/>
        <c:crossAx val="698842592"/>
        <c:crosses val="autoZero"/>
        <c:auto val="1"/>
        <c:lblAlgn val="ctr"/>
        <c:lblOffset val="100"/>
        <c:noMultiLvlLbl val="0"/>
      </c:catAx>
      <c:spPr>
        <a:noFill/>
        <a:ln>
          <a:noFill/>
        </a:ln>
        <a:effectLst/>
      </c:spPr>
    </c:plotArea>
    <c:plotVisOnly val="1"/>
    <c:dispBlanksAs val="gap"/>
    <c:showDLblsOverMax val="0"/>
  </c:chart>
  <c:spPr>
    <a:noFill/>
    <a:ln>
      <a:noFill/>
    </a:ln>
    <a:effectLst/>
  </c:spPr>
  <c:txPr>
    <a:bodyPr/>
    <a:lstStyle/>
    <a:p>
      <a:pPr>
        <a:defRPr/>
      </a:pPr>
      <a:endParaRPr lang="en-US"/>
    </a:p>
  </c:txPr>
  <c:externalData r:id="rId4">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8427" cy="511731"/>
          </a:xfrm>
          <a:prstGeom prst="rect">
            <a:avLst/>
          </a:prstGeom>
        </p:spPr>
        <p:txBody>
          <a:bodyPr vert="horz" lIns="99075" tIns="49538" rIns="99075" bIns="49538" rtlCol="0"/>
          <a:lstStyle>
            <a:lvl1pPr algn="l">
              <a:defRPr sz="1300"/>
            </a:lvl1pPr>
          </a:lstStyle>
          <a:p>
            <a:endParaRPr lang="en-US"/>
          </a:p>
        </p:txBody>
      </p:sp>
      <p:sp>
        <p:nvSpPr>
          <p:cNvPr id="3" name="Date Placeholder 2"/>
          <p:cNvSpPr>
            <a:spLocks noGrp="1"/>
          </p:cNvSpPr>
          <p:nvPr>
            <p:ph type="dt" idx="1"/>
          </p:nvPr>
        </p:nvSpPr>
        <p:spPr>
          <a:xfrm>
            <a:off x="4023992" y="0"/>
            <a:ext cx="3078427" cy="511731"/>
          </a:xfrm>
          <a:prstGeom prst="rect">
            <a:avLst/>
          </a:prstGeom>
        </p:spPr>
        <p:txBody>
          <a:bodyPr vert="horz" lIns="99075" tIns="49538" rIns="99075" bIns="49538" rtlCol="0"/>
          <a:lstStyle>
            <a:lvl1pPr algn="r">
              <a:defRPr sz="1300"/>
            </a:lvl1pPr>
          </a:lstStyle>
          <a:p>
            <a:fld id="{B226EE77-31BF-4EFB-BFFB-D58B37DD57C1}" type="datetimeFigureOut">
              <a:rPr lang="en-US" smtClean="0"/>
              <a:pPr/>
              <a:t>8/1/2023</a:t>
            </a:fld>
            <a:endParaRPr lang="en-US"/>
          </a:p>
        </p:txBody>
      </p:sp>
      <p:sp>
        <p:nvSpPr>
          <p:cNvPr id="4" name="Slide Image Placeholder 3"/>
          <p:cNvSpPr>
            <a:spLocks noGrp="1" noRot="1" noChangeAspect="1"/>
          </p:cNvSpPr>
          <p:nvPr>
            <p:ph type="sldImg" idx="2"/>
          </p:nvPr>
        </p:nvSpPr>
        <p:spPr>
          <a:xfrm>
            <a:off x="995363" y="768350"/>
            <a:ext cx="5113337" cy="3836988"/>
          </a:xfrm>
          <a:prstGeom prst="rect">
            <a:avLst/>
          </a:prstGeom>
          <a:noFill/>
          <a:ln w="12700">
            <a:solidFill>
              <a:prstClr val="black"/>
            </a:solidFill>
          </a:ln>
        </p:spPr>
        <p:txBody>
          <a:bodyPr vert="horz" lIns="99075" tIns="49538" rIns="99075" bIns="49538" rtlCol="0" anchor="ctr"/>
          <a:lstStyle/>
          <a:p>
            <a:endParaRPr lang="en-US"/>
          </a:p>
        </p:txBody>
      </p:sp>
      <p:sp>
        <p:nvSpPr>
          <p:cNvPr id="5" name="Notes Placeholder 4"/>
          <p:cNvSpPr>
            <a:spLocks noGrp="1"/>
          </p:cNvSpPr>
          <p:nvPr>
            <p:ph type="body" sz="quarter" idx="3"/>
          </p:nvPr>
        </p:nvSpPr>
        <p:spPr>
          <a:xfrm>
            <a:off x="710407" y="4861441"/>
            <a:ext cx="5683250" cy="4605576"/>
          </a:xfrm>
          <a:prstGeom prst="rect">
            <a:avLst/>
          </a:prstGeom>
        </p:spPr>
        <p:txBody>
          <a:bodyPr vert="horz" lIns="99075" tIns="49538" rIns="99075" bIns="49538"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721106"/>
            <a:ext cx="3078427" cy="511731"/>
          </a:xfrm>
          <a:prstGeom prst="rect">
            <a:avLst/>
          </a:prstGeom>
        </p:spPr>
        <p:txBody>
          <a:bodyPr vert="horz" lIns="99075" tIns="49538" rIns="99075" bIns="49538" rtlCol="0" anchor="b"/>
          <a:lstStyle>
            <a:lvl1pPr algn="l">
              <a:defRPr sz="1300"/>
            </a:lvl1pPr>
          </a:lstStyle>
          <a:p>
            <a:endParaRPr lang="en-US"/>
          </a:p>
        </p:txBody>
      </p:sp>
      <p:sp>
        <p:nvSpPr>
          <p:cNvPr id="7" name="Slide Number Placeholder 6"/>
          <p:cNvSpPr>
            <a:spLocks noGrp="1"/>
          </p:cNvSpPr>
          <p:nvPr>
            <p:ph type="sldNum" sz="quarter" idx="5"/>
          </p:nvPr>
        </p:nvSpPr>
        <p:spPr>
          <a:xfrm>
            <a:off x="4023992" y="9721106"/>
            <a:ext cx="3078427" cy="511731"/>
          </a:xfrm>
          <a:prstGeom prst="rect">
            <a:avLst/>
          </a:prstGeom>
        </p:spPr>
        <p:txBody>
          <a:bodyPr vert="horz" lIns="99075" tIns="49538" rIns="99075" bIns="49538" rtlCol="0" anchor="b"/>
          <a:lstStyle>
            <a:lvl1pPr algn="r">
              <a:defRPr sz="1300"/>
            </a:lvl1pPr>
          </a:lstStyle>
          <a:p>
            <a:fld id="{5DD7BF69-AE90-4D87-B6BC-B5BACCF54712}"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a:p>
        </p:txBody>
      </p:sp>
      <p:sp>
        <p:nvSpPr>
          <p:cNvPr id="4" name="Slide Number Placeholder 3"/>
          <p:cNvSpPr>
            <a:spLocks noGrp="1"/>
          </p:cNvSpPr>
          <p:nvPr>
            <p:ph type="sldNum" sz="quarter" idx="10"/>
          </p:nvPr>
        </p:nvSpPr>
        <p:spPr/>
        <p:txBody>
          <a:bodyPr/>
          <a:lstStyle/>
          <a:p>
            <a:fld id="{5A3A1CC2-D6F8-4DC4-A1BE-6A5436409141}" type="slidenum">
              <a:rPr lang="en-IN" smtClean="0"/>
              <a:t>5</a:t>
            </a:fld>
            <a:endParaRPr lang="en-IN"/>
          </a:p>
        </p:txBody>
      </p:sp>
    </p:spTree>
    <p:extLst>
      <p:ext uri="{BB962C8B-B14F-4D97-AF65-F5344CB8AC3E}">
        <p14:creationId xmlns:p14="http://schemas.microsoft.com/office/powerpoint/2010/main" val="136456586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40A466BE-3BEB-42EE-8DA1-060576F777C1}" type="datetimeFigureOut">
              <a:rPr lang="en-US" smtClean="0"/>
              <a:pPr/>
              <a:t>8/1/2023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DA0FF5B-CB1A-449D-A394-68FF7F5DA388}" type="slidenum">
              <a:rPr lang="en-US" smtClean="0"/>
              <a:pPr/>
              <a:t>‹#›</a:t>
            </a:fld>
            <a:endParaRPr lang="en-US"/>
          </a:p>
        </p:txBody>
      </p:sp>
    </p:spTree>
    <p:extLst>
      <p:ext uri="{BB962C8B-B14F-4D97-AF65-F5344CB8AC3E}">
        <p14:creationId xmlns:p14="http://schemas.microsoft.com/office/powerpoint/2010/main" val="390014485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4500"/>
            </a:lvl1pPr>
          </a:lstStyle>
          <a:p>
            <a:r>
              <a:rPr lang="en-US"/>
              <a:t>Click to edit Master title style</a:t>
            </a:r>
            <a:endParaRPr lang="en-IN"/>
          </a:p>
        </p:txBody>
      </p:sp>
      <p:sp>
        <p:nvSpPr>
          <p:cNvPr id="3" name="Subtitle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IN"/>
          </a:p>
        </p:txBody>
      </p:sp>
      <p:sp>
        <p:nvSpPr>
          <p:cNvPr id="4" name="Date Placeholder 3"/>
          <p:cNvSpPr>
            <a:spLocks noGrp="1"/>
          </p:cNvSpPr>
          <p:nvPr>
            <p:ph type="dt" sz="half" idx="10"/>
          </p:nvPr>
        </p:nvSpPr>
        <p:spPr/>
        <p:txBody>
          <a:bodyPr/>
          <a:lstStyle/>
          <a:p>
            <a:fld id="{4F438332-DD45-484A-A325-492950D5F473}" type="datetimeFigureOut">
              <a:rPr lang="en-IN" smtClean="0"/>
              <a:pPr/>
              <a:t>01-08-2023</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D0F9379B-4EA8-499B-944E-B4EF65B89C1F}" type="slidenum">
              <a:rPr lang="en-IN" smtClean="0"/>
              <a:pPr/>
              <a:t>‹#›</a:t>
            </a:fld>
            <a:endParaRPr lang="en-IN"/>
          </a:p>
        </p:txBody>
      </p:sp>
    </p:spTree>
    <p:extLst>
      <p:ext uri="{BB962C8B-B14F-4D97-AF65-F5344CB8AC3E}">
        <p14:creationId xmlns:p14="http://schemas.microsoft.com/office/powerpoint/2010/main" val="279569578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IN"/>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p:cNvSpPr>
            <a:spLocks noGrp="1"/>
          </p:cNvSpPr>
          <p:nvPr>
            <p:ph type="dt" sz="half" idx="10"/>
          </p:nvPr>
        </p:nvSpPr>
        <p:spPr/>
        <p:txBody>
          <a:bodyPr/>
          <a:lstStyle/>
          <a:p>
            <a:fld id="{2CFEDABE-A88A-4A6F-96B3-D3D31D2691D6}" type="datetimeFigureOut">
              <a:rPr lang="en-IN" smtClean="0"/>
              <a:t>08-08-2023</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ECE356C1-7E57-4120-B2A2-BFE6AEA4305B}" type="slidenum">
              <a:rPr lang="en-IN" smtClean="0"/>
              <a:t>‹#›</a:t>
            </a:fld>
            <a:endParaRPr lang="en-IN"/>
          </a:p>
        </p:txBody>
      </p:sp>
    </p:spTree>
    <p:extLst>
      <p:ext uri="{BB962C8B-B14F-4D97-AF65-F5344CB8AC3E}">
        <p14:creationId xmlns:p14="http://schemas.microsoft.com/office/powerpoint/2010/main" val="1019660635"/>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40A466BE-3BEB-42EE-8DA1-060576F777C1}" type="datetimeFigureOut">
              <a:rPr lang="en-US" smtClean="0"/>
              <a:pPr/>
              <a:t>8/1/2023</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BDA0FF5B-CB1A-449D-A394-68FF7F5DA388}" type="slidenum">
              <a:rPr lang="en-US" smtClean="0"/>
              <a:pPr/>
              <a:t>‹#›</a:t>
            </a:fld>
            <a:endParaRPr lang="en-US"/>
          </a:p>
        </p:txBody>
      </p:sp>
    </p:spTree>
    <p:extLst>
      <p:ext uri="{BB962C8B-B14F-4D97-AF65-F5344CB8AC3E}">
        <p14:creationId xmlns:p14="http://schemas.microsoft.com/office/powerpoint/2010/main" val="1291777872"/>
      </p:ext>
    </p:extLst>
  </p:cSld>
  <p:clrMap bg1="lt1" tx1="dk1" bg2="lt2" tx2="dk2" accent1="accent1" accent2="accent2" accent3="accent3" accent4="accent4" accent5="accent5" accent6="accent6" hlink="hlink" folHlink="folHlink"/>
  <p:sldLayoutIdLst>
    <p:sldLayoutId id="2147483654" r:id="rId1"/>
    <p:sldLayoutId id="2147483656" r:id="rId2"/>
    <p:sldLayoutId id="2147483657" r:id="rId3"/>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8" Type="http://schemas.openxmlformats.org/officeDocument/2006/relationships/image" Target="../media/image40.png"/><Relationship Id="rId3" Type="http://schemas.openxmlformats.org/officeDocument/2006/relationships/image" Target="../media/image35.png"/><Relationship Id="rId7" Type="http://schemas.openxmlformats.org/officeDocument/2006/relationships/image" Target="../media/image39.png"/><Relationship Id="rId2" Type="http://schemas.openxmlformats.org/officeDocument/2006/relationships/image" Target="../media/image7.png"/><Relationship Id="rId1" Type="http://schemas.openxmlformats.org/officeDocument/2006/relationships/slideLayout" Target="../slideLayouts/slideLayout2.xml"/><Relationship Id="rId6" Type="http://schemas.openxmlformats.org/officeDocument/2006/relationships/image" Target="../media/image38.png"/><Relationship Id="rId11" Type="http://schemas.openxmlformats.org/officeDocument/2006/relationships/image" Target="../media/image43.png"/><Relationship Id="rId5" Type="http://schemas.openxmlformats.org/officeDocument/2006/relationships/image" Target="../media/image37.png"/><Relationship Id="rId10" Type="http://schemas.openxmlformats.org/officeDocument/2006/relationships/image" Target="../media/image42.png"/><Relationship Id="rId4" Type="http://schemas.openxmlformats.org/officeDocument/2006/relationships/image" Target="../media/image36.png"/><Relationship Id="rId9" Type="http://schemas.openxmlformats.org/officeDocument/2006/relationships/image" Target="../media/image41.png"/></Relationships>
</file>

<file path=ppt/slides/_rels/slide13.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7.png"/><Relationship Id="rId1" Type="http://schemas.openxmlformats.org/officeDocument/2006/relationships/slideLayout" Target="../slideLayouts/slideLayout1.xml"/><Relationship Id="rId4" Type="http://schemas.openxmlformats.org/officeDocument/2006/relationships/image" Target="../media/image46.png"/></Relationships>
</file>

<file path=ppt/slides/_rels/slide15.xml.rels><?xml version="1.0" encoding="UTF-8" standalone="yes"?>
<Relationships xmlns="http://schemas.openxmlformats.org/package/2006/relationships"><Relationship Id="rId2" Type="http://schemas.openxmlformats.org/officeDocument/2006/relationships/image" Target="../media/image47.jpe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48.jpe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49.jpe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50.jpe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51.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image" Target="../media/image2.emf"/><Relationship Id="rId1" Type="http://schemas.openxmlformats.org/officeDocument/2006/relationships/slideLayout" Target="../slideLayouts/slideLayout1.xml"/><Relationship Id="rId6" Type="http://schemas.openxmlformats.org/officeDocument/2006/relationships/image" Target="../media/image6.jpeg"/><Relationship Id="rId5" Type="http://schemas.openxmlformats.org/officeDocument/2006/relationships/image" Target="../media/image5.emf"/><Relationship Id="rId4" Type="http://schemas.openxmlformats.org/officeDocument/2006/relationships/image" Target="../media/image4.emf"/></Relationships>
</file>

<file path=ppt/slides/_rels/slide20.xml.rels><?xml version="1.0" encoding="UTF-8" standalone="yes"?>
<Relationships xmlns="http://schemas.openxmlformats.org/package/2006/relationships"><Relationship Id="rId2" Type="http://schemas.openxmlformats.org/officeDocument/2006/relationships/image" Target="../media/image52.jpe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8" Type="http://schemas.openxmlformats.org/officeDocument/2006/relationships/image" Target="../media/image59.png"/><Relationship Id="rId13" Type="http://schemas.openxmlformats.org/officeDocument/2006/relationships/image" Target="../media/image63.png"/><Relationship Id="rId18" Type="http://schemas.openxmlformats.org/officeDocument/2006/relationships/image" Target="../media/image68.png"/><Relationship Id="rId3" Type="http://schemas.openxmlformats.org/officeDocument/2006/relationships/image" Target="../media/image54.png"/><Relationship Id="rId21" Type="http://schemas.openxmlformats.org/officeDocument/2006/relationships/image" Target="../media/image71.png"/><Relationship Id="rId7" Type="http://schemas.openxmlformats.org/officeDocument/2006/relationships/image" Target="../media/image58.png"/><Relationship Id="rId12" Type="http://schemas.openxmlformats.org/officeDocument/2006/relationships/image" Target="../media/image62.png"/><Relationship Id="rId17" Type="http://schemas.openxmlformats.org/officeDocument/2006/relationships/image" Target="../media/image67.png"/><Relationship Id="rId2" Type="http://schemas.openxmlformats.org/officeDocument/2006/relationships/image" Target="../media/image53.jpeg"/><Relationship Id="rId16" Type="http://schemas.openxmlformats.org/officeDocument/2006/relationships/image" Target="../media/image66.png"/><Relationship Id="rId20" Type="http://schemas.openxmlformats.org/officeDocument/2006/relationships/image" Target="../media/image70.png"/><Relationship Id="rId1" Type="http://schemas.openxmlformats.org/officeDocument/2006/relationships/slideLayout" Target="../slideLayouts/slideLayout1.xml"/><Relationship Id="rId6" Type="http://schemas.openxmlformats.org/officeDocument/2006/relationships/image" Target="../media/image57.jpeg"/><Relationship Id="rId11" Type="http://schemas.openxmlformats.org/officeDocument/2006/relationships/image" Target="../media/image61.png"/><Relationship Id="rId5" Type="http://schemas.openxmlformats.org/officeDocument/2006/relationships/image" Target="../media/image56.jpeg"/><Relationship Id="rId15" Type="http://schemas.openxmlformats.org/officeDocument/2006/relationships/image" Target="../media/image65.png"/><Relationship Id="rId10" Type="http://schemas.openxmlformats.org/officeDocument/2006/relationships/image" Target="../media/image60.png"/><Relationship Id="rId19" Type="http://schemas.openxmlformats.org/officeDocument/2006/relationships/image" Target="../media/image69.png"/><Relationship Id="rId4" Type="http://schemas.openxmlformats.org/officeDocument/2006/relationships/image" Target="../media/image55.png"/><Relationship Id="rId9" Type="http://schemas.openxmlformats.org/officeDocument/2006/relationships/image" Target="../media/image7.png"/><Relationship Id="rId14" Type="http://schemas.openxmlformats.org/officeDocument/2006/relationships/image" Target="../media/image64.png"/></Relationships>
</file>

<file path=ppt/slides/_rels/slide22.xml.rels><?xml version="1.0" encoding="UTF-8" standalone="yes"?>
<Relationships xmlns="http://schemas.openxmlformats.org/package/2006/relationships"><Relationship Id="rId2" Type="http://schemas.openxmlformats.org/officeDocument/2006/relationships/image" Target="../media/image72.jpe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image" Target="../media/image9.png"/><Relationship Id="rId7" Type="http://schemas.openxmlformats.org/officeDocument/2006/relationships/image" Target="../media/image13.png"/><Relationship Id="rId2" Type="http://schemas.openxmlformats.org/officeDocument/2006/relationships/image" Target="../media/image8.jpeg"/><Relationship Id="rId1" Type="http://schemas.openxmlformats.org/officeDocument/2006/relationships/slideLayout" Target="../slideLayouts/slideLayout1.xml"/><Relationship Id="rId6" Type="http://schemas.openxmlformats.org/officeDocument/2006/relationships/image" Target="../media/image12.png"/><Relationship Id="rId11" Type="http://schemas.openxmlformats.org/officeDocument/2006/relationships/image" Target="../media/image16.png"/><Relationship Id="rId5" Type="http://schemas.openxmlformats.org/officeDocument/2006/relationships/image" Target="../media/image11.png"/><Relationship Id="rId10" Type="http://schemas.openxmlformats.org/officeDocument/2006/relationships/hyperlink" Target="http://www.cosmoferrites.com/" TargetMode="External"/><Relationship Id="rId4" Type="http://schemas.openxmlformats.org/officeDocument/2006/relationships/image" Target="../media/image10.png"/><Relationship Id="rId9" Type="http://schemas.openxmlformats.org/officeDocument/2006/relationships/image" Target="../media/image15.png"/></Relationships>
</file>

<file path=ppt/slides/_rels/slide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18.JPG"/><Relationship Id="rId1" Type="http://schemas.openxmlformats.org/officeDocument/2006/relationships/slideLayout" Target="../slideLayouts/slideLayout3.xml"/><Relationship Id="rId5" Type="http://schemas.openxmlformats.org/officeDocument/2006/relationships/image" Target="../media/image7.png"/><Relationship Id="rId4" Type="http://schemas.openxmlformats.org/officeDocument/2006/relationships/image" Target="../media/image20.JPG"/></Relationships>
</file>

<file path=ppt/slides/_rels/slide7.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2.jpeg"/><Relationship Id="rId7" Type="http://schemas.openxmlformats.org/officeDocument/2006/relationships/image" Target="../media/image26.jpeg"/><Relationship Id="rId2" Type="http://schemas.openxmlformats.org/officeDocument/2006/relationships/image" Target="../media/image21.JPG"/><Relationship Id="rId1" Type="http://schemas.openxmlformats.org/officeDocument/2006/relationships/slideLayout" Target="../slideLayouts/slideLayout3.xml"/><Relationship Id="rId6" Type="http://schemas.openxmlformats.org/officeDocument/2006/relationships/image" Target="../media/image25.jpeg"/><Relationship Id="rId5" Type="http://schemas.openxmlformats.org/officeDocument/2006/relationships/image" Target="../media/image24.JPG"/><Relationship Id="rId4" Type="http://schemas.openxmlformats.org/officeDocument/2006/relationships/image" Target="../media/image23.JPG"/></Relationships>
</file>

<file path=ppt/slides/_rels/slide8.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8.jpeg"/><Relationship Id="rId7" Type="http://schemas.openxmlformats.org/officeDocument/2006/relationships/image" Target="../media/image32.jpeg"/><Relationship Id="rId2" Type="http://schemas.openxmlformats.org/officeDocument/2006/relationships/image" Target="../media/image27.JPG"/><Relationship Id="rId1" Type="http://schemas.openxmlformats.org/officeDocument/2006/relationships/slideLayout" Target="../slideLayouts/slideLayout3.xml"/><Relationship Id="rId6" Type="http://schemas.openxmlformats.org/officeDocument/2006/relationships/image" Target="../media/image31.JPG"/><Relationship Id="rId5" Type="http://schemas.openxmlformats.org/officeDocument/2006/relationships/image" Target="../media/image30.jpeg"/><Relationship Id="rId4" Type="http://schemas.openxmlformats.org/officeDocument/2006/relationships/image" Target="../media/image29.JPG"/></Relationships>
</file>

<file path=ppt/slides/_rels/slide9.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7.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p:cNvSpPr>
            <a:spLocks noGrp="1"/>
          </p:cNvSpPr>
          <p:nvPr>
            <p:ph type="title"/>
          </p:nvPr>
        </p:nvSpPr>
        <p:spPr/>
        <p:txBody>
          <a:bodyPr/>
          <a:lstStyle/>
          <a:p>
            <a:endParaRPr lang="en-US"/>
          </a:p>
        </p:txBody>
      </p:sp>
      <p:pic>
        <p:nvPicPr>
          <p:cNvPr id="3" name="Picture 2"/>
          <p:cNvPicPr/>
          <p:nvPr/>
        </p:nvPicPr>
        <p:blipFill>
          <a:blip r:embed="rId2" cstate="print"/>
          <a:stretch>
            <a:fillRect/>
          </a:stretch>
        </p:blipFill>
        <p:spPr>
          <a:xfrm>
            <a:off x="0" y="0"/>
            <a:ext cx="9144000" cy="6858000"/>
          </a:xfrm>
          <a:prstGeom prst="rect">
            <a:avLst/>
          </a:prstGeom>
        </p:spPr>
      </p:pic>
      <p:sp>
        <p:nvSpPr>
          <p:cNvPr id="4" name="Rectangle 3">
            <a:extLst>
              <a:ext uri="{FF2B5EF4-FFF2-40B4-BE49-F238E27FC236}">
                <a16:creationId xmlns:a16="http://schemas.microsoft.com/office/drawing/2014/main" id="{EA026FC5-2022-79C1-241A-F4ECD024D905}"/>
              </a:ext>
            </a:extLst>
          </p:cNvPr>
          <p:cNvSpPr/>
          <p:nvPr/>
        </p:nvSpPr>
        <p:spPr>
          <a:xfrm>
            <a:off x="3962400" y="6324600"/>
            <a:ext cx="990600" cy="304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Tree>
    <p:extLst>
      <p:ext uri="{BB962C8B-B14F-4D97-AF65-F5344CB8AC3E}">
        <p14:creationId xmlns:p14="http://schemas.microsoft.com/office/powerpoint/2010/main" val="208451564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2" descr="D:\MARKETING\LOGO &amp; TEXT\ACT LOGO PNG.png">
            <a:extLst>
              <a:ext uri="{FF2B5EF4-FFF2-40B4-BE49-F238E27FC236}">
                <a16:creationId xmlns:a16="http://schemas.microsoft.com/office/drawing/2014/main" id="{554A2AF2-4B9A-F2B6-2EF8-8C4C86C3620D}"/>
              </a:ext>
            </a:extLst>
          </p:cNvPr>
          <p:cNvPicPr>
            <a:picLocks noChangeAspect="1" noChangeArrowheads="1"/>
          </p:cNvPicPr>
          <p:nvPr/>
        </p:nvPicPr>
        <p:blipFill>
          <a:blip r:embed="rId2" cstate="print"/>
          <a:srcRect/>
          <a:stretch>
            <a:fillRect/>
          </a:stretch>
        </p:blipFill>
        <p:spPr bwMode="auto">
          <a:xfrm>
            <a:off x="8077200" y="0"/>
            <a:ext cx="1066800" cy="381000"/>
          </a:xfrm>
          <a:prstGeom prst="rect">
            <a:avLst/>
          </a:prstGeom>
          <a:noFill/>
        </p:spPr>
      </p:pic>
      <p:graphicFrame>
        <p:nvGraphicFramePr>
          <p:cNvPr id="2" name="Content Placeholder 3">
            <a:extLst>
              <a:ext uri="{FF2B5EF4-FFF2-40B4-BE49-F238E27FC236}">
                <a16:creationId xmlns:a16="http://schemas.microsoft.com/office/drawing/2014/main" id="{A19920BF-2025-7C86-F4A0-03001BCFA602}"/>
              </a:ext>
            </a:extLst>
          </p:cNvPr>
          <p:cNvGraphicFramePr>
            <a:graphicFrameLocks/>
          </p:cNvGraphicFramePr>
          <p:nvPr>
            <p:extLst>
              <p:ext uri="{D42A27DB-BD31-4B8C-83A1-F6EECF244321}">
                <p14:modId xmlns:p14="http://schemas.microsoft.com/office/powerpoint/2010/main" val="98390438"/>
              </p:ext>
            </p:extLst>
          </p:nvPr>
        </p:nvGraphicFramePr>
        <p:xfrm>
          <a:off x="76200" y="533400"/>
          <a:ext cx="8915401" cy="6172200"/>
        </p:xfrm>
        <a:graphic>
          <a:graphicData uri="http://schemas.openxmlformats.org/drawingml/2006/table">
            <a:tbl>
              <a:tblPr firstRow="1" bandRow="1">
                <a:effectLst>
                  <a:outerShdw dist="50800" dir="5400000" sx="1000" sy="1000" algn="ctr" rotWithShape="0">
                    <a:srgbClr val="000000"/>
                  </a:outerShdw>
                </a:effectLst>
                <a:tableStyleId>{5C22544A-7EE6-4342-B048-85BDC9FD1C3A}</a:tableStyleId>
              </a:tblPr>
              <a:tblGrid>
                <a:gridCol w="3004026">
                  <a:extLst>
                    <a:ext uri="{9D8B030D-6E8A-4147-A177-3AD203B41FA5}">
                      <a16:colId xmlns:a16="http://schemas.microsoft.com/office/drawing/2014/main" val="20000"/>
                    </a:ext>
                  </a:extLst>
                </a:gridCol>
                <a:gridCol w="3044905">
                  <a:extLst>
                    <a:ext uri="{9D8B030D-6E8A-4147-A177-3AD203B41FA5}">
                      <a16:colId xmlns:a16="http://schemas.microsoft.com/office/drawing/2014/main" val="20001"/>
                    </a:ext>
                  </a:extLst>
                </a:gridCol>
                <a:gridCol w="2866470">
                  <a:extLst>
                    <a:ext uri="{9D8B030D-6E8A-4147-A177-3AD203B41FA5}">
                      <a16:colId xmlns:a16="http://schemas.microsoft.com/office/drawing/2014/main" val="20002"/>
                    </a:ext>
                  </a:extLst>
                </a:gridCol>
              </a:tblGrid>
              <a:tr h="2820995">
                <a:tc>
                  <a:txBody>
                    <a:bodyPr/>
                    <a:lstStyle/>
                    <a:p>
                      <a:pPr algn="ctr"/>
                      <a:endParaRPr lang="en-US" dirty="0"/>
                    </a:p>
                    <a:p>
                      <a:pPr algn="ctr"/>
                      <a:r>
                        <a:rPr lang="en-IN" sz="2400" b="1" i="0" kern="1200" dirty="0">
                          <a:solidFill>
                            <a:schemeClr val="bg1"/>
                          </a:solidFill>
                          <a:latin typeface="+mn-lt"/>
                          <a:ea typeface="+mn-ea"/>
                          <a:cs typeface="+mn-cs"/>
                        </a:rPr>
                        <a:t>Manufacturing Plant </a:t>
                      </a:r>
                    </a:p>
                    <a:p>
                      <a:pPr algn="ctr"/>
                      <a:endParaRPr lang="en-IN" sz="1800" i="0" dirty="0">
                        <a:latin typeface="Roboto Condensed" panose="02000000000000000000" pitchFamily="2" charset="0"/>
                        <a:ea typeface="Roboto Condensed" panose="02000000000000000000" pitchFamily="2" charset="0"/>
                      </a:endParaRPr>
                    </a:p>
                    <a:p>
                      <a:pPr marL="0" algn="ctr" defTabSz="914400" rtl="0" eaLnBrk="1" latinLnBrk="0" hangingPunct="1"/>
                      <a:r>
                        <a:rPr lang="en-IN" sz="2000" b="1" i="0" kern="1200" dirty="0">
                          <a:solidFill>
                            <a:schemeClr val="bg1"/>
                          </a:solidFill>
                          <a:latin typeface="+mn-lt"/>
                          <a:ea typeface="+mn-ea"/>
                          <a:cs typeface="+mn-cs"/>
                        </a:rPr>
                        <a:t>Located </a:t>
                      </a:r>
                      <a:r>
                        <a:rPr lang="en-US" sz="2000" b="1" i="0" kern="1200" dirty="0">
                          <a:solidFill>
                            <a:schemeClr val="bg1"/>
                          </a:solidFill>
                          <a:latin typeface="+mn-lt"/>
                          <a:ea typeface="+mn-ea"/>
                          <a:cs typeface="+mn-cs"/>
                        </a:rPr>
                        <a:t>in the foothills of Himalaya</a:t>
                      </a:r>
                      <a:r>
                        <a:rPr lang="en-US" sz="2000" b="1" i="0" kern="1200" baseline="0" dirty="0">
                          <a:solidFill>
                            <a:schemeClr val="bg1"/>
                          </a:solidFill>
                          <a:latin typeface="+mn-lt"/>
                          <a:ea typeface="+mn-ea"/>
                          <a:cs typeface="+mn-cs"/>
                        </a:rPr>
                        <a:t>.</a:t>
                      </a:r>
                    </a:p>
                    <a:p>
                      <a:pPr marL="0" algn="ctr" defTabSz="914400" rtl="0" eaLnBrk="1" latinLnBrk="0" hangingPunct="1"/>
                      <a:r>
                        <a:rPr lang="en-US" sz="2000" b="1" i="0" kern="1200" baseline="0" dirty="0">
                          <a:solidFill>
                            <a:schemeClr val="bg1"/>
                          </a:solidFill>
                          <a:latin typeface="+mn-lt"/>
                          <a:ea typeface="+mn-ea"/>
                          <a:cs typeface="+mn-cs"/>
                        </a:rPr>
                        <a:t>Area 20600 </a:t>
                      </a:r>
                      <a:r>
                        <a:rPr lang="en-US" sz="2000" b="1" i="0" kern="1200" baseline="0" dirty="0" err="1">
                          <a:solidFill>
                            <a:schemeClr val="bg1"/>
                          </a:solidFill>
                          <a:latin typeface="+mn-lt"/>
                          <a:ea typeface="+mn-ea"/>
                          <a:cs typeface="+mn-cs"/>
                        </a:rPr>
                        <a:t>sq</a:t>
                      </a:r>
                      <a:r>
                        <a:rPr lang="en-US" sz="2000" b="1" i="0" kern="1200" baseline="0" dirty="0">
                          <a:solidFill>
                            <a:schemeClr val="bg1"/>
                          </a:solidFill>
                          <a:latin typeface="+mn-lt"/>
                          <a:ea typeface="+mn-ea"/>
                          <a:cs typeface="+mn-cs"/>
                        </a:rPr>
                        <a:t> m.</a:t>
                      </a:r>
                      <a:endParaRPr lang="en-IN" sz="2000" b="1" i="0" kern="1200" dirty="0">
                        <a:solidFill>
                          <a:schemeClr val="bg1"/>
                        </a:solidFill>
                        <a:latin typeface="+mn-lt"/>
                        <a:ea typeface="+mn-ea"/>
                        <a:cs typeface="+mn-cs"/>
                      </a:endParaRPr>
                    </a:p>
                  </a:txBody>
                  <a:tcPr>
                    <a:gradFill>
                      <a:gsLst>
                        <a:gs pos="82000">
                          <a:srgbClr val="001848"/>
                        </a:gs>
                        <a:gs pos="0">
                          <a:schemeClr val="bg1">
                            <a:lumMod val="95000"/>
                          </a:schemeClr>
                        </a:gs>
                      </a:gsLst>
                      <a:lin ang="5400000" scaled="1"/>
                    </a:gradFill>
                  </a:tcPr>
                </a:tc>
                <a:tc>
                  <a:txBody>
                    <a:bodyPr/>
                    <a:lstStyle/>
                    <a:p>
                      <a:pPr algn="ctr"/>
                      <a:endParaRPr lang="en-US" dirty="0">
                        <a:solidFill>
                          <a:schemeClr val="accent2">
                            <a:lumMod val="50000"/>
                          </a:schemeClr>
                        </a:solidFill>
                      </a:endParaRPr>
                    </a:p>
                    <a:p>
                      <a:pPr marL="0" algn="ctr" defTabSz="914400" rtl="0" eaLnBrk="1" latinLnBrk="0" hangingPunct="1"/>
                      <a:r>
                        <a:rPr lang="en-US" sz="2400" b="1" kern="1200" dirty="0">
                          <a:solidFill>
                            <a:srgbClr val="002060"/>
                          </a:solidFill>
                          <a:latin typeface="+mn-lt"/>
                          <a:ea typeface="+mn-ea"/>
                          <a:cs typeface="+mn-cs"/>
                        </a:rPr>
                        <a:t>PUBLIC LISTED</a:t>
                      </a:r>
                    </a:p>
                    <a:p>
                      <a:pPr marL="0" marR="0" indent="0" algn="ctr" defTabSz="914400" rtl="0" eaLnBrk="1" fontAlgn="auto" latinLnBrk="0" hangingPunct="1">
                        <a:lnSpc>
                          <a:spcPct val="100000"/>
                        </a:lnSpc>
                        <a:spcBef>
                          <a:spcPts val="0"/>
                        </a:spcBef>
                        <a:spcAft>
                          <a:spcPts val="0"/>
                        </a:spcAft>
                        <a:buClrTx/>
                        <a:buSzTx/>
                        <a:buFontTx/>
                        <a:buNone/>
                        <a:tabLst/>
                        <a:defRPr/>
                      </a:pPr>
                      <a:endParaRPr lang="en-US" sz="1800" b="1" i="1" kern="1200" dirty="0">
                        <a:solidFill>
                          <a:srgbClr val="002060"/>
                        </a:solidFill>
                        <a:latin typeface="+mn-lt"/>
                        <a:ea typeface="+mn-ea"/>
                        <a:cs typeface="+mn-cs"/>
                      </a:endParaRPr>
                    </a:p>
                    <a:p>
                      <a:pPr marL="0" marR="0" indent="0" algn="ctr" defTabSz="914400" rtl="0" eaLnBrk="1" fontAlgn="auto" latinLnBrk="0" hangingPunct="1">
                        <a:lnSpc>
                          <a:spcPct val="100000"/>
                        </a:lnSpc>
                        <a:spcBef>
                          <a:spcPts val="0"/>
                        </a:spcBef>
                        <a:spcAft>
                          <a:spcPts val="0"/>
                        </a:spcAft>
                        <a:buClrTx/>
                        <a:buSzTx/>
                        <a:buFontTx/>
                        <a:buNone/>
                        <a:tabLst/>
                        <a:defRPr/>
                      </a:pPr>
                      <a:r>
                        <a:rPr lang="en-US" sz="2000" b="1" i="0" kern="1200" dirty="0">
                          <a:solidFill>
                            <a:srgbClr val="002060"/>
                          </a:solidFill>
                          <a:latin typeface="+mn-lt"/>
                          <a:ea typeface="+mn-ea"/>
                          <a:cs typeface="+mn-cs"/>
                        </a:rPr>
                        <a:t>Listed on the Bombay Stock Exchange  (BSE)</a:t>
                      </a:r>
                    </a:p>
                    <a:p>
                      <a:pPr marL="0" marR="0" indent="0" algn="ctr" defTabSz="914400" rtl="0" eaLnBrk="1" fontAlgn="auto" latinLnBrk="0" hangingPunct="1">
                        <a:lnSpc>
                          <a:spcPct val="100000"/>
                        </a:lnSpc>
                        <a:spcBef>
                          <a:spcPts val="0"/>
                        </a:spcBef>
                        <a:spcAft>
                          <a:spcPts val="0"/>
                        </a:spcAft>
                        <a:buClrTx/>
                        <a:buSzTx/>
                        <a:buFontTx/>
                        <a:buNone/>
                        <a:tabLst/>
                        <a:defRPr/>
                      </a:pPr>
                      <a:endParaRPr lang="en-US" sz="1800" b="1" i="0" kern="1200" dirty="0">
                        <a:solidFill>
                          <a:srgbClr val="FF0000"/>
                        </a:solidFill>
                        <a:latin typeface="+mn-lt"/>
                        <a:ea typeface="+mn-ea"/>
                        <a:cs typeface="+mn-cs"/>
                      </a:endParaRPr>
                    </a:p>
                  </a:txBody>
                  <a:tcPr>
                    <a:gradFill>
                      <a:gsLst>
                        <a:gs pos="100000">
                          <a:srgbClr val="FD8C4D"/>
                        </a:gs>
                        <a:gs pos="16000">
                          <a:schemeClr val="bg1">
                            <a:lumMod val="95000"/>
                          </a:schemeClr>
                        </a:gs>
                      </a:gsLst>
                      <a:lin ang="5400000" scaled="1"/>
                    </a:gradFill>
                  </a:tcPr>
                </a:tc>
                <a:tc>
                  <a:txBody>
                    <a:bodyPr/>
                    <a:lstStyle/>
                    <a:p>
                      <a:pPr marL="0" algn="ctr" defTabSz="914400" rtl="0" eaLnBrk="1" latinLnBrk="0" hangingPunct="1"/>
                      <a:endParaRPr lang="en-US" sz="2400" b="1" kern="1200" dirty="0">
                        <a:solidFill>
                          <a:schemeClr val="bg1"/>
                        </a:solidFill>
                        <a:latin typeface="+mn-lt"/>
                        <a:ea typeface="+mn-ea"/>
                        <a:cs typeface="+mn-cs"/>
                      </a:endParaRPr>
                    </a:p>
                    <a:p>
                      <a:pPr marL="0" algn="ctr" defTabSz="914400" rtl="0" eaLnBrk="1" latinLnBrk="0" hangingPunct="1"/>
                      <a:r>
                        <a:rPr lang="en-US" sz="2400" b="1" kern="1200" dirty="0">
                          <a:solidFill>
                            <a:schemeClr val="bg1"/>
                          </a:solidFill>
                          <a:latin typeface="+mn-lt"/>
                          <a:ea typeface="+mn-ea"/>
                          <a:cs typeface="+mn-cs"/>
                        </a:rPr>
                        <a:t>EMPLOYEES</a:t>
                      </a:r>
                      <a:endParaRPr lang="en-IN" sz="2400" b="1" kern="1200" dirty="0">
                        <a:solidFill>
                          <a:schemeClr val="bg1"/>
                        </a:solidFill>
                        <a:latin typeface="+mn-lt"/>
                        <a:ea typeface="+mn-ea"/>
                        <a:cs typeface="+mn-cs"/>
                      </a:endParaRPr>
                    </a:p>
                    <a:p>
                      <a:pPr algn="ctr"/>
                      <a:endParaRPr lang="en-US" sz="2400" b="1" i="1" kern="1200" dirty="0">
                        <a:solidFill>
                          <a:schemeClr val="bg1"/>
                        </a:solidFill>
                        <a:latin typeface="+mn-lt"/>
                        <a:ea typeface="+mn-ea"/>
                        <a:cs typeface="+mn-cs"/>
                      </a:endParaRPr>
                    </a:p>
                    <a:p>
                      <a:pPr algn="ctr"/>
                      <a:r>
                        <a:rPr lang="en-US" sz="2000" b="1" i="0" kern="1200" dirty="0">
                          <a:solidFill>
                            <a:schemeClr val="bg1"/>
                          </a:solidFill>
                          <a:latin typeface="+mn-lt"/>
                          <a:ea typeface="+mn-ea"/>
                          <a:cs typeface="+mn-cs"/>
                        </a:rPr>
                        <a:t>720+</a:t>
                      </a:r>
                      <a:r>
                        <a:rPr lang="en-US" sz="2000" b="1" i="0" kern="1200" baseline="0" dirty="0">
                          <a:solidFill>
                            <a:schemeClr val="bg1"/>
                          </a:solidFill>
                          <a:latin typeface="+mn-lt"/>
                          <a:ea typeface="+mn-ea"/>
                          <a:cs typeface="+mn-cs"/>
                        </a:rPr>
                        <a:t> </a:t>
                      </a:r>
                      <a:r>
                        <a:rPr lang="en-US" sz="2000" b="1" i="0" kern="1200" dirty="0">
                          <a:solidFill>
                            <a:schemeClr val="bg1"/>
                          </a:solidFill>
                          <a:latin typeface="+mn-lt"/>
                          <a:ea typeface="+mn-ea"/>
                          <a:cs typeface="+mn-cs"/>
                        </a:rPr>
                        <a:t> employees</a:t>
                      </a:r>
                      <a:endParaRPr lang="en-IN" sz="2000" b="1" i="0" kern="1200" dirty="0">
                        <a:solidFill>
                          <a:schemeClr val="bg1"/>
                        </a:solidFill>
                        <a:latin typeface="+mn-lt"/>
                        <a:ea typeface="+mn-ea"/>
                        <a:cs typeface="+mn-cs"/>
                      </a:endParaRPr>
                    </a:p>
                  </a:txBody>
                  <a:tcPr>
                    <a:gradFill>
                      <a:gsLst>
                        <a:gs pos="76000">
                          <a:srgbClr val="001848"/>
                        </a:gs>
                        <a:gs pos="0">
                          <a:schemeClr val="bg1">
                            <a:lumMod val="95000"/>
                          </a:schemeClr>
                        </a:gs>
                      </a:gsLst>
                      <a:lin ang="5400000" scaled="1"/>
                    </a:gradFill>
                  </a:tcPr>
                </a:tc>
                <a:extLst>
                  <a:ext uri="{0D108BD9-81ED-4DB2-BD59-A6C34878D82A}">
                    <a16:rowId xmlns:a16="http://schemas.microsoft.com/office/drawing/2014/main" val="10000"/>
                  </a:ext>
                </a:extLst>
              </a:tr>
              <a:tr h="3351205">
                <a:tc>
                  <a:txBody>
                    <a:bodyPr/>
                    <a:lstStyle/>
                    <a:p>
                      <a:pPr marL="0" algn="ctr" defTabSz="914400" rtl="0" eaLnBrk="1" latinLnBrk="0" hangingPunct="1"/>
                      <a:endParaRPr lang="en-US" sz="2400" b="1" kern="1200" dirty="0">
                        <a:solidFill>
                          <a:srgbClr val="002060"/>
                        </a:solidFill>
                        <a:latin typeface="+mn-lt"/>
                        <a:ea typeface="+mn-ea"/>
                        <a:cs typeface="+mn-cs"/>
                      </a:endParaRPr>
                    </a:p>
                    <a:p>
                      <a:pPr marL="0" marR="0" indent="0" algn="ctr" defTabSz="914400" rtl="0" eaLnBrk="1" fontAlgn="auto" latinLnBrk="0" hangingPunct="1">
                        <a:lnSpc>
                          <a:spcPct val="100000"/>
                        </a:lnSpc>
                        <a:spcBef>
                          <a:spcPts val="0"/>
                        </a:spcBef>
                        <a:spcAft>
                          <a:spcPts val="0"/>
                        </a:spcAft>
                        <a:buClrTx/>
                        <a:buSzTx/>
                        <a:buFontTx/>
                        <a:buNone/>
                        <a:tabLst/>
                        <a:defRPr/>
                      </a:pPr>
                      <a:r>
                        <a:rPr lang="en-US" sz="2400" b="1" kern="1200" dirty="0">
                          <a:solidFill>
                            <a:srgbClr val="002060"/>
                          </a:solidFill>
                          <a:latin typeface="+mn-lt"/>
                          <a:ea typeface="+mn-ea"/>
                          <a:cs typeface="+mn-cs"/>
                        </a:rPr>
                        <a:t>VISION</a:t>
                      </a:r>
                    </a:p>
                    <a:p>
                      <a:pPr marL="0" marR="0" indent="0" algn="ctr" defTabSz="914400" rtl="0" eaLnBrk="1" fontAlgn="auto" latinLnBrk="0" hangingPunct="1">
                        <a:lnSpc>
                          <a:spcPct val="100000"/>
                        </a:lnSpc>
                        <a:spcBef>
                          <a:spcPts val="0"/>
                        </a:spcBef>
                        <a:spcAft>
                          <a:spcPts val="0"/>
                        </a:spcAft>
                        <a:buClrTx/>
                        <a:buSzTx/>
                        <a:buFontTx/>
                        <a:buNone/>
                        <a:tabLst/>
                        <a:defRPr/>
                      </a:pPr>
                      <a:endParaRPr lang="en-US" sz="3200" b="1" kern="1200" dirty="0">
                        <a:solidFill>
                          <a:srgbClr val="002060"/>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altLang="en-US" sz="2000" b="1" i="0" kern="1200" dirty="0">
                          <a:solidFill>
                            <a:srgbClr val="002060"/>
                          </a:solidFill>
                          <a:latin typeface="+mn-lt"/>
                          <a:ea typeface="+mn-ea"/>
                          <a:cs typeface="+mn-cs"/>
                        </a:rPr>
                        <a:t>To become the Product and Quality leader of soft ferrite cores.</a:t>
                      </a:r>
                      <a:endParaRPr lang="en-IN" sz="2000" b="1" i="1" kern="1200" dirty="0">
                        <a:solidFill>
                          <a:srgbClr val="002060"/>
                        </a:solidFill>
                        <a:latin typeface="+mn-lt"/>
                        <a:ea typeface="+mn-ea"/>
                        <a:cs typeface="+mn-cs"/>
                      </a:endParaRPr>
                    </a:p>
                  </a:txBody>
                  <a:tcPr>
                    <a:gradFill>
                      <a:gsLst>
                        <a:gs pos="94000">
                          <a:srgbClr val="FD8C4D"/>
                        </a:gs>
                        <a:gs pos="4000">
                          <a:schemeClr val="bg1">
                            <a:lumMod val="95000"/>
                          </a:schemeClr>
                        </a:gs>
                      </a:gsLst>
                      <a:lin ang="5400000" scaled="1"/>
                    </a:gradFill>
                  </a:tcPr>
                </a:tc>
                <a:tc>
                  <a:txBody>
                    <a:bodyPr/>
                    <a:lstStyle/>
                    <a:p>
                      <a:pPr marL="0" algn="ctr" defTabSz="914400" rtl="0" eaLnBrk="1" latinLnBrk="0" hangingPunct="1"/>
                      <a:endParaRPr lang="en-US" sz="2400" b="1" kern="1200" dirty="0">
                        <a:solidFill>
                          <a:schemeClr val="bg1"/>
                        </a:solidFill>
                        <a:latin typeface="+mn-lt"/>
                        <a:ea typeface="+mn-ea"/>
                        <a:cs typeface="+mn-cs"/>
                      </a:endParaRPr>
                    </a:p>
                    <a:p>
                      <a:pPr marL="0" algn="ctr" defTabSz="914400" rtl="0" eaLnBrk="1" latinLnBrk="0" hangingPunct="1"/>
                      <a:r>
                        <a:rPr lang="en-US" sz="2400" b="1" kern="1200" dirty="0">
                          <a:solidFill>
                            <a:schemeClr val="bg1"/>
                          </a:solidFill>
                          <a:latin typeface="+mn-lt"/>
                          <a:ea typeface="+mn-ea"/>
                          <a:cs typeface="+mn-cs"/>
                        </a:rPr>
                        <a:t>MISSION</a:t>
                      </a:r>
                    </a:p>
                    <a:p>
                      <a:pPr marL="0" algn="l" defTabSz="914400" rtl="0" eaLnBrk="1" latinLnBrk="0" hangingPunct="1"/>
                      <a:r>
                        <a:rPr lang="en-IN" altLang="en-US" sz="2000" b="1" i="0" kern="1200" dirty="0">
                          <a:solidFill>
                            <a:schemeClr val="bg1"/>
                          </a:solidFill>
                          <a:latin typeface="+mn-lt"/>
                          <a:ea typeface="+mn-ea"/>
                          <a:cs typeface="+mn-cs"/>
                        </a:rPr>
                        <a:t>We endeavour to be an organization which delivers outstanding customer service, respects all individuals working with it and always encourages initiative &amp; innovation</a:t>
                      </a:r>
                      <a:endParaRPr lang="en-IN" sz="2000" b="1" i="0" kern="1200" dirty="0">
                        <a:solidFill>
                          <a:schemeClr val="bg1"/>
                        </a:solidFill>
                        <a:latin typeface="+mn-lt"/>
                        <a:ea typeface="+mn-ea"/>
                        <a:cs typeface="+mn-cs"/>
                      </a:endParaRPr>
                    </a:p>
                  </a:txBody>
                  <a:tcPr>
                    <a:gradFill>
                      <a:gsLst>
                        <a:gs pos="61000">
                          <a:srgbClr val="001848"/>
                        </a:gs>
                        <a:gs pos="0">
                          <a:schemeClr val="bg1">
                            <a:lumMod val="95000"/>
                          </a:schemeClr>
                        </a:gs>
                      </a:gsLst>
                      <a:lin ang="5400000" scaled="1"/>
                    </a:gra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sz="2400" b="1" kern="1200" dirty="0">
                        <a:solidFill>
                          <a:srgbClr val="002060"/>
                        </a:solidFill>
                        <a:latin typeface="+mn-lt"/>
                        <a:ea typeface="+mn-ea"/>
                        <a:cs typeface="+mn-cs"/>
                      </a:endParaRPr>
                    </a:p>
                    <a:p>
                      <a:pPr marL="0" algn="ctr" defTabSz="914400" rtl="0" eaLnBrk="1" latinLnBrk="0" hangingPunct="1"/>
                      <a:r>
                        <a:rPr lang="en-US" sz="2400" b="1" kern="1200" dirty="0">
                          <a:solidFill>
                            <a:srgbClr val="002060"/>
                          </a:solidFill>
                          <a:latin typeface="+mn-lt"/>
                          <a:ea typeface="+mn-ea"/>
                          <a:cs typeface="+mn-cs"/>
                        </a:rPr>
                        <a:t>VALUES </a:t>
                      </a:r>
                      <a:endParaRPr lang="en-US" sz="1800" dirty="0">
                        <a:solidFill>
                          <a:srgbClr val="FD8C4D"/>
                        </a:solidFill>
                        <a:latin typeface="+mn-lt"/>
                      </a:endParaRPr>
                    </a:p>
                    <a:p>
                      <a:pPr algn="l"/>
                      <a:r>
                        <a:rPr lang="en-US" sz="2000" b="1" i="0" kern="1200" dirty="0">
                          <a:solidFill>
                            <a:srgbClr val="002060"/>
                          </a:solidFill>
                          <a:latin typeface="+mn-lt"/>
                          <a:ea typeface="+mn-ea"/>
                          <a:cs typeface="+mn-cs"/>
                        </a:rPr>
                        <a:t>Conduct business with integrity and fairness.</a:t>
                      </a:r>
                    </a:p>
                    <a:p>
                      <a:pPr algn="l"/>
                      <a:r>
                        <a:rPr lang="en-US" sz="2000" b="1" i="0" kern="1200" dirty="0">
                          <a:solidFill>
                            <a:srgbClr val="002060"/>
                          </a:solidFill>
                          <a:latin typeface="+mn-lt"/>
                          <a:ea typeface="+mn-ea"/>
                          <a:cs typeface="+mn-cs"/>
                        </a:rPr>
                        <a:t>Focus on our customer’s need.</a:t>
                      </a:r>
                    </a:p>
                    <a:p>
                      <a:pPr algn="l"/>
                      <a:r>
                        <a:rPr lang="en-IN" sz="2000" b="1" i="0" kern="1200" dirty="0">
                          <a:solidFill>
                            <a:srgbClr val="002060"/>
                          </a:solidFill>
                          <a:latin typeface="+mn-lt"/>
                          <a:ea typeface="+mn-ea"/>
                          <a:cs typeface="+mn-cs"/>
                        </a:rPr>
                        <a:t>Excellence in quality &amp; customer service. </a:t>
                      </a:r>
                    </a:p>
                    <a:p>
                      <a:pPr algn="l"/>
                      <a:r>
                        <a:rPr lang="en-IN" sz="2000" b="1" i="0" kern="1200" dirty="0">
                          <a:solidFill>
                            <a:srgbClr val="002060"/>
                          </a:solidFill>
                          <a:latin typeface="+mn-lt"/>
                          <a:ea typeface="+mn-ea"/>
                          <a:cs typeface="+mn-cs"/>
                        </a:rPr>
                        <a:t>Mutual respect and teamwork</a:t>
                      </a:r>
                      <a:r>
                        <a:rPr lang="en-IN" sz="1600" b="1" i="0" kern="1200" dirty="0">
                          <a:solidFill>
                            <a:srgbClr val="002060"/>
                          </a:solidFill>
                          <a:latin typeface="+mn-lt"/>
                          <a:ea typeface="+mn-ea"/>
                          <a:cs typeface="+mn-cs"/>
                        </a:rPr>
                        <a:t>.</a:t>
                      </a:r>
                      <a:endParaRPr lang="en-US" sz="1600" b="1" i="0" kern="1200" dirty="0">
                        <a:solidFill>
                          <a:srgbClr val="002060"/>
                        </a:solidFill>
                        <a:latin typeface="+mn-lt"/>
                        <a:ea typeface="+mn-ea"/>
                        <a:cs typeface="+mn-cs"/>
                      </a:endParaRPr>
                    </a:p>
                  </a:txBody>
                  <a:tcPr>
                    <a:gradFill>
                      <a:gsLst>
                        <a:gs pos="99000">
                          <a:srgbClr val="FD8C4D"/>
                        </a:gs>
                        <a:gs pos="0">
                          <a:schemeClr val="bg1">
                            <a:lumMod val="95000"/>
                          </a:schemeClr>
                        </a:gs>
                      </a:gsLst>
                      <a:lin ang="5400000" scaled="1"/>
                    </a:gradFill>
                  </a:tcPr>
                </a:tc>
                <a:extLst>
                  <a:ext uri="{0D108BD9-81ED-4DB2-BD59-A6C34878D82A}">
                    <a16:rowId xmlns:a16="http://schemas.microsoft.com/office/drawing/2014/main" val="10001"/>
                  </a:ext>
                </a:extLst>
              </a:tr>
            </a:tbl>
          </a:graphicData>
        </a:graphic>
      </p:graphicFrame>
      <p:sp>
        <p:nvSpPr>
          <p:cNvPr id="3" name="Title 2">
            <a:extLst>
              <a:ext uri="{FF2B5EF4-FFF2-40B4-BE49-F238E27FC236}">
                <a16:creationId xmlns:a16="http://schemas.microsoft.com/office/drawing/2014/main" id="{D64D7BF8-F573-9994-C7A2-60FE76E5984A}"/>
              </a:ext>
            </a:extLst>
          </p:cNvPr>
          <p:cNvSpPr>
            <a:spLocks noGrp="1"/>
          </p:cNvSpPr>
          <p:nvPr>
            <p:ph type="title"/>
          </p:nvPr>
        </p:nvSpPr>
        <p:spPr>
          <a:xfrm>
            <a:off x="304800" y="3292"/>
            <a:ext cx="3138595" cy="530108"/>
          </a:xfrm>
        </p:spPr>
        <p:txBody>
          <a:bodyPr>
            <a:normAutofit fontScale="90000"/>
          </a:bodyPr>
          <a:lstStyle/>
          <a:p>
            <a:r>
              <a:rPr lang="en-US" sz="3600" b="1" u="sng" dirty="0">
                <a:solidFill>
                  <a:srgbClr val="001848"/>
                </a:solidFill>
              </a:rPr>
              <a:t>Who We Are </a:t>
            </a:r>
          </a:p>
        </p:txBody>
      </p:sp>
    </p:spTree>
    <p:extLst>
      <p:ext uri="{BB962C8B-B14F-4D97-AF65-F5344CB8AC3E}">
        <p14:creationId xmlns:p14="http://schemas.microsoft.com/office/powerpoint/2010/main" val="256371698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p:cNvSpPr>
            <a:spLocks noGrp="1"/>
          </p:cNvSpPr>
          <p:nvPr>
            <p:ph type="title"/>
          </p:nvPr>
        </p:nvSpPr>
        <p:spPr/>
        <p:txBody>
          <a:bodyPr/>
          <a:lstStyle/>
          <a:p>
            <a:endParaRPr lang="en-US"/>
          </a:p>
        </p:txBody>
      </p:sp>
      <p:pic>
        <p:nvPicPr>
          <p:cNvPr id="3" name="Picture 2"/>
          <p:cNvPicPr/>
          <p:nvPr/>
        </p:nvPicPr>
        <p:blipFill>
          <a:blip r:embed="rId2" cstate="print"/>
          <a:stretch>
            <a:fillRect/>
          </a:stretch>
        </p:blipFill>
        <p:spPr>
          <a:xfrm>
            <a:off x="0" y="0"/>
            <a:ext cx="9144000" cy="6858000"/>
          </a:xfrm>
          <a:prstGeom prst="rect">
            <a:avLst/>
          </a:prstGeom>
        </p:spPr>
      </p:pic>
      <p:sp>
        <p:nvSpPr>
          <p:cNvPr id="4" name="Rectangle 3">
            <a:extLst>
              <a:ext uri="{FF2B5EF4-FFF2-40B4-BE49-F238E27FC236}">
                <a16:creationId xmlns:a16="http://schemas.microsoft.com/office/drawing/2014/main" id="{45F8018A-735E-7E3C-F6F1-49497B537B48}"/>
              </a:ext>
            </a:extLst>
          </p:cNvPr>
          <p:cNvSpPr/>
          <p:nvPr/>
        </p:nvSpPr>
        <p:spPr>
          <a:xfrm>
            <a:off x="3962400" y="6324600"/>
            <a:ext cx="990600" cy="304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Tree>
    <p:extLst>
      <p:ext uri="{BB962C8B-B14F-4D97-AF65-F5344CB8AC3E}">
        <p14:creationId xmlns:p14="http://schemas.microsoft.com/office/powerpoint/2010/main" val="94312879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423768" y="35318"/>
            <a:ext cx="6536577" cy="631019"/>
          </a:xfrm>
        </p:spPr>
        <p:txBody>
          <a:bodyPr>
            <a:normAutofit/>
          </a:bodyPr>
          <a:lstStyle/>
          <a:p>
            <a:r>
              <a:rPr lang="en-IN" sz="3600" b="1" u="sng" dirty="0">
                <a:solidFill>
                  <a:srgbClr val="C00000"/>
                </a:solidFill>
              </a:rPr>
              <a:t>ACT Manufacturing Capacity</a:t>
            </a:r>
            <a:endParaRPr lang="en-IN" sz="3600" dirty="0"/>
          </a:p>
        </p:txBody>
      </p:sp>
      <p:sp>
        <p:nvSpPr>
          <p:cNvPr id="7" name="Slide Number Placeholder 5">
            <a:extLst>
              <a:ext uri="{FF2B5EF4-FFF2-40B4-BE49-F238E27FC236}">
                <a16:creationId xmlns:a16="http://schemas.microsoft.com/office/drawing/2014/main" id="{115505E7-13BA-40B2-8DBE-0E15BE7B70AC}"/>
              </a:ext>
            </a:extLst>
          </p:cNvPr>
          <p:cNvSpPr>
            <a:spLocks noGrp="1"/>
          </p:cNvSpPr>
          <p:nvPr>
            <p:ph type="sldNum" sz="quarter" idx="12"/>
          </p:nvPr>
        </p:nvSpPr>
        <p:spPr>
          <a:xfrm>
            <a:off x="8390358" y="5637628"/>
            <a:ext cx="728700" cy="363122"/>
          </a:xfrm>
        </p:spPr>
        <p:txBody>
          <a:bodyPr/>
          <a:lstStyle/>
          <a:p>
            <a:r>
              <a:rPr lang="en-US" sz="1350" b="1" dirty="0"/>
              <a:t>1 of 11</a:t>
            </a:r>
            <a:endParaRPr lang="en-IN" sz="1350" b="1" dirty="0"/>
          </a:p>
        </p:txBody>
      </p:sp>
      <p:pic>
        <p:nvPicPr>
          <p:cNvPr id="15" name="Picture 2" descr="D:\MARKETING\LOGO &amp; TEXT\ACT LOGO PNG.png">
            <a:extLst>
              <a:ext uri="{FF2B5EF4-FFF2-40B4-BE49-F238E27FC236}">
                <a16:creationId xmlns:a16="http://schemas.microsoft.com/office/drawing/2014/main" id="{4ABFE76C-72FD-4C23-896C-4063E5E688D9}"/>
              </a:ext>
            </a:extLst>
          </p:cNvPr>
          <p:cNvPicPr>
            <a:picLocks noChangeAspect="1" noChangeArrowheads="1"/>
          </p:cNvPicPr>
          <p:nvPr/>
        </p:nvPicPr>
        <p:blipFill>
          <a:blip r:embed="rId2" cstate="print"/>
          <a:srcRect/>
          <a:stretch>
            <a:fillRect/>
          </a:stretch>
        </p:blipFill>
        <p:spPr bwMode="auto">
          <a:xfrm>
            <a:off x="-35939" y="9906"/>
            <a:ext cx="1102739" cy="408971"/>
          </a:xfrm>
          <a:prstGeom prst="rect">
            <a:avLst/>
          </a:prstGeom>
          <a:noFill/>
        </p:spPr>
      </p:pic>
      <p:sp>
        <p:nvSpPr>
          <p:cNvPr id="28" name="Subtitle 2">
            <a:extLst>
              <a:ext uri="{FF2B5EF4-FFF2-40B4-BE49-F238E27FC236}">
                <a16:creationId xmlns:a16="http://schemas.microsoft.com/office/drawing/2014/main" id="{66E9364A-C0A7-2EE7-5FC3-5FEA440833B2}"/>
              </a:ext>
            </a:extLst>
          </p:cNvPr>
          <p:cNvSpPr txBox="1">
            <a:spLocks/>
          </p:cNvSpPr>
          <p:nvPr/>
        </p:nvSpPr>
        <p:spPr>
          <a:xfrm>
            <a:off x="539942" y="835330"/>
            <a:ext cx="3106931" cy="974558"/>
          </a:xfrm>
          <a:prstGeom prst="rect">
            <a:avLst/>
          </a:prstGeom>
        </p:spPr>
        <p:txBody>
          <a:bodyPr vert="horz" lIns="68580" tIns="34290" rIns="68580" bIns="3429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IN" sz="3300" b="1" u="sng" dirty="0"/>
              <a:t>Single Spindle (SS)-11Mn Pcs/Y</a:t>
            </a:r>
            <a:endParaRPr lang="en-IN" sz="3300" b="1" dirty="0"/>
          </a:p>
          <a:p>
            <a:endParaRPr lang="en-IN" sz="3300" b="1" u="sng" dirty="0">
              <a:solidFill>
                <a:srgbClr val="002060"/>
              </a:solidFill>
            </a:endParaRPr>
          </a:p>
          <a:p>
            <a:endParaRPr lang="en-IN" sz="3300" dirty="0"/>
          </a:p>
        </p:txBody>
      </p:sp>
      <p:sp>
        <p:nvSpPr>
          <p:cNvPr id="30" name="Subtitle 2">
            <a:extLst>
              <a:ext uri="{FF2B5EF4-FFF2-40B4-BE49-F238E27FC236}">
                <a16:creationId xmlns:a16="http://schemas.microsoft.com/office/drawing/2014/main" id="{A0428600-B578-681E-7535-9BDF340D035F}"/>
              </a:ext>
            </a:extLst>
          </p:cNvPr>
          <p:cNvSpPr txBox="1">
            <a:spLocks/>
          </p:cNvSpPr>
          <p:nvPr/>
        </p:nvSpPr>
        <p:spPr>
          <a:xfrm>
            <a:off x="5214722" y="852733"/>
            <a:ext cx="3106931" cy="974558"/>
          </a:xfrm>
          <a:prstGeom prst="rect">
            <a:avLst/>
          </a:prstGeom>
        </p:spPr>
        <p:txBody>
          <a:bodyPr vert="horz" lIns="68580" tIns="34290" rIns="68580" bIns="34290" rtlCol="0">
            <a:normAutofit fontScale="92500"/>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IN" sz="3300" b="1" u="sng" dirty="0"/>
              <a:t>Multi Spindle (MS)-70Mn Pcs/Y</a:t>
            </a:r>
            <a:endParaRPr lang="en-IN" sz="3300" b="1" dirty="0"/>
          </a:p>
          <a:p>
            <a:endParaRPr lang="en-IN" sz="3300" b="1" u="sng" dirty="0">
              <a:solidFill>
                <a:srgbClr val="002060"/>
              </a:solidFill>
            </a:endParaRPr>
          </a:p>
          <a:p>
            <a:endParaRPr lang="en-IN" sz="3300" dirty="0"/>
          </a:p>
        </p:txBody>
      </p:sp>
      <p:pic>
        <p:nvPicPr>
          <p:cNvPr id="5" name="Picture 4">
            <a:extLst>
              <a:ext uri="{FF2B5EF4-FFF2-40B4-BE49-F238E27FC236}">
                <a16:creationId xmlns:a16="http://schemas.microsoft.com/office/drawing/2014/main" id="{6336BAF8-B00E-F900-B53E-8F02CECA39C5}"/>
              </a:ext>
            </a:extLst>
          </p:cNvPr>
          <p:cNvPicPr>
            <a:picLocks noChangeAspect="1"/>
          </p:cNvPicPr>
          <p:nvPr/>
        </p:nvPicPr>
        <p:blipFill>
          <a:blip r:embed="rId3"/>
          <a:stretch>
            <a:fillRect/>
          </a:stretch>
        </p:blipFill>
        <p:spPr>
          <a:xfrm>
            <a:off x="143109" y="1981200"/>
            <a:ext cx="1184525" cy="1442540"/>
          </a:xfrm>
          <a:prstGeom prst="rect">
            <a:avLst/>
          </a:prstGeom>
        </p:spPr>
      </p:pic>
      <p:pic>
        <p:nvPicPr>
          <p:cNvPr id="10" name="Picture 9">
            <a:extLst>
              <a:ext uri="{FF2B5EF4-FFF2-40B4-BE49-F238E27FC236}">
                <a16:creationId xmlns:a16="http://schemas.microsoft.com/office/drawing/2014/main" id="{86B86727-7C41-6A38-2655-0073AA51BCC7}"/>
              </a:ext>
            </a:extLst>
          </p:cNvPr>
          <p:cNvPicPr>
            <a:picLocks noChangeAspect="1"/>
          </p:cNvPicPr>
          <p:nvPr/>
        </p:nvPicPr>
        <p:blipFill>
          <a:blip r:embed="rId4"/>
          <a:stretch>
            <a:fillRect/>
          </a:stretch>
        </p:blipFill>
        <p:spPr>
          <a:xfrm>
            <a:off x="1270255" y="2282384"/>
            <a:ext cx="847769" cy="962075"/>
          </a:xfrm>
          <a:prstGeom prst="rect">
            <a:avLst/>
          </a:prstGeom>
        </p:spPr>
      </p:pic>
      <p:pic>
        <p:nvPicPr>
          <p:cNvPr id="17" name="Picture 16">
            <a:extLst>
              <a:ext uri="{FF2B5EF4-FFF2-40B4-BE49-F238E27FC236}">
                <a16:creationId xmlns:a16="http://schemas.microsoft.com/office/drawing/2014/main" id="{7C9028E5-D2AB-8233-AF4F-342CB95F0304}"/>
              </a:ext>
            </a:extLst>
          </p:cNvPr>
          <p:cNvPicPr>
            <a:picLocks noChangeAspect="1"/>
          </p:cNvPicPr>
          <p:nvPr/>
        </p:nvPicPr>
        <p:blipFill>
          <a:blip r:embed="rId5"/>
          <a:stretch>
            <a:fillRect/>
          </a:stretch>
        </p:blipFill>
        <p:spPr>
          <a:xfrm>
            <a:off x="4995515" y="2057400"/>
            <a:ext cx="1076841" cy="1040796"/>
          </a:xfrm>
          <a:prstGeom prst="rect">
            <a:avLst/>
          </a:prstGeom>
        </p:spPr>
      </p:pic>
      <p:pic>
        <p:nvPicPr>
          <p:cNvPr id="19" name="Picture 18">
            <a:extLst>
              <a:ext uri="{FF2B5EF4-FFF2-40B4-BE49-F238E27FC236}">
                <a16:creationId xmlns:a16="http://schemas.microsoft.com/office/drawing/2014/main" id="{DCA5C884-E51F-F43B-B8B2-5E12E6B164DD}"/>
              </a:ext>
            </a:extLst>
          </p:cNvPr>
          <p:cNvPicPr>
            <a:picLocks noChangeAspect="1"/>
          </p:cNvPicPr>
          <p:nvPr/>
        </p:nvPicPr>
        <p:blipFill>
          <a:blip r:embed="rId6"/>
          <a:stretch>
            <a:fillRect/>
          </a:stretch>
        </p:blipFill>
        <p:spPr>
          <a:xfrm>
            <a:off x="2226266" y="2354243"/>
            <a:ext cx="847769" cy="925382"/>
          </a:xfrm>
          <a:prstGeom prst="rect">
            <a:avLst/>
          </a:prstGeom>
        </p:spPr>
      </p:pic>
      <p:pic>
        <p:nvPicPr>
          <p:cNvPr id="23" name="Picture 22">
            <a:extLst>
              <a:ext uri="{FF2B5EF4-FFF2-40B4-BE49-F238E27FC236}">
                <a16:creationId xmlns:a16="http://schemas.microsoft.com/office/drawing/2014/main" id="{61C0ABA0-FDF0-A5D6-932F-C6C3BF761A35}"/>
              </a:ext>
            </a:extLst>
          </p:cNvPr>
          <p:cNvPicPr>
            <a:picLocks noChangeAspect="1"/>
          </p:cNvPicPr>
          <p:nvPr/>
        </p:nvPicPr>
        <p:blipFill>
          <a:blip r:embed="rId7"/>
          <a:stretch>
            <a:fillRect/>
          </a:stretch>
        </p:blipFill>
        <p:spPr>
          <a:xfrm>
            <a:off x="7337302" y="2104303"/>
            <a:ext cx="1349498" cy="969952"/>
          </a:xfrm>
          <a:prstGeom prst="rect">
            <a:avLst/>
          </a:prstGeom>
        </p:spPr>
      </p:pic>
      <p:pic>
        <p:nvPicPr>
          <p:cNvPr id="25" name="Picture 24">
            <a:extLst>
              <a:ext uri="{FF2B5EF4-FFF2-40B4-BE49-F238E27FC236}">
                <a16:creationId xmlns:a16="http://schemas.microsoft.com/office/drawing/2014/main" id="{45849968-5F84-35AD-E498-A5A993A41F41}"/>
              </a:ext>
            </a:extLst>
          </p:cNvPr>
          <p:cNvPicPr>
            <a:picLocks noChangeAspect="1"/>
          </p:cNvPicPr>
          <p:nvPr/>
        </p:nvPicPr>
        <p:blipFill>
          <a:blip r:embed="rId8"/>
          <a:stretch>
            <a:fillRect/>
          </a:stretch>
        </p:blipFill>
        <p:spPr>
          <a:xfrm>
            <a:off x="6161754" y="2067062"/>
            <a:ext cx="904922" cy="981125"/>
          </a:xfrm>
          <a:prstGeom prst="rect">
            <a:avLst/>
          </a:prstGeom>
        </p:spPr>
      </p:pic>
      <p:pic>
        <p:nvPicPr>
          <p:cNvPr id="27" name="Picture 26">
            <a:extLst>
              <a:ext uri="{FF2B5EF4-FFF2-40B4-BE49-F238E27FC236}">
                <a16:creationId xmlns:a16="http://schemas.microsoft.com/office/drawing/2014/main" id="{2B78752A-295A-770D-9C3E-AD54B6404B96}"/>
              </a:ext>
            </a:extLst>
          </p:cNvPr>
          <p:cNvPicPr>
            <a:picLocks noChangeAspect="1"/>
          </p:cNvPicPr>
          <p:nvPr/>
        </p:nvPicPr>
        <p:blipFill>
          <a:blip r:embed="rId9"/>
          <a:stretch>
            <a:fillRect/>
          </a:stretch>
        </p:blipFill>
        <p:spPr>
          <a:xfrm>
            <a:off x="3248630" y="2233319"/>
            <a:ext cx="942370" cy="1048766"/>
          </a:xfrm>
          <a:prstGeom prst="rect">
            <a:avLst/>
          </a:prstGeom>
        </p:spPr>
      </p:pic>
      <p:sp>
        <p:nvSpPr>
          <p:cNvPr id="29" name="Minus Sign 28">
            <a:extLst>
              <a:ext uri="{FF2B5EF4-FFF2-40B4-BE49-F238E27FC236}">
                <a16:creationId xmlns:a16="http://schemas.microsoft.com/office/drawing/2014/main" id="{ACEBCFE5-14D9-DBB5-D686-E4891A7C2F6A}"/>
              </a:ext>
            </a:extLst>
          </p:cNvPr>
          <p:cNvSpPr/>
          <p:nvPr/>
        </p:nvSpPr>
        <p:spPr>
          <a:xfrm>
            <a:off x="4493490" y="734928"/>
            <a:ext cx="280529" cy="5970672"/>
          </a:xfrm>
          <a:prstGeom prst="mathMinus">
            <a:avLst>
              <a:gd name="adj1" fmla="val 100000"/>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IN" sz="1350"/>
          </a:p>
        </p:txBody>
      </p:sp>
      <p:pic>
        <p:nvPicPr>
          <p:cNvPr id="11" name="Picture 10">
            <a:extLst>
              <a:ext uri="{FF2B5EF4-FFF2-40B4-BE49-F238E27FC236}">
                <a16:creationId xmlns:a16="http://schemas.microsoft.com/office/drawing/2014/main" id="{C774AB89-B848-4977-D071-15094364B43C}"/>
              </a:ext>
            </a:extLst>
          </p:cNvPr>
          <p:cNvPicPr>
            <a:picLocks noChangeAspect="1"/>
          </p:cNvPicPr>
          <p:nvPr/>
        </p:nvPicPr>
        <p:blipFill>
          <a:blip r:embed="rId10"/>
          <a:stretch>
            <a:fillRect/>
          </a:stretch>
        </p:blipFill>
        <p:spPr>
          <a:xfrm>
            <a:off x="24942" y="3534757"/>
            <a:ext cx="4468548" cy="2894372"/>
          </a:xfrm>
          <a:prstGeom prst="rect">
            <a:avLst/>
          </a:prstGeom>
        </p:spPr>
      </p:pic>
      <p:pic>
        <p:nvPicPr>
          <p:cNvPr id="13" name="Picture 12">
            <a:extLst>
              <a:ext uri="{FF2B5EF4-FFF2-40B4-BE49-F238E27FC236}">
                <a16:creationId xmlns:a16="http://schemas.microsoft.com/office/drawing/2014/main" id="{9D1E1E49-2CE3-2AF1-6052-B9959B0CEE81}"/>
              </a:ext>
            </a:extLst>
          </p:cNvPr>
          <p:cNvPicPr>
            <a:picLocks noChangeAspect="1"/>
          </p:cNvPicPr>
          <p:nvPr/>
        </p:nvPicPr>
        <p:blipFill>
          <a:blip r:embed="rId11"/>
          <a:stretch>
            <a:fillRect/>
          </a:stretch>
        </p:blipFill>
        <p:spPr>
          <a:xfrm>
            <a:off x="4780316" y="3546556"/>
            <a:ext cx="4283368" cy="2893459"/>
          </a:xfrm>
          <a:prstGeom prst="rect">
            <a:avLst/>
          </a:prstGeom>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381000" y="228600"/>
            <a:ext cx="7448550" cy="473074"/>
          </a:xfrm>
        </p:spPr>
        <p:txBody>
          <a:bodyPr>
            <a:noAutofit/>
          </a:bodyPr>
          <a:lstStyle/>
          <a:p>
            <a:r>
              <a:rPr lang="en-IN" sz="3600" b="1" u="sng" dirty="0"/>
              <a:t>Single Spindle Winding Lines</a:t>
            </a:r>
            <a:endParaRPr lang="en-US" sz="3600" b="1" u="sng" dirty="0"/>
          </a:p>
        </p:txBody>
      </p:sp>
      <p:pic>
        <p:nvPicPr>
          <p:cNvPr id="4" name="Picture 2" descr="D:\MARKETING\LOGO &amp; TEXT\ACT LOGO PNG.png">
            <a:extLst>
              <a:ext uri="{FF2B5EF4-FFF2-40B4-BE49-F238E27FC236}">
                <a16:creationId xmlns:a16="http://schemas.microsoft.com/office/drawing/2014/main" id="{554A2AF2-4B9A-F2B6-2EF8-8C4C86C3620D}"/>
              </a:ext>
            </a:extLst>
          </p:cNvPr>
          <p:cNvPicPr>
            <a:picLocks noChangeAspect="1" noChangeArrowheads="1"/>
          </p:cNvPicPr>
          <p:nvPr/>
        </p:nvPicPr>
        <p:blipFill>
          <a:blip r:embed="rId2" cstate="print"/>
          <a:srcRect/>
          <a:stretch>
            <a:fillRect/>
          </a:stretch>
        </p:blipFill>
        <p:spPr bwMode="auto">
          <a:xfrm>
            <a:off x="8077200" y="0"/>
            <a:ext cx="1066800" cy="381000"/>
          </a:xfrm>
          <a:prstGeom prst="rect">
            <a:avLst/>
          </a:prstGeom>
          <a:noFill/>
        </p:spPr>
      </p:pic>
      <p:pic>
        <p:nvPicPr>
          <p:cNvPr id="7" name="Picture 6">
            <a:extLst>
              <a:ext uri="{FF2B5EF4-FFF2-40B4-BE49-F238E27FC236}">
                <a16:creationId xmlns:a16="http://schemas.microsoft.com/office/drawing/2014/main" id="{501181C1-38D4-F171-9ACA-65D52EA43268}"/>
              </a:ext>
            </a:extLst>
          </p:cNvPr>
          <p:cNvPicPr>
            <a:picLocks noChangeAspect="1"/>
          </p:cNvPicPr>
          <p:nvPr/>
        </p:nvPicPr>
        <p:blipFill>
          <a:blip r:embed="rId3"/>
          <a:stretch>
            <a:fillRect/>
          </a:stretch>
        </p:blipFill>
        <p:spPr>
          <a:xfrm>
            <a:off x="117143" y="1371600"/>
            <a:ext cx="8909713" cy="4906444"/>
          </a:xfrm>
          <a:prstGeom prst="rect">
            <a:avLst/>
          </a:prstGeom>
        </p:spPr>
      </p:pic>
    </p:spTree>
    <p:extLst>
      <p:ext uri="{BB962C8B-B14F-4D97-AF65-F5344CB8AC3E}">
        <p14:creationId xmlns:p14="http://schemas.microsoft.com/office/powerpoint/2010/main" val="80153485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hidden="1"/>
          <p:cNvSpPr>
            <a:spLocks noGrp="1"/>
          </p:cNvSpPr>
          <p:nvPr>
            <p:ph type="title"/>
          </p:nvPr>
        </p:nvSpPr>
        <p:spPr/>
        <p:txBody>
          <a:bodyPr/>
          <a:lstStyle/>
          <a:p>
            <a:endParaRPr lang="en-US"/>
          </a:p>
        </p:txBody>
      </p:sp>
      <p:pic>
        <p:nvPicPr>
          <p:cNvPr id="4" name="Picture 2" descr="D:\MARKETING\LOGO &amp; TEXT\ACT LOGO PNG.png">
            <a:extLst>
              <a:ext uri="{FF2B5EF4-FFF2-40B4-BE49-F238E27FC236}">
                <a16:creationId xmlns:a16="http://schemas.microsoft.com/office/drawing/2014/main" id="{554A2AF2-4B9A-F2B6-2EF8-8C4C86C3620D}"/>
              </a:ext>
            </a:extLst>
          </p:cNvPr>
          <p:cNvPicPr>
            <a:picLocks noChangeAspect="1" noChangeArrowheads="1"/>
          </p:cNvPicPr>
          <p:nvPr/>
        </p:nvPicPr>
        <p:blipFill>
          <a:blip r:embed="rId2" cstate="print"/>
          <a:srcRect/>
          <a:stretch>
            <a:fillRect/>
          </a:stretch>
        </p:blipFill>
        <p:spPr bwMode="auto">
          <a:xfrm>
            <a:off x="8077200" y="0"/>
            <a:ext cx="1066800" cy="381000"/>
          </a:xfrm>
          <a:prstGeom prst="rect">
            <a:avLst/>
          </a:prstGeom>
          <a:noFill/>
        </p:spPr>
      </p:pic>
      <p:sp>
        <p:nvSpPr>
          <p:cNvPr id="5" name="Title 5"/>
          <p:cNvSpPr txBox="1">
            <a:spLocks/>
          </p:cNvSpPr>
          <p:nvPr/>
        </p:nvSpPr>
        <p:spPr>
          <a:xfrm>
            <a:off x="381000" y="228600"/>
            <a:ext cx="7448550" cy="473074"/>
          </a:xfrm>
          <a:prstGeom prst="rect">
            <a:avLst/>
          </a:prstGeom>
        </p:spPr>
        <p:txBody>
          <a:bodyPr vert="horz" lIns="91440" tIns="45720" rIns="91440" bIns="45720" rtlCol="0" anchor="ctr">
            <a:noAutofit/>
          </a:bodyPr>
          <a:lstStyle/>
          <a:p>
            <a:pPr marL="0" marR="0" lvl="0" indent="0" algn="l" defTabSz="685800" rtl="0" eaLnBrk="1" fontAlgn="auto" latinLnBrk="0" hangingPunct="1">
              <a:lnSpc>
                <a:spcPct val="90000"/>
              </a:lnSpc>
              <a:spcBef>
                <a:spcPct val="0"/>
              </a:spcBef>
              <a:spcAft>
                <a:spcPts val="0"/>
              </a:spcAft>
              <a:buClrTx/>
              <a:buSzTx/>
              <a:buFontTx/>
              <a:buNone/>
              <a:tabLst/>
              <a:defRPr/>
            </a:pPr>
            <a:r>
              <a:rPr kumimoji="0" lang="en-IN" sz="3600" b="1" i="0" u="sng" strike="noStrike" kern="1200" cap="none" spc="0" normalizeH="0" baseline="0" noProof="0" dirty="0">
                <a:ln>
                  <a:noFill/>
                </a:ln>
                <a:solidFill>
                  <a:schemeClr val="tx1"/>
                </a:solidFill>
                <a:effectLst/>
                <a:uLnTx/>
                <a:uFillTx/>
                <a:latin typeface="+mj-lt"/>
                <a:ea typeface="+mj-ea"/>
                <a:cs typeface="+mj-cs"/>
              </a:rPr>
              <a:t>Assembly Lines</a:t>
            </a:r>
            <a:endParaRPr kumimoji="0" lang="en-US" sz="3600" b="1" i="0" u="sng" strike="noStrike" kern="1200" cap="none" spc="0" normalizeH="0" baseline="0" noProof="0" dirty="0">
              <a:ln>
                <a:noFill/>
              </a:ln>
              <a:solidFill>
                <a:schemeClr val="tx1"/>
              </a:solidFill>
              <a:effectLst/>
              <a:uLnTx/>
              <a:uFillTx/>
              <a:latin typeface="+mj-lt"/>
              <a:ea typeface="+mj-ea"/>
              <a:cs typeface="+mj-cs"/>
            </a:endParaRPr>
          </a:p>
        </p:txBody>
      </p:sp>
      <p:sp>
        <p:nvSpPr>
          <p:cNvPr id="2052" name="AutoShape 4" descr="blob:https://web.whatsapp.com/14bf558e-76a0-42f7-940f-a68488b99e57"/>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2054" name="AutoShape 6" descr="blob:https://web.whatsapp.com/14bf558e-76a0-42f7-940f-a68488b99e57"/>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8" name="Picture 7">
            <a:extLst>
              <a:ext uri="{FF2B5EF4-FFF2-40B4-BE49-F238E27FC236}">
                <a16:creationId xmlns:a16="http://schemas.microsoft.com/office/drawing/2014/main" id="{A36772F6-9D86-AFC3-8636-9555D11CC326}"/>
              </a:ext>
            </a:extLst>
          </p:cNvPr>
          <p:cNvPicPr>
            <a:picLocks noChangeAspect="1"/>
          </p:cNvPicPr>
          <p:nvPr/>
        </p:nvPicPr>
        <p:blipFill>
          <a:blip r:embed="rId3"/>
          <a:stretch>
            <a:fillRect/>
          </a:stretch>
        </p:blipFill>
        <p:spPr>
          <a:xfrm>
            <a:off x="427718" y="701674"/>
            <a:ext cx="5638799" cy="2964557"/>
          </a:xfrm>
          <a:prstGeom prst="rect">
            <a:avLst/>
          </a:prstGeom>
        </p:spPr>
      </p:pic>
      <p:pic>
        <p:nvPicPr>
          <p:cNvPr id="12" name="Picture 11">
            <a:extLst>
              <a:ext uri="{FF2B5EF4-FFF2-40B4-BE49-F238E27FC236}">
                <a16:creationId xmlns:a16="http://schemas.microsoft.com/office/drawing/2014/main" id="{0312DA59-F899-35B4-3863-53D2F2E6DB17}"/>
              </a:ext>
            </a:extLst>
          </p:cNvPr>
          <p:cNvPicPr>
            <a:picLocks noChangeAspect="1"/>
          </p:cNvPicPr>
          <p:nvPr/>
        </p:nvPicPr>
        <p:blipFill>
          <a:blip r:embed="rId4"/>
          <a:stretch>
            <a:fillRect/>
          </a:stretch>
        </p:blipFill>
        <p:spPr>
          <a:xfrm>
            <a:off x="2743201" y="3837709"/>
            <a:ext cx="5638800" cy="2791691"/>
          </a:xfrm>
          <a:prstGeom prst="rect">
            <a:avLst/>
          </a:prstGeom>
        </p:spPr>
      </p:pic>
    </p:spTree>
    <p:extLst>
      <p:ext uri="{BB962C8B-B14F-4D97-AF65-F5344CB8AC3E}">
        <p14:creationId xmlns:p14="http://schemas.microsoft.com/office/powerpoint/2010/main" val="80153485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p:cNvSpPr>
            <a:spLocks noGrp="1"/>
          </p:cNvSpPr>
          <p:nvPr>
            <p:ph type="title"/>
          </p:nvPr>
        </p:nvSpPr>
        <p:spPr/>
        <p:txBody>
          <a:bodyPr/>
          <a:lstStyle/>
          <a:p>
            <a:endParaRPr lang="en-US"/>
          </a:p>
        </p:txBody>
      </p:sp>
      <p:pic>
        <p:nvPicPr>
          <p:cNvPr id="3" name="Picture 2"/>
          <p:cNvPicPr/>
          <p:nvPr/>
        </p:nvPicPr>
        <p:blipFill>
          <a:blip r:embed="rId2" cstate="print"/>
          <a:stretch>
            <a:fillRect/>
          </a:stretch>
        </p:blipFill>
        <p:spPr>
          <a:xfrm>
            <a:off x="0" y="0"/>
            <a:ext cx="9144000" cy="6858000"/>
          </a:xfrm>
          <a:prstGeom prst="rect">
            <a:avLst/>
          </a:prstGeom>
        </p:spPr>
      </p:pic>
      <p:sp>
        <p:nvSpPr>
          <p:cNvPr id="4" name="Rectangle 3">
            <a:extLst>
              <a:ext uri="{FF2B5EF4-FFF2-40B4-BE49-F238E27FC236}">
                <a16:creationId xmlns:a16="http://schemas.microsoft.com/office/drawing/2014/main" id="{7ED7646E-5B8F-056C-25F2-65B6EA14883B}"/>
              </a:ext>
            </a:extLst>
          </p:cNvPr>
          <p:cNvSpPr/>
          <p:nvPr/>
        </p:nvSpPr>
        <p:spPr>
          <a:xfrm>
            <a:off x="3962400" y="6324600"/>
            <a:ext cx="990600" cy="304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Tree>
    <p:extLst>
      <p:ext uri="{BB962C8B-B14F-4D97-AF65-F5344CB8AC3E}">
        <p14:creationId xmlns:p14="http://schemas.microsoft.com/office/powerpoint/2010/main" val="286918255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p:cNvSpPr>
            <a:spLocks noGrp="1"/>
          </p:cNvSpPr>
          <p:nvPr>
            <p:ph type="title"/>
          </p:nvPr>
        </p:nvSpPr>
        <p:spPr/>
        <p:txBody>
          <a:bodyPr/>
          <a:lstStyle/>
          <a:p>
            <a:endParaRPr lang="en-US"/>
          </a:p>
        </p:txBody>
      </p:sp>
      <p:pic>
        <p:nvPicPr>
          <p:cNvPr id="3" name="Picture 2"/>
          <p:cNvPicPr/>
          <p:nvPr/>
        </p:nvPicPr>
        <p:blipFill>
          <a:blip r:embed="rId2" cstate="print"/>
          <a:stretch>
            <a:fillRect/>
          </a:stretch>
        </p:blipFill>
        <p:spPr>
          <a:xfrm>
            <a:off x="-76200" y="-152400"/>
            <a:ext cx="9144000" cy="6858000"/>
          </a:xfrm>
          <a:prstGeom prst="rect">
            <a:avLst/>
          </a:prstGeom>
        </p:spPr>
      </p:pic>
      <p:sp>
        <p:nvSpPr>
          <p:cNvPr id="4" name="Rectangle 3">
            <a:extLst>
              <a:ext uri="{FF2B5EF4-FFF2-40B4-BE49-F238E27FC236}">
                <a16:creationId xmlns:a16="http://schemas.microsoft.com/office/drawing/2014/main" id="{90A5C8DC-9AA0-697D-C612-4D6EDA10EFB8}"/>
              </a:ext>
            </a:extLst>
          </p:cNvPr>
          <p:cNvSpPr/>
          <p:nvPr/>
        </p:nvSpPr>
        <p:spPr>
          <a:xfrm>
            <a:off x="3962400" y="6324600"/>
            <a:ext cx="990600" cy="304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Tree>
    <p:extLst>
      <p:ext uri="{BB962C8B-B14F-4D97-AF65-F5344CB8AC3E}">
        <p14:creationId xmlns:p14="http://schemas.microsoft.com/office/powerpoint/2010/main" val="215854937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p:cNvSpPr>
            <a:spLocks noGrp="1"/>
          </p:cNvSpPr>
          <p:nvPr>
            <p:ph type="title"/>
          </p:nvPr>
        </p:nvSpPr>
        <p:spPr/>
        <p:txBody>
          <a:bodyPr/>
          <a:lstStyle/>
          <a:p>
            <a:endParaRPr lang="en-US"/>
          </a:p>
        </p:txBody>
      </p:sp>
      <p:pic>
        <p:nvPicPr>
          <p:cNvPr id="3" name="Picture 2"/>
          <p:cNvPicPr/>
          <p:nvPr/>
        </p:nvPicPr>
        <p:blipFill>
          <a:blip r:embed="rId2" cstate="print"/>
          <a:stretch>
            <a:fillRect/>
          </a:stretch>
        </p:blipFill>
        <p:spPr>
          <a:xfrm>
            <a:off x="0" y="0"/>
            <a:ext cx="9144000" cy="6858000"/>
          </a:xfrm>
          <a:prstGeom prst="rect">
            <a:avLst/>
          </a:prstGeom>
        </p:spPr>
      </p:pic>
      <p:sp>
        <p:nvSpPr>
          <p:cNvPr id="4" name="Rectangle 3">
            <a:extLst>
              <a:ext uri="{FF2B5EF4-FFF2-40B4-BE49-F238E27FC236}">
                <a16:creationId xmlns:a16="http://schemas.microsoft.com/office/drawing/2014/main" id="{5C400514-4B84-5C35-E003-6BE48283B7F3}"/>
              </a:ext>
            </a:extLst>
          </p:cNvPr>
          <p:cNvSpPr/>
          <p:nvPr/>
        </p:nvSpPr>
        <p:spPr>
          <a:xfrm>
            <a:off x="3962400" y="6324600"/>
            <a:ext cx="990600" cy="304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Tree>
    <p:extLst>
      <p:ext uri="{BB962C8B-B14F-4D97-AF65-F5344CB8AC3E}">
        <p14:creationId xmlns:p14="http://schemas.microsoft.com/office/powerpoint/2010/main" val="250435289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p:cNvSpPr>
            <a:spLocks noGrp="1"/>
          </p:cNvSpPr>
          <p:nvPr>
            <p:ph type="title"/>
          </p:nvPr>
        </p:nvSpPr>
        <p:spPr/>
        <p:txBody>
          <a:bodyPr/>
          <a:lstStyle/>
          <a:p>
            <a:endParaRPr lang="en-US"/>
          </a:p>
        </p:txBody>
      </p:sp>
      <p:pic>
        <p:nvPicPr>
          <p:cNvPr id="3" name="Picture 2"/>
          <p:cNvPicPr/>
          <p:nvPr/>
        </p:nvPicPr>
        <p:blipFill>
          <a:blip r:embed="rId2" cstate="print"/>
          <a:stretch>
            <a:fillRect/>
          </a:stretch>
        </p:blipFill>
        <p:spPr>
          <a:xfrm>
            <a:off x="0" y="0"/>
            <a:ext cx="9144000" cy="6858000"/>
          </a:xfrm>
          <a:prstGeom prst="rect">
            <a:avLst/>
          </a:prstGeom>
        </p:spPr>
      </p:pic>
      <p:sp>
        <p:nvSpPr>
          <p:cNvPr id="4" name="Rectangle 3">
            <a:extLst>
              <a:ext uri="{FF2B5EF4-FFF2-40B4-BE49-F238E27FC236}">
                <a16:creationId xmlns:a16="http://schemas.microsoft.com/office/drawing/2014/main" id="{32176F22-BC92-E4B8-318D-4EE3759C4EA4}"/>
              </a:ext>
            </a:extLst>
          </p:cNvPr>
          <p:cNvSpPr/>
          <p:nvPr/>
        </p:nvSpPr>
        <p:spPr>
          <a:xfrm>
            <a:off x="3962400" y="6324600"/>
            <a:ext cx="990600" cy="304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Tree>
    <p:extLst>
      <p:ext uri="{BB962C8B-B14F-4D97-AF65-F5344CB8AC3E}">
        <p14:creationId xmlns:p14="http://schemas.microsoft.com/office/powerpoint/2010/main" val="94723784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p:cNvSpPr>
            <a:spLocks noGrp="1"/>
          </p:cNvSpPr>
          <p:nvPr>
            <p:ph type="title"/>
          </p:nvPr>
        </p:nvSpPr>
        <p:spPr/>
        <p:txBody>
          <a:bodyPr/>
          <a:lstStyle/>
          <a:p>
            <a:endParaRPr lang="en-US"/>
          </a:p>
        </p:txBody>
      </p:sp>
      <p:pic>
        <p:nvPicPr>
          <p:cNvPr id="3" name="Picture 2"/>
          <p:cNvPicPr/>
          <p:nvPr/>
        </p:nvPicPr>
        <p:blipFill>
          <a:blip r:embed="rId2" cstate="print"/>
          <a:stretch>
            <a:fillRect/>
          </a:stretch>
        </p:blipFill>
        <p:spPr>
          <a:xfrm>
            <a:off x="0" y="0"/>
            <a:ext cx="9144000" cy="6858000"/>
          </a:xfrm>
          <a:prstGeom prst="rect">
            <a:avLst/>
          </a:prstGeom>
        </p:spPr>
      </p:pic>
    </p:spTree>
    <p:extLst>
      <p:ext uri="{BB962C8B-B14F-4D97-AF65-F5344CB8AC3E}">
        <p14:creationId xmlns:p14="http://schemas.microsoft.com/office/powerpoint/2010/main" val="217799593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 name="Oval 60"/>
          <p:cNvSpPr/>
          <p:nvPr/>
        </p:nvSpPr>
        <p:spPr>
          <a:xfrm>
            <a:off x="6781800" y="4724400"/>
            <a:ext cx="1905000" cy="1905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itle 3">
            <a:extLst>
              <a:ext uri="{FF2B5EF4-FFF2-40B4-BE49-F238E27FC236}">
                <a16:creationId xmlns:a16="http://schemas.microsoft.com/office/drawing/2014/main" id="{39BF91E4-9660-444B-8AFB-EFAABBB78B6E}"/>
              </a:ext>
            </a:extLst>
          </p:cNvPr>
          <p:cNvSpPr txBox="1">
            <a:spLocks/>
          </p:cNvSpPr>
          <p:nvPr/>
        </p:nvSpPr>
        <p:spPr>
          <a:xfrm>
            <a:off x="482959" y="425004"/>
            <a:ext cx="6215274" cy="880502"/>
          </a:xfrm>
          <a:prstGeom prst="rect">
            <a:avLst/>
          </a:prstGeom>
        </p:spPr>
        <p:txBody>
          <a:bodyPr>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en-US" sz="3600" b="1" u="sng" dirty="0">
                <a:solidFill>
                  <a:srgbClr val="002060"/>
                </a:solidFill>
                <a:latin typeface="+mj-lt"/>
                <a:ea typeface="+mn-ea"/>
                <a:cs typeface="+mn-cs"/>
              </a:rPr>
              <a:t>Group Companies</a:t>
            </a:r>
            <a:endParaRPr lang="en-IN" sz="3600" b="1" u="sng" dirty="0">
              <a:solidFill>
                <a:srgbClr val="002060"/>
              </a:solidFill>
              <a:latin typeface="+mj-lt"/>
              <a:ea typeface="+mn-ea"/>
              <a:cs typeface="+mn-cs"/>
            </a:endParaRPr>
          </a:p>
        </p:txBody>
      </p:sp>
      <p:sp>
        <p:nvSpPr>
          <p:cNvPr id="14" name="Rectangle: Rounded Corners 30">
            <a:extLst>
              <a:ext uri="{FF2B5EF4-FFF2-40B4-BE49-F238E27FC236}">
                <a16:creationId xmlns:a16="http://schemas.microsoft.com/office/drawing/2014/main" id="{B4578409-DEFF-415A-90B9-18F2A60A28EE}"/>
              </a:ext>
            </a:extLst>
          </p:cNvPr>
          <p:cNvSpPr/>
          <p:nvPr/>
        </p:nvSpPr>
        <p:spPr>
          <a:xfrm>
            <a:off x="3709636" y="1293710"/>
            <a:ext cx="2084759" cy="1008739"/>
          </a:xfrm>
          <a:prstGeom prst="roundRect">
            <a:avLst>
              <a:gd name="adj" fmla="val 50000"/>
            </a:avLst>
          </a:prstGeom>
          <a:solidFill>
            <a:srgbClr val="00184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latin typeface="Trebuchet MS" pitchFamily="34" charset="0"/>
              <a:ea typeface="Open Sans" panose="020B0606030504020204" pitchFamily="34" charset="0"/>
              <a:cs typeface="Open Sans" panose="020B0606030504020204" pitchFamily="34" charset="0"/>
            </a:endParaRPr>
          </a:p>
        </p:txBody>
      </p:sp>
      <p:sp>
        <p:nvSpPr>
          <p:cNvPr id="17" name="Freeform: Shape 38">
            <a:extLst>
              <a:ext uri="{FF2B5EF4-FFF2-40B4-BE49-F238E27FC236}">
                <a16:creationId xmlns:a16="http://schemas.microsoft.com/office/drawing/2014/main" id="{8B5C19E2-B498-480C-9DD0-1EFBF16EEAEF}"/>
              </a:ext>
            </a:extLst>
          </p:cNvPr>
          <p:cNvSpPr/>
          <p:nvPr/>
        </p:nvSpPr>
        <p:spPr>
          <a:xfrm>
            <a:off x="2413624" y="1699355"/>
            <a:ext cx="1319909" cy="2690464"/>
          </a:xfrm>
          <a:custGeom>
            <a:avLst/>
            <a:gdLst>
              <a:gd name="connsiteX0" fmla="*/ 600075 w 600075"/>
              <a:gd name="connsiteY0" fmla="*/ 0 h 3267075"/>
              <a:gd name="connsiteX1" fmla="*/ 0 w 600075"/>
              <a:gd name="connsiteY1" fmla="*/ 0 h 3267075"/>
              <a:gd name="connsiteX2" fmla="*/ 0 w 600075"/>
              <a:gd name="connsiteY2" fmla="*/ 3267075 h 3267075"/>
            </a:gdLst>
            <a:ahLst/>
            <a:cxnLst>
              <a:cxn ang="0">
                <a:pos x="connsiteX0" y="connsiteY0"/>
              </a:cxn>
              <a:cxn ang="0">
                <a:pos x="connsiteX1" y="connsiteY1"/>
              </a:cxn>
              <a:cxn ang="0">
                <a:pos x="connsiteX2" y="connsiteY2"/>
              </a:cxn>
            </a:cxnLst>
            <a:rect l="l" t="t" r="r" b="b"/>
            <a:pathLst>
              <a:path w="600075" h="3267075">
                <a:moveTo>
                  <a:pt x="600075" y="0"/>
                </a:moveTo>
                <a:lnTo>
                  <a:pt x="0" y="0"/>
                </a:lnTo>
                <a:lnTo>
                  <a:pt x="0" y="3267075"/>
                </a:lnTo>
              </a:path>
            </a:pathLst>
          </a:custGeom>
          <a:noFill/>
          <a:ln w="50800" cmpd="thickThin">
            <a:solidFill>
              <a:srgbClr val="00184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 name="Group 17">
            <a:extLst>
              <a:ext uri="{FF2B5EF4-FFF2-40B4-BE49-F238E27FC236}">
                <a16:creationId xmlns:a16="http://schemas.microsoft.com/office/drawing/2014/main" id="{A621D2CE-1556-42DD-9EA4-94234803613A}"/>
              </a:ext>
            </a:extLst>
          </p:cNvPr>
          <p:cNvGrpSpPr/>
          <p:nvPr/>
        </p:nvGrpSpPr>
        <p:grpSpPr>
          <a:xfrm>
            <a:off x="2330623" y="2768855"/>
            <a:ext cx="166001" cy="222308"/>
            <a:chOff x="4240231" y="3660747"/>
            <a:chExt cx="221334" cy="222308"/>
          </a:xfrm>
        </p:grpSpPr>
        <p:sp>
          <p:nvSpPr>
            <p:cNvPr id="19" name="Oval 18">
              <a:extLst>
                <a:ext uri="{FF2B5EF4-FFF2-40B4-BE49-F238E27FC236}">
                  <a16:creationId xmlns:a16="http://schemas.microsoft.com/office/drawing/2014/main" id="{870BB92D-C439-4A10-8077-6747A1C9D9D4}"/>
                </a:ext>
              </a:extLst>
            </p:cNvPr>
            <p:cNvSpPr/>
            <p:nvPr/>
          </p:nvSpPr>
          <p:spPr>
            <a:xfrm>
              <a:off x="4270457" y="3680203"/>
              <a:ext cx="160882" cy="160881"/>
            </a:xfrm>
            <a:prstGeom prst="ellipse">
              <a:avLst/>
            </a:prstGeom>
            <a:solidFill>
              <a:srgbClr val="FFFFFF"/>
            </a:solidFill>
            <a:ln>
              <a:solidFill>
                <a:srgbClr val="00184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Freeform 204">
              <a:extLst>
                <a:ext uri="{FF2B5EF4-FFF2-40B4-BE49-F238E27FC236}">
                  <a16:creationId xmlns:a16="http://schemas.microsoft.com/office/drawing/2014/main" id="{AA641429-A14E-4818-A8B5-36432E656B15}"/>
                </a:ext>
              </a:extLst>
            </p:cNvPr>
            <p:cNvSpPr>
              <a:spLocks noEditPoints="1"/>
            </p:cNvSpPr>
            <p:nvPr/>
          </p:nvSpPr>
          <p:spPr bwMode="auto">
            <a:xfrm>
              <a:off x="4240231" y="3660747"/>
              <a:ext cx="221334" cy="222308"/>
            </a:xfrm>
            <a:custGeom>
              <a:avLst/>
              <a:gdLst>
                <a:gd name="T0" fmla="*/ 48 w 96"/>
                <a:gd name="T1" fmla="*/ 0 h 96"/>
                <a:gd name="T2" fmla="*/ 0 w 96"/>
                <a:gd name="T3" fmla="*/ 48 h 96"/>
                <a:gd name="T4" fmla="*/ 48 w 96"/>
                <a:gd name="T5" fmla="*/ 96 h 96"/>
                <a:gd name="T6" fmla="*/ 96 w 96"/>
                <a:gd name="T7" fmla="*/ 48 h 96"/>
                <a:gd name="T8" fmla="*/ 48 w 96"/>
                <a:gd name="T9" fmla="*/ 0 h 96"/>
                <a:gd name="T10" fmla="*/ 74 w 96"/>
                <a:gd name="T11" fmla="*/ 31 h 96"/>
                <a:gd name="T12" fmla="*/ 50 w 96"/>
                <a:gd name="T13" fmla="*/ 73 h 96"/>
                <a:gd name="T14" fmla="*/ 48 w 96"/>
                <a:gd name="T15" fmla="*/ 74 h 96"/>
                <a:gd name="T16" fmla="*/ 46 w 96"/>
                <a:gd name="T17" fmla="*/ 73 h 96"/>
                <a:gd name="T18" fmla="*/ 22 w 96"/>
                <a:gd name="T19" fmla="*/ 31 h 96"/>
                <a:gd name="T20" fmla="*/ 22 w 96"/>
                <a:gd name="T21" fmla="*/ 29 h 96"/>
                <a:gd name="T22" fmla="*/ 24 w 96"/>
                <a:gd name="T23" fmla="*/ 28 h 96"/>
                <a:gd name="T24" fmla="*/ 72 w 96"/>
                <a:gd name="T25" fmla="*/ 28 h 96"/>
                <a:gd name="T26" fmla="*/ 74 w 96"/>
                <a:gd name="T27" fmla="*/ 29 h 96"/>
                <a:gd name="T28" fmla="*/ 74 w 96"/>
                <a:gd name="T29" fmla="*/ 31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96" h="96">
                  <a:moveTo>
                    <a:pt x="48" y="0"/>
                  </a:moveTo>
                  <a:cubicBezTo>
                    <a:pt x="22" y="0"/>
                    <a:pt x="0" y="22"/>
                    <a:pt x="0" y="48"/>
                  </a:cubicBezTo>
                  <a:cubicBezTo>
                    <a:pt x="0" y="74"/>
                    <a:pt x="22" y="96"/>
                    <a:pt x="48" y="96"/>
                  </a:cubicBezTo>
                  <a:cubicBezTo>
                    <a:pt x="75" y="96"/>
                    <a:pt x="96" y="74"/>
                    <a:pt x="96" y="48"/>
                  </a:cubicBezTo>
                  <a:cubicBezTo>
                    <a:pt x="96" y="22"/>
                    <a:pt x="75" y="0"/>
                    <a:pt x="48" y="0"/>
                  </a:cubicBezTo>
                  <a:close/>
                  <a:moveTo>
                    <a:pt x="74" y="31"/>
                  </a:moveTo>
                  <a:cubicBezTo>
                    <a:pt x="50" y="73"/>
                    <a:pt x="50" y="73"/>
                    <a:pt x="50" y="73"/>
                  </a:cubicBezTo>
                  <a:cubicBezTo>
                    <a:pt x="49" y="74"/>
                    <a:pt x="49" y="74"/>
                    <a:pt x="48" y="74"/>
                  </a:cubicBezTo>
                  <a:cubicBezTo>
                    <a:pt x="47" y="74"/>
                    <a:pt x="47" y="74"/>
                    <a:pt x="46" y="73"/>
                  </a:cubicBezTo>
                  <a:cubicBezTo>
                    <a:pt x="22" y="31"/>
                    <a:pt x="22" y="31"/>
                    <a:pt x="22" y="31"/>
                  </a:cubicBezTo>
                  <a:cubicBezTo>
                    <a:pt x="22" y="30"/>
                    <a:pt x="22" y="30"/>
                    <a:pt x="22" y="29"/>
                  </a:cubicBezTo>
                  <a:cubicBezTo>
                    <a:pt x="23" y="28"/>
                    <a:pt x="23" y="28"/>
                    <a:pt x="24" y="28"/>
                  </a:cubicBezTo>
                  <a:cubicBezTo>
                    <a:pt x="72" y="28"/>
                    <a:pt x="72" y="28"/>
                    <a:pt x="72" y="28"/>
                  </a:cubicBezTo>
                  <a:cubicBezTo>
                    <a:pt x="73" y="28"/>
                    <a:pt x="73" y="28"/>
                    <a:pt x="74" y="29"/>
                  </a:cubicBezTo>
                  <a:cubicBezTo>
                    <a:pt x="74" y="30"/>
                    <a:pt x="74" y="30"/>
                    <a:pt x="74" y="31"/>
                  </a:cubicBezTo>
                  <a:close/>
                </a:path>
              </a:pathLst>
            </a:custGeom>
            <a:solidFill>
              <a:srgbClr val="767779"/>
            </a:solidFill>
            <a:ln>
              <a:solidFill>
                <a:srgbClr val="001848"/>
              </a:solidFill>
            </a:ln>
          </p:spPr>
          <p:txBody>
            <a:bodyPr vert="horz" wrap="square" lIns="91440" tIns="45720" rIns="91440" bIns="45720" numCol="1" anchor="t" anchorCtr="0" compatLnSpc="1">
              <a:prstTxWarp prst="textNoShape">
                <a:avLst/>
              </a:prstTxWarp>
            </a:bodyPr>
            <a:lstStyle/>
            <a:p>
              <a:endParaRPr lang="id-ID" dirty="0"/>
            </a:p>
          </p:txBody>
        </p:sp>
      </p:grpSp>
      <p:sp>
        <p:nvSpPr>
          <p:cNvPr id="21" name="Rectangle: Rounded Corners 47">
            <a:extLst>
              <a:ext uri="{FF2B5EF4-FFF2-40B4-BE49-F238E27FC236}">
                <a16:creationId xmlns:a16="http://schemas.microsoft.com/office/drawing/2014/main" id="{867F3007-8B65-426B-A316-98CCA90CB08F}"/>
              </a:ext>
            </a:extLst>
          </p:cNvPr>
          <p:cNvSpPr/>
          <p:nvPr/>
        </p:nvSpPr>
        <p:spPr>
          <a:xfrm>
            <a:off x="1769211" y="3238652"/>
            <a:ext cx="1409488" cy="674627"/>
          </a:xfrm>
          <a:prstGeom prst="roundRect">
            <a:avLst>
              <a:gd name="adj" fmla="val 50000"/>
            </a:avLst>
          </a:prstGeom>
          <a:solidFill>
            <a:srgbClr val="FFFFFF"/>
          </a:solidFill>
          <a:ln w="25400">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accent2"/>
              </a:solidFill>
            </a:endParaRPr>
          </a:p>
        </p:txBody>
      </p:sp>
      <p:pic>
        <p:nvPicPr>
          <p:cNvPr id="22" name="Picture 21">
            <a:extLst>
              <a:ext uri="{FF2B5EF4-FFF2-40B4-BE49-F238E27FC236}">
                <a16:creationId xmlns:a16="http://schemas.microsoft.com/office/drawing/2014/main" id="{88F7148C-EDB3-4B0B-A019-ABBA8F8411CA}"/>
              </a:ext>
            </a:extLst>
          </p:cNvPr>
          <p:cNvPicPr>
            <a:picLocks noChangeAspect="1"/>
          </p:cNvPicPr>
          <p:nvPr/>
        </p:nvPicPr>
        <p:blipFill>
          <a:blip r:embed="rId2" cstate="print"/>
          <a:stretch>
            <a:fillRect/>
          </a:stretch>
        </p:blipFill>
        <p:spPr>
          <a:xfrm>
            <a:off x="1813868" y="3443501"/>
            <a:ext cx="1225052" cy="227273"/>
          </a:xfrm>
          <a:prstGeom prst="rect">
            <a:avLst/>
          </a:prstGeom>
          <a:ln>
            <a:noFill/>
          </a:ln>
        </p:spPr>
      </p:pic>
      <p:sp>
        <p:nvSpPr>
          <p:cNvPr id="23" name="Freeform: Shape 49">
            <a:extLst>
              <a:ext uri="{FF2B5EF4-FFF2-40B4-BE49-F238E27FC236}">
                <a16:creationId xmlns:a16="http://schemas.microsoft.com/office/drawing/2014/main" id="{B8FEB57A-4B52-42FA-AD7D-3AAA15D9F823}"/>
              </a:ext>
            </a:extLst>
          </p:cNvPr>
          <p:cNvSpPr/>
          <p:nvPr/>
        </p:nvSpPr>
        <p:spPr>
          <a:xfrm flipH="1">
            <a:off x="5741146" y="1699355"/>
            <a:ext cx="1321358" cy="2634589"/>
          </a:xfrm>
          <a:custGeom>
            <a:avLst/>
            <a:gdLst>
              <a:gd name="connsiteX0" fmla="*/ 600075 w 600075"/>
              <a:gd name="connsiteY0" fmla="*/ 0 h 3267075"/>
              <a:gd name="connsiteX1" fmla="*/ 0 w 600075"/>
              <a:gd name="connsiteY1" fmla="*/ 0 h 3267075"/>
              <a:gd name="connsiteX2" fmla="*/ 0 w 600075"/>
              <a:gd name="connsiteY2" fmla="*/ 3267075 h 3267075"/>
            </a:gdLst>
            <a:ahLst/>
            <a:cxnLst>
              <a:cxn ang="0">
                <a:pos x="connsiteX0" y="connsiteY0"/>
              </a:cxn>
              <a:cxn ang="0">
                <a:pos x="connsiteX1" y="connsiteY1"/>
              </a:cxn>
              <a:cxn ang="0">
                <a:pos x="connsiteX2" y="connsiteY2"/>
              </a:cxn>
            </a:cxnLst>
            <a:rect l="l" t="t" r="r" b="b"/>
            <a:pathLst>
              <a:path w="600075" h="3267075">
                <a:moveTo>
                  <a:pt x="600075" y="0"/>
                </a:moveTo>
                <a:lnTo>
                  <a:pt x="0" y="0"/>
                </a:lnTo>
                <a:lnTo>
                  <a:pt x="0" y="3267075"/>
                </a:lnTo>
              </a:path>
            </a:pathLst>
          </a:custGeom>
          <a:noFill/>
          <a:ln w="50800" cmpd="thickThin">
            <a:solidFill>
              <a:srgbClr val="00184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 name="Group 23">
            <a:extLst>
              <a:ext uri="{FF2B5EF4-FFF2-40B4-BE49-F238E27FC236}">
                <a16:creationId xmlns:a16="http://schemas.microsoft.com/office/drawing/2014/main" id="{8F037F23-2EEC-4A7F-B026-593518277F7F}"/>
              </a:ext>
            </a:extLst>
          </p:cNvPr>
          <p:cNvGrpSpPr/>
          <p:nvPr/>
        </p:nvGrpSpPr>
        <p:grpSpPr>
          <a:xfrm>
            <a:off x="6979503" y="2727950"/>
            <a:ext cx="166001" cy="222308"/>
            <a:chOff x="4240231" y="3660747"/>
            <a:chExt cx="221334" cy="222308"/>
          </a:xfrm>
        </p:grpSpPr>
        <p:sp>
          <p:nvSpPr>
            <p:cNvPr id="25" name="Oval 24">
              <a:extLst>
                <a:ext uri="{FF2B5EF4-FFF2-40B4-BE49-F238E27FC236}">
                  <a16:creationId xmlns:a16="http://schemas.microsoft.com/office/drawing/2014/main" id="{61A85672-8E79-4737-B5C2-D07FB9BD372E}"/>
                </a:ext>
              </a:extLst>
            </p:cNvPr>
            <p:cNvSpPr/>
            <p:nvPr/>
          </p:nvSpPr>
          <p:spPr>
            <a:xfrm>
              <a:off x="4270457" y="3680203"/>
              <a:ext cx="160882" cy="160881"/>
            </a:xfrm>
            <a:prstGeom prst="ellipse">
              <a:avLst/>
            </a:prstGeom>
            <a:solidFill>
              <a:srgbClr val="FFFFFF"/>
            </a:solidFill>
            <a:ln>
              <a:solidFill>
                <a:srgbClr val="00184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Freeform 204">
              <a:extLst>
                <a:ext uri="{FF2B5EF4-FFF2-40B4-BE49-F238E27FC236}">
                  <a16:creationId xmlns:a16="http://schemas.microsoft.com/office/drawing/2014/main" id="{1A9FB31D-4F7D-471D-A72A-E287FB97CEB1}"/>
                </a:ext>
              </a:extLst>
            </p:cNvPr>
            <p:cNvSpPr>
              <a:spLocks noEditPoints="1"/>
            </p:cNvSpPr>
            <p:nvPr/>
          </p:nvSpPr>
          <p:spPr bwMode="auto">
            <a:xfrm>
              <a:off x="4240231" y="3660747"/>
              <a:ext cx="221334" cy="222308"/>
            </a:xfrm>
            <a:custGeom>
              <a:avLst/>
              <a:gdLst>
                <a:gd name="T0" fmla="*/ 48 w 96"/>
                <a:gd name="T1" fmla="*/ 0 h 96"/>
                <a:gd name="T2" fmla="*/ 0 w 96"/>
                <a:gd name="T3" fmla="*/ 48 h 96"/>
                <a:gd name="T4" fmla="*/ 48 w 96"/>
                <a:gd name="T5" fmla="*/ 96 h 96"/>
                <a:gd name="T6" fmla="*/ 96 w 96"/>
                <a:gd name="T7" fmla="*/ 48 h 96"/>
                <a:gd name="T8" fmla="*/ 48 w 96"/>
                <a:gd name="T9" fmla="*/ 0 h 96"/>
                <a:gd name="T10" fmla="*/ 74 w 96"/>
                <a:gd name="T11" fmla="*/ 31 h 96"/>
                <a:gd name="T12" fmla="*/ 50 w 96"/>
                <a:gd name="T13" fmla="*/ 73 h 96"/>
                <a:gd name="T14" fmla="*/ 48 w 96"/>
                <a:gd name="T15" fmla="*/ 74 h 96"/>
                <a:gd name="T16" fmla="*/ 46 w 96"/>
                <a:gd name="T17" fmla="*/ 73 h 96"/>
                <a:gd name="T18" fmla="*/ 22 w 96"/>
                <a:gd name="T19" fmla="*/ 31 h 96"/>
                <a:gd name="T20" fmla="*/ 22 w 96"/>
                <a:gd name="T21" fmla="*/ 29 h 96"/>
                <a:gd name="T22" fmla="*/ 24 w 96"/>
                <a:gd name="T23" fmla="*/ 28 h 96"/>
                <a:gd name="T24" fmla="*/ 72 w 96"/>
                <a:gd name="T25" fmla="*/ 28 h 96"/>
                <a:gd name="T26" fmla="*/ 74 w 96"/>
                <a:gd name="T27" fmla="*/ 29 h 96"/>
                <a:gd name="T28" fmla="*/ 74 w 96"/>
                <a:gd name="T29" fmla="*/ 31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96" h="96">
                  <a:moveTo>
                    <a:pt x="48" y="0"/>
                  </a:moveTo>
                  <a:cubicBezTo>
                    <a:pt x="22" y="0"/>
                    <a:pt x="0" y="22"/>
                    <a:pt x="0" y="48"/>
                  </a:cubicBezTo>
                  <a:cubicBezTo>
                    <a:pt x="0" y="74"/>
                    <a:pt x="22" y="96"/>
                    <a:pt x="48" y="96"/>
                  </a:cubicBezTo>
                  <a:cubicBezTo>
                    <a:pt x="75" y="96"/>
                    <a:pt x="96" y="74"/>
                    <a:pt x="96" y="48"/>
                  </a:cubicBezTo>
                  <a:cubicBezTo>
                    <a:pt x="96" y="22"/>
                    <a:pt x="75" y="0"/>
                    <a:pt x="48" y="0"/>
                  </a:cubicBezTo>
                  <a:close/>
                  <a:moveTo>
                    <a:pt x="74" y="31"/>
                  </a:moveTo>
                  <a:cubicBezTo>
                    <a:pt x="50" y="73"/>
                    <a:pt x="50" y="73"/>
                    <a:pt x="50" y="73"/>
                  </a:cubicBezTo>
                  <a:cubicBezTo>
                    <a:pt x="49" y="74"/>
                    <a:pt x="49" y="74"/>
                    <a:pt x="48" y="74"/>
                  </a:cubicBezTo>
                  <a:cubicBezTo>
                    <a:pt x="47" y="74"/>
                    <a:pt x="47" y="74"/>
                    <a:pt x="46" y="73"/>
                  </a:cubicBezTo>
                  <a:cubicBezTo>
                    <a:pt x="22" y="31"/>
                    <a:pt x="22" y="31"/>
                    <a:pt x="22" y="31"/>
                  </a:cubicBezTo>
                  <a:cubicBezTo>
                    <a:pt x="22" y="30"/>
                    <a:pt x="22" y="30"/>
                    <a:pt x="22" y="29"/>
                  </a:cubicBezTo>
                  <a:cubicBezTo>
                    <a:pt x="23" y="28"/>
                    <a:pt x="23" y="28"/>
                    <a:pt x="24" y="28"/>
                  </a:cubicBezTo>
                  <a:cubicBezTo>
                    <a:pt x="72" y="28"/>
                    <a:pt x="72" y="28"/>
                    <a:pt x="72" y="28"/>
                  </a:cubicBezTo>
                  <a:cubicBezTo>
                    <a:pt x="73" y="28"/>
                    <a:pt x="73" y="28"/>
                    <a:pt x="74" y="29"/>
                  </a:cubicBezTo>
                  <a:cubicBezTo>
                    <a:pt x="74" y="30"/>
                    <a:pt x="74" y="30"/>
                    <a:pt x="74" y="31"/>
                  </a:cubicBezTo>
                  <a:close/>
                </a:path>
              </a:pathLst>
            </a:custGeom>
            <a:solidFill>
              <a:srgbClr val="767779"/>
            </a:solidFill>
            <a:ln>
              <a:solidFill>
                <a:srgbClr val="001848"/>
              </a:solidFill>
            </a:ln>
          </p:spPr>
          <p:txBody>
            <a:bodyPr vert="horz" wrap="square" lIns="91440" tIns="45720" rIns="91440" bIns="45720" numCol="1" anchor="t" anchorCtr="0" compatLnSpc="1">
              <a:prstTxWarp prst="textNoShape">
                <a:avLst/>
              </a:prstTxWarp>
            </a:bodyPr>
            <a:lstStyle/>
            <a:p>
              <a:endParaRPr lang="id-ID" dirty="0"/>
            </a:p>
          </p:txBody>
        </p:sp>
      </p:grpSp>
      <p:grpSp>
        <p:nvGrpSpPr>
          <p:cNvPr id="4" name="Group 26">
            <a:extLst>
              <a:ext uri="{FF2B5EF4-FFF2-40B4-BE49-F238E27FC236}">
                <a16:creationId xmlns:a16="http://schemas.microsoft.com/office/drawing/2014/main" id="{C6DDF685-08DC-4787-9348-85262606699B}"/>
              </a:ext>
            </a:extLst>
          </p:cNvPr>
          <p:cNvGrpSpPr/>
          <p:nvPr/>
        </p:nvGrpSpPr>
        <p:grpSpPr>
          <a:xfrm>
            <a:off x="6273622" y="3170082"/>
            <a:ext cx="1851629" cy="724974"/>
            <a:chOff x="5766494" y="2540980"/>
            <a:chExt cx="2504998" cy="674627"/>
          </a:xfrm>
        </p:grpSpPr>
        <p:sp>
          <p:nvSpPr>
            <p:cNvPr id="28" name="Rectangle: Rounded Corners 53">
              <a:extLst>
                <a:ext uri="{FF2B5EF4-FFF2-40B4-BE49-F238E27FC236}">
                  <a16:creationId xmlns:a16="http://schemas.microsoft.com/office/drawing/2014/main" id="{CCF9E0F1-5852-46F8-A42B-49864BAF5577}"/>
                </a:ext>
              </a:extLst>
            </p:cNvPr>
            <p:cNvSpPr/>
            <p:nvPr/>
          </p:nvSpPr>
          <p:spPr>
            <a:xfrm>
              <a:off x="5766494" y="2540980"/>
              <a:ext cx="2346374" cy="674627"/>
            </a:xfrm>
            <a:prstGeom prst="roundRect">
              <a:avLst>
                <a:gd name="adj" fmla="val 50000"/>
              </a:avLst>
            </a:prstGeom>
            <a:solidFill>
              <a:srgbClr val="FFFFFF"/>
            </a:solidFill>
            <a:ln w="25400">
              <a:solidFill>
                <a:srgbClr val="00184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accent2"/>
                </a:solidFill>
              </a:endParaRPr>
            </a:p>
          </p:txBody>
        </p:sp>
        <p:sp>
          <p:nvSpPr>
            <p:cNvPr id="30" name="TextBox 29">
              <a:extLst>
                <a:ext uri="{FF2B5EF4-FFF2-40B4-BE49-F238E27FC236}">
                  <a16:creationId xmlns:a16="http://schemas.microsoft.com/office/drawing/2014/main" id="{BC8A4FDC-D036-40D4-97D1-8DBD8231630F}"/>
                </a:ext>
              </a:extLst>
            </p:cNvPr>
            <p:cNvSpPr txBox="1"/>
            <p:nvPr/>
          </p:nvSpPr>
          <p:spPr>
            <a:xfrm>
              <a:off x="6089847" y="2758691"/>
              <a:ext cx="2181645" cy="400963"/>
            </a:xfrm>
            <a:prstGeom prst="rect">
              <a:avLst/>
            </a:prstGeom>
            <a:noFill/>
            <a:ln>
              <a:noFill/>
            </a:ln>
          </p:spPr>
          <p:txBody>
            <a:bodyPr wrap="square">
              <a:spAutoFit/>
            </a:bodyPr>
            <a:lstStyle/>
            <a:p>
              <a:r>
                <a:rPr lang="en-IN" sz="1100" b="1" i="1" dirty="0">
                  <a:solidFill>
                    <a:srgbClr val="2A2B2A"/>
                  </a:solidFill>
                </a:rPr>
                <a:t>COSMO FERRITES LIMITED</a:t>
              </a:r>
            </a:p>
          </p:txBody>
        </p:sp>
      </p:grpSp>
      <p:cxnSp>
        <p:nvCxnSpPr>
          <p:cNvPr id="33" name="Straight Connector 32">
            <a:extLst>
              <a:ext uri="{FF2B5EF4-FFF2-40B4-BE49-F238E27FC236}">
                <a16:creationId xmlns:a16="http://schemas.microsoft.com/office/drawing/2014/main" id="{F896D8F0-1C24-49F6-BA21-9AF568EDC84A}"/>
              </a:ext>
            </a:extLst>
          </p:cNvPr>
          <p:cNvCxnSpPr>
            <a:cxnSpLocks/>
          </p:cNvCxnSpPr>
          <p:nvPr/>
        </p:nvCxnSpPr>
        <p:spPr>
          <a:xfrm flipH="1">
            <a:off x="1154880" y="4389487"/>
            <a:ext cx="2586068" cy="27121"/>
          </a:xfrm>
          <a:prstGeom prst="line">
            <a:avLst/>
          </a:prstGeom>
          <a:ln w="50800" cmpd="thickThin">
            <a:solidFill>
              <a:srgbClr val="001848"/>
            </a:solidFill>
          </a:ln>
        </p:spPr>
        <p:style>
          <a:lnRef idx="1">
            <a:schemeClr val="accent1"/>
          </a:lnRef>
          <a:fillRef idx="0">
            <a:schemeClr val="accent1"/>
          </a:fillRef>
          <a:effectRef idx="0">
            <a:schemeClr val="accent1"/>
          </a:effectRef>
          <a:fontRef idx="minor">
            <a:schemeClr val="tx1"/>
          </a:fontRef>
        </p:style>
      </p:cxnSp>
      <p:grpSp>
        <p:nvGrpSpPr>
          <p:cNvPr id="5" name="Group 33">
            <a:extLst>
              <a:ext uri="{FF2B5EF4-FFF2-40B4-BE49-F238E27FC236}">
                <a16:creationId xmlns:a16="http://schemas.microsoft.com/office/drawing/2014/main" id="{4AB30351-B4BF-4B42-9FDE-EA9C3CA90A2E}"/>
              </a:ext>
            </a:extLst>
          </p:cNvPr>
          <p:cNvGrpSpPr/>
          <p:nvPr/>
        </p:nvGrpSpPr>
        <p:grpSpPr>
          <a:xfrm>
            <a:off x="2322070" y="4060663"/>
            <a:ext cx="166001" cy="222308"/>
            <a:chOff x="4240231" y="3660747"/>
            <a:chExt cx="221334" cy="222308"/>
          </a:xfrm>
        </p:grpSpPr>
        <p:sp>
          <p:nvSpPr>
            <p:cNvPr id="35" name="Oval 34">
              <a:extLst>
                <a:ext uri="{FF2B5EF4-FFF2-40B4-BE49-F238E27FC236}">
                  <a16:creationId xmlns:a16="http://schemas.microsoft.com/office/drawing/2014/main" id="{2E6DFCA4-BF85-46EB-ACC3-406A0F92CCDF}"/>
                </a:ext>
              </a:extLst>
            </p:cNvPr>
            <p:cNvSpPr/>
            <p:nvPr/>
          </p:nvSpPr>
          <p:spPr>
            <a:xfrm>
              <a:off x="4270457" y="3680203"/>
              <a:ext cx="160882" cy="160881"/>
            </a:xfrm>
            <a:prstGeom prst="ellipse">
              <a:avLst/>
            </a:prstGeom>
            <a:solidFill>
              <a:srgbClr val="FFFFFF"/>
            </a:solidFill>
            <a:ln>
              <a:solidFill>
                <a:srgbClr val="00184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Freeform 204">
              <a:extLst>
                <a:ext uri="{FF2B5EF4-FFF2-40B4-BE49-F238E27FC236}">
                  <a16:creationId xmlns:a16="http://schemas.microsoft.com/office/drawing/2014/main" id="{3498F50B-6918-40CC-8659-34C935F801DE}"/>
                </a:ext>
              </a:extLst>
            </p:cNvPr>
            <p:cNvSpPr>
              <a:spLocks noEditPoints="1"/>
            </p:cNvSpPr>
            <p:nvPr/>
          </p:nvSpPr>
          <p:spPr bwMode="auto">
            <a:xfrm>
              <a:off x="4240231" y="3660747"/>
              <a:ext cx="221334" cy="222308"/>
            </a:xfrm>
            <a:custGeom>
              <a:avLst/>
              <a:gdLst>
                <a:gd name="T0" fmla="*/ 48 w 96"/>
                <a:gd name="T1" fmla="*/ 0 h 96"/>
                <a:gd name="T2" fmla="*/ 0 w 96"/>
                <a:gd name="T3" fmla="*/ 48 h 96"/>
                <a:gd name="T4" fmla="*/ 48 w 96"/>
                <a:gd name="T5" fmla="*/ 96 h 96"/>
                <a:gd name="T6" fmla="*/ 96 w 96"/>
                <a:gd name="T7" fmla="*/ 48 h 96"/>
                <a:gd name="T8" fmla="*/ 48 w 96"/>
                <a:gd name="T9" fmla="*/ 0 h 96"/>
                <a:gd name="T10" fmla="*/ 74 w 96"/>
                <a:gd name="T11" fmla="*/ 31 h 96"/>
                <a:gd name="T12" fmla="*/ 50 w 96"/>
                <a:gd name="T13" fmla="*/ 73 h 96"/>
                <a:gd name="T14" fmla="*/ 48 w 96"/>
                <a:gd name="T15" fmla="*/ 74 h 96"/>
                <a:gd name="T16" fmla="*/ 46 w 96"/>
                <a:gd name="T17" fmla="*/ 73 h 96"/>
                <a:gd name="T18" fmla="*/ 22 w 96"/>
                <a:gd name="T19" fmla="*/ 31 h 96"/>
                <a:gd name="T20" fmla="*/ 22 w 96"/>
                <a:gd name="T21" fmla="*/ 29 h 96"/>
                <a:gd name="T22" fmla="*/ 24 w 96"/>
                <a:gd name="T23" fmla="*/ 28 h 96"/>
                <a:gd name="T24" fmla="*/ 72 w 96"/>
                <a:gd name="T25" fmla="*/ 28 h 96"/>
                <a:gd name="T26" fmla="*/ 74 w 96"/>
                <a:gd name="T27" fmla="*/ 29 h 96"/>
                <a:gd name="T28" fmla="*/ 74 w 96"/>
                <a:gd name="T29" fmla="*/ 31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96" h="96">
                  <a:moveTo>
                    <a:pt x="48" y="0"/>
                  </a:moveTo>
                  <a:cubicBezTo>
                    <a:pt x="22" y="0"/>
                    <a:pt x="0" y="22"/>
                    <a:pt x="0" y="48"/>
                  </a:cubicBezTo>
                  <a:cubicBezTo>
                    <a:pt x="0" y="74"/>
                    <a:pt x="22" y="96"/>
                    <a:pt x="48" y="96"/>
                  </a:cubicBezTo>
                  <a:cubicBezTo>
                    <a:pt x="75" y="96"/>
                    <a:pt x="96" y="74"/>
                    <a:pt x="96" y="48"/>
                  </a:cubicBezTo>
                  <a:cubicBezTo>
                    <a:pt x="96" y="22"/>
                    <a:pt x="75" y="0"/>
                    <a:pt x="48" y="0"/>
                  </a:cubicBezTo>
                  <a:close/>
                  <a:moveTo>
                    <a:pt x="74" y="31"/>
                  </a:moveTo>
                  <a:cubicBezTo>
                    <a:pt x="50" y="73"/>
                    <a:pt x="50" y="73"/>
                    <a:pt x="50" y="73"/>
                  </a:cubicBezTo>
                  <a:cubicBezTo>
                    <a:pt x="49" y="74"/>
                    <a:pt x="49" y="74"/>
                    <a:pt x="48" y="74"/>
                  </a:cubicBezTo>
                  <a:cubicBezTo>
                    <a:pt x="47" y="74"/>
                    <a:pt x="47" y="74"/>
                    <a:pt x="46" y="73"/>
                  </a:cubicBezTo>
                  <a:cubicBezTo>
                    <a:pt x="22" y="31"/>
                    <a:pt x="22" y="31"/>
                    <a:pt x="22" y="31"/>
                  </a:cubicBezTo>
                  <a:cubicBezTo>
                    <a:pt x="22" y="30"/>
                    <a:pt x="22" y="30"/>
                    <a:pt x="22" y="29"/>
                  </a:cubicBezTo>
                  <a:cubicBezTo>
                    <a:pt x="23" y="28"/>
                    <a:pt x="23" y="28"/>
                    <a:pt x="24" y="28"/>
                  </a:cubicBezTo>
                  <a:cubicBezTo>
                    <a:pt x="72" y="28"/>
                    <a:pt x="72" y="28"/>
                    <a:pt x="72" y="28"/>
                  </a:cubicBezTo>
                  <a:cubicBezTo>
                    <a:pt x="73" y="28"/>
                    <a:pt x="73" y="28"/>
                    <a:pt x="74" y="29"/>
                  </a:cubicBezTo>
                  <a:cubicBezTo>
                    <a:pt x="74" y="30"/>
                    <a:pt x="74" y="30"/>
                    <a:pt x="74" y="31"/>
                  </a:cubicBezTo>
                  <a:close/>
                </a:path>
              </a:pathLst>
            </a:custGeom>
            <a:solidFill>
              <a:srgbClr val="767779"/>
            </a:solidFill>
            <a:ln>
              <a:solidFill>
                <a:srgbClr val="001848"/>
              </a:solidFill>
            </a:ln>
          </p:spPr>
          <p:txBody>
            <a:bodyPr vert="horz" wrap="square" lIns="91440" tIns="45720" rIns="91440" bIns="45720" numCol="1" anchor="t" anchorCtr="0" compatLnSpc="1">
              <a:prstTxWarp prst="textNoShape">
                <a:avLst/>
              </a:prstTxWarp>
            </a:bodyPr>
            <a:lstStyle/>
            <a:p>
              <a:endParaRPr lang="id-ID" dirty="0"/>
            </a:p>
          </p:txBody>
        </p:sp>
      </p:grpSp>
      <p:cxnSp>
        <p:nvCxnSpPr>
          <p:cNvPr id="37" name="Straight Connector 36">
            <a:extLst>
              <a:ext uri="{FF2B5EF4-FFF2-40B4-BE49-F238E27FC236}">
                <a16:creationId xmlns:a16="http://schemas.microsoft.com/office/drawing/2014/main" id="{CBA97570-5132-4488-9037-51EC0BDAA5E1}"/>
              </a:ext>
            </a:extLst>
          </p:cNvPr>
          <p:cNvCxnSpPr/>
          <p:nvPr/>
        </p:nvCxnSpPr>
        <p:spPr>
          <a:xfrm>
            <a:off x="1147806" y="4403046"/>
            <a:ext cx="0" cy="288000"/>
          </a:xfrm>
          <a:prstGeom prst="line">
            <a:avLst/>
          </a:prstGeom>
          <a:ln w="38100" cmpd="thickThin">
            <a:solidFill>
              <a:srgbClr val="001848"/>
            </a:solidFill>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8AFCBC60-5A6C-4462-A2D9-F110C77F5D45}"/>
              </a:ext>
            </a:extLst>
          </p:cNvPr>
          <p:cNvCxnSpPr/>
          <p:nvPr/>
        </p:nvCxnSpPr>
        <p:spPr>
          <a:xfrm>
            <a:off x="2405070" y="4415042"/>
            <a:ext cx="0" cy="288000"/>
          </a:xfrm>
          <a:prstGeom prst="line">
            <a:avLst/>
          </a:prstGeom>
          <a:ln w="38100" cmpd="thickThin">
            <a:solidFill>
              <a:srgbClr val="001848"/>
            </a:solidFill>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FA2647D9-3085-4520-AF68-C8056B2868CD}"/>
              </a:ext>
            </a:extLst>
          </p:cNvPr>
          <p:cNvCxnSpPr/>
          <p:nvPr/>
        </p:nvCxnSpPr>
        <p:spPr>
          <a:xfrm>
            <a:off x="3731809" y="4365599"/>
            <a:ext cx="0" cy="232973"/>
          </a:xfrm>
          <a:prstGeom prst="line">
            <a:avLst/>
          </a:prstGeom>
          <a:ln w="38100" cmpd="thickThin">
            <a:solidFill>
              <a:srgbClr val="001848"/>
            </a:solidFill>
          </a:ln>
        </p:spPr>
        <p:style>
          <a:lnRef idx="1">
            <a:schemeClr val="accent1"/>
          </a:lnRef>
          <a:fillRef idx="0">
            <a:schemeClr val="accent1"/>
          </a:fillRef>
          <a:effectRef idx="0">
            <a:schemeClr val="accent1"/>
          </a:effectRef>
          <a:fontRef idx="minor">
            <a:schemeClr val="tx1"/>
          </a:fontRef>
        </p:style>
      </p:cxnSp>
      <p:pic>
        <p:nvPicPr>
          <p:cNvPr id="41" name="Picture 40">
            <a:extLst>
              <a:ext uri="{FF2B5EF4-FFF2-40B4-BE49-F238E27FC236}">
                <a16:creationId xmlns:a16="http://schemas.microsoft.com/office/drawing/2014/main" id="{16F17C5F-59D7-4693-8096-37F827DF3F48}"/>
              </a:ext>
            </a:extLst>
          </p:cNvPr>
          <p:cNvPicPr>
            <a:picLocks noChangeAspect="1"/>
          </p:cNvPicPr>
          <p:nvPr/>
        </p:nvPicPr>
        <p:blipFill>
          <a:blip r:embed="rId3" cstate="print"/>
          <a:stretch>
            <a:fillRect/>
          </a:stretch>
        </p:blipFill>
        <p:spPr>
          <a:xfrm>
            <a:off x="649523" y="4796937"/>
            <a:ext cx="869431" cy="544368"/>
          </a:xfrm>
          <a:prstGeom prst="rect">
            <a:avLst/>
          </a:prstGeom>
        </p:spPr>
      </p:pic>
      <p:sp>
        <p:nvSpPr>
          <p:cNvPr id="42" name="TextBox 41">
            <a:extLst>
              <a:ext uri="{FF2B5EF4-FFF2-40B4-BE49-F238E27FC236}">
                <a16:creationId xmlns:a16="http://schemas.microsoft.com/office/drawing/2014/main" id="{A6139271-D2BA-4D0E-927E-4B32A361F078}"/>
              </a:ext>
            </a:extLst>
          </p:cNvPr>
          <p:cNvSpPr txBox="1"/>
          <p:nvPr/>
        </p:nvSpPr>
        <p:spPr>
          <a:xfrm>
            <a:off x="392789" y="5538932"/>
            <a:ext cx="1126164" cy="861774"/>
          </a:xfrm>
          <a:prstGeom prst="rect">
            <a:avLst/>
          </a:prstGeom>
          <a:noFill/>
        </p:spPr>
        <p:txBody>
          <a:bodyPr wrap="square">
            <a:spAutoFit/>
          </a:bodyPr>
          <a:lstStyle/>
          <a:p>
            <a:r>
              <a:rPr lang="en-IN" sz="1000" b="1" dirty="0">
                <a:solidFill>
                  <a:srgbClr val="002060"/>
                </a:solidFill>
                <a:ea typeface="Open Sans" panose="020B0606030504020204" pitchFamily="34" charset="0"/>
                <a:cs typeface="Open Sans" panose="020B0606030504020204" pitchFamily="34" charset="0"/>
              </a:rPr>
              <a:t>Backward Integration in chemicals, masterbatches</a:t>
            </a:r>
          </a:p>
          <a:p>
            <a:r>
              <a:rPr lang="en-IN" sz="1000" b="1" dirty="0">
                <a:solidFill>
                  <a:srgbClr val="002060"/>
                </a:solidFill>
                <a:ea typeface="Open Sans" panose="020B0606030504020204" pitchFamily="34" charset="0"/>
                <a:cs typeface="Open Sans" panose="020B0606030504020204" pitchFamily="34" charset="0"/>
              </a:rPr>
              <a:t>and adhesives</a:t>
            </a:r>
            <a:r>
              <a:rPr lang="en-IN" sz="900" dirty="0">
                <a:solidFill>
                  <a:srgbClr val="002060"/>
                </a:solidFill>
                <a:latin typeface="Trebuchet MS" pitchFamily="34" charset="0"/>
                <a:ea typeface="Open Sans" panose="020B0606030504020204" pitchFamily="34" charset="0"/>
                <a:cs typeface="Open Sans" panose="020B0606030504020204" pitchFamily="34" charset="0"/>
              </a:rPr>
              <a:t>.</a:t>
            </a:r>
          </a:p>
        </p:txBody>
      </p:sp>
      <p:grpSp>
        <p:nvGrpSpPr>
          <p:cNvPr id="6" name="Group 42">
            <a:extLst>
              <a:ext uri="{FF2B5EF4-FFF2-40B4-BE49-F238E27FC236}">
                <a16:creationId xmlns:a16="http://schemas.microsoft.com/office/drawing/2014/main" id="{835C466B-FD9B-4707-AF32-10A94ED736F4}"/>
              </a:ext>
            </a:extLst>
          </p:cNvPr>
          <p:cNvGrpSpPr/>
          <p:nvPr/>
        </p:nvGrpSpPr>
        <p:grpSpPr>
          <a:xfrm>
            <a:off x="3682153" y="4569819"/>
            <a:ext cx="117590" cy="157477"/>
            <a:chOff x="4240232" y="3660743"/>
            <a:chExt cx="221334" cy="222308"/>
          </a:xfrm>
        </p:grpSpPr>
        <p:sp>
          <p:nvSpPr>
            <p:cNvPr id="44" name="Oval 43">
              <a:extLst>
                <a:ext uri="{FF2B5EF4-FFF2-40B4-BE49-F238E27FC236}">
                  <a16:creationId xmlns:a16="http://schemas.microsoft.com/office/drawing/2014/main" id="{A96C5A2E-B163-44EF-9E0B-56082B7CD217}"/>
                </a:ext>
              </a:extLst>
            </p:cNvPr>
            <p:cNvSpPr/>
            <p:nvPr/>
          </p:nvSpPr>
          <p:spPr>
            <a:xfrm>
              <a:off x="4270458" y="3680200"/>
              <a:ext cx="160883" cy="160881"/>
            </a:xfrm>
            <a:prstGeom prst="ellipse">
              <a:avLst/>
            </a:prstGeom>
            <a:solidFill>
              <a:srgbClr val="FFFFFF"/>
            </a:solidFill>
            <a:ln>
              <a:solidFill>
                <a:srgbClr val="00184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Freeform 204">
              <a:extLst>
                <a:ext uri="{FF2B5EF4-FFF2-40B4-BE49-F238E27FC236}">
                  <a16:creationId xmlns:a16="http://schemas.microsoft.com/office/drawing/2014/main" id="{E9530993-A098-486B-ABE9-EA63151742C4}"/>
                </a:ext>
              </a:extLst>
            </p:cNvPr>
            <p:cNvSpPr>
              <a:spLocks noEditPoints="1"/>
            </p:cNvSpPr>
            <p:nvPr/>
          </p:nvSpPr>
          <p:spPr bwMode="auto">
            <a:xfrm>
              <a:off x="4240232" y="3660743"/>
              <a:ext cx="221334" cy="222308"/>
            </a:xfrm>
            <a:custGeom>
              <a:avLst/>
              <a:gdLst>
                <a:gd name="T0" fmla="*/ 48 w 96"/>
                <a:gd name="T1" fmla="*/ 0 h 96"/>
                <a:gd name="T2" fmla="*/ 0 w 96"/>
                <a:gd name="T3" fmla="*/ 48 h 96"/>
                <a:gd name="T4" fmla="*/ 48 w 96"/>
                <a:gd name="T5" fmla="*/ 96 h 96"/>
                <a:gd name="T6" fmla="*/ 96 w 96"/>
                <a:gd name="T7" fmla="*/ 48 h 96"/>
                <a:gd name="T8" fmla="*/ 48 w 96"/>
                <a:gd name="T9" fmla="*/ 0 h 96"/>
                <a:gd name="T10" fmla="*/ 74 w 96"/>
                <a:gd name="T11" fmla="*/ 31 h 96"/>
                <a:gd name="T12" fmla="*/ 50 w 96"/>
                <a:gd name="T13" fmla="*/ 73 h 96"/>
                <a:gd name="T14" fmla="*/ 48 w 96"/>
                <a:gd name="T15" fmla="*/ 74 h 96"/>
                <a:gd name="T16" fmla="*/ 46 w 96"/>
                <a:gd name="T17" fmla="*/ 73 h 96"/>
                <a:gd name="T18" fmla="*/ 22 w 96"/>
                <a:gd name="T19" fmla="*/ 31 h 96"/>
                <a:gd name="T20" fmla="*/ 22 w 96"/>
                <a:gd name="T21" fmla="*/ 29 h 96"/>
                <a:gd name="T22" fmla="*/ 24 w 96"/>
                <a:gd name="T23" fmla="*/ 28 h 96"/>
                <a:gd name="T24" fmla="*/ 72 w 96"/>
                <a:gd name="T25" fmla="*/ 28 h 96"/>
                <a:gd name="T26" fmla="*/ 74 w 96"/>
                <a:gd name="T27" fmla="*/ 29 h 96"/>
                <a:gd name="T28" fmla="*/ 74 w 96"/>
                <a:gd name="T29" fmla="*/ 31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96" h="96">
                  <a:moveTo>
                    <a:pt x="48" y="0"/>
                  </a:moveTo>
                  <a:cubicBezTo>
                    <a:pt x="22" y="0"/>
                    <a:pt x="0" y="22"/>
                    <a:pt x="0" y="48"/>
                  </a:cubicBezTo>
                  <a:cubicBezTo>
                    <a:pt x="0" y="74"/>
                    <a:pt x="22" y="96"/>
                    <a:pt x="48" y="96"/>
                  </a:cubicBezTo>
                  <a:cubicBezTo>
                    <a:pt x="75" y="96"/>
                    <a:pt x="96" y="74"/>
                    <a:pt x="96" y="48"/>
                  </a:cubicBezTo>
                  <a:cubicBezTo>
                    <a:pt x="96" y="22"/>
                    <a:pt x="75" y="0"/>
                    <a:pt x="48" y="0"/>
                  </a:cubicBezTo>
                  <a:close/>
                  <a:moveTo>
                    <a:pt x="74" y="31"/>
                  </a:moveTo>
                  <a:cubicBezTo>
                    <a:pt x="50" y="73"/>
                    <a:pt x="50" y="73"/>
                    <a:pt x="50" y="73"/>
                  </a:cubicBezTo>
                  <a:cubicBezTo>
                    <a:pt x="49" y="74"/>
                    <a:pt x="49" y="74"/>
                    <a:pt x="48" y="74"/>
                  </a:cubicBezTo>
                  <a:cubicBezTo>
                    <a:pt x="47" y="74"/>
                    <a:pt x="47" y="74"/>
                    <a:pt x="46" y="73"/>
                  </a:cubicBezTo>
                  <a:cubicBezTo>
                    <a:pt x="22" y="31"/>
                    <a:pt x="22" y="31"/>
                    <a:pt x="22" y="31"/>
                  </a:cubicBezTo>
                  <a:cubicBezTo>
                    <a:pt x="22" y="30"/>
                    <a:pt x="22" y="30"/>
                    <a:pt x="22" y="29"/>
                  </a:cubicBezTo>
                  <a:cubicBezTo>
                    <a:pt x="23" y="28"/>
                    <a:pt x="23" y="28"/>
                    <a:pt x="24" y="28"/>
                  </a:cubicBezTo>
                  <a:cubicBezTo>
                    <a:pt x="72" y="28"/>
                    <a:pt x="72" y="28"/>
                    <a:pt x="72" y="28"/>
                  </a:cubicBezTo>
                  <a:cubicBezTo>
                    <a:pt x="73" y="28"/>
                    <a:pt x="73" y="28"/>
                    <a:pt x="74" y="29"/>
                  </a:cubicBezTo>
                  <a:cubicBezTo>
                    <a:pt x="74" y="30"/>
                    <a:pt x="74" y="30"/>
                    <a:pt x="74" y="31"/>
                  </a:cubicBezTo>
                  <a:close/>
                </a:path>
              </a:pathLst>
            </a:custGeom>
            <a:solidFill>
              <a:srgbClr val="767779"/>
            </a:solidFill>
            <a:ln>
              <a:solidFill>
                <a:srgbClr val="001848"/>
              </a:solidFill>
            </a:ln>
          </p:spPr>
          <p:txBody>
            <a:bodyPr vert="horz" wrap="square" lIns="91440" tIns="45720" rIns="91440" bIns="45720" numCol="1" anchor="t" anchorCtr="0" compatLnSpc="1">
              <a:prstTxWarp prst="textNoShape">
                <a:avLst/>
              </a:prstTxWarp>
            </a:bodyPr>
            <a:lstStyle/>
            <a:p>
              <a:endParaRPr lang="id-ID" dirty="0"/>
            </a:p>
          </p:txBody>
        </p:sp>
      </p:grpSp>
      <p:grpSp>
        <p:nvGrpSpPr>
          <p:cNvPr id="7" name="Group 48">
            <a:extLst>
              <a:ext uri="{FF2B5EF4-FFF2-40B4-BE49-F238E27FC236}">
                <a16:creationId xmlns:a16="http://schemas.microsoft.com/office/drawing/2014/main" id="{6C310B61-6AE6-4D2A-B7FA-8F87B4655C26}"/>
              </a:ext>
            </a:extLst>
          </p:cNvPr>
          <p:cNvGrpSpPr/>
          <p:nvPr/>
        </p:nvGrpSpPr>
        <p:grpSpPr>
          <a:xfrm>
            <a:off x="2357422" y="4688297"/>
            <a:ext cx="117590" cy="157477"/>
            <a:chOff x="4240231" y="3660747"/>
            <a:chExt cx="221334" cy="222308"/>
          </a:xfrm>
        </p:grpSpPr>
        <p:sp>
          <p:nvSpPr>
            <p:cNvPr id="50" name="Oval 49">
              <a:extLst>
                <a:ext uri="{FF2B5EF4-FFF2-40B4-BE49-F238E27FC236}">
                  <a16:creationId xmlns:a16="http://schemas.microsoft.com/office/drawing/2014/main" id="{C1289E5C-52F4-4031-8370-5C45C412ACDD}"/>
                </a:ext>
              </a:extLst>
            </p:cNvPr>
            <p:cNvSpPr/>
            <p:nvPr/>
          </p:nvSpPr>
          <p:spPr>
            <a:xfrm>
              <a:off x="4270457" y="3680203"/>
              <a:ext cx="160882" cy="160881"/>
            </a:xfrm>
            <a:prstGeom prst="ellipse">
              <a:avLst/>
            </a:prstGeom>
            <a:solidFill>
              <a:srgbClr val="FFFFFF"/>
            </a:solidFill>
            <a:ln>
              <a:solidFill>
                <a:srgbClr val="00184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1" name="Freeform 204">
              <a:extLst>
                <a:ext uri="{FF2B5EF4-FFF2-40B4-BE49-F238E27FC236}">
                  <a16:creationId xmlns:a16="http://schemas.microsoft.com/office/drawing/2014/main" id="{A9269F17-F9EB-4260-8965-A55CB618DB58}"/>
                </a:ext>
              </a:extLst>
            </p:cNvPr>
            <p:cNvSpPr>
              <a:spLocks noEditPoints="1"/>
            </p:cNvSpPr>
            <p:nvPr/>
          </p:nvSpPr>
          <p:spPr bwMode="auto">
            <a:xfrm>
              <a:off x="4240231" y="3660747"/>
              <a:ext cx="221334" cy="222308"/>
            </a:xfrm>
            <a:custGeom>
              <a:avLst/>
              <a:gdLst>
                <a:gd name="T0" fmla="*/ 48 w 96"/>
                <a:gd name="T1" fmla="*/ 0 h 96"/>
                <a:gd name="T2" fmla="*/ 0 w 96"/>
                <a:gd name="T3" fmla="*/ 48 h 96"/>
                <a:gd name="T4" fmla="*/ 48 w 96"/>
                <a:gd name="T5" fmla="*/ 96 h 96"/>
                <a:gd name="T6" fmla="*/ 96 w 96"/>
                <a:gd name="T7" fmla="*/ 48 h 96"/>
                <a:gd name="T8" fmla="*/ 48 w 96"/>
                <a:gd name="T9" fmla="*/ 0 h 96"/>
                <a:gd name="T10" fmla="*/ 74 w 96"/>
                <a:gd name="T11" fmla="*/ 31 h 96"/>
                <a:gd name="T12" fmla="*/ 50 w 96"/>
                <a:gd name="T13" fmla="*/ 73 h 96"/>
                <a:gd name="T14" fmla="*/ 48 w 96"/>
                <a:gd name="T15" fmla="*/ 74 h 96"/>
                <a:gd name="T16" fmla="*/ 46 w 96"/>
                <a:gd name="T17" fmla="*/ 73 h 96"/>
                <a:gd name="T18" fmla="*/ 22 w 96"/>
                <a:gd name="T19" fmla="*/ 31 h 96"/>
                <a:gd name="T20" fmla="*/ 22 w 96"/>
                <a:gd name="T21" fmla="*/ 29 h 96"/>
                <a:gd name="T22" fmla="*/ 24 w 96"/>
                <a:gd name="T23" fmla="*/ 28 h 96"/>
                <a:gd name="T24" fmla="*/ 72 w 96"/>
                <a:gd name="T25" fmla="*/ 28 h 96"/>
                <a:gd name="T26" fmla="*/ 74 w 96"/>
                <a:gd name="T27" fmla="*/ 29 h 96"/>
                <a:gd name="T28" fmla="*/ 74 w 96"/>
                <a:gd name="T29" fmla="*/ 31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96" h="96">
                  <a:moveTo>
                    <a:pt x="48" y="0"/>
                  </a:moveTo>
                  <a:cubicBezTo>
                    <a:pt x="22" y="0"/>
                    <a:pt x="0" y="22"/>
                    <a:pt x="0" y="48"/>
                  </a:cubicBezTo>
                  <a:cubicBezTo>
                    <a:pt x="0" y="74"/>
                    <a:pt x="22" y="96"/>
                    <a:pt x="48" y="96"/>
                  </a:cubicBezTo>
                  <a:cubicBezTo>
                    <a:pt x="75" y="96"/>
                    <a:pt x="96" y="74"/>
                    <a:pt x="96" y="48"/>
                  </a:cubicBezTo>
                  <a:cubicBezTo>
                    <a:pt x="96" y="22"/>
                    <a:pt x="75" y="0"/>
                    <a:pt x="48" y="0"/>
                  </a:cubicBezTo>
                  <a:close/>
                  <a:moveTo>
                    <a:pt x="74" y="31"/>
                  </a:moveTo>
                  <a:cubicBezTo>
                    <a:pt x="50" y="73"/>
                    <a:pt x="50" y="73"/>
                    <a:pt x="50" y="73"/>
                  </a:cubicBezTo>
                  <a:cubicBezTo>
                    <a:pt x="49" y="74"/>
                    <a:pt x="49" y="74"/>
                    <a:pt x="48" y="74"/>
                  </a:cubicBezTo>
                  <a:cubicBezTo>
                    <a:pt x="47" y="74"/>
                    <a:pt x="47" y="74"/>
                    <a:pt x="46" y="73"/>
                  </a:cubicBezTo>
                  <a:cubicBezTo>
                    <a:pt x="22" y="31"/>
                    <a:pt x="22" y="31"/>
                    <a:pt x="22" y="31"/>
                  </a:cubicBezTo>
                  <a:cubicBezTo>
                    <a:pt x="22" y="30"/>
                    <a:pt x="22" y="30"/>
                    <a:pt x="22" y="29"/>
                  </a:cubicBezTo>
                  <a:cubicBezTo>
                    <a:pt x="23" y="28"/>
                    <a:pt x="23" y="28"/>
                    <a:pt x="24" y="28"/>
                  </a:cubicBezTo>
                  <a:cubicBezTo>
                    <a:pt x="72" y="28"/>
                    <a:pt x="72" y="28"/>
                    <a:pt x="72" y="28"/>
                  </a:cubicBezTo>
                  <a:cubicBezTo>
                    <a:pt x="73" y="28"/>
                    <a:pt x="73" y="28"/>
                    <a:pt x="74" y="29"/>
                  </a:cubicBezTo>
                  <a:cubicBezTo>
                    <a:pt x="74" y="30"/>
                    <a:pt x="74" y="30"/>
                    <a:pt x="74" y="31"/>
                  </a:cubicBezTo>
                  <a:close/>
                </a:path>
              </a:pathLst>
            </a:custGeom>
            <a:solidFill>
              <a:srgbClr val="767779"/>
            </a:solidFill>
            <a:ln>
              <a:solidFill>
                <a:srgbClr val="001848"/>
              </a:solidFill>
            </a:ln>
          </p:spPr>
          <p:txBody>
            <a:bodyPr vert="horz" wrap="square" lIns="91440" tIns="45720" rIns="91440" bIns="45720" numCol="1" anchor="t" anchorCtr="0" compatLnSpc="1">
              <a:prstTxWarp prst="textNoShape">
                <a:avLst/>
              </a:prstTxWarp>
            </a:bodyPr>
            <a:lstStyle/>
            <a:p>
              <a:endParaRPr lang="id-ID" dirty="0"/>
            </a:p>
          </p:txBody>
        </p:sp>
      </p:grpSp>
      <p:grpSp>
        <p:nvGrpSpPr>
          <p:cNvPr id="8" name="Group 51">
            <a:extLst>
              <a:ext uri="{FF2B5EF4-FFF2-40B4-BE49-F238E27FC236}">
                <a16:creationId xmlns:a16="http://schemas.microsoft.com/office/drawing/2014/main" id="{6F00896A-C8D5-4A1E-B6A8-4E04B3AC4220}"/>
              </a:ext>
            </a:extLst>
          </p:cNvPr>
          <p:cNvGrpSpPr/>
          <p:nvPr/>
        </p:nvGrpSpPr>
        <p:grpSpPr>
          <a:xfrm>
            <a:off x="1096085" y="4647359"/>
            <a:ext cx="117590" cy="157477"/>
            <a:chOff x="4240231" y="3660747"/>
            <a:chExt cx="221334" cy="222308"/>
          </a:xfrm>
        </p:grpSpPr>
        <p:sp>
          <p:nvSpPr>
            <p:cNvPr id="53" name="Oval 52">
              <a:extLst>
                <a:ext uri="{FF2B5EF4-FFF2-40B4-BE49-F238E27FC236}">
                  <a16:creationId xmlns:a16="http://schemas.microsoft.com/office/drawing/2014/main" id="{21054B7B-DC38-4860-AF0D-4DDD322E9BD9}"/>
                </a:ext>
              </a:extLst>
            </p:cNvPr>
            <p:cNvSpPr/>
            <p:nvPr/>
          </p:nvSpPr>
          <p:spPr>
            <a:xfrm>
              <a:off x="4270457" y="3680203"/>
              <a:ext cx="160882" cy="160881"/>
            </a:xfrm>
            <a:prstGeom prst="ellipse">
              <a:avLst/>
            </a:prstGeom>
            <a:solidFill>
              <a:srgbClr val="FFFFFF"/>
            </a:solidFill>
            <a:ln>
              <a:solidFill>
                <a:srgbClr val="00184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Freeform 204">
              <a:extLst>
                <a:ext uri="{FF2B5EF4-FFF2-40B4-BE49-F238E27FC236}">
                  <a16:creationId xmlns:a16="http://schemas.microsoft.com/office/drawing/2014/main" id="{32D9FB7B-739E-4955-9BAA-712EE1275226}"/>
                </a:ext>
              </a:extLst>
            </p:cNvPr>
            <p:cNvSpPr>
              <a:spLocks noEditPoints="1"/>
            </p:cNvSpPr>
            <p:nvPr/>
          </p:nvSpPr>
          <p:spPr bwMode="auto">
            <a:xfrm>
              <a:off x="4240231" y="3660747"/>
              <a:ext cx="221334" cy="222308"/>
            </a:xfrm>
            <a:custGeom>
              <a:avLst/>
              <a:gdLst>
                <a:gd name="T0" fmla="*/ 48 w 96"/>
                <a:gd name="T1" fmla="*/ 0 h 96"/>
                <a:gd name="T2" fmla="*/ 0 w 96"/>
                <a:gd name="T3" fmla="*/ 48 h 96"/>
                <a:gd name="T4" fmla="*/ 48 w 96"/>
                <a:gd name="T5" fmla="*/ 96 h 96"/>
                <a:gd name="T6" fmla="*/ 96 w 96"/>
                <a:gd name="T7" fmla="*/ 48 h 96"/>
                <a:gd name="T8" fmla="*/ 48 w 96"/>
                <a:gd name="T9" fmla="*/ 0 h 96"/>
                <a:gd name="T10" fmla="*/ 74 w 96"/>
                <a:gd name="T11" fmla="*/ 31 h 96"/>
                <a:gd name="T12" fmla="*/ 50 w 96"/>
                <a:gd name="T13" fmla="*/ 73 h 96"/>
                <a:gd name="T14" fmla="*/ 48 w 96"/>
                <a:gd name="T15" fmla="*/ 74 h 96"/>
                <a:gd name="T16" fmla="*/ 46 w 96"/>
                <a:gd name="T17" fmla="*/ 73 h 96"/>
                <a:gd name="T18" fmla="*/ 22 w 96"/>
                <a:gd name="T19" fmla="*/ 31 h 96"/>
                <a:gd name="T20" fmla="*/ 22 w 96"/>
                <a:gd name="T21" fmla="*/ 29 h 96"/>
                <a:gd name="T22" fmla="*/ 24 w 96"/>
                <a:gd name="T23" fmla="*/ 28 h 96"/>
                <a:gd name="T24" fmla="*/ 72 w 96"/>
                <a:gd name="T25" fmla="*/ 28 h 96"/>
                <a:gd name="T26" fmla="*/ 74 w 96"/>
                <a:gd name="T27" fmla="*/ 29 h 96"/>
                <a:gd name="T28" fmla="*/ 74 w 96"/>
                <a:gd name="T29" fmla="*/ 31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96" h="96">
                  <a:moveTo>
                    <a:pt x="48" y="0"/>
                  </a:moveTo>
                  <a:cubicBezTo>
                    <a:pt x="22" y="0"/>
                    <a:pt x="0" y="22"/>
                    <a:pt x="0" y="48"/>
                  </a:cubicBezTo>
                  <a:cubicBezTo>
                    <a:pt x="0" y="74"/>
                    <a:pt x="22" y="96"/>
                    <a:pt x="48" y="96"/>
                  </a:cubicBezTo>
                  <a:cubicBezTo>
                    <a:pt x="75" y="96"/>
                    <a:pt x="96" y="74"/>
                    <a:pt x="96" y="48"/>
                  </a:cubicBezTo>
                  <a:cubicBezTo>
                    <a:pt x="96" y="22"/>
                    <a:pt x="75" y="0"/>
                    <a:pt x="48" y="0"/>
                  </a:cubicBezTo>
                  <a:close/>
                  <a:moveTo>
                    <a:pt x="74" y="31"/>
                  </a:moveTo>
                  <a:cubicBezTo>
                    <a:pt x="50" y="73"/>
                    <a:pt x="50" y="73"/>
                    <a:pt x="50" y="73"/>
                  </a:cubicBezTo>
                  <a:cubicBezTo>
                    <a:pt x="49" y="74"/>
                    <a:pt x="49" y="74"/>
                    <a:pt x="48" y="74"/>
                  </a:cubicBezTo>
                  <a:cubicBezTo>
                    <a:pt x="47" y="74"/>
                    <a:pt x="47" y="74"/>
                    <a:pt x="46" y="73"/>
                  </a:cubicBezTo>
                  <a:cubicBezTo>
                    <a:pt x="22" y="31"/>
                    <a:pt x="22" y="31"/>
                    <a:pt x="22" y="31"/>
                  </a:cubicBezTo>
                  <a:cubicBezTo>
                    <a:pt x="22" y="30"/>
                    <a:pt x="22" y="30"/>
                    <a:pt x="22" y="29"/>
                  </a:cubicBezTo>
                  <a:cubicBezTo>
                    <a:pt x="23" y="28"/>
                    <a:pt x="23" y="28"/>
                    <a:pt x="24" y="28"/>
                  </a:cubicBezTo>
                  <a:cubicBezTo>
                    <a:pt x="72" y="28"/>
                    <a:pt x="72" y="28"/>
                    <a:pt x="72" y="28"/>
                  </a:cubicBezTo>
                  <a:cubicBezTo>
                    <a:pt x="73" y="28"/>
                    <a:pt x="73" y="28"/>
                    <a:pt x="74" y="29"/>
                  </a:cubicBezTo>
                  <a:cubicBezTo>
                    <a:pt x="74" y="30"/>
                    <a:pt x="74" y="30"/>
                    <a:pt x="74" y="31"/>
                  </a:cubicBezTo>
                  <a:close/>
                </a:path>
              </a:pathLst>
            </a:custGeom>
            <a:solidFill>
              <a:srgbClr val="767779"/>
            </a:solidFill>
            <a:ln>
              <a:solidFill>
                <a:srgbClr val="001848"/>
              </a:solidFill>
            </a:ln>
          </p:spPr>
          <p:txBody>
            <a:bodyPr vert="horz" wrap="square" lIns="91440" tIns="45720" rIns="91440" bIns="45720" numCol="1" anchor="t" anchorCtr="0" compatLnSpc="1">
              <a:prstTxWarp prst="textNoShape">
                <a:avLst/>
              </a:prstTxWarp>
            </a:bodyPr>
            <a:lstStyle/>
            <a:p>
              <a:endParaRPr lang="id-ID" dirty="0"/>
            </a:p>
          </p:txBody>
        </p:sp>
      </p:grpSp>
      <p:sp>
        <p:nvSpPr>
          <p:cNvPr id="55" name="TextBox 54">
            <a:extLst>
              <a:ext uri="{FF2B5EF4-FFF2-40B4-BE49-F238E27FC236}">
                <a16:creationId xmlns:a16="http://schemas.microsoft.com/office/drawing/2014/main" id="{E6EED6D4-1CE5-4D07-A286-C7429441ADB1}"/>
              </a:ext>
            </a:extLst>
          </p:cNvPr>
          <p:cNvSpPr txBox="1"/>
          <p:nvPr/>
        </p:nvSpPr>
        <p:spPr>
          <a:xfrm>
            <a:off x="1953927" y="5564393"/>
            <a:ext cx="1022948" cy="1015663"/>
          </a:xfrm>
          <a:prstGeom prst="rect">
            <a:avLst/>
          </a:prstGeom>
          <a:noFill/>
        </p:spPr>
        <p:txBody>
          <a:bodyPr wrap="square">
            <a:spAutoFit/>
          </a:bodyPr>
          <a:lstStyle/>
          <a:p>
            <a:r>
              <a:rPr lang="en-US" sz="1000" b="1" dirty="0">
                <a:solidFill>
                  <a:srgbClr val="002060"/>
                </a:solidFill>
                <a:ea typeface="Open Sans" panose="020B0606030504020204" pitchFamily="34" charset="0"/>
                <a:cs typeface="Open Sans" panose="020B0606030504020204" pitchFamily="34" charset="0"/>
              </a:rPr>
              <a:t>An all in one solution to</a:t>
            </a:r>
          </a:p>
          <a:p>
            <a:pPr algn="just"/>
            <a:r>
              <a:rPr lang="en-US" sz="1000" b="1" dirty="0">
                <a:solidFill>
                  <a:srgbClr val="002060"/>
                </a:solidFill>
                <a:ea typeface="Open Sans" panose="020B0606030504020204" pitchFamily="34" charset="0"/>
                <a:cs typeface="Open Sans" panose="020B0606030504020204" pitchFamily="34" charset="0"/>
              </a:rPr>
              <a:t>all pet products,</a:t>
            </a:r>
          </a:p>
          <a:p>
            <a:r>
              <a:rPr lang="en-US" sz="1000" b="1" dirty="0">
                <a:solidFill>
                  <a:srgbClr val="002060"/>
                </a:solidFill>
                <a:ea typeface="Open Sans" panose="020B0606030504020204" pitchFamily="34" charset="0"/>
                <a:cs typeface="Open Sans" panose="020B0606030504020204" pitchFamily="34" charset="0"/>
              </a:rPr>
              <a:t>Accessories and services</a:t>
            </a:r>
            <a:r>
              <a:rPr lang="en-US" sz="900" i="1" dirty="0">
                <a:solidFill>
                  <a:srgbClr val="6F7072"/>
                </a:solidFill>
                <a:latin typeface="Trebuchet MS" pitchFamily="34" charset="0"/>
                <a:ea typeface="Open Sans" panose="020B0606030504020204" pitchFamily="34" charset="0"/>
                <a:cs typeface="Open Sans" panose="020B0606030504020204" pitchFamily="34" charset="0"/>
              </a:rPr>
              <a:t>.</a:t>
            </a:r>
          </a:p>
        </p:txBody>
      </p:sp>
      <p:sp>
        <p:nvSpPr>
          <p:cNvPr id="58" name="TextBox 57">
            <a:extLst>
              <a:ext uri="{FF2B5EF4-FFF2-40B4-BE49-F238E27FC236}">
                <a16:creationId xmlns:a16="http://schemas.microsoft.com/office/drawing/2014/main" id="{A12F37A0-329D-4EBE-B20C-B634A9AB98DC}"/>
              </a:ext>
            </a:extLst>
          </p:cNvPr>
          <p:cNvSpPr txBox="1"/>
          <p:nvPr/>
        </p:nvSpPr>
        <p:spPr>
          <a:xfrm>
            <a:off x="3329934" y="5522866"/>
            <a:ext cx="1277483" cy="1169551"/>
          </a:xfrm>
          <a:prstGeom prst="rect">
            <a:avLst/>
          </a:prstGeom>
          <a:noFill/>
        </p:spPr>
        <p:txBody>
          <a:bodyPr wrap="square">
            <a:spAutoFit/>
          </a:bodyPr>
          <a:lstStyle/>
          <a:p>
            <a:r>
              <a:rPr lang="en-US" sz="1000" b="1" dirty="0">
                <a:solidFill>
                  <a:srgbClr val="002060"/>
                </a:solidFill>
                <a:latin typeface="Century Gothic" panose="020B0502020202020204" pitchFamily="34" charset="0"/>
                <a:cs typeface="Arial" panose="020B0604020202020204" pitchFamily="34" charset="0"/>
              </a:rPr>
              <a:t>A global leader in speciality films for packaging, labeling, lamination and synthetic paper applications</a:t>
            </a:r>
            <a:r>
              <a:rPr lang="en-US" sz="1000" b="1" dirty="0">
                <a:latin typeface="Century Gothic" panose="020B0502020202020204" pitchFamily="34" charset="0"/>
                <a:cs typeface="Arial" panose="020B0604020202020204" pitchFamily="34" charset="0"/>
              </a:rPr>
              <a:t>.</a:t>
            </a:r>
          </a:p>
        </p:txBody>
      </p:sp>
      <p:pic>
        <p:nvPicPr>
          <p:cNvPr id="59" name="Picture 58">
            <a:extLst>
              <a:ext uri="{FF2B5EF4-FFF2-40B4-BE49-F238E27FC236}">
                <a16:creationId xmlns:a16="http://schemas.microsoft.com/office/drawing/2014/main" id="{02AEF490-B9CD-4570-9C6D-6265D2AF7FE3}"/>
              </a:ext>
            </a:extLst>
          </p:cNvPr>
          <p:cNvPicPr>
            <a:picLocks noChangeAspect="1"/>
          </p:cNvPicPr>
          <p:nvPr/>
        </p:nvPicPr>
        <p:blipFill>
          <a:blip r:embed="rId4" cstate="print"/>
          <a:stretch>
            <a:fillRect/>
          </a:stretch>
        </p:blipFill>
        <p:spPr>
          <a:xfrm>
            <a:off x="3329934" y="4914628"/>
            <a:ext cx="1200939" cy="110219"/>
          </a:xfrm>
          <a:prstGeom prst="rect">
            <a:avLst/>
          </a:prstGeom>
        </p:spPr>
      </p:pic>
      <p:sp>
        <p:nvSpPr>
          <p:cNvPr id="60" name="TextBox 59">
            <a:extLst>
              <a:ext uri="{FF2B5EF4-FFF2-40B4-BE49-F238E27FC236}">
                <a16:creationId xmlns:a16="http://schemas.microsoft.com/office/drawing/2014/main" id="{4033967D-8C46-4872-BF49-5576DEE6BA31}"/>
              </a:ext>
            </a:extLst>
          </p:cNvPr>
          <p:cNvSpPr txBox="1"/>
          <p:nvPr/>
        </p:nvSpPr>
        <p:spPr>
          <a:xfrm>
            <a:off x="2939565" y="1548864"/>
            <a:ext cx="3494498" cy="461665"/>
          </a:xfrm>
          <a:prstGeom prst="rect">
            <a:avLst/>
          </a:prstGeom>
          <a:noFill/>
        </p:spPr>
        <p:txBody>
          <a:bodyPr wrap="square">
            <a:spAutoFit/>
          </a:bodyPr>
          <a:lstStyle/>
          <a:p>
            <a:pPr algn="ctr"/>
            <a:r>
              <a:rPr lang="en-US" sz="2400" b="1" dirty="0">
                <a:solidFill>
                  <a:srgbClr val="FFFFFF"/>
                </a:solidFill>
                <a:ea typeface="Open Sans" panose="020B0606030504020204" pitchFamily="34" charset="0"/>
                <a:cs typeface="Open Sans" panose="020B0606030504020204" pitchFamily="34" charset="0"/>
              </a:rPr>
              <a:t>COSMO FIRST</a:t>
            </a:r>
          </a:p>
        </p:txBody>
      </p:sp>
      <p:pic>
        <p:nvPicPr>
          <p:cNvPr id="62" name="Picture 61">
            <a:extLst>
              <a:ext uri="{FF2B5EF4-FFF2-40B4-BE49-F238E27FC236}">
                <a16:creationId xmlns:a16="http://schemas.microsoft.com/office/drawing/2014/main" id="{C9704C48-0102-43E0-8ED8-63145C65E996}"/>
              </a:ext>
            </a:extLst>
          </p:cNvPr>
          <p:cNvPicPr>
            <a:picLocks noChangeAspect="1"/>
          </p:cNvPicPr>
          <p:nvPr/>
        </p:nvPicPr>
        <p:blipFill>
          <a:blip r:embed="rId5" cstate="print"/>
          <a:stretch>
            <a:fillRect/>
          </a:stretch>
        </p:blipFill>
        <p:spPr>
          <a:xfrm>
            <a:off x="2023466" y="4894885"/>
            <a:ext cx="763208" cy="545636"/>
          </a:xfrm>
          <a:prstGeom prst="rect">
            <a:avLst/>
          </a:prstGeom>
        </p:spPr>
      </p:pic>
      <p:cxnSp>
        <p:nvCxnSpPr>
          <p:cNvPr id="75" name="Straight Connector 74">
            <a:extLst>
              <a:ext uri="{FF2B5EF4-FFF2-40B4-BE49-F238E27FC236}">
                <a16:creationId xmlns:a16="http://schemas.microsoft.com/office/drawing/2014/main" id="{F896D8F0-1C24-49F6-BA21-9AF568EDC84A}"/>
              </a:ext>
            </a:extLst>
          </p:cNvPr>
          <p:cNvCxnSpPr>
            <a:cxnSpLocks/>
          </p:cNvCxnSpPr>
          <p:nvPr/>
        </p:nvCxnSpPr>
        <p:spPr>
          <a:xfrm flipH="1">
            <a:off x="6157982" y="4358013"/>
            <a:ext cx="1595534" cy="0"/>
          </a:xfrm>
          <a:prstGeom prst="line">
            <a:avLst/>
          </a:prstGeom>
          <a:ln w="50800" cmpd="thickThin">
            <a:solidFill>
              <a:srgbClr val="001848"/>
            </a:solidFill>
          </a:ln>
        </p:spPr>
        <p:style>
          <a:lnRef idx="1">
            <a:schemeClr val="accent1"/>
          </a:lnRef>
          <a:fillRef idx="0">
            <a:schemeClr val="accent1"/>
          </a:fillRef>
          <a:effectRef idx="0">
            <a:schemeClr val="accent1"/>
          </a:effectRef>
          <a:fontRef idx="minor">
            <a:schemeClr val="tx1"/>
          </a:fontRef>
        </p:style>
      </p:cxnSp>
      <p:cxnSp>
        <p:nvCxnSpPr>
          <p:cNvPr id="77" name="Straight Connector 76">
            <a:extLst>
              <a:ext uri="{FF2B5EF4-FFF2-40B4-BE49-F238E27FC236}">
                <a16:creationId xmlns:a16="http://schemas.microsoft.com/office/drawing/2014/main" id="{8AFCBC60-5A6C-4462-A2D9-F110C77F5D45}"/>
              </a:ext>
            </a:extLst>
          </p:cNvPr>
          <p:cNvCxnSpPr/>
          <p:nvPr/>
        </p:nvCxnSpPr>
        <p:spPr>
          <a:xfrm>
            <a:off x="6157982" y="4362783"/>
            <a:ext cx="0" cy="288000"/>
          </a:xfrm>
          <a:prstGeom prst="line">
            <a:avLst/>
          </a:prstGeom>
          <a:ln w="38100" cmpd="thickThin">
            <a:solidFill>
              <a:srgbClr val="001848"/>
            </a:solidFill>
          </a:ln>
        </p:spPr>
        <p:style>
          <a:lnRef idx="1">
            <a:schemeClr val="accent1"/>
          </a:lnRef>
          <a:fillRef idx="0">
            <a:schemeClr val="accent1"/>
          </a:fillRef>
          <a:effectRef idx="0">
            <a:schemeClr val="accent1"/>
          </a:effectRef>
          <a:fontRef idx="minor">
            <a:schemeClr val="tx1"/>
          </a:fontRef>
        </p:style>
      </p:cxnSp>
      <p:cxnSp>
        <p:nvCxnSpPr>
          <p:cNvPr id="78" name="Straight Connector 77">
            <a:extLst>
              <a:ext uri="{FF2B5EF4-FFF2-40B4-BE49-F238E27FC236}">
                <a16:creationId xmlns:a16="http://schemas.microsoft.com/office/drawing/2014/main" id="{18749D2F-DAA0-4737-AAD4-DFECCF1E0B3B}"/>
              </a:ext>
            </a:extLst>
          </p:cNvPr>
          <p:cNvCxnSpPr/>
          <p:nvPr/>
        </p:nvCxnSpPr>
        <p:spPr>
          <a:xfrm flipH="1">
            <a:off x="7753515" y="4333944"/>
            <a:ext cx="8540" cy="277239"/>
          </a:xfrm>
          <a:prstGeom prst="line">
            <a:avLst/>
          </a:prstGeom>
          <a:ln w="38100" cmpd="thickThin">
            <a:solidFill>
              <a:srgbClr val="001848"/>
            </a:solidFill>
          </a:ln>
        </p:spPr>
        <p:style>
          <a:lnRef idx="1">
            <a:schemeClr val="accent1"/>
          </a:lnRef>
          <a:fillRef idx="0">
            <a:schemeClr val="accent1"/>
          </a:fillRef>
          <a:effectRef idx="0">
            <a:schemeClr val="accent1"/>
          </a:effectRef>
          <a:fontRef idx="minor">
            <a:schemeClr val="tx1"/>
          </a:fontRef>
        </p:style>
      </p:cxnSp>
      <p:grpSp>
        <p:nvGrpSpPr>
          <p:cNvPr id="9" name="Group 82">
            <a:extLst>
              <a:ext uri="{FF2B5EF4-FFF2-40B4-BE49-F238E27FC236}">
                <a16:creationId xmlns:a16="http://schemas.microsoft.com/office/drawing/2014/main" id="{73CF2CF0-5696-4F25-B96C-BBB759B2D8D5}"/>
              </a:ext>
            </a:extLst>
          </p:cNvPr>
          <p:cNvGrpSpPr/>
          <p:nvPr/>
        </p:nvGrpSpPr>
        <p:grpSpPr>
          <a:xfrm>
            <a:off x="7694721" y="4597401"/>
            <a:ext cx="117590" cy="157477"/>
            <a:chOff x="4240231" y="3660747"/>
            <a:chExt cx="221334" cy="222308"/>
          </a:xfrm>
        </p:grpSpPr>
        <p:sp>
          <p:nvSpPr>
            <p:cNvPr id="84" name="Oval 83">
              <a:extLst>
                <a:ext uri="{FF2B5EF4-FFF2-40B4-BE49-F238E27FC236}">
                  <a16:creationId xmlns:a16="http://schemas.microsoft.com/office/drawing/2014/main" id="{939D32BD-5461-4110-93F0-70CC90FC49DD}"/>
                </a:ext>
              </a:extLst>
            </p:cNvPr>
            <p:cNvSpPr/>
            <p:nvPr/>
          </p:nvSpPr>
          <p:spPr>
            <a:xfrm>
              <a:off x="4270457" y="3680203"/>
              <a:ext cx="160882" cy="160881"/>
            </a:xfrm>
            <a:prstGeom prst="ellipse">
              <a:avLst/>
            </a:prstGeom>
            <a:solidFill>
              <a:srgbClr val="FFFFFF"/>
            </a:solidFill>
            <a:ln>
              <a:solidFill>
                <a:srgbClr val="00184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5" name="Freeform 204">
              <a:extLst>
                <a:ext uri="{FF2B5EF4-FFF2-40B4-BE49-F238E27FC236}">
                  <a16:creationId xmlns:a16="http://schemas.microsoft.com/office/drawing/2014/main" id="{129E7A64-3374-4C93-BEB4-5B35BA0A432F}"/>
                </a:ext>
              </a:extLst>
            </p:cNvPr>
            <p:cNvSpPr>
              <a:spLocks noEditPoints="1"/>
            </p:cNvSpPr>
            <p:nvPr/>
          </p:nvSpPr>
          <p:spPr bwMode="auto">
            <a:xfrm>
              <a:off x="4240231" y="3660747"/>
              <a:ext cx="221334" cy="222308"/>
            </a:xfrm>
            <a:custGeom>
              <a:avLst/>
              <a:gdLst>
                <a:gd name="T0" fmla="*/ 48 w 96"/>
                <a:gd name="T1" fmla="*/ 0 h 96"/>
                <a:gd name="T2" fmla="*/ 0 w 96"/>
                <a:gd name="T3" fmla="*/ 48 h 96"/>
                <a:gd name="T4" fmla="*/ 48 w 96"/>
                <a:gd name="T5" fmla="*/ 96 h 96"/>
                <a:gd name="T6" fmla="*/ 96 w 96"/>
                <a:gd name="T7" fmla="*/ 48 h 96"/>
                <a:gd name="T8" fmla="*/ 48 w 96"/>
                <a:gd name="T9" fmla="*/ 0 h 96"/>
                <a:gd name="T10" fmla="*/ 74 w 96"/>
                <a:gd name="T11" fmla="*/ 31 h 96"/>
                <a:gd name="T12" fmla="*/ 50 w 96"/>
                <a:gd name="T13" fmla="*/ 73 h 96"/>
                <a:gd name="T14" fmla="*/ 48 w 96"/>
                <a:gd name="T15" fmla="*/ 74 h 96"/>
                <a:gd name="T16" fmla="*/ 46 w 96"/>
                <a:gd name="T17" fmla="*/ 73 h 96"/>
                <a:gd name="T18" fmla="*/ 22 w 96"/>
                <a:gd name="T19" fmla="*/ 31 h 96"/>
                <a:gd name="T20" fmla="*/ 22 w 96"/>
                <a:gd name="T21" fmla="*/ 29 h 96"/>
                <a:gd name="T22" fmla="*/ 24 w 96"/>
                <a:gd name="T23" fmla="*/ 28 h 96"/>
                <a:gd name="T24" fmla="*/ 72 w 96"/>
                <a:gd name="T25" fmla="*/ 28 h 96"/>
                <a:gd name="T26" fmla="*/ 74 w 96"/>
                <a:gd name="T27" fmla="*/ 29 h 96"/>
                <a:gd name="T28" fmla="*/ 74 w 96"/>
                <a:gd name="T29" fmla="*/ 31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96" h="96">
                  <a:moveTo>
                    <a:pt x="48" y="0"/>
                  </a:moveTo>
                  <a:cubicBezTo>
                    <a:pt x="22" y="0"/>
                    <a:pt x="0" y="22"/>
                    <a:pt x="0" y="48"/>
                  </a:cubicBezTo>
                  <a:cubicBezTo>
                    <a:pt x="0" y="74"/>
                    <a:pt x="22" y="96"/>
                    <a:pt x="48" y="96"/>
                  </a:cubicBezTo>
                  <a:cubicBezTo>
                    <a:pt x="75" y="96"/>
                    <a:pt x="96" y="74"/>
                    <a:pt x="96" y="48"/>
                  </a:cubicBezTo>
                  <a:cubicBezTo>
                    <a:pt x="96" y="22"/>
                    <a:pt x="75" y="0"/>
                    <a:pt x="48" y="0"/>
                  </a:cubicBezTo>
                  <a:close/>
                  <a:moveTo>
                    <a:pt x="74" y="31"/>
                  </a:moveTo>
                  <a:cubicBezTo>
                    <a:pt x="50" y="73"/>
                    <a:pt x="50" y="73"/>
                    <a:pt x="50" y="73"/>
                  </a:cubicBezTo>
                  <a:cubicBezTo>
                    <a:pt x="49" y="74"/>
                    <a:pt x="49" y="74"/>
                    <a:pt x="48" y="74"/>
                  </a:cubicBezTo>
                  <a:cubicBezTo>
                    <a:pt x="47" y="74"/>
                    <a:pt x="47" y="74"/>
                    <a:pt x="46" y="73"/>
                  </a:cubicBezTo>
                  <a:cubicBezTo>
                    <a:pt x="22" y="31"/>
                    <a:pt x="22" y="31"/>
                    <a:pt x="22" y="31"/>
                  </a:cubicBezTo>
                  <a:cubicBezTo>
                    <a:pt x="22" y="30"/>
                    <a:pt x="22" y="30"/>
                    <a:pt x="22" y="29"/>
                  </a:cubicBezTo>
                  <a:cubicBezTo>
                    <a:pt x="23" y="28"/>
                    <a:pt x="23" y="28"/>
                    <a:pt x="24" y="28"/>
                  </a:cubicBezTo>
                  <a:cubicBezTo>
                    <a:pt x="72" y="28"/>
                    <a:pt x="72" y="28"/>
                    <a:pt x="72" y="28"/>
                  </a:cubicBezTo>
                  <a:cubicBezTo>
                    <a:pt x="73" y="28"/>
                    <a:pt x="73" y="28"/>
                    <a:pt x="74" y="29"/>
                  </a:cubicBezTo>
                  <a:cubicBezTo>
                    <a:pt x="74" y="30"/>
                    <a:pt x="74" y="30"/>
                    <a:pt x="74" y="31"/>
                  </a:cubicBezTo>
                  <a:close/>
                </a:path>
              </a:pathLst>
            </a:custGeom>
            <a:solidFill>
              <a:srgbClr val="767779"/>
            </a:solidFill>
            <a:ln>
              <a:solidFill>
                <a:srgbClr val="001848"/>
              </a:solidFill>
            </a:ln>
          </p:spPr>
          <p:txBody>
            <a:bodyPr vert="horz" wrap="square" lIns="91440" tIns="45720" rIns="91440" bIns="45720" numCol="1" anchor="t" anchorCtr="0" compatLnSpc="1">
              <a:prstTxWarp prst="textNoShape">
                <a:avLst/>
              </a:prstTxWarp>
            </a:bodyPr>
            <a:lstStyle/>
            <a:p>
              <a:endParaRPr lang="id-ID" dirty="0"/>
            </a:p>
          </p:txBody>
        </p:sp>
      </p:grpSp>
      <p:grpSp>
        <p:nvGrpSpPr>
          <p:cNvPr id="10" name="Group 85">
            <a:extLst>
              <a:ext uri="{FF2B5EF4-FFF2-40B4-BE49-F238E27FC236}">
                <a16:creationId xmlns:a16="http://schemas.microsoft.com/office/drawing/2014/main" id="{6C310B61-6AE6-4D2A-B7FA-8F87B4655C26}"/>
              </a:ext>
            </a:extLst>
          </p:cNvPr>
          <p:cNvGrpSpPr/>
          <p:nvPr/>
        </p:nvGrpSpPr>
        <p:grpSpPr>
          <a:xfrm>
            <a:off x="6099187" y="4665595"/>
            <a:ext cx="117590" cy="157477"/>
            <a:chOff x="4240231" y="3660747"/>
            <a:chExt cx="221334" cy="222308"/>
          </a:xfrm>
        </p:grpSpPr>
        <p:sp>
          <p:nvSpPr>
            <p:cNvPr id="87" name="Oval 86">
              <a:extLst>
                <a:ext uri="{FF2B5EF4-FFF2-40B4-BE49-F238E27FC236}">
                  <a16:creationId xmlns:a16="http://schemas.microsoft.com/office/drawing/2014/main" id="{C1289E5C-52F4-4031-8370-5C45C412ACDD}"/>
                </a:ext>
              </a:extLst>
            </p:cNvPr>
            <p:cNvSpPr/>
            <p:nvPr/>
          </p:nvSpPr>
          <p:spPr>
            <a:xfrm>
              <a:off x="4270457" y="3680203"/>
              <a:ext cx="160882" cy="160881"/>
            </a:xfrm>
            <a:prstGeom prst="ellipse">
              <a:avLst/>
            </a:prstGeom>
            <a:solidFill>
              <a:srgbClr val="FFFFFF"/>
            </a:solidFill>
            <a:ln>
              <a:solidFill>
                <a:srgbClr val="00184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8" name="Freeform 204">
              <a:extLst>
                <a:ext uri="{FF2B5EF4-FFF2-40B4-BE49-F238E27FC236}">
                  <a16:creationId xmlns:a16="http://schemas.microsoft.com/office/drawing/2014/main" id="{A9269F17-F9EB-4260-8965-A55CB618DB58}"/>
                </a:ext>
              </a:extLst>
            </p:cNvPr>
            <p:cNvSpPr>
              <a:spLocks noEditPoints="1"/>
            </p:cNvSpPr>
            <p:nvPr/>
          </p:nvSpPr>
          <p:spPr bwMode="auto">
            <a:xfrm>
              <a:off x="4240231" y="3660747"/>
              <a:ext cx="221334" cy="222308"/>
            </a:xfrm>
            <a:custGeom>
              <a:avLst/>
              <a:gdLst>
                <a:gd name="T0" fmla="*/ 48 w 96"/>
                <a:gd name="T1" fmla="*/ 0 h 96"/>
                <a:gd name="T2" fmla="*/ 0 w 96"/>
                <a:gd name="T3" fmla="*/ 48 h 96"/>
                <a:gd name="T4" fmla="*/ 48 w 96"/>
                <a:gd name="T5" fmla="*/ 96 h 96"/>
                <a:gd name="T6" fmla="*/ 96 w 96"/>
                <a:gd name="T7" fmla="*/ 48 h 96"/>
                <a:gd name="T8" fmla="*/ 48 w 96"/>
                <a:gd name="T9" fmla="*/ 0 h 96"/>
                <a:gd name="T10" fmla="*/ 74 w 96"/>
                <a:gd name="T11" fmla="*/ 31 h 96"/>
                <a:gd name="T12" fmla="*/ 50 w 96"/>
                <a:gd name="T13" fmla="*/ 73 h 96"/>
                <a:gd name="T14" fmla="*/ 48 w 96"/>
                <a:gd name="T15" fmla="*/ 74 h 96"/>
                <a:gd name="T16" fmla="*/ 46 w 96"/>
                <a:gd name="T17" fmla="*/ 73 h 96"/>
                <a:gd name="T18" fmla="*/ 22 w 96"/>
                <a:gd name="T19" fmla="*/ 31 h 96"/>
                <a:gd name="T20" fmla="*/ 22 w 96"/>
                <a:gd name="T21" fmla="*/ 29 h 96"/>
                <a:gd name="T22" fmla="*/ 24 w 96"/>
                <a:gd name="T23" fmla="*/ 28 h 96"/>
                <a:gd name="T24" fmla="*/ 72 w 96"/>
                <a:gd name="T25" fmla="*/ 28 h 96"/>
                <a:gd name="T26" fmla="*/ 74 w 96"/>
                <a:gd name="T27" fmla="*/ 29 h 96"/>
                <a:gd name="T28" fmla="*/ 74 w 96"/>
                <a:gd name="T29" fmla="*/ 31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96" h="96">
                  <a:moveTo>
                    <a:pt x="48" y="0"/>
                  </a:moveTo>
                  <a:cubicBezTo>
                    <a:pt x="22" y="0"/>
                    <a:pt x="0" y="22"/>
                    <a:pt x="0" y="48"/>
                  </a:cubicBezTo>
                  <a:cubicBezTo>
                    <a:pt x="0" y="74"/>
                    <a:pt x="22" y="96"/>
                    <a:pt x="48" y="96"/>
                  </a:cubicBezTo>
                  <a:cubicBezTo>
                    <a:pt x="75" y="96"/>
                    <a:pt x="96" y="74"/>
                    <a:pt x="96" y="48"/>
                  </a:cubicBezTo>
                  <a:cubicBezTo>
                    <a:pt x="96" y="22"/>
                    <a:pt x="75" y="0"/>
                    <a:pt x="48" y="0"/>
                  </a:cubicBezTo>
                  <a:close/>
                  <a:moveTo>
                    <a:pt x="74" y="31"/>
                  </a:moveTo>
                  <a:cubicBezTo>
                    <a:pt x="50" y="73"/>
                    <a:pt x="50" y="73"/>
                    <a:pt x="50" y="73"/>
                  </a:cubicBezTo>
                  <a:cubicBezTo>
                    <a:pt x="49" y="74"/>
                    <a:pt x="49" y="74"/>
                    <a:pt x="48" y="74"/>
                  </a:cubicBezTo>
                  <a:cubicBezTo>
                    <a:pt x="47" y="74"/>
                    <a:pt x="47" y="74"/>
                    <a:pt x="46" y="73"/>
                  </a:cubicBezTo>
                  <a:cubicBezTo>
                    <a:pt x="22" y="31"/>
                    <a:pt x="22" y="31"/>
                    <a:pt x="22" y="31"/>
                  </a:cubicBezTo>
                  <a:cubicBezTo>
                    <a:pt x="22" y="30"/>
                    <a:pt x="22" y="30"/>
                    <a:pt x="22" y="29"/>
                  </a:cubicBezTo>
                  <a:cubicBezTo>
                    <a:pt x="23" y="28"/>
                    <a:pt x="23" y="28"/>
                    <a:pt x="24" y="28"/>
                  </a:cubicBezTo>
                  <a:cubicBezTo>
                    <a:pt x="72" y="28"/>
                    <a:pt x="72" y="28"/>
                    <a:pt x="72" y="28"/>
                  </a:cubicBezTo>
                  <a:cubicBezTo>
                    <a:pt x="73" y="28"/>
                    <a:pt x="73" y="28"/>
                    <a:pt x="74" y="29"/>
                  </a:cubicBezTo>
                  <a:cubicBezTo>
                    <a:pt x="74" y="30"/>
                    <a:pt x="74" y="30"/>
                    <a:pt x="74" y="31"/>
                  </a:cubicBezTo>
                  <a:close/>
                </a:path>
              </a:pathLst>
            </a:custGeom>
            <a:solidFill>
              <a:srgbClr val="767779"/>
            </a:solidFill>
            <a:ln>
              <a:solidFill>
                <a:srgbClr val="001848"/>
              </a:solidFill>
            </a:ln>
          </p:spPr>
          <p:txBody>
            <a:bodyPr vert="horz" wrap="square" lIns="91440" tIns="45720" rIns="91440" bIns="45720" numCol="1" anchor="t" anchorCtr="0" compatLnSpc="1">
              <a:prstTxWarp prst="textNoShape">
                <a:avLst/>
              </a:prstTxWarp>
            </a:bodyPr>
            <a:lstStyle/>
            <a:p>
              <a:endParaRPr lang="id-ID" dirty="0"/>
            </a:p>
          </p:txBody>
        </p:sp>
      </p:grpSp>
      <p:sp>
        <p:nvSpPr>
          <p:cNvPr id="94" name="TextBox 93">
            <a:extLst>
              <a:ext uri="{FF2B5EF4-FFF2-40B4-BE49-F238E27FC236}">
                <a16:creationId xmlns:a16="http://schemas.microsoft.com/office/drawing/2014/main" id="{E1FFDC81-C823-4DA9-B28A-3AA8319CCD30}"/>
              </a:ext>
            </a:extLst>
          </p:cNvPr>
          <p:cNvSpPr txBox="1"/>
          <p:nvPr/>
        </p:nvSpPr>
        <p:spPr>
          <a:xfrm>
            <a:off x="5181600" y="5536049"/>
            <a:ext cx="1633313" cy="1169551"/>
          </a:xfrm>
          <a:prstGeom prst="rect">
            <a:avLst/>
          </a:prstGeom>
          <a:noFill/>
        </p:spPr>
        <p:txBody>
          <a:bodyPr wrap="square">
            <a:spAutoFit/>
          </a:bodyPr>
          <a:lstStyle/>
          <a:p>
            <a:r>
              <a:rPr lang="en-IN" sz="1200" b="1" dirty="0">
                <a:solidFill>
                  <a:srgbClr val="002060"/>
                </a:solidFill>
                <a:cs typeface="Arial" panose="020B0604020202020204" pitchFamily="34" charset="0"/>
              </a:rPr>
              <a:t>Leading manufacturer and exporter of </a:t>
            </a:r>
            <a:r>
              <a:rPr lang="en-US" sz="1200" b="1" dirty="0">
                <a:solidFill>
                  <a:srgbClr val="002060"/>
                </a:solidFill>
                <a:cs typeface="Arial" panose="020B0604020202020204" pitchFamily="34" charset="0"/>
              </a:rPr>
              <a:t>Mn-Zn Based Soft Ferrite Cores for Power Electronic Industries</a:t>
            </a:r>
            <a:r>
              <a:rPr lang="en-US" sz="1200" b="1" dirty="0">
                <a:cs typeface="Arial" panose="020B0604020202020204" pitchFamily="34" charset="0"/>
              </a:rPr>
              <a:t>.</a:t>
            </a:r>
            <a:endParaRPr lang="id-ID" sz="1200" b="1" dirty="0">
              <a:cs typeface="Arial" panose="020B0604020202020204" pitchFamily="34" charset="0"/>
            </a:endParaRPr>
          </a:p>
          <a:p>
            <a:endParaRPr lang="en-IN" sz="1000" b="1" dirty="0">
              <a:latin typeface="Century Gothic" panose="020B0502020202020204" pitchFamily="34" charset="0"/>
              <a:cs typeface="Arial" panose="020B0604020202020204" pitchFamily="34" charset="0"/>
            </a:endParaRPr>
          </a:p>
        </p:txBody>
      </p:sp>
      <p:grpSp>
        <p:nvGrpSpPr>
          <p:cNvPr id="12" name="Group 103">
            <a:extLst>
              <a:ext uri="{FF2B5EF4-FFF2-40B4-BE49-F238E27FC236}">
                <a16:creationId xmlns:a16="http://schemas.microsoft.com/office/drawing/2014/main" id="{4AB30351-B4BF-4B42-9FDE-EA9C3CA90A2E}"/>
              </a:ext>
            </a:extLst>
          </p:cNvPr>
          <p:cNvGrpSpPr/>
          <p:nvPr/>
        </p:nvGrpSpPr>
        <p:grpSpPr>
          <a:xfrm>
            <a:off x="6979503" y="4017522"/>
            <a:ext cx="166001" cy="222308"/>
            <a:chOff x="4240231" y="3660747"/>
            <a:chExt cx="221334" cy="222308"/>
          </a:xfrm>
        </p:grpSpPr>
        <p:sp>
          <p:nvSpPr>
            <p:cNvPr id="105" name="Oval 104">
              <a:extLst>
                <a:ext uri="{FF2B5EF4-FFF2-40B4-BE49-F238E27FC236}">
                  <a16:creationId xmlns:a16="http://schemas.microsoft.com/office/drawing/2014/main" id="{2E6DFCA4-BF85-46EB-ACC3-406A0F92CCDF}"/>
                </a:ext>
              </a:extLst>
            </p:cNvPr>
            <p:cNvSpPr/>
            <p:nvPr/>
          </p:nvSpPr>
          <p:spPr>
            <a:xfrm>
              <a:off x="4270457" y="3680203"/>
              <a:ext cx="160882" cy="160881"/>
            </a:xfrm>
            <a:prstGeom prst="ellipse">
              <a:avLst/>
            </a:prstGeom>
            <a:solidFill>
              <a:srgbClr val="FFFFFF"/>
            </a:solidFill>
            <a:ln>
              <a:solidFill>
                <a:srgbClr val="00184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6" name="Freeform 204">
              <a:extLst>
                <a:ext uri="{FF2B5EF4-FFF2-40B4-BE49-F238E27FC236}">
                  <a16:creationId xmlns:a16="http://schemas.microsoft.com/office/drawing/2014/main" id="{3498F50B-6918-40CC-8659-34C935F801DE}"/>
                </a:ext>
              </a:extLst>
            </p:cNvPr>
            <p:cNvSpPr>
              <a:spLocks noEditPoints="1"/>
            </p:cNvSpPr>
            <p:nvPr/>
          </p:nvSpPr>
          <p:spPr bwMode="auto">
            <a:xfrm>
              <a:off x="4240231" y="3660747"/>
              <a:ext cx="221334" cy="222308"/>
            </a:xfrm>
            <a:custGeom>
              <a:avLst/>
              <a:gdLst>
                <a:gd name="T0" fmla="*/ 48 w 96"/>
                <a:gd name="T1" fmla="*/ 0 h 96"/>
                <a:gd name="T2" fmla="*/ 0 w 96"/>
                <a:gd name="T3" fmla="*/ 48 h 96"/>
                <a:gd name="T4" fmla="*/ 48 w 96"/>
                <a:gd name="T5" fmla="*/ 96 h 96"/>
                <a:gd name="T6" fmla="*/ 96 w 96"/>
                <a:gd name="T7" fmla="*/ 48 h 96"/>
                <a:gd name="T8" fmla="*/ 48 w 96"/>
                <a:gd name="T9" fmla="*/ 0 h 96"/>
                <a:gd name="T10" fmla="*/ 74 w 96"/>
                <a:gd name="T11" fmla="*/ 31 h 96"/>
                <a:gd name="T12" fmla="*/ 50 w 96"/>
                <a:gd name="T13" fmla="*/ 73 h 96"/>
                <a:gd name="T14" fmla="*/ 48 w 96"/>
                <a:gd name="T15" fmla="*/ 74 h 96"/>
                <a:gd name="T16" fmla="*/ 46 w 96"/>
                <a:gd name="T17" fmla="*/ 73 h 96"/>
                <a:gd name="T18" fmla="*/ 22 w 96"/>
                <a:gd name="T19" fmla="*/ 31 h 96"/>
                <a:gd name="T20" fmla="*/ 22 w 96"/>
                <a:gd name="T21" fmla="*/ 29 h 96"/>
                <a:gd name="T22" fmla="*/ 24 w 96"/>
                <a:gd name="T23" fmla="*/ 28 h 96"/>
                <a:gd name="T24" fmla="*/ 72 w 96"/>
                <a:gd name="T25" fmla="*/ 28 h 96"/>
                <a:gd name="T26" fmla="*/ 74 w 96"/>
                <a:gd name="T27" fmla="*/ 29 h 96"/>
                <a:gd name="T28" fmla="*/ 74 w 96"/>
                <a:gd name="T29" fmla="*/ 31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96" h="96">
                  <a:moveTo>
                    <a:pt x="48" y="0"/>
                  </a:moveTo>
                  <a:cubicBezTo>
                    <a:pt x="22" y="0"/>
                    <a:pt x="0" y="22"/>
                    <a:pt x="0" y="48"/>
                  </a:cubicBezTo>
                  <a:cubicBezTo>
                    <a:pt x="0" y="74"/>
                    <a:pt x="22" y="96"/>
                    <a:pt x="48" y="96"/>
                  </a:cubicBezTo>
                  <a:cubicBezTo>
                    <a:pt x="75" y="96"/>
                    <a:pt x="96" y="74"/>
                    <a:pt x="96" y="48"/>
                  </a:cubicBezTo>
                  <a:cubicBezTo>
                    <a:pt x="96" y="22"/>
                    <a:pt x="75" y="0"/>
                    <a:pt x="48" y="0"/>
                  </a:cubicBezTo>
                  <a:close/>
                  <a:moveTo>
                    <a:pt x="74" y="31"/>
                  </a:moveTo>
                  <a:cubicBezTo>
                    <a:pt x="50" y="73"/>
                    <a:pt x="50" y="73"/>
                    <a:pt x="50" y="73"/>
                  </a:cubicBezTo>
                  <a:cubicBezTo>
                    <a:pt x="49" y="74"/>
                    <a:pt x="49" y="74"/>
                    <a:pt x="48" y="74"/>
                  </a:cubicBezTo>
                  <a:cubicBezTo>
                    <a:pt x="47" y="74"/>
                    <a:pt x="47" y="74"/>
                    <a:pt x="46" y="73"/>
                  </a:cubicBezTo>
                  <a:cubicBezTo>
                    <a:pt x="22" y="31"/>
                    <a:pt x="22" y="31"/>
                    <a:pt x="22" y="31"/>
                  </a:cubicBezTo>
                  <a:cubicBezTo>
                    <a:pt x="22" y="30"/>
                    <a:pt x="22" y="30"/>
                    <a:pt x="22" y="29"/>
                  </a:cubicBezTo>
                  <a:cubicBezTo>
                    <a:pt x="23" y="28"/>
                    <a:pt x="23" y="28"/>
                    <a:pt x="24" y="28"/>
                  </a:cubicBezTo>
                  <a:cubicBezTo>
                    <a:pt x="72" y="28"/>
                    <a:pt x="72" y="28"/>
                    <a:pt x="72" y="28"/>
                  </a:cubicBezTo>
                  <a:cubicBezTo>
                    <a:pt x="73" y="28"/>
                    <a:pt x="73" y="28"/>
                    <a:pt x="74" y="29"/>
                  </a:cubicBezTo>
                  <a:cubicBezTo>
                    <a:pt x="74" y="30"/>
                    <a:pt x="74" y="30"/>
                    <a:pt x="74" y="31"/>
                  </a:cubicBezTo>
                  <a:close/>
                </a:path>
              </a:pathLst>
            </a:custGeom>
            <a:solidFill>
              <a:srgbClr val="767779"/>
            </a:solidFill>
            <a:ln>
              <a:solidFill>
                <a:srgbClr val="001848"/>
              </a:solidFill>
            </a:ln>
          </p:spPr>
          <p:txBody>
            <a:bodyPr vert="horz" wrap="square" lIns="91440" tIns="45720" rIns="91440" bIns="45720" numCol="1" anchor="t" anchorCtr="0" compatLnSpc="1">
              <a:prstTxWarp prst="textNoShape">
                <a:avLst/>
              </a:prstTxWarp>
            </a:bodyPr>
            <a:lstStyle/>
            <a:p>
              <a:endParaRPr lang="id-ID" dirty="0"/>
            </a:p>
          </p:txBody>
        </p:sp>
      </p:grpSp>
      <p:pic>
        <p:nvPicPr>
          <p:cNvPr id="113" name="Picture 112">
            <a:extLst>
              <a:ext uri="{FF2B5EF4-FFF2-40B4-BE49-F238E27FC236}">
                <a16:creationId xmlns:a16="http://schemas.microsoft.com/office/drawing/2014/main" id="{95188732-110E-4E8E-923A-612362906414}"/>
              </a:ext>
            </a:extLst>
          </p:cNvPr>
          <p:cNvPicPr>
            <a:picLocks noChangeAspect="1"/>
          </p:cNvPicPr>
          <p:nvPr/>
        </p:nvPicPr>
        <p:blipFill>
          <a:blip r:embed="rId6" cstate="print"/>
          <a:stretch>
            <a:fillRect/>
          </a:stretch>
        </p:blipFill>
        <p:spPr>
          <a:xfrm>
            <a:off x="5943600" y="4876800"/>
            <a:ext cx="476354" cy="709680"/>
          </a:xfrm>
          <a:prstGeom prst="rect">
            <a:avLst/>
          </a:prstGeom>
        </p:spPr>
      </p:pic>
      <p:pic>
        <p:nvPicPr>
          <p:cNvPr id="64" name="Picture 63">
            <a:extLst>
              <a:ext uri="{FF2B5EF4-FFF2-40B4-BE49-F238E27FC236}">
                <a16:creationId xmlns:a16="http://schemas.microsoft.com/office/drawing/2014/main" id="{95188732-110E-4E8E-923A-612362906414}"/>
              </a:ext>
            </a:extLst>
          </p:cNvPr>
          <p:cNvPicPr>
            <a:picLocks noChangeAspect="1"/>
          </p:cNvPicPr>
          <p:nvPr/>
        </p:nvPicPr>
        <p:blipFill>
          <a:blip r:embed="rId6" cstate="print"/>
          <a:stretch>
            <a:fillRect/>
          </a:stretch>
        </p:blipFill>
        <p:spPr>
          <a:xfrm>
            <a:off x="6331683" y="3334476"/>
            <a:ext cx="246411" cy="367107"/>
          </a:xfrm>
          <a:prstGeom prst="rect">
            <a:avLst/>
          </a:prstGeom>
        </p:spPr>
      </p:pic>
      <p:sp>
        <p:nvSpPr>
          <p:cNvPr id="67" name="TextBox 66">
            <a:extLst>
              <a:ext uri="{FF2B5EF4-FFF2-40B4-BE49-F238E27FC236}">
                <a16:creationId xmlns:a16="http://schemas.microsoft.com/office/drawing/2014/main" id="{E1FFDC81-C823-4DA9-B28A-3AA8319CCD30}"/>
              </a:ext>
            </a:extLst>
          </p:cNvPr>
          <p:cNvSpPr txBox="1"/>
          <p:nvPr/>
        </p:nvSpPr>
        <p:spPr>
          <a:xfrm>
            <a:off x="7010400" y="5410200"/>
            <a:ext cx="1447800" cy="830997"/>
          </a:xfrm>
          <a:prstGeom prst="rect">
            <a:avLst/>
          </a:prstGeom>
          <a:noFill/>
        </p:spPr>
        <p:txBody>
          <a:bodyPr wrap="square">
            <a:spAutoFit/>
          </a:bodyPr>
          <a:lstStyle/>
          <a:p>
            <a:r>
              <a:rPr lang="en-IN" sz="1600" b="1" dirty="0">
                <a:cs typeface="Arial" panose="020B0604020202020204" pitchFamily="34" charset="0"/>
              </a:rPr>
              <a:t>Manufacturer of Coils and  Transformers</a:t>
            </a:r>
            <a:endParaRPr lang="en-IN" sz="1600" b="1" i="1" dirty="0">
              <a:latin typeface="Trebuchet MS" pitchFamily="34" charset="0"/>
              <a:ea typeface="Open Sans" panose="020B0606030504020204" pitchFamily="34" charset="0"/>
              <a:cs typeface="Open Sans" panose="020B0606030504020204" pitchFamily="34" charset="0"/>
            </a:endParaRPr>
          </a:p>
        </p:txBody>
      </p:sp>
      <p:pic>
        <p:nvPicPr>
          <p:cNvPr id="57" name="Picture 2" descr="D:\MARKETING\LOGO &amp; TEXT\ACT LOGO PNG.png">
            <a:extLst>
              <a:ext uri="{FF2B5EF4-FFF2-40B4-BE49-F238E27FC236}">
                <a16:creationId xmlns:a16="http://schemas.microsoft.com/office/drawing/2014/main" id="{554A2AF2-4B9A-F2B6-2EF8-8C4C86C3620D}"/>
              </a:ext>
            </a:extLst>
          </p:cNvPr>
          <p:cNvPicPr>
            <a:picLocks noChangeAspect="1" noChangeArrowheads="1"/>
          </p:cNvPicPr>
          <p:nvPr/>
        </p:nvPicPr>
        <p:blipFill>
          <a:blip r:embed="rId7" cstate="print"/>
          <a:srcRect/>
          <a:stretch>
            <a:fillRect/>
          </a:stretch>
        </p:blipFill>
        <p:spPr bwMode="auto">
          <a:xfrm>
            <a:off x="8077200" y="0"/>
            <a:ext cx="1066800" cy="381000"/>
          </a:xfrm>
          <a:prstGeom prst="rect">
            <a:avLst/>
          </a:prstGeom>
          <a:noFill/>
        </p:spPr>
      </p:pic>
      <p:pic>
        <p:nvPicPr>
          <p:cNvPr id="65" name="Picture 2" descr="D:\MARKETING\LOGO &amp; TEXT\ACT LOGO PNG.png">
            <a:extLst>
              <a:ext uri="{FF2B5EF4-FFF2-40B4-BE49-F238E27FC236}">
                <a16:creationId xmlns:a16="http://schemas.microsoft.com/office/drawing/2014/main" id="{554A2AF2-4B9A-F2B6-2EF8-8C4C86C3620D}"/>
              </a:ext>
            </a:extLst>
          </p:cNvPr>
          <p:cNvPicPr>
            <a:picLocks noChangeAspect="1" noChangeArrowheads="1"/>
          </p:cNvPicPr>
          <p:nvPr/>
        </p:nvPicPr>
        <p:blipFill>
          <a:blip r:embed="rId7" cstate="print"/>
          <a:srcRect/>
          <a:stretch>
            <a:fillRect/>
          </a:stretch>
        </p:blipFill>
        <p:spPr bwMode="auto">
          <a:xfrm>
            <a:off x="7162800" y="4876800"/>
            <a:ext cx="1066800" cy="381000"/>
          </a:xfrm>
          <a:prstGeom prst="rect">
            <a:avLst/>
          </a:prstGeom>
          <a:noFill/>
        </p:spPr>
      </p:pic>
    </p:spTree>
    <p:extLst>
      <p:ext uri="{BB962C8B-B14F-4D97-AF65-F5344CB8AC3E}">
        <p14:creationId xmlns:p14="http://schemas.microsoft.com/office/powerpoint/2010/main" val="314569405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p:cNvSpPr>
            <a:spLocks noGrp="1"/>
          </p:cNvSpPr>
          <p:nvPr>
            <p:ph type="title"/>
          </p:nvPr>
        </p:nvSpPr>
        <p:spPr/>
        <p:txBody>
          <a:bodyPr/>
          <a:lstStyle/>
          <a:p>
            <a:endParaRPr lang="en-US"/>
          </a:p>
        </p:txBody>
      </p:sp>
      <p:pic>
        <p:nvPicPr>
          <p:cNvPr id="3" name="Picture 2"/>
          <p:cNvPicPr/>
          <p:nvPr/>
        </p:nvPicPr>
        <p:blipFill>
          <a:blip r:embed="rId2" cstate="print"/>
          <a:stretch>
            <a:fillRect/>
          </a:stretch>
        </p:blipFill>
        <p:spPr>
          <a:xfrm>
            <a:off x="0" y="0"/>
            <a:ext cx="9144000" cy="6858000"/>
          </a:xfrm>
          <a:prstGeom prst="rect">
            <a:avLst/>
          </a:prstGeom>
        </p:spPr>
      </p:pic>
      <p:sp>
        <p:nvSpPr>
          <p:cNvPr id="4" name="Rectangle 3">
            <a:extLst>
              <a:ext uri="{FF2B5EF4-FFF2-40B4-BE49-F238E27FC236}">
                <a16:creationId xmlns:a16="http://schemas.microsoft.com/office/drawing/2014/main" id="{4A78EF8F-9F78-101C-A78D-B6B2BE01962F}"/>
              </a:ext>
            </a:extLst>
          </p:cNvPr>
          <p:cNvSpPr/>
          <p:nvPr/>
        </p:nvSpPr>
        <p:spPr>
          <a:xfrm>
            <a:off x="3962400" y="6324600"/>
            <a:ext cx="990600" cy="304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Tree>
    <p:extLst>
      <p:ext uri="{BB962C8B-B14F-4D97-AF65-F5344CB8AC3E}">
        <p14:creationId xmlns:p14="http://schemas.microsoft.com/office/powerpoint/2010/main" val="195804027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 name="Title 1"/>
          <p:cNvSpPr txBox="1">
            <a:spLocks/>
          </p:cNvSpPr>
          <p:nvPr/>
        </p:nvSpPr>
        <p:spPr bwMode="auto">
          <a:xfrm>
            <a:off x="177158" y="-13318"/>
            <a:ext cx="3982425" cy="470204"/>
          </a:xfrm>
          <a:prstGeom prst="rect">
            <a:avLst/>
          </a:prstGeom>
          <a:noFill/>
          <a:ln w="9525">
            <a:noFill/>
            <a:miter lim="800000"/>
            <a:headEnd/>
            <a:tailEnd/>
          </a:ln>
        </p:spPr>
        <p:txBody>
          <a:bodyPr/>
          <a:lstStyle/>
          <a:p>
            <a:pPr defTabSz="342900"/>
            <a:r>
              <a:rPr lang="en-US" sz="2700" b="1" u="sng" dirty="0">
                <a:solidFill>
                  <a:srgbClr val="002060"/>
                </a:solidFill>
              </a:rPr>
              <a:t>Our Esteemed Customers</a:t>
            </a:r>
            <a:endParaRPr lang="en-US" altLang="en-US" sz="2700" b="1" u="sng" dirty="0">
              <a:solidFill>
                <a:srgbClr val="A60678"/>
              </a:solidFill>
              <a:latin typeface="Century Gothic" pitchFamily="34" charset="0"/>
            </a:endParaRPr>
          </a:p>
        </p:txBody>
      </p:sp>
      <p:pic>
        <p:nvPicPr>
          <p:cNvPr id="146" name="Picture 7" descr="C:\Users\Gaurav\Desktop\Corporate Presentation\Brands We Serve\ORIENT ELECTRIC.jpg"/>
          <p:cNvPicPr>
            <a:picLocks noChangeAspect="1" noChangeArrowheads="1"/>
          </p:cNvPicPr>
          <p:nvPr/>
        </p:nvPicPr>
        <p:blipFill>
          <a:blip r:embed="rId2" cstate="print"/>
          <a:srcRect b="-2"/>
          <a:stretch>
            <a:fillRect/>
          </a:stretch>
        </p:blipFill>
        <p:spPr bwMode="auto">
          <a:xfrm>
            <a:off x="2036730" y="668482"/>
            <a:ext cx="1653808" cy="1007918"/>
          </a:xfrm>
          <a:prstGeom prst="rect">
            <a:avLst/>
          </a:prstGeom>
          <a:noFill/>
          <a:ln w="9525">
            <a:noFill/>
            <a:miter lim="800000"/>
            <a:headEnd/>
            <a:tailEnd/>
          </a:ln>
        </p:spPr>
      </p:pic>
      <p:pic>
        <p:nvPicPr>
          <p:cNvPr id="153" name="Picture 9" descr="C:\Users\Gaurav\Desktop\Corporate Presentation\Brands We Serve\HAVELLS INDIA LIMITED.png"/>
          <p:cNvPicPr>
            <a:picLocks noChangeAspect="1" noChangeArrowheads="1"/>
          </p:cNvPicPr>
          <p:nvPr/>
        </p:nvPicPr>
        <p:blipFill>
          <a:blip r:embed="rId3" cstate="print"/>
          <a:srcRect l="21333" t="14285" r="17332" b="14285"/>
          <a:stretch>
            <a:fillRect/>
          </a:stretch>
        </p:blipFill>
        <p:spPr bwMode="auto">
          <a:xfrm>
            <a:off x="236248" y="668482"/>
            <a:ext cx="1574044" cy="1007918"/>
          </a:xfrm>
          <a:prstGeom prst="rect">
            <a:avLst/>
          </a:prstGeom>
          <a:noFill/>
          <a:ln w="9525">
            <a:noFill/>
            <a:miter lim="800000"/>
            <a:headEnd/>
            <a:tailEnd/>
          </a:ln>
        </p:spPr>
      </p:pic>
      <p:pic>
        <p:nvPicPr>
          <p:cNvPr id="188" name="Picture 3" descr="C:\Users\Gaurav\Desktop\Corporate Presentation\Brands We Serve\OSRAM.png"/>
          <p:cNvPicPr>
            <a:picLocks noChangeAspect="1" noChangeArrowheads="1"/>
          </p:cNvPicPr>
          <p:nvPr/>
        </p:nvPicPr>
        <p:blipFill>
          <a:blip r:embed="rId4" cstate="print"/>
          <a:srcRect t="28444" b="32445"/>
          <a:stretch>
            <a:fillRect/>
          </a:stretch>
        </p:blipFill>
        <p:spPr bwMode="auto">
          <a:xfrm>
            <a:off x="7100846" y="1594245"/>
            <a:ext cx="1966954" cy="1301355"/>
          </a:xfrm>
          <a:prstGeom prst="rect">
            <a:avLst/>
          </a:prstGeom>
          <a:noFill/>
          <a:ln w="9525">
            <a:noFill/>
            <a:miter lim="800000"/>
            <a:headEnd/>
            <a:tailEnd/>
          </a:ln>
        </p:spPr>
      </p:pic>
      <p:pic>
        <p:nvPicPr>
          <p:cNvPr id="11" name="Picture 10"/>
          <p:cNvPicPr>
            <a:picLocks noChangeAspect="1"/>
          </p:cNvPicPr>
          <p:nvPr/>
        </p:nvPicPr>
        <p:blipFill>
          <a:blip r:embed="rId5"/>
          <a:stretch>
            <a:fillRect/>
          </a:stretch>
        </p:blipFill>
        <p:spPr>
          <a:xfrm>
            <a:off x="272811" y="2025096"/>
            <a:ext cx="1477828" cy="794304"/>
          </a:xfrm>
          <a:prstGeom prst="rect">
            <a:avLst/>
          </a:prstGeom>
        </p:spPr>
      </p:pic>
      <p:pic>
        <p:nvPicPr>
          <p:cNvPr id="3" name="Picture 2"/>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063341" y="516082"/>
            <a:ext cx="1508466" cy="1007918"/>
          </a:xfrm>
          <a:prstGeom prst="rect">
            <a:avLst/>
          </a:prstGeom>
        </p:spPr>
      </p:pic>
      <p:sp>
        <p:nvSpPr>
          <p:cNvPr id="2" name="AutoShape 2" descr="blob:https://web.whatsapp.com/3acaea2d-e302-49e7-8228-96537d6246aa"/>
          <p:cNvSpPr>
            <a:spLocks noChangeAspect="1" noChangeArrowheads="1"/>
          </p:cNvSpPr>
          <p:nvPr/>
        </p:nvSpPr>
        <p:spPr bwMode="auto">
          <a:xfrm>
            <a:off x="116681" y="748903"/>
            <a:ext cx="228600" cy="2286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endParaRPr lang="en-IN" sz="1350"/>
          </a:p>
        </p:txBody>
      </p:sp>
      <p:pic>
        <p:nvPicPr>
          <p:cNvPr id="12" name="Picture 11"/>
          <p:cNvPicPr>
            <a:picLocks noChangeAspect="1"/>
          </p:cNvPicPr>
          <p:nvPr/>
        </p:nvPicPr>
        <p:blipFill>
          <a:blip r:embed="rId7"/>
          <a:stretch>
            <a:fillRect/>
          </a:stretch>
        </p:blipFill>
        <p:spPr>
          <a:xfrm>
            <a:off x="4785238" y="5825190"/>
            <a:ext cx="2050159" cy="1007918"/>
          </a:xfrm>
          <a:prstGeom prst="rect">
            <a:avLst/>
          </a:prstGeom>
        </p:spPr>
      </p:pic>
      <p:pic>
        <p:nvPicPr>
          <p:cNvPr id="18" name="Picture 17"/>
          <p:cNvPicPr>
            <a:picLocks noChangeAspect="1"/>
          </p:cNvPicPr>
          <p:nvPr/>
        </p:nvPicPr>
        <p:blipFill>
          <a:blip r:embed="rId8"/>
          <a:stretch>
            <a:fillRect/>
          </a:stretch>
        </p:blipFill>
        <p:spPr>
          <a:xfrm>
            <a:off x="7297484" y="5690755"/>
            <a:ext cx="1846516" cy="1167245"/>
          </a:xfrm>
          <a:prstGeom prst="rect">
            <a:avLst/>
          </a:prstGeom>
        </p:spPr>
      </p:pic>
      <p:pic>
        <p:nvPicPr>
          <p:cNvPr id="5" name="Picture 2" descr="D:\MARKETING\LOGO &amp; TEXT\ACT LOGO PNG.png">
            <a:extLst>
              <a:ext uri="{FF2B5EF4-FFF2-40B4-BE49-F238E27FC236}">
                <a16:creationId xmlns:a16="http://schemas.microsoft.com/office/drawing/2014/main" id="{38804FB4-51F5-5303-8C7A-E2EF9A42EA37}"/>
              </a:ext>
            </a:extLst>
          </p:cNvPr>
          <p:cNvPicPr>
            <a:picLocks noChangeAspect="1" noChangeArrowheads="1"/>
          </p:cNvPicPr>
          <p:nvPr/>
        </p:nvPicPr>
        <p:blipFill>
          <a:blip r:embed="rId9" cstate="print"/>
          <a:srcRect/>
          <a:stretch>
            <a:fillRect/>
          </a:stretch>
        </p:blipFill>
        <p:spPr bwMode="auto">
          <a:xfrm>
            <a:off x="8077200" y="0"/>
            <a:ext cx="1066800" cy="381000"/>
          </a:xfrm>
          <a:prstGeom prst="rect">
            <a:avLst/>
          </a:prstGeom>
          <a:noFill/>
        </p:spPr>
      </p:pic>
      <p:pic>
        <p:nvPicPr>
          <p:cNvPr id="8" name="Picture 7">
            <a:extLst>
              <a:ext uri="{FF2B5EF4-FFF2-40B4-BE49-F238E27FC236}">
                <a16:creationId xmlns:a16="http://schemas.microsoft.com/office/drawing/2014/main" id="{81281E73-EBEB-86A2-F4F6-A69726C02012}"/>
              </a:ext>
            </a:extLst>
          </p:cNvPr>
          <p:cNvPicPr>
            <a:picLocks noChangeAspect="1"/>
          </p:cNvPicPr>
          <p:nvPr/>
        </p:nvPicPr>
        <p:blipFill>
          <a:blip r:embed="rId10"/>
          <a:stretch>
            <a:fillRect/>
          </a:stretch>
        </p:blipFill>
        <p:spPr>
          <a:xfrm>
            <a:off x="230981" y="4529789"/>
            <a:ext cx="3333854" cy="1032811"/>
          </a:xfrm>
          <a:prstGeom prst="rect">
            <a:avLst/>
          </a:prstGeom>
        </p:spPr>
      </p:pic>
      <p:pic>
        <p:nvPicPr>
          <p:cNvPr id="14" name="Picture 13">
            <a:extLst>
              <a:ext uri="{FF2B5EF4-FFF2-40B4-BE49-F238E27FC236}">
                <a16:creationId xmlns:a16="http://schemas.microsoft.com/office/drawing/2014/main" id="{1EE6012E-29CC-17F0-3C27-FC5DACCDD34C}"/>
              </a:ext>
            </a:extLst>
          </p:cNvPr>
          <p:cNvPicPr>
            <a:picLocks noChangeAspect="1"/>
          </p:cNvPicPr>
          <p:nvPr/>
        </p:nvPicPr>
        <p:blipFill>
          <a:blip r:embed="rId11"/>
          <a:stretch>
            <a:fillRect/>
          </a:stretch>
        </p:blipFill>
        <p:spPr>
          <a:xfrm>
            <a:off x="230981" y="3104415"/>
            <a:ext cx="3251332" cy="934185"/>
          </a:xfrm>
          <a:prstGeom prst="rect">
            <a:avLst/>
          </a:prstGeom>
        </p:spPr>
      </p:pic>
      <p:pic>
        <p:nvPicPr>
          <p:cNvPr id="17" name="Picture 16">
            <a:extLst>
              <a:ext uri="{FF2B5EF4-FFF2-40B4-BE49-F238E27FC236}">
                <a16:creationId xmlns:a16="http://schemas.microsoft.com/office/drawing/2014/main" id="{F8388B26-AF2C-4291-D053-582597BEC1CB}"/>
              </a:ext>
            </a:extLst>
          </p:cNvPr>
          <p:cNvPicPr>
            <a:picLocks noChangeAspect="1"/>
          </p:cNvPicPr>
          <p:nvPr/>
        </p:nvPicPr>
        <p:blipFill>
          <a:blip r:embed="rId12"/>
          <a:stretch>
            <a:fillRect/>
          </a:stretch>
        </p:blipFill>
        <p:spPr>
          <a:xfrm>
            <a:off x="3646677" y="3005789"/>
            <a:ext cx="3137781" cy="1032811"/>
          </a:xfrm>
          <a:prstGeom prst="rect">
            <a:avLst/>
          </a:prstGeom>
        </p:spPr>
      </p:pic>
      <p:pic>
        <p:nvPicPr>
          <p:cNvPr id="20" name="Picture 19">
            <a:extLst>
              <a:ext uri="{FF2B5EF4-FFF2-40B4-BE49-F238E27FC236}">
                <a16:creationId xmlns:a16="http://schemas.microsoft.com/office/drawing/2014/main" id="{B90E4A44-FB3F-FE0F-2065-377EE7BE92AE}"/>
              </a:ext>
            </a:extLst>
          </p:cNvPr>
          <p:cNvPicPr>
            <a:picLocks noChangeAspect="1"/>
          </p:cNvPicPr>
          <p:nvPr/>
        </p:nvPicPr>
        <p:blipFill>
          <a:blip r:embed="rId13"/>
          <a:stretch>
            <a:fillRect/>
          </a:stretch>
        </p:blipFill>
        <p:spPr>
          <a:xfrm>
            <a:off x="7050700" y="2920391"/>
            <a:ext cx="1916617" cy="1118209"/>
          </a:xfrm>
          <a:prstGeom prst="rect">
            <a:avLst/>
          </a:prstGeom>
        </p:spPr>
      </p:pic>
      <p:pic>
        <p:nvPicPr>
          <p:cNvPr id="22" name="Picture 21">
            <a:extLst>
              <a:ext uri="{FF2B5EF4-FFF2-40B4-BE49-F238E27FC236}">
                <a16:creationId xmlns:a16="http://schemas.microsoft.com/office/drawing/2014/main" id="{7B529370-118A-AE85-26DC-0909A6AB012B}"/>
              </a:ext>
            </a:extLst>
          </p:cNvPr>
          <p:cNvPicPr>
            <a:picLocks noChangeAspect="1"/>
          </p:cNvPicPr>
          <p:nvPr/>
        </p:nvPicPr>
        <p:blipFill>
          <a:blip r:embed="rId14"/>
          <a:stretch>
            <a:fillRect/>
          </a:stretch>
        </p:blipFill>
        <p:spPr>
          <a:xfrm>
            <a:off x="5808878" y="597316"/>
            <a:ext cx="3184981" cy="1002884"/>
          </a:xfrm>
          <a:prstGeom prst="rect">
            <a:avLst/>
          </a:prstGeom>
        </p:spPr>
      </p:pic>
      <p:pic>
        <p:nvPicPr>
          <p:cNvPr id="25" name="Picture 24">
            <a:extLst>
              <a:ext uri="{FF2B5EF4-FFF2-40B4-BE49-F238E27FC236}">
                <a16:creationId xmlns:a16="http://schemas.microsoft.com/office/drawing/2014/main" id="{CBDE4253-1934-0627-B17F-3CA63D196ECD}"/>
              </a:ext>
            </a:extLst>
          </p:cNvPr>
          <p:cNvPicPr>
            <a:picLocks noChangeAspect="1"/>
          </p:cNvPicPr>
          <p:nvPr/>
        </p:nvPicPr>
        <p:blipFill>
          <a:blip r:embed="rId15"/>
          <a:stretch>
            <a:fillRect/>
          </a:stretch>
        </p:blipFill>
        <p:spPr>
          <a:xfrm>
            <a:off x="3965563" y="4426598"/>
            <a:ext cx="1212874" cy="1136002"/>
          </a:xfrm>
          <a:prstGeom prst="rect">
            <a:avLst/>
          </a:prstGeom>
        </p:spPr>
      </p:pic>
      <p:pic>
        <p:nvPicPr>
          <p:cNvPr id="27" name="Picture 26">
            <a:extLst>
              <a:ext uri="{FF2B5EF4-FFF2-40B4-BE49-F238E27FC236}">
                <a16:creationId xmlns:a16="http://schemas.microsoft.com/office/drawing/2014/main" id="{47981417-FA53-C90C-C265-2CCB018B5FF5}"/>
              </a:ext>
            </a:extLst>
          </p:cNvPr>
          <p:cNvPicPr>
            <a:picLocks noChangeAspect="1"/>
          </p:cNvPicPr>
          <p:nvPr/>
        </p:nvPicPr>
        <p:blipFill>
          <a:blip r:embed="rId16"/>
          <a:stretch>
            <a:fillRect/>
          </a:stretch>
        </p:blipFill>
        <p:spPr>
          <a:xfrm>
            <a:off x="7600417" y="4197998"/>
            <a:ext cx="1498205" cy="1136002"/>
          </a:xfrm>
          <a:prstGeom prst="rect">
            <a:avLst/>
          </a:prstGeom>
        </p:spPr>
      </p:pic>
      <p:pic>
        <p:nvPicPr>
          <p:cNvPr id="29" name="Picture 28">
            <a:extLst>
              <a:ext uri="{FF2B5EF4-FFF2-40B4-BE49-F238E27FC236}">
                <a16:creationId xmlns:a16="http://schemas.microsoft.com/office/drawing/2014/main" id="{64014AA1-4CB7-81D0-02AE-A5F69B0FAFF2}"/>
              </a:ext>
            </a:extLst>
          </p:cNvPr>
          <p:cNvPicPr>
            <a:picLocks noChangeAspect="1"/>
          </p:cNvPicPr>
          <p:nvPr/>
        </p:nvPicPr>
        <p:blipFill>
          <a:blip r:embed="rId17"/>
          <a:stretch>
            <a:fillRect/>
          </a:stretch>
        </p:blipFill>
        <p:spPr>
          <a:xfrm>
            <a:off x="1878335" y="1759598"/>
            <a:ext cx="2536788" cy="1136002"/>
          </a:xfrm>
          <a:prstGeom prst="rect">
            <a:avLst/>
          </a:prstGeom>
        </p:spPr>
      </p:pic>
      <p:pic>
        <p:nvPicPr>
          <p:cNvPr id="31" name="Picture 30">
            <a:extLst>
              <a:ext uri="{FF2B5EF4-FFF2-40B4-BE49-F238E27FC236}">
                <a16:creationId xmlns:a16="http://schemas.microsoft.com/office/drawing/2014/main" id="{F3D4CE14-06B9-E703-C19F-E495428CBB6C}"/>
              </a:ext>
            </a:extLst>
          </p:cNvPr>
          <p:cNvPicPr>
            <a:picLocks noChangeAspect="1"/>
          </p:cNvPicPr>
          <p:nvPr/>
        </p:nvPicPr>
        <p:blipFill>
          <a:blip r:embed="rId18"/>
          <a:stretch>
            <a:fillRect/>
          </a:stretch>
        </p:blipFill>
        <p:spPr>
          <a:xfrm>
            <a:off x="124337" y="5825190"/>
            <a:ext cx="1924026" cy="1032810"/>
          </a:xfrm>
          <a:prstGeom prst="rect">
            <a:avLst/>
          </a:prstGeom>
        </p:spPr>
      </p:pic>
      <p:pic>
        <p:nvPicPr>
          <p:cNvPr id="33" name="Picture 32">
            <a:extLst>
              <a:ext uri="{FF2B5EF4-FFF2-40B4-BE49-F238E27FC236}">
                <a16:creationId xmlns:a16="http://schemas.microsoft.com/office/drawing/2014/main" id="{4F72D7DA-A6B8-EC05-6DAF-EE5E977D124F}"/>
              </a:ext>
            </a:extLst>
          </p:cNvPr>
          <p:cNvPicPr>
            <a:picLocks noChangeAspect="1"/>
          </p:cNvPicPr>
          <p:nvPr/>
        </p:nvPicPr>
        <p:blipFill>
          <a:blip r:embed="rId19"/>
          <a:stretch>
            <a:fillRect/>
          </a:stretch>
        </p:blipFill>
        <p:spPr>
          <a:xfrm>
            <a:off x="4550696" y="1953894"/>
            <a:ext cx="2446927" cy="865506"/>
          </a:xfrm>
          <a:prstGeom prst="rect">
            <a:avLst/>
          </a:prstGeom>
        </p:spPr>
      </p:pic>
      <p:pic>
        <p:nvPicPr>
          <p:cNvPr id="35" name="Picture 34">
            <a:extLst>
              <a:ext uri="{FF2B5EF4-FFF2-40B4-BE49-F238E27FC236}">
                <a16:creationId xmlns:a16="http://schemas.microsoft.com/office/drawing/2014/main" id="{C1B0F7B8-D95C-E3C8-1CBA-106AB664154F}"/>
              </a:ext>
            </a:extLst>
          </p:cNvPr>
          <p:cNvPicPr>
            <a:picLocks noChangeAspect="1"/>
          </p:cNvPicPr>
          <p:nvPr/>
        </p:nvPicPr>
        <p:blipFill>
          <a:blip r:embed="rId20"/>
          <a:stretch>
            <a:fillRect/>
          </a:stretch>
        </p:blipFill>
        <p:spPr>
          <a:xfrm>
            <a:off x="2093426" y="6087753"/>
            <a:ext cx="2554774" cy="745804"/>
          </a:xfrm>
          <a:prstGeom prst="rect">
            <a:avLst/>
          </a:prstGeom>
        </p:spPr>
      </p:pic>
      <p:pic>
        <p:nvPicPr>
          <p:cNvPr id="6" name="Picture 5">
            <a:extLst>
              <a:ext uri="{FF2B5EF4-FFF2-40B4-BE49-F238E27FC236}">
                <a16:creationId xmlns:a16="http://schemas.microsoft.com/office/drawing/2014/main" id="{F5AFD616-901A-AE88-61B5-E5D0EE474698}"/>
              </a:ext>
            </a:extLst>
          </p:cNvPr>
          <p:cNvPicPr>
            <a:picLocks noChangeAspect="1"/>
          </p:cNvPicPr>
          <p:nvPr/>
        </p:nvPicPr>
        <p:blipFill>
          <a:blip r:embed="rId21"/>
          <a:stretch>
            <a:fillRect/>
          </a:stretch>
        </p:blipFill>
        <p:spPr>
          <a:xfrm>
            <a:off x="5406384" y="4496129"/>
            <a:ext cx="1891100" cy="996939"/>
          </a:xfrm>
          <a:prstGeom prst="rect">
            <a:avLst/>
          </a:prstGeom>
        </p:spPr>
      </p:pic>
    </p:spTree>
    <p:extLst>
      <p:ext uri="{BB962C8B-B14F-4D97-AF65-F5344CB8AC3E}">
        <p14:creationId xmlns:p14="http://schemas.microsoft.com/office/powerpoint/2010/main" val="77668971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p:cNvSpPr>
            <a:spLocks noGrp="1"/>
          </p:cNvSpPr>
          <p:nvPr>
            <p:ph type="title"/>
          </p:nvPr>
        </p:nvSpPr>
        <p:spPr/>
        <p:txBody>
          <a:bodyPr/>
          <a:lstStyle/>
          <a:p>
            <a:endParaRPr lang="en-US"/>
          </a:p>
        </p:txBody>
      </p:sp>
      <p:pic>
        <p:nvPicPr>
          <p:cNvPr id="1026" name="Picture 2" descr="C:\Users\HP\Desktop\act.jpg"/>
          <p:cNvPicPr>
            <a:picLocks noChangeAspect="1" noChangeArrowheads="1"/>
          </p:cNvPicPr>
          <p:nvPr/>
        </p:nvPicPr>
        <p:blipFill>
          <a:blip r:embed="rId2" cstate="print"/>
          <a:srcRect/>
          <a:stretch>
            <a:fillRect/>
          </a:stretch>
        </p:blipFill>
        <p:spPr bwMode="auto">
          <a:xfrm>
            <a:off x="152400" y="-21771"/>
            <a:ext cx="8403396" cy="6386513"/>
          </a:xfrm>
          <a:prstGeom prst="rect">
            <a:avLst/>
          </a:prstGeom>
          <a:noFill/>
        </p:spPr>
      </p:pic>
    </p:spTree>
    <p:extLst>
      <p:ext uri="{BB962C8B-B14F-4D97-AF65-F5344CB8AC3E}">
        <p14:creationId xmlns:p14="http://schemas.microsoft.com/office/powerpoint/2010/main" val="347927123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2" name="Picture 4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6855715"/>
          </a:xfrm>
          <a:prstGeom prst="rect">
            <a:avLst/>
          </a:prstGeom>
        </p:spPr>
      </p:pic>
      <p:sp>
        <p:nvSpPr>
          <p:cNvPr id="2" name="Title 1"/>
          <p:cNvSpPr txBox="1">
            <a:spLocks/>
          </p:cNvSpPr>
          <p:nvPr/>
        </p:nvSpPr>
        <p:spPr>
          <a:xfrm>
            <a:off x="585831" y="874316"/>
            <a:ext cx="8229600" cy="571500"/>
          </a:xfrm>
          <a:prstGeom prst="rect">
            <a:avLst/>
          </a:prstGeom>
        </p:spPr>
        <p:txBody>
          <a:bodyPr/>
          <a:lstStyle/>
          <a:p>
            <a:pPr defTabSz="342900">
              <a:defRPr/>
            </a:pPr>
            <a:r>
              <a:rPr lang="en-US" sz="2700" b="1" dirty="0">
                <a:latin typeface="Century Gothic"/>
              </a:rPr>
              <a:t>Cosmo Ferrites Overview</a:t>
            </a:r>
          </a:p>
        </p:txBody>
      </p:sp>
      <p:grpSp>
        <p:nvGrpSpPr>
          <p:cNvPr id="3" name="Group 38"/>
          <p:cNvGrpSpPr/>
          <p:nvPr/>
        </p:nvGrpSpPr>
        <p:grpSpPr>
          <a:xfrm>
            <a:off x="2105900" y="2789017"/>
            <a:ext cx="5841546" cy="687987"/>
            <a:chOff x="772273" y="2812762"/>
            <a:chExt cx="7788728" cy="917315"/>
          </a:xfrm>
        </p:grpSpPr>
        <p:grpSp>
          <p:nvGrpSpPr>
            <p:cNvPr id="4" name="Group 25"/>
            <p:cNvGrpSpPr/>
            <p:nvPr/>
          </p:nvGrpSpPr>
          <p:grpSpPr>
            <a:xfrm>
              <a:off x="772273" y="2837057"/>
              <a:ext cx="2983334" cy="893020"/>
              <a:chOff x="772273" y="2998381"/>
              <a:chExt cx="2983334" cy="893020"/>
            </a:xfrm>
          </p:grpSpPr>
          <p:sp>
            <p:nvSpPr>
              <p:cNvPr id="8" name="TextBox 2"/>
              <p:cNvSpPr txBox="1"/>
              <p:nvPr/>
            </p:nvSpPr>
            <p:spPr>
              <a:xfrm>
                <a:off x="772273" y="2998381"/>
                <a:ext cx="2693473" cy="338555"/>
              </a:xfrm>
              <a:prstGeom prst="rect">
                <a:avLst/>
              </a:prstGeom>
              <a:noFill/>
            </p:spPr>
            <p:txBody>
              <a:bodyPr wrap="none" rtlCol="0">
                <a:spAutoFit/>
              </a:bodyPr>
              <a:lstStyle/>
              <a:p>
                <a:r>
                  <a:rPr lang="en-US" sz="1050" b="1" dirty="0">
                    <a:latin typeface="+mj-lt"/>
                  </a:rPr>
                  <a:t>WORLD LEADER IN FERRITE CORES</a:t>
                </a:r>
              </a:p>
            </p:txBody>
          </p:sp>
          <p:sp>
            <p:nvSpPr>
              <p:cNvPr id="9" name="Rectangle 3"/>
              <p:cNvSpPr/>
              <p:nvPr/>
            </p:nvSpPr>
            <p:spPr>
              <a:xfrm>
                <a:off x="772273" y="3260460"/>
                <a:ext cx="2983334" cy="630941"/>
              </a:xfrm>
              <a:prstGeom prst="rect">
                <a:avLst/>
              </a:prstGeom>
            </p:spPr>
            <p:txBody>
              <a:bodyPr wrap="square">
                <a:spAutoFit/>
              </a:bodyPr>
              <a:lstStyle/>
              <a:p>
                <a:r>
                  <a:rPr lang="en-US" sz="825" b="1" dirty="0">
                    <a:solidFill>
                      <a:srgbClr val="002060"/>
                    </a:solidFill>
                    <a:latin typeface="+mj-lt"/>
                  </a:rPr>
                  <a:t>Cosmo  Ferrites is one of  the largest producers of </a:t>
                </a:r>
                <a:r>
                  <a:rPr lang="en-US" sz="825" b="1" dirty="0" err="1">
                    <a:solidFill>
                      <a:srgbClr val="002060"/>
                    </a:solidFill>
                    <a:latin typeface="+mj-lt"/>
                  </a:rPr>
                  <a:t>MnZn</a:t>
                </a:r>
                <a:r>
                  <a:rPr lang="en-US" sz="825" b="1" dirty="0">
                    <a:solidFill>
                      <a:srgbClr val="002060"/>
                    </a:solidFill>
                    <a:latin typeface="+mj-lt"/>
                  </a:rPr>
                  <a:t> Based Soft Ferrite Cores used in Power Electronics Industry</a:t>
                </a:r>
                <a:endParaRPr lang="id-ID" sz="825" b="1" dirty="0">
                  <a:solidFill>
                    <a:srgbClr val="002060"/>
                  </a:solidFill>
                  <a:latin typeface="+mj-lt"/>
                </a:endParaRPr>
              </a:p>
            </p:txBody>
          </p:sp>
        </p:grpSp>
        <p:grpSp>
          <p:nvGrpSpPr>
            <p:cNvPr id="5" name="Group 26"/>
            <p:cNvGrpSpPr/>
            <p:nvPr/>
          </p:nvGrpSpPr>
          <p:grpSpPr>
            <a:xfrm>
              <a:off x="5964029" y="2812762"/>
              <a:ext cx="2596972" cy="766465"/>
              <a:chOff x="5965486" y="2974086"/>
              <a:chExt cx="2596972" cy="766465"/>
            </a:xfrm>
          </p:grpSpPr>
          <p:sp>
            <p:nvSpPr>
              <p:cNvPr id="6" name="TextBox 4"/>
              <p:cNvSpPr txBox="1"/>
              <p:nvPr/>
            </p:nvSpPr>
            <p:spPr>
              <a:xfrm>
                <a:off x="5965486" y="2974086"/>
                <a:ext cx="1267868" cy="338554"/>
              </a:xfrm>
              <a:prstGeom prst="rect">
                <a:avLst/>
              </a:prstGeom>
              <a:noFill/>
            </p:spPr>
            <p:txBody>
              <a:bodyPr wrap="none" rtlCol="0">
                <a:spAutoFit/>
              </a:bodyPr>
              <a:lstStyle/>
              <a:p>
                <a:r>
                  <a:rPr lang="en-US" sz="1050" b="1" dirty="0">
                    <a:latin typeface="+mj-lt"/>
                  </a:rPr>
                  <a:t>PUBLIC LISTED</a:t>
                </a:r>
                <a:endParaRPr lang="id-ID" sz="1050" b="1" dirty="0">
                  <a:latin typeface="+mj-lt"/>
                </a:endParaRPr>
              </a:p>
            </p:txBody>
          </p:sp>
          <p:sp>
            <p:nvSpPr>
              <p:cNvPr id="7" name="Rectangle 6"/>
              <p:cNvSpPr/>
              <p:nvPr/>
            </p:nvSpPr>
            <p:spPr>
              <a:xfrm>
                <a:off x="5965486" y="3278886"/>
                <a:ext cx="2596972" cy="461665"/>
              </a:xfrm>
              <a:prstGeom prst="rect">
                <a:avLst/>
              </a:prstGeom>
            </p:spPr>
            <p:txBody>
              <a:bodyPr wrap="square">
                <a:spAutoFit/>
              </a:bodyPr>
              <a:lstStyle/>
              <a:p>
                <a:pPr algn="just"/>
                <a:r>
                  <a:rPr lang="en-US" sz="825" b="1" dirty="0">
                    <a:solidFill>
                      <a:srgbClr val="002060"/>
                    </a:solidFill>
                    <a:latin typeface="+mj-lt"/>
                  </a:rPr>
                  <a:t>The company is listed on the Bombay Stock Exchange  (BSE)</a:t>
                </a:r>
                <a:endParaRPr lang="id-ID" sz="825" b="1" dirty="0">
                  <a:solidFill>
                    <a:srgbClr val="002060"/>
                  </a:solidFill>
                  <a:latin typeface="+mj-lt"/>
                </a:endParaRPr>
              </a:p>
            </p:txBody>
          </p:sp>
        </p:grpSp>
      </p:grpSp>
      <p:grpSp>
        <p:nvGrpSpPr>
          <p:cNvPr id="10" name="Group 37"/>
          <p:cNvGrpSpPr/>
          <p:nvPr/>
        </p:nvGrpSpPr>
        <p:grpSpPr>
          <a:xfrm>
            <a:off x="2057400" y="1824604"/>
            <a:ext cx="6115050" cy="734390"/>
            <a:chOff x="729384" y="1114583"/>
            <a:chExt cx="8153400" cy="979187"/>
          </a:xfrm>
        </p:grpSpPr>
        <p:grpSp>
          <p:nvGrpSpPr>
            <p:cNvPr id="11" name="Group 30"/>
            <p:cNvGrpSpPr/>
            <p:nvPr/>
          </p:nvGrpSpPr>
          <p:grpSpPr>
            <a:xfrm>
              <a:off x="729384" y="1114583"/>
              <a:ext cx="2539214" cy="609107"/>
              <a:chOff x="729384" y="1114583"/>
              <a:chExt cx="2539214" cy="609107"/>
            </a:xfrm>
          </p:grpSpPr>
          <p:sp>
            <p:nvSpPr>
              <p:cNvPr id="15" name="TextBox 14"/>
              <p:cNvSpPr txBox="1"/>
              <p:nvPr/>
            </p:nvSpPr>
            <p:spPr>
              <a:xfrm>
                <a:off x="729384" y="1114583"/>
                <a:ext cx="1428169" cy="338555"/>
              </a:xfrm>
              <a:prstGeom prst="rect">
                <a:avLst/>
              </a:prstGeom>
              <a:noFill/>
            </p:spPr>
            <p:txBody>
              <a:bodyPr wrap="none" rtlCol="0">
                <a:spAutoFit/>
              </a:bodyPr>
              <a:lstStyle/>
              <a:p>
                <a:r>
                  <a:rPr lang="en-US" sz="1050" b="1" dirty="0">
                    <a:latin typeface="+mj-lt"/>
                  </a:rPr>
                  <a:t>ESTABLISHMENT</a:t>
                </a:r>
                <a:endParaRPr lang="id-ID" sz="1050" b="1" dirty="0">
                  <a:latin typeface="+mj-lt"/>
                </a:endParaRPr>
              </a:p>
            </p:txBody>
          </p:sp>
          <p:sp>
            <p:nvSpPr>
              <p:cNvPr id="16" name="Rectangle 15"/>
              <p:cNvSpPr/>
              <p:nvPr/>
            </p:nvSpPr>
            <p:spPr>
              <a:xfrm>
                <a:off x="772273" y="1446691"/>
                <a:ext cx="2496325" cy="276999"/>
              </a:xfrm>
              <a:prstGeom prst="rect">
                <a:avLst/>
              </a:prstGeom>
            </p:spPr>
            <p:txBody>
              <a:bodyPr wrap="square">
                <a:spAutoFit/>
              </a:bodyPr>
              <a:lstStyle/>
              <a:p>
                <a:endParaRPr lang="id-ID" sz="750" b="1" dirty="0">
                  <a:solidFill>
                    <a:schemeClr val="tx1">
                      <a:lumMod val="65000"/>
                      <a:lumOff val="35000"/>
                    </a:schemeClr>
                  </a:solidFill>
                  <a:latin typeface="+mj-lt"/>
                </a:endParaRPr>
              </a:p>
            </p:txBody>
          </p:sp>
        </p:grpSp>
        <p:grpSp>
          <p:nvGrpSpPr>
            <p:cNvPr id="12" name="Group 29"/>
            <p:cNvGrpSpPr/>
            <p:nvPr/>
          </p:nvGrpSpPr>
          <p:grpSpPr>
            <a:xfrm>
              <a:off x="5964029" y="1220330"/>
              <a:ext cx="2918755" cy="873440"/>
              <a:chOff x="5965486" y="1220330"/>
              <a:chExt cx="2918755" cy="873440"/>
            </a:xfrm>
          </p:grpSpPr>
          <p:sp>
            <p:nvSpPr>
              <p:cNvPr id="13" name="TextBox 12"/>
              <p:cNvSpPr txBox="1"/>
              <p:nvPr/>
            </p:nvSpPr>
            <p:spPr>
              <a:xfrm>
                <a:off x="5965486" y="1220330"/>
                <a:ext cx="1075508" cy="338555"/>
              </a:xfrm>
              <a:prstGeom prst="rect">
                <a:avLst/>
              </a:prstGeom>
              <a:noFill/>
            </p:spPr>
            <p:txBody>
              <a:bodyPr wrap="none" rtlCol="0">
                <a:spAutoFit/>
              </a:bodyPr>
              <a:lstStyle/>
              <a:p>
                <a:r>
                  <a:rPr lang="en-US" sz="1050" b="1" dirty="0">
                    <a:latin typeface="+mj-lt"/>
                  </a:rPr>
                  <a:t>PROMOTER</a:t>
                </a:r>
                <a:endParaRPr lang="id-ID" sz="1050" b="1" dirty="0">
                  <a:latin typeface="+mj-lt"/>
                </a:endParaRPr>
              </a:p>
            </p:txBody>
          </p:sp>
          <p:sp>
            <p:nvSpPr>
              <p:cNvPr id="14" name="Rectangle 13"/>
              <p:cNvSpPr/>
              <p:nvPr/>
            </p:nvSpPr>
            <p:spPr>
              <a:xfrm>
                <a:off x="5965486" y="1462829"/>
                <a:ext cx="2918755" cy="630941"/>
              </a:xfrm>
              <a:prstGeom prst="rect">
                <a:avLst/>
              </a:prstGeom>
            </p:spPr>
            <p:txBody>
              <a:bodyPr wrap="square">
                <a:spAutoFit/>
              </a:bodyPr>
              <a:lstStyle/>
              <a:p>
                <a:pPr algn="just"/>
                <a:r>
                  <a:rPr lang="en-US" sz="825" b="1" dirty="0">
                    <a:solidFill>
                      <a:srgbClr val="002060"/>
                    </a:solidFill>
                    <a:latin typeface="+mj-lt"/>
                  </a:rPr>
                  <a:t>Promoted by Mr. Ashok </a:t>
                </a:r>
                <a:r>
                  <a:rPr lang="en-US" sz="825" b="1" dirty="0" err="1">
                    <a:solidFill>
                      <a:srgbClr val="002060"/>
                    </a:solidFill>
                    <a:latin typeface="+mj-lt"/>
                  </a:rPr>
                  <a:t>Jaipuria</a:t>
                </a:r>
                <a:r>
                  <a:rPr lang="en-US" sz="825" b="1" dirty="0">
                    <a:solidFill>
                      <a:srgbClr val="002060"/>
                    </a:solidFill>
                    <a:latin typeface="+mj-lt"/>
                  </a:rPr>
                  <a:t>, 1</a:t>
                </a:r>
                <a:r>
                  <a:rPr lang="en-US" sz="825" b="1" baseline="30000" dirty="0">
                    <a:solidFill>
                      <a:srgbClr val="002060"/>
                    </a:solidFill>
                    <a:latin typeface="+mj-lt"/>
                  </a:rPr>
                  <a:t>st</a:t>
                </a:r>
                <a:r>
                  <a:rPr lang="en-US" sz="825" b="1" dirty="0">
                    <a:solidFill>
                      <a:srgbClr val="002060"/>
                    </a:solidFill>
                    <a:latin typeface="+mj-lt"/>
                  </a:rPr>
                  <a:t> Generation Entrepreneur,  who introduced country to  Soft Ferrite Cores</a:t>
                </a:r>
              </a:p>
            </p:txBody>
          </p:sp>
        </p:grpSp>
      </p:grpSp>
      <p:cxnSp>
        <p:nvCxnSpPr>
          <p:cNvPr id="17" name="Straight Connector 16"/>
          <p:cNvCxnSpPr/>
          <p:nvPr/>
        </p:nvCxnSpPr>
        <p:spPr>
          <a:xfrm rot="5400000">
            <a:off x="2411128" y="3759562"/>
            <a:ext cx="4091315" cy="1191"/>
          </a:xfrm>
          <a:prstGeom prst="line">
            <a:avLst/>
          </a:prstGeom>
          <a:ln>
            <a:solidFill>
              <a:schemeClr val="bg1">
                <a:lumMod val="8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396530" y="2681859"/>
            <a:ext cx="8120510" cy="0"/>
          </a:xfrm>
          <a:prstGeom prst="line">
            <a:avLst/>
          </a:prstGeom>
          <a:ln>
            <a:solidFill>
              <a:srgbClr val="DE092B"/>
            </a:solidFill>
            <a:prstDash val="dash"/>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V="1">
            <a:off x="392878" y="3539115"/>
            <a:ext cx="8120510" cy="1"/>
          </a:xfrm>
          <a:prstGeom prst="line">
            <a:avLst/>
          </a:prstGeom>
          <a:ln>
            <a:solidFill>
              <a:srgbClr val="DE092B"/>
            </a:solidFill>
            <a:prstDash val="dash"/>
          </a:ln>
        </p:spPr>
        <p:style>
          <a:lnRef idx="1">
            <a:schemeClr val="accent1"/>
          </a:lnRef>
          <a:fillRef idx="0">
            <a:schemeClr val="accent1"/>
          </a:fillRef>
          <a:effectRef idx="0">
            <a:schemeClr val="accent1"/>
          </a:effectRef>
          <a:fontRef idx="minor">
            <a:schemeClr val="tx1"/>
          </a:fontRef>
        </p:style>
      </p:cxnSp>
      <p:grpSp>
        <p:nvGrpSpPr>
          <p:cNvPr id="20" name="Group 39"/>
          <p:cNvGrpSpPr/>
          <p:nvPr/>
        </p:nvGrpSpPr>
        <p:grpSpPr>
          <a:xfrm>
            <a:off x="2089567" y="3646273"/>
            <a:ext cx="6082883" cy="1026495"/>
            <a:chOff x="772273" y="4628130"/>
            <a:chExt cx="8110511" cy="1368659"/>
          </a:xfrm>
        </p:grpSpPr>
        <p:grpSp>
          <p:nvGrpSpPr>
            <p:cNvPr id="21" name="Group 34"/>
            <p:cNvGrpSpPr/>
            <p:nvPr/>
          </p:nvGrpSpPr>
          <p:grpSpPr>
            <a:xfrm>
              <a:off x="772273" y="4636333"/>
              <a:ext cx="2788997" cy="1360456"/>
              <a:chOff x="772273" y="4650112"/>
              <a:chExt cx="2788997" cy="1360456"/>
            </a:xfrm>
          </p:grpSpPr>
          <p:sp>
            <p:nvSpPr>
              <p:cNvPr id="25" name="TextBox 6"/>
              <p:cNvSpPr txBox="1"/>
              <p:nvPr/>
            </p:nvSpPr>
            <p:spPr>
              <a:xfrm>
                <a:off x="772273" y="4650112"/>
                <a:ext cx="1400384" cy="338554"/>
              </a:xfrm>
              <a:prstGeom prst="rect">
                <a:avLst/>
              </a:prstGeom>
              <a:noFill/>
            </p:spPr>
            <p:txBody>
              <a:bodyPr wrap="none" rtlCol="0">
                <a:spAutoFit/>
              </a:bodyPr>
              <a:lstStyle/>
              <a:p>
                <a:r>
                  <a:rPr lang="en-US" sz="1050" b="1" dirty="0">
                    <a:latin typeface="+mj-lt"/>
                  </a:rPr>
                  <a:t>CERTIFICATIONS</a:t>
                </a:r>
                <a:endParaRPr lang="id-ID" sz="1050" b="1" dirty="0">
                  <a:latin typeface="+mj-lt"/>
                </a:endParaRPr>
              </a:p>
            </p:txBody>
          </p:sp>
          <p:sp>
            <p:nvSpPr>
              <p:cNvPr id="26" name="Rectangle 7"/>
              <p:cNvSpPr/>
              <p:nvPr/>
            </p:nvSpPr>
            <p:spPr>
              <a:xfrm>
                <a:off x="772273" y="4871795"/>
                <a:ext cx="2788997" cy="1138773"/>
              </a:xfrm>
              <a:prstGeom prst="rect">
                <a:avLst/>
              </a:prstGeom>
            </p:spPr>
            <p:txBody>
              <a:bodyPr wrap="square">
                <a:spAutoFit/>
              </a:bodyPr>
              <a:lstStyle/>
              <a:p>
                <a:r>
                  <a:rPr lang="en-US" sz="825" b="1" dirty="0">
                    <a:solidFill>
                      <a:srgbClr val="002060"/>
                    </a:solidFill>
                    <a:latin typeface="+mj-lt"/>
                  </a:rPr>
                  <a:t>ISO 9001:2015</a:t>
                </a:r>
              </a:p>
              <a:p>
                <a:r>
                  <a:rPr lang="en-US" sz="825" b="1" dirty="0">
                    <a:solidFill>
                      <a:srgbClr val="002060"/>
                    </a:solidFill>
                    <a:latin typeface="+mj-lt"/>
                  </a:rPr>
                  <a:t>ISO 14001:2015</a:t>
                </a:r>
              </a:p>
              <a:p>
                <a:r>
                  <a:rPr lang="en-US" sz="825" b="1" dirty="0">
                    <a:solidFill>
                      <a:srgbClr val="002060"/>
                    </a:solidFill>
                    <a:latin typeface="+mj-lt"/>
                  </a:rPr>
                  <a:t>ISO/TS:16949 </a:t>
                </a:r>
              </a:p>
              <a:p>
                <a:r>
                  <a:rPr lang="en-US" sz="825" b="1" dirty="0" err="1">
                    <a:solidFill>
                      <a:srgbClr val="002060"/>
                    </a:solidFill>
                    <a:latin typeface="+mj-lt"/>
                  </a:rPr>
                  <a:t>RoHS</a:t>
                </a:r>
                <a:r>
                  <a:rPr lang="en-US" sz="825" b="1" dirty="0">
                    <a:solidFill>
                      <a:srgbClr val="002060"/>
                    </a:solidFill>
                    <a:latin typeface="+mj-lt"/>
                  </a:rPr>
                  <a:t> Certified</a:t>
                </a:r>
              </a:p>
              <a:p>
                <a:r>
                  <a:rPr lang="en-US" sz="825" b="1" dirty="0">
                    <a:solidFill>
                      <a:srgbClr val="002060"/>
                    </a:solidFill>
                    <a:latin typeface="+mj-lt"/>
                  </a:rPr>
                  <a:t>REACH Compliant</a:t>
                </a:r>
              </a:p>
              <a:p>
                <a:r>
                  <a:rPr lang="en-US" sz="825" b="1" dirty="0">
                    <a:solidFill>
                      <a:srgbClr val="002060"/>
                    </a:solidFill>
                    <a:latin typeface="+mj-lt"/>
                  </a:rPr>
                  <a:t>UL Approved Insulation Coating</a:t>
                </a:r>
              </a:p>
            </p:txBody>
          </p:sp>
        </p:grpSp>
        <p:grpSp>
          <p:nvGrpSpPr>
            <p:cNvPr id="22" name="Group 35"/>
            <p:cNvGrpSpPr/>
            <p:nvPr/>
          </p:nvGrpSpPr>
          <p:grpSpPr>
            <a:xfrm>
              <a:off x="6063384" y="4628130"/>
              <a:ext cx="2819400" cy="895761"/>
              <a:chOff x="6063384" y="4641910"/>
              <a:chExt cx="2819400" cy="895761"/>
            </a:xfrm>
          </p:grpSpPr>
          <p:sp>
            <p:nvSpPr>
              <p:cNvPr id="23" name="TextBox 10"/>
              <p:cNvSpPr txBox="1"/>
              <p:nvPr/>
            </p:nvSpPr>
            <p:spPr>
              <a:xfrm>
                <a:off x="6063384" y="4641910"/>
                <a:ext cx="2090744" cy="338554"/>
              </a:xfrm>
              <a:prstGeom prst="rect">
                <a:avLst/>
              </a:prstGeom>
              <a:noFill/>
            </p:spPr>
            <p:txBody>
              <a:bodyPr wrap="none" rtlCol="0">
                <a:spAutoFit/>
              </a:bodyPr>
              <a:lstStyle/>
              <a:p>
                <a:r>
                  <a:rPr lang="en-US" sz="1050" b="1" dirty="0">
                    <a:latin typeface="+mj-lt"/>
                  </a:rPr>
                  <a:t>AWARDS &amp; RECOGNITION</a:t>
                </a:r>
                <a:endParaRPr lang="id-ID" sz="1050" b="1" dirty="0">
                  <a:latin typeface="+mj-lt"/>
                </a:endParaRPr>
              </a:p>
            </p:txBody>
          </p:sp>
          <p:sp>
            <p:nvSpPr>
              <p:cNvPr id="24" name="Rectangle 11"/>
              <p:cNvSpPr/>
              <p:nvPr/>
            </p:nvSpPr>
            <p:spPr>
              <a:xfrm>
                <a:off x="6063384" y="4906730"/>
                <a:ext cx="2819400" cy="630941"/>
              </a:xfrm>
              <a:prstGeom prst="rect">
                <a:avLst/>
              </a:prstGeom>
            </p:spPr>
            <p:txBody>
              <a:bodyPr wrap="square">
                <a:spAutoFit/>
              </a:bodyPr>
              <a:lstStyle/>
              <a:p>
                <a:r>
                  <a:rPr lang="en-US" sz="825" b="1" dirty="0">
                    <a:solidFill>
                      <a:srgbClr val="002060"/>
                    </a:solidFill>
                    <a:latin typeface="+mj-lt"/>
                  </a:rPr>
                  <a:t>Winner of ELCINA-EFY Award for Outstanding Achievement in “Exports/Large Scale” Category</a:t>
                </a:r>
              </a:p>
            </p:txBody>
          </p:sp>
        </p:grpSp>
      </p:grpSp>
      <p:pic>
        <p:nvPicPr>
          <p:cNvPr id="27" name="Picture 2" descr="Establishment"/>
          <p:cNvPicPr>
            <a:picLocks noChangeAspect="1" noChangeArrowheads="1"/>
          </p:cNvPicPr>
          <p:nvPr/>
        </p:nvPicPr>
        <p:blipFill>
          <a:blip r:embed="rId3" cstate="print">
            <a:clrChange>
              <a:clrFrom>
                <a:srgbClr val="E9EAEB"/>
              </a:clrFrom>
              <a:clrTo>
                <a:srgbClr val="E9EAEB">
                  <a:alpha val="0"/>
                </a:srgbClr>
              </a:clrTo>
            </a:clrChange>
            <a:duotone>
              <a:prstClr val="black"/>
              <a:srgbClr val="A60678">
                <a:tint val="45000"/>
                <a:satMod val="400000"/>
              </a:srgbClr>
            </a:duotone>
            <a:lum contrast="40000"/>
            <a:extLst>
              <a:ext uri="{28A0092B-C50C-407E-A947-70E740481C1C}">
                <a14:useLocalDpi xmlns:a14="http://schemas.microsoft.com/office/drawing/2010/main" val="0"/>
              </a:ext>
            </a:extLst>
          </a:blip>
          <a:srcRect/>
          <a:stretch>
            <a:fillRect/>
          </a:stretch>
        </p:blipFill>
        <p:spPr bwMode="auto">
          <a:xfrm>
            <a:off x="1258389" y="1892628"/>
            <a:ext cx="574984" cy="551786"/>
          </a:xfrm>
          <a:prstGeom prst="rect">
            <a:avLst/>
          </a:prstGeom>
          <a:noFill/>
          <a:extLst>
            <a:ext uri="{909E8E84-426E-40DD-AFC4-6F175D3DCCD1}">
              <a14:hiddenFill xmlns:a14="http://schemas.microsoft.com/office/drawing/2010/main">
                <a:solidFill>
                  <a:srgbClr val="FFFFFF"/>
                </a:solidFill>
              </a14:hiddenFill>
            </a:ext>
          </a:extLst>
        </p:spPr>
      </p:pic>
      <p:pic>
        <p:nvPicPr>
          <p:cNvPr id="28" name="Picture 4" descr="Founder"/>
          <p:cNvPicPr>
            <a:picLocks noChangeAspect="1" noChangeArrowheads="1"/>
          </p:cNvPicPr>
          <p:nvPr/>
        </p:nvPicPr>
        <p:blipFill>
          <a:blip r:embed="rId4" cstate="print">
            <a:duotone>
              <a:prstClr val="black"/>
              <a:srgbClr val="A60678">
                <a:tint val="45000"/>
                <a:satMod val="400000"/>
              </a:srgbClr>
            </a:duotone>
            <a:lum bright="10000" contrast="40000"/>
            <a:extLst>
              <a:ext uri="{28A0092B-C50C-407E-A947-70E740481C1C}">
                <a14:useLocalDpi xmlns:a14="http://schemas.microsoft.com/office/drawing/2010/main" val="0"/>
              </a:ext>
            </a:extLst>
          </a:blip>
          <a:srcRect/>
          <a:stretch>
            <a:fillRect/>
          </a:stretch>
        </p:blipFill>
        <p:spPr bwMode="auto">
          <a:xfrm>
            <a:off x="5077320" y="1878181"/>
            <a:ext cx="681646" cy="622658"/>
          </a:xfrm>
          <a:prstGeom prst="rect">
            <a:avLst/>
          </a:prstGeom>
          <a:noFill/>
          <a:extLst>
            <a:ext uri="{909E8E84-426E-40DD-AFC4-6F175D3DCCD1}">
              <a14:hiddenFill xmlns:a14="http://schemas.microsoft.com/office/drawing/2010/main">
                <a:solidFill>
                  <a:srgbClr val="FFFFFF"/>
                </a:solidFill>
              </a14:hiddenFill>
            </a:ext>
          </a:extLst>
        </p:spPr>
      </p:pic>
      <p:pic>
        <p:nvPicPr>
          <p:cNvPr id="29" name="Picture 8" descr="Certifications"/>
          <p:cNvPicPr>
            <a:picLocks noChangeAspect="1" noChangeArrowheads="1"/>
          </p:cNvPicPr>
          <p:nvPr/>
        </p:nvPicPr>
        <p:blipFill>
          <a:blip r:embed="rId5" cstate="print">
            <a:duotone>
              <a:prstClr val="black"/>
              <a:srgbClr val="A60678">
                <a:tint val="45000"/>
                <a:satMod val="400000"/>
              </a:srgbClr>
            </a:duotone>
            <a:lum contrast="40000"/>
            <a:extLst>
              <a:ext uri="{28A0092B-C50C-407E-A947-70E740481C1C}">
                <a14:useLocalDpi xmlns:a14="http://schemas.microsoft.com/office/drawing/2010/main" val="0"/>
              </a:ext>
            </a:extLst>
          </a:blip>
          <a:srcRect/>
          <a:stretch>
            <a:fillRect/>
          </a:stretch>
        </p:blipFill>
        <p:spPr bwMode="auto">
          <a:xfrm flipH="1">
            <a:off x="1264198" y="3646273"/>
            <a:ext cx="582755" cy="860564"/>
          </a:xfrm>
          <a:prstGeom prst="rect">
            <a:avLst/>
          </a:prstGeom>
          <a:noFill/>
          <a:extLst>
            <a:ext uri="{909E8E84-426E-40DD-AFC4-6F175D3DCCD1}">
              <a14:hiddenFill xmlns:a14="http://schemas.microsoft.com/office/drawing/2010/main">
                <a:solidFill>
                  <a:srgbClr val="FFFFFF"/>
                </a:solidFill>
              </a14:hiddenFill>
            </a:ext>
          </a:extLst>
        </p:spPr>
      </p:pic>
      <p:pic>
        <p:nvPicPr>
          <p:cNvPr id="30" name="Picture 10" descr="Bombay Stock Exchange"/>
          <p:cNvPicPr>
            <a:picLocks noChangeAspect="1" noChangeArrowheads="1"/>
          </p:cNvPicPr>
          <p:nvPr/>
        </p:nvPicPr>
        <p:blipFill>
          <a:blip r:embed="rId6" cstate="print">
            <a:duotone>
              <a:prstClr val="black"/>
              <a:srgbClr val="A60678">
                <a:tint val="45000"/>
                <a:satMod val="400000"/>
              </a:srgbClr>
            </a:duotone>
            <a:lum contrast="40000"/>
            <a:extLst>
              <a:ext uri="{28A0092B-C50C-407E-A947-70E740481C1C}">
                <a14:useLocalDpi xmlns:a14="http://schemas.microsoft.com/office/drawing/2010/main" val="0"/>
              </a:ext>
            </a:extLst>
          </a:blip>
          <a:srcRect/>
          <a:stretch>
            <a:fillRect/>
          </a:stretch>
        </p:blipFill>
        <p:spPr bwMode="auto">
          <a:xfrm>
            <a:off x="5015759" y="2848790"/>
            <a:ext cx="837431" cy="496355"/>
          </a:xfrm>
          <a:prstGeom prst="rect">
            <a:avLst/>
          </a:prstGeom>
          <a:noFill/>
          <a:extLst>
            <a:ext uri="{909E8E84-426E-40DD-AFC4-6F175D3DCCD1}">
              <a14:hiddenFill xmlns:a14="http://schemas.microsoft.com/office/drawing/2010/main">
                <a:solidFill>
                  <a:srgbClr val="FFFFFF"/>
                </a:solidFill>
              </a14:hiddenFill>
            </a:ext>
          </a:extLst>
        </p:spPr>
      </p:pic>
      <p:pic>
        <p:nvPicPr>
          <p:cNvPr id="31" name="Picture 12" descr="Awards &amp; Recognition"/>
          <p:cNvPicPr>
            <a:picLocks noChangeAspect="1" noChangeArrowheads="1"/>
          </p:cNvPicPr>
          <p:nvPr/>
        </p:nvPicPr>
        <p:blipFill>
          <a:blip r:embed="rId7" cstate="print">
            <a:duotone>
              <a:prstClr val="black"/>
              <a:srgbClr val="A60678">
                <a:tint val="45000"/>
                <a:satMod val="400000"/>
              </a:srgbClr>
            </a:duotone>
            <a:lum contrast="40000"/>
            <a:extLst>
              <a:ext uri="{28A0092B-C50C-407E-A947-70E740481C1C}">
                <a14:useLocalDpi xmlns:a14="http://schemas.microsoft.com/office/drawing/2010/main" val="0"/>
              </a:ext>
            </a:extLst>
          </a:blip>
          <a:srcRect/>
          <a:stretch>
            <a:fillRect/>
          </a:stretch>
        </p:blipFill>
        <p:spPr bwMode="auto">
          <a:xfrm>
            <a:off x="5124740" y="3646272"/>
            <a:ext cx="646560" cy="636458"/>
          </a:xfrm>
          <a:prstGeom prst="rect">
            <a:avLst/>
          </a:prstGeom>
          <a:noFill/>
          <a:extLst>
            <a:ext uri="{909E8E84-426E-40DD-AFC4-6F175D3DCCD1}">
              <a14:hiddenFill xmlns:a14="http://schemas.microsoft.com/office/drawing/2010/main">
                <a:solidFill>
                  <a:srgbClr val="FFFFFF"/>
                </a:solidFill>
              </a14:hiddenFill>
            </a:ext>
          </a:extLst>
        </p:spPr>
      </p:pic>
      <p:sp>
        <p:nvSpPr>
          <p:cNvPr id="33" name="Rectangle 8"/>
          <p:cNvSpPr/>
          <p:nvPr/>
        </p:nvSpPr>
        <p:spPr>
          <a:xfrm>
            <a:off x="2057400" y="2038917"/>
            <a:ext cx="2400300" cy="473206"/>
          </a:xfrm>
          <a:prstGeom prst="rect">
            <a:avLst/>
          </a:prstGeom>
        </p:spPr>
        <p:txBody>
          <a:bodyPr wrap="square">
            <a:spAutoFit/>
          </a:bodyPr>
          <a:lstStyle/>
          <a:p>
            <a:r>
              <a:rPr lang="en-US" sz="825" b="1" dirty="0">
                <a:solidFill>
                  <a:srgbClr val="002060"/>
                </a:solidFill>
                <a:latin typeface="+mj-lt"/>
              </a:rPr>
              <a:t>Established in 1986, Cosmo Ferrites Limited  is one of the</a:t>
            </a:r>
            <a:r>
              <a:rPr lang="en-US" sz="825" b="1" dirty="0">
                <a:solidFill>
                  <a:srgbClr val="002060"/>
                </a:solidFill>
              </a:rPr>
              <a:t> largest  Soft Ferrite players in the world with </a:t>
            </a:r>
            <a:r>
              <a:rPr lang="en-IN" sz="825" b="1" dirty="0">
                <a:solidFill>
                  <a:srgbClr val="002060"/>
                </a:solidFill>
              </a:rPr>
              <a:t>a sales turnover of USD 8.54 Million in FY 2018-19</a:t>
            </a:r>
            <a:endParaRPr lang="en-IN" sz="825" b="1" dirty="0">
              <a:solidFill>
                <a:srgbClr val="002060"/>
              </a:solidFill>
              <a:latin typeface="+mj-lt"/>
            </a:endParaRPr>
          </a:p>
        </p:txBody>
      </p:sp>
      <p:cxnSp>
        <p:nvCxnSpPr>
          <p:cNvPr id="34" name="Straight Connector 33"/>
          <p:cNvCxnSpPr/>
          <p:nvPr/>
        </p:nvCxnSpPr>
        <p:spPr>
          <a:xfrm flipV="1">
            <a:off x="392878" y="4738825"/>
            <a:ext cx="8120510" cy="1"/>
          </a:xfrm>
          <a:prstGeom prst="line">
            <a:avLst/>
          </a:prstGeom>
          <a:ln>
            <a:solidFill>
              <a:srgbClr val="DE092B"/>
            </a:solidFill>
            <a:prstDash val="dash"/>
          </a:ln>
        </p:spPr>
        <p:style>
          <a:lnRef idx="1">
            <a:schemeClr val="accent1"/>
          </a:lnRef>
          <a:fillRef idx="0">
            <a:schemeClr val="accent1"/>
          </a:fillRef>
          <a:effectRef idx="0">
            <a:schemeClr val="accent1"/>
          </a:effectRef>
          <a:fontRef idx="minor">
            <a:schemeClr val="tx1"/>
          </a:fontRef>
        </p:style>
      </p:cxnSp>
      <p:grpSp>
        <p:nvGrpSpPr>
          <p:cNvPr id="35" name="Group 40"/>
          <p:cNvGrpSpPr/>
          <p:nvPr/>
        </p:nvGrpSpPr>
        <p:grpSpPr>
          <a:xfrm>
            <a:off x="2090538" y="4868018"/>
            <a:ext cx="6648875" cy="671821"/>
            <a:chOff x="772273" y="4628130"/>
            <a:chExt cx="8865166" cy="895761"/>
          </a:xfrm>
        </p:grpSpPr>
        <p:grpSp>
          <p:nvGrpSpPr>
            <p:cNvPr id="36" name="Group 34"/>
            <p:cNvGrpSpPr/>
            <p:nvPr/>
          </p:nvGrpSpPr>
          <p:grpSpPr>
            <a:xfrm>
              <a:off x="772273" y="4636333"/>
              <a:ext cx="3003817" cy="683347"/>
              <a:chOff x="772273" y="4650112"/>
              <a:chExt cx="3003817" cy="683347"/>
            </a:xfrm>
          </p:grpSpPr>
          <p:sp>
            <p:nvSpPr>
              <p:cNvPr id="40" name="TextBox 39"/>
              <p:cNvSpPr txBox="1"/>
              <p:nvPr/>
            </p:nvSpPr>
            <p:spPr>
              <a:xfrm>
                <a:off x="772273" y="4650112"/>
                <a:ext cx="2385696" cy="338555"/>
              </a:xfrm>
              <a:prstGeom prst="rect">
                <a:avLst/>
              </a:prstGeom>
              <a:noFill/>
            </p:spPr>
            <p:txBody>
              <a:bodyPr wrap="none" rtlCol="0">
                <a:spAutoFit/>
              </a:bodyPr>
              <a:lstStyle/>
              <a:p>
                <a:r>
                  <a:rPr lang="en-US" sz="1050" b="1" dirty="0">
                    <a:latin typeface="+mj-lt"/>
                  </a:rPr>
                  <a:t>STRONG EXPORT FOOTPRINTS</a:t>
                </a:r>
                <a:endParaRPr lang="id-ID" sz="1050" b="1" dirty="0">
                  <a:latin typeface="+mj-lt"/>
                </a:endParaRPr>
              </a:p>
            </p:txBody>
          </p:sp>
          <p:sp>
            <p:nvSpPr>
              <p:cNvPr id="41" name="Rectangle 40"/>
              <p:cNvSpPr/>
              <p:nvPr/>
            </p:nvSpPr>
            <p:spPr>
              <a:xfrm>
                <a:off x="772273" y="4871793"/>
                <a:ext cx="3003817" cy="461666"/>
              </a:xfrm>
              <a:prstGeom prst="rect">
                <a:avLst/>
              </a:prstGeom>
            </p:spPr>
            <p:txBody>
              <a:bodyPr wrap="square">
                <a:spAutoFit/>
              </a:bodyPr>
              <a:lstStyle/>
              <a:p>
                <a:pPr algn="just"/>
                <a:r>
                  <a:rPr lang="en-US" sz="825" b="1" dirty="0">
                    <a:solidFill>
                      <a:srgbClr val="002060"/>
                    </a:solidFill>
                  </a:rPr>
                  <a:t>Leading Soft Ferrite Cores exporter from India with export to more than 50 countries .  </a:t>
                </a:r>
              </a:p>
            </p:txBody>
          </p:sp>
        </p:grpSp>
        <p:grpSp>
          <p:nvGrpSpPr>
            <p:cNvPr id="37" name="Group 35"/>
            <p:cNvGrpSpPr/>
            <p:nvPr/>
          </p:nvGrpSpPr>
          <p:grpSpPr>
            <a:xfrm>
              <a:off x="6063384" y="4628130"/>
              <a:ext cx="3574055" cy="895761"/>
              <a:chOff x="6063384" y="4641910"/>
              <a:chExt cx="3574055" cy="895761"/>
            </a:xfrm>
          </p:grpSpPr>
          <p:sp>
            <p:nvSpPr>
              <p:cNvPr id="38" name="TextBox 37"/>
              <p:cNvSpPr txBox="1"/>
              <p:nvPr/>
            </p:nvSpPr>
            <p:spPr>
              <a:xfrm>
                <a:off x="6063384" y="4641910"/>
                <a:ext cx="3574055" cy="338554"/>
              </a:xfrm>
              <a:prstGeom prst="rect">
                <a:avLst/>
              </a:prstGeom>
              <a:noFill/>
            </p:spPr>
            <p:txBody>
              <a:bodyPr wrap="none" rtlCol="0">
                <a:spAutoFit/>
              </a:bodyPr>
              <a:lstStyle/>
              <a:p>
                <a:r>
                  <a:rPr lang="en-US" sz="1050" b="1" dirty="0">
                    <a:latin typeface="+mj-lt"/>
                  </a:rPr>
                  <a:t>BUSINESS PROCESS MANAGEMENT SOFTWARE</a:t>
                </a:r>
                <a:endParaRPr lang="id-ID" sz="1050" b="1" dirty="0">
                  <a:latin typeface="+mj-lt"/>
                </a:endParaRPr>
              </a:p>
            </p:txBody>
          </p:sp>
          <p:sp>
            <p:nvSpPr>
              <p:cNvPr id="39" name="Rectangle 38"/>
              <p:cNvSpPr/>
              <p:nvPr/>
            </p:nvSpPr>
            <p:spPr>
              <a:xfrm>
                <a:off x="6063384" y="4906730"/>
                <a:ext cx="2818106" cy="630941"/>
              </a:xfrm>
              <a:prstGeom prst="rect">
                <a:avLst/>
              </a:prstGeom>
            </p:spPr>
            <p:txBody>
              <a:bodyPr wrap="square">
                <a:spAutoFit/>
              </a:bodyPr>
              <a:lstStyle/>
              <a:p>
                <a:pPr algn="just"/>
                <a:r>
                  <a:rPr lang="en-US" sz="825" b="1" dirty="0">
                    <a:solidFill>
                      <a:srgbClr val="002060"/>
                    </a:solidFill>
                    <a:latin typeface="+mj-lt"/>
                  </a:rPr>
                  <a:t>Enterprise Resource Planning (ERP) system featured by ORACLE for advanced planning, scheduling and online testing </a:t>
                </a:r>
              </a:p>
            </p:txBody>
          </p:sp>
        </p:grpSp>
      </p:grpSp>
      <p:pic>
        <p:nvPicPr>
          <p:cNvPr id="43" name="Picture 42"/>
          <p:cNvPicPr>
            <a:picLocks noChangeAspect="1"/>
          </p:cNvPicPr>
          <p:nvPr/>
        </p:nvPicPr>
        <p:blipFill>
          <a:blip r:embed="rId8" cstate="print">
            <a:duotone>
              <a:prstClr val="black"/>
              <a:srgbClr val="A60678">
                <a:tint val="45000"/>
                <a:satMod val="400000"/>
              </a:srgbClr>
            </a:duotone>
            <a:lum contrast="40000"/>
            <a:extLst>
              <a:ext uri="{28A0092B-C50C-407E-A947-70E740481C1C}">
                <a14:useLocalDpi xmlns:a14="http://schemas.microsoft.com/office/drawing/2010/main" val="0"/>
              </a:ext>
            </a:extLst>
          </a:blip>
          <a:stretch>
            <a:fillRect/>
          </a:stretch>
        </p:blipFill>
        <p:spPr>
          <a:xfrm>
            <a:off x="787681" y="4845983"/>
            <a:ext cx="1153540" cy="702756"/>
          </a:xfrm>
          <a:prstGeom prst="rect">
            <a:avLst/>
          </a:prstGeom>
        </p:spPr>
      </p:pic>
      <p:pic>
        <p:nvPicPr>
          <p:cNvPr id="2050" name="Picture 2" descr="C:\Users\Gaurav\Downloads\pngguru.com.png"/>
          <p:cNvPicPr>
            <a:picLocks noChangeAspect="1" noChangeArrowheads="1"/>
          </p:cNvPicPr>
          <p:nvPr/>
        </p:nvPicPr>
        <p:blipFill>
          <a:blip r:embed="rId9" cstate="print">
            <a:duotone>
              <a:prstClr val="black"/>
              <a:srgbClr val="A60678">
                <a:tint val="45000"/>
                <a:satMod val="400000"/>
              </a:srgbClr>
            </a:duotone>
            <a:lum contrast="40000"/>
          </a:blip>
          <a:srcRect/>
          <a:stretch>
            <a:fillRect/>
          </a:stretch>
        </p:blipFill>
        <p:spPr bwMode="auto">
          <a:xfrm>
            <a:off x="1085851" y="2726793"/>
            <a:ext cx="797327" cy="798037"/>
          </a:xfrm>
          <a:prstGeom prst="rect">
            <a:avLst/>
          </a:prstGeom>
          <a:noFill/>
        </p:spPr>
      </p:pic>
      <p:sp>
        <p:nvSpPr>
          <p:cNvPr id="44" name="TextBox 43"/>
          <p:cNvSpPr txBox="1"/>
          <p:nvPr/>
        </p:nvSpPr>
        <p:spPr>
          <a:xfrm>
            <a:off x="6564949" y="6261847"/>
            <a:ext cx="2250482" cy="507831"/>
          </a:xfrm>
          <a:prstGeom prst="rect">
            <a:avLst/>
          </a:prstGeom>
          <a:noFill/>
        </p:spPr>
        <p:txBody>
          <a:bodyPr wrap="square" rtlCol="0">
            <a:spAutoFit/>
          </a:bodyPr>
          <a:lstStyle/>
          <a:p>
            <a:pPr algn="r"/>
            <a:r>
              <a:rPr lang="en-IN" sz="1350" dirty="0"/>
              <a:t>www.CosmoFerrites.com</a:t>
            </a:r>
            <a:endParaRPr lang="en-IN" sz="1350" dirty="0">
              <a:hlinkClick r:id="rId10"/>
            </a:endParaRPr>
          </a:p>
          <a:p>
            <a:pPr algn="r"/>
            <a:endParaRPr lang="en-IN" sz="1350" dirty="0"/>
          </a:p>
        </p:txBody>
      </p:sp>
      <p:pic>
        <p:nvPicPr>
          <p:cNvPr id="45" name="Picture 44" descr="pngkit_manufacturing-icon-png_2992677.png"/>
          <p:cNvPicPr>
            <a:picLocks noChangeAspect="1"/>
          </p:cNvPicPr>
          <p:nvPr/>
        </p:nvPicPr>
        <p:blipFill>
          <a:blip r:embed="rId11" cstate="print">
            <a:duotone>
              <a:prstClr val="black"/>
              <a:srgbClr val="A60678">
                <a:tint val="45000"/>
                <a:satMod val="400000"/>
              </a:srgbClr>
            </a:duotone>
            <a:lum bright="20000" contrast="40000"/>
          </a:blip>
          <a:stretch>
            <a:fillRect/>
          </a:stretch>
        </p:blipFill>
        <p:spPr>
          <a:xfrm>
            <a:off x="5029201" y="4884192"/>
            <a:ext cx="818390" cy="659358"/>
          </a:xfrm>
          <a:prstGeom prst="rect">
            <a:avLst/>
          </a:prstGeom>
        </p:spPr>
      </p:pic>
      <p:sp>
        <p:nvSpPr>
          <p:cNvPr id="32" name="Rectangle 31">
            <a:extLst>
              <a:ext uri="{FF2B5EF4-FFF2-40B4-BE49-F238E27FC236}">
                <a16:creationId xmlns:a16="http://schemas.microsoft.com/office/drawing/2014/main" id="{4C8E38A2-FB51-0D46-C359-459983980DFF}"/>
              </a:ext>
            </a:extLst>
          </p:cNvPr>
          <p:cNvSpPr/>
          <p:nvPr/>
        </p:nvSpPr>
        <p:spPr>
          <a:xfrm>
            <a:off x="3962400" y="6324600"/>
            <a:ext cx="990600" cy="304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Tree>
    <p:extLst>
      <p:ext uri="{BB962C8B-B14F-4D97-AF65-F5344CB8AC3E}">
        <p14:creationId xmlns:p14="http://schemas.microsoft.com/office/powerpoint/2010/main" val="262329056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 name="Rounded Rectangle 69"/>
          <p:cNvSpPr/>
          <p:nvPr/>
        </p:nvSpPr>
        <p:spPr>
          <a:xfrm>
            <a:off x="6172200" y="5943600"/>
            <a:ext cx="8382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Rounded Rectangle 67"/>
          <p:cNvSpPr/>
          <p:nvPr/>
        </p:nvSpPr>
        <p:spPr>
          <a:xfrm>
            <a:off x="6096000" y="1600200"/>
            <a:ext cx="914400" cy="41148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 name="Group 75">
            <a:extLst>
              <a:ext uri="{FF2B5EF4-FFF2-40B4-BE49-F238E27FC236}">
                <a16:creationId xmlns:a16="http://schemas.microsoft.com/office/drawing/2014/main" id="{86AAC5C4-7A84-EC2B-2D16-92B2A84B9ACE}"/>
              </a:ext>
            </a:extLst>
          </p:cNvPr>
          <p:cNvGrpSpPr/>
          <p:nvPr/>
        </p:nvGrpSpPr>
        <p:grpSpPr>
          <a:xfrm>
            <a:off x="522976" y="1836913"/>
            <a:ext cx="810000" cy="4611568"/>
            <a:chOff x="683329" y="1693968"/>
            <a:chExt cx="1080000" cy="4611568"/>
          </a:xfrm>
        </p:grpSpPr>
        <p:sp>
          <p:nvSpPr>
            <p:cNvPr id="201" name="TextBox 15">
              <a:extLst>
                <a:ext uri="{FF2B5EF4-FFF2-40B4-BE49-F238E27FC236}">
                  <a16:creationId xmlns:a16="http://schemas.microsoft.com/office/drawing/2014/main" id="{D94477CD-BE13-CFB4-035C-8187EEAC13B2}"/>
                </a:ext>
              </a:extLst>
            </p:cNvPr>
            <p:cNvSpPr txBox="1"/>
            <p:nvPr/>
          </p:nvSpPr>
          <p:spPr>
            <a:xfrm>
              <a:off x="819762" y="5977113"/>
              <a:ext cx="604736" cy="328423"/>
            </a:xfrm>
            <a:prstGeom prst="rect">
              <a:avLst/>
            </a:prstGeom>
            <a:noFill/>
          </p:spPr>
          <p:txBody>
            <a:bodyPr wrap="square" lIns="0" tIns="0" rIns="0" bIns="0" rtlCol="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r>
                <a:rPr lang="en-ZA" sz="1200" b="1" kern="0" dirty="0">
                  <a:solidFill>
                    <a:srgbClr val="001848"/>
                  </a:solidFill>
                </a:rPr>
                <a:t>1986</a:t>
              </a:r>
            </a:p>
            <a:p>
              <a:pPr algn="ctr">
                <a:defRPr/>
              </a:pPr>
              <a:r>
                <a:rPr lang="en-ZA" sz="1200" b="1" kern="0" dirty="0">
                  <a:solidFill>
                    <a:srgbClr val="001848"/>
                  </a:solidFill>
                </a:rPr>
                <a:t>1987</a:t>
              </a:r>
            </a:p>
          </p:txBody>
        </p:sp>
        <p:grpSp>
          <p:nvGrpSpPr>
            <p:cNvPr id="4" name="Group 201">
              <a:extLst>
                <a:ext uri="{FF2B5EF4-FFF2-40B4-BE49-F238E27FC236}">
                  <a16:creationId xmlns:a16="http://schemas.microsoft.com/office/drawing/2014/main" id="{ACF94C3D-6CF9-D8AD-2764-C724DD114713}"/>
                </a:ext>
              </a:extLst>
            </p:cNvPr>
            <p:cNvGrpSpPr/>
            <p:nvPr/>
          </p:nvGrpSpPr>
          <p:grpSpPr>
            <a:xfrm>
              <a:off x="683329" y="1693968"/>
              <a:ext cx="1080000" cy="3802602"/>
              <a:chOff x="723670" y="1693968"/>
              <a:chExt cx="1080000" cy="3802602"/>
            </a:xfrm>
          </p:grpSpPr>
          <p:sp>
            <p:nvSpPr>
              <p:cNvPr id="203" name="Arrow: Down 17">
                <a:extLst>
                  <a:ext uri="{FF2B5EF4-FFF2-40B4-BE49-F238E27FC236}">
                    <a16:creationId xmlns:a16="http://schemas.microsoft.com/office/drawing/2014/main" id="{87F85049-E851-D880-E0D2-CEDC0A593C34}"/>
                  </a:ext>
                </a:extLst>
              </p:cNvPr>
              <p:cNvSpPr/>
              <p:nvPr/>
            </p:nvSpPr>
            <p:spPr>
              <a:xfrm>
                <a:off x="915355" y="3876570"/>
                <a:ext cx="494233" cy="1620000"/>
              </a:xfrm>
              <a:prstGeom prst="downArrow">
                <a:avLst>
                  <a:gd name="adj1" fmla="val 100000"/>
                  <a:gd name="adj2" fmla="val 50000"/>
                </a:avLst>
              </a:prstGeom>
              <a:solidFill>
                <a:srgbClr val="001848"/>
              </a:solidFill>
              <a:ln w="12700" cap="flat" cmpd="sng" algn="ctr">
                <a:noFill/>
                <a:prstDash val="solid"/>
                <a:miter lim="800000"/>
              </a:ln>
              <a:effectLst/>
            </p:spPr>
            <p:txBody>
              <a:bodyPr vert="vert270"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r>
                  <a:rPr lang="en-IN" sz="1200" kern="0" dirty="0">
                    <a:solidFill>
                      <a:prstClr val="white"/>
                    </a:solidFill>
                    <a:latin typeface="Calibri" panose="020F0502020204030204"/>
                  </a:rPr>
                  <a:t>Incorporated</a:t>
                </a:r>
                <a:endParaRPr lang="en-ZA" sz="1200" kern="0" dirty="0">
                  <a:solidFill>
                    <a:prstClr val="white"/>
                  </a:solidFill>
                  <a:latin typeface="Calibri" panose="020F0502020204030204"/>
                </a:endParaRPr>
              </a:p>
            </p:txBody>
          </p:sp>
          <p:sp>
            <p:nvSpPr>
              <p:cNvPr id="204" name="TextBox 18">
                <a:extLst>
                  <a:ext uri="{FF2B5EF4-FFF2-40B4-BE49-F238E27FC236}">
                    <a16:creationId xmlns:a16="http://schemas.microsoft.com/office/drawing/2014/main" id="{D073BB05-5230-36F7-AC2A-6A275808DEBC}"/>
                  </a:ext>
                </a:extLst>
              </p:cNvPr>
              <p:cNvSpPr txBox="1"/>
              <p:nvPr/>
            </p:nvSpPr>
            <p:spPr>
              <a:xfrm>
                <a:off x="723670" y="1693968"/>
                <a:ext cx="1080000" cy="2031325"/>
              </a:xfrm>
              <a:prstGeom prst="rect">
                <a:avLst/>
              </a:prstGeom>
              <a:noFill/>
            </p:spPr>
            <p:txBody>
              <a:bodyPr wrap="square" lIns="0" tIns="0" rIns="0" bIns="0"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r>
                  <a:rPr lang="en-IN" sz="1200" b="1" kern="0" dirty="0">
                    <a:solidFill>
                      <a:srgbClr val="002060"/>
                    </a:solidFill>
                  </a:rPr>
                  <a:t>Established in 1986</a:t>
                </a:r>
                <a:r>
                  <a:rPr lang="en-ZA" sz="1200" b="1" kern="0" dirty="0">
                    <a:solidFill>
                      <a:srgbClr val="002060"/>
                    </a:solidFill>
                  </a:rPr>
                  <a:t> Cosmo Ferrites </a:t>
                </a:r>
                <a:r>
                  <a:rPr lang="en-IN" sz="1200" b="1" kern="0" dirty="0">
                    <a:solidFill>
                      <a:srgbClr val="002060"/>
                    </a:solidFill>
                  </a:rPr>
                  <a:t>Ltd. commenced its production with an annual capacity of 10 </a:t>
                </a:r>
                <a:r>
                  <a:rPr lang="en-IN" sz="1200" b="1" kern="0" dirty="0" err="1">
                    <a:solidFill>
                      <a:srgbClr val="002060"/>
                    </a:solidFill>
                  </a:rPr>
                  <a:t>Mn</a:t>
                </a:r>
                <a:r>
                  <a:rPr lang="en-IN" sz="1200" b="1" kern="0" dirty="0">
                    <a:solidFill>
                      <a:srgbClr val="002060"/>
                    </a:solidFill>
                  </a:rPr>
                  <a:t> Pcs</a:t>
                </a:r>
                <a:endParaRPr lang="en-ZA" sz="1200" kern="0" dirty="0">
                  <a:solidFill>
                    <a:prstClr val="black">
                      <a:lumMod val="75000"/>
                      <a:lumOff val="25000"/>
                    </a:prstClr>
                  </a:solidFill>
                </a:endParaRPr>
              </a:p>
            </p:txBody>
          </p:sp>
        </p:grpSp>
      </p:grpSp>
      <p:grpSp>
        <p:nvGrpSpPr>
          <p:cNvPr id="5" name="Group 76">
            <a:extLst>
              <a:ext uri="{FF2B5EF4-FFF2-40B4-BE49-F238E27FC236}">
                <a16:creationId xmlns:a16="http://schemas.microsoft.com/office/drawing/2014/main" id="{15EAB6DC-E584-32F4-CF3F-F9DAB3C8948A}"/>
              </a:ext>
            </a:extLst>
          </p:cNvPr>
          <p:cNvGrpSpPr/>
          <p:nvPr/>
        </p:nvGrpSpPr>
        <p:grpSpPr>
          <a:xfrm>
            <a:off x="5209799" y="833457"/>
            <a:ext cx="912980" cy="5525776"/>
            <a:chOff x="6772797" y="779760"/>
            <a:chExt cx="1217307" cy="5525776"/>
          </a:xfrm>
        </p:grpSpPr>
        <p:grpSp>
          <p:nvGrpSpPr>
            <p:cNvPr id="6" name="Group 196">
              <a:extLst>
                <a:ext uri="{FF2B5EF4-FFF2-40B4-BE49-F238E27FC236}">
                  <a16:creationId xmlns:a16="http://schemas.microsoft.com/office/drawing/2014/main" id="{BC3F8842-03D9-383A-B246-558A3FD2350C}"/>
                </a:ext>
              </a:extLst>
            </p:cNvPr>
            <p:cNvGrpSpPr/>
            <p:nvPr/>
          </p:nvGrpSpPr>
          <p:grpSpPr>
            <a:xfrm>
              <a:off x="6772797" y="779760"/>
              <a:ext cx="1217307" cy="4716810"/>
              <a:chOff x="6865389" y="779760"/>
              <a:chExt cx="1217307" cy="4716810"/>
            </a:xfrm>
          </p:grpSpPr>
          <p:sp>
            <p:nvSpPr>
              <p:cNvPr id="199" name="Arrow: Down 22">
                <a:extLst>
                  <a:ext uri="{FF2B5EF4-FFF2-40B4-BE49-F238E27FC236}">
                    <a16:creationId xmlns:a16="http://schemas.microsoft.com/office/drawing/2014/main" id="{C7A52CA4-51E6-6D97-3F52-FF7F2C571193}"/>
                  </a:ext>
                </a:extLst>
              </p:cNvPr>
              <p:cNvSpPr/>
              <p:nvPr/>
            </p:nvSpPr>
            <p:spPr>
              <a:xfrm>
                <a:off x="7180268" y="2853927"/>
                <a:ext cx="526143" cy="2642643"/>
              </a:xfrm>
              <a:prstGeom prst="downArrow">
                <a:avLst>
                  <a:gd name="adj1" fmla="val 100000"/>
                  <a:gd name="adj2" fmla="val 50000"/>
                </a:avLst>
              </a:prstGeom>
              <a:gradFill>
                <a:gsLst>
                  <a:gs pos="17000">
                    <a:srgbClr val="FF7A5B"/>
                  </a:gs>
                  <a:gs pos="98000">
                    <a:sysClr val="window" lastClr="FFFFFF">
                      <a:lumMod val="95000"/>
                    </a:sysClr>
                  </a:gs>
                </a:gsLst>
                <a:lin ang="5400000" scaled="1"/>
              </a:gradFill>
              <a:ln w="12700" cap="flat" cmpd="sng" algn="ctr">
                <a:noFill/>
                <a:prstDash val="solid"/>
                <a:miter lim="800000"/>
              </a:ln>
              <a:effectLst/>
            </p:spPr>
            <p:txBody>
              <a:bodyPr rot="0" spcFirstLastPara="0" vert="vert270"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r>
                  <a:rPr lang="en-ZA" sz="1400" b="1" kern="0" dirty="0">
                    <a:solidFill>
                      <a:srgbClr val="002060"/>
                    </a:solidFill>
                    <a:latin typeface="Calibri" panose="020F0502020204030204"/>
                  </a:rPr>
                  <a:t>Addition</a:t>
                </a:r>
              </a:p>
            </p:txBody>
          </p:sp>
          <p:sp>
            <p:nvSpPr>
              <p:cNvPr id="200" name="TextBox 23">
                <a:extLst>
                  <a:ext uri="{FF2B5EF4-FFF2-40B4-BE49-F238E27FC236}">
                    <a16:creationId xmlns:a16="http://schemas.microsoft.com/office/drawing/2014/main" id="{03C98679-94EB-CF4F-93E3-2A9BE73161D1}"/>
                  </a:ext>
                </a:extLst>
              </p:cNvPr>
              <p:cNvSpPr txBox="1"/>
              <p:nvPr/>
            </p:nvSpPr>
            <p:spPr>
              <a:xfrm>
                <a:off x="6865389" y="779760"/>
                <a:ext cx="1217307" cy="2400657"/>
              </a:xfrm>
              <a:prstGeom prst="rect">
                <a:avLst/>
              </a:prstGeom>
              <a:noFill/>
            </p:spPr>
            <p:txBody>
              <a:bodyPr wrap="square" lIns="0" tIns="0" rIns="0" bIns="0"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r>
                  <a:rPr lang="en-IN" sz="1200" b="1" kern="0" dirty="0">
                    <a:solidFill>
                      <a:srgbClr val="002060"/>
                    </a:solidFill>
                  </a:rPr>
                  <a:t>Portfolio increase to Bigger cores Major additions in Pressing ( </a:t>
                </a:r>
                <a:r>
                  <a:rPr lang="en-IN" sz="1200" b="1" kern="0" dirty="0" err="1">
                    <a:solidFill>
                      <a:srgbClr val="002060"/>
                    </a:solidFill>
                  </a:rPr>
                  <a:t>Dorst</a:t>
                </a:r>
                <a:r>
                  <a:rPr lang="en-IN" sz="1200" b="1" kern="0" dirty="0">
                    <a:solidFill>
                      <a:srgbClr val="002060"/>
                    </a:solidFill>
                  </a:rPr>
                  <a:t> &amp; Hydraulic )</a:t>
                </a:r>
              </a:p>
              <a:p>
                <a:pPr>
                  <a:defRPr/>
                </a:pPr>
                <a:endParaRPr lang="en-IN" sz="1200" b="1" kern="0" dirty="0">
                  <a:solidFill>
                    <a:srgbClr val="002060"/>
                  </a:solidFill>
                </a:endParaRPr>
              </a:p>
              <a:p>
                <a:pPr>
                  <a:defRPr/>
                </a:pPr>
                <a:r>
                  <a:rPr lang="en-US" sz="1200" b="1" kern="0" dirty="0">
                    <a:solidFill>
                      <a:srgbClr val="002060"/>
                    </a:solidFill>
                  </a:rPr>
                  <a:t>Component Capacity </a:t>
                </a:r>
                <a:r>
                  <a:rPr lang="en-US" sz="1200" b="1" kern="0" dirty="0" err="1">
                    <a:solidFill>
                      <a:srgbClr val="002060"/>
                    </a:solidFill>
                  </a:rPr>
                  <a:t>enahced</a:t>
                </a:r>
                <a:r>
                  <a:rPr lang="en-US" sz="1200" b="1" kern="0" dirty="0">
                    <a:solidFill>
                      <a:srgbClr val="002060"/>
                    </a:solidFill>
                  </a:rPr>
                  <a:t> to 40 </a:t>
                </a:r>
                <a:r>
                  <a:rPr lang="en-US" sz="1200" b="1" kern="0" dirty="0" err="1">
                    <a:solidFill>
                      <a:srgbClr val="002060"/>
                    </a:solidFill>
                  </a:rPr>
                  <a:t>Mn</a:t>
                </a:r>
                <a:r>
                  <a:rPr lang="en-US" sz="1200" b="1" kern="0" dirty="0">
                    <a:solidFill>
                      <a:srgbClr val="002060"/>
                    </a:solidFill>
                  </a:rPr>
                  <a:t> Pcs</a:t>
                </a:r>
                <a:endParaRPr lang="en-ZA" kern="0" dirty="0">
                  <a:solidFill>
                    <a:prstClr val="black">
                      <a:lumMod val="75000"/>
                      <a:lumOff val="25000"/>
                    </a:prstClr>
                  </a:solidFill>
                </a:endParaRPr>
              </a:p>
            </p:txBody>
          </p:sp>
        </p:grpSp>
        <p:sp>
          <p:nvSpPr>
            <p:cNvPr id="198" name="TextBox 21">
              <a:extLst>
                <a:ext uri="{FF2B5EF4-FFF2-40B4-BE49-F238E27FC236}">
                  <a16:creationId xmlns:a16="http://schemas.microsoft.com/office/drawing/2014/main" id="{02F5C3AA-3013-7A8C-A212-C1F866633C44}"/>
                </a:ext>
              </a:extLst>
            </p:cNvPr>
            <p:cNvSpPr txBox="1"/>
            <p:nvPr/>
          </p:nvSpPr>
          <p:spPr>
            <a:xfrm>
              <a:off x="7066242" y="5977113"/>
              <a:ext cx="569010" cy="328423"/>
            </a:xfrm>
            <a:prstGeom prst="rect">
              <a:avLst/>
            </a:prstGeom>
            <a:noFill/>
          </p:spPr>
          <p:txBody>
            <a:bodyPr wrap="square" lIns="0" tIns="0" rIns="0" bIns="0" rtlCol="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r>
                <a:rPr lang="en-IN" sz="1200" b="1" kern="0" dirty="0">
                  <a:solidFill>
                    <a:srgbClr val="001848"/>
                  </a:solidFill>
                </a:rPr>
                <a:t>2010</a:t>
              </a:r>
            </a:p>
            <a:p>
              <a:pPr algn="ctr">
                <a:defRPr/>
              </a:pPr>
              <a:r>
                <a:rPr lang="en-IN" sz="1200" b="1" kern="0" dirty="0">
                  <a:solidFill>
                    <a:srgbClr val="001848"/>
                  </a:solidFill>
                </a:rPr>
                <a:t>2014</a:t>
              </a:r>
              <a:endParaRPr lang="en-ZA" sz="1200" b="1" kern="0" dirty="0">
                <a:solidFill>
                  <a:srgbClr val="001848"/>
                </a:solidFill>
              </a:endParaRPr>
            </a:p>
          </p:txBody>
        </p:sp>
      </p:grpSp>
      <p:grpSp>
        <p:nvGrpSpPr>
          <p:cNvPr id="7" name="Group 77">
            <a:extLst>
              <a:ext uri="{FF2B5EF4-FFF2-40B4-BE49-F238E27FC236}">
                <a16:creationId xmlns:a16="http://schemas.microsoft.com/office/drawing/2014/main" id="{675CBA6C-4272-68B0-44FA-0AB38D2DC313}"/>
              </a:ext>
            </a:extLst>
          </p:cNvPr>
          <p:cNvGrpSpPr/>
          <p:nvPr/>
        </p:nvGrpSpPr>
        <p:grpSpPr>
          <a:xfrm>
            <a:off x="2344074" y="2086798"/>
            <a:ext cx="810000" cy="4272435"/>
            <a:chOff x="2965277" y="2033101"/>
            <a:chExt cx="1080000" cy="4272435"/>
          </a:xfrm>
        </p:grpSpPr>
        <p:sp>
          <p:nvSpPr>
            <p:cNvPr id="193" name="TextBox 25">
              <a:extLst>
                <a:ext uri="{FF2B5EF4-FFF2-40B4-BE49-F238E27FC236}">
                  <a16:creationId xmlns:a16="http://schemas.microsoft.com/office/drawing/2014/main" id="{739529E8-29AA-7410-C21E-A0B68E416370}"/>
                </a:ext>
              </a:extLst>
            </p:cNvPr>
            <p:cNvSpPr txBox="1"/>
            <p:nvPr/>
          </p:nvSpPr>
          <p:spPr>
            <a:xfrm>
              <a:off x="3220772" y="5977113"/>
              <a:ext cx="569010" cy="328423"/>
            </a:xfrm>
            <a:prstGeom prst="rect">
              <a:avLst/>
            </a:prstGeom>
            <a:noFill/>
          </p:spPr>
          <p:txBody>
            <a:bodyPr wrap="square" lIns="0" tIns="0" rIns="0" bIns="0" rtlCol="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r>
                <a:rPr lang="en-IN" sz="1200" b="1" kern="0" dirty="0">
                  <a:solidFill>
                    <a:srgbClr val="001848"/>
                  </a:solidFill>
                </a:rPr>
                <a:t>1995 2000 </a:t>
              </a:r>
              <a:endParaRPr lang="en-ZA" sz="1200" b="1" kern="0" dirty="0">
                <a:solidFill>
                  <a:srgbClr val="001848"/>
                </a:solidFill>
              </a:endParaRPr>
            </a:p>
          </p:txBody>
        </p:sp>
        <p:grpSp>
          <p:nvGrpSpPr>
            <p:cNvPr id="8" name="Group 193">
              <a:extLst>
                <a:ext uri="{FF2B5EF4-FFF2-40B4-BE49-F238E27FC236}">
                  <a16:creationId xmlns:a16="http://schemas.microsoft.com/office/drawing/2014/main" id="{E42C0DBB-D363-3CFE-0B58-60FDE74C56CA}"/>
                </a:ext>
              </a:extLst>
            </p:cNvPr>
            <p:cNvGrpSpPr/>
            <p:nvPr/>
          </p:nvGrpSpPr>
          <p:grpSpPr>
            <a:xfrm>
              <a:off x="2965277" y="2033101"/>
              <a:ext cx="1080000" cy="3463469"/>
              <a:chOff x="3094678" y="2033101"/>
              <a:chExt cx="1080000" cy="3463469"/>
            </a:xfrm>
          </p:grpSpPr>
          <p:sp>
            <p:nvSpPr>
              <p:cNvPr id="195" name="Arrow: Down 1">
                <a:extLst>
                  <a:ext uri="{FF2B5EF4-FFF2-40B4-BE49-F238E27FC236}">
                    <a16:creationId xmlns:a16="http://schemas.microsoft.com/office/drawing/2014/main" id="{0CED8D96-B9E7-35C2-0701-0E4100B46F7E}"/>
                  </a:ext>
                </a:extLst>
              </p:cNvPr>
              <p:cNvSpPr/>
              <p:nvPr/>
            </p:nvSpPr>
            <p:spPr>
              <a:xfrm>
                <a:off x="3387562" y="3876570"/>
                <a:ext cx="494233" cy="1620000"/>
              </a:xfrm>
              <a:prstGeom prst="downArrow">
                <a:avLst>
                  <a:gd name="adj1" fmla="val 100000"/>
                  <a:gd name="adj2" fmla="val 50000"/>
                </a:avLst>
              </a:prstGeom>
              <a:solidFill>
                <a:srgbClr val="001848"/>
              </a:solidFill>
              <a:ln w="12700" cap="flat" cmpd="sng" algn="ctr">
                <a:noFill/>
                <a:prstDash val="solid"/>
                <a:miter lim="800000"/>
              </a:ln>
              <a:effectLst/>
            </p:spPr>
            <p:txBody>
              <a:bodyPr vert="vert270"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r>
                  <a:rPr lang="en-ZA" sz="1200" kern="0" dirty="0">
                    <a:solidFill>
                      <a:prstClr val="white"/>
                    </a:solidFill>
                    <a:latin typeface="Calibri" panose="020F0502020204030204"/>
                  </a:rPr>
                  <a:t>Growth</a:t>
                </a:r>
              </a:p>
            </p:txBody>
          </p:sp>
          <p:sp>
            <p:nvSpPr>
              <p:cNvPr id="196" name="TextBox 28">
                <a:extLst>
                  <a:ext uri="{FF2B5EF4-FFF2-40B4-BE49-F238E27FC236}">
                    <a16:creationId xmlns:a16="http://schemas.microsoft.com/office/drawing/2014/main" id="{4323274C-8782-6385-3782-518E3EC4DDF0}"/>
                  </a:ext>
                </a:extLst>
              </p:cNvPr>
              <p:cNvSpPr txBox="1"/>
              <p:nvPr/>
            </p:nvSpPr>
            <p:spPr>
              <a:xfrm>
                <a:off x="3094678" y="2033101"/>
                <a:ext cx="1080000" cy="1292662"/>
              </a:xfrm>
              <a:prstGeom prst="rect">
                <a:avLst/>
              </a:prstGeom>
              <a:noFill/>
            </p:spPr>
            <p:txBody>
              <a:bodyPr wrap="square" lIns="0" tIns="0" rIns="0" bIns="0"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r>
                  <a:rPr lang="en-IN" sz="1200" b="1" kern="0" dirty="0">
                    <a:solidFill>
                      <a:srgbClr val="002060"/>
                    </a:solidFill>
                  </a:rPr>
                  <a:t>Component capacity enhanced to 12 </a:t>
                </a:r>
                <a:r>
                  <a:rPr lang="en-IN" sz="1200" b="1" kern="0" dirty="0" err="1">
                    <a:solidFill>
                      <a:srgbClr val="002060"/>
                    </a:solidFill>
                  </a:rPr>
                  <a:t>Mn</a:t>
                </a:r>
                <a:r>
                  <a:rPr lang="en-IN" sz="1200" b="1" kern="0" dirty="0">
                    <a:solidFill>
                      <a:srgbClr val="002060"/>
                    </a:solidFill>
                  </a:rPr>
                  <a:t> </a:t>
                </a:r>
              </a:p>
              <a:p>
                <a:pPr>
                  <a:defRPr/>
                </a:pPr>
                <a:r>
                  <a:rPr lang="en-IN" sz="1200" b="1" kern="0" dirty="0">
                    <a:solidFill>
                      <a:srgbClr val="002060"/>
                    </a:solidFill>
                  </a:rPr>
                  <a:t>Powder Capacity to 1500 Mt</a:t>
                </a:r>
              </a:p>
            </p:txBody>
          </p:sp>
        </p:grpSp>
      </p:grpSp>
      <p:grpSp>
        <p:nvGrpSpPr>
          <p:cNvPr id="9" name="Group 78">
            <a:extLst>
              <a:ext uri="{FF2B5EF4-FFF2-40B4-BE49-F238E27FC236}">
                <a16:creationId xmlns:a16="http://schemas.microsoft.com/office/drawing/2014/main" id="{8E19F4B3-0F8D-F636-77EA-579FB565D63E}"/>
              </a:ext>
            </a:extLst>
          </p:cNvPr>
          <p:cNvGrpSpPr/>
          <p:nvPr/>
        </p:nvGrpSpPr>
        <p:grpSpPr>
          <a:xfrm>
            <a:off x="3367312" y="1008060"/>
            <a:ext cx="874196" cy="5351173"/>
            <a:chOff x="4302699" y="954363"/>
            <a:chExt cx="1165595" cy="5351173"/>
          </a:xfrm>
        </p:grpSpPr>
        <p:sp>
          <p:nvSpPr>
            <p:cNvPr id="189" name="TextBox 30">
              <a:extLst>
                <a:ext uri="{FF2B5EF4-FFF2-40B4-BE49-F238E27FC236}">
                  <a16:creationId xmlns:a16="http://schemas.microsoft.com/office/drawing/2014/main" id="{19CEAA57-F34E-7D99-3028-DFFE6E200736}"/>
                </a:ext>
              </a:extLst>
            </p:cNvPr>
            <p:cNvSpPr txBox="1"/>
            <p:nvPr/>
          </p:nvSpPr>
          <p:spPr>
            <a:xfrm>
              <a:off x="4484744" y="5977113"/>
              <a:ext cx="569010" cy="328423"/>
            </a:xfrm>
            <a:prstGeom prst="rect">
              <a:avLst/>
            </a:prstGeom>
            <a:noFill/>
          </p:spPr>
          <p:txBody>
            <a:bodyPr wrap="square" lIns="0" tIns="0" rIns="0" bIns="0" rtlCol="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r>
                <a:rPr lang="en-IN" sz="1200" b="1" kern="0" dirty="0">
                  <a:solidFill>
                    <a:srgbClr val="001848"/>
                  </a:solidFill>
                </a:rPr>
                <a:t>2001</a:t>
              </a:r>
            </a:p>
            <a:p>
              <a:pPr algn="ctr">
                <a:defRPr/>
              </a:pPr>
              <a:r>
                <a:rPr lang="en-IN" sz="1200" b="1" kern="0" dirty="0">
                  <a:solidFill>
                    <a:srgbClr val="001848"/>
                  </a:solidFill>
                </a:rPr>
                <a:t>2005</a:t>
              </a:r>
              <a:endParaRPr lang="en-ZA" sz="1200" b="1" kern="0" dirty="0">
                <a:solidFill>
                  <a:srgbClr val="001848"/>
                </a:solidFill>
              </a:endParaRPr>
            </a:p>
          </p:txBody>
        </p:sp>
        <p:grpSp>
          <p:nvGrpSpPr>
            <p:cNvPr id="10" name="Group 189">
              <a:extLst>
                <a:ext uri="{FF2B5EF4-FFF2-40B4-BE49-F238E27FC236}">
                  <a16:creationId xmlns:a16="http://schemas.microsoft.com/office/drawing/2014/main" id="{F0403C16-CF25-E076-58EE-27D3A468DE3C}"/>
                </a:ext>
              </a:extLst>
            </p:cNvPr>
            <p:cNvGrpSpPr/>
            <p:nvPr/>
          </p:nvGrpSpPr>
          <p:grpSpPr>
            <a:xfrm>
              <a:off x="4302699" y="954363"/>
              <a:ext cx="1165595" cy="4542207"/>
              <a:chOff x="4488033" y="954363"/>
              <a:chExt cx="1165595" cy="4542207"/>
            </a:xfrm>
          </p:grpSpPr>
          <p:sp>
            <p:nvSpPr>
              <p:cNvPr id="191" name="Arrow: Down 112">
                <a:extLst>
                  <a:ext uri="{FF2B5EF4-FFF2-40B4-BE49-F238E27FC236}">
                    <a16:creationId xmlns:a16="http://schemas.microsoft.com/office/drawing/2014/main" id="{59B80C5E-A44E-CA2B-39EB-2F65B3EB06D7}"/>
                  </a:ext>
                </a:extLst>
              </p:cNvPr>
              <p:cNvSpPr/>
              <p:nvPr/>
            </p:nvSpPr>
            <p:spPr>
              <a:xfrm>
                <a:off x="4719456" y="2771991"/>
                <a:ext cx="470255" cy="2724579"/>
              </a:xfrm>
              <a:prstGeom prst="downArrow">
                <a:avLst>
                  <a:gd name="adj1" fmla="val 100000"/>
                  <a:gd name="adj2" fmla="val 50000"/>
                </a:avLst>
              </a:prstGeom>
              <a:gradFill>
                <a:gsLst>
                  <a:gs pos="17000">
                    <a:srgbClr val="FF7A5B"/>
                  </a:gs>
                  <a:gs pos="98000">
                    <a:sysClr val="window" lastClr="FFFFFF">
                      <a:lumMod val="95000"/>
                    </a:sysClr>
                  </a:gs>
                </a:gsLst>
                <a:lin ang="5400000" scaled="1"/>
              </a:gradFill>
              <a:ln w="12700" cap="flat" cmpd="sng" algn="ctr">
                <a:noFill/>
                <a:prstDash val="solid"/>
                <a:miter lim="800000"/>
              </a:ln>
              <a:effectLst/>
            </p:spPr>
            <p:txBody>
              <a:bodyPr rot="0" spcFirstLastPara="0" vert="vert270"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r>
                  <a:rPr lang="en-ZA" sz="1400" b="1" kern="0" dirty="0">
                    <a:solidFill>
                      <a:srgbClr val="002060"/>
                    </a:solidFill>
                    <a:latin typeface="Calibri" panose="020F0502020204030204"/>
                  </a:rPr>
                  <a:t>Productivity</a:t>
                </a:r>
                <a:r>
                  <a:rPr lang="en-ZA" kern="0" dirty="0">
                    <a:solidFill>
                      <a:prstClr val="white"/>
                    </a:solidFill>
                    <a:latin typeface="Calibri" panose="020F0502020204030204"/>
                  </a:rPr>
                  <a:t> </a:t>
                </a:r>
              </a:p>
            </p:txBody>
          </p:sp>
          <p:sp>
            <p:nvSpPr>
              <p:cNvPr id="192" name="TextBox 33">
                <a:extLst>
                  <a:ext uri="{FF2B5EF4-FFF2-40B4-BE49-F238E27FC236}">
                    <a16:creationId xmlns:a16="http://schemas.microsoft.com/office/drawing/2014/main" id="{FAF51B74-FA52-A14A-E4F1-7B664CDED44D}"/>
                  </a:ext>
                </a:extLst>
              </p:cNvPr>
              <p:cNvSpPr txBox="1"/>
              <p:nvPr/>
            </p:nvSpPr>
            <p:spPr>
              <a:xfrm>
                <a:off x="4488033" y="954363"/>
                <a:ext cx="1165595" cy="1292662"/>
              </a:xfrm>
              <a:prstGeom prst="rect">
                <a:avLst/>
              </a:prstGeom>
              <a:noFill/>
            </p:spPr>
            <p:txBody>
              <a:bodyPr wrap="square" lIns="0" tIns="0" rIns="0" bIns="0"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r>
                  <a:rPr lang="en-IN" sz="1200" b="1" kern="0" dirty="0">
                    <a:solidFill>
                      <a:srgbClr val="002060"/>
                    </a:solidFill>
                  </a:rPr>
                  <a:t>New Kiln Added</a:t>
                </a:r>
              </a:p>
              <a:p>
                <a:pPr>
                  <a:defRPr/>
                </a:pPr>
                <a:r>
                  <a:rPr lang="en-US" sz="1200" b="1" kern="0" dirty="0">
                    <a:solidFill>
                      <a:srgbClr val="002060"/>
                    </a:solidFill>
                  </a:rPr>
                  <a:t>Increased Component Capacity to 20 </a:t>
                </a:r>
                <a:r>
                  <a:rPr lang="en-US" sz="1200" b="1" kern="0" dirty="0" err="1">
                    <a:solidFill>
                      <a:srgbClr val="002060"/>
                    </a:solidFill>
                  </a:rPr>
                  <a:t>Mn</a:t>
                </a:r>
                <a:r>
                  <a:rPr lang="en-US" sz="1200" b="1" kern="0" dirty="0">
                    <a:solidFill>
                      <a:srgbClr val="002060"/>
                    </a:solidFill>
                  </a:rPr>
                  <a:t> Pcs </a:t>
                </a:r>
              </a:p>
              <a:p>
                <a:pPr>
                  <a:defRPr/>
                </a:pPr>
                <a:endParaRPr lang="en-ZA" sz="1200" b="1" kern="0" dirty="0">
                  <a:solidFill>
                    <a:srgbClr val="002060"/>
                  </a:solidFill>
                </a:endParaRPr>
              </a:p>
            </p:txBody>
          </p:sp>
        </p:grpSp>
      </p:grpSp>
      <p:grpSp>
        <p:nvGrpSpPr>
          <p:cNvPr id="11" name="Group 79">
            <a:extLst>
              <a:ext uri="{FF2B5EF4-FFF2-40B4-BE49-F238E27FC236}">
                <a16:creationId xmlns:a16="http://schemas.microsoft.com/office/drawing/2014/main" id="{D4E288BA-3D48-F926-47B3-062380F83D7D}"/>
              </a:ext>
            </a:extLst>
          </p:cNvPr>
          <p:cNvGrpSpPr/>
          <p:nvPr/>
        </p:nvGrpSpPr>
        <p:grpSpPr>
          <a:xfrm>
            <a:off x="4368474" y="1920862"/>
            <a:ext cx="810000" cy="4438371"/>
            <a:chOff x="5651030" y="1867165"/>
            <a:chExt cx="1080000" cy="4438371"/>
          </a:xfrm>
        </p:grpSpPr>
        <p:sp>
          <p:nvSpPr>
            <p:cNvPr id="185" name="TextBox 35">
              <a:extLst>
                <a:ext uri="{FF2B5EF4-FFF2-40B4-BE49-F238E27FC236}">
                  <a16:creationId xmlns:a16="http://schemas.microsoft.com/office/drawing/2014/main" id="{53CFCDDB-89AD-FE7E-9728-92187DDEFC8A}"/>
                </a:ext>
              </a:extLst>
            </p:cNvPr>
            <p:cNvSpPr txBox="1"/>
            <p:nvPr/>
          </p:nvSpPr>
          <p:spPr>
            <a:xfrm>
              <a:off x="5771339" y="5977113"/>
              <a:ext cx="569010" cy="328423"/>
            </a:xfrm>
            <a:prstGeom prst="rect">
              <a:avLst/>
            </a:prstGeom>
            <a:noFill/>
          </p:spPr>
          <p:txBody>
            <a:bodyPr wrap="square" lIns="0" tIns="0" rIns="0" bIns="0" rtlCol="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r>
                <a:rPr lang="en-IN" sz="1200" b="1" kern="0" dirty="0">
                  <a:solidFill>
                    <a:srgbClr val="001848"/>
                  </a:solidFill>
                </a:rPr>
                <a:t>2006</a:t>
              </a:r>
            </a:p>
            <a:p>
              <a:pPr algn="ctr">
                <a:defRPr/>
              </a:pPr>
              <a:r>
                <a:rPr lang="en-IN" sz="1200" b="1" kern="0" dirty="0">
                  <a:solidFill>
                    <a:srgbClr val="001848"/>
                  </a:solidFill>
                </a:rPr>
                <a:t>2010</a:t>
              </a:r>
              <a:endParaRPr lang="en-ZA" sz="1200" b="1" kern="0" dirty="0">
                <a:solidFill>
                  <a:srgbClr val="001848"/>
                </a:solidFill>
              </a:endParaRPr>
            </a:p>
          </p:txBody>
        </p:sp>
        <p:grpSp>
          <p:nvGrpSpPr>
            <p:cNvPr id="12" name="Group 185">
              <a:extLst>
                <a:ext uri="{FF2B5EF4-FFF2-40B4-BE49-F238E27FC236}">
                  <a16:creationId xmlns:a16="http://schemas.microsoft.com/office/drawing/2014/main" id="{ED82BBD3-8FBB-23DD-BACE-08C09F927779}"/>
                </a:ext>
              </a:extLst>
            </p:cNvPr>
            <p:cNvGrpSpPr/>
            <p:nvPr/>
          </p:nvGrpSpPr>
          <p:grpSpPr>
            <a:xfrm>
              <a:off x="5651030" y="1867165"/>
              <a:ext cx="1080000" cy="3629405"/>
              <a:chOff x="5813019" y="1867165"/>
              <a:chExt cx="1080000" cy="3629405"/>
            </a:xfrm>
          </p:grpSpPr>
          <p:sp>
            <p:nvSpPr>
              <p:cNvPr id="187" name="Arrow: Down 1">
                <a:extLst>
                  <a:ext uri="{FF2B5EF4-FFF2-40B4-BE49-F238E27FC236}">
                    <a16:creationId xmlns:a16="http://schemas.microsoft.com/office/drawing/2014/main" id="{30BB1E35-565B-E3A9-7BA9-68523741127D}"/>
                  </a:ext>
                </a:extLst>
              </p:cNvPr>
              <p:cNvSpPr/>
              <p:nvPr/>
            </p:nvSpPr>
            <p:spPr>
              <a:xfrm>
                <a:off x="5970717" y="3876570"/>
                <a:ext cx="494233" cy="1620000"/>
              </a:xfrm>
              <a:prstGeom prst="downArrow">
                <a:avLst>
                  <a:gd name="adj1" fmla="val 100000"/>
                  <a:gd name="adj2" fmla="val 50000"/>
                </a:avLst>
              </a:prstGeom>
              <a:solidFill>
                <a:srgbClr val="001848"/>
              </a:solidFill>
              <a:ln w="12700" cap="flat" cmpd="sng" algn="ctr">
                <a:noFill/>
                <a:prstDash val="solid"/>
                <a:miter lim="800000"/>
              </a:ln>
              <a:effectLst/>
            </p:spPr>
            <p:txBody>
              <a:bodyPr vert="vert270"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r>
                  <a:rPr lang="en-ZA" sz="1200" kern="0" dirty="0">
                    <a:solidFill>
                      <a:prstClr val="white"/>
                    </a:solidFill>
                    <a:latin typeface="Calibri" panose="020F0502020204030204"/>
                  </a:rPr>
                  <a:t>Expand</a:t>
                </a:r>
              </a:p>
            </p:txBody>
          </p:sp>
          <p:sp>
            <p:nvSpPr>
              <p:cNvPr id="188" name="TextBox 38">
                <a:extLst>
                  <a:ext uri="{FF2B5EF4-FFF2-40B4-BE49-F238E27FC236}">
                    <a16:creationId xmlns:a16="http://schemas.microsoft.com/office/drawing/2014/main" id="{FB8D146B-6DD4-5070-BAB0-D8BC988169D8}"/>
                  </a:ext>
                </a:extLst>
              </p:cNvPr>
              <p:cNvSpPr txBox="1"/>
              <p:nvPr/>
            </p:nvSpPr>
            <p:spPr>
              <a:xfrm>
                <a:off x="5813019" y="1867165"/>
                <a:ext cx="1080000" cy="2031325"/>
              </a:xfrm>
              <a:prstGeom prst="rect">
                <a:avLst/>
              </a:prstGeom>
              <a:noFill/>
            </p:spPr>
            <p:txBody>
              <a:bodyPr wrap="square" lIns="0" tIns="0" rIns="0" bIns="0"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r>
                  <a:rPr lang="en-IN" sz="1200" b="1" kern="0" dirty="0">
                    <a:solidFill>
                      <a:srgbClr val="002060"/>
                    </a:solidFill>
                  </a:rPr>
                  <a:t>Further expanded its component capacity to 35 </a:t>
                </a:r>
                <a:r>
                  <a:rPr lang="en-IN" sz="1200" b="1" kern="0" dirty="0" err="1">
                    <a:solidFill>
                      <a:srgbClr val="002060"/>
                    </a:solidFill>
                  </a:rPr>
                  <a:t>Mn</a:t>
                </a:r>
                <a:r>
                  <a:rPr lang="en-IN" sz="1200" b="1" kern="0" dirty="0">
                    <a:solidFill>
                      <a:srgbClr val="002060"/>
                    </a:solidFill>
                  </a:rPr>
                  <a:t> Pcs</a:t>
                </a:r>
              </a:p>
              <a:p>
                <a:pPr>
                  <a:defRPr/>
                </a:pPr>
                <a:endParaRPr lang="en-US" sz="1200" b="1" kern="0" dirty="0">
                  <a:solidFill>
                    <a:srgbClr val="002060"/>
                  </a:solidFill>
                </a:endParaRPr>
              </a:p>
              <a:p>
                <a:pPr>
                  <a:defRPr/>
                </a:pPr>
                <a:r>
                  <a:rPr lang="en-US" sz="1200" b="1" kern="0" dirty="0" err="1">
                    <a:solidFill>
                      <a:srgbClr val="002060"/>
                    </a:solidFill>
                  </a:rPr>
                  <a:t>Startred</a:t>
                </a:r>
                <a:r>
                  <a:rPr lang="en-US" sz="1200" b="1" kern="0" dirty="0">
                    <a:solidFill>
                      <a:srgbClr val="002060"/>
                    </a:solidFill>
                  </a:rPr>
                  <a:t> exports in other Asian Countries</a:t>
                </a:r>
                <a:endParaRPr lang="en-ZA" sz="1200" b="1" kern="0" dirty="0">
                  <a:solidFill>
                    <a:srgbClr val="002060"/>
                  </a:solidFill>
                </a:endParaRPr>
              </a:p>
            </p:txBody>
          </p:sp>
        </p:grpSp>
      </p:grpSp>
      <p:grpSp>
        <p:nvGrpSpPr>
          <p:cNvPr id="13" name="Group 80">
            <a:extLst>
              <a:ext uri="{FF2B5EF4-FFF2-40B4-BE49-F238E27FC236}">
                <a16:creationId xmlns:a16="http://schemas.microsoft.com/office/drawing/2014/main" id="{EAFB48E5-31C0-1F25-C0FD-80656BD26D94}"/>
              </a:ext>
            </a:extLst>
          </p:cNvPr>
          <p:cNvGrpSpPr/>
          <p:nvPr/>
        </p:nvGrpSpPr>
        <p:grpSpPr>
          <a:xfrm>
            <a:off x="1380713" y="1008060"/>
            <a:ext cx="899165" cy="5351173"/>
            <a:chOff x="1774924" y="954363"/>
            <a:chExt cx="1198887" cy="5351173"/>
          </a:xfrm>
        </p:grpSpPr>
        <p:sp>
          <p:nvSpPr>
            <p:cNvPr id="123" name="TextBox 40">
              <a:extLst>
                <a:ext uri="{FF2B5EF4-FFF2-40B4-BE49-F238E27FC236}">
                  <a16:creationId xmlns:a16="http://schemas.microsoft.com/office/drawing/2014/main" id="{74F77B73-0B7D-A80E-32B4-0580A1BD7FD6}"/>
                </a:ext>
              </a:extLst>
            </p:cNvPr>
            <p:cNvSpPr txBox="1"/>
            <p:nvPr/>
          </p:nvSpPr>
          <p:spPr>
            <a:xfrm>
              <a:off x="2030420" y="5977113"/>
              <a:ext cx="569010" cy="328423"/>
            </a:xfrm>
            <a:prstGeom prst="rect">
              <a:avLst/>
            </a:prstGeom>
            <a:noFill/>
          </p:spPr>
          <p:txBody>
            <a:bodyPr wrap="square" lIns="0" tIns="0" rIns="0" bIns="0" rtlCol="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r>
                <a:rPr lang="en-IN" sz="1200" b="1" kern="0" dirty="0">
                  <a:solidFill>
                    <a:srgbClr val="001848"/>
                  </a:solidFill>
                </a:rPr>
                <a:t>1988</a:t>
              </a:r>
            </a:p>
            <a:p>
              <a:pPr algn="ctr">
                <a:defRPr/>
              </a:pPr>
              <a:r>
                <a:rPr lang="en-IN" sz="1200" b="1" kern="0" dirty="0">
                  <a:solidFill>
                    <a:srgbClr val="001848"/>
                  </a:solidFill>
                </a:rPr>
                <a:t>1994</a:t>
              </a:r>
              <a:endParaRPr lang="en-ZA" sz="1200" b="1" kern="0" dirty="0">
                <a:solidFill>
                  <a:srgbClr val="001848"/>
                </a:solidFill>
              </a:endParaRPr>
            </a:p>
          </p:txBody>
        </p:sp>
        <p:grpSp>
          <p:nvGrpSpPr>
            <p:cNvPr id="14" name="Group 123">
              <a:extLst>
                <a:ext uri="{FF2B5EF4-FFF2-40B4-BE49-F238E27FC236}">
                  <a16:creationId xmlns:a16="http://schemas.microsoft.com/office/drawing/2014/main" id="{00310E2C-8209-3C16-8C4E-01851106AD51}"/>
                </a:ext>
              </a:extLst>
            </p:cNvPr>
            <p:cNvGrpSpPr/>
            <p:nvPr/>
          </p:nvGrpSpPr>
          <p:grpSpPr>
            <a:xfrm>
              <a:off x="1774924" y="954363"/>
              <a:ext cx="1198887" cy="4542207"/>
              <a:chOff x="1877639" y="954363"/>
              <a:chExt cx="1198887" cy="4542207"/>
            </a:xfrm>
          </p:grpSpPr>
          <p:sp>
            <p:nvSpPr>
              <p:cNvPr id="126" name="Arrow: Down 112">
                <a:extLst>
                  <a:ext uri="{FF2B5EF4-FFF2-40B4-BE49-F238E27FC236}">
                    <a16:creationId xmlns:a16="http://schemas.microsoft.com/office/drawing/2014/main" id="{6F026F88-C672-C661-162F-806B100814C0}"/>
                  </a:ext>
                </a:extLst>
              </p:cNvPr>
              <p:cNvSpPr/>
              <p:nvPr/>
            </p:nvSpPr>
            <p:spPr>
              <a:xfrm>
                <a:off x="2154569" y="2853927"/>
                <a:ext cx="526143" cy="2642643"/>
              </a:xfrm>
              <a:prstGeom prst="downArrow">
                <a:avLst>
                  <a:gd name="adj1" fmla="val 100000"/>
                  <a:gd name="adj2" fmla="val 50000"/>
                </a:avLst>
              </a:prstGeom>
              <a:gradFill>
                <a:gsLst>
                  <a:gs pos="17000">
                    <a:srgbClr val="FF7A5B"/>
                  </a:gs>
                  <a:gs pos="98000">
                    <a:sysClr val="window" lastClr="FFFFFF">
                      <a:lumMod val="95000"/>
                    </a:sysClr>
                  </a:gs>
                </a:gsLst>
                <a:lin ang="5400000" scaled="1"/>
              </a:gradFill>
              <a:ln w="12700" cap="flat" cmpd="sng" algn="ctr">
                <a:noFill/>
                <a:prstDash val="solid"/>
                <a:miter lim="800000"/>
              </a:ln>
              <a:effectLst/>
            </p:spPr>
            <p:txBody>
              <a:bodyPr rot="0" spcFirstLastPara="0" vert="vert270"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r>
                  <a:rPr lang="en-ZA" sz="1400" b="1" kern="0" dirty="0">
                    <a:solidFill>
                      <a:srgbClr val="002060"/>
                    </a:solidFill>
                    <a:latin typeface="Calibri" panose="020F0502020204030204"/>
                  </a:rPr>
                  <a:t>R&amp;D</a:t>
                </a:r>
              </a:p>
            </p:txBody>
          </p:sp>
          <p:sp>
            <p:nvSpPr>
              <p:cNvPr id="184" name="TextBox 43">
                <a:extLst>
                  <a:ext uri="{FF2B5EF4-FFF2-40B4-BE49-F238E27FC236}">
                    <a16:creationId xmlns:a16="http://schemas.microsoft.com/office/drawing/2014/main" id="{F27376F5-FC8D-F767-D16C-DED1812D0029}"/>
                  </a:ext>
                </a:extLst>
              </p:cNvPr>
              <p:cNvSpPr txBox="1"/>
              <p:nvPr/>
            </p:nvSpPr>
            <p:spPr>
              <a:xfrm>
                <a:off x="1877639" y="954363"/>
                <a:ext cx="1198887" cy="1477328"/>
              </a:xfrm>
              <a:prstGeom prst="rect">
                <a:avLst/>
              </a:prstGeom>
              <a:noFill/>
            </p:spPr>
            <p:txBody>
              <a:bodyPr wrap="square" lIns="0" tIns="0" rIns="0" bIns="0"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r>
                  <a:rPr lang="en-IN" sz="1200" b="1" kern="0" dirty="0">
                    <a:solidFill>
                      <a:srgbClr val="002060"/>
                    </a:solidFill>
                  </a:rPr>
                  <a:t>In-house R&amp;D setup with the help of DSIR (</a:t>
                </a:r>
                <a:r>
                  <a:rPr lang="en-IN" sz="1200" b="1" kern="0" dirty="0" err="1">
                    <a:solidFill>
                      <a:srgbClr val="002060"/>
                    </a:solidFill>
                  </a:rPr>
                  <a:t>GoI</a:t>
                </a:r>
                <a:r>
                  <a:rPr lang="en-IN" sz="1200" b="1" kern="0" dirty="0">
                    <a:solidFill>
                      <a:srgbClr val="002060"/>
                    </a:solidFill>
                  </a:rPr>
                  <a:t>)</a:t>
                </a:r>
              </a:p>
              <a:p>
                <a:pPr>
                  <a:defRPr/>
                </a:pPr>
                <a:r>
                  <a:rPr lang="en-IN" sz="1200" b="1" kern="0" dirty="0">
                    <a:solidFill>
                      <a:srgbClr val="002060"/>
                    </a:solidFill>
                  </a:rPr>
                  <a:t>5 new materials and 8 shapes introduced</a:t>
                </a:r>
                <a:endParaRPr lang="en-ZA" kern="0" dirty="0">
                  <a:solidFill>
                    <a:srgbClr val="001848"/>
                  </a:solidFill>
                </a:endParaRPr>
              </a:p>
            </p:txBody>
          </p:sp>
        </p:grpSp>
      </p:grpSp>
      <p:grpSp>
        <p:nvGrpSpPr>
          <p:cNvPr id="15" name="Group 81">
            <a:extLst>
              <a:ext uri="{FF2B5EF4-FFF2-40B4-BE49-F238E27FC236}">
                <a16:creationId xmlns:a16="http://schemas.microsoft.com/office/drawing/2014/main" id="{51E950EE-A2D9-9C91-6A60-67625B212A04}"/>
              </a:ext>
            </a:extLst>
          </p:cNvPr>
          <p:cNvGrpSpPr/>
          <p:nvPr/>
        </p:nvGrpSpPr>
        <p:grpSpPr>
          <a:xfrm>
            <a:off x="7247682" y="1100393"/>
            <a:ext cx="837000" cy="5219025"/>
            <a:chOff x="9678232" y="1046695"/>
            <a:chExt cx="1116000" cy="5219025"/>
          </a:xfrm>
        </p:grpSpPr>
        <p:sp>
          <p:nvSpPr>
            <p:cNvPr id="119" name="TextBox 45">
              <a:extLst>
                <a:ext uri="{FF2B5EF4-FFF2-40B4-BE49-F238E27FC236}">
                  <a16:creationId xmlns:a16="http://schemas.microsoft.com/office/drawing/2014/main" id="{AF90B079-ABF8-1035-B3A6-74AA18E3E268}"/>
                </a:ext>
              </a:extLst>
            </p:cNvPr>
            <p:cNvSpPr txBox="1"/>
            <p:nvPr/>
          </p:nvSpPr>
          <p:spPr>
            <a:xfrm>
              <a:off x="9820903" y="5977113"/>
              <a:ext cx="569010" cy="288607"/>
            </a:xfrm>
            <a:prstGeom prst="rect">
              <a:avLst/>
            </a:prstGeom>
            <a:noFill/>
          </p:spPr>
          <p:txBody>
            <a:bodyPr wrap="square" lIns="0" tIns="0" rIns="0" bIns="0" rtlCol="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r>
                <a:rPr lang="en-IN" sz="1200" b="1" kern="0" dirty="0">
                  <a:solidFill>
                    <a:srgbClr val="001848"/>
                  </a:solidFill>
                </a:rPr>
                <a:t>2016</a:t>
              </a:r>
            </a:p>
            <a:p>
              <a:pPr algn="ctr">
                <a:defRPr/>
              </a:pPr>
              <a:r>
                <a:rPr lang="en-IN" sz="1200" b="1" kern="0" dirty="0">
                  <a:solidFill>
                    <a:srgbClr val="001848"/>
                  </a:solidFill>
                </a:rPr>
                <a:t>2021</a:t>
              </a:r>
              <a:endParaRPr lang="en-ZA" sz="1200" b="1" kern="0" dirty="0">
                <a:solidFill>
                  <a:srgbClr val="001848"/>
                </a:solidFill>
              </a:endParaRPr>
            </a:p>
          </p:txBody>
        </p:sp>
        <p:grpSp>
          <p:nvGrpSpPr>
            <p:cNvPr id="16" name="Group 119">
              <a:extLst>
                <a:ext uri="{FF2B5EF4-FFF2-40B4-BE49-F238E27FC236}">
                  <a16:creationId xmlns:a16="http://schemas.microsoft.com/office/drawing/2014/main" id="{A21EEF7E-451B-9E7A-2829-7E9CF3952CD5}"/>
                </a:ext>
              </a:extLst>
            </p:cNvPr>
            <p:cNvGrpSpPr/>
            <p:nvPr/>
          </p:nvGrpSpPr>
          <p:grpSpPr>
            <a:xfrm>
              <a:off x="9678232" y="1046695"/>
              <a:ext cx="1116000" cy="4449875"/>
              <a:chOff x="9543762" y="1046695"/>
              <a:chExt cx="1116000" cy="4449875"/>
            </a:xfrm>
          </p:grpSpPr>
          <p:sp>
            <p:nvSpPr>
              <p:cNvPr id="122" name="Arrow: Down 112">
                <a:extLst>
                  <a:ext uri="{FF2B5EF4-FFF2-40B4-BE49-F238E27FC236}">
                    <a16:creationId xmlns:a16="http://schemas.microsoft.com/office/drawing/2014/main" id="{F1F351CF-CDD9-CC8C-4957-7995AE2AE4AC}"/>
                  </a:ext>
                </a:extLst>
              </p:cNvPr>
              <p:cNvSpPr/>
              <p:nvPr/>
            </p:nvSpPr>
            <p:spPr>
              <a:xfrm>
                <a:off x="9707867" y="2853926"/>
                <a:ext cx="526143" cy="2642644"/>
              </a:xfrm>
              <a:prstGeom prst="downArrow">
                <a:avLst>
                  <a:gd name="adj1" fmla="val 100000"/>
                  <a:gd name="adj2" fmla="val 50000"/>
                </a:avLst>
              </a:prstGeom>
              <a:gradFill>
                <a:gsLst>
                  <a:gs pos="17000">
                    <a:srgbClr val="FF7A5B"/>
                  </a:gs>
                  <a:gs pos="98000">
                    <a:sysClr val="window" lastClr="FFFFFF">
                      <a:lumMod val="95000"/>
                    </a:sysClr>
                  </a:gs>
                </a:gsLst>
                <a:lin ang="5400000" scaled="1"/>
              </a:gradFill>
              <a:ln w="12700" cap="flat" cmpd="sng" algn="ctr">
                <a:noFill/>
                <a:prstDash val="solid"/>
                <a:miter lim="800000"/>
              </a:ln>
              <a:effectLst/>
            </p:spPr>
            <p:txBody>
              <a:bodyPr rot="0" spcFirstLastPara="0" vert="vert270"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r>
                  <a:rPr lang="en-ZA" sz="1400" b="1" kern="0" dirty="0">
                    <a:solidFill>
                      <a:srgbClr val="002060"/>
                    </a:solidFill>
                    <a:latin typeface="Calibri" panose="020F0502020204030204"/>
                  </a:rPr>
                  <a:t>Global Leader</a:t>
                </a:r>
                <a:endParaRPr lang="en-ZA" kern="0" dirty="0">
                  <a:solidFill>
                    <a:prstClr val="white"/>
                  </a:solidFill>
                  <a:latin typeface="Calibri" panose="020F0502020204030204"/>
                </a:endParaRPr>
              </a:p>
            </p:txBody>
          </p:sp>
          <p:sp>
            <p:nvSpPr>
              <p:cNvPr id="121" name="TextBox 47">
                <a:extLst>
                  <a:ext uri="{FF2B5EF4-FFF2-40B4-BE49-F238E27FC236}">
                    <a16:creationId xmlns:a16="http://schemas.microsoft.com/office/drawing/2014/main" id="{1711182F-D40E-5FE4-DFDF-34371F159F66}"/>
                  </a:ext>
                </a:extLst>
              </p:cNvPr>
              <p:cNvSpPr txBox="1"/>
              <p:nvPr/>
            </p:nvSpPr>
            <p:spPr>
              <a:xfrm>
                <a:off x="9543762" y="1046695"/>
                <a:ext cx="1116000" cy="1846659"/>
              </a:xfrm>
              <a:prstGeom prst="rect">
                <a:avLst/>
              </a:prstGeom>
              <a:noFill/>
            </p:spPr>
            <p:txBody>
              <a:bodyPr wrap="square" lIns="0" tIns="0" rIns="0" bIns="0"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r>
                  <a:rPr lang="en-IN" sz="1200" b="1" kern="0" dirty="0">
                    <a:solidFill>
                      <a:srgbClr val="002060"/>
                    </a:solidFill>
                  </a:rPr>
                  <a:t>Component Capacity Increased to 50 </a:t>
                </a:r>
                <a:r>
                  <a:rPr lang="en-IN" sz="1200" b="1" kern="0" dirty="0" err="1">
                    <a:solidFill>
                      <a:srgbClr val="002060"/>
                    </a:solidFill>
                  </a:rPr>
                  <a:t>Mn</a:t>
                </a:r>
                <a:r>
                  <a:rPr lang="en-IN" sz="1200" b="1" kern="0" dirty="0">
                    <a:solidFill>
                      <a:srgbClr val="002060"/>
                    </a:solidFill>
                  </a:rPr>
                  <a:t> Pcs.</a:t>
                </a:r>
              </a:p>
              <a:p>
                <a:pPr>
                  <a:defRPr/>
                </a:pPr>
                <a:endParaRPr lang="en-IN" sz="1200" b="1" kern="0" dirty="0">
                  <a:solidFill>
                    <a:srgbClr val="002060"/>
                  </a:solidFill>
                </a:endParaRPr>
              </a:p>
              <a:p>
                <a:pPr>
                  <a:defRPr/>
                </a:pPr>
                <a:r>
                  <a:rPr lang="en-IN" sz="1200" b="1" kern="0" dirty="0">
                    <a:solidFill>
                      <a:srgbClr val="002060"/>
                    </a:solidFill>
                  </a:rPr>
                  <a:t>Accelerated Exports to Europe and US   - 50 countries </a:t>
                </a:r>
                <a:endParaRPr lang="en-ZA" sz="1200" b="1" kern="0" dirty="0">
                  <a:solidFill>
                    <a:srgbClr val="002060"/>
                  </a:solidFill>
                </a:endParaRPr>
              </a:p>
            </p:txBody>
          </p:sp>
        </p:grpSp>
      </p:grpSp>
      <p:grpSp>
        <p:nvGrpSpPr>
          <p:cNvPr id="17" name="Group 82">
            <a:extLst>
              <a:ext uri="{FF2B5EF4-FFF2-40B4-BE49-F238E27FC236}">
                <a16:creationId xmlns:a16="http://schemas.microsoft.com/office/drawing/2014/main" id="{D74A1EFF-7DEF-8E43-C9FD-56FB9D18890F}"/>
              </a:ext>
            </a:extLst>
          </p:cNvPr>
          <p:cNvGrpSpPr/>
          <p:nvPr/>
        </p:nvGrpSpPr>
        <p:grpSpPr>
          <a:xfrm>
            <a:off x="8168257" y="2086799"/>
            <a:ext cx="770489" cy="4383453"/>
            <a:chOff x="10905666" y="2033101"/>
            <a:chExt cx="1027318" cy="4383453"/>
          </a:xfrm>
        </p:grpSpPr>
        <p:sp>
          <p:nvSpPr>
            <p:cNvPr id="114" name="TextBox 50">
              <a:extLst>
                <a:ext uri="{FF2B5EF4-FFF2-40B4-BE49-F238E27FC236}">
                  <a16:creationId xmlns:a16="http://schemas.microsoft.com/office/drawing/2014/main" id="{854FB4B0-C83C-DD87-0192-0B4CAF0B97EC}"/>
                </a:ext>
              </a:extLst>
            </p:cNvPr>
            <p:cNvSpPr txBox="1"/>
            <p:nvPr/>
          </p:nvSpPr>
          <p:spPr>
            <a:xfrm>
              <a:off x="11108479" y="5977113"/>
              <a:ext cx="569010" cy="439441"/>
            </a:xfrm>
            <a:prstGeom prst="rect">
              <a:avLst/>
            </a:prstGeom>
            <a:noFill/>
          </p:spPr>
          <p:txBody>
            <a:bodyPr wrap="square" lIns="0" tIns="0" rIns="0" bIns="0" rtlCol="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r>
                <a:rPr lang="en-ZA" sz="1200" b="1" kern="0" dirty="0">
                  <a:solidFill>
                    <a:srgbClr val="001848"/>
                  </a:solidFill>
                </a:rPr>
                <a:t>2022 2023</a:t>
              </a:r>
            </a:p>
          </p:txBody>
        </p:sp>
        <p:grpSp>
          <p:nvGrpSpPr>
            <p:cNvPr id="18" name="Group 115">
              <a:extLst>
                <a:ext uri="{FF2B5EF4-FFF2-40B4-BE49-F238E27FC236}">
                  <a16:creationId xmlns:a16="http://schemas.microsoft.com/office/drawing/2014/main" id="{3ECC701B-7BD2-9A18-6431-869F4BE12002}"/>
                </a:ext>
              </a:extLst>
            </p:cNvPr>
            <p:cNvGrpSpPr/>
            <p:nvPr/>
          </p:nvGrpSpPr>
          <p:grpSpPr>
            <a:xfrm>
              <a:off x="10905666" y="2033101"/>
              <a:ext cx="1027318" cy="3463469"/>
              <a:chOff x="10919113" y="2033101"/>
              <a:chExt cx="1027318" cy="3463469"/>
            </a:xfrm>
          </p:grpSpPr>
          <p:sp>
            <p:nvSpPr>
              <p:cNvPr id="117" name="Arrow: Down 1">
                <a:extLst>
                  <a:ext uri="{FF2B5EF4-FFF2-40B4-BE49-F238E27FC236}">
                    <a16:creationId xmlns:a16="http://schemas.microsoft.com/office/drawing/2014/main" id="{C0317132-73DC-4995-5F37-A739EE08087A}"/>
                  </a:ext>
                </a:extLst>
              </p:cNvPr>
              <p:cNvSpPr/>
              <p:nvPr/>
            </p:nvSpPr>
            <p:spPr>
              <a:xfrm>
                <a:off x="11159315" y="3876570"/>
                <a:ext cx="494233" cy="1620000"/>
              </a:xfrm>
              <a:prstGeom prst="downArrow">
                <a:avLst>
                  <a:gd name="adj1" fmla="val 100000"/>
                  <a:gd name="adj2" fmla="val 50000"/>
                </a:avLst>
              </a:prstGeom>
              <a:solidFill>
                <a:srgbClr val="001848"/>
              </a:solidFill>
              <a:ln w="12700" cap="flat" cmpd="sng" algn="ctr">
                <a:noFill/>
                <a:prstDash val="solid"/>
                <a:miter lim="800000"/>
              </a:ln>
              <a:effectLst/>
            </p:spPr>
            <p:txBody>
              <a:bodyPr vert="vert270"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r>
                  <a:rPr lang="en-ZA" sz="1200" kern="0" dirty="0">
                    <a:solidFill>
                      <a:prstClr val="white"/>
                    </a:solidFill>
                    <a:latin typeface="Calibri" panose="020F0502020204030204"/>
                  </a:rPr>
                  <a:t>Augmentation</a:t>
                </a:r>
              </a:p>
            </p:txBody>
          </p:sp>
          <p:sp>
            <p:nvSpPr>
              <p:cNvPr id="118" name="TextBox 53">
                <a:extLst>
                  <a:ext uri="{FF2B5EF4-FFF2-40B4-BE49-F238E27FC236}">
                    <a16:creationId xmlns:a16="http://schemas.microsoft.com/office/drawing/2014/main" id="{DB69E243-6A11-B2D7-D029-C459CE134E6B}"/>
                  </a:ext>
                </a:extLst>
              </p:cNvPr>
              <p:cNvSpPr txBox="1"/>
              <p:nvPr/>
            </p:nvSpPr>
            <p:spPr>
              <a:xfrm>
                <a:off x="10919113" y="2033101"/>
                <a:ext cx="1027318" cy="1846659"/>
              </a:xfrm>
              <a:prstGeom prst="rect">
                <a:avLst/>
              </a:prstGeom>
              <a:noFill/>
            </p:spPr>
            <p:txBody>
              <a:bodyPr wrap="square" lIns="0" tIns="0" rIns="0" bIns="0"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r>
                  <a:rPr lang="en-IN" sz="1200" b="1" kern="0" dirty="0">
                    <a:solidFill>
                      <a:srgbClr val="002060"/>
                    </a:solidFill>
                  </a:rPr>
                  <a:t>State of the Art  New KILN Introduced </a:t>
                </a:r>
              </a:p>
              <a:p>
                <a:pPr>
                  <a:defRPr/>
                </a:pPr>
                <a:endParaRPr lang="en-IN" sz="1200" b="1" kern="0" dirty="0">
                  <a:solidFill>
                    <a:srgbClr val="002060"/>
                  </a:solidFill>
                </a:endParaRPr>
              </a:p>
              <a:p>
                <a:pPr>
                  <a:defRPr/>
                </a:pPr>
                <a:r>
                  <a:rPr lang="en-IN" sz="1200" b="1" kern="0" dirty="0">
                    <a:solidFill>
                      <a:srgbClr val="002060"/>
                    </a:solidFill>
                  </a:rPr>
                  <a:t>Production capacity increased 50% to 80 </a:t>
                </a:r>
                <a:r>
                  <a:rPr lang="en-IN" sz="1200" b="1" kern="0" dirty="0" err="1">
                    <a:solidFill>
                      <a:srgbClr val="002060"/>
                    </a:solidFill>
                  </a:rPr>
                  <a:t>Mn</a:t>
                </a:r>
                <a:r>
                  <a:rPr lang="en-IN" sz="1200" b="1" kern="0" dirty="0">
                    <a:solidFill>
                      <a:srgbClr val="002060"/>
                    </a:solidFill>
                  </a:rPr>
                  <a:t> Pcs</a:t>
                </a:r>
                <a:endParaRPr lang="en-ZA" sz="1200" b="1" kern="0" dirty="0">
                  <a:solidFill>
                    <a:srgbClr val="002060"/>
                  </a:solidFill>
                </a:endParaRPr>
              </a:p>
            </p:txBody>
          </p:sp>
        </p:grpSp>
      </p:grpSp>
      <p:grpSp>
        <p:nvGrpSpPr>
          <p:cNvPr id="19" name="Group 83">
            <a:extLst>
              <a:ext uri="{FF2B5EF4-FFF2-40B4-BE49-F238E27FC236}">
                <a16:creationId xmlns:a16="http://schemas.microsoft.com/office/drawing/2014/main" id="{2767EB45-9279-CA6A-E3BB-D7C5C19A4C1C}"/>
              </a:ext>
            </a:extLst>
          </p:cNvPr>
          <p:cNvGrpSpPr/>
          <p:nvPr/>
        </p:nvGrpSpPr>
        <p:grpSpPr>
          <a:xfrm>
            <a:off x="6206355" y="2086798"/>
            <a:ext cx="810000" cy="4272435"/>
            <a:chOff x="8088091" y="2033101"/>
            <a:chExt cx="1080000" cy="4272435"/>
          </a:xfrm>
        </p:grpSpPr>
        <p:grpSp>
          <p:nvGrpSpPr>
            <p:cNvPr id="20" name="Group 102">
              <a:extLst>
                <a:ext uri="{FF2B5EF4-FFF2-40B4-BE49-F238E27FC236}">
                  <a16:creationId xmlns:a16="http://schemas.microsoft.com/office/drawing/2014/main" id="{09A31FC7-2E53-B15E-3BDB-1F0BFC94CE56}"/>
                </a:ext>
              </a:extLst>
            </p:cNvPr>
            <p:cNvGrpSpPr/>
            <p:nvPr/>
          </p:nvGrpSpPr>
          <p:grpSpPr>
            <a:xfrm>
              <a:off x="8088091" y="2033101"/>
              <a:ext cx="1080000" cy="3463469"/>
              <a:chOff x="8270208" y="2033101"/>
              <a:chExt cx="1080000" cy="3463469"/>
            </a:xfrm>
          </p:grpSpPr>
          <p:sp>
            <p:nvSpPr>
              <p:cNvPr id="110" name="Arrow: Down 1">
                <a:extLst>
                  <a:ext uri="{FF2B5EF4-FFF2-40B4-BE49-F238E27FC236}">
                    <a16:creationId xmlns:a16="http://schemas.microsoft.com/office/drawing/2014/main" id="{A59BA0F2-2594-2884-1C28-73990D9295F5}"/>
                  </a:ext>
                </a:extLst>
              </p:cNvPr>
              <p:cNvSpPr/>
              <p:nvPr/>
            </p:nvSpPr>
            <p:spPr>
              <a:xfrm>
                <a:off x="8563092" y="3876570"/>
                <a:ext cx="494233" cy="1620000"/>
              </a:xfrm>
              <a:prstGeom prst="downArrow">
                <a:avLst>
                  <a:gd name="adj1" fmla="val 100000"/>
                  <a:gd name="adj2" fmla="val 50000"/>
                </a:avLst>
              </a:prstGeom>
              <a:solidFill>
                <a:srgbClr val="001848"/>
              </a:solidFill>
              <a:ln w="12700" cap="flat" cmpd="sng" algn="ctr">
                <a:noFill/>
                <a:prstDash val="solid"/>
                <a:miter lim="800000"/>
              </a:ln>
              <a:effectLst/>
            </p:spPr>
            <p:txBody>
              <a:bodyPr vert="vert270"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r>
                  <a:rPr lang="en-ZA" sz="1200" kern="0" dirty="0">
                    <a:solidFill>
                      <a:prstClr val="white"/>
                    </a:solidFill>
                    <a:latin typeface="Calibri" panose="020F0502020204030204"/>
                  </a:rPr>
                  <a:t>New Vertical</a:t>
                </a:r>
              </a:p>
            </p:txBody>
          </p:sp>
          <p:sp>
            <p:nvSpPr>
              <p:cNvPr id="111" name="TextBox 58">
                <a:extLst>
                  <a:ext uri="{FF2B5EF4-FFF2-40B4-BE49-F238E27FC236}">
                    <a16:creationId xmlns:a16="http://schemas.microsoft.com/office/drawing/2014/main" id="{E7F094AC-EE38-FB18-2DDB-61E3BB41D4DD}"/>
                  </a:ext>
                </a:extLst>
              </p:cNvPr>
              <p:cNvSpPr txBox="1"/>
              <p:nvPr/>
            </p:nvSpPr>
            <p:spPr>
              <a:xfrm>
                <a:off x="8270208" y="2033101"/>
                <a:ext cx="1080000" cy="1661993"/>
              </a:xfrm>
              <a:prstGeom prst="rect">
                <a:avLst/>
              </a:prstGeom>
              <a:noFill/>
            </p:spPr>
            <p:txBody>
              <a:bodyPr wrap="square" lIns="0" tIns="0" rIns="0" bIns="0"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r>
                  <a:rPr lang="en-IN" sz="1200" b="1" kern="0" dirty="0">
                    <a:solidFill>
                      <a:srgbClr val="002060"/>
                    </a:solidFill>
                  </a:rPr>
                  <a:t>Forward Integration  Alisha Coils &amp; Transformers Launched to offer customized solutions</a:t>
                </a:r>
                <a:endParaRPr lang="en-ZA" sz="1200" b="1" kern="0" dirty="0">
                  <a:solidFill>
                    <a:srgbClr val="002060"/>
                  </a:solidFill>
                </a:endParaRPr>
              </a:p>
            </p:txBody>
          </p:sp>
        </p:grpSp>
        <p:sp>
          <p:nvSpPr>
            <p:cNvPr id="104" name="TextBox 56">
              <a:extLst>
                <a:ext uri="{FF2B5EF4-FFF2-40B4-BE49-F238E27FC236}">
                  <a16:creationId xmlns:a16="http://schemas.microsoft.com/office/drawing/2014/main" id="{24F88EC3-9DBE-0498-999B-4CAD2B47282E}"/>
                </a:ext>
              </a:extLst>
            </p:cNvPr>
            <p:cNvSpPr txBox="1"/>
            <p:nvPr/>
          </p:nvSpPr>
          <p:spPr>
            <a:xfrm>
              <a:off x="8343586" y="5977113"/>
              <a:ext cx="569010" cy="328423"/>
            </a:xfrm>
            <a:prstGeom prst="rect">
              <a:avLst/>
            </a:prstGeom>
            <a:noFill/>
          </p:spPr>
          <p:txBody>
            <a:bodyPr wrap="square" lIns="0" tIns="0" rIns="0" bIns="0" rtlCol="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r>
                <a:rPr lang="en-IN" sz="1200" b="1" kern="0" dirty="0">
                  <a:solidFill>
                    <a:srgbClr val="001848"/>
                  </a:solidFill>
                </a:rPr>
                <a:t>2015</a:t>
              </a:r>
            </a:p>
            <a:p>
              <a:pPr algn="ctr">
                <a:defRPr/>
              </a:pPr>
              <a:r>
                <a:rPr lang="en-IN" sz="1200" b="1" kern="0" dirty="0">
                  <a:solidFill>
                    <a:srgbClr val="001848"/>
                  </a:solidFill>
                </a:rPr>
                <a:t>2016</a:t>
              </a:r>
              <a:endParaRPr lang="en-ZA" sz="1200" b="1" kern="0" dirty="0">
                <a:solidFill>
                  <a:srgbClr val="001848"/>
                </a:solidFill>
              </a:endParaRPr>
            </a:p>
          </p:txBody>
        </p:sp>
      </p:grpSp>
      <p:cxnSp>
        <p:nvCxnSpPr>
          <p:cNvPr id="85" name="Straight Arrow Connector 84">
            <a:extLst>
              <a:ext uri="{FF2B5EF4-FFF2-40B4-BE49-F238E27FC236}">
                <a16:creationId xmlns:a16="http://schemas.microsoft.com/office/drawing/2014/main" id="{0122F634-B93B-9F87-A393-4B8280385D41}"/>
              </a:ext>
            </a:extLst>
          </p:cNvPr>
          <p:cNvCxnSpPr>
            <a:cxnSpLocks/>
          </p:cNvCxnSpPr>
          <p:nvPr/>
        </p:nvCxnSpPr>
        <p:spPr>
          <a:xfrm flipV="1">
            <a:off x="368193" y="5838257"/>
            <a:ext cx="8747233" cy="41277"/>
          </a:xfrm>
          <a:prstGeom prst="straightConnector1">
            <a:avLst/>
          </a:prstGeom>
          <a:noFill/>
          <a:ln w="57150" cap="flat" cmpd="sng" algn="ctr">
            <a:solidFill>
              <a:srgbClr val="002164"/>
            </a:solidFill>
            <a:prstDash val="solid"/>
            <a:miter lim="800000"/>
            <a:tailEnd type="triangle"/>
          </a:ln>
          <a:effectLst/>
        </p:spPr>
      </p:cxnSp>
      <p:cxnSp>
        <p:nvCxnSpPr>
          <p:cNvPr id="86" name="Straight Connector 85">
            <a:extLst>
              <a:ext uri="{FF2B5EF4-FFF2-40B4-BE49-F238E27FC236}">
                <a16:creationId xmlns:a16="http://schemas.microsoft.com/office/drawing/2014/main" id="{D9867435-083A-8793-CA46-3606CEEF804D}"/>
              </a:ext>
            </a:extLst>
          </p:cNvPr>
          <p:cNvCxnSpPr>
            <a:cxnSpLocks/>
          </p:cNvCxnSpPr>
          <p:nvPr/>
        </p:nvCxnSpPr>
        <p:spPr>
          <a:xfrm>
            <a:off x="858800" y="5628622"/>
            <a:ext cx="0" cy="230273"/>
          </a:xfrm>
          <a:prstGeom prst="line">
            <a:avLst/>
          </a:prstGeom>
          <a:noFill/>
          <a:ln w="25400" cap="flat" cmpd="sng" algn="ctr">
            <a:solidFill>
              <a:srgbClr val="002164"/>
            </a:solidFill>
            <a:prstDash val="solid"/>
            <a:miter lim="800000"/>
            <a:headEnd type="none" w="sm" len="sm"/>
            <a:tailEnd type="none" w="sm" len="sm"/>
          </a:ln>
          <a:effectLst/>
        </p:spPr>
      </p:cxnSp>
      <p:cxnSp>
        <p:nvCxnSpPr>
          <p:cNvPr id="87" name="Straight Connector 86">
            <a:extLst>
              <a:ext uri="{FF2B5EF4-FFF2-40B4-BE49-F238E27FC236}">
                <a16:creationId xmlns:a16="http://schemas.microsoft.com/office/drawing/2014/main" id="{2CB4CF9E-68D9-50D8-59FB-6EB01267F6DD}"/>
              </a:ext>
            </a:extLst>
          </p:cNvPr>
          <p:cNvCxnSpPr>
            <a:cxnSpLocks/>
          </p:cNvCxnSpPr>
          <p:nvPr/>
        </p:nvCxnSpPr>
        <p:spPr>
          <a:xfrm>
            <a:off x="1340255" y="5693424"/>
            <a:ext cx="0" cy="165471"/>
          </a:xfrm>
          <a:prstGeom prst="line">
            <a:avLst/>
          </a:prstGeom>
          <a:noFill/>
          <a:ln w="6350" cap="flat" cmpd="sng" algn="ctr">
            <a:solidFill>
              <a:sysClr val="window" lastClr="FFFFFF">
                <a:lumMod val="85000"/>
              </a:sysClr>
            </a:solidFill>
            <a:prstDash val="sysDash"/>
            <a:miter lim="800000"/>
            <a:headEnd type="none" w="sm" len="sm"/>
            <a:tailEnd type="none" w="sm" len="sm"/>
          </a:ln>
          <a:effectLst/>
        </p:spPr>
      </p:cxnSp>
      <p:cxnSp>
        <p:nvCxnSpPr>
          <p:cNvPr id="88" name="Straight Connector 87">
            <a:extLst>
              <a:ext uri="{FF2B5EF4-FFF2-40B4-BE49-F238E27FC236}">
                <a16:creationId xmlns:a16="http://schemas.microsoft.com/office/drawing/2014/main" id="{AF919600-54CC-E9EE-6757-270BEB6AE148}"/>
              </a:ext>
            </a:extLst>
          </p:cNvPr>
          <p:cNvCxnSpPr>
            <a:cxnSpLocks/>
          </p:cNvCxnSpPr>
          <p:nvPr/>
        </p:nvCxnSpPr>
        <p:spPr>
          <a:xfrm>
            <a:off x="2303163" y="5693424"/>
            <a:ext cx="0" cy="165471"/>
          </a:xfrm>
          <a:prstGeom prst="line">
            <a:avLst/>
          </a:prstGeom>
          <a:noFill/>
          <a:ln w="6350" cap="flat" cmpd="sng" algn="ctr">
            <a:solidFill>
              <a:sysClr val="window" lastClr="FFFFFF">
                <a:lumMod val="85000"/>
              </a:sysClr>
            </a:solidFill>
            <a:prstDash val="sysDash"/>
            <a:miter lim="800000"/>
            <a:headEnd type="none" w="sm" len="sm"/>
            <a:tailEnd type="none" w="sm" len="sm"/>
          </a:ln>
          <a:effectLst/>
        </p:spPr>
      </p:cxnSp>
      <p:cxnSp>
        <p:nvCxnSpPr>
          <p:cNvPr id="89" name="Straight Connector 88">
            <a:extLst>
              <a:ext uri="{FF2B5EF4-FFF2-40B4-BE49-F238E27FC236}">
                <a16:creationId xmlns:a16="http://schemas.microsoft.com/office/drawing/2014/main" id="{B6719EFD-CCDC-5361-810E-D405DB11E115}"/>
              </a:ext>
            </a:extLst>
          </p:cNvPr>
          <p:cNvCxnSpPr>
            <a:cxnSpLocks/>
          </p:cNvCxnSpPr>
          <p:nvPr/>
        </p:nvCxnSpPr>
        <p:spPr>
          <a:xfrm>
            <a:off x="3266072" y="5693424"/>
            <a:ext cx="0" cy="165471"/>
          </a:xfrm>
          <a:prstGeom prst="line">
            <a:avLst/>
          </a:prstGeom>
          <a:noFill/>
          <a:ln w="6350" cap="flat" cmpd="sng" algn="ctr">
            <a:solidFill>
              <a:sysClr val="window" lastClr="FFFFFF">
                <a:lumMod val="85000"/>
              </a:sysClr>
            </a:solidFill>
            <a:prstDash val="sysDash"/>
            <a:miter lim="800000"/>
            <a:headEnd type="none" w="sm" len="sm"/>
            <a:tailEnd type="none" w="sm" len="sm"/>
          </a:ln>
          <a:effectLst/>
        </p:spPr>
      </p:cxnSp>
      <p:cxnSp>
        <p:nvCxnSpPr>
          <p:cNvPr id="90" name="Straight Connector 89">
            <a:extLst>
              <a:ext uri="{FF2B5EF4-FFF2-40B4-BE49-F238E27FC236}">
                <a16:creationId xmlns:a16="http://schemas.microsoft.com/office/drawing/2014/main" id="{1240732B-340B-3D7B-FA69-BBD3E7A868F1}"/>
              </a:ext>
            </a:extLst>
          </p:cNvPr>
          <p:cNvCxnSpPr>
            <a:cxnSpLocks/>
          </p:cNvCxnSpPr>
          <p:nvPr/>
        </p:nvCxnSpPr>
        <p:spPr>
          <a:xfrm>
            <a:off x="4228980" y="5693424"/>
            <a:ext cx="0" cy="165471"/>
          </a:xfrm>
          <a:prstGeom prst="line">
            <a:avLst/>
          </a:prstGeom>
          <a:noFill/>
          <a:ln w="6350" cap="flat" cmpd="sng" algn="ctr">
            <a:solidFill>
              <a:sysClr val="window" lastClr="FFFFFF">
                <a:lumMod val="85000"/>
              </a:sysClr>
            </a:solidFill>
            <a:prstDash val="sysDash"/>
            <a:miter lim="800000"/>
            <a:headEnd type="none" w="sm" len="sm"/>
            <a:tailEnd type="none" w="sm" len="sm"/>
          </a:ln>
          <a:effectLst/>
        </p:spPr>
      </p:cxnSp>
      <p:cxnSp>
        <p:nvCxnSpPr>
          <p:cNvPr id="91" name="Straight Connector 90">
            <a:extLst>
              <a:ext uri="{FF2B5EF4-FFF2-40B4-BE49-F238E27FC236}">
                <a16:creationId xmlns:a16="http://schemas.microsoft.com/office/drawing/2014/main" id="{F66D4F38-785C-FCAC-9BB1-CF3C4276D250}"/>
              </a:ext>
            </a:extLst>
          </p:cNvPr>
          <p:cNvCxnSpPr>
            <a:cxnSpLocks/>
          </p:cNvCxnSpPr>
          <p:nvPr/>
        </p:nvCxnSpPr>
        <p:spPr>
          <a:xfrm>
            <a:off x="5191889" y="5693424"/>
            <a:ext cx="0" cy="165471"/>
          </a:xfrm>
          <a:prstGeom prst="line">
            <a:avLst/>
          </a:prstGeom>
          <a:noFill/>
          <a:ln w="6350" cap="flat" cmpd="sng" algn="ctr">
            <a:solidFill>
              <a:sysClr val="window" lastClr="FFFFFF">
                <a:lumMod val="85000"/>
              </a:sysClr>
            </a:solidFill>
            <a:prstDash val="sysDash"/>
            <a:miter lim="800000"/>
            <a:headEnd type="none" w="sm" len="sm"/>
            <a:tailEnd type="none" w="sm" len="sm"/>
          </a:ln>
          <a:effectLst/>
        </p:spPr>
      </p:cxnSp>
      <p:cxnSp>
        <p:nvCxnSpPr>
          <p:cNvPr id="92" name="Straight Connector 91">
            <a:extLst>
              <a:ext uri="{FF2B5EF4-FFF2-40B4-BE49-F238E27FC236}">
                <a16:creationId xmlns:a16="http://schemas.microsoft.com/office/drawing/2014/main" id="{973545F4-A208-5DE1-B639-0A847A49CC18}"/>
              </a:ext>
            </a:extLst>
          </p:cNvPr>
          <p:cNvCxnSpPr>
            <a:cxnSpLocks/>
          </p:cNvCxnSpPr>
          <p:nvPr/>
        </p:nvCxnSpPr>
        <p:spPr>
          <a:xfrm>
            <a:off x="6154797" y="5693424"/>
            <a:ext cx="0" cy="165471"/>
          </a:xfrm>
          <a:prstGeom prst="line">
            <a:avLst/>
          </a:prstGeom>
          <a:noFill/>
          <a:ln w="6350" cap="flat" cmpd="sng" algn="ctr">
            <a:solidFill>
              <a:sysClr val="window" lastClr="FFFFFF">
                <a:lumMod val="85000"/>
              </a:sysClr>
            </a:solidFill>
            <a:prstDash val="sysDash"/>
            <a:miter lim="800000"/>
            <a:headEnd type="none" w="sm" len="sm"/>
            <a:tailEnd type="none" w="sm" len="sm"/>
          </a:ln>
          <a:effectLst/>
        </p:spPr>
      </p:cxnSp>
      <p:cxnSp>
        <p:nvCxnSpPr>
          <p:cNvPr id="93" name="Straight Connector 92">
            <a:extLst>
              <a:ext uri="{FF2B5EF4-FFF2-40B4-BE49-F238E27FC236}">
                <a16:creationId xmlns:a16="http://schemas.microsoft.com/office/drawing/2014/main" id="{44B65D7E-505B-98F3-D737-797D9144FC49}"/>
              </a:ext>
            </a:extLst>
          </p:cNvPr>
          <p:cNvCxnSpPr>
            <a:cxnSpLocks/>
          </p:cNvCxnSpPr>
          <p:nvPr/>
        </p:nvCxnSpPr>
        <p:spPr>
          <a:xfrm>
            <a:off x="7117706" y="5693424"/>
            <a:ext cx="0" cy="165471"/>
          </a:xfrm>
          <a:prstGeom prst="line">
            <a:avLst/>
          </a:prstGeom>
          <a:noFill/>
          <a:ln w="6350" cap="flat" cmpd="sng" algn="ctr">
            <a:solidFill>
              <a:sysClr val="window" lastClr="FFFFFF">
                <a:lumMod val="85000"/>
              </a:sysClr>
            </a:solidFill>
            <a:prstDash val="sysDash"/>
            <a:miter lim="800000"/>
            <a:headEnd type="none" w="sm" len="sm"/>
            <a:tailEnd type="none" w="sm" len="sm"/>
          </a:ln>
          <a:effectLst/>
        </p:spPr>
      </p:cxnSp>
      <p:cxnSp>
        <p:nvCxnSpPr>
          <p:cNvPr id="94" name="Straight Connector 93">
            <a:extLst>
              <a:ext uri="{FF2B5EF4-FFF2-40B4-BE49-F238E27FC236}">
                <a16:creationId xmlns:a16="http://schemas.microsoft.com/office/drawing/2014/main" id="{6ED4C2B2-6ABB-C61C-5108-D3F3C8DAA67C}"/>
              </a:ext>
            </a:extLst>
          </p:cNvPr>
          <p:cNvCxnSpPr>
            <a:cxnSpLocks/>
          </p:cNvCxnSpPr>
          <p:nvPr/>
        </p:nvCxnSpPr>
        <p:spPr>
          <a:xfrm>
            <a:off x="8080614" y="5693424"/>
            <a:ext cx="0" cy="165471"/>
          </a:xfrm>
          <a:prstGeom prst="line">
            <a:avLst/>
          </a:prstGeom>
          <a:noFill/>
          <a:ln w="6350" cap="flat" cmpd="sng" algn="ctr">
            <a:solidFill>
              <a:sysClr val="window" lastClr="FFFFFF">
                <a:lumMod val="85000"/>
              </a:sysClr>
            </a:solidFill>
            <a:prstDash val="sysDash"/>
            <a:miter lim="800000"/>
            <a:headEnd type="none" w="sm" len="sm"/>
            <a:tailEnd type="none" w="sm" len="sm"/>
          </a:ln>
          <a:effectLst/>
        </p:spPr>
      </p:cxnSp>
      <p:cxnSp>
        <p:nvCxnSpPr>
          <p:cNvPr id="95" name="Straight Connector 94">
            <a:extLst>
              <a:ext uri="{FF2B5EF4-FFF2-40B4-BE49-F238E27FC236}">
                <a16:creationId xmlns:a16="http://schemas.microsoft.com/office/drawing/2014/main" id="{B270DBCE-267B-7454-77E6-5F9C1F0BB2AC}"/>
              </a:ext>
            </a:extLst>
          </p:cNvPr>
          <p:cNvCxnSpPr>
            <a:cxnSpLocks/>
          </p:cNvCxnSpPr>
          <p:nvPr/>
        </p:nvCxnSpPr>
        <p:spPr>
          <a:xfrm>
            <a:off x="1821709" y="5628622"/>
            <a:ext cx="0" cy="230273"/>
          </a:xfrm>
          <a:prstGeom prst="line">
            <a:avLst/>
          </a:prstGeom>
          <a:noFill/>
          <a:ln w="25400" cap="flat" cmpd="sng" algn="ctr">
            <a:solidFill>
              <a:srgbClr val="002164"/>
            </a:solidFill>
            <a:prstDash val="solid"/>
            <a:miter lim="800000"/>
            <a:headEnd type="none" w="sm" len="sm"/>
            <a:tailEnd type="none" w="sm" len="sm"/>
          </a:ln>
          <a:effectLst/>
        </p:spPr>
      </p:cxnSp>
      <p:cxnSp>
        <p:nvCxnSpPr>
          <p:cNvPr id="96" name="Straight Connector 95">
            <a:extLst>
              <a:ext uri="{FF2B5EF4-FFF2-40B4-BE49-F238E27FC236}">
                <a16:creationId xmlns:a16="http://schemas.microsoft.com/office/drawing/2014/main" id="{CB477738-E97C-1BC0-0D02-234EA2C48F57}"/>
              </a:ext>
            </a:extLst>
          </p:cNvPr>
          <p:cNvCxnSpPr>
            <a:cxnSpLocks/>
          </p:cNvCxnSpPr>
          <p:nvPr/>
        </p:nvCxnSpPr>
        <p:spPr>
          <a:xfrm>
            <a:off x="3736975" y="5628622"/>
            <a:ext cx="0" cy="230273"/>
          </a:xfrm>
          <a:prstGeom prst="line">
            <a:avLst/>
          </a:prstGeom>
          <a:noFill/>
          <a:ln w="25400" cap="flat" cmpd="sng" algn="ctr">
            <a:solidFill>
              <a:srgbClr val="002164"/>
            </a:solidFill>
            <a:prstDash val="solid"/>
            <a:miter lim="800000"/>
            <a:headEnd type="none" w="sm" len="sm"/>
            <a:tailEnd type="none" w="sm" len="sm"/>
          </a:ln>
          <a:effectLst/>
        </p:spPr>
      </p:cxnSp>
      <p:cxnSp>
        <p:nvCxnSpPr>
          <p:cNvPr id="97" name="Straight Connector 96">
            <a:extLst>
              <a:ext uri="{FF2B5EF4-FFF2-40B4-BE49-F238E27FC236}">
                <a16:creationId xmlns:a16="http://schemas.microsoft.com/office/drawing/2014/main" id="{32152205-ACDA-018E-5A27-8C96596A0DF9}"/>
              </a:ext>
            </a:extLst>
          </p:cNvPr>
          <p:cNvCxnSpPr>
            <a:cxnSpLocks/>
          </p:cNvCxnSpPr>
          <p:nvPr/>
        </p:nvCxnSpPr>
        <p:spPr>
          <a:xfrm>
            <a:off x="2774066" y="5628622"/>
            <a:ext cx="0" cy="230273"/>
          </a:xfrm>
          <a:prstGeom prst="line">
            <a:avLst/>
          </a:prstGeom>
          <a:noFill/>
          <a:ln w="25400" cap="flat" cmpd="sng" algn="ctr">
            <a:solidFill>
              <a:srgbClr val="002164"/>
            </a:solidFill>
            <a:prstDash val="solid"/>
            <a:miter lim="800000"/>
            <a:headEnd type="none" w="sm" len="sm"/>
            <a:tailEnd type="none" w="sm" len="sm"/>
          </a:ln>
          <a:effectLst/>
        </p:spPr>
      </p:cxnSp>
      <p:cxnSp>
        <p:nvCxnSpPr>
          <p:cNvPr id="98" name="Straight Connector 97">
            <a:extLst>
              <a:ext uri="{FF2B5EF4-FFF2-40B4-BE49-F238E27FC236}">
                <a16:creationId xmlns:a16="http://schemas.microsoft.com/office/drawing/2014/main" id="{69AF7D63-9B04-D91C-8DE5-A02B224F24FB}"/>
              </a:ext>
            </a:extLst>
          </p:cNvPr>
          <p:cNvCxnSpPr>
            <a:cxnSpLocks/>
          </p:cNvCxnSpPr>
          <p:nvPr/>
        </p:nvCxnSpPr>
        <p:spPr>
          <a:xfrm>
            <a:off x="6625700" y="5628622"/>
            <a:ext cx="0" cy="230273"/>
          </a:xfrm>
          <a:prstGeom prst="line">
            <a:avLst/>
          </a:prstGeom>
          <a:noFill/>
          <a:ln w="25400" cap="flat" cmpd="sng" algn="ctr">
            <a:solidFill>
              <a:srgbClr val="002164"/>
            </a:solidFill>
            <a:prstDash val="solid"/>
            <a:miter lim="800000"/>
            <a:headEnd type="none" w="sm" len="sm"/>
            <a:tailEnd type="none" w="sm" len="sm"/>
          </a:ln>
          <a:effectLst/>
        </p:spPr>
      </p:cxnSp>
      <p:cxnSp>
        <p:nvCxnSpPr>
          <p:cNvPr id="99" name="Straight Connector 98">
            <a:extLst>
              <a:ext uri="{FF2B5EF4-FFF2-40B4-BE49-F238E27FC236}">
                <a16:creationId xmlns:a16="http://schemas.microsoft.com/office/drawing/2014/main" id="{C464228A-5708-01E9-DD3E-07D3A675E12D}"/>
              </a:ext>
            </a:extLst>
          </p:cNvPr>
          <p:cNvCxnSpPr>
            <a:cxnSpLocks/>
          </p:cNvCxnSpPr>
          <p:nvPr/>
        </p:nvCxnSpPr>
        <p:spPr>
          <a:xfrm>
            <a:off x="5662792" y="5628622"/>
            <a:ext cx="0" cy="230273"/>
          </a:xfrm>
          <a:prstGeom prst="line">
            <a:avLst/>
          </a:prstGeom>
          <a:noFill/>
          <a:ln w="25400" cap="flat" cmpd="sng" algn="ctr">
            <a:solidFill>
              <a:srgbClr val="002164"/>
            </a:solidFill>
            <a:prstDash val="solid"/>
            <a:miter lim="800000"/>
            <a:headEnd type="none" w="sm" len="sm"/>
            <a:tailEnd type="none" w="sm" len="sm"/>
          </a:ln>
          <a:effectLst/>
        </p:spPr>
      </p:cxnSp>
      <p:cxnSp>
        <p:nvCxnSpPr>
          <p:cNvPr id="100" name="Straight Connector 99">
            <a:extLst>
              <a:ext uri="{FF2B5EF4-FFF2-40B4-BE49-F238E27FC236}">
                <a16:creationId xmlns:a16="http://schemas.microsoft.com/office/drawing/2014/main" id="{145490B8-885D-82F6-E4D9-CE9AC76C59B1}"/>
              </a:ext>
            </a:extLst>
          </p:cNvPr>
          <p:cNvCxnSpPr>
            <a:cxnSpLocks/>
          </p:cNvCxnSpPr>
          <p:nvPr/>
        </p:nvCxnSpPr>
        <p:spPr>
          <a:xfrm>
            <a:off x="4710434" y="5628622"/>
            <a:ext cx="0" cy="230273"/>
          </a:xfrm>
          <a:prstGeom prst="line">
            <a:avLst/>
          </a:prstGeom>
          <a:noFill/>
          <a:ln w="25400" cap="flat" cmpd="sng" algn="ctr">
            <a:solidFill>
              <a:srgbClr val="002164"/>
            </a:solidFill>
            <a:prstDash val="solid"/>
            <a:miter lim="800000"/>
            <a:headEnd type="none" w="sm" len="sm"/>
            <a:tailEnd type="none" w="sm" len="sm"/>
          </a:ln>
          <a:effectLst/>
        </p:spPr>
      </p:cxnSp>
      <p:cxnSp>
        <p:nvCxnSpPr>
          <p:cNvPr id="101" name="Straight Connector 100">
            <a:extLst>
              <a:ext uri="{FF2B5EF4-FFF2-40B4-BE49-F238E27FC236}">
                <a16:creationId xmlns:a16="http://schemas.microsoft.com/office/drawing/2014/main" id="{23F48A53-46B0-CDD7-5B5F-6F1C5BC59BBB}"/>
              </a:ext>
            </a:extLst>
          </p:cNvPr>
          <p:cNvCxnSpPr>
            <a:cxnSpLocks/>
          </p:cNvCxnSpPr>
          <p:nvPr/>
        </p:nvCxnSpPr>
        <p:spPr>
          <a:xfrm>
            <a:off x="7588609" y="5628622"/>
            <a:ext cx="0" cy="230273"/>
          </a:xfrm>
          <a:prstGeom prst="line">
            <a:avLst/>
          </a:prstGeom>
          <a:noFill/>
          <a:ln w="25400" cap="flat" cmpd="sng" algn="ctr">
            <a:solidFill>
              <a:srgbClr val="002164"/>
            </a:solidFill>
            <a:prstDash val="solid"/>
            <a:miter lim="800000"/>
            <a:headEnd type="none" w="sm" len="sm"/>
            <a:tailEnd type="none" w="sm" len="sm"/>
          </a:ln>
          <a:effectLst/>
        </p:spPr>
      </p:cxnSp>
      <p:cxnSp>
        <p:nvCxnSpPr>
          <p:cNvPr id="102" name="Straight Connector 101">
            <a:extLst>
              <a:ext uri="{FF2B5EF4-FFF2-40B4-BE49-F238E27FC236}">
                <a16:creationId xmlns:a16="http://schemas.microsoft.com/office/drawing/2014/main" id="{E45DC0BB-4E3E-784B-F76F-FB87708E3828}"/>
              </a:ext>
            </a:extLst>
          </p:cNvPr>
          <p:cNvCxnSpPr>
            <a:cxnSpLocks/>
          </p:cNvCxnSpPr>
          <p:nvPr/>
        </p:nvCxnSpPr>
        <p:spPr>
          <a:xfrm>
            <a:off x="8519864" y="5628622"/>
            <a:ext cx="0" cy="230273"/>
          </a:xfrm>
          <a:prstGeom prst="line">
            <a:avLst/>
          </a:prstGeom>
          <a:noFill/>
          <a:ln w="25400" cap="flat" cmpd="sng" algn="ctr">
            <a:solidFill>
              <a:srgbClr val="002164"/>
            </a:solidFill>
            <a:prstDash val="solid"/>
            <a:miter lim="800000"/>
            <a:headEnd type="none" w="sm" len="sm"/>
            <a:tailEnd type="none" w="sm" len="sm"/>
          </a:ln>
          <a:effectLst/>
        </p:spPr>
      </p:cxnSp>
      <p:sp>
        <p:nvSpPr>
          <p:cNvPr id="3" name="Rectangle 2"/>
          <p:cNvSpPr/>
          <p:nvPr/>
        </p:nvSpPr>
        <p:spPr>
          <a:xfrm>
            <a:off x="443111" y="81846"/>
            <a:ext cx="6857583" cy="646331"/>
          </a:xfrm>
          <a:prstGeom prst="rect">
            <a:avLst/>
          </a:prstGeom>
        </p:spPr>
        <p:txBody>
          <a:bodyPr wrap="none">
            <a:spAutoFit/>
          </a:bodyPr>
          <a:lstStyle/>
          <a:p>
            <a:r>
              <a:rPr lang="en-US" sz="3600" b="1" dirty="0">
                <a:solidFill>
                  <a:srgbClr val="002060"/>
                </a:solidFill>
                <a:latin typeface="Gill Sans MT"/>
              </a:rPr>
              <a:t>Cosmo Ferrites Journey So Far</a:t>
            </a:r>
            <a:endParaRPr lang="en-IN" sz="3600" dirty="0">
              <a:solidFill>
                <a:prstClr val="black"/>
              </a:solidFill>
              <a:latin typeface="Gill Sans MT"/>
            </a:endParaRPr>
          </a:p>
        </p:txBody>
      </p:sp>
      <p:pic>
        <p:nvPicPr>
          <p:cNvPr id="67" name="Picture 2" descr="D:\MARKETING\LOGO &amp; TEXT\ACT LOGO PNG.png">
            <a:extLst>
              <a:ext uri="{FF2B5EF4-FFF2-40B4-BE49-F238E27FC236}">
                <a16:creationId xmlns:a16="http://schemas.microsoft.com/office/drawing/2014/main" id="{554A2AF2-4B9A-F2B6-2EF8-8C4C86C3620D}"/>
              </a:ext>
            </a:extLst>
          </p:cNvPr>
          <p:cNvPicPr>
            <a:picLocks noChangeAspect="1" noChangeArrowheads="1"/>
          </p:cNvPicPr>
          <p:nvPr/>
        </p:nvPicPr>
        <p:blipFill>
          <a:blip r:embed="rId2" cstate="print"/>
          <a:srcRect/>
          <a:stretch>
            <a:fillRect/>
          </a:stretch>
        </p:blipFill>
        <p:spPr bwMode="auto">
          <a:xfrm>
            <a:off x="8077200" y="0"/>
            <a:ext cx="1066800" cy="381000"/>
          </a:xfrm>
          <a:prstGeom prst="rect">
            <a:avLst/>
          </a:prstGeom>
          <a:noFill/>
        </p:spPr>
      </p:pic>
      <p:pic>
        <p:nvPicPr>
          <p:cNvPr id="69" name="Picture 2" descr="D:\MARKETING\LOGO &amp; TEXT\ACT LOGO PNG.png">
            <a:extLst>
              <a:ext uri="{FF2B5EF4-FFF2-40B4-BE49-F238E27FC236}">
                <a16:creationId xmlns:a16="http://schemas.microsoft.com/office/drawing/2014/main" id="{554A2AF2-4B9A-F2B6-2EF8-8C4C86C3620D}"/>
              </a:ext>
            </a:extLst>
          </p:cNvPr>
          <p:cNvPicPr>
            <a:picLocks noChangeAspect="1" noChangeArrowheads="1"/>
          </p:cNvPicPr>
          <p:nvPr/>
        </p:nvPicPr>
        <p:blipFill>
          <a:blip r:embed="rId2" cstate="print"/>
          <a:srcRect/>
          <a:stretch>
            <a:fillRect/>
          </a:stretch>
        </p:blipFill>
        <p:spPr bwMode="auto">
          <a:xfrm>
            <a:off x="6248400" y="1752600"/>
            <a:ext cx="640080" cy="228600"/>
          </a:xfrm>
          <a:prstGeom prst="rect">
            <a:avLst/>
          </a:prstGeom>
          <a:noFill/>
        </p:spPr>
      </p:pic>
    </p:spTree>
    <p:extLst>
      <p:ext uri="{BB962C8B-B14F-4D97-AF65-F5344CB8AC3E}">
        <p14:creationId xmlns:p14="http://schemas.microsoft.com/office/powerpoint/2010/main" val="369350369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ubtitle 4"/>
          <p:cNvSpPr>
            <a:spLocks noGrp="1"/>
          </p:cNvSpPr>
          <p:nvPr>
            <p:ph type="subTitle" idx="1"/>
          </p:nvPr>
        </p:nvSpPr>
        <p:spPr>
          <a:xfrm>
            <a:off x="228599" y="4343401"/>
            <a:ext cx="8452701" cy="2133599"/>
          </a:xfrm>
        </p:spPr>
        <p:txBody>
          <a:bodyPr>
            <a:noAutofit/>
          </a:bodyPr>
          <a:lstStyle/>
          <a:p>
            <a:pPr algn="l"/>
            <a:r>
              <a:rPr lang="en-US" sz="2400" dirty="0">
                <a:solidFill>
                  <a:srgbClr val="000000"/>
                </a:solidFill>
                <a:latin typeface="Arial" panose="020B0604020202020204" pitchFamily="34" charset="0"/>
              </a:rPr>
              <a:t>Transformers are passive devices used to transfer electrical energy from one circuit to another. Their primary aim is to increase or decrease the voltage levels between the circuits. Generally, transformers are used wherever there is AC to DC converter, DC to AC converter &amp; DC to DC converter.</a:t>
            </a:r>
            <a:endParaRPr lang="en-IN" sz="2400" dirty="0"/>
          </a:p>
        </p:txBody>
      </p:sp>
      <p:pic>
        <p:nvPicPr>
          <p:cNvPr id="1026" name="Picture 2">
            <a:extLst>
              <a:ext uri="{FF2B5EF4-FFF2-40B4-BE49-F238E27FC236}">
                <a16:creationId xmlns:a16="http://schemas.microsoft.com/office/drawing/2014/main" id="{D89885D5-FB00-8841-1259-B413A01B9CA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 y="838200"/>
            <a:ext cx="8452701" cy="3426012"/>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F7898F6F-70DB-625F-D5D4-A4628D48DAEF}"/>
              </a:ext>
            </a:extLst>
          </p:cNvPr>
          <p:cNvSpPr txBox="1"/>
          <p:nvPr/>
        </p:nvSpPr>
        <p:spPr>
          <a:xfrm>
            <a:off x="1624473" y="91347"/>
            <a:ext cx="7367162" cy="369332"/>
          </a:xfrm>
          <a:prstGeom prst="rect">
            <a:avLst/>
          </a:prstGeom>
          <a:noFill/>
        </p:spPr>
        <p:txBody>
          <a:bodyPr wrap="square">
            <a:spAutoFit/>
          </a:bodyPr>
          <a:lstStyle/>
          <a:p>
            <a:r>
              <a:rPr lang="en-US" b="1" u="sng" dirty="0">
                <a:solidFill>
                  <a:srgbClr val="000000"/>
                </a:solidFill>
                <a:latin typeface="Arial" panose="020B0604020202020204" pitchFamily="34" charset="0"/>
              </a:rPr>
              <a:t>Ferrite Core Transformers: What Makes Them In Demand?</a:t>
            </a:r>
            <a:endParaRPr lang="en-IN" dirty="0"/>
          </a:p>
        </p:txBody>
      </p:sp>
      <p:pic>
        <p:nvPicPr>
          <p:cNvPr id="2" name="Picture 2" descr="D:\MARKETING\LOGO &amp; TEXT\ACT LOGO PNG.png">
            <a:extLst>
              <a:ext uri="{FF2B5EF4-FFF2-40B4-BE49-F238E27FC236}">
                <a16:creationId xmlns:a16="http://schemas.microsoft.com/office/drawing/2014/main" id="{ECBF6264-B10D-F4B0-FE5B-3BFB560B8626}"/>
              </a:ext>
            </a:extLst>
          </p:cNvPr>
          <p:cNvPicPr>
            <a:picLocks noChangeAspect="1" noChangeArrowheads="1"/>
          </p:cNvPicPr>
          <p:nvPr/>
        </p:nvPicPr>
        <p:blipFill>
          <a:blip r:embed="rId4" cstate="print"/>
          <a:srcRect/>
          <a:stretch>
            <a:fillRect/>
          </a:stretch>
        </p:blipFill>
        <p:spPr bwMode="auto">
          <a:xfrm>
            <a:off x="130594" y="76200"/>
            <a:ext cx="1102739" cy="384479"/>
          </a:xfrm>
          <a:prstGeom prst="rect">
            <a:avLst/>
          </a:prstGeom>
          <a:noFill/>
        </p:spPr>
      </p:pic>
    </p:spTree>
    <p:extLst>
      <p:ext uri="{BB962C8B-B14F-4D97-AF65-F5344CB8AC3E}">
        <p14:creationId xmlns:p14="http://schemas.microsoft.com/office/powerpoint/2010/main" val="266144477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64665" y="73526"/>
            <a:ext cx="4614667" cy="408971"/>
          </a:xfrm>
        </p:spPr>
        <p:txBody>
          <a:bodyPr>
            <a:normAutofit fontScale="90000"/>
          </a:bodyPr>
          <a:lstStyle/>
          <a:p>
            <a:pPr algn="ctr"/>
            <a:r>
              <a:rPr lang="en-IN" b="1" u="sng" dirty="0"/>
              <a:t>Why ACT ?</a:t>
            </a:r>
          </a:p>
        </p:txBody>
      </p:sp>
      <p:sp>
        <p:nvSpPr>
          <p:cNvPr id="3" name="Content Placeholder 2"/>
          <p:cNvSpPr>
            <a:spLocks noGrp="1"/>
          </p:cNvSpPr>
          <p:nvPr>
            <p:ph idx="1"/>
          </p:nvPr>
        </p:nvSpPr>
        <p:spPr>
          <a:xfrm>
            <a:off x="57752" y="838200"/>
            <a:ext cx="8933311" cy="5791199"/>
          </a:xfrm>
        </p:spPr>
        <p:txBody>
          <a:bodyPr/>
          <a:lstStyle/>
          <a:p>
            <a:r>
              <a:rPr lang="en-IN" sz="2000" dirty="0">
                <a:latin typeface="Century Gothic" panose="020B0502020202020204" pitchFamily="34" charset="0"/>
                <a:cs typeface="Arial" panose="020B0604020202020204" pitchFamily="34" charset="0"/>
              </a:rPr>
              <a:t>We as Alisha Coils &amp; Transformers have established a state of art coils &amp; transformer manufacturing facility nestled in the environmental friendly confines of Himachal Pradesh.</a:t>
            </a:r>
          </a:p>
          <a:p>
            <a:endParaRPr lang="en-IN" sz="2000" dirty="0">
              <a:latin typeface="Century Gothic" panose="020B0502020202020204" pitchFamily="34" charset="0"/>
              <a:cs typeface="Arial" panose="020B0604020202020204" pitchFamily="34" charset="0"/>
            </a:endParaRPr>
          </a:p>
          <a:p>
            <a:r>
              <a:rPr lang="en-US" sz="2000" dirty="0">
                <a:latin typeface="Century Gothic" panose="020B0502020202020204" pitchFamily="34" charset="0"/>
                <a:cs typeface="Arial" panose="020B0604020202020204" pitchFamily="34" charset="0"/>
              </a:rPr>
              <a:t>There are lots of reasons a customer could choose , but we found it often boiled down to three main options:</a:t>
            </a:r>
            <a:endParaRPr lang="en-IN" sz="2000" dirty="0">
              <a:latin typeface="Century Gothic" panose="020B0502020202020204" pitchFamily="34" charset="0"/>
              <a:cs typeface="Arial" panose="020B0604020202020204" pitchFamily="34" charset="0"/>
            </a:endParaRPr>
          </a:p>
          <a:p>
            <a:endParaRPr lang="en-IN"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2937" y="2849605"/>
            <a:ext cx="2951989" cy="3049724"/>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112132" y="2842461"/>
            <a:ext cx="2878931" cy="3064013"/>
          </a:xfrm>
          <a:prstGeom prst="rect">
            <a:avLst/>
          </a:prstGeo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139677" y="2849605"/>
            <a:ext cx="2864644" cy="3064012"/>
          </a:xfrm>
          <a:prstGeom prst="rect">
            <a:avLst/>
          </a:prstGeom>
        </p:spPr>
      </p:pic>
      <p:pic>
        <p:nvPicPr>
          <p:cNvPr id="7" name="Picture 2" descr="D:\MARKETING\LOGO &amp; TEXT\ACT LOGO PNG.png">
            <a:extLst>
              <a:ext uri="{FF2B5EF4-FFF2-40B4-BE49-F238E27FC236}">
                <a16:creationId xmlns:a16="http://schemas.microsoft.com/office/drawing/2014/main" id="{3F00577B-AE32-C5D1-A711-B54E9F7CD8E4}"/>
              </a:ext>
            </a:extLst>
          </p:cNvPr>
          <p:cNvPicPr>
            <a:picLocks noChangeAspect="1" noChangeArrowheads="1"/>
          </p:cNvPicPr>
          <p:nvPr/>
        </p:nvPicPr>
        <p:blipFill>
          <a:blip r:embed="rId5" cstate="print"/>
          <a:srcRect/>
          <a:stretch>
            <a:fillRect/>
          </a:stretch>
        </p:blipFill>
        <p:spPr bwMode="auto">
          <a:xfrm>
            <a:off x="79523" y="32657"/>
            <a:ext cx="1102739" cy="408971"/>
          </a:xfrm>
          <a:prstGeom prst="rect">
            <a:avLst/>
          </a:prstGeom>
          <a:noFill/>
        </p:spPr>
      </p:pic>
    </p:spTree>
    <p:extLst>
      <p:ext uri="{BB962C8B-B14F-4D97-AF65-F5344CB8AC3E}">
        <p14:creationId xmlns:p14="http://schemas.microsoft.com/office/powerpoint/2010/main" val="128170730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72385" y="37087"/>
            <a:ext cx="7886700" cy="994172"/>
          </a:xfrm>
        </p:spPr>
        <p:txBody>
          <a:bodyPr/>
          <a:lstStyle/>
          <a:p>
            <a:pPr algn="ctr"/>
            <a:r>
              <a:rPr lang="en-IN" dirty="0"/>
              <a:t>Areas of Operations</a:t>
            </a:r>
          </a:p>
        </p:txBody>
      </p:sp>
      <p:sp>
        <p:nvSpPr>
          <p:cNvPr id="3" name="Content Placeholder 2"/>
          <p:cNvSpPr>
            <a:spLocks noGrp="1"/>
          </p:cNvSpPr>
          <p:nvPr>
            <p:ph idx="1"/>
          </p:nvPr>
        </p:nvSpPr>
        <p:spPr>
          <a:xfrm>
            <a:off x="0" y="2982264"/>
            <a:ext cx="2209800" cy="3018486"/>
          </a:xfrm>
        </p:spPr>
        <p:txBody>
          <a:bodyPr>
            <a:normAutofit/>
          </a:bodyPr>
          <a:lstStyle/>
          <a:p>
            <a:r>
              <a:rPr lang="en-IN" sz="1800" dirty="0"/>
              <a:t>DC-DC Converter</a:t>
            </a:r>
          </a:p>
          <a:p>
            <a:r>
              <a:rPr lang="en-IN" sz="1800" dirty="0"/>
              <a:t>AC-DC Converter</a:t>
            </a:r>
          </a:p>
          <a:p>
            <a:r>
              <a:rPr lang="en-IN" sz="1800" dirty="0"/>
              <a:t>Motor Controller</a:t>
            </a:r>
          </a:p>
          <a:p>
            <a:r>
              <a:rPr lang="en-IN" sz="1800" dirty="0"/>
              <a:t>Battery Charger</a:t>
            </a:r>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4915" y="1525753"/>
            <a:ext cx="2011502" cy="1282501"/>
          </a:xfrm>
          <a:prstGeom prst="rect">
            <a:avLst/>
          </a:prstGeom>
        </p:spPr>
      </p:pic>
      <p:sp>
        <p:nvSpPr>
          <p:cNvPr id="7" name="TextBox 6"/>
          <p:cNvSpPr txBox="1"/>
          <p:nvPr/>
        </p:nvSpPr>
        <p:spPr>
          <a:xfrm>
            <a:off x="625398" y="1720211"/>
            <a:ext cx="840347" cy="300082"/>
          </a:xfrm>
          <a:prstGeom prst="rect">
            <a:avLst/>
          </a:prstGeom>
          <a:noFill/>
        </p:spPr>
        <p:txBody>
          <a:bodyPr wrap="square" rtlCol="0">
            <a:spAutoFit/>
          </a:bodyPr>
          <a:lstStyle/>
          <a:p>
            <a:r>
              <a:rPr lang="en-IN" sz="1350" b="1" dirty="0">
                <a:solidFill>
                  <a:schemeClr val="bg1"/>
                </a:solidFill>
              </a:rPr>
              <a:t>E-Vehicle</a:t>
            </a:r>
          </a:p>
        </p:txBody>
      </p:sp>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4915" y="4490966"/>
            <a:ext cx="1798476" cy="1335775"/>
          </a:xfrm>
          <a:prstGeom prst="rect">
            <a:avLst/>
          </a:prstGeom>
        </p:spPr>
      </p:pic>
      <p:pic>
        <p:nvPicPr>
          <p:cNvPr id="9" name="Picture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242413" y="1570170"/>
            <a:ext cx="1848814" cy="1282500"/>
          </a:xfrm>
          <a:prstGeom prst="rect">
            <a:avLst/>
          </a:prstGeom>
        </p:spPr>
      </p:pic>
      <p:sp>
        <p:nvSpPr>
          <p:cNvPr id="10" name="TextBox 9"/>
          <p:cNvSpPr txBox="1"/>
          <p:nvPr/>
        </p:nvSpPr>
        <p:spPr>
          <a:xfrm>
            <a:off x="3858614" y="1570170"/>
            <a:ext cx="588453" cy="300082"/>
          </a:xfrm>
          <a:prstGeom prst="rect">
            <a:avLst/>
          </a:prstGeom>
          <a:noFill/>
        </p:spPr>
        <p:txBody>
          <a:bodyPr wrap="square" rtlCol="0">
            <a:spAutoFit/>
          </a:bodyPr>
          <a:lstStyle/>
          <a:p>
            <a:r>
              <a:rPr lang="en-IN" sz="1350" b="1" dirty="0">
                <a:solidFill>
                  <a:schemeClr val="bg1"/>
                </a:solidFill>
              </a:rPr>
              <a:t>BLDC</a:t>
            </a:r>
          </a:p>
        </p:txBody>
      </p:sp>
      <p:sp>
        <p:nvSpPr>
          <p:cNvPr id="11" name="Content Placeholder 2"/>
          <p:cNvSpPr txBox="1">
            <a:spLocks/>
          </p:cNvSpPr>
          <p:nvPr/>
        </p:nvSpPr>
        <p:spPr>
          <a:xfrm>
            <a:off x="3158993" y="2982264"/>
            <a:ext cx="2327407" cy="3342336"/>
          </a:xfrm>
          <a:prstGeom prst="rect">
            <a:avLst/>
          </a:prstGeom>
        </p:spPr>
        <p:txBody>
          <a:bodyPr vert="horz" lIns="68580" tIns="34290" rIns="68580" bIns="3429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IN" sz="1800" dirty="0"/>
              <a:t>Fan Driver</a:t>
            </a:r>
          </a:p>
          <a:p>
            <a:r>
              <a:rPr lang="en-IN" sz="1800" dirty="0"/>
              <a:t>Motor Controller</a:t>
            </a:r>
          </a:p>
          <a:p>
            <a:pPr marL="0" indent="0">
              <a:buNone/>
            </a:pPr>
            <a:endParaRPr lang="en-IN" sz="1800" dirty="0"/>
          </a:p>
        </p:txBody>
      </p:sp>
      <p:pic>
        <p:nvPicPr>
          <p:cNvPr id="13" name="Picture 1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864310" y="1570170"/>
            <a:ext cx="1634900" cy="1282500"/>
          </a:xfrm>
          <a:prstGeom prst="rect">
            <a:avLst/>
          </a:prstGeom>
        </p:spPr>
      </p:pic>
      <p:sp>
        <p:nvSpPr>
          <p:cNvPr id="14" name="TextBox 13"/>
          <p:cNvSpPr txBox="1"/>
          <p:nvPr/>
        </p:nvSpPr>
        <p:spPr>
          <a:xfrm>
            <a:off x="7258764" y="1591813"/>
            <a:ext cx="1047035" cy="300082"/>
          </a:xfrm>
          <a:prstGeom prst="rect">
            <a:avLst/>
          </a:prstGeom>
          <a:noFill/>
        </p:spPr>
        <p:txBody>
          <a:bodyPr wrap="square" rtlCol="0">
            <a:spAutoFit/>
          </a:bodyPr>
          <a:lstStyle/>
          <a:p>
            <a:r>
              <a:rPr lang="en-IN" sz="1350" b="1" dirty="0">
                <a:solidFill>
                  <a:schemeClr val="bg1"/>
                </a:solidFill>
              </a:rPr>
              <a:t>LIGHTING</a:t>
            </a:r>
          </a:p>
        </p:txBody>
      </p:sp>
      <p:sp>
        <p:nvSpPr>
          <p:cNvPr id="15" name="Content Placeholder 2"/>
          <p:cNvSpPr txBox="1">
            <a:spLocks/>
          </p:cNvSpPr>
          <p:nvPr/>
        </p:nvSpPr>
        <p:spPr>
          <a:xfrm>
            <a:off x="6614025" y="2974496"/>
            <a:ext cx="2076187" cy="3018486"/>
          </a:xfrm>
          <a:prstGeom prst="rect">
            <a:avLst/>
          </a:prstGeom>
        </p:spPr>
        <p:txBody>
          <a:bodyPr vert="horz" lIns="68580" tIns="34290" rIns="68580" bIns="3429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1800" dirty="0"/>
              <a:t>Electronic ballast for energy efficient lamps</a:t>
            </a:r>
          </a:p>
          <a:p>
            <a:r>
              <a:rPr lang="en-US" sz="1800" dirty="0"/>
              <a:t>Electronic chokes for Tubular Lamps</a:t>
            </a:r>
          </a:p>
          <a:p>
            <a:endParaRPr lang="en-IN" sz="1800" dirty="0"/>
          </a:p>
          <a:p>
            <a:pPr marL="0" indent="0">
              <a:buNone/>
            </a:pPr>
            <a:endParaRPr lang="en-IN" sz="1800" dirty="0"/>
          </a:p>
        </p:txBody>
      </p:sp>
      <p:pic>
        <p:nvPicPr>
          <p:cNvPr id="16" name="Picture 15"/>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178928" y="4490966"/>
            <a:ext cx="1320282" cy="1416840"/>
          </a:xfrm>
          <a:prstGeom prst="rect">
            <a:avLst/>
          </a:prstGeom>
        </p:spPr>
      </p:pic>
      <p:pic>
        <p:nvPicPr>
          <p:cNvPr id="17" name="Picture 16"/>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3373144" y="4173353"/>
            <a:ext cx="1587353" cy="1755806"/>
          </a:xfrm>
          <a:prstGeom prst="rect">
            <a:avLst/>
          </a:prstGeom>
        </p:spPr>
      </p:pic>
      <p:pic>
        <p:nvPicPr>
          <p:cNvPr id="4" name="Picture 2" descr="D:\MARKETING\LOGO &amp; TEXT\ACT LOGO PNG.png">
            <a:extLst>
              <a:ext uri="{FF2B5EF4-FFF2-40B4-BE49-F238E27FC236}">
                <a16:creationId xmlns:a16="http://schemas.microsoft.com/office/drawing/2014/main" id="{F506F723-7BD0-82CD-7910-1A99BD4B5812}"/>
              </a:ext>
            </a:extLst>
          </p:cNvPr>
          <p:cNvPicPr>
            <a:picLocks noChangeAspect="1" noChangeArrowheads="1"/>
          </p:cNvPicPr>
          <p:nvPr/>
        </p:nvPicPr>
        <p:blipFill>
          <a:blip r:embed="rId8" cstate="print"/>
          <a:srcRect/>
          <a:stretch>
            <a:fillRect/>
          </a:stretch>
        </p:blipFill>
        <p:spPr bwMode="auto">
          <a:xfrm>
            <a:off x="84915" y="153360"/>
            <a:ext cx="1102739" cy="408971"/>
          </a:xfrm>
          <a:prstGeom prst="rect">
            <a:avLst/>
          </a:prstGeom>
          <a:noFill/>
        </p:spPr>
      </p:pic>
    </p:spTree>
    <p:extLst>
      <p:ext uri="{BB962C8B-B14F-4D97-AF65-F5344CB8AC3E}">
        <p14:creationId xmlns:p14="http://schemas.microsoft.com/office/powerpoint/2010/main" val="87175165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2982264"/>
            <a:ext cx="2436620" cy="3018486"/>
          </a:xfrm>
        </p:spPr>
        <p:txBody>
          <a:bodyPr>
            <a:normAutofit/>
          </a:bodyPr>
          <a:lstStyle/>
          <a:p>
            <a:r>
              <a:rPr lang="en-US" sz="1800" dirty="0"/>
              <a:t>Medical electronics</a:t>
            </a:r>
          </a:p>
          <a:p>
            <a:r>
              <a:rPr lang="en-US" sz="1800" dirty="0"/>
              <a:t>Telecom</a:t>
            </a:r>
          </a:p>
          <a:p>
            <a:r>
              <a:rPr lang="en-IN" sz="1800" dirty="0"/>
              <a:t>SMPS</a:t>
            </a:r>
            <a:endParaRPr lang="en-US" sz="1800" dirty="0"/>
          </a:p>
          <a:p>
            <a:r>
              <a:rPr lang="en-US" sz="1800" dirty="0"/>
              <a:t>Induction</a:t>
            </a:r>
            <a:endParaRPr lang="en-IN" sz="1800" dirty="0"/>
          </a:p>
        </p:txBody>
      </p:sp>
      <p:sp>
        <p:nvSpPr>
          <p:cNvPr id="7" name="TextBox 6"/>
          <p:cNvSpPr txBox="1"/>
          <p:nvPr/>
        </p:nvSpPr>
        <p:spPr>
          <a:xfrm>
            <a:off x="527756" y="2117497"/>
            <a:ext cx="840347" cy="300082"/>
          </a:xfrm>
          <a:prstGeom prst="rect">
            <a:avLst/>
          </a:prstGeom>
          <a:noFill/>
        </p:spPr>
        <p:txBody>
          <a:bodyPr wrap="square" rtlCol="0">
            <a:spAutoFit/>
          </a:bodyPr>
          <a:lstStyle/>
          <a:p>
            <a:r>
              <a:rPr lang="en-IN" sz="1350" b="1" dirty="0">
                <a:solidFill>
                  <a:schemeClr val="bg1"/>
                </a:solidFill>
              </a:rPr>
              <a:t>E-Vehicle</a:t>
            </a:r>
          </a:p>
        </p:txBody>
      </p:sp>
      <p:sp>
        <p:nvSpPr>
          <p:cNvPr id="10" name="TextBox 9"/>
          <p:cNvSpPr txBox="1"/>
          <p:nvPr/>
        </p:nvSpPr>
        <p:spPr>
          <a:xfrm>
            <a:off x="3632454" y="2096439"/>
            <a:ext cx="588453" cy="300082"/>
          </a:xfrm>
          <a:prstGeom prst="rect">
            <a:avLst/>
          </a:prstGeom>
          <a:noFill/>
        </p:spPr>
        <p:txBody>
          <a:bodyPr wrap="square" rtlCol="0">
            <a:spAutoFit/>
          </a:bodyPr>
          <a:lstStyle/>
          <a:p>
            <a:r>
              <a:rPr lang="en-IN" sz="1350" b="1" dirty="0">
                <a:solidFill>
                  <a:schemeClr val="bg1"/>
                </a:solidFill>
              </a:rPr>
              <a:t>BLDC</a:t>
            </a:r>
          </a:p>
        </p:txBody>
      </p:sp>
      <p:sp>
        <p:nvSpPr>
          <p:cNvPr id="11" name="Content Placeholder 2"/>
          <p:cNvSpPr txBox="1">
            <a:spLocks/>
          </p:cNvSpPr>
          <p:nvPr/>
        </p:nvSpPr>
        <p:spPr>
          <a:xfrm>
            <a:off x="3158993" y="2982264"/>
            <a:ext cx="1883391" cy="3018486"/>
          </a:xfrm>
          <a:prstGeom prst="rect">
            <a:avLst/>
          </a:prstGeom>
        </p:spPr>
        <p:txBody>
          <a:bodyPr vert="horz" lIns="68580" tIns="34290" rIns="68580" bIns="3429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IN" sz="1800" dirty="0"/>
              <a:t>Battery Chargers</a:t>
            </a:r>
          </a:p>
          <a:p>
            <a:r>
              <a:rPr lang="en-IN" sz="1800" dirty="0"/>
              <a:t>Solar invertors</a:t>
            </a:r>
          </a:p>
          <a:p>
            <a:r>
              <a:rPr lang="en-IN" sz="1800" dirty="0"/>
              <a:t>Sensors</a:t>
            </a:r>
          </a:p>
          <a:p>
            <a:pPr marL="0" indent="0">
              <a:buNone/>
            </a:pPr>
            <a:endParaRPr lang="en-IN" sz="1800" dirty="0"/>
          </a:p>
        </p:txBody>
      </p:sp>
      <p:sp>
        <p:nvSpPr>
          <p:cNvPr id="14" name="TextBox 13"/>
          <p:cNvSpPr txBox="1"/>
          <p:nvPr/>
        </p:nvSpPr>
        <p:spPr>
          <a:xfrm>
            <a:off x="6993079" y="2096439"/>
            <a:ext cx="845990" cy="507831"/>
          </a:xfrm>
          <a:prstGeom prst="rect">
            <a:avLst/>
          </a:prstGeom>
          <a:noFill/>
        </p:spPr>
        <p:txBody>
          <a:bodyPr wrap="square" rtlCol="0">
            <a:spAutoFit/>
          </a:bodyPr>
          <a:lstStyle/>
          <a:p>
            <a:r>
              <a:rPr lang="en-IN" sz="1350" b="1" dirty="0">
                <a:solidFill>
                  <a:schemeClr val="bg1"/>
                </a:solidFill>
              </a:rPr>
              <a:t>LIGHTING</a:t>
            </a:r>
          </a:p>
        </p:txBody>
      </p:sp>
      <p:sp>
        <p:nvSpPr>
          <p:cNvPr id="15" name="Content Placeholder 2"/>
          <p:cNvSpPr txBox="1">
            <a:spLocks/>
          </p:cNvSpPr>
          <p:nvPr/>
        </p:nvSpPr>
        <p:spPr>
          <a:xfrm>
            <a:off x="6614025" y="2974496"/>
            <a:ext cx="2076187" cy="3018486"/>
          </a:xfrm>
          <a:prstGeom prst="rect">
            <a:avLst/>
          </a:prstGeom>
        </p:spPr>
        <p:txBody>
          <a:bodyPr vert="horz" lIns="68580" tIns="34290" rIns="68580" bIns="3429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IN" sz="1800" dirty="0"/>
              <a:t>Mobile Charger</a:t>
            </a:r>
          </a:p>
          <a:p>
            <a:r>
              <a:rPr lang="en-IN" sz="1800" dirty="0"/>
              <a:t>Setup Box Charger</a:t>
            </a:r>
          </a:p>
          <a:p>
            <a:r>
              <a:rPr lang="en-IN" sz="1800" dirty="0"/>
              <a:t>RO Charger</a:t>
            </a:r>
          </a:p>
          <a:p>
            <a:r>
              <a:rPr lang="en-IN" sz="1800" dirty="0"/>
              <a:t>Adopters</a:t>
            </a:r>
          </a:p>
          <a:p>
            <a:pPr marL="0" indent="0">
              <a:buNone/>
            </a:pPr>
            <a:endParaRPr lang="en-IN" sz="1800"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12148" y="1896414"/>
            <a:ext cx="1071563" cy="1085850"/>
          </a:xfrm>
          <a:prstGeom prst="rect">
            <a:avLst/>
          </a:prstGeom>
        </p:spPr>
      </p:pic>
      <p:sp>
        <p:nvSpPr>
          <p:cNvPr id="17" name="TextBox 16"/>
          <p:cNvSpPr txBox="1"/>
          <p:nvPr/>
        </p:nvSpPr>
        <p:spPr>
          <a:xfrm>
            <a:off x="412148" y="1896414"/>
            <a:ext cx="1071563" cy="415498"/>
          </a:xfrm>
          <a:prstGeom prst="rect">
            <a:avLst/>
          </a:prstGeom>
          <a:noFill/>
        </p:spPr>
        <p:txBody>
          <a:bodyPr wrap="square" rtlCol="0">
            <a:spAutoFit/>
          </a:bodyPr>
          <a:lstStyle/>
          <a:p>
            <a:pPr algn="ctr"/>
            <a:r>
              <a:rPr lang="en-IN" sz="1050" b="1" dirty="0">
                <a:solidFill>
                  <a:schemeClr val="bg1"/>
                </a:solidFill>
              </a:rPr>
              <a:t>POWER CONDITIONING</a:t>
            </a:r>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51321" y="4326412"/>
            <a:ext cx="1278197" cy="1617210"/>
          </a:xfrm>
          <a:prstGeom prst="rect">
            <a:avLst/>
          </a:prstGeom>
        </p:spPr>
      </p:pic>
      <p:pic>
        <p:nvPicPr>
          <p:cNvPr id="19" name="Picture 1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339405" y="1896414"/>
            <a:ext cx="1070747" cy="1078082"/>
          </a:xfrm>
          <a:prstGeom prst="rect">
            <a:avLst/>
          </a:prstGeom>
        </p:spPr>
      </p:pic>
      <p:sp>
        <p:nvSpPr>
          <p:cNvPr id="20" name="TextBox 19"/>
          <p:cNvSpPr txBox="1"/>
          <p:nvPr/>
        </p:nvSpPr>
        <p:spPr>
          <a:xfrm>
            <a:off x="3391307" y="1896414"/>
            <a:ext cx="1070747" cy="300082"/>
          </a:xfrm>
          <a:prstGeom prst="rect">
            <a:avLst/>
          </a:prstGeom>
          <a:noFill/>
        </p:spPr>
        <p:txBody>
          <a:bodyPr wrap="square" rtlCol="0">
            <a:spAutoFit/>
          </a:bodyPr>
          <a:lstStyle/>
          <a:p>
            <a:r>
              <a:rPr lang="en-IN" sz="1350" b="1" dirty="0">
                <a:solidFill>
                  <a:schemeClr val="bg1"/>
                </a:solidFill>
              </a:rPr>
              <a:t>EMI FILTERS</a:t>
            </a:r>
          </a:p>
        </p:txBody>
      </p:sp>
      <p:pic>
        <p:nvPicPr>
          <p:cNvPr id="21" name="Picture 20"/>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258248" y="4163951"/>
            <a:ext cx="1479552" cy="1779671"/>
          </a:xfrm>
          <a:prstGeom prst="rect">
            <a:avLst/>
          </a:prstGeom>
        </p:spPr>
      </p:pic>
      <p:pic>
        <p:nvPicPr>
          <p:cNvPr id="23" name="Picture 22"/>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884431" y="1903558"/>
            <a:ext cx="1050131" cy="1078706"/>
          </a:xfrm>
          <a:prstGeom prst="rect">
            <a:avLst/>
          </a:prstGeom>
        </p:spPr>
      </p:pic>
      <p:sp>
        <p:nvSpPr>
          <p:cNvPr id="24" name="TextBox 23"/>
          <p:cNvSpPr txBox="1"/>
          <p:nvPr/>
        </p:nvSpPr>
        <p:spPr>
          <a:xfrm>
            <a:off x="6899404" y="1896414"/>
            <a:ext cx="1070747" cy="300082"/>
          </a:xfrm>
          <a:prstGeom prst="rect">
            <a:avLst/>
          </a:prstGeom>
          <a:noFill/>
        </p:spPr>
        <p:txBody>
          <a:bodyPr wrap="square" rtlCol="0">
            <a:spAutoFit/>
          </a:bodyPr>
          <a:lstStyle/>
          <a:p>
            <a:r>
              <a:rPr lang="en-IN" sz="1350" b="1" dirty="0">
                <a:solidFill>
                  <a:schemeClr val="bg1"/>
                </a:solidFill>
              </a:rPr>
              <a:t>CHARGERS</a:t>
            </a:r>
          </a:p>
        </p:txBody>
      </p:sp>
      <p:pic>
        <p:nvPicPr>
          <p:cNvPr id="25" name="Picture 24"/>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6849775" y="4321515"/>
            <a:ext cx="1401455" cy="1627003"/>
          </a:xfrm>
          <a:prstGeom prst="rect">
            <a:avLst/>
          </a:prstGeom>
        </p:spPr>
      </p:pic>
      <p:sp>
        <p:nvSpPr>
          <p:cNvPr id="27" name="Title 1"/>
          <p:cNvSpPr>
            <a:spLocks noGrp="1"/>
          </p:cNvSpPr>
          <p:nvPr>
            <p:ph type="title"/>
          </p:nvPr>
        </p:nvSpPr>
        <p:spPr>
          <a:xfrm>
            <a:off x="1193788" y="67221"/>
            <a:ext cx="7886700" cy="994172"/>
          </a:xfrm>
        </p:spPr>
        <p:txBody>
          <a:bodyPr/>
          <a:lstStyle/>
          <a:p>
            <a:pPr algn="ctr"/>
            <a:r>
              <a:rPr lang="en-IN" dirty="0"/>
              <a:t>Areas of Operations</a:t>
            </a:r>
          </a:p>
        </p:txBody>
      </p:sp>
      <p:pic>
        <p:nvPicPr>
          <p:cNvPr id="2" name="Picture 2" descr="D:\MARKETING\LOGO &amp; TEXT\ACT LOGO PNG.png">
            <a:extLst>
              <a:ext uri="{FF2B5EF4-FFF2-40B4-BE49-F238E27FC236}">
                <a16:creationId xmlns:a16="http://schemas.microsoft.com/office/drawing/2014/main" id="{92AE4094-27B1-2AA5-3E10-C91BDBA80B47}"/>
              </a:ext>
            </a:extLst>
          </p:cNvPr>
          <p:cNvPicPr>
            <a:picLocks noChangeAspect="1" noChangeArrowheads="1"/>
          </p:cNvPicPr>
          <p:nvPr/>
        </p:nvPicPr>
        <p:blipFill>
          <a:blip r:embed="rId8" cstate="print"/>
          <a:srcRect/>
          <a:stretch>
            <a:fillRect/>
          </a:stretch>
        </p:blipFill>
        <p:spPr bwMode="auto">
          <a:xfrm>
            <a:off x="0" y="90241"/>
            <a:ext cx="1102739" cy="408971"/>
          </a:xfrm>
          <a:prstGeom prst="rect">
            <a:avLst/>
          </a:prstGeom>
          <a:noFill/>
        </p:spPr>
      </p:pic>
    </p:spTree>
    <p:extLst>
      <p:ext uri="{BB962C8B-B14F-4D97-AF65-F5344CB8AC3E}">
        <p14:creationId xmlns:p14="http://schemas.microsoft.com/office/powerpoint/2010/main" val="72078930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2" descr="D:\MARKETING\LOGO &amp; TEXT\ACT LOGO PNG.png">
            <a:extLst>
              <a:ext uri="{FF2B5EF4-FFF2-40B4-BE49-F238E27FC236}">
                <a16:creationId xmlns:a16="http://schemas.microsoft.com/office/drawing/2014/main" id="{554A2AF2-4B9A-F2B6-2EF8-8C4C86C3620D}"/>
              </a:ext>
            </a:extLst>
          </p:cNvPr>
          <p:cNvPicPr>
            <a:picLocks noChangeAspect="1" noChangeArrowheads="1"/>
          </p:cNvPicPr>
          <p:nvPr/>
        </p:nvPicPr>
        <p:blipFill>
          <a:blip r:embed="rId2" cstate="print"/>
          <a:srcRect/>
          <a:stretch>
            <a:fillRect/>
          </a:stretch>
        </p:blipFill>
        <p:spPr bwMode="auto">
          <a:xfrm>
            <a:off x="8077200" y="0"/>
            <a:ext cx="1066800" cy="381000"/>
          </a:xfrm>
          <a:prstGeom prst="rect">
            <a:avLst/>
          </a:prstGeom>
          <a:noFill/>
        </p:spPr>
      </p:pic>
      <p:graphicFrame>
        <p:nvGraphicFramePr>
          <p:cNvPr id="4" name="Chart 3">
            <a:extLst>
              <a:ext uri="{FF2B5EF4-FFF2-40B4-BE49-F238E27FC236}">
                <a16:creationId xmlns:a16="http://schemas.microsoft.com/office/drawing/2014/main" id="{D8CF4F0C-9F57-3636-B1DC-2F716CB7D97B}"/>
              </a:ext>
            </a:extLst>
          </p:cNvPr>
          <p:cNvGraphicFramePr>
            <a:graphicFrameLocks/>
          </p:cNvGraphicFramePr>
          <p:nvPr>
            <p:extLst>
              <p:ext uri="{D42A27DB-BD31-4B8C-83A1-F6EECF244321}">
                <p14:modId xmlns:p14="http://schemas.microsoft.com/office/powerpoint/2010/main" val="1194733948"/>
              </p:ext>
            </p:extLst>
          </p:nvPr>
        </p:nvGraphicFramePr>
        <p:xfrm>
          <a:off x="228600" y="152400"/>
          <a:ext cx="8839200" cy="64770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98278919"/>
      </p:ext>
    </p:extLst>
  </p:cSld>
  <p:clrMapOvr>
    <a:masterClrMapping/>
  </p:clrMapOvr>
</p:sld>
</file>

<file path=ppt/theme/theme1.xml><?xml version="1.0" encoding="utf-8"?>
<a:theme xmlns:a="http://schemas.openxmlformats.org/drawingml/2006/main" name="Office Theme">
  <a:themeElements>
    <a:clrScheme name="Metro">
      <a:dk1>
        <a:sysClr val="windowText" lastClr="000000"/>
      </a:dk1>
      <a:lt1>
        <a:sysClr val="window" lastClr="FFFFFF"/>
      </a:lt1>
      <a:dk2>
        <a:srgbClr val="4E5B6F"/>
      </a:dk2>
      <a:lt2>
        <a:srgbClr val="D6ECFF"/>
      </a:lt2>
      <a:accent1>
        <a:srgbClr val="7FD13B"/>
      </a:accent1>
      <a:accent2>
        <a:srgbClr val="EA157A"/>
      </a:accent2>
      <a:accent3>
        <a:srgbClr val="FEB80A"/>
      </a:accent3>
      <a:accent4>
        <a:srgbClr val="00ADDC"/>
      </a:accent4>
      <a:accent5>
        <a:srgbClr val="738AC8"/>
      </a:accent5>
      <a:accent6>
        <a:srgbClr val="1AB39F"/>
      </a:accent6>
      <a:hlink>
        <a:srgbClr val="EB8803"/>
      </a:hlink>
      <a:folHlink>
        <a:srgbClr val="5F7791"/>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16318</TotalTime>
  <Words>721</Words>
  <Application>Microsoft Office PowerPoint</Application>
  <PresentationFormat>On-screen Show (4:3)</PresentationFormat>
  <Paragraphs>152</Paragraphs>
  <Slides>22</Slides>
  <Notes>1</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22</vt:i4>
      </vt:variant>
    </vt:vector>
  </HeadingPairs>
  <TitlesOfParts>
    <vt:vector size="30" baseType="lpstr">
      <vt:lpstr>Arial</vt:lpstr>
      <vt:lpstr>Calibri</vt:lpstr>
      <vt:lpstr>Calibri Light</vt:lpstr>
      <vt:lpstr>Century Gothic</vt:lpstr>
      <vt:lpstr>Gill Sans MT</vt:lpstr>
      <vt:lpstr>Roboto Condensed</vt:lpstr>
      <vt:lpstr>Trebuchet MS</vt:lpstr>
      <vt:lpstr>Office Theme</vt:lpstr>
      <vt:lpstr>PowerPoint Presentation</vt:lpstr>
      <vt:lpstr>PowerPoint Presentation</vt:lpstr>
      <vt:lpstr>PowerPoint Presentation</vt:lpstr>
      <vt:lpstr>PowerPoint Presentation</vt:lpstr>
      <vt:lpstr>PowerPoint Presentation</vt:lpstr>
      <vt:lpstr>Why ACT ?</vt:lpstr>
      <vt:lpstr>Areas of Operations</vt:lpstr>
      <vt:lpstr>Areas of Operations</vt:lpstr>
      <vt:lpstr>PowerPoint Presentation</vt:lpstr>
      <vt:lpstr>Who We Are </vt:lpstr>
      <vt:lpstr>PowerPoint Presentation</vt:lpstr>
      <vt:lpstr>ACT Manufacturing Capacity</vt:lpstr>
      <vt:lpstr>Single Spindle Winding Lines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Sameer</dc:creator>
  <cp:lastModifiedBy>PVV Satya</cp:lastModifiedBy>
  <cp:revision>42</cp:revision>
  <dcterms:created xsi:type="dcterms:W3CDTF">2018-04-13T12:42:11Z</dcterms:created>
  <dcterms:modified xsi:type="dcterms:W3CDTF">2023-08-08T07:56:52Z</dcterms:modified>
</cp:coreProperties>
</file>