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40"/>
  </p:notesMasterIdLst>
  <p:sldIdLst>
    <p:sldId id="256" r:id="rId2"/>
    <p:sldId id="278" r:id="rId3"/>
    <p:sldId id="291" r:id="rId4"/>
    <p:sldId id="302" r:id="rId5"/>
    <p:sldId id="257" r:id="rId6"/>
    <p:sldId id="280" r:id="rId7"/>
    <p:sldId id="283" r:id="rId8"/>
    <p:sldId id="295" r:id="rId9"/>
    <p:sldId id="266" r:id="rId10"/>
    <p:sldId id="275" r:id="rId11"/>
    <p:sldId id="279" r:id="rId12"/>
    <p:sldId id="306" r:id="rId13"/>
    <p:sldId id="296" r:id="rId14"/>
    <p:sldId id="292" r:id="rId15"/>
    <p:sldId id="290" r:id="rId16"/>
    <p:sldId id="288" r:id="rId17"/>
    <p:sldId id="307" r:id="rId18"/>
    <p:sldId id="297" r:id="rId19"/>
    <p:sldId id="293" r:id="rId20"/>
    <p:sldId id="308" r:id="rId21"/>
    <p:sldId id="289" r:id="rId22"/>
    <p:sldId id="311" r:id="rId23"/>
    <p:sldId id="286" r:id="rId24"/>
    <p:sldId id="287" r:id="rId25"/>
    <p:sldId id="309" r:id="rId26"/>
    <p:sldId id="294" r:id="rId27"/>
    <p:sldId id="300" r:id="rId28"/>
    <p:sldId id="301" r:id="rId29"/>
    <p:sldId id="260" r:id="rId30"/>
    <p:sldId id="285" r:id="rId31"/>
    <p:sldId id="298" r:id="rId32"/>
    <p:sldId id="305" r:id="rId33"/>
    <p:sldId id="299" r:id="rId34"/>
    <p:sldId id="270" r:id="rId35"/>
    <p:sldId id="281" r:id="rId36"/>
    <p:sldId id="268" r:id="rId37"/>
    <p:sldId id="262" r:id="rId38"/>
    <p:sldId id="304" r:id="rId3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82880" cy="18288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endParaRPr lang="en-US" alt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 alt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F3FC9AC8-9237-49F5-9CD7-67001AF8E3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IN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IN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453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3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D8AA6-8AF8-46E7-8869-8E2271691C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28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0D7C4-6F5E-4DC8-9EC0-812B4E6B48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15582-D9A0-4EAE-93CF-93C1AC88F2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5B988-3F7D-447F-873F-67144AFEEA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280FE-4CFC-4367-9CC2-3A7D93361C2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4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441CA-0A87-4FF2-971B-3D0FB1C6DD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4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13077-B424-4373-923E-435605BE30F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046D4-7125-4D2B-A5AA-6EBD43B4958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7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56716-0ECD-4999-9915-C1CD6FDD403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9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24C3C-1972-4A0A-8348-EE02D86CC6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216E2-0384-4CB9-8845-7A8F224BF8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9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NOIDA ELECTRONICS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957BD4F6-9C1F-4498-BEA6-0453FABDBB5A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349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IN" sz="2400">
                <a:latin typeface="Times New Roman" pitchFamily="18" charset="0"/>
              </a:endParaRPr>
            </a:p>
          </p:txBody>
        </p:sp>
        <p:sp>
          <p:nvSpPr>
            <p:cNvPr id="6349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 sz="2400">
                <a:latin typeface="Times New Roman" pitchFamily="18" charset="0"/>
              </a:endParaRPr>
            </a:p>
          </p:txBody>
        </p:sp>
        <p:sp>
          <p:nvSpPr>
            <p:cNvPr id="6349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6349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6349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6349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6349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 sz="2400">
                <a:latin typeface="Times New Roman" pitchFamily="18" charset="0"/>
              </a:endParaRPr>
            </a:p>
          </p:txBody>
        </p:sp>
        <p:sp>
          <p:nvSpPr>
            <p:cNvPr id="6350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6350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N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350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checker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18" Type="http://schemas.openxmlformats.org/officeDocument/2006/relationships/image" Target="../media/image80.png"/><Relationship Id="rId26" Type="http://schemas.openxmlformats.org/officeDocument/2006/relationships/image" Target="../media/image88.jpeg"/><Relationship Id="rId39" Type="http://schemas.openxmlformats.org/officeDocument/2006/relationships/image" Target="../media/image101.jpeg"/><Relationship Id="rId3" Type="http://schemas.openxmlformats.org/officeDocument/2006/relationships/image" Target="../media/image67.png"/><Relationship Id="rId21" Type="http://schemas.openxmlformats.org/officeDocument/2006/relationships/image" Target="../media/image83.jpeg"/><Relationship Id="rId34" Type="http://schemas.openxmlformats.org/officeDocument/2006/relationships/image" Target="../media/image96.png"/><Relationship Id="rId7" Type="http://schemas.openxmlformats.org/officeDocument/2006/relationships/hyperlink" Target="http://www.d2h.com/wsc/index.aspx" TargetMode="External"/><Relationship Id="rId12" Type="http://schemas.openxmlformats.org/officeDocument/2006/relationships/image" Target="../media/image74.jpeg"/><Relationship Id="rId17" Type="http://schemas.openxmlformats.org/officeDocument/2006/relationships/image" Target="../media/image79.png"/><Relationship Id="rId25" Type="http://schemas.openxmlformats.org/officeDocument/2006/relationships/image" Target="../media/image87.jpeg"/><Relationship Id="rId33" Type="http://schemas.openxmlformats.org/officeDocument/2006/relationships/image" Target="../media/image95.png"/><Relationship Id="rId38" Type="http://schemas.openxmlformats.org/officeDocument/2006/relationships/image" Target="../media/image100.jpeg"/><Relationship Id="rId2" Type="http://schemas.openxmlformats.org/officeDocument/2006/relationships/image" Target="../media/image66.png"/><Relationship Id="rId16" Type="http://schemas.openxmlformats.org/officeDocument/2006/relationships/image" Target="../media/image78.png"/><Relationship Id="rId20" Type="http://schemas.openxmlformats.org/officeDocument/2006/relationships/image" Target="../media/image82.jpeg"/><Relationship Id="rId29" Type="http://schemas.openxmlformats.org/officeDocument/2006/relationships/image" Target="../media/image91.jpeg"/><Relationship Id="rId41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3.png"/><Relationship Id="rId24" Type="http://schemas.openxmlformats.org/officeDocument/2006/relationships/image" Target="../media/image86.jpeg"/><Relationship Id="rId32" Type="http://schemas.openxmlformats.org/officeDocument/2006/relationships/image" Target="../media/image94.png"/><Relationship Id="rId37" Type="http://schemas.openxmlformats.org/officeDocument/2006/relationships/image" Target="../media/image99.jpeg"/><Relationship Id="rId40" Type="http://schemas.openxmlformats.org/officeDocument/2006/relationships/image" Target="../media/image102.png"/><Relationship Id="rId5" Type="http://schemas.openxmlformats.org/officeDocument/2006/relationships/hyperlink" Target="http://videoconworld.com/index.php" TargetMode="External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28" Type="http://schemas.openxmlformats.org/officeDocument/2006/relationships/image" Target="../media/image90.png"/><Relationship Id="rId36" Type="http://schemas.openxmlformats.org/officeDocument/2006/relationships/image" Target="../media/image98.png"/><Relationship Id="rId10" Type="http://schemas.openxmlformats.org/officeDocument/2006/relationships/image" Target="../media/image72.png"/><Relationship Id="rId19" Type="http://schemas.openxmlformats.org/officeDocument/2006/relationships/image" Target="../media/image81.jpeg"/><Relationship Id="rId31" Type="http://schemas.openxmlformats.org/officeDocument/2006/relationships/image" Target="../media/image93.png"/><Relationship Id="rId4" Type="http://schemas.openxmlformats.org/officeDocument/2006/relationships/image" Target="../media/image68.jpeg"/><Relationship Id="rId9" Type="http://schemas.openxmlformats.org/officeDocument/2006/relationships/image" Target="../media/image71.jpe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jpeg"/><Relationship Id="rId35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Noida Electronics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r="1484" b="16901"/>
          <a:stretch/>
        </p:blipFill>
        <p:spPr bwMode="auto">
          <a:xfrm>
            <a:off x="2926080" y="77199"/>
            <a:ext cx="6217920" cy="143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440680"/>
            <a:ext cx="8229600" cy="1096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000" b="1" dirty="0"/>
              <a:t>CONTACT US AT: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b="1" dirty="0"/>
              <a:t>D-28, Hosiery Complex, Phase-II,NOIDA (201305), U.P., INDIA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b="1" dirty="0"/>
              <a:t>(M) : +91 – 98103 22643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b="1" dirty="0"/>
              <a:t>EMAIL: ankit.gupta@noidaelectronics.com / ankitgupta2001@gmail.com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1800" b="1" dirty="0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786828" y="1783080"/>
            <a:ext cx="7315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spc="3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</a:rPr>
              <a:t>We are into </a:t>
            </a:r>
          </a:p>
          <a:p>
            <a:pPr algn="ctr"/>
            <a:r>
              <a:rPr lang="en-US" altLang="en-US" sz="2400" b="1" spc="3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</a:rPr>
              <a:t>manufacturing of …</a:t>
            </a:r>
          </a:p>
          <a:p>
            <a:pPr algn="ctr"/>
            <a:endParaRPr lang="en-US" altLang="en-US" sz="2400" b="1" spc="3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altLang="en-US" sz="2400" b="1" spc="3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</a:rPr>
              <a:t>Connector Assemblies		Wire Harness</a:t>
            </a:r>
          </a:p>
          <a:p>
            <a:r>
              <a:rPr lang="en-US" altLang="en-US" sz="2400" b="1" spc="3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</a:rPr>
              <a:t>Power Cords 			Wire &amp; Cables</a:t>
            </a:r>
          </a:p>
          <a:p>
            <a:r>
              <a:rPr lang="en-US" altLang="en-US" sz="2400" b="1" spc="3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</a:rPr>
              <a:t>Data cables			Drawn Copper</a:t>
            </a:r>
          </a:p>
        </p:txBody>
      </p:sp>
    </p:spTree>
  </p:cSld>
  <p:clrMapOvr>
    <a:masterClrMapping/>
  </p:clrMapOvr>
  <p:transition spd="slow"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5443EB-0F19-44C5-A81F-8AC70705ED82}" type="slidenum">
              <a:rPr lang="en-US" altLang="en-US">
                <a:latin typeface="Arial Black" panose="020B0A04020102020204" pitchFamily="34" charset="0"/>
              </a:rPr>
              <a:pPr/>
              <a:t>10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10243" name="WordArt 16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3810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machine area</a:t>
            </a:r>
          </a:p>
        </p:txBody>
      </p:sp>
      <p:pic>
        <p:nvPicPr>
          <p:cNvPr id="10247" name="Picture 37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2697163"/>
            <a:ext cx="2865438" cy="17986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SC005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57200"/>
            <a:ext cx="27432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DSC005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664075"/>
            <a:ext cx="27432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DSC005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976688"/>
            <a:ext cx="1920875" cy="25606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DSC005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3978275"/>
            <a:ext cx="1919287" cy="2559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9B0AF9-FFF6-4A1D-AE05-CBC5784191C0}" type="slidenum">
              <a:rPr lang="en-US" altLang="en-US">
                <a:latin typeface="Arial Black" panose="020B0A04020102020204" pitchFamily="34" charset="0"/>
              </a:rPr>
              <a:pPr/>
              <a:t>11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11267" name="WordArt 4"/>
          <p:cNvSpPr>
            <a:spLocks noChangeArrowheads="1" noChangeShapeType="1" noTextEdit="1"/>
          </p:cNvSpPr>
          <p:nvPr/>
        </p:nvSpPr>
        <p:spPr bwMode="auto">
          <a:xfrm>
            <a:off x="533400" y="1828800"/>
            <a:ext cx="4114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assembly &amp;</a:t>
            </a:r>
          </a:p>
          <a:p>
            <a:pPr algn="ctr"/>
            <a:r>
              <a:rPr lang="en-IN" sz="3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packing area</a:t>
            </a:r>
          </a:p>
        </p:txBody>
      </p:sp>
      <p:pic>
        <p:nvPicPr>
          <p:cNvPr id="11268" name="Picture 23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5075238"/>
            <a:ext cx="11588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4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2879725"/>
            <a:ext cx="28829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5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503238"/>
            <a:ext cx="28829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6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246438"/>
            <a:ext cx="186531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7" descr="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075238"/>
            <a:ext cx="191928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8" descr="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5075238"/>
            <a:ext cx="196215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9" descr="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5075238"/>
            <a:ext cx="188912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30" descr="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5075238"/>
            <a:ext cx="9445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WP_20160330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794125"/>
            <a:ext cx="4206875" cy="2362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WP_20160330_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3794125"/>
            <a:ext cx="4206875" cy="2362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WP_20160330_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685800"/>
            <a:ext cx="4206875" cy="2362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WP_20160330_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685800"/>
            <a:ext cx="4206875" cy="2362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57200" y="3063875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chemeClr val="accent2"/>
                </a:solidFill>
              </a:rPr>
              <a:t>Un-Plug</a:t>
            </a:r>
            <a:r>
              <a:rPr lang="en-US" altLang="en-US" sz="4800">
                <a:solidFill>
                  <a:schemeClr val="accent2"/>
                </a:solidFill>
              </a:rPr>
              <a:t> your past</a:t>
            </a:r>
            <a:br>
              <a:rPr lang="en-US" altLang="en-US" sz="4800">
                <a:solidFill>
                  <a:schemeClr val="accent2"/>
                </a:solidFill>
              </a:rPr>
            </a:br>
            <a:br>
              <a:rPr lang="en-US" altLang="en-US" sz="4800">
                <a:solidFill>
                  <a:schemeClr val="accent2"/>
                </a:solidFill>
              </a:rPr>
            </a:br>
            <a:r>
              <a:rPr lang="en-US" altLang="en-US" sz="4800">
                <a:solidFill>
                  <a:schemeClr val="accent2"/>
                </a:solidFill>
              </a:rPr>
              <a:t>	&amp;</a:t>
            </a:r>
            <a:br>
              <a:rPr lang="en-US" altLang="en-US" sz="4800" b="1">
                <a:solidFill>
                  <a:schemeClr val="accent2"/>
                </a:solidFill>
              </a:rPr>
            </a:br>
            <a:br>
              <a:rPr lang="en-US" altLang="en-US" sz="4800" b="1">
                <a:solidFill>
                  <a:schemeClr val="accent2"/>
                </a:solidFill>
              </a:rPr>
            </a:br>
            <a:r>
              <a:rPr lang="en-US" altLang="en-US" sz="4800" b="1">
                <a:solidFill>
                  <a:schemeClr val="accent2"/>
                </a:solidFill>
              </a:rPr>
              <a:t>	Plug</a:t>
            </a:r>
            <a:r>
              <a:rPr lang="en-US" altLang="en-US" sz="4800">
                <a:solidFill>
                  <a:schemeClr val="accent2"/>
                </a:solidFill>
              </a:rPr>
              <a:t> your future with us…</a:t>
            </a:r>
          </a:p>
        </p:txBody>
      </p:sp>
    </p:spTree>
  </p:cSld>
  <p:clrMapOvr>
    <a:masterClrMapping/>
  </p:clrMapOvr>
  <p:transition spd="slow"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8B62FBE-175B-4DAC-9A26-AF53EA9CE020}" type="slidenum">
              <a:rPr lang="en-US" altLang="en-US" sz="1200">
                <a:latin typeface="Arial Black" panose="020B0A04020102020204" pitchFamily="34" charset="0"/>
              </a:rPr>
              <a:pPr algn="r" eaLnBrk="1" hangingPunct="1"/>
              <a:t>14</a:t>
            </a:fld>
            <a:endParaRPr lang="en-US" altLang="en-US" sz="1200">
              <a:latin typeface="Arial Black" panose="020B0A04020102020204" pitchFamily="34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9275" y="503238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Power Cords / Molded Plugs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103438"/>
            <a:ext cx="8229600" cy="4251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Set up the facility in Aug. 2010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Fully automated Sliding type Horizontal injection molding machine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On-line 100% HV testing to ensure ZERO defect product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Products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2pin 2.5Amp, 3Amp, 6Amp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3 pin 6amp, 10Amp, 16Amp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Present Capacity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375kpcs of 2 pin plug type / month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250kpcs of 3 pin plug type /  month(6amp / 10Amp)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25kpcs of 3 pin plug type / month (16amp)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182563" y="868363"/>
            <a:ext cx="4938712" cy="73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Molding Section</a:t>
            </a:r>
          </a:p>
        </p:txBody>
      </p:sp>
      <p:pic>
        <p:nvPicPr>
          <p:cNvPr id="34831" name="Picture 15" descr="CIMG4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149475"/>
            <a:ext cx="4206875" cy="28082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Picture 16" descr="CIMG48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503238"/>
            <a:ext cx="2743200" cy="17764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3" name="Picture 17" descr="CIMG48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2514600"/>
            <a:ext cx="2743200" cy="18303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18" descr="CIMG48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4584700"/>
            <a:ext cx="2925763" cy="19526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82563" y="5622925"/>
            <a:ext cx="29257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/>
              <a:t>100% crimping process</a:t>
            </a:r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3292475" y="5257800"/>
            <a:ext cx="2376805" cy="131000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cs typeface="Arial" panose="020B0604020202020204" pitchFamily="34" charset="0"/>
              </a:rPr>
              <a:t>Soldering</a:t>
            </a:r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3898900" y="5440363"/>
            <a:ext cx="1039813" cy="974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 flipV="1">
            <a:off x="4100513" y="5440363"/>
            <a:ext cx="838200" cy="1096962"/>
          </a:xfrm>
          <a:prstGeom prst="line">
            <a:avLst/>
          </a:prstGeom>
          <a:ln w="57150">
            <a:solidFill>
              <a:srgbClr val="FF33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IN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79781" y="5988050"/>
            <a:ext cx="365760" cy="36639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 flipV="1">
            <a:off x="945541" y="5322888"/>
            <a:ext cx="1221423" cy="103155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5" grpId="0"/>
      <p:bldP spid="34836" grpId="0" animBg="1"/>
      <p:bldP spid="34837" grpId="0" animBg="1"/>
      <p:bldP spid="348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501B55-01F5-4B91-9AFD-937C7A080083}" type="slidenum">
              <a:rPr lang="en-US" altLang="en-US">
                <a:latin typeface="Arial Black" panose="020B0A04020102020204" pitchFamily="34" charset="0"/>
              </a:rPr>
              <a:pPr/>
              <a:t>16</a:t>
            </a:fld>
            <a:endParaRPr lang="en-US" altLang="en-US">
              <a:latin typeface="Arial Black" panose="020B0A04020102020204" pitchFamily="34" charset="0"/>
            </a:endParaRPr>
          </a:p>
        </p:txBody>
      </p:sp>
      <p:pic>
        <p:nvPicPr>
          <p:cNvPr id="14339" name="Picture 4" descr="CIMG44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3611563"/>
            <a:ext cx="3763963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IMG44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503238"/>
            <a:ext cx="402431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CIMG44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794125"/>
            <a:ext cx="43878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937125" y="136525"/>
            <a:ext cx="384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Push pull Tester – Gromet, crimping</a:t>
            </a:r>
            <a:endParaRPr lang="en-IN" altLang="en-US"/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49275" y="3244850"/>
            <a:ext cx="3290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High Voltage tester</a:t>
            </a:r>
            <a:endParaRPr lang="en-IN" altLang="en-US"/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4937125" y="3246438"/>
            <a:ext cx="384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Plug Bending tester</a:t>
            </a:r>
            <a:endParaRPr lang="en-IN" altLang="en-US"/>
          </a:p>
        </p:txBody>
      </p:sp>
      <p:sp>
        <p:nvSpPr>
          <p:cNvPr id="14345" name="WordArt 4"/>
          <p:cNvSpPr>
            <a:spLocks noChangeArrowheads="1" noChangeShapeType="1" noTextEdit="1"/>
          </p:cNvSpPr>
          <p:nvPr/>
        </p:nvSpPr>
        <p:spPr bwMode="auto">
          <a:xfrm>
            <a:off x="190500" y="873125"/>
            <a:ext cx="4016375" cy="1095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83"/>
              </a:avLst>
            </a:prstTxWarp>
          </a:bodyPr>
          <a:lstStyle/>
          <a:p>
            <a:pPr algn="ctr"/>
            <a:r>
              <a:rPr lang="en-IN" sz="9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Test equipments </a:t>
            </a:r>
          </a:p>
          <a:p>
            <a:pPr algn="ctr"/>
            <a:r>
              <a:rPr lang="en-IN" sz="9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– power cord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2" grpId="0"/>
      <p:bldP spid="14343" grpId="0"/>
      <p:bldP spid="14344" grpId="0"/>
      <p:bldP spid="143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WP_20160330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868363"/>
            <a:ext cx="4206875" cy="23637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WP_20160330_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095750"/>
            <a:ext cx="4022725" cy="22590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WP_20160330_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3978275"/>
            <a:ext cx="4206875" cy="23606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WP_20160330_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868363"/>
            <a:ext cx="4206875" cy="2362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65125" y="2332038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solidFill>
                  <a:schemeClr val="accent2"/>
                </a:solidFill>
              </a:rPr>
              <a:t>Cu + PVC</a:t>
            </a:r>
            <a:br>
              <a:rPr lang="en-US" altLang="en-US" sz="6000">
                <a:solidFill>
                  <a:schemeClr val="accent2"/>
                </a:solidFill>
              </a:rPr>
            </a:br>
            <a:br>
              <a:rPr lang="en-US" altLang="en-US" sz="6000">
                <a:solidFill>
                  <a:schemeClr val="accent2"/>
                </a:solidFill>
              </a:rPr>
            </a:br>
            <a:br>
              <a:rPr lang="en-US" altLang="en-US" sz="6000">
                <a:solidFill>
                  <a:schemeClr val="accent2"/>
                </a:solidFill>
              </a:rPr>
            </a:br>
            <a:r>
              <a:rPr lang="en-US" altLang="en-US" sz="6000" b="1">
                <a:solidFill>
                  <a:schemeClr val="accent2"/>
                </a:solidFill>
              </a:rPr>
              <a:t>Wire’s &amp; Cables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4479925" y="2514600"/>
            <a:ext cx="0" cy="914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 spd="slow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64FF0EF-FF38-41AB-80FB-943B59B0037F}" type="slidenum">
              <a:rPr lang="en-US" altLang="en-US" sz="1200">
                <a:latin typeface="Arial Black" panose="020B0A04020102020204" pitchFamily="34" charset="0"/>
              </a:rPr>
              <a:pPr algn="r" eaLnBrk="1" hangingPunct="1"/>
              <a:t>19</a:t>
            </a:fld>
            <a:endParaRPr lang="en-US" altLang="en-US" sz="1200">
              <a:latin typeface="Arial Black" panose="020B0A04020102020204" pitchFamily="34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125" y="503238"/>
            <a:ext cx="8229600" cy="109696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Wire &amp; Cables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82763"/>
            <a:ext cx="8229600" cy="4251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Set up the facility in Nov. 2009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High Speed PVC extrusion line with a top speed of 300mts / min.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Fully automated Inline copper annealing &amp; tinning set up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Three sets of High speed bunching machine for fine wires and higher size cables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In house </a:t>
            </a:r>
            <a:r>
              <a:rPr lang="en-US" altLang="en-US" sz="2400" dirty="0" err="1">
                <a:solidFill>
                  <a:schemeClr val="bg2"/>
                </a:solidFill>
              </a:rPr>
              <a:t>upto</a:t>
            </a:r>
            <a:r>
              <a:rPr lang="en-US" altLang="en-US" sz="2400" dirty="0">
                <a:solidFill>
                  <a:schemeClr val="bg2"/>
                </a:solidFill>
              </a:rPr>
              <a:t> 4 core cable laying machine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100% Online HV testing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Online diameter controller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Fully equipped Lab as per IS 694, UL norms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Single core, Multi-core, Solid conductor, Multi conductor wires &amp; cables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BA6C93-8B0E-4229-B7B2-8AD5673194F2}" type="slidenum">
              <a:rPr lang="en-US" altLang="en-US">
                <a:latin typeface="Arial Black" panose="020B0A04020102020204" pitchFamily="34" charset="0"/>
              </a:rPr>
              <a:pPr/>
              <a:t>2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77239" y="2697480"/>
            <a:ext cx="7589521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33CC"/>
                </a:solidFill>
                <a:latin typeface="Monotype Corsiva" panose="03010101010201010101" pitchFamily="66" charset="0"/>
              </a:rPr>
              <a:t>“ To provide our customers with a comprehensive range of  products under one roof”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708275" y="863600"/>
            <a:ext cx="3506788" cy="1006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563972" dir="14049741" sx="125000" sy="125000" algn="tl" rotWithShape="0">
              <a:srgbClr val="C7DFD3">
                <a:alpha val="80000"/>
              </a:srgb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000" b="1">
                <a:solidFill>
                  <a:schemeClr val="accent2"/>
                </a:solidFill>
                <a:latin typeface="Baskerville Old Face" pitchFamily="18" charset="0"/>
              </a:rPr>
              <a:t>O</a:t>
            </a:r>
            <a:r>
              <a:rPr lang="en-US" sz="4000" b="1">
                <a:solidFill>
                  <a:schemeClr val="accent2"/>
                </a:solidFill>
                <a:latin typeface="Baskerville Old Face" pitchFamily="18" charset="0"/>
              </a:rPr>
              <a:t>UR</a:t>
            </a:r>
            <a:r>
              <a:rPr lang="en-US" sz="6000" b="1">
                <a:solidFill>
                  <a:schemeClr val="accent2"/>
                </a:solidFill>
                <a:latin typeface="Baskerville Old Face" pitchFamily="18" charset="0"/>
              </a:rPr>
              <a:t> V</a:t>
            </a:r>
            <a:r>
              <a:rPr lang="en-US" sz="3600" b="1">
                <a:solidFill>
                  <a:schemeClr val="accent2"/>
                </a:solidFill>
                <a:latin typeface="Baskerville Old Face" pitchFamily="18" charset="0"/>
              </a:rPr>
              <a:t>ISION</a:t>
            </a:r>
          </a:p>
        </p:txBody>
      </p:sp>
    </p:spTree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WP_20160330_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128963"/>
            <a:ext cx="6400800" cy="3592512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WP_20160330_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3238"/>
            <a:ext cx="4389438" cy="24638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182563" y="868363"/>
            <a:ext cx="4938712" cy="73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Wire Drawing section</a:t>
            </a:r>
          </a:p>
        </p:txBody>
      </p:sp>
      <p:pic>
        <p:nvPicPr>
          <p:cNvPr id="33797" name="Picture 5" descr="CIMG4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044700"/>
            <a:ext cx="4938712" cy="28067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055813"/>
            <a:ext cx="3657600" cy="28368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Rectangle 3"/>
          <p:cNvSpPr>
            <a:spLocks noChangeArrowheads="1"/>
          </p:cNvSpPr>
          <p:nvPr/>
        </p:nvSpPr>
        <p:spPr bwMode="auto">
          <a:xfrm>
            <a:off x="365125" y="5259388"/>
            <a:ext cx="82296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bg2"/>
                </a:solidFill>
              </a:rPr>
              <a:t>Wire drawing range from 0.08mm up to 0.6mm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bg2"/>
                </a:solidFill>
              </a:rPr>
              <a:t>Online annealing &amp; tinning machine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bg2"/>
                </a:solidFill>
              </a:rPr>
              <a:t>Diamond dies for highly precision drawing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bg2"/>
                </a:solidFill>
              </a:rPr>
              <a:t>Floating diamond dies for High precision tinning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WP_20160330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663950"/>
            <a:ext cx="5486400" cy="30813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WP_20160330_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49911"/>
            <a:ext cx="5486400" cy="30813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0BD6B9-6761-44E8-A152-033A3154EFBE}" type="slidenum">
              <a:rPr lang="en-US" altLang="en-US">
                <a:latin typeface="Arial Black" panose="020B0A04020102020204" pitchFamily="34" charset="0"/>
              </a:rPr>
              <a:pPr/>
              <a:t>23</a:t>
            </a:fld>
            <a:endParaRPr lang="en-US" altLang="en-US">
              <a:latin typeface="Arial Black" panose="020B0A04020102020204" pitchFamily="34" charset="0"/>
            </a:endParaRPr>
          </a:p>
        </p:txBody>
      </p:sp>
      <p:pic>
        <p:nvPicPr>
          <p:cNvPr id="12291" name="Picture 4" descr="CIMG44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3794125"/>
            <a:ext cx="24336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CIMG44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0"/>
            <a:ext cx="226377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CIMG44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78275"/>
            <a:ext cx="14986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CIMG44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868363"/>
            <a:ext cx="1787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CIMG44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525963"/>
            <a:ext cx="347503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CIMG44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332038"/>
            <a:ext cx="347503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WordArt 4"/>
          <p:cNvSpPr>
            <a:spLocks noChangeArrowheads="1" noChangeShapeType="1" noTextEdit="1"/>
          </p:cNvSpPr>
          <p:nvPr/>
        </p:nvSpPr>
        <p:spPr bwMode="auto">
          <a:xfrm>
            <a:off x="182563" y="868363"/>
            <a:ext cx="3565525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Test equipments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279525" y="1600200"/>
            <a:ext cx="1830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As per IS 694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7" grpId="0"/>
      <p:bldP spid="122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35821E-3DB1-4D39-A4DD-75F5A9A256EE}" type="slidenum">
              <a:rPr lang="en-US" altLang="en-US">
                <a:latin typeface="Arial Black" panose="020B0A04020102020204" pitchFamily="34" charset="0"/>
              </a:rPr>
              <a:pPr/>
              <a:t>24</a:t>
            </a:fld>
            <a:endParaRPr lang="en-US" altLang="en-US">
              <a:latin typeface="Arial Black" panose="020B0A04020102020204" pitchFamily="34" charset="0"/>
            </a:endParaRPr>
          </a:p>
        </p:txBody>
      </p:sp>
      <p:pic>
        <p:nvPicPr>
          <p:cNvPr id="13315" name="Picture 4" descr="CIMG44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2697163"/>
            <a:ext cx="2406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CIMG4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97163"/>
            <a:ext cx="493712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6"/>
          <p:cNvSpPr txBox="1">
            <a:spLocks noChangeArrowheads="1"/>
          </p:cNvSpPr>
          <p:nvPr/>
        </p:nvSpPr>
        <p:spPr bwMode="auto">
          <a:xfrm>
            <a:off x="182563" y="2149475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Online dia. controller</a:t>
            </a:r>
            <a:endParaRPr lang="en-IN" altLang="en-US"/>
          </a:p>
        </p:txBody>
      </p:sp>
      <p:sp>
        <p:nvSpPr>
          <p:cNvPr id="13318" name="Text Box 17"/>
          <p:cNvSpPr txBox="1">
            <a:spLocks noChangeArrowheads="1"/>
          </p:cNvSpPr>
          <p:nvPr/>
        </p:nvSpPr>
        <p:spPr bwMode="auto">
          <a:xfrm>
            <a:off x="3475038" y="2147888"/>
            <a:ext cx="4754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Online copper breakage detection system</a:t>
            </a:r>
            <a:endParaRPr lang="en-IN" altLang="en-US"/>
          </a:p>
        </p:txBody>
      </p:sp>
      <p:sp>
        <p:nvSpPr>
          <p:cNvPr id="13319" name="WordArt 4"/>
          <p:cNvSpPr>
            <a:spLocks noChangeArrowheads="1" noChangeShapeType="1" noTextEdit="1"/>
          </p:cNvSpPr>
          <p:nvPr/>
        </p:nvSpPr>
        <p:spPr bwMode="auto">
          <a:xfrm>
            <a:off x="190500" y="873125"/>
            <a:ext cx="3565525" cy="639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bg2">
                    <a:alpha val="63136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Test equipments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7" grpId="0"/>
      <p:bldP spid="13318" grpId="0"/>
      <p:bldP spid="133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WP_20160330_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538538"/>
            <a:ext cx="5668962" cy="31829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WP_20160330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450850"/>
            <a:ext cx="5303837" cy="29781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ANd9GcTOfZVEy99mwQz9MlXA-_dx8x3tfn86GYzp1iJNflQVicaLdCJS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687388"/>
            <a:ext cx="8985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ANd9GcTPHUEt-pW4KhApX4tI2iXYBMVxzQMty91BcWu0ILDcbeDqyzL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80707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ANd9GcS-XxEOcCSBcOI7SfHnkpPb8RSWpiEH492Vd_wHkMmxH_O5TJZV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698750"/>
            <a:ext cx="974725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ANd9GcRtyaKyCkaWrkgZ0cXWxUXUcT2DWYgHgM9A_hH7tpzXeh-X_hL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1788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135563"/>
            <a:ext cx="117316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182563" y="6721475"/>
            <a:ext cx="1096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182563" y="1052513"/>
            <a:ext cx="34750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Every step we climb is reflected in our upgrading systems &amp; knowledge. </a:t>
            </a:r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4754563" y="4556125"/>
            <a:ext cx="402431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>
                <a:cs typeface="Arial" panose="020B0604020202020204" pitchFamily="34" charset="0"/>
              </a:rPr>
              <a:t>These steps represent our resolve to learn more, progress and move forward . . .</a:t>
            </a:r>
          </a:p>
        </p:txBody>
      </p:sp>
      <p:sp>
        <p:nvSpPr>
          <p:cNvPr id="38940" name="Line 28"/>
          <p:cNvSpPr>
            <a:spLocks noChangeShapeType="1"/>
          </p:cNvSpPr>
          <p:nvPr/>
        </p:nvSpPr>
        <p:spPr bwMode="auto">
          <a:xfrm rot="-5400000">
            <a:off x="913606" y="6355557"/>
            <a:ext cx="731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 rot="-5400000">
            <a:off x="1828800" y="5441950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1" name="Line 39"/>
          <p:cNvSpPr>
            <a:spLocks noChangeShapeType="1"/>
          </p:cNvSpPr>
          <p:nvPr/>
        </p:nvSpPr>
        <p:spPr bwMode="auto">
          <a:xfrm>
            <a:off x="1279525" y="5989638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2" name="Line 40"/>
          <p:cNvSpPr>
            <a:spLocks noChangeShapeType="1"/>
          </p:cNvSpPr>
          <p:nvPr/>
        </p:nvSpPr>
        <p:spPr bwMode="auto">
          <a:xfrm rot="-5400000">
            <a:off x="1828800" y="5441950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3" name="Line 41"/>
          <p:cNvSpPr>
            <a:spLocks noChangeShapeType="1"/>
          </p:cNvSpPr>
          <p:nvPr/>
        </p:nvSpPr>
        <p:spPr bwMode="auto">
          <a:xfrm>
            <a:off x="1279525" y="5989638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4" name="Line 42"/>
          <p:cNvSpPr>
            <a:spLocks noChangeShapeType="1"/>
          </p:cNvSpPr>
          <p:nvPr/>
        </p:nvSpPr>
        <p:spPr bwMode="auto">
          <a:xfrm rot="-5400000">
            <a:off x="2927350" y="4344988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5" name="Line 43"/>
          <p:cNvSpPr>
            <a:spLocks noChangeShapeType="1"/>
          </p:cNvSpPr>
          <p:nvPr/>
        </p:nvSpPr>
        <p:spPr bwMode="auto">
          <a:xfrm>
            <a:off x="2378075" y="4892675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6" name="Line 44"/>
          <p:cNvSpPr>
            <a:spLocks noChangeShapeType="1"/>
          </p:cNvSpPr>
          <p:nvPr/>
        </p:nvSpPr>
        <p:spPr bwMode="auto">
          <a:xfrm rot="-5400000">
            <a:off x="4024313" y="3248025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7" name="Line 45"/>
          <p:cNvSpPr>
            <a:spLocks noChangeShapeType="1"/>
          </p:cNvSpPr>
          <p:nvPr/>
        </p:nvSpPr>
        <p:spPr bwMode="auto">
          <a:xfrm>
            <a:off x="3475038" y="3795713"/>
            <a:ext cx="1096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8" name="Line 46"/>
          <p:cNvSpPr>
            <a:spLocks noChangeShapeType="1"/>
          </p:cNvSpPr>
          <p:nvPr/>
        </p:nvSpPr>
        <p:spPr bwMode="auto">
          <a:xfrm rot="-5400000">
            <a:off x="5119688" y="2151063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59" name="Line 47"/>
          <p:cNvSpPr>
            <a:spLocks noChangeShapeType="1"/>
          </p:cNvSpPr>
          <p:nvPr/>
        </p:nvSpPr>
        <p:spPr bwMode="auto">
          <a:xfrm>
            <a:off x="4572000" y="2698750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60" name="Line 48"/>
          <p:cNvSpPr>
            <a:spLocks noChangeShapeType="1"/>
          </p:cNvSpPr>
          <p:nvPr/>
        </p:nvSpPr>
        <p:spPr bwMode="auto">
          <a:xfrm>
            <a:off x="5668963" y="1601788"/>
            <a:ext cx="1096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61" name="Line 49"/>
          <p:cNvSpPr>
            <a:spLocks noChangeShapeType="1"/>
          </p:cNvSpPr>
          <p:nvPr/>
        </p:nvSpPr>
        <p:spPr bwMode="auto">
          <a:xfrm rot="-5400000">
            <a:off x="6216650" y="1052513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962" name="Text Box 50"/>
          <p:cNvSpPr txBox="1">
            <a:spLocks noChangeArrowheads="1"/>
          </p:cNvSpPr>
          <p:nvPr/>
        </p:nvSpPr>
        <p:spPr bwMode="auto">
          <a:xfrm>
            <a:off x="1828800" y="3978275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ERTL –</a:t>
            </a:r>
          </a:p>
          <a:p>
            <a:r>
              <a:rPr lang="en-US" altLang="en-US" b="1"/>
              <a:t>Power Cords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8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8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8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 animBg="1"/>
      <p:bldP spid="38938" grpId="0"/>
      <p:bldP spid="38939" grpId="0"/>
      <p:bldP spid="38940" grpId="0" animBg="1"/>
      <p:bldP spid="38941" grpId="0" animBg="1"/>
      <p:bldP spid="38951" grpId="0" animBg="1"/>
      <p:bldP spid="38952" grpId="0" animBg="1"/>
      <p:bldP spid="38953" grpId="0" animBg="1"/>
      <p:bldP spid="38954" grpId="0" animBg="1"/>
      <p:bldP spid="38955" grpId="0" animBg="1"/>
      <p:bldP spid="38956" grpId="0" animBg="1"/>
      <p:bldP spid="38957" grpId="0" animBg="1"/>
      <p:bldP spid="38958" grpId="0" animBg="1"/>
      <p:bldP spid="38959" grpId="0" animBg="1"/>
      <p:bldP spid="38960" grpId="0" animBg="1"/>
      <p:bldP spid="38961" grpId="0" animBg="1"/>
      <p:bldP spid="389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0" y="503238"/>
            <a:ext cx="566896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</a:rPr>
              <a:t>PROBLEM SOLVING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6792" r="23489" b="16000"/>
          <a:stretch>
            <a:fillRect/>
          </a:stretch>
        </p:blipFill>
        <p:spPr bwMode="auto">
          <a:xfrm>
            <a:off x="549275" y="1235075"/>
            <a:ext cx="3473450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4395" r="47501" b="11209"/>
          <a:stretch>
            <a:fillRect/>
          </a:stretch>
        </p:blipFill>
        <p:spPr bwMode="auto">
          <a:xfrm>
            <a:off x="366713" y="3219450"/>
            <a:ext cx="3840162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2000" r="59492" b="9000"/>
          <a:stretch>
            <a:fillRect/>
          </a:stretch>
        </p:blipFill>
        <p:spPr bwMode="auto">
          <a:xfrm>
            <a:off x="4754563" y="1050925"/>
            <a:ext cx="42132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8" t="30119" r="16263" b="21899"/>
          <a:stretch>
            <a:fillRect/>
          </a:stretch>
        </p:blipFill>
        <p:spPr bwMode="auto">
          <a:xfrm>
            <a:off x="5121275" y="4160838"/>
            <a:ext cx="36576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3" t="27777" r="25508" b="19188"/>
          <a:stretch>
            <a:fillRect/>
          </a:stretch>
        </p:blipFill>
        <p:spPr bwMode="auto">
          <a:xfrm>
            <a:off x="5121275" y="1550988"/>
            <a:ext cx="36576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7" t="29308" r="26497" b="20813"/>
          <a:stretch>
            <a:fillRect/>
          </a:stretch>
        </p:blipFill>
        <p:spPr bwMode="auto">
          <a:xfrm>
            <a:off x="731838" y="4160838"/>
            <a:ext cx="36576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29134" r="26497" b="20813"/>
          <a:stretch>
            <a:fillRect/>
          </a:stretch>
        </p:blipFill>
        <p:spPr bwMode="auto">
          <a:xfrm>
            <a:off x="549275" y="1550988"/>
            <a:ext cx="3840163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8" name="Rectangle 2"/>
          <p:cNvSpPr>
            <a:spLocks noChangeArrowheads="1"/>
          </p:cNvSpPr>
          <p:nvPr/>
        </p:nvSpPr>
        <p:spPr bwMode="auto">
          <a:xfrm>
            <a:off x="366713" y="503238"/>
            <a:ext cx="56689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</a:rPr>
              <a:t>KAIZEN ACTIVITIES</a:t>
            </a:r>
          </a:p>
        </p:txBody>
      </p:sp>
    </p:spTree>
  </p:cSld>
  <p:clrMapOvr>
    <a:masterClrMapping/>
  </p:clrMapOvr>
  <p:transition spd="slow">
    <p:check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DA30AD-81AF-4AF3-8D08-6A1CBB4A8D68}" type="slidenum">
              <a:rPr lang="en-US" altLang="en-US">
                <a:latin typeface="Arial Black" panose="020B0A04020102020204" pitchFamily="34" charset="0"/>
              </a:rPr>
              <a:pPr/>
              <a:t>29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547688" y="2438400"/>
            <a:ext cx="3292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bg2"/>
                </a:solidFill>
              </a:rPr>
              <a:t>ISO</a:t>
            </a:r>
            <a:br>
              <a:rPr lang="en-US" altLang="en-US" sz="4000" dirty="0">
                <a:solidFill>
                  <a:schemeClr val="bg2"/>
                </a:solidFill>
              </a:rPr>
            </a:br>
            <a:r>
              <a:rPr lang="en-US" altLang="en-US" sz="4000" dirty="0">
                <a:solidFill>
                  <a:schemeClr val="bg2"/>
                </a:solidFill>
              </a:rPr>
              <a:t>9001:2015</a:t>
            </a:r>
            <a:br>
              <a:rPr lang="en-US" altLang="en-US" sz="4000" dirty="0">
                <a:solidFill>
                  <a:schemeClr val="bg2"/>
                </a:solidFill>
              </a:rPr>
            </a:br>
            <a:r>
              <a:rPr lang="en-US" altLang="en-US" sz="4000" dirty="0">
                <a:solidFill>
                  <a:schemeClr val="bg2"/>
                </a:solidFill>
              </a:rPr>
              <a:t> Certificate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0A983-2F9F-4A23-844D-8672FBD37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502920"/>
            <a:ext cx="4541377" cy="62484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Products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5" y="1736725"/>
            <a:ext cx="8229600" cy="3886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Connector Assemblies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Wire Harness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Power Cords / Molded Plugs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Wire &amp; Cables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Data cables for mobile phones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Annealed &amp; tinned copper wire and TTT wire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</p:txBody>
      </p:sp>
    </p:spTree>
  </p:cSld>
  <p:clrMapOvr>
    <a:masterClrMapping/>
  </p:clrMapOvr>
  <p:transition spd="slow"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BA0620-AD14-4EC6-91FF-4691F8A2E6A8}" type="slidenum">
              <a:rPr lang="en-US" altLang="en-US">
                <a:latin typeface="Arial Black" panose="020B0A04020102020204" pitchFamily="34" charset="0"/>
              </a:rPr>
              <a:pPr/>
              <a:t>30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547688" y="2438400"/>
            <a:ext cx="3292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bg2"/>
                </a:solidFill>
              </a:rPr>
              <a:t>ISO</a:t>
            </a:r>
            <a:br>
              <a:rPr lang="en-US" altLang="en-US" sz="4000" dirty="0">
                <a:solidFill>
                  <a:schemeClr val="bg2"/>
                </a:solidFill>
              </a:rPr>
            </a:br>
            <a:r>
              <a:rPr lang="en-US" altLang="en-US" sz="4000" dirty="0">
                <a:solidFill>
                  <a:schemeClr val="bg2"/>
                </a:solidFill>
              </a:rPr>
              <a:t>14001:2015</a:t>
            </a:r>
            <a:br>
              <a:rPr lang="en-US" altLang="en-US" sz="4000" dirty="0">
                <a:solidFill>
                  <a:schemeClr val="bg2"/>
                </a:solidFill>
              </a:rPr>
            </a:br>
            <a:r>
              <a:rPr lang="en-US" altLang="en-US" sz="4000" dirty="0">
                <a:solidFill>
                  <a:schemeClr val="bg2"/>
                </a:solidFill>
              </a:rPr>
              <a:t> Certificate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D08CB-006D-4654-B51B-0C4EC6A56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50" y="451481"/>
            <a:ext cx="4656299" cy="6406519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504563" y="2143593"/>
            <a:ext cx="395003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bg2"/>
                </a:solidFill>
              </a:rPr>
              <a:t>IS 694  </a:t>
            </a:r>
          </a:p>
          <a:p>
            <a:pPr algn="ctr" eaLnBrk="1" hangingPunct="1"/>
            <a:r>
              <a:rPr lang="en-US" altLang="en-US" sz="4000" dirty="0">
                <a:solidFill>
                  <a:schemeClr val="bg2"/>
                </a:solidFill>
              </a:rPr>
              <a:t>CML: 3228045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2104C-44C6-4625-BBA3-0D080B95D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56" y="685800"/>
            <a:ext cx="4097158" cy="581157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0" y="2205317"/>
            <a:ext cx="43894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bg2"/>
                </a:solidFill>
              </a:rPr>
              <a:t>IS 1293</a:t>
            </a:r>
          </a:p>
          <a:p>
            <a:pPr algn="ctr" eaLnBrk="1" hangingPunct="1"/>
            <a:r>
              <a:rPr lang="en-US" altLang="en-US" sz="4000" dirty="0">
                <a:solidFill>
                  <a:schemeClr val="bg2"/>
                </a:solidFill>
              </a:rPr>
              <a:t> CML: 2594873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7B55A-6859-4ADC-BC37-FA6F4FC47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502920"/>
            <a:ext cx="4750724" cy="6147995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2560320" y="320040"/>
            <a:ext cx="420624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bg2"/>
                </a:solidFill>
              </a:rPr>
              <a:t>UL E341182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936A4-3CF6-4545-8622-7DBD7DCA2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7" t="16972" r="30623" b="7312"/>
          <a:stretch/>
        </p:blipFill>
        <p:spPr>
          <a:xfrm>
            <a:off x="178270" y="1051560"/>
            <a:ext cx="8782850" cy="580644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A789EB-5894-40E5-AAAD-923BE3802B00}" type="slidenum">
              <a:rPr lang="en-US" altLang="en-US">
                <a:latin typeface="Arial Black" panose="020B0A04020102020204" pitchFamily="34" charset="0"/>
              </a:rPr>
              <a:pPr/>
              <a:t>34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products which we connect…</a:t>
            </a:r>
            <a:endParaRPr lang="en-IN" altLang="en-US">
              <a:solidFill>
                <a:schemeClr val="accent1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5" y="1784350"/>
            <a:ext cx="8229600" cy="3886200"/>
          </a:xfrm>
        </p:spPr>
        <p:txBody>
          <a:bodyPr/>
          <a:lstStyle/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LCD TV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Set top Box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Air conditioners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Refrigerators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Washing Machine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JMG / MG 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Fans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Capacitors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Water Purifiers</a:t>
            </a:r>
          </a:p>
          <a:p>
            <a:pPr marL="0" indent="0" eaLnBrk="1" hangingPunct="1">
              <a:lnSpc>
                <a:spcPct val="115000"/>
              </a:lnSpc>
              <a:buNone/>
            </a:pPr>
            <a:endParaRPr lang="en-US" altLang="en-US" sz="2400" dirty="0">
              <a:solidFill>
                <a:schemeClr val="bg2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27767" y="1784350"/>
            <a:ext cx="4038600" cy="3886200"/>
          </a:xfrm>
        </p:spPr>
        <p:txBody>
          <a:bodyPr/>
          <a:lstStyle/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LED Bulbs / Batten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Inverter / UPS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Power Supplies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Microwaves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Mobile charger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DC Adaptor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Solar Applications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Room heaters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Mobile Charger</a:t>
            </a:r>
          </a:p>
        </p:txBody>
      </p:sp>
      <p:sp>
        <p:nvSpPr>
          <p:cNvPr id="1536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 rot="5400000">
            <a:off x="8420100" y="6286500"/>
            <a:ext cx="457200" cy="533400"/>
          </a:xfrm>
          <a:prstGeom prst="actionButtonRetur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spd="slow"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81C74-6113-41C4-ACD5-012B75C4453C}" type="slidenum">
              <a:rPr lang="en-US" altLang="en-US">
                <a:latin typeface="Arial Black" panose="020B0A04020102020204" pitchFamily="34" charset="0"/>
              </a:rPr>
              <a:pPr/>
              <a:t>35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272256" y="685800"/>
            <a:ext cx="3521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solidFill>
                  <a:schemeClr val="accent2"/>
                </a:solidFill>
              </a:rPr>
              <a:t>Exhibitions participated</a:t>
            </a:r>
          </a:p>
        </p:txBody>
      </p:sp>
      <p:pic>
        <p:nvPicPr>
          <p:cNvPr id="8196" name="Picture 1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2011043"/>
            <a:ext cx="3796664" cy="4648837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14" descr="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06"/>
          <a:stretch/>
        </p:blipFill>
        <p:spPr bwMode="auto">
          <a:xfrm>
            <a:off x="5008579" y="509666"/>
            <a:ext cx="3868914" cy="321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" descr="DSC005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99" y="3859219"/>
            <a:ext cx="3901439" cy="292607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26966C-86EF-4245-A2A2-BF3854F75D6F}" type="slidenum">
              <a:rPr lang="en-US" altLang="en-US">
                <a:latin typeface="Arial Black" panose="020B0A04020102020204" pitchFamily="34" charset="0"/>
              </a:rPr>
              <a:pPr/>
              <a:t>36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459" y="261337"/>
            <a:ext cx="7234373" cy="776288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we are proud of our association with…</a:t>
            </a:r>
          </a:p>
        </p:txBody>
      </p:sp>
      <p:pic>
        <p:nvPicPr>
          <p:cNvPr id="19461" name="Picture 7" descr="sukam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75" y="6291007"/>
            <a:ext cx="1638464" cy="3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7" descr="s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261" y="6247624"/>
            <a:ext cx="1178107" cy="50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a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258940"/>
            <a:ext cx="1226185" cy="43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52" descr="Videoc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00" y="4589622"/>
            <a:ext cx="1365800" cy="80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54" descr="Videocon d2h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84" y="5603443"/>
            <a:ext cx="1688730" cy="53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56" descr="welcome_txt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7"/>
          <a:stretch>
            <a:fillRect/>
          </a:stretch>
        </p:blipFill>
        <p:spPr bwMode="auto">
          <a:xfrm>
            <a:off x="2161116" y="5724524"/>
            <a:ext cx="1828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6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28792" r="42995" b="66396"/>
          <a:stretch>
            <a:fillRect/>
          </a:stretch>
        </p:blipFill>
        <p:spPr bwMode="auto">
          <a:xfrm>
            <a:off x="150501" y="4977047"/>
            <a:ext cx="2750568" cy="50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6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t="28792" r="59492" b="61604"/>
          <a:stretch>
            <a:fillRect/>
          </a:stretch>
        </p:blipFill>
        <p:spPr bwMode="auto">
          <a:xfrm>
            <a:off x="1708868" y="1176685"/>
            <a:ext cx="2074863" cy="59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Picture 67" descr="ANd9GcTe0mnF2yvUz0ajAuScSg497WuLENYtlgKXNdrxhRf6Snag9MA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60" y="3938650"/>
            <a:ext cx="1164107" cy="53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9" descr="83_Philips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2" b="25217"/>
          <a:stretch>
            <a:fillRect/>
          </a:stretch>
        </p:blipFill>
        <p:spPr bwMode="auto">
          <a:xfrm>
            <a:off x="5627261" y="1077591"/>
            <a:ext cx="2074863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90" name="Picture 3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797" y="6218635"/>
            <a:ext cx="1335554" cy="58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2" name="Picture 36" descr="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8" y="1017351"/>
            <a:ext cx="1281112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95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40" y="6054008"/>
            <a:ext cx="792182" cy="71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8" name="Picture 4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16" y="4888896"/>
            <a:ext cx="2740116" cy="66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2" name="Picture 46" descr="Prefabricated Structures, Buildings, Portable House, Toilet, Office Building, Warehouses, Prefab Villas &amp; Resorts, Row Housing | E-Pack Polymers Pvt Lt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18" y="2112648"/>
            <a:ext cx="1521792" cy="6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4" name="Picture 48" descr="Globe Capacitor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6" y="3537480"/>
            <a:ext cx="2956484" cy="54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9" name="Picture 5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43" y="5662060"/>
            <a:ext cx="3148637" cy="4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13" name="AutoShape 57" descr="https://encrypted-tbn0.gstatic.com/images?q=tbn:ANd9GcQmNhIFAMFid8T5Pd4O_1jYxnzqRgw30wA9GW26JzCLDM-h59cQSFxvTXc"/>
          <p:cNvSpPr>
            <a:spLocks noChangeAspect="1" noChangeArrowheads="1"/>
          </p:cNvSpPr>
          <p:nvPr/>
        </p:nvSpPr>
        <p:spPr bwMode="auto">
          <a:xfrm>
            <a:off x="3667125" y="2841379"/>
            <a:ext cx="18097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19514" name="Picture 5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5662060"/>
            <a:ext cx="2121451" cy="47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Image result for kent ro logo">
            <a:extLst>
              <a:ext uri="{FF2B5EF4-FFF2-40B4-BE49-F238E27FC236}">
                <a16:creationId xmlns:a16="http://schemas.microsoft.com/office/drawing/2014/main" id="{78A285B1-B4D5-455D-A784-B6A3EE53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31" y="2084087"/>
            <a:ext cx="1503511" cy="6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Image result for sgs technik logo">
            <a:extLst>
              <a:ext uri="{FF2B5EF4-FFF2-40B4-BE49-F238E27FC236}">
                <a16:creationId xmlns:a16="http://schemas.microsoft.com/office/drawing/2014/main" id="{883A376A-0591-4E2A-A449-20609FB70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6945" r="20000" b="32098"/>
          <a:stretch/>
        </p:blipFill>
        <p:spPr bwMode="auto">
          <a:xfrm>
            <a:off x="150501" y="4226042"/>
            <a:ext cx="1122541" cy="5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Image result for wybor">
            <a:extLst>
              <a:ext uri="{FF2B5EF4-FFF2-40B4-BE49-F238E27FC236}">
                <a16:creationId xmlns:a16="http://schemas.microsoft.com/office/drawing/2014/main" id="{926B3E7C-C3BD-42AD-9DEA-9F6F744B0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01" y="6298743"/>
            <a:ext cx="1638464" cy="44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Image result for genus infrastructure logo">
            <a:extLst>
              <a:ext uri="{FF2B5EF4-FFF2-40B4-BE49-F238E27FC236}">
                <a16:creationId xmlns:a16="http://schemas.microsoft.com/office/drawing/2014/main" id="{E0A7F2CE-CD5B-430F-843C-02AAFA396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5" b="18732"/>
          <a:stretch/>
        </p:blipFill>
        <p:spPr bwMode="auto">
          <a:xfrm>
            <a:off x="7310526" y="3025160"/>
            <a:ext cx="1685671" cy="6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Image result for picl logo">
            <a:extLst>
              <a:ext uri="{FF2B5EF4-FFF2-40B4-BE49-F238E27FC236}">
                <a16:creationId xmlns:a16="http://schemas.microsoft.com/office/drawing/2014/main" id="{4CB685E1-E85B-412F-9B00-37A3BB78C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7059" r="4089" b="5301"/>
          <a:stretch/>
        </p:blipFill>
        <p:spPr bwMode="auto">
          <a:xfrm>
            <a:off x="3097925" y="4593430"/>
            <a:ext cx="1229325" cy="98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503382085647_PastedImage">
            <a:extLst>
              <a:ext uri="{FF2B5EF4-FFF2-40B4-BE49-F238E27FC236}">
                <a16:creationId xmlns:a16="http://schemas.microsoft.com/office/drawing/2014/main" id="{B7F70972-C346-4CB8-A6AA-9E967181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8" y="2108126"/>
            <a:ext cx="1616167" cy="7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avells - Wikipedia">
            <a:extLst>
              <a:ext uri="{FF2B5EF4-FFF2-40B4-BE49-F238E27FC236}">
                <a16:creationId xmlns:a16="http://schemas.microsoft.com/office/drawing/2014/main" id="{80813112-B8AE-48ED-AB84-F7A03364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33" y="925498"/>
            <a:ext cx="1626828" cy="107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jaj Electricals – Kikkidu">
            <a:extLst>
              <a:ext uri="{FF2B5EF4-FFF2-40B4-BE49-F238E27FC236}">
                <a16:creationId xmlns:a16="http://schemas.microsoft.com/office/drawing/2014/main" id="{7CEAAF40-BA9F-4B69-AE5C-B51B0457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680" y="1694664"/>
            <a:ext cx="1131629" cy="8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ient Electric appoints Lodestar UM as Media AoR - Exchange4media">
            <a:extLst>
              <a:ext uri="{FF2B5EF4-FFF2-40B4-BE49-F238E27FC236}">
                <a16:creationId xmlns:a16="http://schemas.microsoft.com/office/drawing/2014/main" id="{8B6DB052-0536-4B62-ABFE-D7F8FAF20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t="29625" r="23185" b="31188"/>
          <a:stretch/>
        </p:blipFill>
        <p:spPr bwMode="auto">
          <a:xfrm>
            <a:off x="5824063" y="3951853"/>
            <a:ext cx="1947747" cy="7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67CBD1D-41E9-4500-B676-E8A48339F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0" b="24648"/>
          <a:stretch/>
        </p:blipFill>
        <p:spPr bwMode="auto">
          <a:xfrm>
            <a:off x="1621003" y="4169175"/>
            <a:ext cx="1977123" cy="5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yska Home">
            <a:extLst>
              <a:ext uri="{FF2B5EF4-FFF2-40B4-BE49-F238E27FC236}">
                <a16:creationId xmlns:a16="http://schemas.microsoft.com/office/drawing/2014/main" id="{079A5105-E15B-4C3A-92BB-26504B2B9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16" y="2999069"/>
            <a:ext cx="1340013" cy="5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ymphony logo, Vector Logo of Symphony brand free download (eps, ai, png,  cdr) formats">
            <a:extLst>
              <a:ext uri="{FF2B5EF4-FFF2-40B4-BE49-F238E27FC236}">
                <a16:creationId xmlns:a16="http://schemas.microsoft.com/office/drawing/2014/main" id="{119D0EA6-164B-469F-98D9-E00BEAE2A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0" b="33612"/>
          <a:stretch/>
        </p:blipFill>
        <p:spPr bwMode="auto">
          <a:xfrm>
            <a:off x="3260885" y="3682788"/>
            <a:ext cx="1639776" cy="5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og">
            <a:extLst>
              <a:ext uri="{FF2B5EF4-FFF2-40B4-BE49-F238E27FC236}">
                <a16:creationId xmlns:a16="http://schemas.microsoft.com/office/drawing/2014/main" id="{27A0E583-702F-4736-8A3B-B9A7716A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02" y="3136139"/>
            <a:ext cx="1486156" cy="7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8E79F-5F3D-4A03-BED0-5463BA6F04A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480" t="9450" r="84509" b="78938"/>
          <a:stretch/>
        </p:blipFill>
        <p:spPr>
          <a:xfrm>
            <a:off x="4563419" y="4124300"/>
            <a:ext cx="1229325" cy="572883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923FCB82-7E31-4752-A8B2-DAD896BE5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0" b="30926"/>
          <a:stretch/>
        </p:blipFill>
        <p:spPr bwMode="auto">
          <a:xfrm>
            <a:off x="5595366" y="2726517"/>
            <a:ext cx="1760518" cy="3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on antarktisz">
            <a:extLst>
              <a:ext uri="{FF2B5EF4-FFF2-40B4-BE49-F238E27FC236}">
                <a16:creationId xmlns:a16="http://schemas.microsoft.com/office/drawing/2014/main" id="{FA7B5907-0034-4060-96CE-4695C8AF7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7" b="27427"/>
          <a:stretch/>
        </p:blipFill>
        <p:spPr bwMode="auto">
          <a:xfrm>
            <a:off x="7801260" y="1206025"/>
            <a:ext cx="1181470" cy="5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apino Auto and Electronics Limited-Haryana - Company CSR Profile">
            <a:extLst>
              <a:ext uri="{FF2B5EF4-FFF2-40B4-BE49-F238E27FC236}">
                <a16:creationId xmlns:a16="http://schemas.microsoft.com/office/drawing/2014/main" id="{3160C6E8-E9ED-42F4-AD6B-845509954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2" b="32021"/>
          <a:stretch/>
        </p:blipFill>
        <p:spPr bwMode="auto">
          <a:xfrm>
            <a:off x="3248520" y="3043336"/>
            <a:ext cx="1383108" cy="53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hasra Group - INDIA | LinkedIn">
            <a:extLst>
              <a:ext uri="{FF2B5EF4-FFF2-40B4-BE49-F238E27FC236}">
                <a16:creationId xmlns:a16="http://schemas.microsoft.com/office/drawing/2014/main" id="{5462FD41-6858-4332-AA10-CD60B42FE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7" b="33230"/>
          <a:stretch/>
        </p:blipFill>
        <p:spPr bwMode="auto">
          <a:xfrm>
            <a:off x="173732" y="3005606"/>
            <a:ext cx="1395746" cy="5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WESTWAY LAUNCHES ITS AFFORDABLE RANGE OF DIRECT COOL REFRIGERATOR SERIES –  IT Voice | Online IT Media">
            <a:extLst>
              <a:ext uri="{FF2B5EF4-FFF2-40B4-BE49-F238E27FC236}">
                <a16:creationId xmlns:a16="http://schemas.microsoft.com/office/drawing/2014/main" id="{6F16A78B-0F9D-4C53-BAA0-C0176A56B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2590" r="3830" b="24837"/>
          <a:stretch/>
        </p:blipFill>
        <p:spPr bwMode="auto">
          <a:xfrm>
            <a:off x="7296111" y="2023840"/>
            <a:ext cx="1641458" cy="72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VK Group India &gt;&gt; The Group Companies&gt;&gt; Suvidha Appliances">
            <a:extLst>
              <a:ext uri="{FF2B5EF4-FFF2-40B4-BE49-F238E27FC236}">
                <a16:creationId xmlns:a16="http://schemas.microsoft.com/office/drawing/2014/main" id="{D2F0BBE1-962E-416B-9A2D-056BFBCA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78" y="3065664"/>
            <a:ext cx="816206" cy="49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18A46E-68D3-40BB-B096-53D42E2EF33A}" type="slidenum">
              <a:rPr lang="en-US" altLang="en-US">
                <a:latin typeface="Arial Black" panose="020B0A04020102020204" pitchFamily="34" charset="0"/>
              </a:rPr>
              <a:pPr/>
              <a:t>37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57200" y="2133600"/>
            <a:ext cx="85042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accent2"/>
                </a:solidFill>
                <a:latin typeface="Monotype Corsiva" panose="03010101010201010101" pitchFamily="66" charset="0"/>
              </a:rPr>
              <a:t>!!! Ability is of little account without opportunity, </a:t>
            </a:r>
          </a:p>
          <a:p>
            <a:pPr algn="ctr" eaLnBrk="1" hangingPunct="1"/>
            <a:endParaRPr lang="en-US" altLang="en-US" sz="3600"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 algn="ctr" eaLnBrk="1" hangingPunct="1"/>
            <a:endParaRPr lang="en-US" altLang="en-US" sz="3600"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 algn="ctr" eaLnBrk="1" hangingPunct="1"/>
            <a:r>
              <a:rPr lang="en-US" altLang="en-US" sz="3600">
                <a:solidFill>
                  <a:schemeClr val="accent2"/>
                </a:solidFill>
                <a:latin typeface="Monotype Corsiva" panose="03010101010201010101" pitchFamily="66" charset="0"/>
              </a:rPr>
              <a:t>One chance is all we need to prove ourselves. !!!</a:t>
            </a:r>
          </a:p>
        </p:txBody>
      </p:sp>
    </p:spTree>
  </p:cSld>
  <p:clrMapOvr>
    <a:masterClrMapping/>
  </p:clrMapOvr>
  <p:transition spd="slow">
    <p:check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2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315E41-1549-4E9F-AD4B-F472EC2C5DA5}" type="slidenum">
              <a:rPr lang="en-US" altLang="en-US" sz="1200">
                <a:latin typeface="Arial Black" panose="020B0A04020102020204" pitchFamily="34" charset="0"/>
              </a:rPr>
              <a:pPr algn="r" eaLnBrk="1" hangingPunct="1"/>
              <a:t>38</a:t>
            </a:fld>
            <a:endParaRPr lang="en-US" altLang="en-US" sz="1200">
              <a:latin typeface="Arial Black" panose="020B0A04020102020204" pitchFamily="34" charset="0"/>
            </a:endParaRPr>
          </a:p>
        </p:txBody>
      </p:sp>
      <p:sp>
        <p:nvSpPr>
          <p:cNvPr id="49155" name="WordArt 4"/>
          <p:cNvSpPr>
            <a:spLocks noChangeArrowheads="1" noChangeShapeType="1" noTextEdit="1"/>
          </p:cNvSpPr>
          <p:nvPr/>
        </p:nvSpPr>
        <p:spPr bwMode="auto">
          <a:xfrm>
            <a:off x="5562600" y="5157788"/>
            <a:ext cx="3052763" cy="938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5400" kern="1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Monotype Corsiva" panose="03010101010201010101" pitchFamily="66" charset="0"/>
              </a:rPr>
              <a:t>thank you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457200" y="2133600"/>
            <a:ext cx="85042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accent2"/>
                </a:solidFill>
                <a:latin typeface="Monotype Corsiva" panose="03010101010201010101" pitchFamily="66" charset="0"/>
              </a:rPr>
              <a:t>!!! Looking forward for a long-term association </a:t>
            </a:r>
          </a:p>
          <a:p>
            <a:pPr algn="ctr" eaLnBrk="1" hangingPunct="1"/>
            <a:endParaRPr lang="en-US" altLang="en-US" sz="36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 algn="ctr" eaLnBrk="1" hangingPunct="1"/>
            <a:r>
              <a:rPr lang="en-US" altLang="en-US" sz="3600" dirty="0">
                <a:solidFill>
                  <a:schemeClr val="accent2"/>
                </a:solidFill>
                <a:latin typeface="Monotype Corsiva" panose="03010101010201010101" pitchFamily="66" charset="0"/>
              </a:rPr>
              <a:t>		with your esteemed organization !!!</a:t>
            </a:r>
          </a:p>
        </p:txBody>
      </p:sp>
    </p:spTree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1828800" y="503238"/>
            <a:ext cx="4581525" cy="333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ORGANISATION CHART</a:t>
            </a: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569591" y="1050925"/>
            <a:ext cx="8390259" cy="5622925"/>
            <a:chOff x="294" y="391"/>
            <a:chExt cx="5398" cy="3810"/>
          </a:xfrm>
        </p:grpSpPr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2245" y="391"/>
              <a:ext cx="953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>
                  <a:cs typeface="Arial" panose="020B0604020202020204" pitchFamily="34" charset="0"/>
                </a:rPr>
                <a:t>C.E.O</a:t>
              </a:r>
              <a:endParaRPr lang="en-IN" altLang="en-US">
                <a:cs typeface="Arial" panose="020B0604020202020204" pitchFamily="34" charset="0"/>
              </a:endParaRPr>
            </a:p>
          </p:txBody>
        </p:sp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930" y="1117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MKT. HEAD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1655" y="1117"/>
              <a:ext cx="726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PROD HEAD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2472" y="1117"/>
              <a:ext cx="771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PURC. HEAD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14" name="Rectangle 10"/>
            <p:cNvSpPr>
              <a:spLocks noChangeArrowheads="1"/>
            </p:cNvSpPr>
            <p:nvPr/>
          </p:nvSpPr>
          <p:spPr bwMode="auto">
            <a:xfrm>
              <a:off x="3334" y="1117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Q.C. HEAD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15" name="Rectangle 11"/>
            <p:cNvSpPr>
              <a:spLocks noChangeArrowheads="1"/>
            </p:cNvSpPr>
            <p:nvPr/>
          </p:nvSpPr>
          <p:spPr bwMode="auto">
            <a:xfrm>
              <a:off x="4059" y="1117"/>
              <a:ext cx="771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ADMIN HEAD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16" name="Rectangle 12"/>
            <p:cNvSpPr>
              <a:spLocks noChangeArrowheads="1"/>
            </p:cNvSpPr>
            <p:nvPr/>
          </p:nvSpPr>
          <p:spPr bwMode="auto">
            <a:xfrm>
              <a:off x="4921" y="1117"/>
              <a:ext cx="771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300">
                  <a:cs typeface="Arial" panose="020B0604020202020204" pitchFamily="34" charset="0"/>
                </a:rPr>
                <a:t>FINANCE HEAD</a:t>
              </a:r>
              <a:endParaRPr lang="en-IN" altLang="en-US" sz="1300">
                <a:cs typeface="Arial" panose="020B0604020202020204" pitchFamily="34" charset="0"/>
              </a:endParaRPr>
            </a:p>
          </p:txBody>
        </p:sp>
        <p:sp>
          <p:nvSpPr>
            <p:cNvPr id="47117" name="Rectangle 13"/>
            <p:cNvSpPr>
              <a:spLocks noChangeArrowheads="1"/>
            </p:cNvSpPr>
            <p:nvPr/>
          </p:nvSpPr>
          <p:spPr bwMode="auto">
            <a:xfrm>
              <a:off x="521" y="1888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MKT. Exec.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18" name="Rectangle 14"/>
            <p:cNvSpPr>
              <a:spLocks noChangeArrowheads="1"/>
            </p:cNvSpPr>
            <p:nvPr/>
          </p:nvSpPr>
          <p:spPr bwMode="auto">
            <a:xfrm>
              <a:off x="1247" y="1888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Dispatch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19" name="Rectangle 15"/>
            <p:cNvSpPr>
              <a:spLocks noChangeArrowheads="1"/>
            </p:cNvSpPr>
            <p:nvPr/>
          </p:nvSpPr>
          <p:spPr bwMode="auto">
            <a:xfrm>
              <a:off x="2562" y="1888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R.M STORE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0" name="Rectangle 16"/>
            <p:cNvSpPr>
              <a:spLocks noChangeArrowheads="1"/>
            </p:cNvSpPr>
            <p:nvPr/>
          </p:nvSpPr>
          <p:spPr bwMode="auto">
            <a:xfrm>
              <a:off x="5012" y="1752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ACCOUNTS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1201" y="3385"/>
              <a:ext cx="8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ASSEMBLY </a:t>
              </a:r>
            </a:p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SUPERVISOR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294" y="3385"/>
              <a:ext cx="8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M/C </a:t>
              </a:r>
            </a:p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SUPERVISOR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2109" y="3385"/>
              <a:ext cx="8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WIRE MKG. </a:t>
              </a:r>
            </a:p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SUPERVISOR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4" name="Rectangle 20"/>
            <p:cNvSpPr>
              <a:spLocks noChangeArrowheads="1"/>
            </p:cNvSpPr>
            <p:nvPr/>
          </p:nvSpPr>
          <p:spPr bwMode="auto">
            <a:xfrm>
              <a:off x="3061" y="3385"/>
              <a:ext cx="817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MOULDING </a:t>
              </a:r>
            </a:p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SUPERVISOR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auto">
            <a:xfrm>
              <a:off x="3424" y="2478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IQC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auto">
            <a:xfrm>
              <a:off x="4195" y="2478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LQC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4921" y="2478"/>
              <a:ext cx="635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OQC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064" y="1389"/>
              <a:ext cx="0" cy="16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612" y="3067"/>
              <a:ext cx="28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612" y="306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1" name="Line 27"/>
            <p:cNvSpPr>
              <a:spLocks noChangeShapeType="1"/>
            </p:cNvSpPr>
            <p:nvPr/>
          </p:nvSpPr>
          <p:spPr bwMode="auto">
            <a:xfrm>
              <a:off x="1610" y="306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2" name="Line 28"/>
            <p:cNvSpPr>
              <a:spLocks noChangeShapeType="1"/>
            </p:cNvSpPr>
            <p:nvPr/>
          </p:nvSpPr>
          <p:spPr bwMode="auto">
            <a:xfrm>
              <a:off x="2517" y="306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3" name="Line 29"/>
            <p:cNvSpPr>
              <a:spLocks noChangeShapeType="1"/>
            </p:cNvSpPr>
            <p:nvPr/>
          </p:nvSpPr>
          <p:spPr bwMode="auto">
            <a:xfrm>
              <a:off x="3424" y="306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4" name="Line 30"/>
            <p:cNvSpPr>
              <a:spLocks noChangeShapeType="1"/>
            </p:cNvSpPr>
            <p:nvPr/>
          </p:nvSpPr>
          <p:spPr bwMode="auto">
            <a:xfrm>
              <a:off x="3651" y="1389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5" name="Line 31"/>
            <p:cNvSpPr>
              <a:spLocks noChangeShapeType="1"/>
            </p:cNvSpPr>
            <p:nvPr/>
          </p:nvSpPr>
          <p:spPr bwMode="auto">
            <a:xfrm>
              <a:off x="3651" y="2251"/>
              <a:ext cx="1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6" name="Line 32"/>
            <p:cNvSpPr>
              <a:spLocks noChangeShapeType="1"/>
            </p:cNvSpPr>
            <p:nvPr/>
          </p:nvSpPr>
          <p:spPr bwMode="auto">
            <a:xfrm>
              <a:off x="3833" y="2251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7" name="Line 33"/>
            <p:cNvSpPr>
              <a:spLocks noChangeShapeType="1"/>
            </p:cNvSpPr>
            <p:nvPr/>
          </p:nvSpPr>
          <p:spPr bwMode="auto">
            <a:xfrm>
              <a:off x="4513" y="2251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8" name="Line 34"/>
            <p:cNvSpPr>
              <a:spLocks noChangeShapeType="1"/>
            </p:cNvSpPr>
            <p:nvPr/>
          </p:nvSpPr>
          <p:spPr bwMode="auto">
            <a:xfrm>
              <a:off x="5239" y="2251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39" name="Line 35"/>
            <p:cNvSpPr>
              <a:spLocks noChangeShapeType="1"/>
            </p:cNvSpPr>
            <p:nvPr/>
          </p:nvSpPr>
          <p:spPr bwMode="auto">
            <a:xfrm>
              <a:off x="839" y="1706"/>
              <a:ext cx="7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0" name="Line 36"/>
            <p:cNvSpPr>
              <a:spLocks noChangeShapeType="1"/>
            </p:cNvSpPr>
            <p:nvPr/>
          </p:nvSpPr>
          <p:spPr bwMode="auto">
            <a:xfrm>
              <a:off x="1202" y="1389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1" name="Line 37"/>
            <p:cNvSpPr>
              <a:spLocks noChangeShapeType="1"/>
            </p:cNvSpPr>
            <p:nvPr/>
          </p:nvSpPr>
          <p:spPr bwMode="auto">
            <a:xfrm>
              <a:off x="839" y="170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2" name="Line 38"/>
            <p:cNvSpPr>
              <a:spLocks noChangeShapeType="1"/>
            </p:cNvSpPr>
            <p:nvPr/>
          </p:nvSpPr>
          <p:spPr bwMode="auto">
            <a:xfrm>
              <a:off x="1565" y="170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3" name="Line 39"/>
            <p:cNvSpPr>
              <a:spLocks noChangeShapeType="1"/>
            </p:cNvSpPr>
            <p:nvPr/>
          </p:nvSpPr>
          <p:spPr bwMode="auto">
            <a:xfrm>
              <a:off x="2835" y="1389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4" name="Line 40"/>
            <p:cNvSpPr>
              <a:spLocks noChangeShapeType="1"/>
            </p:cNvSpPr>
            <p:nvPr/>
          </p:nvSpPr>
          <p:spPr bwMode="auto">
            <a:xfrm>
              <a:off x="5329" y="1389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5" name="Line 41"/>
            <p:cNvSpPr>
              <a:spLocks noChangeShapeType="1"/>
            </p:cNvSpPr>
            <p:nvPr/>
          </p:nvSpPr>
          <p:spPr bwMode="auto">
            <a:xfrm>
              <a:off x="1201" y="89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>
              <a:off x="2699" y="663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7" name="Line 43"/>
            <p:cNvSpPr>
              <a:spLocks noChangeShapeType="1"/>
            </p:cNvSpPr>
            <p:nvPr/>
          </p:nvSpPr>
          <p:spPr bwMode="auto">
            <a:xfrm>
              <a:off x="2835" y="89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8" name="Line 44"/>
            <p:cNvSpPr>
              <a:spLocks noChangeShapeType="1"/>
            </p:cNvSpPr>
            <p:nvPr/>
          </p:nvSpPr>
          <p:spPr bwMode="auto">
            <a:xfrm>
              <a:off x="3651" y="89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49" name="Line 45"/>
            <p:cNvSpPr>
              <a:spLocks noChangeShapeType="1"/>
            </p:cNvSpPr>
            <p:nvPr/>
          </p:nvSpPr>
          <p:spPr bwMode="auto">
            <a:xfrm>
              <a:off x="4422" y="89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50" name="Line 46"/>
            <p:cNvSpPr>
              <a:spLocks noChangeShapeType="1"/>
            </p:cNvSpPr>
            <p:nvPr/>
          </p:nvSpPr>
          <p:spPr bwMode="auto">
            <a:xfrm>
              <a:off x="5329" y="89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51" name="Line 47"/>
            <p:cNvSpPr>
              <a:spLocks noChangeShapeType="1"/>
            </p:cNvSpPr>
            <p:nvPr/>
          </p:nvSpPr>
          <p:spPr bwMode="auto">
            <a:xfrm>
              <a:off x="2018" y="89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52" name="Line 48"/>
            <p:cNvSpPr>
              <a:spLocks noChangeShapeType="1"/>
            </p:cNvSpPr>
            <p:nvPr/>
          </p:nvSpPr>
          <p:spPr bwMode="auto">
            <a:xfrm>
              <a:off x="1202" y="89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54" name="Rectangle 50"/>
            <p:cNvSpPr>
              <a:spLocks noChangeArrowheads="1"/>
            </p:cNvSpPr>
            <p:nvPr/>
          </p:nvSpPr>
          <p:spPr bwMode="auto">
            <a:xfrm>
              <a:off x="657" y="3974"/>
              <a:ext cx="2858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>
                  <a:cs typeface="Arial" panose="020B0604020202020204" pitchFamily="34" charset="0"/>
                </a:rPr>
                <a:t>OPERATORS</a:t>
              </a:r>
              <a:endParaRPr lang="en-IN" altLang="en-US">
                <a:cs typeface="Arial" panose="020B0604020202020204" pitchFamily="34" charset="0"/>
              </a:endParaRPr>
            </a:p>
          </p:txBody>
        </p:sp>
        <p:sp>
          <p:nvSpPr>
            <p:cNvPr id="47155" name="Rectangle 51"/>
            <p:cNvSpPr>
              <a:spLocks noChangeArrowheads="1"/>
            </p:cNvSpPr>
            <p:nvPr/>
          </p:nvSpPr>
          <p:spPr bwMode="auto">
            <a:xfrm>
              <a:off x="3787" y="2931"/>
              <a:ext cx="1542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>
                  <a:cs typeface="Arial" panose="020B0604020202020204" pitchFamily="34" charset="0"/>
                </a:rPr>
                <a:t>OPERATORS</a:t>
              </a:r>
              <a:endParaRPr lang="en-IN" altLang="en-US">
                <a:cs typeface="Arial" panose="020B0604020202020204" pitchFamily="34" charset="0"/>
              </a:endParaRPr>
            </a:p>
          </p:txBody>
        </p:sp>
        <p:sp>
          <p:nvSpPr>
            <p:cNvPr id="47156" name="Line 52"/>
            <p:cNvSpPr>
              <a:spLocks noChangeShapeType="1"/>
            </p:cNvSpPr>
            <p:nvPr/>
          </p:nvSpPr>
          <p:spPr bwMode="auto">
            <a:xfrm>
              <a:off x="748" y="365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57" name="Line 53"/>
            <p:cNvSpPr>
              <a:spLocks noChangeShapeType="1"/>
            </p:cNvSpPr>
            <p:nvPr/>
          </p:nvSpPr>
          <p:spPr bwMode="auto">
            <a:xfrm>
              <a:off x="1565" y="365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58" name="Line 54"/>
            <p:cNvSpPr>
              <a:spLocks noChangeShapeType="1"/>
            </p:cNvSpPr>
            <p:nvPr/>
          </p:nvSpPr>
          <p:spPr bwMode="auto">
            <a:xfrm>
              <a:off x="2472" y="365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59" name="Line 55"/>
            <p:cNvSpPr>
              <a:spLocks noChangeShapeType="1"/>
            </p:cNvSpPr>
            <p:nvPr/>
          </p:nvSpPr>
          <p:spPr bwMode="auto">
            <a:xfrm>
              <a:off x="3379" y="3657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60" name="Line 56"/>
            <p:cNvSpPr>
              <a:spLocks noChangeShapeType="1"/>
            </p:cNvSpPr>
            <p:nvPr/>
          </p:nvSpPr>
          <p:spPr bwMode="auto">
            <a:xfrm>
              <a:off x="3923" y="275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61" name="Line 57"/>
            <p:cNvSpPr>
              <a:spLocks noChangeShapeType="1"/>
            </p:cNvSpPr>
            <p:nvPr/>
          </p:nvSpPr>
          <p:spPr bwMode="auto">
            <a:xfrm>
              <a:off x="4513" y="275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62" name="Line 58"/>
            <p:cNvSpPr>
              <a:spLocks noChangeShapeType="1"/>
            </p:cNvSpPr>
            <p:nvPr/>
          </p:nvSpPr>
          <p:spPr bwMode="auto">
            <a:xfrm>
              <a:off x="5193" y="275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163" name="Rectangle 59"/>
            <p:cNvSpPr>
              <a:spLocks noChangeArrowheads="1"/>
            </p:cNvSpPr>
            <p:nvPr/>
          </p:nvSpPr>
          <p:spPr bwMode="auto">
            <a:xfrm>
              <a:off x="3379" y="1797"/>
              <a:ext cx="726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400">
                  <a:cs typeface="Arial" panose="020B0604020202020204" pitchFamily="34" charset="0"/>
                </a:rPr>
                <a:t>Q.C In charge</a:t>
              </a:r>
              <a:endParaRPr lang="en-IN" altLang="en-US" sz="1400">
                <a:cs typeface="Arial" panose="020B0604020202020204" pitchFamily="34" charset="0"/>
              </a:endParaRPr>
            </a:p>
          </p:txBody>
        </p:sp>
        <p:sp>
          <p:nvSpPr>
            <p:cNvPr id="47164" name="Line 60"/>
            <p:cNvSpPr>
              <a:spLocks noChangeShapeType="1"/>
            </p:cNvSpPr>
            <p:nvPr/>
          </p:nvSpPr>
          <p:spPr bwMode="auto">
            <a:xfrm>
              <a:off x="3651" y="2069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3A7CC3-F2D6-4B37-B636-8D33A2E695B1}" type="slidenum">
              <a:rPr lang="en-US" altLang="en-US">
                <a:latin typeface="Arial Black" panose="020B0A04020102020204" pitchFamily="34" charset="0"/>
              </a:rPr>
              <a:pPr/>
              <a:t>5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>
          <a:xfrm>
            <a:off x="549275" y="2286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milestones …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65125" y="1508125"/>
            <a:ext cx="8458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1990: Began with Representing Overseas supplier of Semi-conductor raw mat.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1991: Authorized Distributors for local components manufacturers.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1992: Represented Toshiba Semi-conductors in India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1993 : Authorized stocking distributors of overseas Electronic components mfg.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1995 : Components in Kit Form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2003 : Began manufacturing of Connector Assemblies &amp; Wire Harness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2006: Achieved ISO 9001:2000 Certification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Oct.06: Began direct Exports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1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1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BAED58-0215-4DAA-ACE6-5A7BB91A8CF3}" type="slidenum">
              <a:rPr lang="en-US" altLang="en-US">
                <a:latin typeface="Arial Black" panose="020B0A04020102020204" pitchFamily="34" charset="0"/>
              </a:rPr>
              <a:pPr/>
              <a:t>6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2" y="804472"/>
            <a:ext cx="8778875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Nov. 2009 : Setup in-house PVC Wire extrusion facility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Aug 2010 : Setup fully automated Power cord / Molded plug facility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June 2011 : Achieved ISO14001:2004 certification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July 2011 : Achieved ISI certification License no. 3228045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Dec. 2011 : Fully integrated facility of copper drawing, annealing &amp; tinning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April 2012 : Achieved UL certification for cables (file no. E341182)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July 2013 : Achieved IS1293 for Molded Plugs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June 2016 : Added Data cables for mobile phone industry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Aug 2018 : Started indirect exports 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83363" y="61722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073B43-5F56-4C43-9ADD-40644463097A}" type="slidenum">
              <a:rPr lang="en-US" altLang="en-US">
                <a:latin typeface="Arial Black" panose="020B0A04020102020204" pitchFamily="34" charset="0"/>
              </a:rPr>
              <a:pPr/>
              <a:t>7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503238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the path ahead…</a:t>
            </a:r>
            <a:endParaRPr lang="en-IN" altLang="en-US">
              <a:solidFill>
                <a:schemeClr val="accent1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1782763"/>
            <a:ext cx="8596312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Add products with related to mobile phone industry.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400" dirty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Upgrade and Enhance our production capability as per the industry standards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400" dirty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Grow at a rate of 50% P.A. 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400" dirty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2"/>
                </a:solidFill>
              </a:rPr>
              <a:t>Work to achieve customer delight</a:t>
            </a:r>
          </a:p>
          <a:p>
            <a:pPr lvl="1" eaLnBrk="1" hangingPunct="1">
              <a:lnSpc>
                <a:spcPct val="80000"/>
              </a:lnSpc>
            </a:pPr>
            <a:endParaRPr lang="en-IN" altLang="en-US" sz="2400" dirty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IN" altLang="en-US" sz="2400" dirty="0">
                <a:solidFill>
                  <a:schemeClr val="bg2"/>
                </a:solidFill>
              </a:rPr>
              <a:t>Achieve 100% rating from customers on Quality, Cost and Delivery front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457200" y="3063875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Connection with </a:t>
            </a:r>
            <a:r>
              <a:rPr lang="en-US" altLang="en-US" b="1">
                <a:solidFill>
                  <a:schemeClr val="accent2"/>
                </a:solidFill>
              </a:rPr>
              <a:t>Connectors</a:t>
            </a:r>
            <a:r>
              <a:rPr lang="en-US" altLang="en-US">
                <a:solidFill>
                  <a:schemeClr val="accent2"/>
                </a:solidFill>
              </a:rPr>
              <a:t> is what we make</a:t>
            </a:r>
            <a:br>
              <a:rPr lang="en-US" altLang="en-US">
                <a:solidFill>
                  <a:schemeClr val="accent2"/>
                </a:solidFill>
              </a:rPr>
            </a:br>
            <a:br>
              <a:rPr lang="en-US" altLang="en-US">
                <a:solidFill>
                  <a:schemeClr val="accent2"/>
                </a:solidFill>
              </a:rPr>
            </a:br>
            <a:br>
              <a:rPr lang="en-US" altLang="en-US">
                <a:solidFill>
                  <a:schemeClr val="accent2"/>
                </a:solidFill>
              </a:rPr>
            </a:br>
            <a:br>
              <a:rPr lang="en-US" altLang="en-US">
                <a:solidFill>
                  <a:schemeClr val="accent2"/>
                </a:solidFill>
              </a:rPr>
            </a:br>
            <a:r>
              <a:rPr lang="en-US" altLang="en-US">
                <a:solidFill>
                  <a:schemeClr val="accent2"/>
                </a:solidFill>
              </a:rPr>
              <a:t>You design and we </a:t>
            </a:r>
            <a:r>
              <a:rPr lang="en-US" altLang="en-US" b="1">
                <a:solidFill>
                  <a:schemeClr val="accent2"/>
                </a:solidFill>
              </a:rPr>
              <a:t>Harness</a:t>
            </a:r>
            <a:r>
              <a:rPr lang="en-US" altLang="en-US">
                <a:solidFill>
                  <a:schemeClr val="accent2"/>
                </a:solidFill>
              </a:rPr>
              <a:t> it for you</a:t>
            </a:r>
          </a:p>
        </p:txBody>
      </p:sp>
    </p:spTree>
  </p:cSld>
  <p:clrMapOvr>
    <a:masterClrMapping/>
  </p:clrMapOvr>
  <p:transition spd="slow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806FD8-F3CA-4393-BA85-221E6B3868A3}" type="slidenum">
              <a:rPr lang="en-US" altLang="en-US">
                <a:latin typeface="Arial Black" panose="020B0A04020102020204" pitchFamily="34" charset="0"/>
              </a:rPr>
              <a:pPr/>
              <a:t>9</a:t>
            </a:fld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</a:rPr>
              <a:t>wire harness &amp; connector assemblies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5325"/>
            <a:ext cx="82296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Started operations in Sept. 2003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Possess the most advanced machinery available for this industry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Highest level of automation as per Electronics industry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Automatic two end crimping, one end crimping other end twisting &amp; tinning machine from Kodera Japan.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Capacity to crimp : 18KK terminals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Over 40 types of crimp tooling's available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Circuit continuity testing on final product to ensure 100% correct sequencing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bg2"/>
                </a:solidFill>
              </a:rPr>
              <a:t>Connector Types with various pitch configuration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bg2"/>
                </a:solidFill>
              </a:rPr>
              <a:t>Wire to wire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bg2"/>
                </a:solidFill>
              </a:rPr>
              <a:t>Wire to board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bg2"/>
                </a:solidFill>
              </a:rPr>
              <a:t>Board to board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bg2"/>
                </a:solidFill>
              </a:rPr>
              <a:t>Wire to Board in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p"/>
    </p:bld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964</TotalTime>
  <Words>929</Words>
  <Application>Microsoft Office PowerPoint</Application>
  <PresentationFormat>On-screen Show (4:3)</PresentationFormat>
  <Paragraphs>214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Baskerville Old Face</vt:lpstr>
      <vt:lpstr>Monotype Corsiva</vt:lpstr>
      <vt:lpstr>Times New Roman</vt:lpstr>
      <vt:lpstr>Wingdings</vt:lpstr>
      <vt:lpstr>Pixel</vt:lpstr>
      <vt:lpstr>PowerPoint Presentation</vt:lpstr>
      <vt:lpstr>PowerPoint Presentation</vt:lpstr>
      <vt:lpstr>Products</vt:lpstr>
      <vt:lpstr>PowerPoint Presentation</vt:lpstr>
      <vt:lpstr>milestones …</vt:lpstr>
      <vt:lpstr>PowerPoint Presentation</vt:lpstr>
      <vt:lpstr>the path ahead…</vt:lpstr>
      <vt:lpstr>PowerPoint Presentation</vt:lpstr>
      <vt:lpstr>wire harness &amp; connector assemblies</vt:lpstr>
      <vt:lpstr>PowerPoint Presentation</vt:lpstr>
      <vt:lpstr>PowerPoint Presentation</vt:lpstr>
      <vt:lpstr>PowerPoint Presentation</vt:lpstr>
      <vt:lpstr>PowerPoint Presentation</vt:lpstr>
      <vt:lpstr>Power Cords / Molded Plugs</vt:lpstr>
      <vt:lpstr>PowerPoint Presentation</vt:lpstr>
      <vt:lpstr>PowerPoint Presentation</vt:lpstr>
      <vt:lpstr>PowerPoint Presentation</vt:lpstr>
      <vt:lpstr>PowerPoint Presentation</vt:lpstr>
      <vt:lpstr>Wire &amp; Cables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products which we connect…</vt:lpstr>
      <vt:lpstr>PowerPoint Presentation</vt:lpstr>
      <vt:lpstr>we are proud of our association with…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ankit</dc:creator>
  <cp:lastModifiedBy>ankit gupta</cp:lastModifiedBy>
  <cp:revision>363</cp:revision>
  <cp:lastPrinted>1601-01-01T00:00:00Z</cp:lastPrinted>
  <dcterms:created xsi:type="dcterms:W3CDTF">1601-01-01T00:00:00Z</dcterms:created>
  <dcterms:modified xsi:type="dcterms:W3CDTF">2020-12-29T07:16:54Z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