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256" r:id="rId2"/>
    <p:sldId id="258" r:id="rId3"/>
    <p:sldId id="261" r:id="rId4"/>
    <p:sldId id="263" r:id="rId5"/>
    <p:sldId id="259" r:id="rId6"/>
    <p:sldId id="264" r:id="rId7"/>
    <p:sldId id="265" r:id="rId8"/>
    <p:sldId id="266" r:id="rId9"/>
    <p:sldId id="257" r:id="rId10"/>
    <p:sldId id="26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D02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image" Target="../media/image5.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image" Target="../media/image5.jpeg"/></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4908C0-5EB3-4DCA-964E-2FBC0D18BEF2}" type="doc">
      <dgm:prSet loTypeId="urn:microsoft.com/office/officeart/2005/8/layout/vList4" loCatId="picture" qsTypeId="urn:microsoft.com/office/officeart/2005/8/quickstyle/3d2" qsCatId="3D" csTypeId="urn:microsoft.com/office/officeart/2005/8/colors/accent2_5" csCatId="accent2" phldr="1"/>
      <dgm:spPr/>
    </dgm:pt>
    <dgm:pt modelId="{59CB0DC9-CAD9-4469-804A-A14527CFF380}">
      <dgm:prSet phldrT="[Text]" custT="1"/>
      <dgm:spPr/>
      <dgm:t>
        <a:bodyPr/>
        <a:lstStyle/>
        <a:p>
          <a:r>
            <a:rPr lang="en-US" sz="2000" b="1" dirty="0" smtClean="0"/>
            <a:t>Vision-</a:t>
          </a:r>
          <a:r>
            <a:rPr lang="en-US" sz="2000" dirty="0" smtClean="0"/>
            <a:t> “We are a place where people with great ideas and a zeal to </a:t>
          </a:r>
        </a:p>
        <a:p>
          <a:r>
            <a:rPr lang="en-US" sz="2000" dirty="0" smtClean="0"/>
            <a:t>implement them with togetherness, to achieve our customer business</a:t>
          </a:r>
        </a:p>
        <a:p>
          <a:r>
            <a:rPr lang="en-US" sz="2000" dirty="0" smtClean="0"/>
            <a:t>objectives by delivering IT professional services”.</a:t>
          </a:r>
          <a:endParaRPr lang="en-US" sz="2000" dirty="0"/>
        </a:p>
      </dgm:t>
    </dgm:pt>
    <dgm:pt modelId="{FB57DE24-B273-4FBA-B663-66C0FCF2BBBB}" type="parTrans" cxnId="{05EBC1C0-78EC-4B03-8BBD-21722A968ECB}">
      <dgm:prSet/>
      <dgm:spPr/>
      <dgm:t>
        <a:bodyPr/>
        <a:lstStyle/>
        <a:p>
          <a:endParaRPr lang="en-US"/>
        </a:p>
      </dgm:t>
    </dgm:pt>
    <dgm:pt modelId="{61BD9466-A364-4278-BF42-F17B6CBAFF93}" type="sibTrans" cxnId="{05EBC1C0-78EC-4B03-8BBD-21722A968ECB}">
      <dgm:prSet/>
      <dgm:spPr/>
      <dgm:t>
        <a:bodyPr/>
        <a:lstStyle/>
        <a:p>
          <a:endParaRPr lang="en-US"/>
        </a:p>
      </dgm:t>
    </dgm:pt>
    <dgm:pt modelId="{F8503246-47B5-46DD-9537-B2679B6674C0}">
      <dgm:prSet phldrT="[Text]"/>
      <dgm:spPr/>
      <dgm:t>
        <a:bodyPr/>
        <a:lstStyle/>
        <a:p>
          <a:r>
            <a:rPr lang="en-US" b="1" dirty="0" smtClean="0"/>
            <a:t>Mission –</a:t>
          </a:r>
          <a:r>
            <a:rPr lang="en-US" dirty="0" smtClean="0"/>
            <a:t> To be a only choice in IT Industry to Provide both superior and cost-effective business solutions for its customers with excellence</a:t>
          </a:r>
        </a:p>
        <a:p>
          <a:r>
            <a:rPr lang="en-US" dirty="0" smtClean="0"/>
            <a:t>and ample opportunity to growth for an individual.</a:t>
          </a:r>
          <a:endParaRPr lang="en-US" dirty="0"/>
        </a:p>
      </dgm:t>
    </dgm:pt>
    <dgm:pt modelId="{13777665-3E36-4352-AF34-36F3929D6D2D}" type="parTrans" cxnId="{51448A68-8AE6-480C-9B05-E0B09FB821F6}">
      <dgm:prSet/>
      <dgm:spPr/>
      <dgm:t>
        <a:bodyPr/>
        <a:lstStyle/>
        <a:p>
          <a:endParaRPr lang="en-US"/>
        </a:p>
      </dgm:t>
    </dgm:pt>
    <dgm:pt modelId="{BED2B6B7-48B4-428B-91DA-4952C3E78AA6}" type="sibTrans" cxnId="{51448A68-8AE6-480C-9B05-E0B09FB821F6}">
      <dgm:prSet/>
      <dgm:spPr/>
      <dgm:t>
        <a:bodyPr/>
        <a:lstStyle/>
        <a:p>
          <a:endParaRPr lang="en-US"/>
        </a:p>
      </dgm:t>
    </dgm:pt>
    <dgm:pt modelId="{C8473F46-0FA1-4F59-A5D6-26A2D33A5306}">
      <dgm:prSet phldrT="[Text]"/>
      <dgm:spPr/>
      <dgm:t>
        <a:bodyPr/>
        <a:lstStyle/>
        <a:p>
          <a:r>
            <a:rPr lang="en-US" b="1" dirty="0" smtClean="0"/>
            <a:t>Objectives -</a:t>
          </a:r>
          <a:r>
            <a:rPr lang="en-US" dirty="0" smtClean="0"/>
            <a:t> Provides end-to-end business solutions and adoption while also leveraging an      organization's current IT assets. Build new products or services and to implement prudent business and technology strategies in today's dynamic digital environment.</a:t>
          </a:r>
          <a:endParaRPr lang="en-US" dirty="0"/>
        </a:p>
      </dgm:t>
    </dgm:pt>
    <dgm:pt modelId="{EAEE22C7-4FC1-4CC8-BF41-8950159E3796}" type="parTrans" cxnId="{C01793BD-8152-4C9D-9F1F-D4E0671E27BF}">
      <dgm:prSet/>
      <dgm:spPr/>
      <dgm:t>
        <a:bodyPr/>
        <a:lstStyle/>
        <a:p>
          <a:endParaRPr lang="en-US"/>
        </a:p>
      </dgm:t>
    </dgm:pt>
    <dgm:pt modelId="{1DEE4FB4-1AE4-4C0A-93E4-F9AE38792F26}" type="sibTrans" cxnId="{C01793BD-8152-4C9D-9F1F-D4E0671E27BF}">
      <dgm:prSet/>
      <dgm:spPr/>
      <dgm:t>
        <a:bodyPr/>
        <a:lstStyle/>
        <a:p>
          <a:endParaRPr lang="en-US"/>
        </a:p>
      </dgm:t>
    </dgm:pt>
    <dgm:pt modelId="{01331830-0852-4340-BDDB-C92862D54506}" type="pres">
      <dgm:prSet presAssocID="{824908C0-5EB3-4DCA-964E-2FBC0D18BEF2}" presName="linear" presStyleCnt="0">
        <dgm:presLayoutVars>
          <dgm:dir/>
          <dgm:resizeHandles val="exact"/>
        </dgm:presLayoutVars>
      </dgm:prSet>
      <dgm:spPr/>
    </dgm:pt>
    <dgm:pt modelId="{EA1E5361-1C18-4EEE-94F9-8A4EC0D9F704}" type="pres">
      <dgm:prSet presAssocID="{59CB0DC9-CAD9-4469-804A-A14527CFF380}" presName="comp" presStyleCnt="0"/>
      <dgm:spPr/>
    </dgm:pt>
    <dgm:pt modelId="{A82C6CD9-F72A-419B-975D-F53E2E154619}" type="pres">
      <dgm:prSet presAssocID="{59CB0DC9-CAD9-4469-804A-A14527CFF380}" presName="box" presStyleLbl="node1" presStyleIdx="0" presStyleCnt="3"/>
      <dgm:spPr/>
      <dgm:t>
        <a:bodyPr/>
        <a:lstStyle/>
        <a:p>
          <a:endParaRPr lang="en-IN"/>
        </a:p>
      </dgm:t>
    </dgm:pt>
    <dgm:pt modelId="{EF45197F-E8F8-4DF8-B378-F24C7CBC0BFA}" type="pres">
      <dgm:prSet presAssocID="{59CB0DC9-CAD9-4469-804A-A14527CFF380}" presName="img" presStyleLbl="fgImgPlace1" presStyleIdx="0" presStyleCnt="3" custLinFactNeighborY="0"/>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t="-18000" b="-18000"/>
          </a:stretch>
        </a:blipFill>
      </dgm:spPr>
    </dgm:pt>
    <dgm:pt modelId="{C3E06574-2F1E-4EE5-9325-1EB4D90161D0}" type="pres">
      <dgm:prSet presAssocID="{59CB0DC9-CAD9-4469-804A-A14527CFF380}" presName="text" presStyleLbl="node1" presStyleIdx="0" presStyleCnt="3">
        <dgm:presLayoutVars>
          <dgm:bulletEnabled val="1"/>
        </dgm:presLayoutVars>
      </dgm:prSet>
      <dgm:spPr/>
      <dgm:t>
        <a:bodyPr/>
        <a:lstStyle/>
        <a:p>
          <a:endParaRPr lang="en-IN"/>
        </a:p>
      </dgm:t>
    </dgm:pt>
    <dgm:pt modelId="{F2EC3F13-D5BB-41D7-B8E1-A793DC3D887F}" type="pres">
      <dgm:prSet presAssocID="{61BD9466-A364-4278-BF42-F17B6CBAFF93}" presName="spacer" presStyleCnt="0"/>
      <dgm:spPr/>
    </dgm:pt>
    <dgm:pt modelId="{867708EE-ACBD-4992-B900-5A2A410D6AF1}" type="pres">
      <dgm:prSet presAssocID="{F8503246-47B5-46DD-9537-B2679B6674C0}" presName="comp" presStyleCnt="0"/>
      <dgm:spPr/>
    </dgm:pt>
    <dgm:pt modelId="{9072C8A0-1D14-488C-AC32-20A7C32DC2FD}" type="pres">
      <dgm:prSet presAssocID="{F8503246-47B5-46DD-9537-B2679B6674C0}" presName="box" presStyleLbl="node1" presStyleIdx="1" presStyleCnt="3"/>
      <dgm:spPr/>
      <dgm:t>
        <a:bodyPr/>
        <a:lstStyle/>
        <a:p>
          <a:endParaRPr lang="en-US"/>
        </a:p>
      </dgm:t>
    </dgm:pt>
    <dgm:pt modelId="{EECDE7D2-E330-44A8-99C9-957D3D632298}" type="pres">
      <dgm:prSet presAssocID="{F8503246-47B5-46DD-9537-B2679B6674C0}" presName="img"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t="-24000" b="-24000"/>
          </a:stretch>
        </a:blipFill>
      </dgm:spPr>
    </dgm:pt>
    <dgm:pt modelId="{EA23778C-3B9D-4655-A86C-6EFB5C1E4DAD}" type="pres">
      <dgm:prSet presAssocID="{F8503246-47B5-46DD-9537-B2679B6674C0}" presName="text" presStyleLbl="node1" presStyleIdx="1" presStyleCnt="3">
        <dgm:presLayoutVars>
          <dgm:bulletEnabled val="1"/>
        </dgm:presLayoutVars>
      </dgm:prSet>
      <dgm:spPr/>
      <dgm:t>
        <a:bodyPr/>
        <a:lstStyle/>
        <a:p>
          <a:endParaRPr lang="en-US"/>
        </a:p>
      </dgm:t>
    </dgm:pt>
    <dgm:pt modelId="{12C7EEA4-3E10-450C-86DF-D83A40191358}" type="pres">
      <dgm:prSet presAssocID="{BED2B6B7-48B4-428B-91DA-4952C3E78AA6}" presName="spacer" presStyleCnt="0"/>
      <dgm:spPr/>
    </dgm:pt>
    <dgm:pt modelId="{FBB518CD-8FEB-4BBD-93CB-ECD717AD50FC}" type="pres">
      <dgm:prSet presAssocID="{C8473F46-0FA1-4F59-A5D6-26A2D33A5306}" presName="comp" presStyleCnt="0"/>
      <dgm:spPr/>
    </dgm:pt>
    <dgm:pt modelId="{B12B8469-1DAB-4F21-8D45-BC3F52054422}" type="pres">
      <dgm:prSet presAssocID="{C8473F46-0FA1-4F59-A5D6-26A2D33A5306}" presName="box" presStyleLbl="node1" presStyleIdx="2" presStyleCnt="3"/>
      <dgm:spPr/>
      <dgm:t>
        <a:bodyPr/>
        <a:lstStyle/>
        <a:p>
          <a:endParaRPr lang="en-IN"/>
        </a:p>
      </dgm:t>
    </dgm:pt>
    <dgm:pt modelId="{97F08DF9-9F21-4558-8F5E-3AF6B66D0F84}" type="pres">
      <dgm:prSet presAssocID="{C8473F46-0FA1-4F59-A5D6-26A2D33A5306}" presName="img" presStyleLbl="fgImgPlace1" presStyleIdx="2" presStyleCnt="3"/>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t="-14000" b="-14000"/>
          </a:stretch>
        </a:blipFill>
      </dgm:spPr>
    </dgm:pt>
    <dgm:pt modelId="{FDDEED05-8808-4EBE-AD22-06610659003C}" type="pres">
      <dgm:prSet presAssocID="{C8473F46-0FA1-4F59-A5D6-26A2D33A5306}" presName="text" presStyleLbl="node1" presStyleIdx="2" presStyleCnt="3">
        <dgm:presLayoutVars>
          <dgm:bulletEnabled val="1"/>
        </dgm:presLayoutVars>
      </dgm:prSet>
      <dgm:spPr/>
      <dgm:t>
        <a:bodyPr/>
        <a:lstStyle/>
        <a:p>
          <a:endParaRPr lang="en-IN"/>
        </a:p>
      </dgm:t>
    </dgm:pt>
  </dgm:ptLst>
  <dgm:cxnLst>
    <dgm:cxn modelId="{C0B7A8C2-1EEC-4799-AD89-8A01184F0871}" type="presOf" srcId="{824908C0-5EB3-4DCA-964E-2FBC0D18BEF2}" destId="{01331830-0852-4340-BDDB-C92862D54506}" srcOrd="0" destOrd="0" presId="urn:microsoft.com/office/officeart/2005/8/layout/vList4"/>
    <dgm:cxn modelId="{37CE433D-CBC5-4EEC-BA53-AA36FDE56410}" type="presOf" srcId="{C8473F46-0FA1-4F59-A5D6-26A2D33A5306}" destId="{B12B8469-1DAB-4F21-8D45-BC3F52054422}" srcOrd="0" destOrd="0" presId="urn:microsoft.com/office/officeart/2005/8/layout/vList4"/>
    <dgm:cxn modelId="{DFFC97E4-B1C9-4C1D-9B3A-BE76672337C4}" type="presOf" srcId="{59CB0DC9-CAD9-4469-804A-A14527CFF380}" destId="{A82C6CD9-F72A-419B-975D-F53E2E154619}" srcOrd="0" destOrd="0" presId="urn:microsoft.com/office/officeart/2005/8/layout/vList4"/>
    <dgm:cxn modelId="{51448A68-8AE6-480C-9B05-E0B09FB821F6}" srcId="{824908C0-5EB3-4DCA-964E-2FBC0D18BEF2}" destId="{F8503246-47B5-46DD-9537-B2679B6674C0}" srcOrd="1" destOrd="0" parTransId="{13777665-3E36-4352-AF34-36F3929D6D2D}" sibTransId="{BED2B6B7-48B4-428B-91DA-4952C3E78AA6}"/>
    <dgm:cxn modelId="{05EBC1C0-78EC-4B03-8BBD-21722A968ECB}" srcId="{824908C0-5EB3-4DCA-964E-2FBC0D18BEF2}" destId="{59CB0DC9-CAD9-4469-804A-A14527CFF380}" srcOrd="0" destOrd="0" parTransId="{FB57DE24-B273-4FBA-B663-66C0FCF2BBBB}" sibTransId="{61BD9466-A364-4278-BF42-F17B6CBAFF93}"/>
    <dgm:cxn modelId="{B2859B12-5049-434F-A24C-5C75BA7E48C0}" type="presOf" srcId="{C8473F46-0FA1-4F59-A5D6-26A2D33A5306}" destId="{FDDEED05-8808-4EBE-AD22-06610659003C}" srcOrd="1" destOrd="0" presId="urn:microsoft.com/office/officeart/2005/8/layout/vList4"/>
    <dgm:cxn modelId="{62FE2FC0-1B92-4143-9923-7B6F3FA074D6}" type="presOf" srcId="{59CB0DC9-CAD9-4469-804A-A14527CFF380}" destId="{C3E06574-2F1E-4EE5-9325-1EB4D90161D0}" srcOrd="1" destOrd="0" presId="urn:microsoft.com/office/officeart/2005/8/layout/vList4"/>
    <dgm:cxn modelId="{B4B60CD6-CDDD-4B13-912C-E0311D533122}" type="presOf" srcId="{F8503246-47B5-46DD-9537-B2679B6674C0}" destId="{9072C8A0-1D14-488C-AC32-20A7C32DC2FD}" srcOrd="0" destOrd="0" presId="urn:microsoft.com/office/officeart/2005/8/layout/vList4"/>
    <dgm:cxn modelId="{639ED0BA-305B-46E7-BD1F-4969F9186B1E}" type="presOf" srcId="{F8503246-47B5-46DD-9537-B2679B6674C0}" destId="{EA23778C-3B9D-4655-A86C-6EFB5C1E4DAD}" srcOrd="1" destOrd="0" presId="urn:microsoft.com/office/officeart/2005/8/layout/vList4"/>
    <dgm:cxn modelId="{C01793BD-8152-4C9D-9F1F-D4E0671E27BF}" srcId="{824908C0-5EB3-4DCA-964E-2FBC0D18BEF2}" destId="{C8473F46-0FA1-4F59-A5D6-26A2D33A5306}" srcOrd="2" destOrd="0" parTransId="{EAEE22C7-4FC1-4CC8-BF41-8950159E3796}" sibTransId="{1DEE4FB4-1AE4-4C0A-93E4-F9AE38792F26}"/>
    <dgm:cxn modelId="{A929AAE5-6B84-4E2D-8426-213761EAD7EF}" type="presParOf" srcId="{01331830-0852-4340-BDDB-C92862D54506}" destId="{EA1E5361-1C18-4EEE-94F9-8A4EC0D9F704}" srcOrd="0" destOrd="0" presId="urn:microsoft.com/office/officeart/2005/8/layout/vList4"/>
    <dgm:cxn modelId="{F76856C4-7F76-455D-9C8C-431F7B657D08}" type="presParOf" srcId="{EA1E5361-1C18-4EEE-94F9-8A4EC0D9F704}" destId="{A82C6CD9-F72A-419B-975D-F53E2E154619}" srcOrd="0" destOrd="0" presId="urn:microsoft.com/office/officeart/2005/8/layout/vList4"/>
    <dgm:cxn modelId="{7D9ECEBB-9435-45F9-9BB4-7E9985B45956}" type="presParOf" srcId="{EA1E5361-1C18-4EEE-94F9-8A4EC0D9F704}" destId="{EF45197F-E8F8-4DF8-B378-F24C7CBC0BFA}" srcOrd="1" destOrd="0" presId="urn:microsoft.com/office/officeart/2005/8/layout/vList4"/>
    <dgm:cxn modelId="{DA6BBB9E-5E02-4EB9-A917-DCA49C75EC63}" type="presParOf" srcId="{EA1E5361-1C18-4EEE-94F9-8A4EC0D9F704}" destId="{C3E06574-2F1E-4EE5-9325-1EB4D90161D0}" srcOrd="2" destOrd="0" presId="urn:microsoft.com/office/officeart/2005/8/layout/vList4"/>
    <dgm:cxn modelId="{052B395F-77DB-40DA-A23E-CEC36C3792F1}" type="presParOf" srcId="{01331830-0852-4340-BDDB-C92862D54506}" destId="{F2EC3F13-D5BB-41D7-B8E1-A793DC3D887F}" srcOrd="1" destOrd="0" presId="urn:microsoft.com/office/officeart/2005/8/layout/vList4"/>
    <dgm:cxn modelId="{32CFAEDE-466D-41B0-BFB1-457239FE14F0}" type="presParOf" srcId="{01331830-0852-4340-BDDB-C92862D54506}" destId="{867708EE-ACBD-4992-B900-5A2A410D6AF1}" srcOrd="2" destOrd="0" presId="urn:microsoft.com/office/officeart/2005/8/layout/vList4"/>
    <dgm:cxn modelId="{532AF7EE-CC47-45D5-94FC-90E414AD1F73}" type="presParOf" srcId="{867708EE-ACBD-4992-B900-5A2A410D6AF1}" destId="{9072C8A0-1D14-488C-AC32-20A7C32DC2FD}" srcOrd="0" destOrd="0" presId="urn:microsoft.com/office/officeart/2005/8/layout/vList4"/>
    <dgm:cxn modelId="{6CA38C9A-A09F-4673-83CC-F678AB2EAD6B}" type="presParOf" srcId="{867708EE-ACBD-4992-B900-5A2A410D6AF1}" destId="{EECDE7D2-E330-44A8-99C9-957D3D632298}" srcOrd="1" destOrd="0" presId="urn:microsoft.com/office/officeart/2005/8/layout/vList4"/>
    <dgm:cxn modelId="{CD3670E3-8BD0-4E19-88C2-6F821287FAC5}" type="presParOf" srcId="{867708EE-ACBD-4992-B900-5A2A410D6AF1}" destId="{EA23778C-3B9D-4655-A86C-6EFB5C1E4DAD}" srcOrd="2" destOrd="0" presId="urn:microsoft.com/office/officeart/2005/8/layout/vList4"/>
    <dgm:cxn modelId="{487D797D-BE5D-4E78-8313-136A1F3D2D47}" type="presParOf" srcId="{01331830-0852-4340-BDDB-C92862D54506}" destId="{12C7EEA4-3E10-450C-86DF-D83A40191358}" srcOrd="3" destOrd="0" presId="urn:microsoft.com/office/officeart/2005/8/layout/vList4"/>
    <dgm:cxn modelId="{E422D88A-6DA1-4437-B1FF-29B600309552}" type="presParOf" srcId="{01331830-0852-4340-BDDB-C92862D54506}" destId="{FBB518CD-8FEB-4BBD-93CB-ECD717AD50FC}" srcOrd="4" destOrd="0" presId="urn:microsoft.com/office/officeart/2005/8/layout/vList4"/>
    <dgm:cxn modelId="{711F6989-D3B4-42AF-AAB6-42F597C8F5D6}" type="presParOf" srcId="{FBB518CD-8FEB-4BBD-93CB-ECD717AD50FC}" destId="{B12B8469-1DAB-4F21-8D45-BC3F52054422}" srcOrd="0" destOrd="0" presId="urn:microsoft.com/office/officeart/2005/8/layout/vList4"/>
    <dgm:cxn modelId="{9EA1FF6C-4D92-412A-BBF9-3FCB1377043E}" type="presParOf" srcId="{FBB518CD-8FEB-4BBD-93CB-ECD717AD50FC}" destId="{97F08DF9-9F21-4558-8F5E-3AF6B66D0F84}" srcOrd="1" destOrd="0" presId="urn:microsoft.com/office/officeart/2005/8/layout/vList4"/>
    <dgm:cxn modelId="{5CDC3A59-2367-4652-9673-E20B6B578378}" type="presParOf" srcId="{FBB518CD-8FEB-4BBD-93CB-ECD717AD50FC}" destId="{FDDEED05-8808-4EBE-AD22-06610659003C}"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90D0AE-69EB-46C3-9371-EACEDE4490C0}" type="doc">
      <dgm:prSet loTypeId="urn:microsoft.com/office/officeart/2005/8/layout/venn3" loCatId="relationship" qsTypeId="urn:microsoft.com/office/officeart/2005/8/quickstyle/simple1" qsCatId="simple" csTypeId="urn:microsoft.com/office/officeart/2005/8/colors/accent2_5" csCatId="accent2" phldr="1"/>
      <dgm:spPr/>
      <dgm:t>
        <a:bodyPr/>
        <a:lstStyle/>
        <a:p>
          <a:endParaRPr lang="en-US"/>
        </a:p>
      </dgm:t>
    </dgm:pt>
    <dgm:pt modelId="{C036BC22-E33D-4B0C-97EF-EF97368E5BB7}">
      <dgm:prSet phldrT="[Text]"/>
      <dgm:spPr/>
      <dgm:t>
        <a:bodyPr/>
        <a:lstStyle/>
        <a:p>
          <a:r>
            <a:rPr lang="en-US" dirty="0" smtClean="0"/>
            <a:t>IT Consultancy Services</a:t>
          </a:r>
          <a:br>
            <a:rPr lang="en-US" dirty="0" smtClean="0"/>
          </a:br>
          <a:endParaRPr lang="en-US" dirty="0"/>
        </a:p>
      </dgm:t>
    </dgm:pt>
    <dgm:pt modelId="{1BCCFCB8-FC99-44C6-8847-66A7DA8A6647}" type="parTrans" cxnId="{8711ABFF-7368-4348-A02F-CB7FB0AEAFE1}">
      <dgm:prSet/>
      <dgm:spPr/>
      <dgm:t>
        <a:bodyPr/>
        <a:lstStyle/>
        <a:p>
          <a:endParaRPr lang="en-US"/>
        </a:p>
      </dgm:t>
    </dgm:pt>
    <dgm:pt modelId="{68B87355-3510-4FDD-AB43-9ADB937025A4}" type="sibTrans" cxnId="{8711ABFF-7368-4348-A02F-CB7FB0AEAFE1}">
      <dgm:prSet/>
      <dgm:spPr/>
      <dgm:t>
        <a:bodyPr/>
        <a:lstStyle/>
        <a:p>
          <a:endParaRPr lang="en-US"/>
        </a:p>
      </dgm:t>
    </dgm:pt>
    <dgm:pt modelId="{D52881B4-973A-42B3-89E8-5AB92AF487D9}">
      <dgm:prSet phldrT="[Text]"/>
      <dgm:spPr/>
      <dgm:t>
        <a:bodyPr/>
        <a:lstStyle/>
        <a:p>
          <a:r>
            <a:rPr lang="en-US" dirty="0" smtClean="0"/>
            <a:t>Assets Verification &amp; PM Activity</a:t>
          </a:r>
          <a:br>
            <a:rPr lang="en-US" dirty="0" smtClean="0"/>
          </a:br>
          <a:endParaRPr lang="en-US" dirty="0"/>
        </a:p>
      </dgm:t>
    </dgm:pt>
    <dgm:pt modelId="{DCB1D2D0-D43E-46CE-B501-9BCC970186DD}" type="parTrans" cxnId="{C38FE749-E913-4C46-BC5D-AF015F30E3B3}">
      <dgm:prSet/>
      <dgm:spPr/>
      <dgm:t>
        <a:bodyPr/>
        <a:lstStyle/>
        <a:p>
          <a:endParaRPr lang="en-US"/>
        </a:p>
      </dgm:t>
    </dgm:pt>
    <dgm:pt modelId="{0250A43B-BFB1-4A9D-B8AA-07AA68E29262}" type="sibTrans" cxnId="{C38FE749-E913-4C46-BC5D-AF015F30E3B3}">
      <dgm:prSet/>
      <dgm:spPr/>
      <dgm:t>
        <a:bodyPr/>
        <a:lstStyle/>
        <a:p>
          <a:endParaRPr lang="en-US"/>
        </a:p>
      </dgm:t>
    </dgm:pt>
    <dgm:pt modelId="{846E3CBC-C56A-43B0-B902-BCA2C8D56835}">
      <dgm:prSet phldrT="[Text]"/>
      <dgm:spPr/>
      <dgm:t>
        <a:bodyPr/>
        <a:lstStyle/>
        <a:p>
          <a:r>
            <a:rPr lang="en-US" dirty="0" smtClean="0"/>
            <a:t>FMS Services</a:t>
          </a:r>
          <a:br>
            <a:rPr lang="en-US" dirty="0" smtClean="0"/>
          </a:br>
          <a:endParaRPr lang="en-US" dirty="0"/>
        </a:p>
      </dgm:t>
    </dgm:pt>
    <dgm:pt modelId="{787B36CA-CE55-452B-BE0E-16D61DBF8406}" type="parTrans" cxnId="{9AA6E72D-10D3-4A99-A7AE-ECB123DEFD80}">
      <dgm:prSet/>
      <dgm:spPr/>
      <dgm:t>
        <a:bodyPr/>
        <a:lstStyle/>
        <a:p>
          <a:endParaRPr lang="en-US"/>
        </a:p>
      </dgm:t>
    </dgm:pt>
    <dgm:pt modelId="{CF926AF6-24E3-4440-9983-0960803436C8}" type="sibTrans" cxnId="{9AA6E72D-10D3-4A99-A7AE-ECB123DEFD80}">
      <dgm:prSet/>
      <dgm:spPr/>
      <dgm:t>
        <a:bodyPr/>
        <a:lstStyle/>
        <a:p>
          <a:endParaRPr lang="en-US"/>
        </a:p>
      </dgm:t>
    </dgm:pt>
    <dgm:pt modelId="{1927425D-83D4-44FA-8FDD-9B27270662C1}">
      <dgm:prSet phldrT="[Text]"/>
      <dgm:spPr/>
      <dgm:t>
        <a:bodyPr/>
        <a:lstStyle/>
        <a:p>
          <a:r>
            <a:rPr lang="en-US" dirty="0" smtClean="0"/>
            <a:t>Manpower Solutions</a:t>
          </a:r>
          <a:endParaRPr lang="en-US" dirty="0"/>
        </a:p>
      </dgm:t>
    </dgm:pt>
    <dgm:pt modelId="{725AF4BD-9ACA-4799-926F-38172F6BF7B2}" type="parTrans" cxnId="{A9F8F022-D9AA-4C76-A88E-4B6A7E6CF53E}">
      <dgm:prSet/>
      <dgm:spPr/>
      <dgm:t>
        <a:bodyPr/>
        <a:lstStyle/>
        <a:p>
          <a:endParaRPr lang="en-US"/>
        </a:p>
      </dgm:t>
    </dgm:pt>
    <dgm:pt modelId="{4B79A457-B9AB-4711-AC24-0BD8163ED0BB}" type="sibTrans" cxnId="{A9F8F022-D9AA-4C76-A88E-4B6A7E6CF53E}">
      <dgm:prSet/>
      <dgm:spPr/>
      <dgm:t>
        <a:bodyPr/>
        <a:lstStyle/>
        <a:p>
          <a:endParaRPr lang="en-US"/>
        </a:p>
      </dgm:t>
    </dgm:pt>
    <dgm:pt modelId="{F7E844D2-6FEC-4854-A359-0358B80773AA}" type="pres">
      <dgm:prSet presAssocID="{1990D0AE-69EB-46C3-9371-EACEDE4490C0}" presName="Name0" presStyleCnt="0">
        <dgm:presLayoutVars>
          <dgm:dir/>
          <dgm:resizeHandles val="exact"/>
        </dgm:presLayoutVars>
      </dgm:prSet>
      <dgm:spPr/>
      <dgm:t>
        <a:bodyPr/>
        <a:lstStyle/>
        <a:p>
          <a:endParaRPr lang="en-US"/>
        </a:p>
      </dgm:t>
    </dgm:pt>
    <dgm:pt modelId="{F75EEB13-3CCF-4C53-8967-EA0C94CEB6FB}" type="pres">
      <dgm:prSet presAssocID="{C036BC22-E33D-4B0C-97EF-EF97368E5BB7}" presName="Name5" presStyleLbl="vennNode1" presStyleIdx="0" presStyleCnt="4">
        <dgm:presLayoutVars>
          <dgm:bulletEnabled val="1"/>
        </dgm:presLayoutVars>
      </dgm:prSet>
      <dgm:spPr/>
      <dgm:t>
        <a:bodyPr/>
        <a:lstStyle/>
        <a:p>
          <a:endParaRPr lang="en-US"/>
        </a:p>
      </dgm:t>
    </dgm:pt>
    <dgm:pt modelId="{630ECC6D-7BE8-496D-ABD6-92ECDFD8A8B6}" type="pres">
      <dgm:prSet presAssocID="{68B87355-3510-4FDD-AB43-9ADB937025A4}" presName="space" presStyleCnt="0"/>
      <dgm:spPr/>
    </dgm:pt>
    <dgm:pt modelId="{7916473C-7589-472D-9A80-EA4FD44947A8}" type="pres">
      <dgm:prSet presAssocID="{D52881B4-973A-42B3-89E8-5AB92AF487D9}" presName="Name5" presStyleLbl="vennNode1" presStyleIdx="1" presStyleCnt="4">
        <dgm:presLayoutVars>
          <dgm:bulletEnabled val="1"/>
        </dgm:presLayoutVars>
      </dgm:prSet>
      <dgm:spPr/>
      <dgm:t>
        <a:bodyPr/>
        <a:lstStyle/>
        <a:p>
          <a:endParaRPr lang="en-US"/>
        </a:p>
      </dgm:t>
    </dgm:pt>
    <dgm:pt modelId="{BACA0483-BFC0-4CDA-936A-4C65D3BCCDE0}" type="pres">
      <dgm:prSet presAssocID="{0250A43B-BFB1-4A9D-B8AA-07AA68E29262}" presName="space" presStyleCnt="0"/>
      <dgm:spPr/>
    </dgm:pt>
    <dgm:pt modelId="{286F0FB8-2A25-4C7A-8D70-A549CF114578}" type="pres">
      <dgm:prSet presAssocID="{846E3CBC-C56A-43B0-B902-BCA2C8D56835}" presName="Name5" presStyleLbl="vennNode1" presStyleIdx="2" presStyleCnt="4">
        <dgm:presLayoutVars>
          <dgm:bulletEnabled val="1"/>
        </dgm:presLayoutVars>
      </dgm:prSet>
      <dgm:spPr/>
      <dgm:t>
        <a:bodyPr/>
        <a:lstStyle/>
        <a:p>
          <a:endParaRPr lang="en-US"/>
        </a:p>
      </dgm:t>
    </dgm:pt>
    <dgm:pt modelId="{A9FE9956-70BA-4908-B318-3954459318EE}" type="pres">
      <dgm:prSet presAssocID="{CF926AF6-24E3-4440-9983-0960803436C8}" presName="space" presStyleCnt="0"/>
      <dgm:spPr/>
    </dgm:pt>
    <dgm:pt modelId="{3CF988F6-DF6B-4C60-8EA8-91F9004AE4D7}" type="pres">
      <dgm:prSet presAssocID="{1927425D-83D4-44FA-8FDD-9B27270662C1}" presName="Name5" presStyleLbl="vennNode1" presStyleIdx="3" presStyleCnt="4">
        <dgm:presLayoutVars>
          <dgm:bulletEnabled val="1"/>
        </dgm:presLayoutVars>
      </dgm:prSet>
      <dgm:spPr/>
      <dgm:t>
        <a:bodyPr/>
        <a:lstStyle/>
        <a:p>
          <a:endParaRPr lang="en-US"/>
        </a:p>
      </dgm:t>
    </dgm:pt>
  </dgm:ptLst>
  <dgm:cxnLst>
    <dgm:cxn modelId="{9AA6E72D-10D3-4A99-A7AE-ECB123DEFD80}" srcId="{1990D0AE-69EB-46C3-9371-EACEDE4490C0}" destId="{846E3CBC-C56A-43B0-B902-BCA2C8D56835}" srcOrd="2" destOrd="0" parTransId="{787B36CA-CE55-452B-BE0E-16D61DBF8406}" sibTransId="{CF926AF6-24E3-4440-9983-0960803436C8}"/>
    <dgm:cxn modelId="{8711ABFF-7368-4348-A02F-CB7FB0AEAFE1}" srcId="{1990D0AE-69EB-46C3-9371-EACEDE4490C0}" destId="{C036BC22-E33D-4B0C-97EF-EF97368E5BB7}" srcOrd="0" destOrd="0" parTransId="{1BCCFCB8-FC99-44C6-8847-66A7DA8A6647}" sibTransId="{68B87355-3510-4FDD-AB43-9ADB937025A4}"/>
    <dgm:cxn modelId="{A9F8F022-D9AA-4C76-A88E-4B6A7E6CF53E}" srcId="{1990D0AE-69EB-46C3-9371-EACEDE4490C0}" destId="{1927425D-83D4-44FA-8FDD-9B27270662C1}" srcOrd="3" destOrd="0" parTransId="{725AF4BD-9ACA-4799-926F-38172F6BF7B2}" sibTransId="{4B79A457-B9AB-4711-AC24-0BD8163ED0BB}"/>
    <dgm:cxn modelId="{C38FE749-E913-4C46-BC5D-AF015F30E3B3}" srcId="{1990D0AE-69EB-46C3-9371-EACEDE4490C0}" destId="{D52881B4-973A-42B3-89E8-5AB92AF487D9}" srcOrd="1" destOrd="0" parTransId="{DCB1D2D0-D43E-46CE-B501-9BCC970186DD}" sibTransId="{0250A43B-BFB1-4A9D-B8AA-07AA68E29262}"/>
    <dgm:cxn modelId="{CDD2B5B6-F0F7-46B7-AB85-7AEA13073D33}" type="presOf" srcId="{D52881B4-973A-42B3-89E8-5AB92AF487D9}" destId="{7916473C-7589-472D-9A80-EA4FD44947A8}" srcOrd="0" destOrd="0" presId="urn:microsoft.com/office/officeart/2005/8/layout/venn3"/>
    <dgm:cxn modelId="{A5F239CD-261E-4032-B9B1-F3B7BB5B11C2}" type="presOf" srcId="{1927425D-83D4-44FA-8FDD-9B27270662C1}" destId="{3CF988F6-DF6B-4C60-8EA8-91F9004AE4D7}" srcOrd="0" destOrd="0" presId="urn:microsoft.com/office/officeart/2005/8/layout/venn3"/>
    <dgm:cxn modelId="{61A46FFC-908F-416D-BA40-457CC9382FB2}" type="presOf" srcId="{846E3CBC-C56A-43B0-B902-BCA2C8D56835}" destId="{286F0FB8-2A25-4C7A-8D70-A549CF114578}" srcOrd="0" destOrd="0" presId="urn:microsoft.com/office/officeart/2005/8/layout/venn3"/>
    <dgm:cxn modelId="{E6F645B0-8823-4CCA-854B-E6FBDA2CE3C0}" type="presOf" srcId="{1990D0AE-69EB-46C3-9371-EACEDE4490C0}" destId="{F7E844D2-6FEC-4854-A359-0358B80773AA}" srcOrd="0" destOrd="0" presId="urn:microsoft.com/office/officeart/2005/8/layout/venn3"/>
    <dgm:cxn modelId="{E419F421-8A6A-4ACF-B6FC-7EF979C24B2E}" type="presOf" srcId="{C036BC22-E33D-4B0C-97EF-EF97368E5BB7}" destId="{F75EEB13-3CCF-4C53-8967-EA0C94CEB6FB}" srcOrd="0" destOrd="0" presId="urn:microsoft.com/office/officeart/2005/8/layout/venn3"/>
    <dgm:cxn modelId="{9694CC10-EED5-47D6-B70B-754E0523F866}" type="presParOf" srcId="{F7E844D2-6FEC-4854-A359-0358B80773AA}" destId="{F75EEB13-3CCF-4C53-8967-EA0C94CEB6FB}" srcOrd="0" destOrd="0" presId="urn:microsoft.com/office/officeart/2005/8/layout/venn3"/>
    <dgm:cxn modelId="{1D027A47-4187-4FC5-B2CB-9E8CBD7E2C41}" type="presParOf" srcId="{F7E844D2-6FEC-4854-A359-0358B80773AA}" destId="{630ECC6D-7BE8-496D-ABD6-92ECDFD8A8B6}" srcOrd="1" destOrd="0" presId="urn:microsoft.com/office/officeart/2005/8/layout/venn3"/>
    <dgm:cxn modelId="{0CB438ED-AA35-41FC-A430-9071232C9F47}" type="presParOf" srcId="{F7E844D2-6FEC-4854-A359-0358B80773AA}" destId="{7916473C-7589-472D-9A80-EA4FD44947A8}" srcOrd="2" destOrd="0" presId="urn:microsoft.com/office/officeart/2005/8/layout/venn3"/>
    <dgm:cxn modelId="{5C11867C-FB7D-44F5-882D-95797F9313D1}" type="presParOf" srcId="{F7E844D2-6FEC-4854-A359-0358B80773AA}" destId="{BACA0483-BFC0-4CDA-936A-4C65D3BCCDE0}" srcOrd="3" destOrd="0" presId="urn:microsoft.com/office/officeart/2005/8/layout/venn3"/>
    <dgm:cxn modelId="{59DA01EE-5C7A-445B-94EA-C6CE13253EA6}" type="presParOf" srcId="{F7E844D2-6FEC-4854-A359-0358B80773AA}" destId="{286F0FB8-2A25-4C7A-8D70-A549CF114578}" srcOrd="4" destOrd="0" presId="urn:microsoft.com/office/officeart/2005/8/layout/venn3"/>
    <dgm:cxn modelId="{7FF2F182-1180-43FC-8FD3-33C663FF00C8}" type="presParOf" srcId="{F7E844D2-6FEC-4854-A359-0358B80773AA}" destId="{A9FE9956-70BA-4908-B318-3954459318EE}" srcOrd="5" destOrd="0" presId="urn:microsoft.com/office/officeart/2005/8/layout/venn3"/>
    <dgm:cxn modelId="{27DB14CF-8442-4EBF-8CCC-7E9C0792D5CC}" type="presParOf" srcId="{F7E844D2-6FEC-4854-A359-0358B80773AA}" destId="{3CF988F6-DF6B-4C60-8EA8-91F9004AE4D7}" srcOrd="6"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2C6CD9-F72A-419B-975D-F53E2E154619}">
      <dsp:nvSpPr>
        <dsp:cNvPr id="0" name=""/>
        <dsp:cNvSpPr/>
      </dsp:nvSpPr>
      <dsp:spPr>
        <a:xfrm>
          <a:off x="0" y="0"/>
          <a:ext cx="10515600" cy="1359793"/>
        </a:xfrm>
        <a:prstGeom prst="roundRect">
          <a:avLst>
            <a:gd name="adj" fmla="val 10000"/>
          </a:avLst>
        </a:prstGeom>
        <a:gradFill rotWithShape="0">
          <a:gsLst>
            <a:gs pos="0">
              <a:schemeClr val="accent2">
                <a:alpha val="90000"/>
                <a:hueOff val="0"/>
                <a:satOff val="0"/>
                <a:lumOff val="0"/>
                <a:alphaOff val="0"/>
                <a:satMod val="103000"/>
                <a:lumMod val="102000"/>
                <a:tint val="94000"/>
              </a:schemeClr>
            </a:gs>
            <a:gs pos="50000">
              <a:schemeClr val="accent2">
                <a:alpha val="90000"/>
                <a:hueOff val="0"/>
                <a:satOff val="0"/>
                <a:lumOff val="0"/>
                <a:alphaOff val="0"/>
                <a:satMod val="110000"/>
                <a:lumMod val="100000"/>
                <a:shade val="100000"/>
              </a:schemeClr>
            </a:gs>
            <a:gs pos="100000">
              <a:schemeClr val="accent2">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smtClean="0"/>
            <a:t>Vision-</a:t>
          </a:r>
          <a:r>
            <a:rPr lang="en-US" sz="2000" kern="1200" dirty="0" smtClean="0"/>
            <a:t> “We are a place where people with great ideas and a zeal to </a:t>
          </a:r>
        </a:p>
        <a:p>
          <a:pPr lvl="0" algn="l" defTabSz="889000">
            <a:lnSpc>
              <a:spcPct val="90000"/>
            </a:lnSpc>
            <a:spcBef>
              <a:spcPct val="0"/>
            </a:spcBef>
            <a:spcAft>
              <a:spcPct val="35000"/>
            </a:spcAft>
          </a:pPr>
          <a:r>
            <a:rPr lang="en-US" sz="2000" kern="1200" dirty="0" smtClean="0"/>
            <a:t>implement them with togetherness, to achieve our customer business</a:t>
          </a:r>
        </a:p>
        <a:p>
          <a:pPr lvl="0" algn="l" defTabSz="889000">
            <a:lnSpc>
              <a:spcPct val="90000"/>
            </a:lnSpc>
            <a:spcBef>
              <a:spcPct val="0"/>
            </a:spcBef>
            <a:spcAft>
              <a:spcPct val="35000"/>
            </a:spcAft>
          </a:pPr>
          <a:r>
            <a:rPr lang="en-US" sz="2000" kern="1200" dirty="0" smtClean="0"/>
            <a:t>objectives by delivering IT professional services”.</a:t>
          </a:r>
          <a:endParaRPr lang="en-US" sz="2000" kern="1200" dirty="0"/>
        </a:p>
      </dsp:txBody>
      <dsp:txXfrm>
        <a:off x="2239099" y="0"/>
        <a:ext cx="8276500" cy="1359793"/>
      </dsp:txXfrm>
    </dsp:sp>
    <dsp:sp modelId="{EF45197F-E8F8-4DF8-B378-F24C7CBC0BFA}">
      <dsp:nvSpPr>
        <dsp:cNvPr id="0" name=""/>
        <dsp:cNvSpPr/>
      </dsp:nvSpPr>
      <dsp:spPr>
        <a:xfrm>
          <a:off x="135979" y="135979"/>
          <a:ext cx="2103120" cy="1087834"/>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t="-18000" b="-18000"/>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9072C8A0-1D14-488C-AC32-20A7C32DC2FD}">
      <dsp:nvSpPr>
        <dsp:cNvPr id="0" name=""/>
        <dsp:cNvSpPr/>
      </dsp:nvSpPr>
      <dsp:spPr>
        <a:xfrm>
          <a:off x="0" y="1495772"/>
          <a:ext cx="10515600" cy="1359793"/>
        </a:xfrm>
        <a:prstGeom prst="roundRect">
          <a:avLst>
            <a:gd name="adj" fmla="val 10000"/>
          </a:avLst>
        </a:prstGeom>
        <a:gradFill rotWithShape="0">
          <a:gsLst>
            <a:gs pos="0">
              <a:schemeClr val="accent2">
                <a:alpha val="90000"/>
                <a:hueOff val="0"/>
                <a:satOff val="0"/>
                <a:lumOff val="0"/>
                <a:alphaOff val="-20000"/>
                <a:satMod val="103000"/>
                <a:lumMod val="102000"/>
                <a:tint val="94000"/>
              </a:schemeClr>
            </a:gs>
            <a:gs pos="50000">
              <a:schemeClr val="accent2">
                <a:alpha val="90000"/>
                <a:hueOff val="0"/>
                <a:satOff val="0"/>
                <a:lumOff val="0"/>
                <a:alphaOff val="-20000"/>
                <a:satMod val="110000"/>
                <a:lumMod val="100000"/>
                <a:shade val="100000"/>
              </a:schemeClr>
            </a:gs>
            <a:gs pos="100000">
              <a:schemeClr val="accent2">
                <a:alpha val="90000"/>
                <a:hueOff val="0"/>
                <a:satOff val="0"/>
                <a:lumOff val="0"/>
                <a:alphaOff val="-2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b="1" kern="1200" dirty="0" smtClean="0"/>
            <a:t>Mission –</a:t>
          </a:r>
          <a:r>
            <a:rPr lang="en-US" sz="2100" kern="1200" dirty="0" smtClean="0"/>
            <a:t> To be a only choice in IT Industry to Provide both superior and cost-effective business solutions for its customers with excellence</a:t>
          </a:r>
        </a:p>
        <a:p>
          <a:pPr lvl="0" algn="l" defTabSz="933450">
            <a:lnSpc>
              <a:spcPct val="90000"/>
            </a:lnSpc>
            <a:spcBef>
              <a:spcPct val="0"/>
            </a:spcBef>
            <a:spcAft>
              <a:spcPct val="35000"/>
            </a:spcAft>
          </a:pPr>
          <a:r>
            <a:rPr lang="en-US" sz="2100" kern="1200" dirty="0" smtClean="0"/>
            <a:t>and ample opportunity to growth for an individual.</a:t>
          </a:r>
          <a:endParaRPr lang="en-US" sz="2100" kern="1200" dirty="0"/>
        </a:p>
      </dsp:txBody>
      <dsp:txXfrm>
        <a:off x="2239099" y="1495772"/>
        <a:ext cx="8276500" cy="1359793"/>
      </dsp:txXfrm>
    </dsp:sp>
    <dsp:sp modelId="{EECDE7D2-E330-44A8-99C9-957D3D632298}">
      <dsp:nvSpPr>
        <dsp:cNvPr id="0" name=""/>
        <dsp:cNvSpPr/>
      </dsp:nvSpPr>
      <dsp:spPr>
        <a:xfrm>
          <a:off x="135979" y="1631751"/>
          <a:ext cx="2103120" cy="1087834"/>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24000" b="-24000"/>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B12B8469-1DAB-4F21-8D45-BC3F52054422}">
      <dsp:nvSpPr>
        <dsp:cNvPr id="0" name=""/>
        <dsp:cNvSpPr/>
      </dsp:nvSpPr>
      <dsp:spPr>
        <a:xfrm>
          <a:off x="0" y="2991544"/>
          <a:ext cx="10515600" cy="1359793"/>
        </a:xfrm>
        <a:prstGeom prst="roundRect">
          <a:avLst>
            <a:gd name="adj" fmla="val 10000"/>
          </a:avLst>
        </a:prstGeom>
        <a:gradFill rotWithShape="0">
          <a:gsLst>
            <a:gs pos="0">
              <a:schemeClr val="accent2">
                <a:alpha val="90000"/>
                <a:hueOff val="0"/>
                <a:satOff val="0"/>
                <a:lumOff val="0"/>
                <a:alphaOff val="-40000"/>
                <a:satMod val="103000"/>
                <a:lumMod val="102000"/>
                <a:tint val="94000"/>
              </a:schemeClr>
            </a:gs>
            <a:gs pos="50000">
              <a:schemeClr val="accent2">
                <a:alpha val="90000"/>
                <a:hueOff val="0"/>
                <a:satOff val="0"/>
                <a:lumOff val="0"/>
                <a:alphaOff val="-40000"/>
                <a:satMod val="110000"/>
                <a:lumMod val="100000"/>
                <a:shade val="100000"/>
              </a:schemeClr>
            </a:gs>
            <a:gs pos="100000">
              <a:schemeClr val="accent2">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b="1" kern="1200" dirty="0" smtClean="0"/>
            <a:t>Objectives -</a:t>
          </a:r>
          <a:r>
            <a:rPr lang="en-US" sz="2100" kern="1200" dirty="0" smtClean="0"/>
            <a:t> Provides end-to-end business solutions and adoption while also leveraging an      organization's current IT assets. Build new products or services and to implement prudent business and technology strategies in today's dynamic digital environment.</a:t>
          </a:r>
          <a:endParaRPr lang="en-US" sz="2100" kern="1200" dirty="0"/>
        </a:p>
      </dsp:txBody>
      <dsp:txXfrm>
        <a:off x="2239099" y="2991544"/>
        <a:ext cx="8276500" cy="1359793"/>
      </dsp:txXfrm>
    </dsp:sp>
    <dsp:sp modelId="{97F08DF9-9F21-4558-8F5E-3AF6B66D0F84}">
      <dsp:nvSpPr>
        <dsp:cNvPr id="0" name=""/>
        <dsp:cNvSpPr/>
      </dsp:nvSpPr>
      <dsp:spPr>
        <a:xfrm>
          <a:off x="135979" y="3127524"/>
          <a:ext cx="2103120" cy="1087834"/>
        </a:xfrm>
        <a:prstGeom prst="roundRect">
          <a:avLst>
            <a:gd name="adj" fmla="val 1000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t="-14000" b="-14000"/>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5EEB13-3CCF-4C53-8967-EA0C94CEB6FB}">
      <dsp:nvSpPr>
        <dsp:cNvPr id="0" name=""/>
        <dsp:cNvSpPr/>
      </dsp:nvSpPr>
      <dsp:spPr>
        <a:xfrm>
          <a:off x="1953960" y="637"/>
          <a:ext cx="1943434" cy="1943434"/>
        </a:xfrm>
        <a:prstGeom prst="ellipse">
          <a:avLst/>
        </a:prstGeom>
        <a:solidFill>
          <a:schemeClr val="accent2">
            <a:shade val="80000"/>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06954" tIns="22860" rIns="106954" bIns="22860" numCol="1" spcCol="1270" anchor="ctr" anchorCtr="0">
          <a:noAutofit/>
        </a:bodyPr>
        <a:lstStyle/>
        <a:p>
          <a:pPr lvl="0" algn="ctr" defTabSz="800100">
            <a:lnSpc>
              <a:spcPct val="90000"/>
            </a:lnSpc>
            <a:spcBef>
              <a:spcPct val="0"/>
            </a:spcBef>
            <a:spcAft>
              <a:spcPct val="35000"/>
            </a:spcAft>
          </a:pPr>
          <a:r>
            <a:rPr lang="en-US" sz="1800" kern="1200" dirty="0" smtClean="0"/>
            <a:t>IT Consultancy Services</a:t>
          </a:r>
          <a:br>
            <a:rPr lang="en-US" sz="1800" kern="1200" dirty="0" smtClean="0"/>
          </a:br>
          <a:endParaRPr lang="en-US" sz="1800" kern="1200" dirty="0"/>
        </a:p>
      </dsp:txBody>
      <dsp:txXfrm>
        <a:off x="2238569" y="285246"/>
        <a:ext cx="1374216" cy="1374216"/>
      </dsp:txXfrm>
    </dsp:sp>
    <dsp:sp modelId="{7916473C-7589-472D-9A80-EA4FD44947A8}">
      <dsp:nvSpPr>
        <dsp:cNvPr id="0" name=""/>
        <dsp:cNvSpPr/>
      </dsp:nvSpPr>
      <dsp:spPr>
        <a:xfrm>
          <a:off x="3508708" y="637"/>
          <a:ext cx="1943434" cy="1943434"/>
        </a:xfrm>
        <a:prstGeom prst="ellipse">
          <a:avLst/>
        </a:prstGeom>
        <a:solidFill>
          <a:schemeClr val="accent2">
            <a:shade val="80000"/>
            <a:alpha val="50000"/>
            <a:hueOff val="19"/>
            <a:satOff val="5306"/>
            <a:lumOff val="1822"/>
            <a:alpha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06954" tIns="22860" rIns="106954" bIns="22860" numCol="1" spcCol="1270" anchor="ctr" anchorCtr="0">
          <a:noAutofit/>
        </a:bodyPr>
        <a:lstStyle/>
        <a:p>
          <a:pPr lvl="0" algn="ctr" defTabSz="800100">
            <a:lnSpc>
              <a:spcPct val="90000"/>
            </a:lnSpc>
            <a:spcBef>
              <a:spcPct val="0"/>
            </a:spcBef>
            <a:spcAft>
              <a:spcPct val="35000"/>
            </a:spcAft>
          </a:pPr>
          <a:r>
            <a:rPr lang="en-US" sz="1800" kern="1200" dirty="0" smtClean="0"/>
            <a:t>Assets Verification &amp; PM Activity</a:t>
          </a:r>
          <a:br>
            <a:rPr lang="en-US" sz="1800" kern="1200" dirty="0" smtClean="0"/>
          </a:br>
          <a:endParaRPr lang="en-US" sz="1800" kern="1200" dirty="0"/>
        </a:p>
      </dsp:txBody>
      <dsp:txXfrm>
        <a:off x="3793317" y="285246"/>
        <a:ext cx="1374216" cy="1374216"/>
      </dsp:txXfrm>
    </dsp:sp>
    <dsp:sp modelId="{286F0FB8-2A25-4C7A-8D70-A549CF114578}">
      <dsp:nvSpPr>
        <dsp:cNvPr id="0" name=""/>
        <dsp:cNvSpPr/>
      </dsp:nvSpPr>
      <dsp:spPr>
        <a:xfrm>
          <a:off x="5063456" y="637"/>
          <a:ext cx="1943434" cy="1943434"/>
        </a:xfrm>
        <a:prstGeom prst="ellipse">
          <a:avLst/>
        </a:prstGeom>
        <a:solidFill>
          <a:schemeClr val="accent2">
            <a:shade val="80000"/>
            <a:alpha val="50000"/>
            <a:hueOff val="38"/>
            <a:satOff val="10611"/>
            <a:lumOff val="3645"/>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06954" tIns="22860" rIns="106954" bIns="22860" numCol="1" spcCol="1270" anchor="ctr" anchorCtr="0">
          <a:noAutofit/>
        </a:bodyPr>
        <a:lstStyle/>
        <a:p>
          <a:pPr lvl="0" algn="ctr" defTabSz="800100">
            <a:lnSpc>
              <a:spcPct val="90000"/>
            </a:lnSpc>
            <a:spcBef>
              <a:spcPct val="0"/>
            </a:spcBef>
            <a:spcAft>
              <a:spcPct val="35000"/>
            </a:spcAft>
          </a:pPr>
          <a:r>
            <a:rPr lang="en-US" sz="1800" kern="1200" dirty="0" smtClean="0"/>
            <a:t>FMS Services</a:t>
          </a:r>
          <a:br>
            <a:rPr lang="en-US" sz="1800" kern="1200" dirty="0" smtClean="0"/>
          </a:br>
          <a:endParaRPr lang="en-US" sz="1800" kern="1200" dirty="0"/>
        </a:p>
      </dsp:txBody>
      <dsp:txXfrm>
        <a:off x="5348065" y="285246"/>
        <a:ext cx="1374216" cy="1374216"/>
      </dsp:txXfrm>
    </dsp:sp>
    <dsp:sp modelId="{3CF988F6-DF6B-4C60-8EA8-91F9004AE4D7}">
      <dsp:nvSpPr>
        <dsp:cNvPr id="0" name=""/>
        <dsp:cNvSpPr/>
      </dsp:nvSpPr>
      <dsp:spPr>
        <a:xfrm>
          <a:off x="6618204" y="637"/>
          <a:ext cx="1943434" cy="1943434"/>
        </a:xfrm>
        <a:prstGeom prst="ellipse">
          <a:avLst/>
        </a:prstGeom>
        <a:solidFill>
          <a:schemeClr val="accent2">
            <a:shade val="80000"/>
            <a:alpha val="50000"/>
            <a:hueOff val="57"/>
            <a:satOff val="15917"/>
            <a:lumOff val="5467"/>
            <a:alphaOff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06954" tIns="22860" rIns="106954" bIns="22860" numCol="1" spcCol="1270" anchor="ctr" anchorCtr="0">
          <a:noAutofit/>
        </a:bodyPr>
        <a:lstStyle/>
        <a:p>
          <a:pPr lvl="0" algn="ctr" defTabSz="800100">
            <a:lnSpc>
              <a:spcPct val="90000"/>
            </a:lnSpc>
            <a:spcBef>
              <a:spcPct val="0"/>
            </a:spcBef>
            <a:spcAft>
              <a:spcPct val="35000"/>
            </a:spcAft>
          </a:pPr>
          <a:r>
            <a:rPr lang="en-US" sz="1800" kern="1200" dirty="0" smtClean="0"/>
            <a:t>Manpower Solutions</a:t>
          </a:r>
          <a:endParaRPr lang="en-US" sz="1800" kern="1200" dirty="0"/>
        </a:p>
      </dsp:txBody>
      <dsp:txXfrm>
        <a:off x="6902813" y="285246"/>
        <a:ext cx="1374216" cy="1374216"/>
      </dsp:txXfrm>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7D97322-A005-4024-8943-A686B8F2B814}" type="datetimeFigureOut">
              <a:rPr lang="en-US" smtClean="0"/>
              <a:t>8/8/2023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952FD46-F388-4A89-B326-3661EEABA598}" type="slidenum">
              <a:rPr lang="en-US" smtClean="0"/>
              <a:t>‹#›</a:t>
            </a:fld>
            <a:endParaRPr lang="en-US"/>
          </a:p>
        </p:txBody>
      </p:sp>
    </p:spTree>
    <p:extLst>
      <p:ext uri="{BB962C8B-B14F-4D97-AF65-F5344CB8AC3E}">
        <p14:creationId xmlns:p14="http://schemas.microsoft.com/office/powerpoint/2010/main" val="3637714580"/>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BFA94E-067C-4FED-A164-BC72C53C51B3}" type="datetimeFigureOut">
              <a:rPr lang="en-US" smtClean="0"/>
              <a:t>8/8/2023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E859F3-FD78-46B2-BC62-E8BA4DC44B7F}" type="slidenum">
              <a:rPr lang="en-US" smtClean="0"/>
              <a:t>‹#›</a:t>
            </a:fld>
            <a:endParaRPr lang="en-US"/>
          </a:p>
        </p:txBody>
      </p:sp>
    </p:spTree>
    <p:extLst>
      <p:ext uri="{BB962C8B-B14F-4D97-AF65-F5344CB8AC3E}">
        <p14:creationId xmlns:p14="http://schemas.microsoft.com/office/powerpoint/2010/main" val="415333582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E859F3-FD78-46B2-BC62-E8BA4DC44B7F}" type="slidenum">
              <a:rPr lang="en-US" smtClean="0"/>
              <a:t>1</a:t>
            </a:fld>
            <a:endParaRPr lang="en-US"/>
          </a:p>
        </p:txBody>
      </p:sp>
      <p:sp>
        <p:nvSpPr>
          <p:cNvPr id="5" name="Footer Placeholder 4"/>
          <p:cNvSpPr>
            <a:spLocks noGrp="1"/>
          </p:cNvSpPr>
          <p:nvPr>
            <p:ph type="ftr" sz="quarter" idx="11"/>
          </p:nvPr>
        </p:nvSpPr>
        <p:spPr/>
        <p:txBody>
          <a:bodyPr/>
          <a:lstStyle/>
          <a:p>
            <a:endParaRPr lang="en-US"/>
          </a:p>
        </p:txBody>
      </p:sp>
      <p:sp>
        <p:nvSpPr>
          <p:cNvPr id="6" name="Header Placeholder 5"/>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1671483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8B6AC9-8755-4B1B-BB1D-998061836787}"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456A91-B46F-494B-B51A-B7553B148540}" type="slidenum">
              <a:rPr lang="en-US" smtClean="0"/>
              <a:t>‹#›</a:t>
            </a:fld>
            <a:endParaRPr lang="en-US"/>
          </a:p>
        </p:txBody>
      </p:sp>
    </p:spTree>
    <p:extLst>
      <p:ext uri="{BB962C8B-B14F-4D97-AF65-F5344CB8AC3E}">
        <p14:creationId xmlns:p14="http://schemas.microsoft.com/office/powerpoint/2010/main" val="2081404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B6AC9-8755-4B1B-BB1D-998061836787}"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456A91-B46F-494B-B51A-B7553B148540}" type="slidenum">
              <a:rPr lang="en-US" smtClean="0"/>
              <a:t>‹#›</a:t>
            </a:fld>
            <a:endParaRPr lang="en-US"/>
          </a:p>
        </p:txBody>
      </p:sp>
    </p:spTree>
    <p:extLst>
      <p:ext uri="{BB962C8B-B14F-4D97-AF65-F5344CB8AC3E}">
        <p14:creationId xmlns:p14="http://schemas.microsoft.com/office/powerpoint/2010/main" val="191175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B6AC9-8755-4B1B-BB1D-998061836787}"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456A91-B46F-494B-B51A-B7553B148540}" type="slidenum">
              <a:rPr lang="en-US" smtClean="0"/>
              <a:t>‹#›</a:t>
            </a:fld>
            <a:endParaRPr lang="en-US"/>
          </a:p>
        </p:txBody>
      </p:sp>
    </p:spTree>
    <p:extLst>
      <p:ext uri="{BB962C8B-B14F-4D97-AF65-F5344CB8AC3E}">
        <p14:creationId xmlns:p14="http://schemas.microsoft.com/office/powerpoint/2010/main" val="114937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B6AC9-8755-4B1B-BB1D-998061836787}"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456A91-B46F-494B-B51A-B7553B148540}" type="slidenum">
              <a:rPr lang="en-US" smtClean="0"/>
              <a:t>‹#›</a:t>
            </a:fld>
            <a:endParaRPr lang="en-US"/>
          </a:p>
        </p:txBody>
      </p:sp>
    </p:spTree>
    <p:extLst>
      <p:ext uri="{BB962C8B-B14F-4D97-AF65-F5344CB8AC3E}">
        <p14:creationId xmlns:p14="http://schemas.microsoft.com/office/powerpoint/2010/main" val="188340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8B6AC9-8755-4B1B-BB1D-998061836787}"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456A91-B46F-494B-B51A-B7553B148540}" type="slidenum">
              <a:rPr lang="en-US" smtClean="0"/>
              <a:t>‹#›</a:t>
            </a:fld>
            <a:endParaRPr lang="en-US"/>
          </a:p>
        </p:txBody>
      </p:sp>
    </p:spTree>
    <p:extLst>
      <p:ext uri="{BB962C8B-B14F-4D97-AF65-F5344CB8AC3E}">
        <p14:creationId xmlns:p14="http://schemas.microsoft.com/office/powerpoint/2010/main" val="3856878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8B6AC9-8755-4B1B-BB1D-998061836787}" type="datetimeFigureOut">
              <a:rPr lang="en-US" smtClean="0"/>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456A91-B46F-494B-B51A-B7553B148540}" type="slidenum">
              <a:rPr lang="en-US" smtClean="0"/>
              <a:t>‹#›</a:t>
            </a:fld>
            <a:endParaRPr lang="en-US"/>
          </a:p>
        </p:txBody>
      </p:sp>
    </p:spTree>
    <p:extLst>
      <p:ext uri="{BB962C8B-B14F-4D97-AF65-F5344CB8AC3E}">
        <p14:creationId xmlns:p14="http://schemas.microsoft.com/office/powerpoint/2010/main" val="2070456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8B6AC9-8755-4B1B-BB1D-998061836787}" type="datetimeFigureOut">
              <a:rPr lang="en-US" smtClean="0"/>
              <a:t>8/8/2023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456A91-B46F-494B-B51A-B7553B148540}" type="slidenum">
              <a:rPr lang="en-US" smtClean="0"/>
              <a:t>‹#›</a:t>
            </a:fld>
            <a:endParaRPr lang="en-US"/>
          </a:p>
        </p:txBody>
      </p:sp>
    </p:spTree>
    <p:extLst>
      <p:ext uri="{BB962C8B-B14F-4D97-AF65-F5344CB8AC3E}">
        <p14:creationId xmlns:p14="http://schemas.microsoft.com/office/powerpoint/2010/main" val="3985010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8B6AC9-8755-4B1B-BB1D-998061836787}" type="datetimeFigureOut">
              <a:rPr lang="en-US" smtClean="0"/>
              <a:t>8/8/2023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456A91-B46F-494B-B51A-B7553B148540}" type="slidenum">
              <a:rPr lang="en-US" smtClean="0"/>
              <a:t>‹#›</a:t>
            </a:fld>
            <a:endParaRPr lang="en-US"/>
          </a:p>
        </p:txBody>
      </p:sp>
    </p:spTree>
    <p:extLst>
      <p:ext uri="{BB962C8B-B14F-4D97-AF65-F5344CB8AC3E}">
        <p14:creationId xmlns:p14="http://schemas.microsoft.com/office/powerpoint/2010/main" val="1685047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8B6AC9-8755-4B1B-BB1D-998061836787}" type="datetimeFigureOut">
              <a:rPr lang="en-US" smtClean="0"/>
              <a:t>8/8/2023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456A91-B46F-494B-B51A-B7553B148540}" type="slidenum">
              <a:rPr lang="en-US" smtClean="0"/>
              <a:t>‹#›</a:t>
            </a:fld>
            <a:endParaRPr lang="en-US"/>
          </a:p>
        </p:txBody>
      </p:sp>
    </p:spTree>
    <p:extLst>
      <p:ext uri="{BB962C8B-B14F-4D97-AF65-F5344CB8AC3E}">
        <p14:creationId xmlns:p14="http://schemas.microsoft.com/office/powerpoint/2010/main" val="1386467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8B6AC9-8755-4B1B-BB1D-998061836787}" type="datetimeFigureOut">
              <a:rPr lang="en-US" smtClean="0"/>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456A91-B46F-494B-B51A-B7553B148540}" type="slidenum">
              <a:rPr lang="en-US" smtClean="0"/>
              <a:t>‹#›</a:t>
            </a:fld>
            <a:endParaRPr lang="en-US"/>
          </a:p>
        </p:txBody>
      </p:sp>
    </p:spTree>
    <p:extLst>
      <p:ext uri="{BB962C8B-B14F-4D97-AF65-F5344CB8AC3E}">
        <p14:creationId xmlns:p14="http://schemas.microsoft.com/office/powerpoint/2010/main" val="3126060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8B6AC9-8755-4B1B-BB1D-998061836787}" type="datetimeFigureOut">
              <a:rPr lang="en-US" smtClean="0"/>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456A91-B46F-494B-B51A-B7553B148540}" type="slidenum">
              <a:rPr lang="en-US" smtClean="0"/>
              <a:t>‹#›</a:t>
            </a:fld>
            <a:endParaRPr lang="en-US"/>
          </a:p>
        </p:txBody>
      </p:sp>
    </p:spTree>
    <p:extLst>
      <p:ext uri="{BB962C8B-B14F-4D97-AF65-F5344CB8AC3E}">
        <p14:creationId xmlns:p14="http://schemas.microsoft.com/office/powerpoint/2010/main" val="1879899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8B6AC9-8755-4B1B-BB1D-998061836787}" type="datetimeFigureOut">
              <a:rPr lang="en-US" smtClean="0"/>
              <a:t>8/8/2023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456A91-B46F-494B-B51A-B7553B148540}" type="slidenum">
              <a:rPr lang="en-US" smtClean="0"/>
              <a:t>‹#›</a:t>
            </a:fld>
            <a:endParaRPr lang="en-US"/>
          </a:p>
        </p:txBody>
      </p:sp>
    </p:spTree>
    <p:extLst>
      <p:ext uri="{BB962C8B-B14F-4D97-AF65-F5344CB8AC3E}">
        <p14:creationId xmlns:p14="http://schemas.microsoft.com/office/powerpoint/2010/main" val="5369937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mailto:team@novatechitservices.com"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917" y="2524650"/>
            <a:ext cx="9996156" cy="827110"/>
          </a:xfrm>
        </p:spPr>
        <p:txBody>
          <a:bodyPr>
            <a:normAutofit/>
          </a:bodyPr>
          <a:lstStyle/>
          <a:p>
            <a:r>
              <a:rPr lang="en-US" sz="4400" b="1" dirty="0">
                <a:solidFill>
                  <a:srgbClr val="FF0000"/>
                </a:solidFill>
                <a:latin typeface="+mn-lt"/>
              </a:rPr>
              <a:t>TEAM NOVATECH IT SERVICES </a:t>
            </a:r>
            <a:r>
              <a:rPr lang="en-US" sz="4400" b="1" dirty="0" smtClean="0">
                <a:solidFill>
                  <a:srgbClr val="FF0000"/>
                </a:solidFill>
                <a:latin typeface="+mn-lt"/>
              </a:rPr>
              <a:t>PVT LTD</a:t>
            </a:r>
            <a:endParaRPr lang="en-US" sz="4400" b="1" dirty="0">
              <a:solidFill>
                <a:srgbClr val="FF0000"/>
              </a:solidFill>
              <a:latin typeface="+mn-lt"/>
            </a:endParaRPr>
          </a:p>
        </p:txBody>
      </p:sp>
      <p:sp>
        <p:nvSpPr>
          <p:cNvPr id="3" name="Subtitle 2"/>
          <p:cNvSpPr>
            <a:spLocks noGrp="1"/>
          </p:cNvSpPr>
          <p:nvPr>
            <p:ph type="subTitle" idx="1"/>
          </p:nvPr>
        </p:nvSpPr>
        <p:spPr>
          <a:xfrm>
            <a:off x="1523995" y="3159410"/>
            <a:ext cx="9144000" cy="433793"/>
          </a:xfrm>
        </p:spPr>
        <p:txBody>
          <a:bodyPr/>
          <a:lstStyle/>
          <a:p>
            <a:r>
              <a:rPr lang="en-US" dirty="0" smtClean="0">
                <a:solidFill>
                  <a:srgbClr val="C00000"/>
                </a:solidFill>
              </a:rPr>
              <a:t>IT Services Provide of Pan India</a:t>
            </a:r>
            <a:endParaRPr lang="en-US" dirty="0">
              <a:solidFill>
                <a:srgbClr val="C00000"/>
              </a:solidFill>
            </a:endParaRPr>
          </a:p>
        </p:txBody>
      </p:sp>
      <p:sp>
        <p:nvSpPr>
          <p:cNvPr id="5" name="Rectangle 4"/>
          <p:cNvSpPr/>
          <p:nvPr/>
        </p:nvSpPr>
        <p:spPr>
          <a:xfrm>
            <a:off x="0" y="6606864"/>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 y="0"/>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Team novatech It service - Freelance Software Engineer - Freelance |  LinkedIn"/>
          <p:cNvPicPr>
            <a:picLocks noChangeAspect="1" noChangeArrowheads="1"/>
          </p:cNvPicPr>
          <p:nvPr/>
        </p:nvPicPr>
        <p:blipFill rotWithShape="1">
          <a:blip r:embed="rId3">
            <a:extLst>
              <a:ext uri="{28A0092B-C50C-407E-A947-70E740481C1C}">
                <a14:useLocalDpi xmlns:a14="http://schemas.microsoft.com/office/drawing/2010/main" val="0"/>
              </a:ext>
            </a:extLst>
          </a:blip>
          <a:srcRect l="2842" t="25570" r="-1884" b="33420"/>
          <a:stretch/>
        </p:blipFill>
        <p:spPr bwMode="auto">
          <a:xfrm>
            <a:off x="4525288" y="927731"/>
            <a:ext cx="3141415" cy="1300767"/>
          </a:xfrm>
          <a:prstGeom prst="rect">
            <a:avLst/>
          </a:prstGeom>
          <a:noFill/>
          <a:extLst>
            <a:ext uri="{909E8E84-426E-40DD-AFC4-6F175D3DCCD1}">
              <a14:hiddenFill xmlns:a14="http://schemas.microsoft.com/office/drawing/2010/main">
                <a:solidFill>
                  <a:srgbClr val="FFFFFF"/>
                </a:solidFill>
              </a14:hiddenFill>
            </a:ext>
          </a:extLst>
        </p:spPr>
      </p:pic>
      <p:sp>
        <p:nvSpPr>
          <p:cNvPr id="8" name="Subtitle 2"/>
          <p:cNvSpPr txBox="1">
            <a:spLocks/>
          </p:cNvSpPr>
          <p:nvPr/>
        </p:nvSpPr>
        <p:spPr>
          <a:xfrm>
            <a:off x="984688" y="3827059"/>
            <a:ext cx="10222613" cy="220025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smtClean="0">
                <a:solidFill>
                  <a:srgbClr val="C00000"/>
                </a:solidFill>
              </a:rPr>
              <a:t>GST No : </a:t>
            </a:r>
            <a:r>
              <a:rPr lang="en-US" dirty="0">
                <a:solidFill>
                  <a:srgbClr val="C00000"/>
                </a:solidFill>
              </a:rPr>
              <a:t>07AAJCT0169P1ZR  </a:t>
            </a:r>
            <a:r>
              <a:rPr lang="en-US" dirty="0" smtClean="0">
                <a:solidFill>
                  <a:srgbClr val="C00000"/>
                </a:solidFill>
              </a:rPr>
              <a:t>         CIN </a:t>
            </a:r>
            <a:r>
              <a:rPr lang="en-US" dirty="0">
                <a:solidFill>
                  <a:srgbClr val="C00000"/>
                </a:solidFill>
              </a:rPr>
              <a:t>No : U72200DL2021PTC390270</a:t>
            </a:r>
            <a:endParaRPr lang="en-US" dirty="0" smtClean="0">
              <a:solidFill>
                <a:srgbClr val="C00000"/>
              </a:solidFill>
            </a:endParaRPr>
          </a:p>
          <a:p>
            <a:endParaRPr lang="en-US" dirty="0" smtClean="0">
              <a:solidFill>
                <a:srgbClr val="C00000"/>
              </a:solidFill>
            </a:endParaRPr>
          </a:p>
          <a:p>
            <a:r>
              <a:rPr lang="en-US" dirty="0" smtClean="0">
                <a:solidFill>
                  <a:srgbClr val="C00000"/>
                </a:solidFill>
              </a:rPr>
              <a:t>Address </a:t>
            </a:r>
            <a:r>
              <a:rPr lang="en-US" dirty="0">
                <a:solidFill>
                  <a:srgbClr val="C00000"/>
                </a:solidFill>
              </a:rPr>
              <a:t>: </a:t>
            </a:r>
            <a:r>
              <a:rPr lang="en-US" dirty="0" smtClean="0">
                <a:solidFill>
                  <a:srgbClr val="C00000"/>
                </a:solidFill>
              </a:rPr>
              <a:t>A-31</a:t>
            </a:r>
            <a:r>
              <a:rPr lang="en-US" dirty="0">
                <a:solidFill>
                  <a:srgbClr val="C00000"/>
                </a:solidFill>
              </a:rPr>
              <a:t>, THIRD FLOOR, B/S NEAR MAITRI APARTMENT, GALI NO 5, </a:t>
            </a:r>
            <a:r>
              <a:rPr lang="en-US" dirty="0" smtClean="0">
                <a:solidFill>
                  <a:srgbClr val="C00000"/>
                </a:solidFill>
              </a:rPr>
              <a:t>CHANDER </a:t>
            </a:r>
            <a:r>
              <a:rPr lang="en-US" dirty="0">
                <a:solidFill>
                  <a:srgbClr val="C00000"/>
                </a:solidFill>
              </a:rPr>
              <a:t>VIHAR MANDAWALI, East Delhi, Delhi, 110092</a:t>
            </a:r>
          </a:p>
        </p:txBody>
      </p:sp>
      <p:pic>
        <p:nvPicPr>
          <p:cNvPr id="1028" name="Picture 4" descr="Gst icon on white Royalty Free Vector Image - VectorStock"/>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32440" t="29215" r="31458" b="32476"/>
          <a:stretch/>
        </p:blipFill>
        <p:spPr bwMode="auto">
          <a:xfrm>
            <a:off x="1395207" y="3827059"/>
            <a:ext cx="360607" cy="41327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Flat document icon Royalty Free Vector Image - VectorStock"/>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3776" t="13001" r="13057" b="19936"/>
          <a:stretch/>
        </p:blipFill>
        <p:spPr bwMode="auto">
          <a:xfrm>
            <a:off x="5576547" y="3827059"/>
            <a:ext cx="356616" cy="35301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Location icon map address geographical position Vector Image"/>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3159" t="9839" r="23388" b="17412"/>
          <a:stretch/>
        </p:blipFill>
        <p:spPr bwMode="auto">
          <a:xfrm>
            <a:off x="1038591" y="4715637"/>
            <a:ext cx="356616" cy="5241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17488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ank you PNG | Download PNG image: thank_you_PNG12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4322" y="847602"/>
            <a:ext cx="8643356" cy="477987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 y="0"/>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6613302"/>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8494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b="1" dirty="0" smtClean="0">
                <a:solidFill>
                  <a:srgbClr val="8D021F"/>
                </a:solidFill>
                <a:latin typeface="+mn-lt"/>
              </a:rPr>
              <a:t>Company Profile</a:t>
            </a:r>
            <a:endParaRPr lang="en-US" sz="3500" b="1" dirty="0">
              <a:solidFill>
                <a:srgbClr val="8D021F"/>
              </a:solidFill>
              <a:latin typeface="+mn-lt"/>
            </a:endParaRPr>
          </a:p>
        </p:txBody>
      </p:sp>
      <p:sp>
        <p:nvSpPr>
          <p:cNvPr id="3" name="TextBox 2"/>
          <p:cNvSpPr txBox="1"/>
          <p:nvPr/>
        </p:nvSpPr>
        <p:spPr>
          <a:xfrm>
            <a:off x="838197" y="1690688"/>
            <a:ext cx="10515600" cy="4093428"/>
          </a:xfrm>
          <a:prstGeom prst="rect">
            <a:avLst/>
          </a:prstGeom>
          <a:noFill/>
        </p:spPr>
        <p:txBody>
          <a:bodyPr wrap="square" rtlCol="0">
            <a:spAutoFit/>
          </a:bodyPr>
          <a:lstStyle/>
          <a:p>
            <a:pPr algn="just"/>
            <a:r>
              <a:rPr lang="en-US" sz="2000" dirty="0">
                <a:solidFill>
                  <a:srgbClr val="8D021F"/>
                </a:solidFill>
              </a:rPr>
              <a:t>                         Team </a:t>
            </a:r>
            <a:r>
              <a:rPr lang="en-US" sz="2000" dirty="0" err="1">
                <a:solidFill>
                  <a:srgbClr val="8D021F"/>
                </a:solidFill>
              </a:rPr>
              <a:t>Novatech</a:t>
            </a:r>
            <a:r>
              <a:rPr lang="en-US" sz="2000" dirty="0">
                <a:solidFill>
                  <a:srgbClr val="8D021F"/>
                </a:solidFill>
              </a:rPr>
              <a:t> IT Services </a:t>
            </a:r>
            <a:r>
              <a:rPr lang="en-US" sz="2000" dirty="0" err="1">
                <a:solidFill>
                  <a:srgbClr val="8D021F"/>
                </a:solidFill>
              </a:rPr>
              <a:t>Pvt</a:t>
            </a:r>
            <a:r>
              <a:rPr lang="en-US" sz="2000" dirty="0">
                <a:solidFill>
                  <a:srgbClr val="8D021F"/>
                </a:solidFill>
              </a:rPr>
              <a:t> Ltd Founded in 2021, it has emerged as a leading IT Infrastructure and Information Solution Provider in the last three years in across PAN India. We see ourselves as trusted solutions partner. We understand your needs, Identify- incorporate-Support High quality. Our Technical team have hands-on experience in all aspects of IT planning, deployment, operational management, and maintenance support as a reliable business partner, committed to providing quality services in the remotest of locations across the country.</a:t>
            </a:r>
          </a:p>
          <a:p>
            <a:pPr algn="just"/>
            <a:endParaRPr lang="en-US" sz="2000" dirty="0">
              <a:solidFill>
                <a:srgbClr val="8D021F"/>
              </a:solidFill>
            </a:endParaRPr>
          </a:p>
          <a:p>
            <a:pPr algn="just"/>
            <a:r>
              <a:rPr lang="en-US" sz="2000" dirty="0">
                <a:solidFill>
                  <a:srgbClr val="8D021F"/>
                </a:solidFill>
              </a:rPr>
              <a:t>Team </a:t>
            </a:r>
            <a:r>
              <a:rPr lang="en-US" sz="2000" dirty="0" err="1">
                <a:solidFill>
                  <a:srgbClr val="8D021F"/>
                </a:solidFill>
              </a:rPr>
              <a:t>Novatech</a:t>
            </a:r>
            <a:r>
              <a:rPr lang="en-US" sz="2000" dirty="0">
                <a:solidFill>
                  <a:srgbClr val="8D021F"/>
                </a:solidFill>
              </a:rPr>
              <a:t> IT Services </a:t>
            </a:r>
            <a:r>
              <a:rPr lang="en-US" sz="2000" dirty="0" err="1">
                <a:solidFill>
                  <a:srgbClr val="8D021F"/>
                </a:solidFill>
              </a:rPr>
              <a:t>Pvt</a:t>
            </a:r>
            <a:r>
              <a:rPr lang="en-US" sz="2000" dirty="0">
                <a:solidFill>
                  <a:srgbClr val="8D021F"/>
                </a:solidFill>
              </a:rPr>
              <a:t> Ltd is a IT service provider company which provides service/support PAN India. We embrace challenges and provide best strategies for serving things right ensuring full customer satisfaction. Team </a:t>
            </a:r>
            <a:r>
              <a:rPr lang="en-US" sz="2000" dirty="0" err="1">
                <a:solidFill>
                  <a:srgbClr val="8D021F"/>
                </a:solidFill>
              </a:rPr>
              <a:t>Novatech</a:t>
            </a:r>
            <a:r>
              <a:rPr lang="en-US" sz="2000" dirty="0">
                <a:solidFill>
                  <a:srgbClr val="8D021F"/>
                </a:solidFill>
              </a:rPr>
              <a:t> IT Services </a:t>
            </a:r>
            <a:r>
              <a:rPr lang="en-US" sz="2000" dirty="0" err="1">
                <a:solidFill>
                  <a:srgbClr val="8D021F"/>
                </a:solidFill>
              </a:rPr>
              <a:t>Pvt</a:t>
            </a:r>
            <a:r>
              <a:rPr lang="en-US" sz="2000" dirty="0">
                <a:solidFill>
                  <a:srgbClr val="8D021F"/>
                </a:solidFill>
              </a:rPr>
              <a:t> Ltd believe that technology has reached a level of maturity that the best of the ideas &amp; management practices, generally available to big business houses are ready to be delivered to small &amp; medium sized business. It is our endeavor to make the industry a level playing field where performance and not size determine success.</a:t>
            </a:r>
          </a:p>
        </p:txBody>
      </p:sp>
      <p:sp>
        <p:nvSpPr>
          <p:cNvPr id="4" name="Rectangle 3"/>
          <p:cNvSpPr/>
          <p:nvPr/>
        </p:nvSpPr>
        <p:spPr>
          <a:xfrm>
            <a:off x="-3" y="0"/>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 y="6626181"/>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2928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b="1" dirty="0" smtClean="0">
                <a:solidFill>
                  <a:srgbClr val="8D021F"/>
                </a:solidFill>
                <a:latin typeface="+mn-lt"/>
              </a:rPr>
              <a:t>Company Overview</a:t>
            </a:r>
            <a:r>
              <a:rPr lang="en-US" sz="3500" b="1" dirty="0">
                <a:solidFill>
                  <a:srgbClr val="8D021F"/>
                </a:solidFill>
                <a:latin typeface="+mn-lt"/>
              </a:rPr>
              <a:t>.</a:t>
            </a:r>
          </a:p>
        </p:txBody>
      </p:sp>
      <p:sp>
        <p:nvSpPr>
          <p:cNvPr id="3" name="TextBox 2"/>
          <p:cNvSpPr txBox="1"/>
          <p:nvPr/>
        </p:nvSpPr>
        <p:spPr>
          <a:xfrm>
            <a:off x="838200" y="1690688"/>
            <a:ext cx="10515600" cy="4739759"/>
          </a:xfrm>
          <a:prstGeom prst="rect">
            <a:avLst/>
          </a:prstGeom>
          <a:noFill/>
        </p:spPr>
        <p:txBody>
          <a:bodyPr wrap="square" rtlCol="0">
            <a:spAutoFit/>
          </a:bodyPr>
          <a:lstStyle/>
          <a:p>
            <a:pPr marL="342900" indent="-342900">
              <a:buFont typeface="Wingdings" panose="05000000000000000000" pitchFamily="2" charset="2"/>
              <a:buChar char="ü"/>
            </a:pPr>
            <a:r>
              <a:rPr lang="en-US" sz="2000" dirty="0" smtClean="0">
                <a:solidFill>
                  <a:srgbClr val="8D021F"/>
                </a:solidFill>
              </a:rPr>
              <a:t>Since </a:t>
            </a:r>
            <a:r>
              <a:rPr lang="en-US" sz="2000" dirty="0">
                <a:solidFill>
                  <a:srgbClr val="8D021F"/>
                </a:solidFill>
              </a:rPr>
              <a:t>2021 we are in IT Industry</a:t>
            </a:r>
            <a:r>
              <a:rPr lang="en-US" sz="2000" dirty="0" smtClean="0">
                <a:solidFill>
                  <a:srgbClr val="8D021F"/>
                </a:solidFill>
              </a:rPr>
              <a:t>.</a:t>
            </a:r>
          </a:p>
          <a:p>
            <a:pPr marL="342900" indent="-342900">
              <a:buFont typeface="Wingdings" panose="05000000000000000000" pitchFamily="2" charset="2"/>
              <a:buChar char="ü"/>
            </a:pPr>
            <a:r>
              <a:rPr lang="en-US" sz="2000" dirty="0">
                <a:solidFill>
                  <a:srgbClr val="8D021F"/>
                </a:solidFill>
              </a:rPr>
              <a:t>Strong Service Delivery </a:t>
            </a:r>
            <a:r>
              <a:rPr lang="en-US" sz="2000" dirty="0" smtClean="0">
                <a:solidFill>
                  <a:srgbClr val="8D021F"/>
                </a:solidFill>
              </a:rPr>
              <a:t>Infrastructure.</a:t>
            </a:r>
            <a:endParaRPr lang="en-US" sz="3500" b="1" dirty="0">
              <a:solidFill>
                <a:srgbClr val="8D021F"/>
              </a:solidFill>
            </a:endParaRPr>
          </a:p>
          <a:p>
            <a:pPr algn="ctr"/>
            <a:r>
              <a:rPr lang="en-US" sz="3500" b="1" dirty="0" smtClean="0">
                <a:solidFill>
                  <a:srgbClr val="8D021F"/>
                </a:solidFill>
              </a:rPr>
              <a:t>Who </a:t>
            </a:r>
            <a:r>
              <a:rPr lang="en-US" sz="3500" b="1" dirty="0">
                <a:solidFill>
                  <a:srgbClr val="8D021F"/>
                </a:solidFill>
              </a:rPr>
              <a:t>we are?</a:t>
            </a:r>
          </a:p>
          <a:p>
            <a:pPr algn="just"/>
            <a:endParaRPr lang="en-US" sz="1600" b="1" dirty="0" smtClean="0"/>
          </a:p>
          <a:p>
            <a:pPr algn="just"/>
            <a:r>
              <a:rPr lang="en-US" sz="2000" dirty="0">
                <a:solidFill>
                  <a:srgbClr val="8D021F"/>
                </a:solidFill>
              </a:rPr>
              <a:t>We provide end –to- end quality solutions in the area of information technology,  Application, Delivery Controls and Technology refresh to our target customer. We Give Remote and Onsite Support to Client as per Requirement, We Have Dedicated IT Help Desk Setup and Help Desk Tool to Monitor </a:t>
            </a:r>
            <a:r>
              <a:rPr lang="en-US" sz="2000" dirty="0" smtClean="0">
                <a:solidFill>
                  <a:srgbClr val="8D021F"/>
                </a:solidFill>
              </a:rPr>
              <a:t>Call.</a:t>
            </a:r>
            <a:endParaRPr lang="en-US" sz="3500" b="1" dirty="0" smtClean="0">
              <a:solidFill>
                <a:srgbClr val="8D021F"/>
              </a:solidFill>
            </a:endParaRPr>
          </a:p>
          <a:p>
            <a:pPr algn="ctr"/>
            <a:r>
              <a:rPr lang="en-US" sz="3500" b="1" dirty="0" smtClean="0">
                <a:solidFill>
                  <a:srgbClr val="8D021F"/>
                </a:solidFill>
              </a:rPr>
              <a:t>Team Support</a:t>
            </a:r>
          </a:p>
          <a:p>
            <a:endParaRPr lang="en-US" dirty="0" smtClean="0">
              <a:solidFill>
                <a:srgbClr val="8D021F"/>
              </a:solidFill>
            </a:endParaRPr>
          </a:p>
          <a:p>
            <a:pPr algn="just"/>
            <a:r>
              <a:rPr lang="en-US" dirty="0">
                <a:solidFill>
                  <a:srgbClr val="8D021F"/>
                </a:solidFill>
              </a:rPr>
              <a:t>	</a:t>
            </a:r>
            <a:r>
              <a:rPr lang="en-US" sz="2000" dirty="0" smtClean="0">
                <a:solidFill>
                  <a:srgbClr val="8D021F"/>
                </a:solidFill>
              </a:rPr>
              <a:t>We have a highly qualified and trained team of computer engineers, who have a vast knowledge about their work. Our entire team is passionate about their job, and therefore, they can easily solve the problems within a meantime without any delay.</a:t>
            </a:r>
          </a:p>
          <a:p>
            <a:endParaRPr lang="en-US" dirty="0" err="1" smtClean="0"/>
          </a:p>
        </p:txBody>
      </p:sp>
      <p:sp>
        <p:nvSpPr>
          <p:cNvPr id="4" name="Rectangle 3"/>
          <p:cNvSpPr/>
          <p:nvPr/>
        </p:nvSpPr>
        <p:spPr>
          <a:xfrm>
            <a:off x="-3" y="0"/>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 y="6626181"/>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65992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b="1" dirty="0">
                <a:solidFill>
                  <a:srgbClr val="8D021F"/>
                </a:solidFill>
              </a:rPr>
              <a:t>Vision, Mission &amp; Objectives</a:t>
            </a:r>
            <a:endParaRPr lang="en-US" sz="3500" b="1" dirty="0">
              <a:solidFill>
                <a:srgbClr val="8D021F"/>
              </a:solidFill>
              <a:latin typeface="+mn-lt"/>
            </a:endParaRPr>
          </a:p>
        </p:txBody>
      </p:sp>
      <p:sp>
        <p:nvSpPr>
          <p:cNvPr id="4" name="Rectangle 3"/>
          <p:cNvSpPr/>
          <p:nvPr/>
        </p:nvSpPr>
        <p:spPr>
          <a:xfrm>
            <a:off x="-3" y="0"/>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 y="6626181"/>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4"/>
          <p:cNvGraphicFramePr>
            <a:graphicFrameLocks/>
          </p:cNvGraphicFramePr>
          <p:nvPr>
            <p:extLst>
              <p:ext uri="{D42A27DB-BD31-4B8C-83A1-F6EECF244321}">
                <p14:modId xmlns:p14="http://schemas.microsoft.com/office/powerpoint/2010/main" val="394182855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591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8D021F"/>
                </a:solidFill>
                <a:latin typeface="+mn-lt"/>
              </a:rPr>
              <a:t>Our Services</a:t>
            </a:r>
            <a:endParaRPr lang="en-US" b="1" dirty="0">
              <a:solidFill>
                <a:srgbClr val="8D021F"/>
              </a:solidFill>
              <a:latin typeface="+mn-lt"/>
            </a:endParaRPr>
          </a:p>
        </p:txBody>
      </p:sp>
      <p:graphicFrame>
        <p:nvGraphicFramePr>
          <p:cNvPr id="7" name="Diagram 6"/>
          <p:cNvGraphicFramePr/>
          <p:nvPr>
            <p:extLst>
              <p:ext uri="{D42A27DB-BD31-4B8C-83A1-F6EECF244321}">
                <p14:modId xmlns:p14="http://schemas.microsoft.com/office/powerpoint/2010/main" val="3342551742"/>
              </p:ext>
            </p:extLst>
          </p:nvPr>
        </p:nvGraphicFramePr>
        <p:xfrm>
          <a:off x="838200" y="1519707"/>
          <a:ext cx="10515600" cy="1944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Content Placeholder 2"/>
          <p:cNvSpPr txBox="1">
            <a:spLocks/>
          </p:cNvSpPr>
          <p:nvPr/>
        </p:nvSpPr>
        <p:spPr>
          <a:xfrm>
            <a:off x="838200" y="3644721"/>
            <a:ext cx="10515599" cy="253224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smtClean="0">
                <a:solidFill>
                  <a:srgbClr val="8D021F"/>
                </a:solidFill>
              </a:rPr>
              <a:t>IT  Infrastructure Support, Desktop &amp; Laptop Support &amp; Servers Support.</a:t>
            </a:r>
          </a:p>
          <a:p>
            <a:r>
              <a:rPr lang="en-US" sz="2400" dirty="0" smtClean="0">
                <a:solidFill>
                  <a:srgbClr val="8D021F"/>
                </a:solidFill>
              </a:rPr>
              <a:t>We are Providing PM activity and Asset verification Activity for Pan India Support.</a:t>
            </a:r>
          </a:p>
          <a:p>
            <a:r>
              <a:rPr lang="en-US" sz="2400" dirty="0" smtClean="0">
                <a:solidFill>
                  <a:srgbClr val="8D021F"/>
                </a:solidFill>
              </a:rPr>
              <a:t>Infrastructure support, Residence Engineer Support, Remote Support, Helpdesk Support</a:t>
            </a:r>
          </a:p>
          <a:p>
            <a:r>
              <a:rPr lang="en-US" sz="2400" dirty="0" smtClean="0">
                <a:solidFill>
                  <a:srgbClr val="8D021F"/>
                </a:solidFill>
              </a:rPr>
              <a:t>Provide Manpower as per client requirement.</a:t>
            </a:r>
          </a:p>
        </p:txBody>
      </p:sp>
      <p:sp>
        <p:nvSpPr>
          <p:cNvPr id="5" name="Rectangle 4"/>
          <p:cNvSpPr/>
          <p:nvPr/>
        </p:nvSpPr>
        <p:spPr>
          <a:xfrm>
            <a:off x="-1" y="0"/>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 y="6613302"/>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58923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0"/>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 y="6613302"/>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61357" y="652461"/>
            <a:ext cx="2454326" cy="369332"/>
          </a:xfrm>
          <a:prstGeom prst="rect">
            <a:avLst/>
          </a:prstGeom>
          <a:noFill/>
        </p:spPr>
        <p:txBody>
          <a:bodyPr wrap="none" rtlCol="0">
            <a:spAutoFit/>
          </a:bodyPr>
          <a:lstStyle/>
          <a:p>
            <a:r>
              <a:rPr lang="en-US" b="1" dirty="0">
                <a:solidFill>
                  <a:srgbClr val="8D021F"/>
                </a:solidFill>
              </a:rPr>
              <a:t>IT Consultancy Services </a:t>
            </a:r>
          </a:p>
        </p:txBody>
      </p:sp>
      <p:sp>
        <p:nvSpPr>
          <p:cNvPr id="9" name="TextBox 8"/>
          <p:cNvSpPr txBox="1"/>
          <p:nvPr/>
        </p:nvSpPr>
        <p:spPr>
          <a:xfrm>
            <a:off x="3633278" y="652461"/>
            <a:ext cx="7989204" cy="2031325"/>
          </a:xfrm>
          <a:prstGeom prst="rect">
            <a:avLst/>
          </a:prstGeom>
          <a:noFill/>
        </p:spPr>
        <p:txBody>
          <a:bodyPr wrap="square" rtlCol="0">
            <a:spAutoFit/>
          </a:bodyPr>
          <a:lstStyle/>
          <a:p>
            <a:r>
              <a:rPr lang="en-US" dirty="0">
                <a:solidFill>
                  <a:srgbClr val="C00000"/>
                </a:solidFill>
              </a:rPr>
              <a:t>We </a:t>
            </a:r>
            <a:r>
              <a:rPr lang="en-US" dirty="0" smtClean="0">
                <a:solidFill>
                  <a:srgbClr val="C00000"/>
                </a:solidFill>
              </a:rPr>
              <a:t>provide </a:t>
            </a:r>
            <a:r>
              <a:rPr lang="en-US" dirty="0">
                <a:solidFill>
                  <a:srgbClr val="C00000"/>
                </a:solidFill>
              </a:rPr>
              <a:t>Network Security and Audit, Storage and Servers, IT Infrastructure Development/Support, </a:t>
            </a:r>
            <a:r>
              <a:rPr lang="en-US" dirty="0" smtClean="0">
                <a:solidFill>
                  <a:srgbClr val="C00000"/>
                </a:solidFill>
              </a:rPr>
              <a:t> Infrastructure </a:t>
            </a:r>
            <a:r>
              <a:rPr lang="en-US" dirty="0">
                <a:solidFill>
                  <a:srgbClr val="C00000"/>
                </a:solidFill>
              </a:rPr>
              <a:t>Solutions (Servers, Desktop, Laptop and Storage Solutions</a:t>
            </a:r>
            <a:r>
              <a:rPr lang="en-US" dirty="0" smtClean="0">
                <a:solidFill>
                  <a:srgbClr val="C00000"/>
                </a:solidFill>
              </a:rPr>
              <a:t>).</a:t>
            </a:r>
          </a:p>
          <a:p>
            <a:pPr marL="285750" indent="-285750">
              <a:buFont typeface="Wingdings" panose="05000000000000000000" pitchFamily="2" charset="2"/>
              <a:buChar char="q"/>
            </a:pPr>
            <a:r>
              <a:rPr lang="en-US" dirty="0">
                <a:solidFill>
                  <a:srgbClr val="C00000"/>
                </a:solidFill>
              </a:rPr>
              <a:t>Network </a:t>
            </a:r>
            <a:r>
              <a:rPr lang="en-US" dirty="0" smtClean="0">
                <a:solidFill>
                  <a:srgbClr val="C00000"/>
                </a:solidFill>
              </a:rPr>
              <a:t>Security</a:t>
            </a:r>
          </a:p>
          <a:p>
            <a:pPr marL="285750" indent="-285750">
              <a:buFont typeface="Wingdings" panose="05000000000000000000" pitchFamily="2" charset="2"/>
              <a:buChar char="q"/>
            </a:pPr>
            <a:r>
              <a:rPr lang="en-US" dirty="0">
                <a:solidFill>
                  <a:srgbClr val="C00000"/>
                </a:solidFill>
              </a:rPr>
              <a:t>IT Infrastructure </a:t>
            </a:r>
            <a:r>
              <a:rPr lang="en-US" dirty="0" smtClean="0">
                <a:solidFill>
                  <a:srgbClr val="C00000"/>
                </a:solidFill>
              </a:rPr>
              <a:t>Development/Support.</a:t>
            </a:r>
          </a:p>
          <a:p>
            <a:pPr marL="285750" indent="-285750">
              <a:buFont typeface="Wingdings" panose="05000000000000000000" pitchFamily="2" charset="2"/>
              <a:buChar char="q"/>
            </a:pPr>
            <a:r>
              <a:rPr lang="en-US" dirty="0">
                <a:solidFill>
                  <a:srgbClr val="C00000"/>
                </a:solidFill>
              </a:rPr>
              <a:t>Servers, Desktop, Laptop </a:t>
            </a:r>
            <a:r>
              <a:rPr lang="en-US" dirty="0" smtClean="0">
                <a:solidFill>
                  <a:srgbClr val="C00000"/>
                </a:solidFill>
              </a:rPr>
              <a:t>Support.</a:t>
            </a:r>
          </a:p>
          <a:p>
            <a:pPr marL="285750" indent="-285750">
              <a:buFont typeface="Wingdings" panose="05000000000000000000" pitchFamily="2" charset="2"/>
              <a:buChar char="q"/>
            </a:pPr>
            <a:r>
              <a:rPr lang="en-US" dirty="0">
                <a:solidFill>
                  <a:srgbClr val="C00000"/>
                </a:solidFill>
              </a:rPr>
              <a:t>Storage and Servers </a:t>
            </a:r>
            <a:r>
              <a:rPr lang="en-US" dirty="0" smtClean="0">
                <a:solidFill>
                  <a:srgbClr val="C00000"/>
                </a:solidFill>
              </a:rPr>
              <a:t>Support</a:t>
            </a:r>
            <a:endParaRPr lang="en-US" dirty="0">
              <a:solidFill>
                <a:srgbClr val="C00000"/>
              </a:solidFill>
            </a:endParaRPr>
          </a:p>
        </p:txBody>
      </p:sp>
      <p:sp>
        <p:nvSpPr>
          <p:cNvPr id="12" name="TextBox 11"/>
          <p:cNvSpPr txBox="1"/>
          <p:nvPr/>
        </p:nvSpPr>
        <p:spPr>
          <a:xfrm>
            <a:off x="363185" y="2822285"/>
            <a:ext cx="1430648" cy="369332"/>
          </a:xfrm>
          <a:prstGeom prst="rect">
            <a:avLst/>
          </a:prstGeom>
          <a:noFill/>
        </p:spPr>
        <p:txBody>
          <a:bodyPr wrap="none" rtlCol="0">
            <a:spAutoFit/>
          </a:bodyPr>
          <a:lstStyle/>
          <a:p>
            <a:r>
              <a:rPr lang="en-US" b="1" dirty="0">
                <a:solidFill>
                  <a:srgbClr val="8D021F"/>
                </a:solidFill>
              </a:rPr>
              <a:t>FMS Services</a:t>
            </a:r>
          </a:p>
        </p:txBody>
      </p:sp>
      <p:sp>
        <p:nvSpPr>
          <p:cNvPr id="13" name="TextBox 12"/>
          <p:cNvSpPr txBox="1"/>
          <p:nvPr/>
        </p:nvSpPr>
        <p:spPr>
          <a:xfrm>
            <a:off x="3633278" y="2822285"/>
            <a:ext cx="7989204" cy="1754326"/>
          </a:xfrm>
          <a:prstGeom prst="rect">
            <a:avLst/>
          </a:prstGeom>
          <a:noFill/>
        </p:spPr>
        <p:txBody>
          <a:bodyPr wrap="square" rtlCol="0">
            <a:spAutoFit/>
          </a:bodyPr>
          <a:lstStyle/>
          <a:p>
            <a:r>
              <a:rPr lang="en-US" dirty="0">
                <a:solidFill>
                  <a:srgbClr val="C00000"/>
                </a:solidFill>
              </a:rPr>
              <a:t>In this service we provide Infrastructure support, Residence Engineer Support, Remote Support, Network </a:t>
            </a:r>
            <a:r>
              <a:rPr lang="en-US" dirty="0" smtClean="0">
                <a:solidFill>
                  <a:srgbClr val="C00000"/>
                </a:solidFill>
              </a:rPr>
              <a:t>Support</a:t>
            </a:r>
            <a:r>
              <a:rPr lang="en-US" dirty="0">
                <a:solidFill>
                  <a:srgbClr val="C00000"/>
                </a:solidFill>
              </a:rPr>
              <a:t>, and Server Support .</a:t>
            </a:r>
            <a:endParaRPr lang="en-US" dirty="0" smtClean="0">
              <a:solidFill>
                <a:srgbClr val="C00000"/>
              </a:solidFill>
            </a:endParaRPr>
          </a:p>
          <a:p>
            <a:pPr marL="285750" indent="-285750">
              <a:buFont typeface="Wingdings" panose="05000000000000000000" pitchFamily="2" charset="2"/>
              <a:buChar char="q"/>
            </a:pPr>
            <a:r>
              <a:rPr lang="en-US" dirty="0" smtClean="0">
                <a:solidFill>
                  <a:srgbClr val="C00000"/>
                </a:solidFill>
              </a:rPr>
              <a:t> Remote Support</a:t>
            </a:r>
          </a:p>
          <a:p>
            <a:pPr marL="285750" indent="-285750">
              <a:buFont typeface="Wingdings" panose="05000000000000000000" pitchFamily="2" charset="2"/>
              <a:buChar char="q"/>
            </a:pPr>
            <a:r>
              <a:rPr lang="en-US" dirty="0">
                <a:solidFill>
                  <a:srgbClr val="C00000"/>
                </a:solidFill>
              </a:rPr>
              <a:t> Helpdesk </a:t>
            </a:r>
            <a:r>
              <a:rPr lang="en-US" dirty="0" smtClean="0">
                <a:solidFill>
                  <a:srgbClr val="C00000"/>
                </a:solidFill>
              </a:rPr>
              <a:t>Support</a:t>
            </a:r>
          </a:p>
          <a:p>
            <a:pPr marL="285750" indent="-285750">
              <a:buFont typeface="Wingdings" panose="05000000000000000000" pitchFamily="2" charset="2"/>
              <a:buChar char="q"/>
            </a:pPr>
            <a:r>
              <a:rPr lang="en-US" dirty="0">
                <a:solidFill>
                  <a:srgbClr val="C00000"/>
                </a:solidFill>
              </a:rPr>
              <a:t> Infrastructure </a:t>
            </a:r>
            <a:r>
              <a:rPr lang="en-US" dirty="0" smtClean="0">
                <a:solidFill>
                  <a:srgbClr val="C00000"/>
                </a:solidFill>
              </a:rPr>
              <a:t>support</a:t>
            </a:r>
          </a:p>
          <a:p>
            <a:pPr marL="285750" indent="-285750">
              <a:buFont typeface="Wingdings" panose="05000000000000000000" pitchFamily="2" charset="2"/>
              <a:buChar char="q"/>
            </a:pPr>
            <a:r>
              <a:rPr lang="en-US" dirty="0">
                <a:solidFill>
                  <a:srgbClr val="C00000"/>
                </a:solidFill>
              </a:rPr>
              <a:t> Residence Engineer Support</a:t>
            </a:r>
          </a:p>
        </p:txBody>
      </p:sp>
      <p:sp>
        <p:nvSpPr>
          <p:cNvPr id="14" name="TextBox 13"/>
          <p:cNvSpPr txBox="1"/>
          <p:nvPr/>
        </p:nvSpPr>
        <p:spPr>
          <a:xfrm>
            <a:off x="361357" y="4715111"/>
            <a:ext cx="3271921" cy="369332"/>
          </a:xfrm>
          <a:prstGeom prst="rect">
            <a:avLst/>
          </a:prstGeom>
          <a:noFill/>
        </p:spPr>
        <p:txBody>
          <a:bodyPr wrap="none" rtlCol="0">
            <a:spAutoFit/>
          </a:bodyPr>
          <a:lstStyle/>
          <a:p>
            <a:r>
              <a:rPr lang="en-US" b="1" dirty="0">
                <a:solidFill>
                  <a:srgbClr val="8D021F"/>
                </a:solidFill>
              </a:rPr>
              <a:t>Software and Hardware Support</a:t>
            </a:r>
          </a:p>
        </p:txBody>
      </p:sp>
      <p:sp>
        <p:nvSpPr>
          <p:cNvPr id="15" name="TextBox 14"/>
          <p:cNvSpPr txBox="1"/>
          <p:nvPr/>
        </p:nvSpPr>
        <p:spPr>
          <a:xfrm>
            <a:off x="3633278" y="4715110"/>
            <a:ext cx="7989204" cy="646331"/>
          </a:xfrm>
          <a:prstGeom prst="rect">
            <a:avLst/>
          </a:prstGeom>
          <a:noFill/>
        </p:spPr>
        <p:txBody>
          <a:bodyPr wrap="square" rtlCol="0">
            <a:spAutoFit/>
          </a:bodyPr>
          <a:lstStyle/>
          <a:p>
            <a:r>
              <a:rPr lang="en-US" dirty="0">
                <a:solidFill>
                  <a:srgbClr val="C00000"/>
                </a:solidFill>
              </a:rPr>
              <a:t>We Provide Software and Hardware Support for Laptop, Desktop, Printer and </a:t>
            </a:r>
            <a:r>
              <a:rPr lang="en-US" dirty="0" smtClean="0">
                <a:solidFill>
                  <a:srgbClr val="C00000"/>
                </a:solidFill>
              </a:rPr>
              <a:t>Switch.</a:t>
            </a:r>
            <a:endParaRPr lang="en-US" dirty="0">
              <a:solidFill>
                <a:srgbClr val="C00000"/>
              </a:solidFill>
            </a:endParaRPr>
          </a:p>
        </p:txBody>
      </p:sp>
    </p:spTree>
    <p:extLst>
      <p:ext uri="{BB962C8B-B14F-4D97-AF65-F5344CB8AC3E}">
        <p14:creationId xmlns:p14="http://schemas.microsoft.com/office/powerpoint/2010/main" val="389034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0"/>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 y="6613302"/>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61357" y="652461"/>
            <a:ext cx="3041923" cy="369332"/>
          </a:xfrm>
          <a:prstGeom prst="rect">
            <a:avLst/>
          </a:prstGeom>
          <a:noFill/>
        </p:spPr>
        <p:txBody>
          <a:bodyPr wrap="none" rtlCol="0">
            <a:spAutoFit/>
          </a:bodyPr>
          <a:lstStyle/>
          <a:p>
            <a:r>
              <a:rPr lang="en-US" b="1" dirty="0">
                <a:solidFill>
                  <a:srgbClr val="8D021F"/>
                </a:solidFill>
              </a:rPr>
              <a:t>Annual Maintenance Contract</a:t>
            </a:r>
          </a:p>
        </p:txBody>
      </p:sp>
      <p:sp>
        <p:nvSpPr>
          <p:cNvPr id="9" name="TextBox 8"/>
          <p:cNvSpPr txBox="1"/>
          <p:nvPr/>
        </p:nvSpPr>
        <p:spPr>
          <a:xfrm>
            <a:off x="3633278" y="652461"/>
            <a:ext cx="7989204" cy="1477328"/>
          </a:xfrm>
          <a:prstGeom prst="rect">
            <a:avLst/>
          </a:prstGeom>
          <a:noFill/>
        </p:spPr>
        <p:txBody>
          <a:bodyPr wrap="square" rtlCol="0">
            <a:spAutoFit/>
          </a:bodyPr>
          <a:lstStyle/>
          <a:p>
            <a:r>
              <a:rPr lang="en-US" dirty="0">
                <a:solidFill>
                  <a:srgbClr val="C00000"/>
                </a:solidFill>
              </a:rPr>
              <a:t>We Provide AMC Support for Desktop, Laptop, Printer, Switch and Server with one Years Break Down </a:t>
            </a:r>
            <a:r>
              <a:rPr lang="en-US" dirty="0" smtClean="0">
                <a:solidFill>
                  <a:srgbClr val="C00000"/>
                </a:solidFill>
              </a:rPr>
              <a:t>Services</a:t>
            </a:r>
            <a:r>
              <a:rPr lang="en-US" dirty="0">
                <a:solidFill>
                  <a:srgbClr val="C00000"/>
                </a:solidFill>
              </a:rPr>
              <a:t>.</a:t>
            </a:r>
            <a:endParaRPr lang="en-US" dirty="0" smtClean="0">
              <a:solidFill>
                <a:srgbClr val="C00000"/>
              </a:solidFill>
            </a:endParaRPr>
          </a:p>
          <a:p>
            <a:pPr marL="285750" indent="-285750">
              <a:buFont typeface="Wingdings" panose="05000000000000000000" pitchFamily="2" charset="2"/>
              <a:buChar char="q"/>
            </a:pPr>
            <a:r>
              <a:rPr lang="en-US" dirty="0" smtClean="0">
                <a:solidFill>
                  <a:srgbClr val="C00000"/>
                </a:solidFill>
              </a:rPr>
              <a:t> AMC </a:t>
            </a:r>
            <a:r>
              <a:rPr lang="en-US" dirty="0">
                <a:solidFill>
                  <a:srgbClr val="C00000"/>
                </a:solidFill>
              </a:rPr>
              <a:t>for </a:t>
            </a:r>
            <a:r>
              <a:rPr lang="en-US" dirty="0" smtClean="0">
                <a:solidFill>
                  <a:srgbClr val="C00000"/>
                </a:solidFill>
              </a:rPr>
              <a:t>Laptop</a:t>
            </a:r>
          </a:p>
          <a:p>
            <a:pPr marL="285750" indent="-285750">
              <a:buFont typeface="Wingdings" panose="05000000000000000000" pitchFamily="2" charset="2"/>
              <a:buChar char="q"/>
            </a:pPr>
            <a:r>
              <a:rPr lang="en-US" dirty="0">
                <a:solidFill>
                  <a:srgbClr val="C00000"/>
                </a:solidFill>
              </a:rPr>
              <a:t> AMC for </a:t>
            </a:r>
            <a:r>
              <a:rPr lang="en-US" dirty="0" smtClean="0">
                <a:solidFill>
                  <a:srgbClr val="C00000"/>
                </a:solidFill>
              </a:rPr>
              <a:t>Desktop</a:t>
            </a:r>
          </a:p>
          <a:p>
            <a:pPr marL="285750" indent="-285750">
              <a:buFont typeface="Wingdings" panose="05000000000000000000" pitchFamily="2" charset="2"/>
              <a:buChar char="q"/>
            </a:pPr>
            <a:r>
              <a:rPr lang="en-US" dirty="0">
                <a:solidFill>
                  <a:srgbClr val="C00000"/>
                </a:solidFill>
              </a:rPr>
              <a:t> </a:t>
            </a:r>
            <a:r>
              <a:rPr lang="en-US" dirty="0" smtClean="0">
                <a:solidFill>
                  <a:srgbClr val="C00000"/>
                </a:solidFill>
              </a:rPr>
              <a:t>AMC </a:t>
            </a:r>
            <a:r>
              <a:rPr lang="en-US" dirty="0">
                <a:solidFill>
                  <a:srgbClr val="C00000"/>
                </a:solidFill>
              </a:rPr>
              <a:t>for Printer</a:t>
            </a:r>
          </a:p>
        </p:txBody>
      </p:sp>
      <p:sp>
        <p:nvSpPr>
          <p:cNvPr id="12" name="TextBox 11"/>
          <p:cNvSpPr txBox="1"/>
          <p:nvPr/>
        </p:nvSpPr>
        <p:spPr>
          <a:xfrm>
            <a:off x="361357" y="2129789"/>
            <a:ext cx="2176558" cy="369332"/>
          </a:xfrm>
          <a:prstGeom prst="rect">
            <a:avLst/>
          </a:prstGeom>
          <a:noFill/>
        </p:spPr>
        <p:txBody>
          <a:bodyPr wrap="none" rtlCol="0">
            <a:spAutoFit/>
          </a:bodyPr>
          <a:lstStyle/>
          <a:p>
            <a:r>
              <a:rPr lang="en-US" b="1" dirty="0">
                <a:solidFill>
                  <a:srgbClr val="8D021F"/>
                </a:solidFill>
              </a:rPr>
              <a:t>Manpower Solutions</a:t>
            </a:r>
          </a:p>
        </p:txBody>
      </p:sp>
      <p:sp>
        <p:nvSpPr>
          <p:cNvPr id="13" name="TextBox 12"/>
          <p:cNvSpPr txBox="1"/>
          <p:nvPr/>
        </p:nvSpPr>
        <p:spPr>
          <a:xfrm>
            <a:off x="3633278" y="2129789"/>
            <a:ext cx="7989204" cy="646331"/>
          </a:xfrm>
          <a:prstGeom prst="rect">
            <a:avLst/>
          </a:prstGeom>
          <a:noFill/>
        </p:spPr>
        <p:txBody>
          <a:bodyPr wrap="square" rtlCol="0">
            <a:spAutoFit/>
          </a:bodyPr>
          <a:lstStyle/>
          <a:p>
            <a:r>
              <a:rPr lang="en-US" dirty="0">
                <a:solidFill>
                  <a:srgbClr val="C00000"/>
                </a:solidFill>
              </a:rPr>
              <a:t>We Provide Manpower service as per client </a:t>
            </a:r>
            <a:r>
              <a:rPr lang="en-US" dirty="0" smtClean="0">
                <a:solidFill>
                  <a:srgbClr val="C00000"/>
                </a:solidFill>
              </a:rPr>
              <a:t>requirement.</a:t>
            </a:r>
          </a:p>
          <a:p>
            <a:pPr marL="285750" indent="-285750">
              <a:buFont typeface="Wingdings" panose="05000000000000000000" pitchFamily="2" charset="2"/>
              <a:buChar char="q"/>
            </a:pPr>
            <a:r>
              <a:rPr lang="en-US" dirty="0">
                <a:solidFill>
                  <a:srgbClr val="C00000"/>
                </a:solidFill>
              </a:rPr>
              <a:t> Provide Manpower as per client </a:t>
            </a:r>
            <a:r>
              <a:rPr lang="en-US" dirty="0" smtClean="0">
                <a:solidFill>
                  <a:srgbClr val="C00000"/>
                </a:solidFill>
              </a:rPr>
              <a:t>requirement.</a:t>
            </a:r>
          </a:p>
        </p:txBody>
      </p:sp>
      <p:sp>
        <p:nvSpPr>
          <p:cNvPr id="14" name="TextBox 13"/>
          <p:cNvSpPr txBox="1"/>
          <p:nvPr/>
        </p:nvSpPr>
        <p:spPr>
          <a:xfrm>
            <a:off x="361357" y="2776120"/>
            <a:ext cx="1699504" cy="369332"/>
          </a:xfrm>
          <a:prstGeom prst="rect">
            <a:avLst/>
          </a:prstGeom>
          <a:noFill/>
        </p:spPr>
        <p:txBody>
          <a:bodyPr wrap="none" rtlCol="0">
            <a:spAutoFit/>
          </a:bodyPr>
          <a:lstStyle/>
          <a:p>
            <a:r>
              <a:rPr lang="en-US" b="1" dirty="0">
                <a:solidFill>
                  <a:srgbClr val="8D021F"/>
                </a:solidFill>
              </a:rPr>
              <a:t>On-Call Support</a:t>
            </a:r>
          </a:p>
        </p:txBody>
      </p:sp>
      <p:sp>
        <p:nvSpPr>
          <p:cNvPr id="15" name="TextBox 14"/>
          <p:cNvSpPr txBox="1"/>
          <p:nvPr/>
        </p:nvSpPr>
        <p:spPr>
          <a:xfrm>
            <a:off x="3633278" y="2828835"/>
            <a:ext cx="7989204" cy="1200329"/>
          </a:xfrm>
          <a:prstGeom prst="rect">
            <a:avLst/>
          </a:prstGeom>
          <a:noFill/>
        </p:spPr>
        <p:txBody>
          <a:bodyPr wrap="square" rtlCol="0">
            <a:spAutoFit/>
          </a:bodyPr>
          <a:lstStyle/>
          <a:p>
            <a:r>
              <a:rPr lang="en-US" dirty="0">
                <a:solidFill>
                  <a:srgbClr val="C00000"/>
                </a:solidFill>
              </a:rPr>
              <a:t>We Provide On-Call Support to Client by Remote/On Desk </a:t>
            </a:r>
            <a:r>
              <a:rPr lang="en-US" dirty="0" smtClean="0">
                <a:solidFill>
                  <a:srgbClr val="C00000"/>
                </a:solidFill>
              </a:rPr>
              <a:t>Support.</a:t>
            </a:r>
          </a:p>
          <a:p>
            <a:pPr marL="285750" indent="-285750">
              <a:buFont typeface="Wingdings" panose="05000000000000000000" pitchFamily="2" charset="2"/>
              <a:buChar char="q"/>
            </a:pPr>
            <a:r>
              <a:rPr lang="en-US" dirty="0">
                <a:solidFill>
                  <a:srgbClr val="C00000"/>
                </a:solidFill>
              </a:rPr>
              <a:t> On-Call Support to Client by Desk </a:t>
            </a:r>
            <a:r>
              <a:rPr lang="en-US" dirty="0" smtClean="0">
                <a:solidFill>
                  <a:srgbClr val="C00000"/>
                </a:solidFill>
              </a:rPr>
              <a:t>Support.</a:t>
            </a:r>
          </a:p>
          <a:p>
            <a:pPr marL="285750" indent="-285750">
              <a:buFont typeface="Wingdings" panose="05000000000000000000" pitchFamily="2" charset="2"/>
              <a:buChar char="q"/>
            </a:pPr>
            <a:r>
              <a:rPr lang="en-US" dirty="0" smtClean="0">
                <a:solidFill>
                  <a:srgbClr val="C00000"/>
                </a:solidFill>
              </a:rPr>
              <a:t> On-Call </a:t>
            </a:r>
            <a:r>
              <a:rPr lang="en-US" dirty="0">
                <a:solidFill>
                  <a:srgbClr val="C00000"/>
                </a:solidFill>
              </a:rPr>
              <a:t>Support to Client by Remote </a:t>
            </a:r>
            <a:r>
              <a:rPr lang="en-US" dirty="0" smtClean="0">
                <a:solidFill>
                  <a:srgbClr val="C00000"/>
                </a:solidFill>
              </a:rPr>
              <a:t>Support.</a:t>
            </a:r>
          </a:p>
          <a:p>
            <a:pPr marL="285750" indent="-285750">
              <a:buFont typeface="Wingdings" panose="05000000000000000000" pitchFamily="2" charset="2"/>
              <a:buChar char="q"/>
            </a:pPr>
            <a:r>
              <a:rPr lang="en-US" dirty="0">
                <a:solidFill>
                  <a:srgbClr val="C00000"/>
                </a:solidFill>
              </a:rPr>
              <a:t> Cover PAN India On-Call </a:t>
            </a:r>
            <a:r>
              <a:rPr lang="en-US" dirty="0" smtClean="0">
                <a:solidFill>
                  <a:srgbClr val="C00000"/>
                </a:solidFill>
              </a:rPr>
              <a:t>Support.</a:t>
            </a:r>
            <a:endParaRPr lang="en-US" dirty="0">
              <a:solidFill>
                <a:srgbClr val="C00000"/>
              </a:solidFill>
            </a:endParaRPr>
          </a:p>
        </p:txBody>
      </p:sp>
      <p:sp>
        <p:nvSpPr>
          <p:cNvPr id="10" name="TextBox 9"/>
          <p:cNvSpPr txBox="1"/>
          <p:nvPr/>
        </p:nvSpPr>
        <p:spPr>
          <a:xfrm>
            <a:off x="364211" y="4029164"/>
            <a:ext cx="1942263" cy="369332"/>
          </a:xfrm>
          <a:prstGeom prst="rect">
            <a:avLst/>
          </a:prstGeom>
          <a:noFill/>
        </p:spPr>
        <p:txBody>
          <a:bodyPr wrap="none" rtlCol="0">
            <a:spAutoFit/>
          </a:bodyPr>
          <a:lstStyle/>
          <a:p>
            <a:r>
              <a:rPr lang="en-US" b="1" dirty="0">
                <a:solidFill>
                  <a:srgbClr val="8D021F"/>
                </a:solidFill>
              </a:rPr>
              <a:t>Assets Verification</a:t>
            </a:r>
          </a:p>
        </p:txBody>
      </p:sp>
      <p:sp>
        <p:nvSpPr>
          <p:cNvPr id="11" name="TextBox 10"/>
          <p:cNvSpPr txBox="1"/>
          <p:nvPr/>
        </p:nvSpPr>
        <p:spPr>
          <a:xfrm>
            <a:off x="3633278" y="4081880"/>
            <a:ext cx="7989204" cy="1200329"/>
          </a:xfrm>
          <a:prstGeom prst="rect">
            <a:avLst/>
          </a:prstGeom>
          <a:noFill/>
        </p:spPr>
        <p:txBody>
          <a:bodyPr wrap="square" rtlCol="0">
            <a:spAutoFit/>
          </a:bodyPr>
          <a:lstStyle/>
          <a:p>
            <a:pPr marL="285750" indent="-285750">
              <a:buFont typeface="Wingdings" panose="05000000000000000000" pitchFamily="2" charset="2"/>
              <a:buChar char="q"/>
            </a:pPr>
            <a:r>
              <a:rPr lang="en-US" dirty="0">
                <a:solidFill>
                  <a:srgbClr val="C00000"/>
                </a:solidFill>
              </a:rPr>
              <a:t>Consolidate physical report for all sites and Assets / </a:t>
            </a:r>
            <a:r>
              <a:rPr lang="en-US" dirty="0" smtClean="0">
                <a:solidFill>
                  <a:srgbClr val="C00000"/>
                </a:solidFill>
              </a:rPr>
              <a:t>inventories.</a:t>
            </a:r>
          </a:p>
          <a:p>
            <a:pPr marL="285750" indent="-285750">
              <a:buFont typeface="Wingdings" panose="05000000000000000000" pitchFamily="2" charset="2"/>
              <a:buChar char="q"/>
            </a:pPr>
            <a:r>
              <a:rPr lang="en-US" dirty="0">
                <a:solidFill>
                  <a:srgbClr val="C00000"/>
                </a:solidFill>
              </a:rPr>
              <a:t>Perform reconciliation between physical Assets and Clients </a:t>
            </a:r>
            <a:r>
              <a:rPr lang="en-US" dirty="0" smtClean="0">
                <a:solidFill>
                  <a:srgbClr val="C00000"/>
                </a:solidFill>
              </a:rPr>
              <a:t>Assets.</a:t>
            </a:r>
          </a:p>
          <a:p>
            <a:pPr marL="285750" indent="-285750">
              <a:buFont typeface="Wingdings" panose="05000000000000000000" pitchFamily="2" charset="2"/>
              <a:buChar char="q"/>
            </a:pPr>
            <a:r>
              <a:rPr lang="en-US" dirty="0" smtClean="0">
                <a:solidFill>
                  <a:srgbClr val="C00000"/>
                </a:solidFill>
              </a:rPr>
              <a:t>Resolve </a:t>
            </a:r>
            <a:r>
              <a:rPr lang="en-US" dirty="0">
                <a:solidFill>
                  <a:srgbClr val="C00000"/>
                </a:solidFill>
              </a:rPr>
              <a:t>difference and identifying the </a:t>
            </a:r>
            <a:r>
              <a:rPr lang="en-US" dirty="0" smtClean="0">
                <a:solidFill>
                  <a:srgbClr val="C00000"/>
                </a:solidFill>
              </a:rPr>
              <a:t>reasons.</a:t>
            </a:r>
          </a:p>
          <a:p>
            <a:pPr marL="285750" indent="-285750">
              <a:buFont typeface="Wingdings" panose="05000000000000000000" pitchFamily="2" charset="2"/>
              <a:buChar char="q"/>
            </a:pPr>
            <a:r>
              <a:rPr lang="en-US" dirty="0">
                <a:solidFill>
                  <a:srgbClr val="C00000"/>
                </a:solidFill>
              </a:rPr>
              <a:t>Provide Assets Verification Report with </a:t>
            </a:r>
            <a:r>
              <a:rPr lang="en-US" dirty="0" smtClean="0">
                <a:solidFill>
                  <a:srgbClr val="C00000"/>
                </a:solidFill>
              </a:rPr>
              <a:t>Singed.</a:t>
            </a:r>
            <a:endParaRPr lang="en-US" dirty="0">
              <a:solidFill>
                <a:srgbClr val="C00000"/>
              </a:solidFill>
            </a:endParaRPr>
          </a:p>
        </p:txBody>
      </p:sp>
      <p:sp>
        <p:nvSpPr>
          <p:cNvPr id="16" name="TextBox 15"/>
          <p:cNvSpPr txBox="1"/>
          <p:nvPr/>
        </p:nvSpPr>
        <p:spPr>
          <a:xfrm>
            <a:off x="361357" y="5282208"/>
            <a:ext cx="1289135" cy="369332"/>
          </a:xfrm>
          <a:prstGeom prst="rect">
            <a:avLst/>
          </a:prstGeom>
          <a:noFill/>
        </p:spPr>
        <p:txBody>
          <a:bodyPr wrap="none" rtlCol="0">
            <a:spAutoFit/>
          </a:bodyPr>
          <a:lstStyle/>
          <a:p>
            <a:r>
              <a:rPr lang="en-US" b="1" dirty="0">
                <a:solidFill>
                  <a:srgbClr val="8D021F"/>
                </a:solidFill>
              </a:rPr>
              <a:t>PM Activity</a:t>
            </a:r>
          </a:p>
        </p:txBody>
      </p:sp>
      <p:sp>
        <p:nvSpPr>
          <p:cNvPr id="17" name="TextBox 16"/>
          <p:cNvSpPr txBox="1"/>
          <p:nvPr/>
        </p:nvSpPr>
        <p:spPr>
          <a:xfrm>
            <a:off x="3633278" y="5282208"/>
            <a:ext cx="7989204" cy="923330"/>
          </a:xfrm>
          <a:prstGeom prst="rect">
            <a:avLst/>
          </a:prstGeom>
          <a:noFill/>
        </p:spPr>
        <p:txBody>
          <a:bodyPr wrap="square" rtlCol="0">
            <a:spAutoFit/>
          </a:bodyPr>
          <a:lstStyle/>
          <a:p>
            <a:pPr marL="285750" indent="-285750">
              <a:buFont typeface="Wingdings" panose="05000000000000000000" pitchFamily="2" charset="2"/>
              <a:buChar char="q"/>
            </a:pPr>
            <a:r>
              <a:rPr lang="en-US" dirty="0">
                <a:solidFill>
                  <a:srgbClr val="C00000"/>
                </a:solidFill>
              </a:rPr>
              <a:t>System &amp; Antivirus </a:t>
            </a:r>
            <a:r>
              <a:rPr lang="en-US" dirty="0" smtClean="0">
                <a:solidFill>
                  <a:srgbClr val="C00000"/>
                </a:solidFill>
              </a:rPr>
              <a:t>Update.</a:t>
            </a:r>
          </a:p>
          <a:p>
            <a:pPr marL="285750" indent="-285750">
              <a:buFont typeface="Wingdings" panose="05000000000000000000" pitchFamily="2" charset="2"/>
              <a:buChar char="q"/>
            </a:pPr>
            <a:r>
              <a:rPr lang="en-US" dirty="0">
                <a:solidFill>
                  <a:srgbClr val="C00000"/>
                </a:solidFill>
              </a:rPr>
              <a:t>Domain Re </a:t>
            </a:r>
            <a:r>
              <a:rPr lang="en-US" dirty="0" smtClean="0">
                <a:solidFill>
                  <a:srgbClr val="C00000"/>
                </a:solidFill>
              </a:rPr>
              <a:t>Joining.</a:t>
            </a:r>
          </a:p>
          <a:p>
            <a:pPr marL="285750" indent="-285750">
              <a:buFont typeface="Wingdings" panose="05000000000000000000" pitchFamily="2" charset="2"/>
              <a:buChar char="q"/>
            </a:pPr>
            <a:r>
              <a:rPr lang="en-US" dirty="0">
                <a:solidFill>
                  <a:srgbClr val="C00000"/>
                </a:solidFill>
              </a:rPr>
              <a:t>Cleaning of Laptop/ Desktop/Printer</a:t>
            </a:r>
          </a:p>
        </p:txBody>
      </p:sp>
    </p:spTree>
    <p:extLst>
      <p:ext uri="{BB962C8B-B14F-4D97-AF65-F5344CB8AC3E}">
        <p14:creationId xmlns:p14="http://schemas.microsoft.com/office/powerpoint/2010/main" val="11667576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8D021F"/>
                </a:solidFill>
                <a:latin typeface="+mn-lt"/>
              </a:rPr>
              <a:t>Our Presence in PAN INDIA</a:t>
            </a:r>
            <a:endParaRPr lang="en-US" b="1" dirty="0">
              <a:solidFill>
                <a:srgbClr val="8D021F"/>
              </a:solidFill>
              <a:latin typeface="+mn-lt"/>
            </a:endParaRPr>
          </a:p>
        </p:txBody>
      </p:sp>
      <p:sp>
        <p:nvSpPr>
          <p:cNvPr id="8" name="Content Placeholder 2"/>
          <p:cNvSpPr txBox="1">
            <a:spLocks/>
          </p:cNvSpPr>
          <p:nvPr/>
        </p:nvSpPr>
        <p:spPr>
          <a:xfrm>
            <a:off x="361681" y="1690688"/>
            <a:ext cx="3386071" cy="46540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n-US" sz="1800" dirty="0" smtClean="0">
                <a:solidFill>
                  <a:srgbClr val="C00000"/>
                </a:solidFill>
              </a:rPr>
              <a:t>Delhi NCR (Head Office)</a:t>
            </a:r>
          </a:p>
          <a:p>
            <a:pPr>
              <a:buFont typeface="Wingdings" panose="05000000000000000000" pitchFamily="2" charset="2"/>
              <a:buChar char="ü"/>
            </a:pPr>
            <a:r>
              <a:rPr lang="en-US" sz="1800" dirty="0" smtClean="0">
                <a:solidFill>
                  <a:srgbClr val="C00000"/>
                </a:solidFill>
              </a:rPr>
              <a:t>Gujarat</a:t>
            </a:r>
          </a:p>
          <a:p>
            <a:pPr>
              <a:buFont typeface="Wingdings" panose="05000000000000000000" pitchFamily="2" charset="2"/>
              <a:buChar char="ü"/>
            </a:pPr>
            <a:r>
              <a:rPr lang="en-US" sz="1800" dirty="0">
                <a:solidFill>
                  <a:srgbClr val="C00000"/>
                </a:solidFill>
              </a:rPr>
              <a:t>Madhya Pradesh </a:t>
            </a:r>
            <a:endParaRPr lang="en-US" sz="1800" dirty="0" smtClean="0">
              <a:solidFill>
                <a:srgbClr val="C00000"/>
              </a:solidFill>
            </a:endParaRPr>
          </a:p>
          <a:p>
            <a:pPr>
              <a:buFont typeface="Wingdings" panose="05000000000000000000" pitchFamily="2" charset="2"/>
              <a:buChar char="ü"/>
            </a:pPr>
            <a:r>
              <a:rPr lang="en-US" sz="1800" dirty="0">
                <a:solidFill>
                  <a:srgbClr val="C00000"/>
                </a:solidFill>
              </a:rPr>
              <a:t>Uttar </a:t>
            </a:r>
            <a:r>
              <a:rPr lang="en-US" sz="1800" dirty="0" smtClean="0">
                <a:solidFill>
                  <a:srgbClr val="C00000"/>
                </a:solidFill>
              </a:rPr>
              <a:t>Pradesh</a:t>
            </a:r>
          </a:p>
          <a:p>
            <a:pPr>
              <a:buFont typeface="Wingdings" panose="05000000000000000000" pitchFamily="2" charset="2"/>
              <a:buChar char="ü"/>
            </a:pPr>
            <a:r>
              <a:rPr lang="en-US" sz="1800" dirty="0" smtClean="0">
                <a:solidFill>
                  <a:srgbClr val="C00000"/>
                </a:solidFill>
              </a:rPr>
              <a:t>Odisha</a:t>
            </a:r>
          </a:p>
          <a:p>
            <a:pPr>
              <a:buFont typeface="Wingdings" panose="05000000000000000000" pitchFamily="2" charset="2"/>
              <a:buChar char="ü"/>
            </a:pPr>
            <a:r>
              <a:rPr lang="en-US" sz="1800" dirty="0" smtClean="0">
                <a:solidFill>
                  <a:srgbClr val="C00000"/>
                </a:solidFill>
              </a:rPr>
              <a:t>Maharashtra</a:t>
            </a:r>
          </a:p>
          <a:p>
            <a:pPr>
              <a:buFont typeface="Wingdings" panose="05000000000000000000" pitchFamily="2" charset="2"/>
              <a:buChar char="ü"/>
            </a:pPr>
            <a:r>
              <a:rPr lang="en-US" sz="1800" dirty="0" smtClean="0">
                <a:solidFill>
                  <a:srgbClr val="C00000"/>
                </a:solidFill>
              </a:rPr>
              <a:t>Punjab</a:t>
            </a:r>
          </a:p>
          <a:p>
            <a:pPr>
              <a:buFont typeface="Wingdings" panose="05000000000000000000" pitchFamily="2" charset="2"/>
              <a:buChar char="ü"/>
            </a:pPr>
            <a:r>
              <a:rPr lang="en-US" sz="1800" dirty="0" smtClean="0">
                <a:solidFill>
                  <a:srgbClr val="C00000"/>
                </a:solidFill>
              </a:rPr>
              <a:t>Haryana</a:t>
            </a:r>
          </a:p>
          <a:p>
            <a:pPr>
              <a:buFont typeface="Wingdings" panose="05000000000000000000" pitchFamily="2" charset="2"/>
              <a:buChar char="ü"/>
            </a:pPr>
            <a:r>
              <a:rPr lang="en-US" sz="1800" dirty="0" smtClean="0">
                <a:solidFill>
                  <a:srgbClr val="C00000"/>
                </a:solidFill>
              </a:rPr>
              <a:t>Bihar</a:t>
            </a:r>
          </a:p>
          <a:p>
            <a:pPr>
              <a:buFont typeface="Wingdings" panose="05000000000000000000" pitchFamily="2" charset="2"/>
              <a:buChar char="ü"/>
            </a:pPr>
            <a:r>
              <a:rPr lang="en-US" sz="1800" dirty="0">
                <a:solidFill>
                  <a:srgbClr val="C00000"/>
                </a:solidFill>
              </a:rPr>
              <a:t>West </a:t>
            </a:r>
            <a:r>
              <a:rPr lang="en-US" sz="1800" dirty="0" smtClean="0">
                <a:solidFill>
                  <a:srgbClr val="C00000"/>
                </a:solidFill>
              </a:rPr>
              <a:t>Bengal</a:t>
            </a:r>
          </a:p>
          <a:p>
            <a:pPr>
              <a:buFont typeface="Wingdings" panose="05000000000000000000" pitchFamily="2" charset="2"/>
              <a:buChar char="ü"/>
            </a:pPr>
            <a:r>
              <a:rPr lang="en-US" sz="1800" dirty="0" smtClean="0">
                <a:solidFill>
                  <a:srgbClr val="C00000"/>
                </a:solidFill>
              </a:rPr>
              <a:t>Rajasthan</a:t>
            </a:r>
          </a:p>
          <a:p>
            <a:pPr>
              <a:buFont typeface="Wingdings" panose="05000000000000000000" pitchFamily="2" charset="2"/>
              <a:buChar char="ü"/>
            </a:pPr>
            <a:r>
              <a:rPr lang="en-US" sz="1800" dirty="0" smtClean="0">
                <a:solidFill>
                  <a:srgbClr val="C00000"/>
                </a:solidFill>
              </a:rPr>
              <a:t>Haryana</a:t>
            </a:r>
          </a:p>
        </p:txBody>
      </p:sp>
      <p:sp>
        <p:nvSpPr>
          <p:cNvPr id="5" name="Rectangle 4"/>
          <p:cNvSpPr/>
          <p:nvPr/>
        </p:nvSpPr>
        <p:spPr>
          <a:xfrm>
            <a:off x="-1" y="0"/>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 y="6613302"/>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84114" y="1690688"/>
            <a:ext cx="6014432" cy="4542687"/>
          </a:xfrm>
          <a:prstGeom prst="rect">
            <a:avLst/>
          </a:prstGeom>
        </p:spPr>
      </p:pic>
    </p:spTree>
    <p:extLst>
      <p:ext uri="{BB962C8B-B14F-4D97-AF65-F5344CB8AC3E}">
        <p14:creationId xmlns:p14="http://schemas.microsoft.com/office/powerpoint/2010/main" val="23579101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8D021F"/>
                </a:solidFill>
                <a:latin typeface="+mn-lt"/>
              </a:rPr>
              <a:t>CONTACT US</a:t>
            </a:r>
            <a:endParaRPr lang="en-US" b="1" dirty="0">
              <a:solidFill>
                <a:srgbClr val="8D021F"/>
              </a:solidFill>
              <a:latin typeface="+mn-lt"/>
            </a:endParaRPr>
          </a:p>
        </p:txBody>
      </p:sp>
      <p:sp>
        <p:nvSpPr>
          <p:cNvPr id="4" name="TextBox 3"/>
          <p:cNvSpPr txBox="1"/>
          <p:nvPr/>
        </p:nvSpPr>
        <p:spPr>
          <a:xfrm>
            <a:off x="2033248" y="1812546"/>
            <a:ext cx="8125497" cy="3354765"/>
          </a:xfrm>
          <a:prstGeom prst="rect">
            <a:avLst/>
          </a:prstGeom>
          <a:noFill/>
        </p:spPr>
        <p:txBody>
          <a:bodyPr wrap="square" rtlCol="0">
            <a:spAutoFit/>
          </a:bodyPr>
          <a:lstStyle/>
          <a:p>
            <a:r>
              <a:rPr lang="en-US" sz="2800" dirty="0" smtClean="0">
                <a:solidFill>
                  <a:srgbClr val="8D021F"/>
                </a:solidFill>
                <a:latin typeface="Garamond" panose="02020404030301010803" pitchFamily="18" charset="0"/>
              </a:rPr>
              <a:t>Owner Name: 	Harshit Pandey</a:t>
            </a:r>
            <a:endParaRPr lang="en-US" sz="2800" dirty="0">
              <a:solidFill>
                <a:srgbClr val="8D021F"/>
              </a:solidFill>
              <a:latin typeface="Garamond" panose="02020404030301010803" pitchFamily="18" charset="0"/>
            </a:endParaRPr>
          </a:p>
          <a:p>
            <a:r>
              <a:rPr lang="en-US" sz="2800" dirty="0" smtClean="0">
                <a:solidFill>
                  <a:srgbClr val="8D021F"/>
                </a:solidFill>
                <a:latin typeface="Garamond" panose="02020404030301010803" pitchFamily="18" charset="0"/>
              </a:rPr>
              <a:t>Contact No:		8383874588/8920018476</a:t>
            </a:r>
          </a:p>
          <a:p>
            <a:r>
              <a:rPr lang="en-US" sz="2800" dirty="0" smtClean="0">
                <a:solidFill>
                  <a:srgbClr val="8D021F"/>
                </a:solidFill>
                <a:latin typeface="Garamond" panose="02020404030301010803" pitchFamily="18" charset="0"/>
              </a:rPr>
              <a:t>Email ID:	</a:t>
            </a:r>
            <a:r>
              <a:rPr lang="en-US" sz="2800" dirty="0">
                <a:solidFill>
                  <a:srgbClr val="8D021F"/>
                </a:solidFill>
                <a:latin typeface="Garamond" panose="02020404030301010803" pitchFamily="18" charset="0"/>
              </a:rPr>
              <a:t>	</a:t>
            </a:r>
            <a:r>
              <a:rPr lang="en-US" sz="2400" dirty="0">
                <a:solidFill>
                  <a:srgbClr val="8D021F"/>
                </a:solidFill>
                <a:latin typeface="Garamond" panose="02020404030301010803" pitchFamily="18" charset="0"/>
                <a:hlinkClick r:id="rId2"/>
              </a:rPr>
              <a:t>team@novatechitservices.com</a:t>
            </a:r>
            <a:r>
              <a:rPr lang="en-US" sz="2400" dirty="0">
                <a:solidFill>
                  <a:srgbClr val="8D021F"/>
                </a:solidFill>
                <a:latin typeface="Garamond" panose="02020404030301010803" pitchFamily="18" charset="0"/>
              </a:rPr>
              <a:t> </a:t>
            </a:r>
          </a:p>
          <a:p>
            <a:r>
              <a:rPr lang="en-US" sz="2800" dirty="0">
                <a:solidFill>
                  <a:srgbClr val="8D021F"/>
                </a:solidFill>
                <a:latin typeface="Garamond" panose="02020404030301010803" pitchFamily="18" charset="0"/>
              </a:rPr>
              <a:t>	</a:t>
            </a:r>
            <a:r>
              <a:rPr lang="en-US" sz="2800" dirty="0" smtClean="0">
                <a:solidFill>
                  <a:srgbClr val="8D021F"/>
                </a:solidFill>
                <a:latin typeface="Garamond" panose="02020404030301010803" pitchFamily="18" charset="0"/>
              </a:rPr>
              <a:t>		and </a:t>
            </a:r>
            <a:r>
              <a:rPr lang="en-US" sz="2400" dirty="0" smtClean="0">
                <a:solidFill>
                  <a:srgbClr val="0070C0"/>
                </a:solidFill>
                <a:latin typeface="Garamond" panose="02020404030301010803" pitchFamily="18" charset="0"/>
              </a:rPr>
              <a:t>teamnovatechitservice@gmail.com</a:t>
            </a:r>
            <a:endParaRPr lang="en-US" sz="2800" dirty="0" smtClean="0">
              <a:solidFill>
                <a:srgbClr val="0070C0"/>
              </a:solidFill>
              <a:latin typeface="Garamond" panose="02020404030301010803" pitchFamily="18" charset="0"/>
            </a:endParaRPr>
          </a:p>
          <a:p>
            <a:r>
              <a:rPr lang="en-US" sz="2800" dirty="0" smtClean="0">
                <a:solidFill>
                  <a:srgbClr val="8D021F"/>
                </a:solidFill>
                <a:latin typeface="Garamond" panose="02020404030301010803" pitchFamily="18" charset="0"/>
              </a:rPr>
              <a:t>Location:		</a:t>
            </a:r>
            <a:r>
              <a:rPr lang="en-US" sz="2400" dirty="0">
                <a:solidFill>
                  <a:srgbClr val="8D021F"/>
                </a:solidFill>
                <a:latin typeface="Garamond" panose="02020404030301010803" pitchFamily="18" charset="0"/>
              </a:rPr>
              <a:t>A-31, THIRD FLOOR, B/S NEAR </a:t>
            </a:r>
            <a:r>
              <a:rPr lang="en-US" sz="2400" dirty="0" smtClean="0">
                <a:solidFill>
                  <a:srgbClr val="8D021F"/>
                </a:solidFill>
                <a:latin typeface="Garamond" panose="02020404030301010803" pitchFamily="18" charset="0"/>
              </a:rPr>
              <a:t>				MAITRI </a:t>
            </a:r>
            <a:r>
              <a:rPr lang="en-US" sz="2400" dirty="0">
                <a:solidFill>
                  <a:srgbClr val="8D021F"/>
                </a:solidFill>
                <a:latin typeface="Garamond" panose="02020404030301010803" pitchFamily="18" charset="0"/>
              </a:rPr>
              <a:t>APARTMENT, GALI NO </a:t>
            </a:r>
            <a:r>
              <a:rPr lang="en-US" sz="2400" dirty="0" smtClean="0">
                <a:solidFill>
                  <a:srgbClr val="8D021F"/>
                </a:solidFill>
                <a:latin typeface="Garamond" panose="02020404030301010803" pitchFamily="18" charset="0"/>
              </a:rPr>
              <a:t>				5</a:t>
            </a:r>
            <a:r>
              <a:rPr lang="en-US" sz="2400" dirty="0">
                <a:solidFill>
                  <a:srgbClr val="8D021F"/>
                </a:solidFill>
                <a:latin typeface="Garamond" panose="02020404030301010803" pitchFamily="18" charset="0"/>
              </a:rPr>
              <a:t>, CHANDER VIHAR </a:t>
            </a:r>
            <a:r>
              <a:rPr lang="en-US" sz="2400" dirty="0" smtClean="0">
                <a:solidFill>
                  <a:srgbClr val="8D021F"/>
                </a:solidFill>
                <a:latin typeface="Garamond" panose="02020404030301010803" pitchFamily="18" charset="0"/>
              </a:rPr>
              <a:t>					MANDAWALI</a:t>
            </a:r>
            <a:r>
              <a:rPr lang="en-US" sz="2400" dirty="0">
                <a:solidFill>
                  <a:srgbClr val="8D021F"/>
                </a:solidFill>
                <a:latin typeface="Garamond" panose="02020404030301010803" pitchFamily="18" charset="0"/>
              </a:rPr>
              <a:t>, East Delhi, Delhi, 110092</a:t>
            </a:r>
          </a:p>
        </p:txBody>
      </p:sp>
      <p:sp>
        <p:nvSpPr>
          <p:cNvPr id="6" name="Rectangle 5"/>
          <p:cNvSpPr/>
          <p:nvPr/>
        </p:nvSpPr>
        <p:spPr>
          <a:xfrm>
            <a:off x="-3" y="0"/>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 y="6613301"/>
            <a:ext cx="12192000" cy="244698"/>
          </a:xfrm>
          <a:prstGeom prst="rect">
            <a:avLst/>
          </a:prstGeom>
          <a:solidFill>
            <a:srgbClr val="C00000"/>
          </a:solidFill>
          <a:ln>
            <a:solidFill>
              <a:srgbClr val="8D02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46789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TotalTime>
  <Words>712</Words>
  <Application>Microsoft Office PowerPoint</Application>
  <PresentationFormat>Widescreen</PresentationFormat>
  <Paragraphs>90</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Garamond</vt:lpstr>
      <vt:lpstr>Wingdings</vt:lpstr>
      <vt:lpstr>Office Theme</vt:lpstr>
      <vt:lpstr>TEAM NOVATECH IT SERVICES PVT LTD</vt:lpstr>
      <vt:lpstr>Company Profile</vt:lpstr>
      <vt:lpstr>Company Overview.</vt:lpstr>
      <vt:lpstr>Vision, Mission &amp; Objectives</vt:lpstr>
      <vt:lpstr>Our Services</vt:lpstr>
      <vt:lpstr>PowerPoint Presentation</vt:lpstr>
      <vt:lpstr>PowerPoint Presentation</vt:lpstr>
      <vt:lpstr>Our Presence in PAN INDIA</vt:lpstr>
      <vt:lpstr>CONTACT US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dell</dc:creator>
  <cp:lastModifiedBy>Microsoft account</cp:lastModifiedBy>
  <cp:revision>38</cp:revision>
  <dcterms:created xsi:type="dcterms:W3CDTF">2022-12-23T14:36:57Z</dcterms:created>
  <dcterms:modified xsi:type="dcterms:W3CDTF">2023-08-08T16:10:59Z</dcterms:modified>
</cp:coreProperties>
</file>