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  <p:embeddedFontLst>
    <p:embeddedFont>
      <p:font typeface="JDPROE+Arial-BoldItalicMT"/>
      <p:regular r:id="rId29"/>
    </p:embeddedFont>
    <p:embeddedFont>
      <p:font typeface="WRMRIL+Arial-BoldMT"/>
      <p:regular r:id="rId30"/>
    </p:embeddedFont>
    <p:embeddedFont>
      <p:font typeface="NENIOK+Wingdings-Regular"/>
      <p:regular r:id="rId31"/>
    </p:embeddedFont>
    <p:embeddedFont>
      <p:font typeface="MBLRMH+ArialMT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mailto:dr.prasad@varelectrochem.in" TargetMode="External" /><Relationship Id="rId3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9240" y="4042209"/>
            <a:ext cx="6522796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VAR</a:t>
            </a:r>
            <a:r>
              <a:rPr dirty="0" sz="4000" spc="109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&amp;</a:t>
            </a:r>
            <a:r>
              <a:rPr dirty="0" sz="4000" spc="107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ASB</a:t>
            </a:r>
            <a:r>
              <a:rPr dirty="0" sz="4000" spc="109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Group</a:t>
            </a:r>
            <a:r>
              <a:rPr dirty="0" sz="4000" spc="107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in</a:t>
            </a:r>
            <a:r>
              <a:rPr dirty="0" sz="4000" spc="108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4000" b="1">
                <a:solidFill>
                  <a:srgbClr val="373fe9"/>
                </a:solidFill>
                <a:latin typeface="JDPROE+Arial-BoldItalicMT"/>
                <a:cs typeface="JDPROE+Arial-BoldItalicMT"/>
              </a:rPr>
              <a:t>India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12859" y="54242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5756" y="387896"/>
            <a:ext cx="504836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Dry</a:t>
            </a:r>
            <a:r>
              <a:rPr dirty="0" sz="3200" spc="8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Room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at</a:t>
            </a:r>
            <a:r>
              <a:rPr dirty="0" sz="3200" spc="8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12859" y="54242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6256" y="406186"/>
            <a:ext cx="504836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Dry</a:t>
            </a:r>
            <a:r>
              <a:rPr dirty="0" sz="3200" spc="8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Room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at</a:t>
            </a:r>
            <a:r>
              <a:rPr dirty="0" sz="3200" spc="8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12859" y="54242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314" y="402266"/>
            <a:ext cx="504836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Dry</a:t>
            </a:r>
            <a:r>
              <a:rPr dirty="0" sz="3200" spc="8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Room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at</a:t>
            </a:r>
            <a:r>
              <a:rPr dirty="0" sz="3200" spc="8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99500" y="121734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98b95"/>
                </a:solidFill>
                <a:latin typeface="WRMRIL+Arial-BoldMT"/>
                <a:cs typeface="WRMRIL+Arial-BoldMT"/>
              </a:rPr>
              <a:t>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7648" y="517664"/>
            <a:ext cx="333334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PARR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CALORIMETER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75700" y="88691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898b95"/>
                </a:solidFill>
                <a:latin typeface="WRMRIL+Arial-BoldMT"/>
                <a:cs typeface="WRMRIL+Arial-BoldMT"/>
              </a:rPr>
              <a:t>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1069" y="331815"/>
            <a:ext cx="473750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SHAKER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CONTROLLER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SETUP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95385" y="71704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1455" y="398804"/>
            <a:ext cx="132099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Vibrator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48725" y="29019"/>
            <a:ext cx="29400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3040" y="439805"/>
            <a:ext cx="3407653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BUMP</a:t>
            </a:r>
            <a:r>
              <a:rPr dirty="0" sz="2400" spc="-1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TEST</a:t>
            </a:r>
            <a:r>
              <a:rPr dirty="0" sz="2400" spc="62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MACHINE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78875" y="53071"/>
            <a:ext cx="287573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497" y="392706"/>
            <a:ext cx="255452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X-RAY</a:t>
            </a:r>
            <a:r>
              <a:rPr dirty="0" sz="2400" spc="62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8142" y="61925"/>
            <a:ext cx="287573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2041" y="294773"/>
            <a:ext cx="5126125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BATTERY</a:t>
            </a:r>
            <a:r>
              <a:rPr dirty="0" sz="2400" spc="63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LEAK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CHECK</a:t>
            </a:r>
            <a:r>
              <a:rPr dirty="0" sz="2400" spc="6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99918" y="90120"/>
            <a:ext cx="287573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8408" y="515904"/>
            <a:ext cx="465368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ENVIRONMENTAL</a:t>
            </a:r>
            <a:r>
              <a:rPr dirty="0" sz="2400" spc="63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CHAMBERS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93175" y="54242"/>
            <a:ext cx="312566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spc="149" b="1">
                <a:solidFill>
                  <a:srgbClr val="50758a"/>
                </a:solidFill>
                <a:latin typeface="WRMRIL+Arial-BoldMT"/>
                <a:cs typeface="WRMRIL+Arial-BoldMT"/>
              </a:rPr>
              <a:t>2</a:t>
            </a:r>
            <a:r>
              <a:rPr dirty="0" sz="1000" b="1">
                <a:solidFill>
                  <a:srgbClr val="ffffff"/>
                </a:solidFill>
                <a:latin typeface="WRMRIL+Arial-BoldMT"/>
                <a:cs typeface="WRMRIL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40" y="395496"/>
            <a:ext cx="524535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ASB</a:t>
            </a:r>
            <a:r>
              <a:rPr dirty="0" sz="2800" spc="7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Group</a:t>
            </a:r>
            <a:r>
              <a:rPr dirty="0" sz="2800" spc="7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–</a:t>
            </a:r>
            <a:r>
              <a:rPr dirty="0" sz="2800" spc="7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Global</a:t>
            </a:r>
            <a:r>
              <a:rPr dirty="0" sz="2800" spc="7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Presence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17" y="2845503"/>
            <a:ext cx="4549940" cy="1054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ASB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Group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in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a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few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WRMRIL+Arial-BoldMT"/>
                <a:cs typeface="WRMRIL+Arial-BoldMT"/>
              </a:rPr>
              <a:t>numbers:</a:t>
            </a:r>
          </a:p>
          <a:p>
            <a:pPr marL="247650" marR="0">
              <a:lnSpc>
                <a:spcPts val="2275"/>
              </a:lnSpc>
              <a:spcBef>
                <a:spcPts val="613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Produces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only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thermal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batteries</a:t>
            </a:r>
          </a:p>
          <a:p>
            <a:pPr marL="247650" marR="0">
              <a:lnSpc>
                <a:spcPts val="2275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460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employees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8128" y="3743868"/>
            <a:ext cx="474166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2060"/>
                </a:solidFill>
                <a:latin typeface="WRMRIL+Arial-BoldMT"/>
                <a:cs typeface="WRMRIL+Arial-BoldMT"/>
              </a:rPr>
              <a:t>VAR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5867" y="3938687"/>
            <a:ext cx="5712307" cy="692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R&amp;D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Investment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excess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7%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revenue</a:t>
            </a:r>
          </a:p>
          <a:p>
            <a:pPr marL="0" marR="0">
              <a:lnSpc>
                <a:spcPts val="2275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More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than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60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years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2000" spc="-11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experience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867" y="4670207"/>
            <a:ext cx="5557708" cy="327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Single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shift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capacity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exceeds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100,000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(28V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1617" y="4979103"/>
            <a:ext cx="307088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equivalent)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and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growing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867" y="5340767"/>
            <a:ext cx="6297941" cy="1058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More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than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3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million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batteries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produced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to</a:t>
            </a:r>
            <a:r>
              <a:rPr dirty="0" sz="2000" spc="-1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date</a:t>
            </a:r>
          </a:p>
          <a:p>
            <a:pPr marL="0" marR="0">
              <a:lnSpc>
                <a:spcPts val="2275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Average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2000" spc="-7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30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development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programs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every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year</a:t>
            </a:r>
          </a:p>
          <a:p>
            <a:pPr marL="0" marR="0">
              <a:lnSpc>
                <a:spcPts val="2275"/>
              </a:lnSpc>
              <a:spcBef>
                <a:spcPts val="554"/>
              </a:spcBef>
              <a:spcAft>
                <a:spcPts val="0"/>
              </a:spcAft>
            </a:pPr>
            <a:r>
              <a:rPr dirty="0" sz="2050">
                <a:solidFill>
                  <a:srgbClr val="07174a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2050" spc="800">
                <a:solidFill>
                  <a:srgbClr val="07174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All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sites</a:t>
            </a:r>
            <a:r>
              <a:rPr dirty="0" sz="2000" spc="-17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are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ISO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>
                <a:solidFill>
                  <a:srgbClr val="373fe9"/>
                </a:solidFill>
                <a:latin typeface="WRMRIL+Arial-BoldMT"/>
                <a:cs typeface="WRMRIL+Arial-BoldMT"/>
              </a:rPr>
              <a:t>certified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6025" y="75969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4471" y="435570"/>
            <a:ext cx="6344715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BATTERY</a:t>
            </a:r>
            <a:r>
              <a:rPr dirty="0" sz="2400" spc="63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NON-DESCTRUCTIVE</a:t>
            </a:r>
            <a:r>
              <a:rPr dirty="0" sz="2400" spc="63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AND</a:t>
            </a:r>
            <a:r>
              <a:rPr dirty="0" sz="2400" spc="6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FIRE</a:t>
            </a:r>
          </a:p>
          <a:p>
            <a:pPr marL="1977925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TEST</a:t>
            </a:r>
            <a:r>
              <a:rPr dirty="0" sz="2400" spc="64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7671" y="3498554"/>
            <a:ext cx="73651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NON-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321" y="3772875"/>
            <a:ext cx="1765436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DESTRUCTIVE</a:t>
            </a:r>
          </a:p>
          <a:p>
            <a:pPr marL="8255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ELECTRICAL</a:t>
            </a:r>
          </a:p>
          <a:p>
            <a:pPr marL="762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TEST</a:t>
            </a: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BENCH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375" y="3800530"/>
            <a:ext cx="1573112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FIRING</a:t>
            </a: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TEST</a:t>
            </a:r>
          </a:p>
          <a:p>
            <a:pPr marL="3048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7174a"/>
                </a:solidFill>
                <a:latin typeface="WRMRIL+Arial-BoldMT"/>
                <a:cs typeface="WRMRIL+Arial-BoldMT"/>
              </a:rPr>
              <a:t>BENCH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44584" y="121688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7375" y="541225"/>
            <a:ext cx="475422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PREPARATION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FOR</a:t>
            </a:r>
            <a:r>
              <a:rPr dirty="0" sz="2400" spc="6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SHIPMENT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83763" y="174048"/>
            <a:ext cx="300725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7174a"/>
                </a:solidFill>
                <a:latin typeface="MBLRMH+ArialMT"/>
                <a:cs typeface="MBLRMH+ArialMT"/>
              </a:rPr>
              <a:t>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5975" y="519033"/>
            <a:ext cx="4754222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PREPARATION</a:t>
            </a:r>
            <a:r>
              <a:rPr dirty="0" sz="2400" spc="6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FOR</a:t>
            </a:r>
            <a:r>
              <a:rPr dirty="0" sz="2400" spc="6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SHIPMENT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5840" y="54242"/>
            <a:ext cx="293662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1572" y="2826417"/>
            <a:ext cx="3005543" cy="662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373fe9"/>
                </a:solidFill>
                <a:latin typeface="WRMRIL+Arial-BoldMT"/>
                <a:cs typeface="WRMRIL+Arial-BoldMT"/>
              </a:rPr>
              <a:t>Thank</a:t>
            </a:r>
            <a:r>
              <a:rPr dirty="0" sz="44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4400" b="1">
                <a:solidFill>
                  <a:srgbClr val="373fe9"/>
                </a:solidFill>
                <a:latin typeface="WRMRIL+Arial-BoldMT"/>
                <a:cs typeface="WRMRIL+Arial-BoldMT"/>
              </a:rPr>
              <a:t>You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6039" y="4336782"/>
            <a:ext cx="2521816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  <a:r>
              <a:rPr dirty="0" sz="2800" spc="7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Contacts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58439" y="4982130"/>
            <a:ext cx="168964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b2371"/>
                </a:solidFill>
                <a:latin typeface="WRMRIL+Arial-BoldMT"/>
                <a:cs typeface="WRMRIL+Arial-BoldMT"/>
              </a:rPr>
              <a:t>Dr.R.N.Prasad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8439" y="5530770"/>
            <a:ext cx="3373784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f0571c"/>
                </a:solidFill>
                <a:latin typeface="WRMRIL+Arial-BoldMT"/>
                <a:cs typeface="WRMRIL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dr.prasad@varelectrochem.in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 u="sng">
                <a:solidFill>
                  <a:srgbClr val="0b2371"/>
                </a:solidFill>
                <a:latin typeface="WRMRIL+Arial-BoldMT"/>
                <a:cs typeface="WRMRIL+Arial-BoldMT"/>
              </a:rPr>
              <a:t>info@varelectrochem.in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940" y="54242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8010" y="496302"/>
            <a:ext cx="903188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040" y="1432660"/>
            <a:ext cx="4593374" cy="623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WRMRIL+Arial-BoldMT"/>
                <a:cs typeface="WRMRIL+Arial-BoldMT"/>
              </a:rPr>
              <a:t>VAR</a:t>
            </a:r>
          </a:p>
          <a:p>
            <a:pPr marL="0" marR="0">
              <a:lnSpc>
                <a:spcPts val="2053"/>
              </a:lnSpc>
              <a:spcBef>
                <a:spcPts val="547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Joint-Venture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Group.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086771"/>
            <a:ext cx="8618893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group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invests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main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industrial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equipment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spc="46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company.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The</a:t>
            </a:r>
            <a:r>
              <a:rPr dirty="0" sz="1800" spc="-123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new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2365348"/>
            <a:ext cx="789981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group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standard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equipment</a:t>
            </a:r>
            <a:r>
              <a:rPr dirty="0" sz="1800" spc="27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fully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operational</a:t>
            </a:r>
            <a:r>
              <a:rPr dirty="0" sz="1800" spc="14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since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January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2019.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2690275"/>
            <a:ext cx="7839189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spc="-13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has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all</a:t>
            </a:r>
            <a:r>
              <a:rPr dirty="0" sz="1800" spc="496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technical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capability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to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design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and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manufacture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thermal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940" y="2968852"/>
            <a:ext cx="568976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batteries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following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Group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standard</a:t>
            </a:r>
            <a:r>
              <a:rPr dirty="0" sz="1800" spc="33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processes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40" y="3293779"/>
            <a:ext cx="7943507" cy="628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will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maintain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manufacturing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Quality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standards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and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testing.</a:t>
            </a:r>
          </a:p>
          <a:p>
            <a:pPr marL="0" marR="0">
              <a:lnSpc>
                <a:spcPts val="2053"/>
              </a:lnSpc>
              <a:spcBef>
                <a:spcPts val="488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does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not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need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French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license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40" y="3952147"/>
            <a:ext cx="7018858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73fe9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373fe9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Single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shift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capacity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VAR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is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30,000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(28V/220W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373fe9"/>
                </a:solidFill>
                <a:latin typeface="WRMRIL+Arial-BoldMT"/>
                <a:cs typeface="WRMRIL+Arial-BoldMT"/>
              </a:rPr>
              <a:t>equivalent)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683" y="54242"/>
            <a:ext cx="332057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0758a"/>
                </a:solidFill>
                <a:latin typeface="WRMRIL+Arial-BoldMT"/>
                <a:cs typeface="WRMRIL+Arial-BoldMT"/>
              </a:rPr>
              <a:t>4</a:t>
            </a:r>
            <a:r>
              <a:rPr dirty="0" sz="1000" spc="23" b="1">
                <a:solidFill>
                  <a:srgbClr val="50758a"/>
                </a:solidFill>
                <a:latin typeface="WRMRIL+Arial-BoldMT"/>
                <a:cs typeface="WRMRIL+Arial-BoldM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WRMRIL+Arial-BoldMT"/>
                <a:cs typeface="WRMRIL+Arial-BoldMT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440" y="464727"/>
            <a:ext cx="3134162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  <a:r>
              <a:rPr dirty="0" sz="2800" spc="7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Electrochem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2364" y="1280271"/>
            <a:ext cx="5613621" cy="1076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BLRMH+ArialMT"/>
                <a:cs typeface="MBLRMH+ArialMT"/>
              </a:rPr>
              <a:t>-</a:t>
            </a:r>
            <a:r>
              <a:rPr dirty="0" sz="1650" spc="1242">
                <a:solidFill>
                  <a:srgbClr val="000000"/>
                </a:solidFill>
                <a:latin typeface="MBLRMH+ArialMT"/>
                <a:cs typeface="MBLRMH+Arial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Based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Hyderabad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–India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since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1997</a:t>
            </a:r>
          </a:p>
          <a:p>
            <a:pPr marL="0" marR="0">
              <a:lnSpc>
                <a:spcPts val="1843"/>
              </a:lnSpc>
              <a:spcBef>
                <a:spcPts val="31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BLRMH+ArialMT"/>
                <a:cs typeface="MBLRMH+ArialMT"/>
              </a:rPr>
              <a:t>-</a:t>
            </a:r>
            <a:r>
              <a:rPr dirty="0" sz="1650" spc="1242">
                <a:solidFill>
                  <a:srgbClr val="000000"/>
                </a:solidFill>
                <a:latin typeface="MBLRMH+ArialMT"/>
                <a:cs typeface="MBLRMH+Arial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~100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Employees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BLRMH+ArialMT"/>
                <a:cs typeface="MBLRMH+ArialMT"/>
              </a:rPr>
              <a:t>-</a:t>
            </a:r>
            <a:r>
              <a:rPr dirty="0" sz="1650" spc="1242">
                <a:solidFill>
                  <a:srgbClr val="000000"/>
                </a:solidFill>
                <a:latin typeface="MBLRMH+ArialMT"/>
                <a:cs typeface="MBLRMH+Arial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ISO9001,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2015,</a:t>
            </a:r>
            <a:r>
              <a:rPr dirty="0" sz="1600" spc="44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JV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with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ASB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France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from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2017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BLRMH+ArialMT"/>
                <a:cs typeface="MBLRMH+ArialMT"/>
              </a:rPr>
              <a:t>-</a:t>
            </a:r>
            <a:r>
              <a:rPr dirty="0" sz="1650" spc="1242">
                <a:solidFill>
                  <a:srgbClr val="000000"/>
                </a:solidFill>
                <a:latin typeface="MBLRMH+ArialMT"/>
                <a:cs typeface="MBLRMH+Arial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Supplier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to</a:t>
            </a:r>
            <a:r>
              <a:rPr dirty="0" sz="1600" spc="44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RCI,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DRDL,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ARDE,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BDL,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NSTL,ASL,TBRL,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8114" y="2310148"/>
            <a:ext cx="452695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PGAD,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ADE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etc.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in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India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(Ministry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of</a:t>
            </a:r>
            <a:r>
              <a:rPr dirty="0" sz="1600" b="1">
                <a:solidFill>
                  <a:srgbClr val="373fe9"/>
                </a:solidFill>
                <a:latin typeface="WRMRIL+Arial-BoldMT"/>
                <a:cs typeface="WRMRIL+Arial-BoldMT"/>
              </a:rPr>
              <a:t> </a:t>
            </a:r>
            <a:r>
              <a:rPr dirty="0" sz="1600" spc="10" b="1">
                <a:solidFill>
                  <a:srgbClr val="373fe9"/>
                </a:solidFill>
                <a:latin typeface="WRMRIL+Arial-BoldMT"/>
                <a:cs typeface="WRMRIL+Arial-BoldMT"/>
              </a:rPr>
              <a:t>Defence</a:t>
            </a:r>
            <a:r>
              <a:rPr dirty="0" sz="1600" b="1">
                <a:solidFill>
                  <a:srgbClr val="117fe8"/>
                </a:solidFill>
                <a:latin typeface="WRMRIL+Arial-BoldMT"/>
                <a:cs typeface="WRMRIL+Arial-BoldMT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19633" y="3282570"/>
            <a:ext cx="187810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Large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project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25970" y="3556890"/>
            <a:ext cx="2644040" cy="1100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662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Investment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with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ASB</a:t>
            </a:r>
          </a:p>
          <a:p>
            <a:pPr marL="93662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France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to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reach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ASB</a:t>
            </a:r>
          </a:p>
          <a:p>
            <a:pPr marL="93662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group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f0571c"/>
                </a:solidFill>
                <a:latin typeface="WRMRIL+Arial-BoldMT"/>
                <a:cs typeface="WRMRIL+Arial-BoldMT"/>
              </a:rPr>
              <a:t>standardization</a:t>
            </a:r>
          </a:p>
          <a:p>
            <a:pPr marL="0" marR="0">
              <a:lnSpc>
                <a:spcPts val="1609"/>
              </a:lnSpc>
              <a:spcBef>
                <a:spcPts val="472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New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building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25970" y="4670566"/>
            <a:ext cx="2949614" cy="754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New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presses</a:t>
            </a:r>
            <a:r>
              <a:rPr dirty="0" sz="1400" spc="-18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pellet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manufacture</a:t>
            </a:r>
          </a:p>
          <a:p>
            <a:pPr marL="0" marR="0">
              <a:lnSpc>
                <a:spcPts val="1609"/>
              </a:lnSpc>
              <a:spcBef>
                <a:spcPts val="406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Dry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Room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assembly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capability</a:t>
            </a:r>
          </a:p>
          <a:p>
            <a:pPr marL="0" marR="0">
              <a:lnSpc>
                <a:spcPts val="1609"/>
              </a:lnSpc>
              <a:spcBef>
                <a:spcPts val="406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Inspection</a:t>
            </a:r>
            <a:r>
              <a:rPr dirty="0" sz="1400" spc="-31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x-ray,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leak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test,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25970" y="5438662"/>
            <a:ext cx="2398395" cy="45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Functional</a:t>
            </a:r>
            <a:r>
              <a:rPr dirty="0" sz="1400" spc="-33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Test</a:t>
            </a:r>
            <a:r>
              <a:rPr dirty="0" sz="1400" spc="-119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capability</a:t>
            </a:r>
          </a:p>
          <a:p>
            <a:pPr marL="0" marR="0">
              <a:lnSpc>
                <a:spcPts val="1564"/>
              </a:lnSpc>
              <a:spcBef>
                <a:spcPts val="106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electrical,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RMRIL+Arial-BoldMT"/>
                <a:cs typeface="WRMRIL+Arial-BoldMT"/>
              </a:rPr>
              <a:t>shaker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11223" y="6412296"/>
            <a:ext cx="23715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MBLRMH+ArialMT"/>
                <a:cs typeface="MBLRMH+ArialMT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940" y="54242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0289" y="516679"/>
            <a:ext cx="3587550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Prestigious</a:t>
            </a:r>
            <a:r>
              <a:rPr dirty="0" sz="2800" spc="7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Projects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222" y="1471170"/>
            <a:ext cx="3057450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WRMRIL+Arial-BoldMT"/>
                <a:cs typeface="WRMRIL+Arial-BoldMT"/>
              </a:rPr>
              <a:t>PROJECTS</a:t>
            </a:r>
            <a:r>
              <a:rPr dirty="0" sz="2000" spc="53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WRMRIL+Arial-BoldMT"/>
                <a:cs typeface="WRMRIL+Arial-BoldMT"/>
              </a:rPr>
              <a:t>EXECUTED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9419" y="1508860"/>
            <a:ext cx="500372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DOMESTIC</a:t>
            </a:r>
            <a:r>
              <a:rPr dirty="0" sz="1800" spc="49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PROJECTS</a:t>
            </a:r>
            <a:r>
              <a:rPr dirty="0" sz="1800" spc="48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UNDER</a:t>
            </a:r>
            <a:r>
              <a:rPr dirty="0" sz="1800" spc="49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EXECUTION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222" y="2010653"/>
            <a:ext cx="1058756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MILAN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9419" y="2051751"/>
            <a:ext cx="1567889" cy="1123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KONKURS</a:t>
            </a:r>
          </a:p>
          <a:p>
            <a:pPr marL="0" marR="0">
              <a:lnSpc>
                <a:spcPts val="206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ADE</a:t>
            </a:r>
          </a:p>
          <a:p>
            <a:pPr marL="0" marR="0">
              <a:lnSpc>
                <a:spcPts val="2066"/>
              </a:lnSpc>
              <a:spcBef>
                <a:spcPts val="93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PGAD-II</a:t>
            </a:r>
          </a:p>
          <a:p>
            <a:pPr marL="0" marR="0">
              <a:lnSpc>
                <a:spcPts val="206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INVAR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1222" y="2254493"/>
            <a:ext cx="1825598" cy="1735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TRISHUL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VSHORADS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AKASH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AKASH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NG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AKASH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MK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1S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AKASH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PRIME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SFDR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79419" y="3149031"/>
            <a:ext cx="199902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AKASH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PRIME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1222" y="3961373"/>
            <a:ext cx="1442362" cy="759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KONKURS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PGAD-I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STAR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9419" y="4264339"/>
            <a:ext cx="473702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EXPORT</a:t>
            </a:r>
            <a:r>
              <a:rPr dirty="0" sz="1800" spc="48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PROJECTS</a:t>
            </a:r>
            <a:r>
              <a:rPr dirty="0" sz="1800" spc="48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UNDER</a:t>
            </a:r>
            <a:r>
              <a:rPr dirty="0" sz="1800" spc="49" b="1" u="sng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 u="sng">
                <a:solidFill>
                  <a:srgbClr val="0000ff"/>
                </a:solidFill>
                <a:latin typeface="WRMRIL+Arial-BoldMT"/>
                <a:cs typeface="WRMRIL+Arial-BoldMT"/>
              </a:rPr>
              <a:t>EXECUTION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222" y="4692893"/>
            <a:ext cx="1329589" cy="1491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ADE</a:t>
            </a:r>
          </a:p>
          <a:p>
            <a:pPr marL="0" marR="0">
              <a:lnSpc>
                <a:spcPts val="184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ARDE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RUDRAM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NGARM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QRSAM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A1P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79419" y="4807231"/>
            <a:ext cx="2037205" cy="57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HALCON</a:t>
            </a:r>
          </a:p>
          <a:p>
            <a:pPr marL="0" marR="0">
              <a:lnSpc>
                <a:spcPts val="206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850" spc="1088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MICA-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RAFALE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1222" y="6155934"/>
            <a:ext cx="134076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ff"/>
                </a:solidFill>
                <a:latin typeface="MBLRMH+ArialMT"/>
                <a:cs typeface="MBLRMH+ArialMT"/>
              </a:rPr>
              <a:t>•</a:t>
            </a:r>
            <a:r>
              <a:rPr dirty="0" sz="1650" spc="1214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600">
                <a:solidFill>
                  <a:srgbClr val="0000ff"/>
                </a:solidFill>
                <a:latin typeface="MBLRMH+ArialMT"/>
                <a:cs typeface="MBLRMH+ArialMT"/>
              </a:rPr>
              <a:t>AMOGHA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940" y="54242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5439" y="516679"/>
            <a:ext cx="3310537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Dehumidifier</a:t>
            </a:r>
            <a:r>
              <a:rPr dirty="0" sz="2800" spc="7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Units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940" y="54242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0289" y="462342"/>
            <a:ext cx="145672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Chillers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63940" y="58859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2766" y="374351"/>
            <a:ext cx="5700169" cy="43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State</a:t>
            </a:r>
            <a:r>
              <a:rPr dirty="0" sz="2800" spc="7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of</a:t>
            </a:r>
            <a:r>
              <a:rPr dirty="0" sz="2800" spc="7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Art</a:t>
            </a:r>
            <a:r>
              <a:rPr dirty="0" sz="2800" spc="7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Infrastructure</a:t>
            </a:r>
            <a:r>
              <a:rPr dirty="0" sz="2800" spc="75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701" y="1270530"/>
            <a:ext cx="1701355" cy="298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Dry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rooms,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7701" y="1599714"/>
            <a:ext cx="3770413" cy="628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Automatic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Presses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for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pellets,</a:t>
            </a:r>
          </a:p>
          <a:p>
            <a:pPr marL="0" marR="0">
              <a:lnSpc>
                <a:spcPts val="2053"/>
              </a:lnSpc>
              <a:spcBef>
                <a:spcPts val="488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X-Ray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equipment,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701" y="2258083"/>
            <a:ext cx="3578886" cy="128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139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Environment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test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WRMRIL+Arial-BoldMT"/>
                <a:cs typeface="WRMRIL+Arial-BoldMT"/>
              </a:rPr>
              <a:t>equipment</a:t>
            </a:r>
          </a:p>
          <a:p>
            <a:pPr marL="457200" marR="0">
              <a:lnSpc>
                <a:spcPts val="2053"/>
              </a:lnSpc>
              <a:spcBef>
                <a:spcPts val="488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94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Vibration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equipment</a:t>
            </a:r>
          </a:p>
          <a:p>
            <a:pPr marL="457200" marR="0">
              <a:lnSpc>
                <a:spcPts val="2053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94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Acceleration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equipment</a:t>
            </a:r>
          </a:p>
          <a:p>
            <a:pPr marL="457200" marR="0">
              <a:lnSpc>
                <a:spcPts val="2053"/>
              </a:lnSpc>
              <a:spcBef>
                <a:spcPts val="538"/>
              </a:spcBef>
              <a:spcAft>
                <a:spcPts val="0"/>
              </a:spcAft>
            </a:pPr>
            <a:r>
              <a:rPr dirty="0" sz="1850">
                <a:solidFill>
                  <a:srgbClr val="0000ff"/>
                </a:solidFill>
                <a:latin typeface="NENIOK+Wingdings-Regular"/>
                <a:cs typeface="NENIOK+Wingdings-Regular"/>
              </a:rPr>
              <a:t>§</a:t>
            </a:r>
            <a:r>
              <a:rPr dirty="0" sz="1850" spc="94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ff"/>
                </a:solidFill>
                <a:latin typeface="MBLRMH+ArialMT"/>
                <a:cs typeface="MBLRMH+ArialMT"/>
              </a:rPr>
              <a:t>Bump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82709" y="54242"/>
            <a:ext cx="223031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598299"/>
                </a:solidFill>
                <a:latin typeface="WRMRIL+Arial-BoldMT"/>
                <a:cs typeface="WRMRIL+Arial-BoldMT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5756" y="406186"/>
            <a:ext cx="5048369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Dry</a:t>
            </a:r>
            <a:r>
              <a:rPr dirty="0" sz="3200" spc="86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Room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Facility</a:t>
            </a:r>
            <a:r>
              <a:rPr dirty="0" sz="3200" spc="88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at</a:t>
            </a:r>
            <a:r>
              <a:rPr dirty="0" sz="3200" spc="87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JDPROE+Arial-BoldItalicMT"/>
                <a:cs typeface="JDPROE+Arial-BoldItalicMT"/>
              </a:rPr>
              <a:t>VAR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6504021"/>
            <a:ext cx="7548688" cy="123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document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is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property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Group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must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be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copied,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reproduced,</a:t>
            </a:r>
            <a:r>
              <a:rPr dirty="0" sz="600" spc="164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duplicated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disclosed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to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third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Party,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nor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used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in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any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manner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whatsoever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without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prior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written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consent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of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VAR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/</a:t>
            </a:r>
            <a:r>
              <a:rPr dirty="0" sz="600" spc="178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.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©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 </a:t>
            </a:r>
            <a:r>
              <a:rPr dirty="0" sz="600">
                <a:solidFill>
                  <a:srgbClr val="598299"/>
                </a:solidFill>
                <a:latin typeface="MBLRMH+ArialMT"/>
                <a:cs typeface="MBLRMH+ArialMT"/>
              </a:rPr>
              <a:t>ASB2022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2023-04-14T05:40:57-05:00</dcterms:modified>
</cp:coreProperties>
</file>