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7" r:id="rId21"/>
    <p:sldId id="276" r:id="rId22"/>
    <p:sldId id="35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3598" autoAdjust="0"/>
    <p:restoredTop sz="94660"/>
  </p:normalViewPr>
  <p:slideViewPr>
    <p:cSldViewPr snapToGrid="0">
      <p:cViewPr varScale="1">
        <p:scale>
          <a:sx n="78" d="100"/>
          <a:sy n="78" d="100"/>
        </p:scale>
        <p:origin x="2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8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E21BE-F6A3-4B5E-A428-956D1B67BF04}" type="datetimeFigureOut">
              <a:rPr lang="en-IN" smtClean="0"/>
              <a:t>16-10-2022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3A391-1F56-4B13-A4BF-8457F512928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7462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E21BE-F6A3-4B5E-A428-956D1B67BF04}" type="datetimeFigureOut">
              <a:rPr lang="en-IN" smtClean="0"/>
              <a:t>16-10-2022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3A391-1F56-4B13-A4BF-8457F512928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1258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E21BE-F6A3-4B5E-A428-956D1B67BF04}" type="datetimeFigureOut">
              <a:rPr lang="en-IN" smtClean="0"/>
              <a:t>16-10-2022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3A391-1F56-4B13-A4BF-8457F512928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0268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E21BE-F6A3-4B5E-A428-956D1B67BF04}" type="datetimeFigureOut">
              <a:rPr lang="en-IN" smtClean="0"/>
              <a:t>16-10-2022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3A391-1F56-4B13-A4BF-8457F512928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0357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E21BE-F6A3-4B5E-A428-956D1B67BF04}" type="datetimeFigureOut">
              <a:rPr lang="en-IN" smtClean="0"/>
              <a:t>16-10-2022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3A391-1F56-4B13-A4BF-8457F512928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872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E21BE-F6A3-4B5E-A428-956D1B67BF04}" type="datetimeFigureOut">
              <a:rPr lang="en-IN" smtClean="0"/>
              <a:t>16-10-2022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3A391-1F56-4B13-A4BF-8457F512928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6513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E21BE-F6A3-4B5E-A428-956D1B67BF04}" type="datetimeFigureOut">
              <a:rPr lang="en-IN" smtClean="0"/>
              <a:t>16-10-2022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3A391-1F56-4B13-A4BF-8457F512928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5840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E21BE-F6A3-4B5E-A428-956D1B67BF04}" type="datetimeFigureOut">
              <a:rPr lang="en-IN" smtClean="0"/>
              <a:t>16-10-2022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3A391-1F56-4B13-A4BF-8457F512928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4556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E21BE-F6A3-4B5E-A428-956D1B67BF04}" type="datetimeFigureOut">
              <a:rPr lang="en-IN" smtClean="0"/>
              <a:t>16-10-2022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3A391-1F56-4B13-A4BF-8457F512928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4765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E21BE-F6A3-4B5E-A428-956D1B67BF04}" type="datetimeFigureOut">
              <a:rPr lang="en-IN" smtClean="0"/>
              <a:t>16-10-2022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3A391-1F56-4B13-A4BF-8457F512928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2455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E21BE-F6A3-4B5E-A428-956D1B67BF04}" type="datetimeFigureOut">
              <a:rPr lang="en-IN" smtClean="0"/>
              <a:t>16-10-2022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3A391-1F56-4B13-A4BF-8457F512928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3932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E21BE-F6A3-4B5E-A428-956D1B67BF04}" type="datetimeFigureOut">
              <a:rPr lang="en-IN" smtClean="0"/>
              <a:t>16-10-2022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3A391-1F56-4B13-A4BF-8457F512928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5156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38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10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10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10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g"/><Relationship Id="rId3" Type="http://schemas.openxmlformats.org/officeDocument/2006/relationships/image" Target="../media/image8.png"/><Relationship Id="rId7" Type="http://schemas.openxmlformats.org/officeDocument/2006/relationships/image" Target="../media/image66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4.png"/><Relationship Id="rId4" Type="http://schemas.openxmlformats.org/officeDocument/2006/relationships/image" Target="../media/image65.png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7" Type="http://schemas.microsoft.com/office/2007/relationships/hdphoto" Target="../media/hdphoto1.wdp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10.png"/><Relationship Id="rId7" Type="http://schemas.openxmlformats.org/officeDocument/2006/relationships/image" Target="../media/image75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Relationship Id="rId9" Type="http://schemas.openxmlformats.org/officeDocument/2006/relationships/image" Target="../media/image7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18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0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95475"/>
            <a:ext cx="12203151" cy="10662103"/>
          </a:xfrm>
          <a:prstGeom prst="rect">
            <a:avLst/>
          </a:prstGeom>
        </p:spPr>
      </p:pic>
      <p:sp>
        <p:nvSpPr>
          <p:cNvPr id="19" name="object 2"/>
          <p:cNvSpPr txBox="1">
            <a:spLocks/>
          </p:cNvSpPr>
          <p:nvPr/>
        </p:nvSpPr>
        <p:spPr>
          <a:xfrm>
            <a:off x="680713" y="2177303"/>
            <a:ext cx="11374655" cy="1103764"/>
          </a:xfrm>
          <a:prstGeom prst="rect">
            <a:avLst/>
          </a:prstGeom>
        </p:spPr>
        <p:txBody>
          <a:bodyPr vert="horz" wrap="square" lIns="0" tIns="13335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050"/>
              </a:spcBef>
            </a:pPr>
            <a:r>
              <a:rPr lang="en-MY" sz="3881" dirty="0">
                <a:solidFill>
                  <a:srgbClr val="002060"/>
                </a:solidFill>
                <a:latin typeface="Montserrat ExtraBold" panose="00000900000000000000" pitchFamily="2" charset="0"/>
                <a:cs typeface="Poppins ExtraBold" panose="00000900000000000000" pitchFamily="50" charset="0"/>
              </a:rPr>
              <a:t>Apollo Micro Systems Limited</a:t>
            </a:r>
          </a:p>
          <a:p>
            <a:pPr>
              <a:lnSpc>
                <a:spcPct val="100000"/>
              </a:lnSpc>
              <a:spcBef>
                <a:spcPts val="480"/>
              </a:spcBef>
            </a:pPr>
            <a:r>
              <a:rPr lang="en-MY" sz="2000" dirty="0">
                <a:solidFill>
                  <a:srgbClr val="0474BA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(A BSE &amp; NSE Listed Company)</a:t>
            </a:r>
            <a:endParaRPr lang="en-MY" sz="20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  <p:grpSp>
        <p:nvGrpSpPr>
          <p:cNvPr id="20" name="object 3"/>
          <p:cNvGrpSpPr/>
          <p:nvPr/>
        </p:nvGrpSpPr>
        <p:grpSpPr>
          <a:xfrm>
            <a:off x="3395798" y="939330"/>
            <a:ext cx="5412740" cy="4791075"/>
            <a:chOff x="3395798" y="939330"/>
            <a:chExt cx="5412740" cy="4791075"/>
          </a:xfrm>
        </p:grpSpPr>
        <p:pic>
          <p:nvPicPr>
            <p:cNvPr id="21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14836" y="939330"/>
              <a:ext cx="2347061" cy="1204048"/>
            </a:xfrm>
            <a:prstGeom prst="rect">
              <a:avLst/>
            </a:prstGeom>
          </p:spPr>
        </p:pic>
        <p:sp>
          <p:nvSpPr>
            <p:cNvPr id="22" name="object 5"/>
            <p:cNvSpPr/>
            <p:nvPr/>
          </p:nvSpPr>
          <p:spPr>
            <a:xfrm>
              <a:off x="3395789" y="3639515"/>
              <a:ext cx="5412740" cy="2091055"/>
            </a:xfrm>
            <a:custGeom>
              <a:avLst/>
              <a:gdLst/>
              <a:ahLst/>
              <a:cxnLst/>
              <a:rect l="l" t="t" r="r" b="b"/>
              <a:pathLst>
                <a:path w="5412740" h="2091054">
                  <a:moveTo>
                    <a:pt x="356323" y="178142"/>
                  </a:moveTo>
                  <a:lnTo>
                    <a:pt x="349961" y="130784"/>
                  </a:lnTo>
                  <a:lnTo>
                    <a:pt x="332003" y="88226"/>
                  </a:lnTo>
                  <a:lnTo>
                    <a:pt x="304139" y="52171"/>
                  </a:lnTo>
                  <a:lnTo>
                    <a:pt x="268084" y="24320"/>
                  </a:lnTo>
                  <a:lnTo>
                    <a:pt x="225526" y="6362"/>
                  </a:lnTo>
                  <a:lnTo>
                    <a:pt x="178168" y="0"/>
                  </a:lnTo>
                  <a:lnTo>
                    <a:pt x="130810" y="6362"/>
                  </a:lnTo>
                  <a:lnTo>
                    <a:pt x="88239" y="24320"/>
                  </a:lnTo>
                  <a:lnTo>
                    <a:pt x="52184" y="52171"/>
                  </a:lnTo>
                  <a:lnTo>
                    <a:pt x="24333" y="88226"/>
                  </a:lnTo>
                  <a:lnTo>
                    <a:pt x="6362" y="130784"/>
                  </a:lnTo>
                  <a:lnTo>
                    <a:pt x="0" y="178142"/>
                  </a:lnTo>
                  <a:lnTo>
                    <a:pt x="6362" y="225501"/>
                  </a:lnTo>
                  <a:lnTo>
                    <a:pt x="24333" y="268058"/>
                  </a:lnTo>
                  <a:lnTo>
                    <a:pt x="52184" y="304114"/>
                  </a:lnTo>
                  <a:lnTo>
                    <a:pt x="88239" y="331978"/>
                  </a:lnTo>
                  <a:lnTo>
                    <a:pt x="130810" y="349935"/>
                  </a:lnTo>
                  <a:lnTo>
                    <a:pt x="178168" y="356298"/>
                  </a:lnTo>
                  <a:lnTo>
                    <a:pt x="225526" y="349935"/>
                  </a:lnTo>
                  <a:lnTo>
                    <a:pt x="268084" y="331978"/>
                  </a:lnTo>
                  <a:lnTo>
                    <a:pt x="304139" y="304114"/>
                  </a:lnTo>
                  <a:lnTo>
                    <a:pt x="332003" y="268058"/>
                  </a:lnTo>
                  <a:lnTo>
                    <a:pt x="349961" y="225501"/>
                  </a:lnTo>
                  <a:lnTo>
                    <a:pt x="356323" y="178142"/>
                  </a:lnTo>
                  <a:close/>
                </a:path>
                <a:path w="5412740" h="2091054">
                  <a:moveTo>
                    <a:pt x="1621396" y="1025956"/>
                  </a:moveTo>
                  <a:lnTo>
                    <a:pt x="1615033" y="978598"/>
                  </a:lnTo>
                  <a:lnTo>
                    <a:pt x="1597075" y="936040"/>
                  </a:lnTo>
                  <a:lnTo>
                    <a:pt x="1569212" y="899985"/>
                  </a:lnTo>
                  <a:lnTo>
                    <a:pt x="1533156" y="872121"/>
                  </a:lnTo>
                  <a:lnTo>
                    <a:pt x="1490599" y="854163"/>
                  </a:lnTo>
                  <a:lnTo>
                    <a:pt x="1443240" y="847801"/>
                  </a:lnTo>
                  <a:lnTo>
                    <a:pt x="1395882" y="854163"/>
                  </a:lnTo>
                  <a:lnTo>
                    <a:pt x="1353324" y="872121"/>
                  </a:lnTo>
                  <a:lnTo>
                    <a:pt x="1317269" y="899985"/>
                  </a:lnTo>
                  <a:lnTo>
                    <a:pt x="1289405" y="936040"/>
                  </a:lnTo>
                  <a:lnTo>
                    <a:pt x="1271447" y="978598"/>
                  </a:lnTo>
                  <a:lnTo>
                    <a:pt x="1265085" y="1025956"/>
                  </a:lnTo>
                  <a:lnTo>
                    <a:pt x="1271447" y="1073315"/>
                  </a:lnTo>
                  <a:lnTo>
                    <a:pt x="1289405" y="1115872"/>
                  </a:lnTo>
                  <a:lnTo>
                    <a:pt x="1317269" y="1151928"/>
                  </a:lnTo>
                  <a:lnTo>
                    <a:pt x="1353324" y="1179791"/>
                  </a:lnTo>
                  <a:lnTo>
                    <a:pt x="1395882" y="1197749"/>
                  </a:lnTo>
                  <a:lnTo>
                    <a:pt x="1443240" y="1204112"/>
                  </a:lnTo>
                  <a:lnTo>
                    <a:pt x="1490599" y="1197749"/>
                  </a:lnTo>
                  <a:lnTo>
                    <a:pt x="1533156" y="1179791"/>
                  </a:lnTo>
                  <a:lnTo>
                    <a:pt x="1569212" y="1151928"/>
                  </a:lnTo>
                  <a:lnTo>
                    <a:pt x="1597075" y="1115872"/>
                  </a:lnTo>
                  <a:lnTo>
                    <a:pt x="1615033" y="1073315"/>
                  </a:lnTo>
                  <a:lnTo>
                    <a:pt x="1621396" y="1025956"/>
                  </a:lnTo>
                  <a:close/>
                </a:path>
                <a:path w="5412740" h="2091054">
                  <a:moveTo>
                    <a:pt x="1922805" y="178142"/>
                  </a:moveTo>
                  <a:lnTo>
                    <a:pt x="1916442" y="130784"/>
                  </a:lnTo>
                  <a:lnTo>
                    <a:pt x="1898484" y="88226"/>
                  </a:lnTo>
                  <a:lnTo>
                    <a:pt x="1870621" y="52171"/>
                  </a:lnTo>
                  <a:lnTo>
                    <a:pt x="1834565" y="24320"/>
                  </a:lnTo>
                  <a:lnTo>
                    <a:pt x="1792008" y="6362"/>
                  </a:lnTo>
                  <a:lnTo>
                    <a:pt x="1744649" y="0"/>
                  </a:lnTo>
                  <a:lnTo>
                    <a:pt x="1697291" y="6362"/>
                  </a:lnTo>
                  <a:lnTo>
                    <a:pt x="1654721" y="24320"/>
                  </a:lnTo>
                  <a:lnTo>
                    <a:pt x="1618665" y="52171"/>
                  </a:lnTo>
                  <a:lnTo>
                    <a:pt x="1590814" y="88226"/>
                  </a:lnTo>
                  <a:lnTo>
                    <a:pt x="1572856" y="130784"/>
                  </a:lnTo>
                  <a:lnTo>
                    <a:pt x="1566494" y="178142"/>
                  </a:lnTo>
                  <a:lnTo>
                    <a:pt x="1572856" y="225501"/>
                  </a:lnTo>
                  <a:lnTo>
                    <a:pt x="1590814" y="268058"/>
                  </a:lnTo>
                  <a:lnTo>
                    <a:pt x="1618665" y="304114"/>
                  </a:lnTo>
                  <a:lnTo>
                    <a:pt x="1654721" y="331978"/>
                  </a:lnTo>
                  <a:lnTo>
                    <a:pt x="1697291" y="349935"/>
                  </a:lnTo>
                  <a:lnTo>
                    <a:pt x="1744649" y="356298"/>
                  </a:lnTo>
                  <a:lnTo>
                    <a:pt x="1792008" y="349935"/>
                  </a:lnTo>
                  <a:lnTo>
                    <a:pt x="1834565" y="331978"/>
                  </a:lnTo>
                  <a:lnTo>
                    <a:pt x="1870621" y="304114"/>
                  </a:lnTo>
                  <a:lnTo>
                    <a:pt x="1898484" y="268058"/>
                  </a:lnTo>
                  <a:lnTo>
                    <a:pt x="1916442" y="225501"/>
                  </a:lnTo>
                  <a:lnTo>
                    <a:pt x="1922805" y="178142"/>
                  </a:lnTo>
                  <a:close/>
                </a:path>
                <a:path w="5412740" h="2091054">
                  <a:moveTo>
                    <a:pt x="2878366" y="1912404"/>
                  </a:moveTo>
                  <a:lnTo>
                    <a:pt x="2871990" y="1865033"/>
                  </a:lnTo>
                  <a:lnTo>
                    <a:pt x="2854033" y="1822475"/>
                  </a:lnTo>
                  <a:lnTo>
                    <a:pt x="2826181" y="1786420"/>
                  </a:lnTo>
                  <a:lnTo>
                    <a:pt x="2790126" y="1758569"/>
                  </a:lnTo>
                  <a:lnTo>
                    <a:pt x="2747568" y="1740611"/>
                  </a:lnTo>
                  <a:lnTo>
                    <a:pt x="2700210" y="1734248"/>
                  </a:lnTo>
                  <a:lnTo>
                    <a:pt x="2652839" y="1740611"/>
                  </a:lnTo>
                  <a:lnTo>
                    <a:pt x="2610281" y="1758569"/>
                  </a:lnTo>
                  <a:lnTo>
                    <a:pt x="2574226" y="1786420"/>
                  </a:lnTo>
                  <a:lnTo>
                    <a:pt x="2546375" y="1822475"/>
                  </a:lnTo>
                  <a:lnTo>
                    <a:pt x="2528417" y="1865033"/>
                  </a:lnTo>
                  <a:lnTo>
                    <a:pt x="2522055" y="1912404"/>
                  </a:lnTo>
                  <a:lnTo>
                    <a:pt x="2528417" y="1959762"/>
                  </a:lnTo>
                  <a:lnTo>
                    <a:pt x="2546375" y="2002307"/>
                  </a:lnTo>
                  <a:lnTo>
                    <a:pt x="2574226" y="2038362"/>
                  </a:lnTo>
                  <a:lnTo>
                    <a:pt x="2610281" y="2066226"/>
                  </a:lnTo>
                  <a:lnTo>
                    <a:pt x="2652839" y="2084184"/>
                  </a:lnTo>
                  <a:lnTo>
                    <a:pt x="2700210" y="2090547"/>
                  </a:lnTo>
                  <a:lnTo>
                    <a:pt x="2747568" y="2084184"/>
                  </a:lnTo>
                  <a:lnTo>
                    <a:pt x="2790126" y="2066226"/>
                  </a:lnTo>
                  <a:lnTo>
                    <a:pt x="2826181" y="2038362"/>
                  </a:lnTo>
                  <a:lnTo>
                    <a:pt x="2854033" y="2002307"/>
                  </a:lnTo>
                  <a:lnTo>
                    <a:pt x="2871990" y="1959762"/>
                  </a:lnTo>
                  <a:lnTo>
                    <a:pt x="2878366" y="1912404"/>
                  </a:lnTo>
                  <a:close/>
                </a:path>
                <a:path w="5412740" h="2091054">
                  <a:moveTo>
                    <a:pt x="3423107" y="178142"/>
                  </a:moveTo>
                  <a:lnTo>
                    <a:pt x="3416744" y="130784"/>
                  </a:lnTo>
                  <a:lnTo>
                    <a:pt x="3398774" y="88226"/>
                  </a:lnTo>
                  <a:lnTo>
                    <a:pt x="3370923" y="52171"/>
                  </a:lnTo>
                  <a:lnTo>
                    <a:pt x="3334867" y="24320"/>
                  </a:lnTo>
                  <a:lnTo>
                    <a:pt x="3292310" y="6362"/>
                  </a:lnTo>
                  <a:lnTo>
                    <a:pt x="3244951" y="0"/>
                  </a:lnTo>
                  <a:lnTo>
                    <a:pt x="3197593" y="6362"/>
                  </a:lnTo>
                  <a:lnTo>
                    <a:pt x="3155035" y="24320"/>
                  </a:lnTo>
                  <a:lnTo>
                    <a:pt x="3118980" y="52171"/>
                  </a:lnTo>
                  <a:lnTo>
                    <a:pt x="3091116" y="88226"/>
                  </a:lnTo>
                  <a:lnTo>
                    <a:pt x="3073158" y="130784"/>
                  </a:lnTo>
                  <a:lnTo>
                    <a:pt x="3066796" y="178142"/>
                  </a:lnTo>
                  <a:lnTo>
                    <a:pt x="3073158" y="225501"/>
                  </a:lnTo>
                  <a:lnTo>
                    <a:pt x="3091116" y="268058"/>
                  </a:lnTo>
                  <a:lnTo>
                    <a:pt x="3118980" y="304114"/>
                  </a:lnTo>
                  <a:lnTo>
                    <a:pt x="3155035" y="331978"/>
                  </a:lnTo>
                  <a:lnTo>
                    <a:pt x="3197593" y="349935"/>
                  </a:lnTo>
                  <a:lnTo>
                    <a:pt x="3244951" y="356298"/>
                  </a:lnTo>
                  <a:lnTo>
                    <a:pt x="3292310" y="349935"/>
                  </a:lnTo>
                  <a:lnTo>
                    <a:pt x="3334867" y="331978"/>
                  </a:lnTo>
                  <a:lnTo>
                    <a:pt x="3370923" y="304114"/>
                  </a:lnTo>
                  <a:lnTo>
                    <a:pt x="3398774" y="268058"/>
                  </a:lnTo>
                  <a:lnTo>
                    <a:pt x="3416744" y="225501"/>
                  </a:lnTo>
                  <a:lnTo>
                    <a:pt x="3423107" y="178142"/>
                  </a:lnTo>
                  <a:close/>
                </a:path>
                <a:path w="5412740" h="2091054">
                  <a:moveTo>
                    <a:pt x="4111650" y="1025956"/>
                  </a:moveTo>
                  <a:lnTo>
                    <a:pt x="4105287" y="978598"/>
                  </a:lnTo>
                  <a:lnTo>
                    <a:pt x="4087330" y="936040"/>
                  </a:lnTo>
                  <a:lnTo>
                    <a:pt x="4059478" y="899985"/>
                  </a:lnTo>
                  <a:lnTo>
                    <a:pt x="4023410" y="872121"/>
                  </a:lnTo>
                  <a:lnTo>
                    <a:pt x="3980853" y="854163"/>
                  </a:lnTo>
                  <a:lnTo>
                    <a:pt x="3933494" y="847801"/>
                  </a:lnTo>
                  <a:lnTo>
                    <a:pt x="3886136" y="854163"/>
                  </a:lnTo>
                  <a:lnTo>
                    <a:pt x="3843578" y="872121"/>
                  </a:lnTo>
                  <a:lnTo>
                    <a:pt x="3807523" y="899985"/>
                  </a:lnTo>
                  <a:lnTo>
                    <a:pt x="3779659" y="936040"/>
                  </a:lnTo>
                  <a:lnTo>
                    <a:pt x="3761702" y="978598"/>
                  </a:lnTo>
                  <a:lnTo>
                    <a:pt x="3755339" y="1025956"/>
                  </a:lnTo>
                  <a:lnTo>
                    <a:pt x="3761702" y="1073315"/>
                  </a:lnTo>
                  <a:lnTo>
                    <a:pt x="3779659" y="1115872"/>
                  </a:lnTo>
                  <a:lnTo>
                    <a:pt x="3807523" y="1151928"/>
                  </a:lnTo>
                  <a:lnTo>
                    <a:pt x="3843578" y="1179791"/>
                  </a:lnTo>
                  <a:lnTo>
                    <a:pt x="3886136" y="1197749"/>
                  </a:lnTo>
                  <a:lnTo>
                    <a:pt x="3933494" y="1204112"/>
                  </a:lnTo>
                  <a:lnTo>
                    <a:pt x="3980853" y="1197749"/>
                  </a:lnTo>
                  <a:lnTo>
                    <a:pt x="4023410" y="1179791"/>
                  </a:lnTo>
                  <a:lnTo>
                    <a:pt x="4059478" y="1151928"/>
                  </a:lnTo>
                  <a:lnTo>
                    <a:pt x="4087330" y="1115872"/>
                  </a:lnTo>
                  <a:lnTo>
                    <a:pt x="4105287" y="1073315"/>
                  </a:lnTo>
                  <a:lnTo>
                    <a:pt x="4111650" y="1025956"/>
                  </a:lnTo>
                  <a:close/>
                </a:path>
                <a:path w="5412740" h="2091054">
                  <a:moveTo>
                    <a:pt x="5412168" y="178142"/>
                  </a:moveTo>
                  <a:lnTo>
                    <a:pt x="5405806" y="130784"/>
                  </a:lnTo>
                  <a:lnTo>
                    <a:pt x="5387848" y="88226"/>
                  </a:lnTo>
                  <a:lnTo>
                    <a:pt x="5359984" y="52171"/>
                  </a:lnTo>
                  <a:lnTo>
                    <a:pt x="5323941" y="24320"/>
                  </a:lnTo>
                  <a:lnTo>
                    <a:pt x="5281384" y="6362"/>
                  </a:lnTo>
                  <a:lnTo>
                    <a:pt x="5234025" y="0"/>
                  </a:lnTo>
                  <a:lnTo>
                    <a:pt x="5186654" y="6362"/>
                  </a:lnTo>
                  <a:lnTo>
                    <a:pt x="5144097" y="24320"/>
                  </a:lnTo>
                  <a:lnTo>
                    <a:pt x="5108041" y="52171"/>
                  </a:lnTo>
                  <a:lnTo>
                    <a:pt x="5080178" y="88226"/>
                  </a:lnTo>
                  <a:lnTo>
                    <a:pt x="5062220" y="130784"/>
                  </a:lnTo>
                  <a:lnTo>
                    <a:pt x="5055857" y="178142"/>
                  </a:lnTo>
                  <a:lnTo>
                    <a:pt x="5062220" y="225501"/>
                  </a:lnTo>
                  <a:lnTo>
                    <a:pt x="5080178" y="268058"/>
                  </a:lnTo>
                  <a:lnTo>
                    <a:pt x="5108041" y="304114"/>
                  </a:lnTo>
                  <a:lnTo>
                    <a:pt x="5144097" y="331978"/>
                  </a:lnTo>
                  <a:lnTo>
                    <a:pt x="5186654" y="349935"/>
                  </a:lnTo>
                  <a:lnTo>
                    <a:pt x="5234025" y="356298"/>
                  </a:lnTo>
                  <a:lnTo>
                    <a:pt x="5281384" y="349935"/>
                  </a:lnTo>
                  <a:lnTo>
                    <a:pt x="5323941" y="331978"/>
                  </a:lnTo>
                  <a:lnTo>
                    <a:pt x="5359984" y="304114"/>
                  </a:lnTo>
                  <a:lnTo>
                    <a:pt x="5387848" y="268058"/>
                  </a:lnTo>
                  <a:lnTo>
                    <a:pt x="5405806" y="225501"/>
                  </a:lnTo>
                  <a:lnTo>
                    <a:pt x="5412168" y="178142"/>
                  </a:lnTo>
                  <a:close/>
                </a:path>
              </a:pathLst>
            </a:custGeom>
            <a:solidFill>
              <a:srgbClr val="ECE8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6"/>
            <p:cNvSpPr/>
            <p:nvPr/>
          </p:nvSpPr>
          <p:spPr>
            <a:xfrm>
              <a:off x="5009780" y="3680495"/>
              <a:ext cx="261620" cy="274955"/>
            </a:xfrm>
            <a:custGeom>
              <a:avLst/>
              <a:gdLst/>
              <a:ahLst/>
              <a:cxnLst/>
              <a:rect l="l" t="t" r="r" b="b"/>
              <a:pathLst>
                <a:path w="261620" h="274954">
                  <a:moveTo>
                    <a:pt x="182695" y="266001"/>
                  </a:moveTo>
                  <a:lnTo>
                    <a:pt x="130657" y="266001"/>
                  </a:lnTo>
                  <a:lnTo>
                    <a:pt x="186982" y="274332"/>
                  </a:lnTo>
                  <a:lnTo>
                    <a:pt x="182695" y="266001"/>
                  </a:lnTo>
                  <a:close/>
                </a:path>
                <a:path w="261620" h="274954">
                  <a:moveTo>
                    <a:pt x="225488" y="134632"/>
                  </a:moveTo>
                  <a:lnTo>
                    <a:pt x="109766" y="134632"/>
                  </a:lnTo>
                  <a:lnTo>
                    <a:pt x="117170" y="236372"/>
                  </a:lnTo>
                  <a:lnTo>
                    <a:pt x="124790" y="236372"/>
                  </a:lnTo>
                  <a:lnTo>
                    <a:pt x="81305" y="260781"/>
                  </a:lnTo>
                  <a:lnTo>
                    <a:pt x="74345" y="274319"/>
                  </a:lnTo>
                  <a:lnTo>
                    <a:pt x="130657" y="266001"/>
                  </a:lnTo>
                  <a:lnTo>
                    <a:pt x="182695" y="266001"/>
                  </a:lnTo>
                  <a:lnTo>
                    <a:pt x="180009" y="260781"/>
                  </a:lnTo>
                  <a:lnTo>
                    <a:pt x="136525" y="236385"/>
                  </a:lnTo>
                  <a:lnTo>
                    <a:pt x="144145" y="236372"/>
                  </a:lnTo>
                  <a:lnTo>
                    <a:pt x="151561" y="134645"/>
                  </a:lnTo>
                  <a:lnTo>
                    <a:pt x="225488" y="134645"/>
                  </a:lnTo>
                  <a:close/>
                </a:path>
                <a:path w="261620" h="274954">
                  <a:moveTo>
                    <a:pt x="225488" y="134645"/>
                  </a:moveTo>
                  <a:lnTo>
                    <a:pt x="151561" y="134645"/>
                  </a:lnTo>
                  <a:lnTo>
                    <a:pt x="253199" y="171272"/>
                  </a:lnTo>
                  <a:lnTo>
                    <a:pt x="254939" y="160312"/>
                  </a:lnTo>
                  <a:lnTo>
                    <a:pt x="261327" y="160312"/>
                  </a:lnTo>
                  <a:lnTo>
                    <a:pt x="256658" y="154482"/>
                  </a:lnTo>
                  <a:lnTo>
                    <a:pt x="246773" y="148539"/>
                  </a:lnTo>
                  <a:lnTo>
                    <a:pt x="246773" y="143852"/>
                  </a:lnTo>
                  <a:lnTo>
                    <a:pt x="238942" y="143840"/>
                  </a:lnTo>
                  <a:lnTo>
                    <a:pt x="225488" y="135737"/>
                  </a:lnTo>
                  <a:lnTo>
                    <a:pt x="225488" y="134645"/>
                  </a:lnTo>
                  <a:close/>
                </a:path>
                <a:path w="261620" h="274954">
                  <a:moveTo>
                    <a:pt x="20612" y="136245"/>
                  </a:moveTo>
                  <a:lnTo>
                    <a:pt x="16281" y="136258"/>
                  </a:lnTo>
                  <a:lnTo>
                    <a:pt x="14554" y="137998"/>
                  </a:lnTo>
                  <a:lnTo>
                    <a:pt x="14533" y="148539"/>
                  </a:lnTo>
                  <a:lnTo>
                    <a:pt x="4625" y="154495"/>
                  </a:lnTo>
                  <a:lnTo>
                    <a:pt x="0" y="160299"/>
                  </a:lnTo>
                  <a:lnTo>
                    <a:pt x="6390" y="160312"/>
                  </a:lnTo>
                  <a:lnTo>
                    <a:pt x="8128" y="171259"/>
                  </a:lnTo>
                  <a:lnTo>
                    <a:pt x="84215" y="143840"/>
                  </a:lnTo>
                  <a:lnTo>
                    <a:pt x="22352" y="143840"/>
                  </a:lnTo>
                  <a:lnTo>
                    <a:pt x="22352" y="137998"/>
                  </a:lnTo>
                  <a:lnTo>
                    <a:pt x="20612" y="136245"/>
                  </a:lnTo>
                  <a:close/>
                </a:path>
                <a:path w="261620" h="274954">
                  <a:moveTo>
                    <a:pt x="245033" y="136258"/>
                  </a:moveTo>
                  <a:lnTo>
                    <a:pt x="240715" y="136258"/>
                  </a:lnTo>
                  <a:lnTo>
                    <a:pt x="238975" y="137998"/>
                  </a:lnTo>
                  <a:lnTo>
                    <a:pt x="238963" y="143852"/>
                  </a:lnTo>
                  <a:lnTo>
                    <a:pt x="246773" y="143852"/>
                  </a:lnTo>
                  <a:lnTo>
                    <a:pt x="246761" y="137998"/>
                  </a:lnTo>
                  <a:lnTo>
                    <a:pt x="245033" y="136258"/>
                  </a:lnTo>
                  <a:close/>
                </a:path>
                <a:path w="261620" h="274954">
                  <a:moveTo>
                    <a:pt x="46520" y="115557"/>
                  </a:moveTo>
                  <a:lnTo>
                    <a:pt x="38912" y="115557"/>
                  </a:lnTo>
                  <a:lnTo>
                    <a:pt x="35826" y="118630"/>
                  </a:lnTo>
                  <a:lnTo>
                    <a:pt x="35826" y="135737"/>
                  </a:lnTo>
                  <a:lnTo>
                    <a:pt x="22352" y="143840"/>
                  </a:lnTo>
                  <a:lnTo>
                    <a:pt x="84215" y="143840"/>
                  </a:lnTo>
                  <a:lnTo>
                    <a:pt x="109766" y="134632"/>
                  </a:lnTo>
                  <a:lnTo>
                    <a:pt x="225488" y="134632"/>
                  </a:lnTo>
                  <a:lnTo>
                    <a:pt x="225488" y="127469"/>
                  </a:lnTo>
                  <a:lnTo>
                    <a:pt x="49606" y="127469"/>
                  </a:lnTo>
                  <a:lnTo>
                    <a:pt x="49606" y="118630"/>
                  </a:lnTo>
                  <a:lnTo>
                    <a:pt x="46520" y="115557"/>
                  </a:lnTo>
                  <a:close/>
                </a:path>
                <a:path w="261620" h="274954">
                  <a:moveTo>
                    <a:pt x="91084" y="83858"/>
                  </a:moveTo>
                  <a:lnTo>
                    <a:pt x="81546" y="83870"/>
                  </a:lnTo>
                  <a:lnTo>
                    <a:pt x="77711" y="87718"/>
                  </a:lnTo>
                  <a:lnTo>
                    <a:pt x="77698" y="110578"/>
                  </a:lnTo>
                  <a:lnTo>
                    <a:pt x="49606" y="127469"/>
                  </a:lnTo>
                  <a:lnTo>
                    <a:pt x="211721" y="127469"/>
                  </a:lnTo>
                  <a:lnTo>
                    <a:pt x="183616" y="110578"/>
                  </a:lnTo>
                  <a:lnTo>
                    <a:pt x="183616" y="100228"/>
                  </a:lnTo>
                  <a:lnTo>
                    <a:pt x="94945" y="100228"/>
                  </a:lnTo>
                  <a:lnTo>
                    <a:pt x="94945" y="87718"/>
                  </a:lnTo>
                  <a:lnTo>
                    <a:pt x="91084" y="83858"/>
                  </a:lnTo>
                  <a:close/>
                </a:path>
                <a:path w="261620" h="274954">
                  <a:moveTo>
                    <a:pt x="222402" y="115557"/>
                  </a:moveTo>
                  <a:lnTo>
                    <a:pt x="214807" y="115557"/>
                  </a:lnTo>
                  <a:lnTo>
                    <a:pt x="211721" y="118630"/>
                  </a:lnTo>
                  <a:lnTo>
                    <a:pt x="211721" y="127469"/>
                  </a:lnTo>
                  <a:lnTo>
                    <a:pt x="225488" y="127469"/>
                  </a:lnTo>
                  <a:lnTo>
                    <a:pt x="225475" y="118630"/>
                  </a:lnTo>
                  <a:lnTo>
                    <a:pt x="222402" y="115557"/>
                  </a:lnTo>
                  <a:close/>
                </a:path>
                <a:path w="261620" h="274954">
                  <a:moveTo>
                    <a:pt x="130657" y="0"/>
                  </a:moveTo>
                  <a:lnTo>
                    <a:pt x="122254" y="11843"/>
                  </a:lnTo>
                  <a:lnTo>
                    <a:pt x="117822" y="20691"/>
                  </a:lnTo>
                  <a:lnTo>
                    <a:pt x="115893" y="30953"/>
                  </a:lnTo>
                  <a:lnTo>
                    <a:pt x="114998" y="47040"/>
                  </a:lnTo>
                  <a:lnTo>
                    <a:pt x="110921" y="90614"/>
                  </a:lnTo>
                  <a:lnTo>
                    <a:pt x="94945" y="100228"/>
                  </a:lnTo>
                  <a:lnTo>
                    <a:pt x="166382" y="100228"/>
                  </a:lnTo>
                  <a:lnTo>
                    <a:pt x="150406" y="90614"/>
                  </a:lnTo>
                  <a:lnTo>
                    <a:pt x="146316" y="47040"/>
                  </a:lnTo>
                  <a:lnTo>
                    <a:pt x="143382" y="28176"/>
                  </a:lnTo>
                  <a:lnTo>
                    <a:pt x="138053" y="13285"/>
                  </a:lnTo>
                  <a:lnTo>
                    <a:pt x="132941" y="3512"/>
                  </a:lnTo>
                  <a:lnTo>
                    <a:pt x="130657" y="0"/>
                  </a:lnTo>
                  <a:close/>
                </a:path>
                <a:path w="261620" h="274954">
                  <a:moveTo>
                    <a:pt x="179768" y="83870"/>
                  </a:moveTo>
                  <a:lnTo>
                    <a:pt x="170243" y="83870"/>
                  </a:lnTo>
                  <a:lnTo>
                    <a:pt x="166395" y="87718"/>
                  </a:lnTo>
                  <a:lnTo>
                    <a:pt x="166382" y="100228"/>
                  </a:lnTo>
                  <a:lnTo>
                    <a:pt x="183616" y="100228"/>
                  </a:lnTo>
                  <a:lnTo>
                    <a:pt x="183603" y="87718"/>
                  </a:lnTo>
                  <a:lnTo>
                    <a:pt x="179768" y="83870"/>
                  </a:lnTo>
                  <a:close/>
                </a:path>
              </a:pathLst>
            </a:custGeom>
            <a:solidFill>
              <a:srgbClr val="FB8F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7"/>
          <p:cNvSpPr txBox="1"/>
          <p:nvPr/>
        </p:nvSpPr>
        <p:spPr>
          <a:xfrm>
            <a:off x="2710166" y="4204776"/>
            <a:ext cx="6756400" cy="9566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1734820" algn="l"/>
                <a:tab pos="1958975" algn="l"/>
                <a:tab pos="2975610" algn="l"/>
                <a:tab pos="3199765" algn="l"/>
                <a:tab pos="4845685" algn="l"/>
                <a:tab pos="5069840" algn="l"/>
              </a:tabLst>
            </a:pPr>
            <a:r>
              <a:rPr sz="1600" spc="1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Missile</a:t>
            </a:r>
            <a:r>
              <a:rPr sz="1600" spc="-15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 </a:t>
            </a:r>
            <a:r>
              <a:rPr sz="1600" spc="15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Defence</a:t>
            </a:r>
            <a:r>
              <a:rPr sz="16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	</a:t>
            </a:r>
            <a:r>
              <a:rPr sz="1600" spc="-210" dirty="0">
                <a:solidFill>
                  <a:srgbClr val="FFBC0A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|</a:t>
            </a:r>
            <a:r>
              <a:rPr sz="1600" dirty="0">
                <a:solidFill>
                  <a:srgbClr val="FFBC0A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	</a:t>
            </a:r>
            <a:r>
              <a:rPr sz="1600" spc="2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Avionics</a:t>
            </a:r>
            <a:r>
              <a:rPr sz="16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	</a:t>
            </a:r>
            <a:r>
              <a:rPr sz="1600" spc="-210" dirty="0">
                <a:solidFill>
                  <a:srgbClr val="FFBC0A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|</a:t>
            </a:r>
            <a:r>
              <a:rPr sz="1600" dirty="0">
                <a:solidFill>
                  <a:srgbClr val="FFBC0A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	</a:t>
            </a:r>
            <a:r>
              <a:rPr sz="1600" spc="3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Naval</a:t>
            </a:r>
            <a:r>
              <a:rPr sz="1600" spc="-15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 </a:t>
            </a:r>
            <a:r>
              <a:rPr sz="1600" spc="15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Defence</a:t>
            </a:r>
            <a:r>
              <a:rPr sz="16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	</a:t>
            </a:r>
            <a:r>
              <a:rPr sz="1600" spc="-210" dirty="0">
                <a:solidFill>
                  <a:srgbClr val="FFBC0A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|</a:t>
            </a:r>
            <a:r>
              <a:rPr sz="1600" dirty="0">
                <a:solidFill>
                  <a:srgbClr val="FFBC0A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	</a:t>
            </a:r>
            <a:r>
              <a:rPr sz="1600" spc="15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Ground</a:t>
            </a:r>
            <a:r>
              <a:rPr sz="1600" spc="-15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 </a:t>
            </a:r>
            <a:r>
              <a:rPr sz="1600" spc="15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Defence</a:t>
            </a:r>
            <a:endParaRPr sz="16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  <a:p>
            <a:pPr>
              <a:lnSpc>
                <a:spcPct val="100000"/>
              </a:lnSpc>
            </a:pPr>
            <a:endParaRPr sz="16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  <a:p>
            <a:pPr algn="ctr">
              <a:lnSpc>
                <a:spcPct val="100000"/>
              </a:lnSpc>
              <a:spcBef>
                <a:spcPts val="1595"/>
              </a:spcBef>
              <a:tabLst>
                <a:tab pos="2198370" algn="l"/>
                <a:tab pos="2422525" algn="l"/>
              </a:tabLst>
            </a:pPr>
            <a:r>
              <a:rPr sz="1600" spc="25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Home</a:t>
            </a:r>
            <a:r>
              <a:rPr sz="1600" spc="-15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 </a:t>
            </a:r>
            <a:r>
              <a:rPr sz="1600" spc="1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Land</a:t>
            </a:r>
            <a:r>
              <a:rPr sz="1600" spc="-15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Security</a:t>
            </a:r>
            <a:r>
              <a:rPr sz="16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	</a:t>
            </a:r>
            <a:r>
              <a:rPr sz="1600" spc="-210" dirty="0">
                <a:solidFill>
                  <a:srgbClr val="FFBC0A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|</a:t>
            </a:r>
            <a:r>
              <a:rPr sz="1600" dirty="0">
                <a:solidFill>
                  <a:srgbClr val="FFBC0A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	</a:t>
            </a:r>
            <a:r>
              <a:rPr sz="1600" spc="35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Telecom</a:t>
            </a:r>
            <a:r>
              <a:rPr sz="1600" spc="-15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 </a:t>
            </a:r>
            <a:r>
              <a:rPr sz="1600" spc="5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Electronics</a:t>
            </a:r>
            <a:endParaRPr sz="16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  <p:grpSp>
        <p:nvGrpSpPr>
          <p:cNvPr id="25" name="object 8"/>
          <p:cNvGrpSpPr/>
          <p:nvPr/>
        </p:nvGrpSpPr>
        <p:grpSpPr>
          <a:xfrm>
            <a:off x="3443802" y="3680490"/>
            <a:ext cx="5323205" cy="2009139"/>
            <a:chOff x="3443802" y="3680490"/>
            <a:chExt cx="5323205" cy="2009139"/>
          </a:xfrm>
        </p:grpSpPr>
        <p:sp>
          <p:nvSpPr>
            <p:cNvPr id="26" name="object 9"/>
            <p:cNvSpPr/>
            <p:nvPr/>
          </p:nvSpPr>
          <p:spPr>
            <a:xfrm>
              <a:off x="6368041" y="3702559"/>
              <a:ext cx="544830" cy="229870"/>
            </a:xfrm>
            <a:custGeom>
              <a:avLst/>
              <a:gdLst/>
              <a:ahLst/>
              <a:cxnLst/>
              <a:rect l="l" t="t" r="r" b="b"/>
              <a:pathLst>
                <a:path w="544829" h="229870">
                  <a:moveTo>
                    <a:pt x="544347" y="163449"/>
                  </a:moveTo>
                  <a:lnTo>
                    <a:pt x="374192" y="163461"/>
                  </a:lnTo>
                  <a:lnTo>
                    <a:pt x="363626" y="175514"/>
                  </a:lnTo>
                  <a:lnTo>
                    <a:pt x="1041" y="175514"/>
                  </a:lnTo>
                  <a:lnTo>
                    <a:pt x="4059" y="194175"/>
                  </a:lnTo>
                  <a:lnTo>
                    <a:pt x="11606" y="211702"/>
                  </a:lnTo>
                  <a:lnTo>
                    <a:pt x="21417" y="224705"/>
                  </a:lnTo>
                  <a:lnTo>
                    <a:pt x="31229" y="229793"/>
                  </a:lnTo>
                  <a:lnTo>
                    <a:pt x="496062" y="229793"/>
                  </a:lnTo>
                  <a:lnTo>
                    <a:pt x="544347" y="163449"/>
                  </a:lnTo>
                  <a:close/>
                </a:path>
                <a:path w="544829" h="229870">
                  <a:moveTo>
                    <a:pt x="6667" y="132524"/>
                  </a:moveTo>
                  <a:lnTo>
                    <a:pt x="4076" y="132981"/>
                  </a:lnTo>
                  <a:lnTo>
                    <a:pt x="2158" y="135775"/>
                  </a:lnTo>
                  <a:lnTo>
                    <a:pt x="0" y="139750"/>
                  </a:lnTo>
                  <a:lnTo>
                    <a:pt x="1765" y="142608"/>
                  </a:lnTo>
                  <a:lnTo>
                    <a:pt x="4825" y="144614"/>
                  </a:lnTo>
                  <a:lnTo>
                    <a:pt x="32931" y="158546"/>
                  </a:lnTo>
                  <a:lnTo>
                    <a:pt x="31394" y="160032"/>
                  </a:lnTo>
                  <a:lnTo>
                    <a:pt x="30111" y="161683"/>
                  </a:lnTo>
                  <a:lnTo>
                    <a:pt x="28968" y="163461"/>
                  </a:lnTo>
                  <a:lnTo>
                    <a:pt x="61429" y="163461"/>
                  </a:lnTo>
                  <a:lnTo>
                    <a:pt x="61429" y="151765"/>
                  </a:lnTo>
                  <a:lnTo>
                    <a:pt x="45948" y="151765"/>
                  </a:lnTo>
                  <a:lnTo>
                    <a:pt x="10299" y="133870"/>
                  </a:lnTo>
                  <a:lnTo>
                    <a:pt x="6667" y="132524"/>
                  </a:lnTo>
                  <a:close/>
                </a:path>
                <a:path w="544829" h="229870">
                  <a:moveTo>
                    <a:pt x="345135" y="103136"/>
                  </a:moveTo>
                  <a:lnTo>
                    <a:pt x="260629" y="103149"/>
                  </a:lnTo>
                  <a:lnTo>
                    <a:pt x="260629" y="145364"/>
                  </a:lnTo>
                  <a:lnTo>
                    <a:pt x="97637" y="145364"/>
                  </a:lnTo>
                  <a:lnTo>
                    <a:pt x="97637" y="163449"/>
                  </a:lnTo>
                  <a:lnTo>
                    <a:pt x="357974" y="163449"/>
                  </a:lnTo>
                  <a:lnTo>
                    <a:pt x="365137" y="155346"/>
                  </a:lnTo>
                  <a:lnTo>
                    <a:pt x="367157" y="153098"/>
                  </a:lnTo>
                  <a:lnTo>
                    <a:pt x="370052" y="151650"/>
                  </a:lnTo>
                  <a:lnTo>
                    <a:pt x="373062" y="151384"/>
                  </a:lnTo>
                  <a:lnTo>
                    <a:pt x="393623" y="151384"/>
                  </a:lnTo>
                  <a:lnTo>
                    <a:pt x="394012" y="146494"/>
                  </a:lnTo>
                  <a:lnTo>
                    <a:pt x="394111" y="142608"/>
                  </a:lnTo>
                  <a:lnTo>
                    <a:pt x="394082" y="139001"/>
                  </a:lnTo>
                  <a:lnTo>
                    <a:pt x="393242" y="134048"/>
                  </a:lnTo>
                  <a:lnTo>
                    <a:pt x="413833" y="123685"/>
                  </a:lnTo>
                  <a:lnTo>
                    <a:pt x="387210" y="123685"/>
                  </a:lnTo>
                  <a:lnTo>
                    <a:pt x="382536" y="118656"/>
                  </a:lnTo>
                  <a:lnTo>
                    <a:pt x="376034" y="115201"/>
                  </a:lnTo>
                  <a:lnTo>
                    <a:pt x="345135" y="115201"/>
                  </a:lnTo>
                  <a:lnTo>
                    <a:pt x="345135" y="103136"/>
                  </a:lnTo>
                  <a:close/>
                </a:path>
                <a:path w="544829" h="229870">
                  <a:moveTo>
                    <a:pt x="56324" y="151244"/>
                  </a:moveTo>
                  <a:lnTo>
                    <a:pt x="50761" y="151333"/>
                  </a:lnTo>
                  <a:lnTo>
                    <a:pt x="45948" y="151765"/>
                  </a:lnTo>
                  <a:lnTo>
                    <a:pt x="61429" y="151765"/>
                  </a:lnTo>
                  <a:lnTo>
                    <a:pt x="61429" y="151396"/>
                  </a:lnTo>
                  <a:lnTo>
                    <a:pt x="56324" y="151244"/>
                  </a:lnTo>
                  <a:close/>
                </a:path>
                <a:path w="544829" h="229870">
                  <a:moveTo>
                    <a:pt x="446684" y="139001"/>
                  </a:moveTo>
                  <a:lnTo>
                    <a:pt x="441528" y="139344"/>
                  </a:lnTo>
                  <a:lnTo>
                    <a:pt x="436257" y="139344"/>
                  </a:lnTo>
                  <a:lnTo>
                    <a:pt x="436257" y="151396"/>
                  </a:lnTo>
                  <a:lnTo>
                    <a:pt x="468515" y="151396"/>
                  </a:lnTo>
                  <a:lnTo>
                    <a:pt x="467359" y="149631"/>
                  </a:lnTo>
                  <a:lnTo>
                    <a:pt x="466102" y="147967"/>
                  </a:lnTo>
                  <a:lnTo>
                    <a:pt x="464553" y="146494"/>
                  </a:lnTo>
                  <a:lnTo>
                    <a:pt x="478215" y="139712"/>
                  </a:lnTo>
                  <a:lnTo>
                    <a:pt x="451726" y="139712"/>
                  </a:lnTo>
                  <a:lnTo>
                    <a:pt x="446684" y="139001"/>
                  </a:lnTo>
                  <a:close/>
                </a:path>
                <a:path w="544829" h="229870">
                  <a:moveTo>
                    <a:pt x="490766" y="120345"/>
                  </a:moveTo>
                  <a:lnTo>
                    <a:pt x="487387" y="121805"/>
                  </a:lnTo>
                  <a:lnTo>
                    <a:pt x="451726" y="139712"/>
                  </a:lnTo>
                  <a:lnTo>
                    <a:pt x="478215" y="139712"/>
                  </a:lnTo>
                  <a:lnTo>
                    <a:pt x="492698" y="132524"/>
                  </a:lnTo>
                  <a:lnTo>
                    <a:pt x="495147" y="131394"/>
                  </a:lnTo>
                  <a:lnTo>
                    <a:pt x="496608" y="128397"/>
                  </a:lnTo>
                  <a:lnTo>
                    <a:pt x="495998" y="125730"/>
                  </a:lnTo>
                  <a:lnTo>
                    <a:pt x="494207" y="120865"/>
                  </a:lnTo>
                  <a:lnTo>
                    <a:pt x="490766" y="120345"/>
                  </a:lnTo>
                  <a:close/>
                </a:path>
                <a:path w="544829" h="229870">
                  <a:moveTo>
                    <a:pt x="2158" y="135763"/>
                  </a:moveTo>
                  <a:close/>
                </a:path>
                <a:path w="544829" h="229870">
                  <a:moveTo>
                    <a:pt x="77558" y="96253"/>
                  </a:moveTo>
                  <a:lnTo>
                    <a:pt x="74460" y="98107"/>
                  </a:lnTo>
                  <a:lnTo>
                    <a:pt x="73621" y="102184"/>
                  </a:lnTo>
                  <a:lnTo>
                    <a:pt x="73329" y="104749"/>
                  </a:lnTo>
                  <a:lnTo>
                    <a:pt x="74879" y="107416"/>
                  </a:lnTo>
                  <a:lnTo>
                    <a:pt x="77266" y="108432"/>
                  </a:lnTo>
                  <a:lnTo>
                    <a:pt x="104800" y="122186"/>
                  </a:lnTo>
                  <a:lnTo>
                    <a:pt x="102146" y="125222"/>
                  </a:lnTo>
                  <a:lnTo>
                    <a:pt x="100253" y="129044"/>
                  </a:lnTo>
                  <a:lnTo>
                    <a:pt x="99148" y="133299"/>
                  </a:lnTo>
                  <a:lnTo>
                    <a:pt x="139890" y="133299"/>
                  </a:lnTo>
                  <a:lnTo>
                    <a:pt x="139890" y="115404"/>
                  </a:lnTo>
                  <a:lnTo>
                    <a:pt x="118198" y="115404"/>
                  </a:lnTo>
                  <a:lnTo>
                    <a:pt x="82740" y="97675"/>
                  </a:lnTo>
                  <a:lnTo>
                    <a:pt x="77558" y="96253"/>
                  </a:lnTo>
                  <a:close/>
                </a:path>
                <a:path w="544829" h="229870">
                  <a:moveTo>
                    <a:pt x="224408" y="66967"/>
                  </a:moveTo>
                  <a:lnTo>
                    <a:pt x="212890" y="66967"/>
                  </a:lnTo>
                  <a:lnTo>
                    <a:pt x="203736" y="69029"/>
                  </a:lnTo>
                  <a:lnTo>
                    <a:pt x="195833" y="74444"/>
                  </a:lnTo>
                  <a:lnTo>
                    <a:pt x="190283" y="82054"/>
                  </a:lnTo>
                  <a:lnTo>
                    <a:pt x="188188" y="90703"/>
                  </a:lnTo>
                  <a:lnTo>
                    <a:pt x="188188" y="103149"/>
                  </a:lnTo>
                  <a:lnTo>
                    <a:pt x="176110" y="103149"/>
                  </a:lnTo>
                  <a:lnTo>
                    <a:pt x="176110" y="133299"/>
                  </a:lnTo>
                  <a:lnTo>
                    <a:pt x="224408" y="133299"/>
                  </a:lnTo>
                  <a:lnTo>
                    <a:pt x="224408" y="66967"/>
                  </a:lnTo>
                  <a:close/>
                </a:path>
                <a:path w="544829" h="229870">
                  <a:moveTo>
                    <a:pt x="420319" y="108940"/>
                  </a:moveTo>
                  <a:lnTo>
                    <a:pt x="417588" y="108978"/>
                  </a:lnTo>
                  <a:lnTo>
                    <a:pt x="409902" y="112110"/>
                  </a:lnTo>
                  <a:lnTo>
                    <a:pt x="402275" y="115822"/>
                  </a:lnTo>
                  <a:lnTo>
                    <a:pt x="387210" y="123685"/>
                  </a:lnTo>
                  <a:lnTo>
                    <a:pt x="413833" y="123685"/>
                  </a:lnTo>
                  <a:lnTo>
                    <a:pt x="420217" y="120472"/>
                  </a:lnTo>
                  <a:lnTo>
                    <a:pt x="422694" y="119316"/>
                  </a:lnTo>
                  <a:lnTo>
                    <a:pt x="424167" y="116319"/>
                  </a:lnTo>
                  <a:lnTo>
                    <a:pt x="422935" y="110998"/>
                  </a:lnTo>
                  <a:lnTo>
                    <a:pt x="420319" y="108940"/>
                  </a:lnTo>
                  <a:close/>
                </a:path>
                <a:path w="544829" h="229870">
                  <a:moveTo>
                    <a:pt x="132372" y="115138"/>
                  </a:moveTo>
                  <a:lnTo>
                    <a:pt x="124790" y="115214"/>
                  </a:lnTo>
                  <a:lnTo>
                    <a:pt x="118198" y="115404"/>
                  </a:lnTo>
                  <a:lnTo>
                    <a:pt x="139890" y="115404"/>
                  </a:lnTo>
                  <a:lnTo>
                    <a:pt x="139890" y="115214"/>
                  </a:lnTo>
                  <a:lnTo>
                    <a:pt x="132372" y="115138"/>
                  </a:lnTo>
                  <a:close/>
                </a:path>
                <a:path w="544829" h="229870">
                  <a:moveTo>
                    <a:pt x="320420" y="54902"/>
                  </a:moveTo>
                  <a:lnTo>
                    <a:pt x="272694" y="54902"/>
                  </a:lnTo>
                  <a:lnTo>
                    <a:pt x="272694" y="91097"/>
                  </a:lnTo>
                  <a:lnTo>
                    <a:pt x="345135" y="91097"/>
                  </a:lnTo>
                  <a:lnTo>
                    <a:pt x="345135" y="78651"/>
                  </a:lnTo>
                  <a:lnTo>
                    <a:pt x="343039" y="69989"/>
                  </a:lnTo>
                  <a:lnTo>
                    <a:pt x="337488" y="62376"/>
                  </a:lnTo>
                  <a:lnTo>
                    <a:pt x="329581" y="56962"/>
                  </a:lnTo>
                  <a:lnTo>
                    <a:pt x="320420" y="54902"/>
                  </a:lnTo>
                  <a:close/>
                </a:path>
                <a:path w="544829" h="229870">
                  <a:moveTo>
                    <a:pt x="296849" y="37007"/>
                  </a:moveTo>
                  <a:lnTo>
                    <a:pt x="284772" y="37007"/>
                  </a:lnTo>
                  <a:lnTo>
                    <a:pt x="284772" y="54902"/>
                  </a:lnTo>
                  <a:lnTo>
                    <a:pt x="296849" y="54902"/>
                  </a:lnTo>
                  <a:lnTo>
                    <a:pt x="296849" y="37007"/>
                  </a:lnTo>
                  <a:close/>
                </a:path>
                <a:path w="544829" h="229870">
                  <a:moveTo>
                    <a:pt x="242519" y="12687"/>
                  </a:moveTo>
                  <a:lnTo>
                    <a:pt x="242519" y="36817"/>
                  </a:lnTo>
                  <a:lnTo>
                    <a:pt x="253784" y="39238"/>
                  </a:lnTo>
                  <a:lnTo>
                    <a:pt x="264050" y="39289"/>
                  </a:lnTo>
                  <a:lnTo>
                    <a:pt x="284772" y="37007"/>
                  </a:lnTo>
                  <a:lnTo>
                    <a:pt x="296849" y="37007"/>
                  </a:lnTo>
                  <a:lnTo>
                    <a:pt x="296849" y="15168"/>
                  </a:lnTo>
                  <a:lnTo>
                    <a:pt x="264050" y="15168"/>
                  </a:lnTo>
                  <a:lnTo>
                    <a:pt x="253784" y="15115"/>
                  </a:lnTo>
                  <a:lnTo>
                    <a:pt x="242519" y="12687"/>
                  </a:lnTo>
                  <a:close/>
                </a:path>
                <a:path w="544829" h="229870">
                  <a:moveTo>
                    <a:pt x="293509" y="0"/>
                  </a:moveTo>
                  <a:lnTo>
                    <a:pt x="287083" y="812"/>
                  </a:lnTo>
                  <a:lnTo>
                    <a:pt x="284657" y="3670"/>
                  </a:lnTo>
                  <a:lnTo>
                    <a:pt x="284772" y="12877"/>
                  </a:lnTo>
                  <a:lnTo>
                    <a:pt x="264050" y="15168"/>
                  </a:lnTo>
                  <a:lnTo>
                    <a:pt x="296849" y="15168"/>
                  </a:lnTo>
                  <a:lnTo>
                    <a:pt x="296976" y="3175"/>
                  </a:lnTo>
                  <a:lnTo>
                    <a:pt x="293509" y="0"/>
                  </a:lnTo>
                  <a:close/>
                </a:path>
                <a:path w="544829" h="229870">
                  <a:moveTo>
                    <a:pt x="290055" y="431"/>
                  </a:moveTo>
                  <a:close/>
                </a:path>
              </a:pathLst>
            </a:custGeom>
            <a:solidFill>
              <a:srgbClr val="FB8F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43802" y="3680490"/>
              <a:ext cx="260075" cy="274579"/>
            </a:xfrm>
            <a:prstGeom prst="rect">
              <a:avLst/>
            </a:prstGeom>
          </p:spPr>
        </p:pic>
        <p:sp>
          <p:nvSpPr>
            <p:cNvPr id="28" name="object 11"/>
            <p:cNvSpPr/>
            <p:nvPr/>
          </p:nvSpPr>
          <p:spPr>
            <a:xfrm>
              <a:off x="4641494" y="3719690"/>
              <a:ext cx="4125595" cy="1083310"/>
            </a:xfrm>
            <a:custGeom>
              <a:avLst/>
              <a:gdLst/>
              <a:ahLst/>
              <a:cxnLst/>
              <a:rect l="l" t="t" r="r" b="b"/>
              <a:pathLst>
                <a:path w="4125595" h="1083310">
                  <a:moveTo>
                    <a:pt x="395084" y="949566"/>
                  </a:moveTo>
                  <a:lnTo>
                    <a:pt x="379285" y="926249"/>
                  </a:lnTo>
                  <a:lnTo>
                    <a:pt x="379285" y="944359"/>
                  </a:lnTo>
                  <a:lnTo>
                    <a:pt x="379285" y="954786"/>
                  </a:lnTo>
                  <a:lnTo>
                    <a:pt x="375043" y="959027"/>
                  </a:lnTo>
                  <a:lnTo>
                    <a:pt x="364629" y="959027"/>
                  </a:lnTo>
                  <a:lnTo>
                    <a:pt x="363080" y="957478"/>
                  </a:lnTo>
                  <a:lnTo>
                    <a:pt x="360387" y="954786"/>
                  </a:lnTo>
                  <a:lnTo>
                    <a:pt x="360375" y="944359"/>
                  </a:lnTo>
                  <a:lnTo>
                    <a:pt x="364629" y="940117"/>
                  </a:lnTo>
                  <a:lnTo>
                    <a:pt x="375043" y="940117"/>
                  </a:lnTo>
                  <a:lnTo>
                    <a:pt x="379285" y="944359"/>
                  </a:lnTo>
                  <a:lnTo>
                    <a:pt x="379285" y="926249"/>
                  </a:lnTo>
                  <a:lnTo>
                    <a:pt x="369836" y="924318"/>
                  </a:lnTo>
                  <a:lnTo>
                    <a:pt x="361861" y="925626"/>
                  </a:lnTo>
                  <a:lnTo>
                    <a:pt x="354965" y="929233"/>
                  </a:lnTo>
                  <a:lnTo>
                    <a:pt x="349529" y="934732"/>
                  </a:lnTo>
                  <a:lnTo>
                    <a:pt x="345973" y="941666"/>
                  </a:lnTo>
                  <a:lnTo>
                    <a:pt x="325335" y="941666"/>
                  </a:lnTo>
                  <a:lnTo>
                    <a:pt x="322389" y="943724"/>
                  </a:lnTo>
                  <a:lnTo>
                    <a:pt x="312280" y="971105"/>
                  </a:lnTo>
                  <a:lnTo>
                    <a:pt x="295630" y="971105"/>
                  </a:lnTo>
                  <a:lnTo>
                    <a:pt x="280797" y="932662"/>
                  </a:lnTo>
                  <a:lnTo>
                    <a:pt x="271386" y="930744"/>
                  </a:lnTo>
                  <a:lnTo>
                    <a:pt x="270852" y="930744"/>
                  </a:lnTo>
                  <a:lnTo>
                    <a:pt x="270840" y="881913"/>
                  </a:lnTo>
                  <a:lnTo>
                    <a:pt x="265074" y="853427"/>
                  </a:lnTo>
                  <a:lnTo>
                    <a:pt x="255041" y="838568"/>
                  </a:lnTo>
                  <a:lnTo>
                    <a:pt x="255041" y="881913"/>
                  </a:lnTo>
                  <a:lnTo>
                    <a:pt x="255041" y="930744"/>
                  </a:lnTo>
                  <a:lnTo>
                    <a:pt x="140042" y="930744"/>
                  </a:lnTo>
                  <a:lnTo>
                    <a:pt x="140042" y="881913"/>
                  </a:lnTo>
                  <a:lnTo>
                    <a:pt x="144564" y="859561"/>
                  </a:lnTo>
                  <a:lnTo>
                    <a:pt x="156895" y="841286"/>
                  </a:lnTo>
                  <a:lnTo>
                    <a:pt x="175183" y="828954"/>
                  </a:lnTo>
                  <a:lnTo>
                    <a:pt x="197548" y="824420"/>
                  </a:lnTo>
                  <a:lnTo>
                    <a:pt x="219900" y="828954"/>
                  </a:lnTo>
                  <a:lnTo>
                    <a:pt x="238175" y="841286"/>
                  </a:lnTo>
                  <a:lnTo>
                    <a:pt x="250507" y="859561"/>
                  </a:lnTo>
                  <a:lnTo>
                    <a:pt x="255041" y="881913"/>
                  </a:lnTo>
                  <a:lnTo>
                    <a:pt x="255041" y="838568"/>
                  </a:lnTo>
                  <a:lnTo>
                    <a:pt x="249351" y="830122"/>
                  </a:lnTo>
                  <a:lnTo>
                    <a:pt x="240906" y="824420"/>
                  </a:lnTo>
                  <a:lnTo>
                    <a:pt x="226034" y="814400"/>
                  </a:lnTo>
                  <a:lnTo>
                    <a:pt x="197535" y="808621"/>
                  </a:lnTo>
                  <a:lnTo>
                    <a:pt x="169024" y="814400"/>
                  </a:lnTo>
                  <a:lnTo>
                    <a:pt x="145719" y="830122"/>
                  </a:lnTo>
                  <a:lnTo>
                    <a:pt x="129997" y="853427"/>
                  </a:lnTo>
                  <a:lnTo>
                    <a:pt x="124231" y="881913"/>
                  </a:lnTo>
                  <a:lnTo>
                    <a:pt x="124231" y="930744"/>
                  </a:lnTo>
                  <a:lnTo>
                    <a:pt x="123685" y="930744"/>
                  </a:lnTo>
                  <a:lnTo>
                    <a:pt x="99428" y="971105"/>
                  </a:lnTo>
                  <a:lnTo>
                    <a:pt x="82804" y="971105"/>
                  </a:lnTo>
                  <a:lnTo>
                    <a:pt x="77762" y="957478"/>
                  </a:lnTo>
                  <a:lnTo>
                    <a:pt x="73825" y="946835"/>
                  </a:lnTo>
                  <a:lnTo>
                    <a:pt x="72694" y="943724"/>
                  </a:lnTo>
                  <a:lnTo>
                    <a:pt x="69735" y="941666"/>
                  </a:lnTo>
                  <a:lnTo>
                    <a:pt x="49110" y="941666"/>
                  </a:lnTo>
                  <a:lnTo>
                    <a:pt x="48310" y="940117"/>
                  </a:lnTo>
                  <a:lnTo>
                    <a:pt x="45529" y="934720"/>
                  </a:lnTo>
                  <a:lnTo>
                    <a:pt x="40093" y="929233"/>
                  </a:lnTo>
                  <a:lnTo>
                    <a:pt x="34696" y="926414"/>
                  </a:lnTo>
                  <a:lnTo>
                    <a:pt x="34696" y="944359"/>
                  </a:lnTo>
                  <a:lnTo>
                    <a:pt x="34696" y="954786"/>
                  </a:lnTo>
                  <a:lnTo>
                    <a:pt x="30467" y="959027"/>
                  </a:lnTo>
                  <a:lnTo>
                    <a:pt x="20053" y="959027"/>
                  </a:lnTo>
                  <a:lnTo>
                    <a:pt x="15798" y="954786"/>
                  </a:lnTo>
                  <a:lnTo>
                    <a:pt x="15798" y="944359"/>
                  </a:lnTo>
                  <a:lnTo>
                    <a:pt x="20040" y="940117"/>
                  </a:lnTo>
                  <a:lnTo>
                    <a:pt x="30454" y="940117"/>
                  </a:lnTo>
                  <a:lnTo>
                    <a:pt x="34696" y="944359"/>
                  </a:lnTo>
                  <a:lnTo>
                    <a:pt x="34696" y="926414"/>
                  </a:lnTo>
                  <a:lnTo>
                    <a:pt x="33197" y="925626"/>
                  </a:lnTo>
                  <a:lnTo>
                    <a:pt x="25247" y="924318"/>
                  </a:lnTo>
                  <a:lnTo>
                    <a:pt x="15417" y="926312"/>
                  </a:lnTo>
                  <a:lnTo>
                    <a:pt x="7391" y="931735"/>
                  </a:lnTo>
                  <a:lnTo>
                    <a:pt x="1981" y="939749"/>
                  </a:lnTo>
                  <a:lnTo>
                    <a:pt x="0" y="949566"/>
                  </a:lnTo>
                  <a:lnTo>
                    <a:pt x="1981" y="959396"/>
                  </a:lnTo>
                  <a:lnTo>
                    <a:pt x="7404" y="967422"/>
                  </a:lnTo>
                  <a:lnTo>
                    <a:pt x="15430" y="972845"/>
                  </a:lnTo>
                  <a:lnTo>
                    <a:pt x="25260" y="974826"/>
                  </a:lnTo>
                  <a:lnTo>
                    <a:pt x="33210" y="973531"/>
                  </a:lnTo>
                  <a:lnTo>
                    <a:pt x="40106" y="969924"/>
                  </a:lnTo>
                  <a:lnTo>
                    <a:pt x="45542" y="964425"/>
                  </a:lnTo>
                  <a:lnTo>
                    <a:pt x="48310" y="959027"/>
                  </a:lnTo>
                  <a:lnTo>
                    <a:pt x="49110" y="957478"/>
                  </a:lnTo>
                  <a:lnTo>
                    <a:pt x="60921" y="957478"/>
                  </a:lnTo>
                  <a:lnTo>
                    <a:pt x="71043" y="984846"/>
                  </a:lnTo>
                  <a:lnTo>
                    <a:pt x="74002" y="986904"/>
                  </a:lnTo>
                  <a:lnTo>
                    <a:pt x="99441" y="986904"/>
                  </a:lnTo>
                  <a:lnTo>
                    <a:pt x="99441" y="1020356"/>
                  </a:lnTo>
                  <a:lnTo>
                    <a:pt x="74002" y="1020356"/>
                  </a:lnTo>
                  <a:lnTo>
                    <a:pt x="71031" y="1022426"/>
                  </a:lnTo>
                  <a:lnTo>
                    <a:pt x="60921" y="1049782"/>
                  </a:lnTo>
                  <a:lnTo>
                    <a:pt x="49110" y="1049782"/>
                  </a:lnTo>
                  <a:lnTo>
                    <a:pt x="48310" y="1048245"/>
                  </a:lnTo>
                  <a:lnTo>
                    <a:pt x="45542" y="1042835"/>
                  </a:lnTo>
                  <a:lnTo>
                    <a:pt x="40106" y="1037348"/>
                  </a:lnTo>
                  <a:lnTo>
                    <a:pt x="34696" y="1034529"/>
                  </a:lnTo>
                  <a:lnTo>
                    <a:pt x="34696" y="1052474"/>
                  </a:lnTo>
                  <a:lnTo>
                    <a:pt x="34696" y="1062888"/>
                  </a:lnTo>
                  <a:lnTo>
                    <a:pt x="30467" y="1067130"/>
                  </a:lnTo>
                  <a:lnTo>
                    <a:pt x="20053" y="1067130"/>
                  </a:lnTo>
                  <a:lnTo>
                    <a:pt x="15798" y="1062888"/>
                  </a:lnTo>
                  <a:lnTo>
                    <a:pt x="15798" y="1052474"/>
                  </a:lnTo>
                  <a:lnTo>
                    <a:pt x="20040" y="1048245"/>
                  </a:lnTo>
                  <a:lnTo>
                    <a:pt x="30454" y="1048245"/>
                  </a:lnTo>
                  <a:lnTo>
                    <a:pt x="34696" y="1052474"/>
                  </a:lnTo>
                  <a:lnTo>
                    <a:pt x="34696" y="1034529"/>
                  </a:lnTo>
                  <a:lnTo>
                    <a:pt x="33210" y="1033741"/>
                  </a:lnTo>
                  <a:lnTo>
                    <a:pt x="25260" y="1032433"/>
                  </a:lnTo>
                  <a:lnTo>
                    <a:pt x="15430" y="1034427"/>
                  </a:lnTo>
                  <a:lnTo>
                    <a:pt x="7404" y="1039837"/>
                  </a:lnTo>
                  <a:lnTo>
                    <a:pt x="1981" y="1047864"/>
                  </a:lnTo>
                  <a:lnTo>
                    <a:pt x="0" y="1057681"/>
                  </a:lnTo>
                  <a:lnTo>
                    <a:pt x="1981" y="1067511"/>
                  </a:lnTo>
                  <a:lnTo>
                    <a:pt x="7404" y="1075537"/>
                  </a:lnTo>
                  <a:lnTo>
                    <a:pt x="15430" y="1080947"/>
                  </a:lnTo>
                  <a:lnTo>
                    <a:pt x="25260" y="1082929"/>
                  </a:lnTo>
                  <a:lnTo>
                    <a:pt x="33210" y="1081633"/>
                  </a:lnTo>
                  <a:lnTo>
                    <a:pt x="40106" y="1078026"/>
                  </a:lnTo>
                  <a:lnTo>
                    <a:pt x="45542" y="1072527"/>
                  </a:lnTo>
                  <a:lnTo>
                    <a:pt x="48310" y="1067130"/>
                  </a:lnTo>
                  <a:lnTo>
                    <a:pt x="49110" y="1065580"/>
                  </a:lnTo>
                  <a:lnTo>
                    <a:pt x="69748" y="1065580"/>
                  </a:lnTo>
                  <a:lnTo>
                    <a:pt x="72694" y="1063523"/>
                  </a:lnTo>
                  <a:lnTo>
                    <a:pt x="77774" y="1049782"/>
                  </a:lnTo>
                  <a:lnTo>
                    <a:pt x="82816" y="1036154"/>
                  </a:lnTo>
                  <a:lnTo>
                    <a:pt x="99441" y="1036154"/>
                  </a:lnTo>
                  <a:lnTo>
                    <a:pt x="99491" y="1052474"/>
                  </a:lnTo>
                  <a:lnTo>
                    <a:pt x="101346" y="1061656"/>
                  </a:lnTo>
                  <a:lnTo>
                    <a:pt x="106553" y="1069365"/>
                  </a:lnTo>
                  <a:lnTo>
                    <a:pt x="114261" y="1074559"/>
                  </a:lnTo>
                  <a:lnTo>
                    <a:pt x="123698" y="1076452"/>
                  </a:lnTo>
                  <a:lnTo>
                    <a:pt x="155397" y="1076452"/>
                  </a:lnTo>
                  <a:lnTo>
                    <a:pt x="155397" y="1038593"/>
                  </a:lnTo>
                  <a:lnTo>
                    <a:pt x="157835" y="1036154"/>
                  </a:lnTo>
                  <a:lnTo>
                    <a:pt x="158940" y="1035062"/>
                  </a:lnTo>
                  <a:lnTo>
                    <a:pt x="167678" y="1035062"/>
                  </a:lnTo>
                  <a:lnTo>
                    <a:pt x="171183" y="1038593"/>
                  </a:lnTo>
                  <a:lnTo>
                    <a:pt x="171196" y="1076452"/>
                  </a:lnTo>
                  <a:lnTo>
                    <a:pt x="189636" y="1076452"/>
                  </a:lnTo>
                  <a:lnTo>
                    <a:pt x="189636" y="1038593"/>
                  </a:lnTo>
                  <a:lnTo>
                    <a:pt x="193167" y="1035062"/>
                  </a:lnTo>
                  <a:lnTo>
                    <a:pt x="201904" y="1035062"/>
                  </a:lnTo>
                  <a:lnTo>
                    <a:pt x="205422" y="1038593"/>
                  </a:lnTo>
                  <a:lnTo>
                    <a:pt x="205435" y="1076452"/>
                  </a:lnTo>
                  <a:lnTo>
                    <a:pt x="223888" y="1076452"/>
                  </a:lnTo>
                  <a:lnTo>
                    <a:pt x="223888" y="1038593"/>
                  </a:lnTo>
                  <a:lnTo>
                    <a:pt x="227418" y="1035062"/>
                  </a:lnTo>
                  <a:lnTo>
                    <a:pt x="236156" y="1035062"/>
                  </a:lnTo>
                  <a:lnTo>
                    <a:pt x="239674" y="1038593"/>
                  </a:lnTo>
                  <a:lnTo>
                    <a:pt x="239687" y="1076452"/>
                  </a:lnTo>
                  <a:lnTo>
                    <a:pt x="271373" y="1076452"/>
                  </a:lnTo>
                  <a:lnTo>
                    <a:pt x="295630" y="1036154"/>
                  </a:lnTo>
                  <a:lnTo>
                    <a:pt x="312280" y="1036154"/>
                  </a:lnTo>
                  <a:lnTo>
                    <a:pt x="322389" y="1063523"/>
                  </a:lnTo>
                  <a:lnTo>
                    <a:pt x="325335" y="1065580"/>
                  </a:lnTo>
                  <a:lnTo>
                    <a:pt x="345973" y="1065580"/>
                  </a:lnTo>
                  <a:lnTo>
                    <a:pt x="349529" y="1072527"/>
                  </a:lnTo>
                  <a:lnTo>
                    <a:pt x="354965" y="1078026"/>
                  </a:lnTo>
                  <a:lnTo>
                    <a:pt x="361861" y="1081633"/>
                  </a:lnTo>
                  <a:lnTo>
                    <a:pt x="369836" y="1082929"/>
                  </a:lnTo>
                  <a:lnTo>
                    <a:pt x="379653" y="1080947"/>
                  </a:lnTo>
                  <a:lnTo>
                    <a:pt x="387680" y="1075537"/>
                  </a:lnTo>
                  <a:lnTo>
                    <a:pt x="393090" y="1067511"/>
                  </a:lnTo>
                  <a:lnTo>
                    <a:pt x="393166" y="1067130"/>
                  </a:lnTo>
                  <a:lnTo>
                    <a:pt x="395084" y="1057681"/>
                  </a:lnTo>
                  <a:lnTo>
                    <a:pt x="379285" y="1034364"/>
                  </a:lnTo>
                  <a:lnTo>
                    <a:pt x="379285" y="1052474"/>
                  </a:lnTo>
                  <a:lnTo>
                    <a:pt x="379285" y="1062888"/>
                  </a:lnTo>
                  <a:lnTo>
                    <a:pt x="375043" y="1067130"/>
                  </a:lnTo>
                  <a:lnTo>
                    <a:pt x="364629" y="1067130"/>
                  </a:lnTo>
                  <a:lnTo>
                    <a:pt x="360387" y="1062888"/>
                  </a:lnTo>
                  <a:lnTo>
                    <a:pt x="360375" y="1052474"/>
                  </a:lnTo>
                  <a:lnTo>
                    <a:pt x="363067" y="1049782"/>
                  </a:lnTo>
                  <a:lnTo>
                    <a:pt x="364629" y="1048232"/>
                  </a:lnTo>
                  <a:lnTo>
                    <a:pt x="375043" y="1048232"/>
                  </a:lnTo>
                  <a:lnTo>
                    <a:pt x="379285" y="1052474"/>
                  </a:lnTo>
                  <a:lnTo>
                    <a:pt x="379285" y="1034364"/>
                  </a:lnTo>
                  <a:lnTo>
                    <a:pt x="369836" y="1032433"/>
                  </a:lnTo>
                  <a:lnTo>
                    <a:pt x="361861" y="1033741"/>
                  </a:lnTo>
                  <a:lnTo>
                    <a:pt x="354965" y="1037348"/>
                  </a:lnTo>
                  <a:lnTo>
                    <a:pt x="349529" y="1042835"/>
                  </a:lnTo>
                  <a:lnTo>
                    <a:pt x="345973" y="1049782"/>
                  </a:lnTo>
                  <a:lnTo>
                    <a:pt x="334149" y="1049782"/>
                  </a:lnTo>
                  <a:lnTo>
                    <a:pt x="329107" y="1036154"/>
                  </a:lnTo>
                  <a:lnTo>
                    <a:pt x="328701" y="1035062"/>
                  </a:lnTo>
                  <a:lnTo>
                    <a:pt x="324015" y="1022413"/>
                  </a:lnTo>
                  <a:lnTo>
                    <a:pt x="321094" y="1020356"/>
                  </a:lnTo>
                  <a:lnTo>
                    <a:pt x="295643" y="1020356"/>
                  </a:lnTo>
                  <a:lnTo>
                    <a:pt x="295643" y="986904"/>
                  </a:lnTo>
                  <a:lnTo>
                    <a:pt x="321094" y="986904"/>
                  </a:lnTo>
                  <a:lnTo>
                    <a:pt x="324053" y="984846"/>
                  </a:lnTo>
                  <a:lnTo>
                    <a:pt x="329120" y="971105"/>
                  </a:lnTo>
                  <a:lnTo>
                    <a:pt x="334149" y="957478"/>
                  </a:lnTo>
                  <a:lnTo>
                    <a:pt x="345973" y="957478"/>
                  </a:lnTo>
                  <a:lnTo>
                    <a:pt x="349529" y="964425"/>
                  </a:lnTo>
                  <a:lnTo>
                    <a:pt x="354965" y="969924"/>
                  </a:lnTo>
                  <a:lnTo>
                    <a:pt x="361861" y="973531"/>
                  </a:lnTo>
                  <a:lnTo>
                    <a:pt x="369836" y="974826"/>
                  </a:lnTo>
                  <a:lnTo>
                    <a:pt x="379653" y="972845"/>
                  </a:lnTo>
                  <a:lnTo>
                    <a:pt x="387680" y="967422"/>
                  </a:lnTo>
                  <a:lnTo>
                    <a:pt x="393090" y="959396"/>
                  </a:lnTo>
                  <a:lnTo>
                    <a:pt x="393166" y="959027"/>
                  </a:lnTo>
                  <a:lnTo>
                    <a:pt x="395084" y="949566"/>
                  </a:lnTo>
                  <a:close/>
                </a:path>
                <a:path w="4125595" h="1083310">
                  <a:moveTo>
                    <a:pt x="4115574" y="161658"/>
                  </a:moveTo>
                  <a:lnTo>
                    <a:pt x="4096080" y="161658"/>
                  </a:lnTo>
                  <a:lnTo>
                    <a:pt x="4094543" y="169278"/>
                  </a:lnTo>
                  <a:lnTo>
                    <a:pt x="4090339" y="175514"/>
                  </a:lnTo>
                  <a:lnTo>
                    <a:pt x="4084116" y="179705"/>
                  </a:lnTo>
                  <a:lnTo>
                    <a:pt x="4076484" y="181254"/>
                  </a:lnTo>
                  <a:lnTo>
                    <a:pt x="4068851" y="179717"/>
                  </a:lnTo>
                  <a:lnTo>
                    <a:pt x="4062628" y="175514"/>
                  </a:lnTo>
                  <a:lnTo>
                    <a:pt x="4058424" y="169291"/>
                  </a:lnTo>
                  <a:lnTo>
                    <a:pt x="4056888" y="161658"/>
                  </a:lnTo>
                  <a:lnTo>
                    <a:pt x="4037292" y="161658"/>
                  </a:lnTo>
                  <a:lnTo>
                    <a:pt x="4035755" y="169291"/>
                  </a:lnTo>
                  <a:lnTo>
                    <a:pt x="4031551" y="175514"/>
                  </a:lnTo>
                  <a:lnTo>
                    <a:pt x="4025328" y="179717"/>
                  </a:lnTo>
                  <a:lnTo>
                    <a:pt x="4017695" y="181254"/>
                  </a:lnTo>
                  <a:lnTo>
                    <a:pt x="4010075" y="179717"/>
                  </a:lnTo>
                  <a:lnTo>
                    <a:pt x="4003840" y="175514"/>
                  </a:lnTo>
                  <a:lnTo>
                    <a:pt x="3999636" y="169291"/>
                  </a:lnTo>
                  <a:lnTo>
                    <a:pt x="3998099" y="161658"/>
                  </a:lnTo>
                  <a:lnTo>
                    <a:pt x="3978516" y="161658"/>
                  </a:lnTo>
                  <a:lnTo>
                    <a:pt x="3976979" y="169291"/>
                  </a:lnTo>
                  <a:lnTo>
                    <a:pt x="3972776" y="175514"/>
                  </a:lnTo>
                  <a:lnTo>
                    <a:pt x="3966553" y="179717"/>
                  </a:lnTo>
                  <a:lnTo>
                    <a:pt x="3958920" y="181254"/>
                  </a:lnTo>
                  <a:lnTo>
                    <a:pt x="3951287" y="179717"/>
                  </a:lnTo>
                  <a:lnTo>
                    <a:pt x="3945064" y="175514"/>
                  </a:lnTo>
                  <a:lnTo>
                    <a:pt x="3940860" y="169291"/>
                  </a:lnTo>
                  <a:lnTo>
                    <a:pt x="3939324" y="161658"/>
                  </a:lnTo>
                  <a:lnTo>
                    <a:pt x="3919728" y="161658"/>
                  </a:lnTo>
                  <a:lnTo>
                    <a:pt x="3918191" y="169291"/>
                  </a:lnTo>
                  <a:lnTo>
                    <a:pt x="3913987" y="175514"/>
                  </a:lnTo>
                  <a:lnTo>
                    <a:pt x="3907764" y="179717"/>
                  </a:lnTo>
                  <a:lnTo>
                    <a:pt x="3900132" y="181254"/>
                  </a:lnTo>
                  <a:lnTo>
                    <a:pt x="3892499" y="179717"/>
                  </a:lnTo>
                  <a:lnTo>
                    <a:pt x="3886276" y="175514"/>
                  </a:lnTo>
                  <a:lnTo>
                    <a:pt x="3882072" y="169291"/>
                  </a:lnTo>
                  <a:lnTo>
                    <a:pt x="3880535" y="161658"/>
                  </a:lnTo>
                  <a:lnTo>
                    <a:pt x="3861041" y="161658"/>
                  </a:lnTo>
                  <a:lnTo>
                    <a:pt x="3861295" y="165862"/>
                  </a:lnTo>
                  <a:lnTo>
                    <a:pt x="3862120" y="170078"/>
                  </a:lnTo>
                  <a:lnTo>
                    <a:pt x="3869855" y="193255"/>
                  </a:lnTo>
                  <a:lnTo>
                    <a:pt x="3873576" y="195948"/>
                  </a:lnTo>
                  <a:lnTo>
                    <a:pt x="4103039" y="195948"/>
                  </a:lnTo>
                  <a:lnTo>
                    <a:pt x="4106761" y="193243"/>
                  </a:lnTo>
                  <a:lnTo>
                    <a:pt x="4114495" y="170078"/>
                  </a:lnTo>
                  <a:lnTo>
                    <a:pt x="4115333" y="165862"/>
                  </a:lnTo>
                  <a:lnTo>
                    <a:pt x="4115574" y="161658"/>
                  </a:lnTo>
                  <a:close/>
                </a:path>
                <a:path w="4125595" h="1083310">
                  <a:moveTo>
                    <a:pt x="4125468" y="134467"/>
                  </a:moveTo>
                  <a:lnTo>
                    <a:pt x="4123271" y="132257"/>
                  </a:lnTo>
                  <a:lnTo>
                    <a:pt x="4109542" y="132257"/>
                  </a:lnTo>
                  <a:lnTo>
                    <a:pt x="4102506" y="104089"/>
                  </a:lnTo>
                  <a:lnTo>
                    <a:pt x="4094670" y="97967"/>
                  </a:lnTo>
                  <a:lnTo>
                    <a:pt x="3988320" y="97967"/>
                  </a:lnTo>
                  <a:lnTo>
                    <a:pt x="3988320" y="78371"/>
                  </a:lnTo>
                  <a:lnTo>
                    <a:pt x="3993692" y="78371"/>
                  </a:lnTo>
                  <a:lnTo>
                    <a:pt x="3998112" y="73964"/>
                  </a:lnTo>
                  <a:lnTo>
                    <a:pt x="3998112" y="63677"/>
                  </a:lnTo>
                  <a:lnTo>
                    <a:pt x="4027500" y="63677"/>
                  </a:lnTo>
                  <a:lnTo>
                    <a:pt x="4027500" y="58775"/>
                  </a:lnTo>
                  <a:lnTo>
                    <a:pt x="4100982" y="58775"/>
                  </a:lnTo>
                  <a:lnTo>
                    <a:pt x="4100982" y="66395"/>
                  </a:lnTo>
                  <a:lnTo>
                    <a:pt x="4103179" y="68567"/>
                  </a:lnTo>
                  <a:lnTo>
                    <a:pt x="4108577" y="68567"/>
                  </a:lnTo>
                  <a:lnTo>
                    <a:pt x="4110774" y="66395"/>
                  </a:lnTo>
                  <a:lnTo>
                    <a:pt x="4110774" y="58775"/>
                  </a:lnTo>
                  <a:lnTo>
                    <a:pt x="4110774" y="44094"/>
                  </a:lnTo>
                  <a:lnTo>
                    <a:pt x="4110774" y="39192"/>
                  </a:lnTo>
                  <a:lnTo>
                    <a:pt x="4110774" y="31572"/>
                  </a:lnTo>
                  <a:lnTo>
                    <a:pt x="4108577" y="29400"/>
                  </a:lnTo>
                  <a:lnTo>
                    <a:pt x="4103179" y="29400"/>
                  </a:lnTo>
                  <a:lnTo>
                    <a:pt x="4100982" y="31572"/>
                  </a:lnTo>
                  <a:lnTo>
                    <a:pt x="4100982" y="39192"/>
                  </a:lnTo>
                  <a:lnTo>
                    <a:pt x="4027500" y="39192"/>
                  </a:lnTo>
                  <a:lnTo>
                    <a:pt x="4027500" y="34290"/>
                  </a:lnTo>
                  <a:lnTo>
                    <a:pt x="3998112" y="34290"/>
                  </a:lnTo>
                  <a:lnTo>
                    <a:pt x="3998112" y="24003"/>
                  </a:lnTo>
                  <a:lnTo>
                    <a:pt x="3993692" y="19596"/>
                  </a:lnTo>
                  <a:lnTo>
                    <a:pt x="3968724" y="19596"/>
                  </a:lnTo>
                  <a:lnTo>
                    <a:pt x="3968724" y="2197"/>
                  </a:lnTo>
                  <a:lnTo>
                    <a:pt x="3966527" y="0"/>
                  </a:lnTo>
                  <a:lnTo>
                    <a:pt x="3963822" y="0"/>
                  </a:lnTo>
                  <a:lnTo>
                    <a:pt x="3963822" y="36487"/>
                  </a:lnTo>
                  <a:lnTo>
                    <a:pt x="3963822" y="41884"/>
                  </a:lnTo>
                  <a:lnTo>
                    <a:pt x="3961612" y="44094"/>
                  </a:lnTo>
                  <a:lnTo>
                    <a:pt x="3946436" y="44094"/>
                  </a:lnTo>
                  <a:lnTo>
                    <a:pt x="3944226" y="41884"/>
                  </a:lnTo>
                  <a:lnTo>
                    <a:pt x="3944226" y="36487"/>
                  </a:lnTo>
                  <a:lnTo>
                    <a:pt x="3946436" y="34290"/>
                  </a:lnTo>
                  <a:lnTo>
                    <a:pt x="3961612" y="34290"/>
                  </a:lnTo>
                  <a:lnTo>
                    <a:pt x="3963822" y="36487"/>
                  </a:lnTo>
                  <a:lnTo>
                    <a:pt x="3963822" y="0"/>
                  </a:lnTo>
                  <a:lnTo>
                    <a:pt x="3934422" y="0"/>
                  </a:lnTo>
                  <a:lnTo>
                    <a:pt x="3934422" y="36487"/>
                  </a:lnTo>
                  <a:lnTo>
                    <a:pt x="3934422" y="41884"/>
                  </a:lnTo>
                  <a:lnTo>
                    <a:pt x="3932224" y="44094"/>
                  </a:lnTo>
                  <a:lnTo>
                    <a:pt x="3887647" y="44094"/>
                  </a:lnTo>
                  <a:lnTo>
                    <a:pt x="3885438" y="41884"/>
                  </a:lnTo>
                  <a:lnTo>
                    <a:pt x="3885438" y="36487"/>
                  </a:lnTo>
                  <a:lnTo>
                    <a:pt x="3887647" y="34290"/>
                  </a:lnTo>
                  <a:lnTo>
                    <a:pt x="3932224" y="34290"/>
                  </a:lnTo>
                  <a:lnTo>
                    <a:pt x="3934422" y="36487"/>
                  </a:lnTo>
                  <a:lnTo>
                    <a:pt x="3934422" y="0"/>
                  </a:lnTo>
                  <a:lnTo>
                    <a:pt x="3892537" y="0"/>
                  </a:lnTo>
                  <a:lnTo>
                    <a:pt x="3890340" y="2197"/>
                  </a:lnTo>
                  <a:lnTo>
                    <a:pt x="3890340" y="19596"/>
                  </a:lnTo>
                  <a:lnTo>
                    <a:pt x="3875151" y="19596"/>
                  </a:lnTo>
                  <a:lnTo>
                    <a:pt x="3870744" y="24003"/>
                  </a:lnTo>
                  <a:lnTo>
                    <a:pt x="3870744" y="73964"/>
                  </a:lnTo>
                  <a:lnTo>
                    <a:pt x="3875151" y="78371"/>
                  </a:lnTo>
                  <a:lnTo>
                    <a:pt x="3890340" y="78371"/>
                  </a:lnTo>
                  <a:lnTo>
                    <a:pt x="3890340" y="97967"/>
                  </a:lnTo>
                  <a:lnTo>
                    <a:pt x="3880535" y="97967"/>
                  </a:lnTo>
                  <a:lnTo>
                    <a:pt x="3872915" y="99504"/>
                  </a:lnTo>
                  <a:lnTo>
                    <a:pt x="3866680" y="103708"/>
                  </a:lnTo>
                  <a:lnTo>
                    <a:pt x="3862476" y="109931"/>
                  </a:lnTo>
                  <a:lnTo>
                    <a:pt x="3860939" y="117563"/>
                  </a:lnTo>
                  <a:lnTo>
                    <a:pt x="3860939" y="132257"/>
                  </a:lnTo>
                  <a:lnTo>
                    <a:pt x="3853357" y="132257"/>
                  </a:lnTo>
                  <a:lnTo>
                    <a:pt x="3851148" y="134467"/>
                  </a:lnTo>
                  <a:lnTo>
                    <a:pt x="3851148" y="149644"/>
                  </a:lnTo>
                  <a:lnTo>
                    <a:pt x="3853357" y="151853"/>
                  </a:lnTo>
                  <a:lnTo>
                    <a:pt x="4123271" y="151853"/>
                  </a:lnTo>
                  <a:lnTo>
                    <a:pt x="4125468" y="149644"/>
                  </a:lnTo>
                  <a:lnTo>
                    <a:pt x="4125468" y="134467"/>
                  </a:lnTo>
                  <a:close/>
                </a:path>
              </a:pathLst>
            </a:custGeom>
            <a:solidFill>
              <a:srgbClr val="FB8F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36908" y="4527805"/>
              <a:ext cx="184763" cy="274820"/>
            </a:xfrm>
            <a:prstGeom prst="rect">
              <a:avLst/>
            </a:prstGeom>
          </p:spPr>
        </p:pic>
        <p:pic>
          <p:nvPicPr>
            <p:cNvPr id="30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48354" y="5414735"/>
              <a:ext cx="295291" cy="274335"/>
            </a:xfrm>
            <a:prstGeom prst="rect">
              <a:avLst/>
            </a:prstGeom>
          </p:spPr>
        </p:pic>
      </p:grpSp>
      <p:sp>
        <p:nvSpPr>
          <p:cNvPr id="31" name="object 14"/>
          <p:cNvSpPr txBox="1"/>
          <p:nvPr/>
        </p:nvSpPr>
        <p:spPr>
          <a:xfrm>
            <a:off x="4597399" y="5775378"/>
            <a:ext cx="29972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Automotive &amp; Transportation</a:t>
            </a:r>
            <a:endParaRPr sz="16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730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/>
          </p:cNvSpPr>
          <p:nvPr/>
        </p:nvSpPr>
        <p:spPr>
          <a:xfrm>
            <a:off x="466711" y="901278"/>
            <a:ext cx="665891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3200" dirty="0">
                <a:solidFill>
                  <a:srgbClr val="002060"/>
                </a:solidFill>
                <a:latin typeface="Montserrat ExtraBold" panose="00000900000000000000" pitchFamily="2" charset="0"/>
                <a:cs typeface="Poppins ExtraBold" panose="00000900000000000000" pitchFamily="50" charset="0"/>
              </a:rPr>
              <a:t>Mission &amp; Vision Statements</a:t>
            </a:r>
          </a:p>
        </p:txBody>
      </p:sp>
      <p:sp>
        <p:nvSpPr>
          <p:cNvPr id="3" name="object 3"/>
          <p:cNvSpPr/>
          <p:nvPr/>
        </p:nvSpPr>
        <p:spPr>
          <a:xfrm>
            <a:off x="508000" y="1574378"/>
            <a:ext cx="753745" cy="274320"/>
          </a:xfrm>
          <a:custGeom>
            <a:avLst/>
            <a:gdLst/>
            <a:ahLst/>
            <a:cxnLst/>
            <a:rect l="l" t="t" r="r" b="b"/>
            <a:pathLst>
              <a:path w="753744" h="274319">
                <a:moveTo>
                  <a:pt x="703529" y="0"/>
                </a:moveTo>
                <a:lnTo>
                  <a:pt x="49974" y="0"/>
                </a:lnTo>
                <a:lnTo>
                  <a:pt x="30523" y="3927"/>
                </a:lnTo>
                <a:lnTo>
                  <a:pt x="14638" y="14638"/>
                </a:lnTo>
                <a:lnTo>
                  <a:pt x="3927" y="30523"/>
                </a:lnTo>
                <a:lnTo>
                  <a:pt x="0" y="49974"/>
                </a:lnTo>
                <a:lnTo>
                  <a:pt x="0" y="224345"/>
                </a:lnTo>
                <a:lnTo>
                  <a:pt x="3927" y="243796"/>
                </a:lnTo>
                <a:lnTo>
                  <a:pt x="14638" y="259681"/>
                </a:lnTo>
                <a:lnTo>
                  <a:pt x="30523" y="270392"/>
                </a:lnTo>
                <a:lnTo>
                  <a:pt x="49974" y="274320"/>
                </a:lnTo>
                <a:lnTo>
                  <a:pt x="703529" y="274320"/>
                </a:lnTo>
                <a:lnTo>
                  <a:pt x="722980" y="270392"/>
                </a:lnTo>
                <a:lnTo>
                  <a:pt x="738865" y="259681"/>
                </a:lnTo>
                <a:lnTo>
                  <a:pt x="749576" y="243796"/>
                </a:lnTo>
                <a:lnTo>
                  <a:pt x="753503" y="224345"/>
                </a:lnTo>
                <a:lnTo>
                  <a:pt x="753503" y="49974"/>
                </a:lnTo>
                <a:lnTo>
                  <a:pt x="749576" y="30523"/>
                </a:lnTo>
                <a:lnTo>
                  <a:pt x="738865" y="14638"/>
                </a:lnTo>
                <a:lnTo>
                  <a:pt x="722980" y="3927"/>
                </a:lnTo>
                <a:lnTo>
                  <a:pt x="703529" y="0"/>
                </a:lnTo>
                <a:close/>
              </a:path>
            </a:pathLst>
          </a:custGeom>
          <a:solidFill>
            <a:srgbClr val="FB8F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81917" y="1601768"/>
            <a:ext cx="5994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Mission</a:t>
            </a:r>
            <a:endParaRPr sz="12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08000" y="0"/>
            <a:ext cx="11430000" cy="6604000"/>
            <a:chOff x="508000" y="0"/>
            <a:chExt cx="11430000" cy="6604000"/>
          </a:xfrm>
        </p:grpSpPr>
        <p:sp>
          <p:nvSpPr>
            <p:cNvPr id="6" name="object 6"/>
            <p:cNvSpPr/>
            <p:nvPr/>
          </p:nvSpPr>
          <p:spPr>
            <a:xfrm>
              <a:off x="508000" y="508000"/>
              <a:ext cx="274320" cy="274320"/>
            </a:xfrm>
            <a:custGeom>
              <a:avLst/>
              <a:gdLst/>
              <a:ahLst/>
              <a:cxnLst/>
              <a:rect l="l" t="t" r="r" b="b"/>
              <a:pathLst>
                <a:path w="274320" h="274320">
                  <a:moveTo>
                    <a:pt x="274320" y="0"/>
                  </a:moveTo>
                  <a:lnTo>
                    <a:pt x="0" y="0"/>
                  </a:lnTo>
                  <a:lnTo>
                    <a:pt x="0" y="274320"/>
                  </a:lnTo>
                  <a:lnTo>
                    <a:pt x="274320" y="274320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842000" y="0"/>
              <a:ext cx="508000" cy="508000"/>
            </a:xfrm>
            <a:custGeom>
              <a:avLst/>
              <a:gdLst/>
              <a:ahLst/>
              <a:cxnLst/>
              <a:rect l="l" t="t" r="r" b="b"/>
              <a:pathLst>
                <a:path w="508000" h="508000">
                  <a:moveTo>
                    <a:pt x="508000" y="0"/>
                  </a:moveTo>
                  <a:lnTo>
                    <a:pt x="0" y="0"/>
                  </a:lnTo>
                  <a:lnTo>
                    <a:pt x="0" y="508000"/>
                  </a:lnTo>
                  <a:lnTo>
                    <a:pt x="508000" y="508000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00A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669165" y="6335166"/>
              <a:ext cx="269240" cy="269240"/>
            </a:xfrm>
            <a:custGeom>
              <a:avLst/>
              <a:gdLst/>
              <a:ahLst/>
              <a:cxnLst/>
              <a:rect l="l" t="t" r="r" b="b"/>
              <a:pathLst>
                <a:path w="269240" h="269240">
                  <a:moveTo>
                    <a:pt x="134416" y="0"/>
                  </a:moveTo>
                  <a:lnTo>
                    <a:pt x="91932" y="6853"/>
                  </a:lnTo>
                  <a:lnTo>
                    <a:pt x="55034" y="25936"/>
                  </a:lnTo>
                  <a:lnTo>
                    <a:pt x="25936" y="55034"/>
                  </a:lnTo>
                  <a:lnTo>
                    <a:pt x="6853" y="91932"/>
                  </a:lnTo>
                  <a:lnTo>
                    <a:pt x="0" y="134416"/>
                  </a:lnTo>
                  <a:lnTo>
                    <a:pt x="6853" y="176905"/>
                  </a:lnTo>
                  <a:lnTo>
                    <a:pt x="25936" y="213805"/>
                  </a:lnTo>
                  <a:lnTo>
                    <a:pt x="55034" y="242901"/>
                  </a:lnTo>
                  <a:lnTo>
                    <a:pt x="91932" y="261981"/>
                  </a:lnTo>
                  <a:lnTo>
                    <a:pt x="134416" y="268833"/>
                  </a:lnTo>
                  <a:lnTo>
                    <a:pt x="176905" y="261981"/>
                  </a:lnTo>
                  <a:lnTo>
                    <a:pt x="213805" y="242901"/>
                  </a:lnTo>
                  <a:lnTo>
                    <a:pt x="242901" y="213805"/>
                  </a:lnTo>
                  <a:lnTo>
                    <a:pt x="261981" y="176905"/>
                  </a:lnTo>
                  <a:lnTo>
                    <a:pt x="268833" y="134416"/>
                  </a:lnTo>
                  <a:lnTo>
                    <a:pt x="261981" y="91932"/>
                  </a:lnTo>
                  <a:lnTo>
                    <a:pt x="242901" y="55034"/>
                  </a:lnTo>
                  <a:lnTo>
                    <a:pt x="213805" y="25936"/>
                  </a:lnTo>
                  <a:lnTo>
                    <a:pt x="176905" y="6853"/>
                  </a:lnTo>
                  <a:lnTo>
                    <a:pt x="134416" y="0"/>
                  </a:lnTo>
                  <a:close/>
                </a:path>
              </a:pathLst>
            </a:custGeom>
            <a:solidFill>
              <a:srgbClr val="FB8F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1708395" y="6375139"/>
            <a:ext cx="1905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000" spc="10" dirty="0">
                <a:solidFill>
                  <a:srgbClr val="FFFFFF"/>
                </a:solidFill>
                <a:latin typeface="Verdana"/>
                <a:cs typeface="Verdana"/>
              </a:rPr>
              <a:t>11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5300" y="2347830"/>
            <a:ext cx="5360035" cy="157797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590"/>
              </a:spcBef>
            </a:pPr>
            <a:r>
              <a:rPr sz="1600" b="1" dirty="0">
                <a:solidFill>
                  <a:srgbClr val="00AEEE"/>
                </a:solidFill>
                <a:latin typeface="Montserrat ExtraBold" panose="00000900000000000000" pitchFamily="2" charset="0"/>
                <a:cs typeface="Poppins ExtraBold" panose="00000900000000000000" pitchFamily="50" charset="0"/>
              </a:rPr>
              <a:t>"Convert Your Concepts Into Reality"</a:t>
            </a:r>
            <a:endParaRPr sz="1600" dirty="0">
              <a:latin typeface="Montserrat ExtraBold" panose="00000900000000000000" pitchFamily="2" charset="0"/>
              <a:cs typeface="Poppins ExtraBold" panose="00000900000000000000" pitchFamily="50" charset="0"/>
            </a:endParaRPr>
          </a:p>
          <a:p>
            <a:pPr marL="12700" algn="just">
              <a:lnSpc>
                <a:spcPct val="100000"/>
              </a:lnSpc>
              <a:spcBef>
                <a:spcPts val="365"/>
              </a:spcBef>
            </a:pPr>
            <a:r>
              <a:rPr sz="1200" dirty="0">
                <a:solidFill>
                  <a:srgbClr val="1F295D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Mission Statement reflects our desire to realize the concepts of our</a:t>
            </a:r>
            <a:endParaRPr sz="12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  <a:p>
            <a:pPr marL="12700" marR="5080" algn="just">
              <a:lnSpc>
                <a:spcPct val="138900"/>
              </a:lnSpc>
            </a:pPr>
            <a:r>
              <a:rPr sz="1200" dirty="0">
                <a:solidFill>
                  <a:srgbClr val="1F295D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customer using state of the Art technologies and developing  innovative technologies for applications based on Hardware and  Software. We configure our technologies for different applications to  realize customer requirem</a:t>
            </a:r>
            <a:r>
              <a:rPr sz="1200" spc="-5" dirty="0">
                <a:solidFill>
                  <a:srgbClr val="1F295D"/>
                </a:solidFill>
                <a:latin typeface="Verdana"/>
                <a:cs typeface="Verdana"/>
              </a:rPr>
              <a:t>ents.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08000" y="4393332"/>
            <a:ext cx="753745" cy="274320"/>
          </a:xfrm>
          <a:custGeom>
            <a:avLst/>
            <a:gdLst/>
            <a:ahLst/>
            <a:cxnLst/>
            <a:rect l="l" t="t" r="r" b="b"/>
            <a:pathLst>
              <a:path w="753744" h="274320">
                <a:moveTo>
                  <a:pt x="703529" y="0"/>
                </a:moveTo>
                <a:lnTo>
                  <a:pt x="49974" y="0"/>
                </a:lnTo>
                <a:lnTo>
                  <a:pt x="30523" y="3927"/>
                </a:lnTo>
                <a:lnTo>
                  <a:pt x="14638" y="14638"/>
                </a:lnTo>
                <a:lnTo>
                  <a:pt x="3927" y="30523"/>
                </a:lnTo>
                <a:lnTo>
                  <a:pt x="0" y="49974"/>
                </a:lnTo>
                <a:lnTo>
                  <a:pt x="0" y="224345"/>
                </a:lnTo>
                <a:lnTo>
                  <a:pt x="3927" y="243801"/>
                </a:lnTo>
                <a:lnTo>
                  <a:pt x="14638" y="259686"/>
                </a:lnTo>
                <a:lnTo>
                  <a:pt x="30523" y="270394"/>
                </a:lnTo>
                <a:lnTo>
                  <a:pt x="49974" y="274320"/>
                </a:lnTo>
                <a:lnTo>
                  <a:pt x="703529" y="274320"/>
                </a:lnTo>
                <a:lnTo>
                  <a:pt x="722985" y="270394"/>
                </a:lnTo>
                <a:lnTo>
                  <a:pt x="738870" y="259686"/>
                </a:lnTo>
                <a:lnTo>
                  <a:pt x="749577" y="243801"/>
                </a:lnTo>
                <a:lnTo>
                  <a:pt x="753503" y="224345"/>
                </a:lnTo>
                <a:lnTo>
                  <a:pt x="753503" y="49974"/>
                </a:lnTo>
                <a:lnTo>
                  <a:pt x="749577" y="30523"/>
                </a:lnTo>
                <a:lnTo>
                  <a:pt x="738870" y="14638"/>
                </a:lnTo>
                <a:lnTo>
                  <a:pt x="722985" y="3927"/>
                </a:lnTo>
                <a:lnTo>
                  <a:pt x="703529" y="0"/>
                </a:lnTo>
                <a:close/>
              </a:path>
            </a:pathLst>
          </a:custGeom>
          <a:solidFill>
            <a:srgbClr val="FB8F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81917" y="4420722"/>
            <a:ext cx="48958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Vision</a:t>
            </a:r>
            <a:endParaRPr sz="12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5300" y="5177845"/>
            <a:ext cx="5359400" cy="821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900"/>
              </a:lnSpc>
              <a:spcBef>
                <a:spcPts val="100"/>
              </a:spcBef>
            </a:pPr>
            <a:r>
              <a:rPr sz="1200" dirty="0">
                <a:solidFill>
                  <a:srgbClr val="1F295C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To emerge as a world-class company and a unique solution provider  with</a:t>
            </a:r>
            <a:endParaRPr sz="12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1600" b="1" dirty="0">
                <a:solidFill>
                  <a:srgbClr val="00AEEE"/>
                </a:solidFill>
                <a:latin typeface="Montserrat ExtraBold" panose="00000900000000000000" pitchFamily="2" charset="0"/>
                <a:cs typeface="Poppins ExtraBold" panose="00000900000000000000" pitchFamily="50" charset="0"/>
              </a:rPr>
              <a:t>“Total Solutions Under Our Roof”</a:t>
            </a:r>
            <a:endParaRPr sz="1600" dirty="0">
              <a:latin typeface="Montserrat ExtraBold" panose="00000900000000000000" pitchFamily="2" charset="0"/>
              <a:cs typeface="Poppins ExtraBold" panose="00000900000000000000" pitchFamily="50" charset="0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07994" y="1975686"/>
            <a:ext cx="443230" cy="3072130"/>
            <a:chOff x="507994" y="1975686"/>
            <a:chExt cx="443230" cy="3072130"/>
          </a:xfrm>
        </p:grpSpPr>
        <p:sp>
          <p:nvSpPr>
            <p:cNvPr id="15" name="object 15"/>
            <p:cNvSpPr/>
            <p:nvPr/>
          </p:nvSpPr>
          <p:spPr>
            <a:xfrm>
              <a:off x="507994" y="1975686"/>
              <a:ext cx="352425" cy="352425"/>
            </a:xfrm>
            <a:custGeom>
              <a:avLst/>
              <a:gdLst/>
              <a:ahLst/>
              <a:cxnLst/>
              <a:rect l="l" t="t" r="r" b="b"/>
              <a:pathLst>
                <a:path w="352425" h="352425">
                  <a:moveTo>
                    <a:pt x="176085" y="0"/>
                  </a:moveTo>
                  <a:lnTo>
                    <a:pt x="129316" y="6298"/>
                  </a:lnTo>
                  <a:lnTo>
                    <a:pt x="87264" y="24067"/>
                  </a:lnTo>
                  <a:lnTo>
                    <a:pt x="51619" y="51619"/>
                  </a:lnTo>
                  <a:lnTo>
                    <a:pt x="24067" y="87264"/>
                  </a:lnTo>
                  <a:lnTo>
                    <a:pt x="6298" y="129316"/>
                  </a:lnTo>
                  <a:lnTo>
                    <a:pt x="0" y="176085"/>
                  </a:lnTo>
                  <a:lnTo>
                    <a:pt x="6298" y="222849"/>
                  </a:lnTo>
                  <a:lnTo>
                    <a:pt x="24067" y="264897"/>
                  </a:lnTo>
                  <a:lnTo>
                    <a:pt x="51619" y="300540"/>
                  </a:lnTo>
                  <a:lnTo>
                    <a:pt x="87264" y="328091"/>
                  </a:lnTo>
                  <a:lnTo>
                    <a:pt x="129316" y="345860"/>
                  </a:lnTo>
                  <a:lnTo>
                    <a:pt x="176085" y="352158"/>
                  </a:lnTo>
                  <a:lnTo>
                    <a:pt x="222849" y="345860"/>
                  </a:lnTo>
                  <a:lnTo>
                    <a:pt x="264897" y="328091"/>
                  </a:lnTo>
                  <a:lnTo>
                    <a:pt x="300540" y="300540"/>
                  </a:lnTo>
                  <a:lnTo>
                    <a:pt x="328091" y="264897"/>
                  </a:lnTo>
                  <a:lnTo>
                    <a:pt x="345860" y="222849"/>
                  </a:lnTo>
                  <a:lnTo>
                    <a:pt x="352158" y="176085"/>
                  </a:lnTo>
                  <a:lnTo>
                    <a:pt x="350860" y="154762"/>
                  </a:lnTo>
                  <a:lnTo>
                    <a:pt x="340896" y="114620"/>
                  </a:lnTo>
                  <a:lnTo>
                    <a:pt x="311722" y="129588"/>
                  </a:lnTo>
                  <a:lnTo>
                    <a:pt x="316023" y="144578"/>
                  </a:lnTo>
                  <a:lnTo>
                    <a:pt x="318653" y="160122"/>
                  </a:lnTo>
                  <a:lnTo>
                    <a:pt x="319544" y="176085"/>
                  </a:lnTo>
                  <a:lnTo>
                    <a:pt x="312200" y="221504"/>
                  </a:lnTo>
                  <a:lnTo>
                    <a:pt x="291758" y="260980"/>
                  </a:lnTo>
                  <a:lnTo>
                    <a:pt x="260604" y="292131"/>
                  </a:lnTo>
                  <a:lnTo>
                    <a:pt x="221124" y="312570"/>
                  </a:lnTo>
                  <a:lnTo>
                    <a:pt x="175704" y="319913"/>
                  </a:lnTo>
                  <a:lnTo>
                    <a:pt x="130285" y="312570"/>
                  </a:lnTo>
                  <a:lnTo>
                    <a:pt x="90809" y="292131"/>
                  </a:lnTo>
                  <a:lnTo>
                    <a:pt x="59658" y="260980"/>
                  </a:lnTo>
                  <a:lnTo>
                    <a:pt x="39219" y="221504"/>
                  </a:lnTo>
                  <a:lnTo>
                    <a:pt x="31877" y="176085"/>
                  </a:lnTo>
                  <a:lnTo>
                    <a:pt x="39264" y="130665"/>
                  </a:lnTo>
                  <a:lnTo>
                    <a:pt x="59798" y="91185"/>
                  </a:lnTo>
                  <a:lnTo>
                    <a:pt x="91059" y="60031"/>
                  </a:lnTo>
                  <a:lnTo>
                    <a:pt x="130628" y="39589"/>
                  </a:lnTo>
                  <a:lnTo>
                    <a:pt x="176085" y="32245"/>
                  </a:lnTo>
                  <a:lnTo>
                    <a:pt x="192255" y="33138"/>
                  </a:lnTo>
                  <a:lnTo>
                    <a:pt x="207868" y="35771"/>
                  </a:lnTo>
                  <a:lnTo>
                    <a:pt x="222789" y="40073"/>
                  </a:lnTo>
                  <a:lnTo>
                    <a:pt x="236880" y="45974"/>
                  </a:lnTo>
                  <a:lnTo>
                    <a:pt x="256146" y="19646"/>
                  </a:lnTo>
                  <a:lnTo>
                    <a:pt x="237693" y="11262"/>
                  </a:lnTo>
                  <a:lnTo>
                    <a:pt x="218059" y="5099"/>
                  </a:lnTo>
                  <a:lnTo>
                    <a:pt x="197453" y="1298"/>
                  </a:lnTo>
                  <a:lnTo>
                    <a:pt x="176085" y="0"/>
                  </a:lnTo>
                  <a:close/>
                </a:path>
              </a:pathLst>
            </a:custGeom>
            <a:solidFill>
              <a:srgbClr val="FB8F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2505" y="1978795"/>
              <a:ext cx="284686" cy="28454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08005" y="4794651"/>
              <a:ext cx="443230" cy="253365"/>
            </a:xfrm>
            <a:custGeom>
              <a:avLst/>
              <a:gdLst/>
              <a:ahLst/>
              <a:cxnLst/>
              <a:rect l="l" t="t" r="r" b="b"/>
              <a:pathLst>
                <a:path w="443230" h="253364">
                  <a:moveTo>
                    <a:pt x="221456" y="0"/>
                  </a:moveTo>
                  <a:lnTo>
                    <a:pt x="178621" y="3524"/>
                  </a:lnTo>
                  <a:lnTo>
                    <a:pt x="136664" y="14096"/>
                  </a:lnTo>
                  <a:lnTo>
                    <a:pt x="97018" y="31419"/>
                  </a:lnTo>
                  <a:lnTo>
                    <a:pt x="60993" y="54852"/>
                  </a:lnTo>
                  <a:lnTo>
                    <a:pt x="29285" y="83861"/>
                  </a:lnTo>
                  <a:lnTo>
                    <a:pt x="2590" y="117906"/>
                  </a:lnTo>
                  <a:lnTo>
                    <a:pt x="0" y="123469"/>
                  </a:lnTo>
                  <a:lnTo>
                    <a:pt x="0" y="129616"/>
                  </a:lnTo>
                  <a:lnTo>
                    <a:pt x="29285" y="169217"/>
                  </a:lnTo>
                  <a:lnTo>
                    <a:pt x="60993" y="198223"/>
                  </a:lnTo>
                  <a:lnTo>
                    <a:pt x="97018" y="221659"/>
                  </a:lnTo>
                  <a:lnTo>
                    <a:pt x="136664" y="238988"/>
                  </a:lnTo>
                  <a:lnTo>
                    <a:pt x="178621" y="249554"/>
                  </a:lnTo>
                  <a:lnTo>
                    <a:pt x="221456" y="253076"/>
                  </a:lnTo>
                  <a:lnTo>
                    <a:pt x="264291" y="249554"/>
                  </a:lnTo>
                  <a:lnTo>
                    <a:pt x="306247" y="238988"/>
                  </a:lnTo>
                  <a:lnTo>
                    <a:pt x="345893" y="221659"/>
                  </a:lnTo>
                  <a:lnTo>
                    <a:pt x="370520" y="205638"/>
                  </a:lnTo>
                  <a:lnTo>
                    <a:pt x="221449" y="205638"/>
                  </a:lnTo>
                  <a:lnTo>
                    <a:pt x="205898" y="204088"/>
                  </a:lnTo>
                  <a:lnTo>
                    <a:pt x="165510" y="182448"/>
                  </a:lnTo>
                  <a:lnTo>
                    <a:pt x="143888" y="142037"/>
                  </a:lnTo>
                  <a:lnTo>
                    <a:pt x="142354" y="126542"/>
                  </a:lnTo>
                  <a:lnTo>
                    <a:pt x="143889" y="111038"/>
                  </a:lnTo>
                  <a:lnTo>
                    <a:pt x="165531" y="70611"/>
                  </a:lnTo>
                  <a:lnTo>
                    <a:pt x="205952" y="48980"/>
                  </a:lnTo>
                  <a:lnTo>
                    <a:pt x="221449" y="47447"/>
                  </a:lnTo>
                  <a:lnTo>
                    <a:pt x="370534" y="47447"/>
                  </a:lnTo>
                  <a:lnTo>
                    <a:pt x="345893" y="31419"/>
                  </a:lnTo>
                  <a:lnTo>
                    <a:pt x="306247" y="14096"/>
                  </a:lnTo>
                  <a:lnTo>
                    <a:pt x="264291" y="3524"/>
                  </a:lnTo>
                  <a:lnTo>
                    <a:pt x="221456" y="0"/>
                  </a:lnTo>
                  <a:close/>
                </a:path>
                <a:path w="443230" h="253364">
                  <a:moveTo>
                    <a:pt x="370534" y="47447"/>
                  </a:moveTo>
                  <a:lnTo>
                    <a:pt x="221449" y="47447"/>
                  </a:lnTo>
                  <a:lnTo>
                    <a:pt x="236952" y="48980"/>
                  </a:lnTo>
                  <a:lnTo>
                    <a:pt x="251713" y="53466"/>
                  </a:lnTo>
                  <a:lnTo>
                    <a:pt x="287247" y="82658"/>
                  </a:lnTo>
                  <a:lnTo>
                    <a:pt x="300545" y="126542"/>
                  </a:lnTo>
                  <a:lnTo>
                    <a:pt x="298992" y="142047"/>
                  </a:lnTo>
                  <a:lnTo>
                    <a:pt x="277311" y="182473"/>
                  </a:lnTo>
                  <a:lnTo>
                    <a:pt x="236944" y="204088"/>
                  </a:lnTo>
                  <a:lnTo>
                    <a:pt x="221449" y="205638"/>
                  </a:lnTo>
                  <a:lnTo>
                    <a:pt x="370520" y="205638"/>
                  </a:lnTo>
                  <a:lnTo>
                    <a:pt x="413627" y="169217"/>
                  </a:lnTo>
                  <a:lnTo>
                    <a:pt x="440321" y="135178"/>
                  </a:lnTo>
                  <a:lnTo>
                    <a:pt x="442912" y="129616"/>
                  </a:lnTo>
                  <a:lnTo>
                    <a:pt x="442912" y="123469"/>
                  </a:lnTo>
                  <a:lnTo>
                    <a:pt x="442010" y="120472"/>
                  </a:lnTo>
                  <a:lnTo>
                    <a:pt x="440321" y="117906"/>
                  </a:lnTo>
                  <a:lnTo>
                    <a:pt x="413627" y="83861"/>
                  </a:lnTo>
                  <a:lnTo>
                    <a:pt x="381919" y="54852"/>
                  </a:lnTo>
                  <a:lnTo>
                    <a:pt x="370534" y="47447"/>
                  </a:lnTo>
                  <a:close/>
                </a:path>
              </a:pathLst>
            </a:custGeom>
            <a:solidFill>
              <a:srgbClr val="FB8F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1998" y="4873740"/>
              <a:ext cx="94907" cy="94894"/>
            </a:xfrm>
            <a:prstGeom prst="rect">
              <a:avLst/>
            </a:prstGeom>
          </p:spPr>
        </p:pic>
      </p:grpSp>
      <p:pic>
        <p:nvPicPr>
          <p:cNvPr id="2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613605" y="499823"/>
            <a:ext cx="943394" cy="483984"/>
          </a:xfrm>
          <a:prstGeom prst="rect">
            <a:avLst/>
          </a:prstGeom>
        </p:spPr>
      </p:pic>
      <p:sp>
        <p:nvSpPr>
          <p:cNvPr id="23" name="object 20"/>
          <p:cNvSpPr txBox="1"/>
          <p:nvPr/>
        </p:nvSpPr>
        <p:spPr>
          <a:xfrm>
            <a:off x="241250" y="6464300"/>
            <a:ext cx="137096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21F1F"/>
                </a:solidFill>
                <a:latin typeface="Poppins "/>
                <a:cs typeface="Lucida Sans Unicode"/>
              </a:rPr>
              <a:t>Apollo Micro Systems</a:t>
            </a:r>
            <a:endParaRPr sz="1000" dirty="0">
              <a:latin typeface="Poppins 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260461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466698" y="901278"/>
            <a:ext cx="527617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3200" dirty="0">
                <a:solidFill>
                  <a:srgbClr val="002060"/>
                </a:solidFill>
                <a:latin typeface="Montserrat ExtraBold" panose="00000900000000000000" pitchFamily="2" charset="0"/>
                <a:cs typeface="Poppins ExtraBold" panose="00000900000000000000" pitchFamily="50" charset="0"/>
              </a:rPr>
              <a:t>Quality Certiﬁcations</a:t>
            </a:r>
          </a:p>
        </p:txBody>
      </p:sp>
      <p:sp>
        <p:nvSpPr>
          <p:cNvPr id="3" name="object 3"/>
          <p:cNvSpPr/>
          <p:nvPr/>
        </p:nvSpPr>
        <p:spPr>
          <a:xfrm>
            <a:off x="508000" y="508000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20" h="274320">
                <a:moveTo>
                  <a:pt x="274320" y="0"/>
                </a:moveTo>
                <a:lnTo>
                  <a:pt x="0" y="0"/>
                </a:lnTo>
                <a:lnTo>
                  <a:pt x="0" y="274320"/>
                </a:lnTo>
                <a:lnTo>
                  <a:pt x="274320" y="274320"/>
                </a:lnTo>
                <a:lnTo>
                  <a:pt x="274320" y="0"/>
                </a:lnTo>
                <a:close/>
              </a:path>
            </a:pathLst>
          </a:custGeom>
          <a:solidFill>
            <a:srgbClr val="D7D7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684012" y="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508000" y="0"/>
                </a:moveTo>
                <a:lnTo>
                  <a:pt x="0" y="0"/>
                </a:lnTo>
                <a:lnTo>
                  <a:pt x="0" y="508000"/>
                </a:lnTo>
                <a:lnTo>
                  <a:pt x="508000" y="508000"/>
                </a:lnTo>
                <a:lnTo>
                  <a:pt x="508000" y="0"/>
                </a:lnTo>
                <a:close/>
              </a:path>
            </a:pathLst>
          </a:custGeom>
          <a:solidFill>
            <a:srgbClr val="00A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708383" y="6375139"/>
            <a:ext cx="1905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10" dirty="0">
                <a:solidFill>
                  <a:srgbClr val="FFFFFF"/>
                </a:solidFill>
                <a:latin typeface="Verdana"/>
                <a:cs typeface="Verdana"/>
              </a:rPr>
              <a:t>03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7997" y="1574378"/>
            <a:ext cx="1849120" cy="274320"/>
          </a:xfrm>
          <a:custGeom>
            <a:avLst/>
            <a:gdLst/>
            <a:ahLst/>
            <a:cxnLst/>
            <a:rect l="l" t="t" r="r" b="b"/>
            <a:pathLst>
              <a:path w="1849120" h="274319">
                <a:moveTo>
                  <a:pt x="1798650" y="0"/>
                </a:moveTo>
                <a:lnTo>
                  <a:pt x="49974" y="0"/>
                </a:lnTo>
                <a:lnTo>
                  <a:pt x="30523" y="3927"/>
                </a:lnTo>
                <a:lnTo>
                  <a:pt x="14638" y="14638"/>
                </a:lnTo>
                <a:lnTo>
                  <a:pt x="3927" y="30523"/>
                </a:lnTo>
                <a:lnTo>
                  <a:pt x="0" y="49974"/>
                </a:lnTo>
                <a:lnTo>
                  <a:pt x="0" y="224345"/>
                </a:lnTo>
                <a:lnTo>
                  <a:pt x="3927" y="243796"/>
                </a:lnTo>
                <a:lnTo>
                  <a:pt x="14638" y="259681"/>
                </a:lnTo>
                <a:lnTo>
                  <a:pt x="30523" y="270392"/>
                </a:lnTo>
                <a:lnTo>
                  <a:pt x="49974" y="274320"/>
                </a:lnTo>
                <a:lnTo>
                  <a:pt x="1798650" y="274320"/>
                </a:lnTo>
                <a:lnTo>
                  <a:pt x="1818101" y="270392"/>
                </a:lnTo>
                <a:lnTo>
                  <a:pt x="1833986" y="259681"/>
                </a:lnTo>
                <a:lnTo>
                  <a:pt x="1844697" y="243796"/>
                </a:lnTo>
                <a:lnTo>
                  <a:pt x="1848624" y="224345"/>
                </a:lnTo>
                <a:lnTo>
                  <a:pt x="1848624" y="49974"/>
                </a:lnTo>
                <a:lnTo>
                  <a:pt x="1844697" y="30523"/>
                </a:lnTo>
                <a:lnTo>
                  <a:pt x="1833986" y="14638"/>
                </a:lnTo>
                <a:lnTo>
                  <a:pt x="1818101" y="3927"/>
                </a:lnTo>
                <a:lnTo>
                  <a:pt x="1798650" y="0"/>
                </a:lnTo>
                <a:close/>
              </a:path>
            </a:pathLst>
          </a:custGeom>
          <a:solidFill>
            <a:srgbClr val="FB8F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81881" y="1601768"/>
            <a:ext cx="16135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solidFill>
                  <a:srgbClr val="FFFFFF"/>
                </a:solidFill>
                <a:latin typeface="Lucida Sans Unicode"/>
                <a:cs typeface="Lucida Sans Unicode"/>
              </a:rPr>
              <a:t>Apollo</a:t>
            </a:r>
            <a:r>
              <a:rPr sz="120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FFFFF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Microsystems</a:t>
            </a:r>
            <a:endParaRPr sz="12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  <p:pic>
        <p:nvPicPr>
          <p:cNvPr id="17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13605" y="507987"/>
            <a:ext cx="943394" cy="483984"/>
          </a:xfrm>
          <a:prstGeom prst="rect">
            <a:avLst/>
          </a:prstGeom>
        </p:spPr>
      </p:pic>
      <p:sp>
        <p:nvSpPr>
          <p:cNvPr id="18" name="object 6"/>
          <p:cNvSpPr/>
          <p:nvPr/>
        </p:nvSpPr>
        <p:spPr>
          <a:xfrm>
            <a:off x="11669169" y="6335166"/>
            <a:ext cx="269240" cy="269240"/>
          </a:xfrm>
          <a:custGeom>
            <a:avLst/>
            <a:gdLst/>
            <a:ahLst/>
            <a:cxnLst/>
            <a:rect l="l" t="t" r="r" b="b"/>
            <a:pathLst>
              <a:path w="269240" h="269240">
                <a:moveTo>
                  <a:pt x="134416" y="0"/>
                </a:moveTo>
                <a:lnTo>
                  <a:pt x="91927" y="6853"/>
                </a:lnTo>
                <a:lnTo>
                  <a:pt x="55028" y="25936"/>
                </a:lnTo>
                <a:lnTo>
                  <a:pt x="25932" y="55034"/>
                </a:lnTo>
                <a:lnTo>
                  <a:pt x="6851" y="91932"/>
                </a:lnTo>
                <a:lnTo>
                  <a:pt x="0" y="134416"/>
                </a:lnTo>
                <a:lnTo>
                  <a:pt x="6851" y="176905"/>
                </a:lnTo>
                <a:lnTo>
                  <a:pt x="25932" y="213805"/>
                </a:lnTo>
                <a:lnTo>
                  <a:pt x="55028" y="242901"/>
                </a:lnTo>
                <a:lnTo>
                  <a:pt x="91927" y="261981"/>
                </a:lnTo>
                <a:lnTo>
                  <a:pt x="134416" y="268833"/>
                </a:lnTo>
                <a:lnTo>
                  <a:pt x="176901" y="261981"/>
                </a:lnTo>
                <a:lnTo>
                  <a:pt x="213799" y="242901"/>
                </a:lnTo>
                <a:lnTo>
                  <a:pt x="242897" y="213805"/>
                </a:lnTo>
                <a:lnTo>
                  <a:pt x="261980" y="176905"/>
                </a:lnTo>
                <a:lnTo>
                  <a:pt x="268833" y="134416"/>
                </a:lnTo>
                <a:lnTo>
                  <a:pt x="261980" y="91932"/>
                </a:lnTo>
                <a:lnTo>
                  <a:pt x="242897" y="55034"/>
                </a:lnTo>
                <a:lnTo>
                  <a:pt x="213799" y="25936"/>
                </a:lnTo>
                <a:lnTo>
                  <a:pt x="176901" y="6853"/>
                </a:lnTo>
                <a:lnTo>
                  <a:pt x="134416" y="0"/>
                </a:lnTo>
                <a:close/>
              </a:path>
            </a:pathLst>
          </a:custGeom>
          <a:solidFill>
            <a:srgbClr val="FB8F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7"/>
          <p:cNvSpPr txBox="1"/>
          <p:nvPr/>
        </p:nvSpPr>
        <p:spPr>
          <a:xfrm>
            <a:off x="11705938" y="6375139"/>
            <a:ext cx="19558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IN" sz="1000" dirty="0">
                <a:solidFill>
                  <a:schemeClr val="bg1"/>
                </a:solidFill>
                <a:latin typeface="Verdana"/>
                <a:cs typeface="Verdana"/>
              </a:rPr>
              <a:t>12</a:t>
            </a:r>
            <a:endParaRPr sz="1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1250" y="6464300"/>
            <a:ext cx="137096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21F1F"/>
                </a:solidFill>
                <a:latin typeface="Poppins "/>
                <a:cs typeface="Lucida Sans Unicode"/>
              </a:rPr>
              <a:t>Apollo Micro Systems</a:t>
            </a:r>
            <a:endParaRPr sz="1000" dirty="0">
              <a:latin typeface="Poppins "/>
              <a:cs typeface="Lucida Sans Unicode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BB52F24-985D-756D-DD87-08CE4E1444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762" y="1787482"/>
            <a:ext cx="3755935" cy="197489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46901B6-F5E8-D7E6-B40B-86F69C759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79" y="4086602"/>
            <a:ext cx="2143125" cy="21431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856106D-A2B3-A356-52BA-353D544E46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421" y="4086601"/>
            <a:ext cx="2143125" cy="21431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0FE61E8-C038-F796-D271-684EF118A4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76" y="4090028"/>
            <a:ext cx="2143125" cy="21431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523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/>
          </p:cNvSpPr>
          <p:nvPr/>
        </p:nvSpPr>
        <p:spPr>
          <a:xfrm>
            <a:off x="466699" y="901278"/>
            <a:ext cx="391573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3200" dirty="0">
                <a:solidFill>
                  <a:srgbClr val="002060"/>
                </a:solidFill>
                <a:latin typeface="Montserrat ExtraBold" panose="00000900000000000000" pitchFamily="2" charset="0"/>
                <a:cs typeface="Mongolian Baiti" panose="03000500000000000000" pitchFamily="66" charset="0"/>
              </a:rPr>
              <a:t>Our Offerings</a:t>
            </a:r>
          </a:p>
        </p:txBody>
      </p:sp>
      <p:sp>
        <p:nvSpPr>
          <p:cNvPr id="3" name="object 3"/>
          <p:cNvSpPr/>
          <p:nvPr/>
        </p:nvSpPr>
        <p:spPr>
          <a:xfrm>
            <a:off x="508000" y="508000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20" h="274320">
                <a:moveTo>
                  <a:pt x="274320" y="0"/>
                </a:moveTo>
                <a:lnTo>
                  <a:pt x="0" y="0"/>
                </a:lnTo>
                <a:lnTo>
                  <a:pt x="0" y="274320"/>
                </a:lnTo>
                <a:lnTo>
                  <a:pt x="274320" y="274320"/>
                </a:lnTo>
                <a:lnTo>
                  <a:pt x="274320" y="0"/>
                </a:lnTo>
                <a:close/>
              </a:path>
            </a:pathLst>
          </a:custGeom>
          <a:solidFill>
            <a:srgbClr val="D7D7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42012" y="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508000" y="0"/>
                </a:moveTo>
                <a:lnTo>
                  <a:pt x="0" y="0"/>
                </a:lnTo>
                <a:lnTo>
                  <a:pt x="0" y="508000"/>
                </a:lnTo>
                <a:lnTo>
                  <a:pt x="508000" y="508000"/>
                </a:lnTo>
                <a:lnTo>
                  <a:pt x="508000" y="0"/>
                </a:lnTo>
                <a:close/>
              </a:path>
            </a:pathLst>
          </a:custGeom>
          <a:solidFill>
            <a:srgbClr val="FB8F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669171" y="6335166"/>
            <a:ext cx="269240" cy="269240"/>
          </a:xfrm>
          <a:custGeom>
            <a:avLst/>
            <a:gdLst/>
            <a:ahLst/>
            <a:cxnLst/>
            <a:rect l="l" t="t" r="r" b="b"/>
            <a:pathLst>
              <a:path w="269240" h="269240">
                <a:moveTo>
                  <a:pt x="134416" y="0"/>
                </a:moveTo>
                <a:lnTo>
                  <a:pt x="91927" y="6853"/>
                </a:lnTo>
                <a:lnTo>
                  <a:pt x="55028" y="25936"/>
                </a:lnTo>
                <a:lnTo>
                  <a:pt x="25932" y="55034"/>
                </a:lnTo>
                <a:lnTo>
                  <a:pt x="6851" y="91932"/>
                </a:lnTo>
                <a:lnTo>
                  <a:pt x="0" y="134416"/>
                </a:lnTo>
                <a:lnTo>
                  <a:pt x="6851" y="176905"/>
                </a:lnTo>
                <a:lnTo>
                  <a:pt x="25932" y="213805"/>
                </a:lnTo>
                <a:lnTo>
                  <a:pt x="55028" y="242901"/>
                </a:lnTo>
                <a:lnTo>
                  <a:pt x="91927" y="261981"/>
                </a:lnTo>
                <a:lnTo>
                  <a:pt x="134416" y="268833"/>
                </a:lnTo>
                <a:lnTo>
                  <a:pt x="176901" y="261981"/>
                </a:lnTo>
                <a:lnTo>
                  <a:pt x="213799" y="242901"/>
                </a:lnTo>
                <a:lnTo>
                  <a:pt x="242897" y="213805"/>
                </a:lnTo>
                <a:lnTo>
                  <a:pt x="261980" y="176905"/>
                </a:lnTo>
                <a:lnTo>
                  <a:pt x="268833" y="134416"/>
                </a:lnTo>
                <a:lnTo>
                  <a:pt x="261980" y="91932"/>
                </a:lnTo>
                <a:lnTo>
                  <a:pt x="242897" y="55034"/>
                </a:lnTo>
                <a:lnTo>
                  <a:pt x="213799" y="25936"/>
                </a:lnTo>
                <a:lnTo>
                  <a:pt x="176901" y="6853"/>
                </a:lnTo>
                <a:lnTo>
                  <a:pt x="134416" y="0"/>
                </a:lnTo>
                <a:close/>
              </a:path>
            </a:pathLst>
          </a:custGeom>
          <a:solidFill>
            <a:srgbClr val="FB8F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708383" y="6375139"/>
            <a:ext cx="1905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000" spc="10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sz="1000" spc="10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7998" y="1574378"/>
            <a:ext cx="1849120" cy="274320"/>
          </a:xfrm>
          <a:custGeom>
            <a:avLst/>
            <a:gdLst/>
            <a:ahLst/>
            <a:cxnLst/>
            <a:rect l="l" t="t" r="r" b="b"/>
            <a:pathLst>
              <a:path w="1849120" h="274319">
                <a:moveTo>
                  <a:pt x="1798650" y="0"/>
                </a:moveTo>
                <a:lnTo>
                  <a:pt x="49974" y="0"/>
                </a:lnTo>
                <a:lnTo>
                  <a:pt x="30518" y="3927"/>
                </a:lnTo>
                <a:lnTo>
                  <a:pt x="14633" y="14638"/>
                </a:lnTo>
                <a:lnTo>
                  <a:pt x="3925" y="30523"/>
                </a:lnTo>
                <a:lnTo>
                  <a:pt x="0" y="49974"/>
                </a:lnTo>
                <a:lnTo>
                  <a:pt x="0" y="224345"/>
                </a:lnTo>
                <a:lnTo>
                  <a:pt x="3925" y="243796"/>
                </a:lnTo>
                <a:lnTo>
                  <a:pt x="14633" y="259681"/>
                </a:lnTo>
                <a:lnTo>
                  <a:pt x="30518" y="270392"/>
                </a:lnTo>
                <a:lnTo>
                  <a:pt x="49974" y="274320"/>
                </a:lnTo>
                <a:lnTo>
                  <a:pt x="1798650" y="274320"/>
                </a:lnTo>
                <a:lnTo>
                  <a:pt x="1818101" y="270392"/>
                </a:lnTo>
                <a:lnTo>
                  <a:pt x="1833986" y="259681"/>
                </a:lnTo>
                <a:lnTo>
                  <a:pt x="1844697" y="243796"/>
                </a:lnTo>
                <a:lnTo>
                  <a:pt x="1848624" y="224345"/>
                </a:lnTo>
                <a:lnTo>
                  <a:pt x="1848624" y="49974"/>
                </a:lnTo>
                <a:lnTo>
                  <a:pt x="1844697" y="30523"/>
                </a:lnTo>
                <a:lnTo>
                  <a:pt x="1833986" y="14638"/>
                </a:lnTo>
                <a:lnTo>
                  <a:pt x="1818101" y="3927"/>
                </a:lnTo>
                <a:lnTo>
                  <a:pt x="1798650" y="0"/>
                </a:lnTo>
                <a:close/>
              </a:path>
            </a:pathLst>
          </a:custGeom>
          <a:solidFill>
            <a:srgbClr val="FB8F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81868" y="1601768"/>
            <a:ext cx="16135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Apollo Microsystems</a:t>
            </a:r>
            <a:endParaRPr sz="12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7998" y="1838979"/>
            <a:ext cx="11176006" cy="2390147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848605" y="3376197"/>
            <a:ext cx="6597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Ideation</a:t>
            </a:r>
            <a:endParaRPr sz="12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45853" y="2492691"/>
            <a:ext cx="7435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Research</a:t>
            </a:r>
            <a:endParaRPr sz="12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59857" y="3376197"/>
            <a:ext cx="7943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Designing</a:t>
            </a:r>
            <a:endParaRPr sz="120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66964" y="2492691"/>
            <a:ext cx="105854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Development</a:t>
            </a:r>
            <a:endParaRPr sz="120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305935" y="3376197"/>
            <a:ext cx="8591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Production</a:t>
            </a:r>
            <a:endParaRPr sz="120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00814" y="2492691"/>
            <a:ext cx="34734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Q&amp;T</a:t>
            </a:r>
            <a:endParaRPr sz="120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820387" y="3376197"/>
            <a:ext cx="3867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Final</a:t>
            </a:r>
            <a:endParaRPr sz="120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2744" y="4375737"/>
            <a:ext cx="2530475" cy="184121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600" b="1" dirty="0">
                <a:solidFill>
                  <a:srgbClr val="00AEEE"/>
                </a:solidFill>
                <a:latin typeface="Montserrat ExtraBold" panose="00000900000000000000" pitchFamily="2" charset="0"/>
                <a:cs typeface="Verdana"/>
              </a:rPr>
              <a:t>BTS(Build-to-Spec)</a:t>
            </a:r>
            <a:endParaRPr sz="1600" dirty="0">
              <a:latin typeface="Montserrat ExtraBold" panose="00000900000000000000" pitchFamily="2" charset="0"/>
              <a:cs typeface="Verdana"/>
            </a:endParaRPr>
          </a:p>
          <a:p>
            <a:pPr marL="15240" algn="just">
              <a:lnSpc>
                <a:spcPct val="100000"/>
              </a:lnSpc>
              <a:spcBef>
                <a:spcPts val="365"/>
              </a:spcBef>
            </a:pPr>
            <a:r>
              <a:rPr sz="12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Design,    Development       and</a:t>
            </a:r>
            <a:endParaRPr sz="12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  <a:p>
            <a:pPr marL="15240" marR="5080" algn="just">
              <a:lnSpc>
                <a:spcPct val="138900"/>
              </a:lnSpc>
            </a:pPr>
            <a:r>
              <a:rPr sz="12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manufacturing of complex On-  Board and ground based  electronic systems including  software for Aerospace Defence  &amp; Space Sectors.</a:t>
            </a:r>
            <a:endParaRPr sz="12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87434" y="4657439"/>
            <a:ext cx="2527935" cy="1039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8900"/>
              </a:lnSpc>
              <a:spcBef>
                <a:spcPts val="100"/>
              </a:spcBef>
              <a:tabLst>
                <a:tab pos="836930" algn="l"/>
                <a:tab pos="1765935" algn="l"/>
              </a:tabLst>
            </a:pPr>
            <a:r>
              <a:rPr sz="12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We	offer	Electronic  manufacturing Services and Box  Assembly services as a Built to  Print Services.</a:t>
            </a:r>
            <a:endParaRPr sz="12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84872" y="4438041"/>
            <a:ext cx="2297471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0AEEE"/>
                </a:solidFill>
                <a:latin typeface="Montserrat ExtraBold" panose="00000900000000000000" pitchFamily="2" charset="0"/>
                <a:cs typeface="Verdana"/>
              </a:rPr>
              <a:t>BTP(Build -to -Print)</a:t>
            </a:r>
            <a:endParaRPr sz="1600" dirty="0">
              <a:latin typeface="Montserrat ExtraBold" panose="00000900000000000000" pitchFamily="2" charset="0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278259" y="4657439"/>
            <a:ext cx="2527935" cy="526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900"/>
              </a:lnSpc>
              <a:spcBef>
                <a:spcPts val="100"/>
              </a:spcBef>
              <a:tabLst>
                <a:tab pos="414655" algn="l"/>
                <a:tab pos="922019" algn="l"/>
                <a:tab pos="1219835" algn="l"/>
                <a:tab pos="1809114" algn="l"/>
                <a:tab pos="1988185" algn="l"/>
              </a:tabLst>
            </a:pPr>
            <a:r>
              <a:rPr sz="12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We	offer	Engineering	Design  Services		and	precision</a:t>
            </a:r>
            <a:endParaRPr sz="12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278259" y="5165540"/>
            <a:ext cx="252793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8900"/>
              </a:lnSpc>
              <a:spcBef>
                <a:spcPts val="100"/>
              </a:spcBef>
            </a:pPr>
            <a:r>
              <a:rPr sz="12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machining services with state of  the art High Speed CNC  machines.</a:t>
            </a:r>
            <a:endParaRPr sz="120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75709" y="4438040"/>
            <a:ext cx="252793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0AEEE"/>
                </a:solidFill>
                <a:latin typeface="Montserrat ExtraBold" panose="00000900000000000000" pitchFamily="2" charset="0"/>
                <a:cs typeface="Verdana"/>
              </a:rPr>
              <a:t>Engineering Designs</a:t>
            </a:r>
            <a:endParaRPr sz="1600" dirty="0">
              <a:latin typeface="Montserrat ExtraBold" panose="00000900000000000000" pitchFamily="2" charset="0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166560" y="4375737"/>
            <a:ext cx="2530475" cy="1071191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600" b="1" dirty="0">
                <a:solidFill>
                  <a:srgbClr val="00AEEE"/>
                </a:solidFill>
                <a:latin typeface="Montserrat ExtraBold" panose="00000900000000000000" pitchFamily="2" charset="0"/>
                <a:cs typeface="Tahoma"/>
              </a:rPr>
              <a:t>Qualiﬁcation Testing</a:t>
            </a:r>
            <a:endParaRPr sz="1600" dirty="0">
              <a:latin typeface="Montserrat ExtraBold" panose="00000900000000000000" pitchFamily="2" charset="0"/>
              <a:cs typeface="Tahoma"/>
            </a:endParaRPr>
          </a:p>
          <a:p>
            <a:pPr marL="15240">
              <a:lnSpc>
                <a:spcPct val="100000"/>
              </a:lnSpc>
              <a:spcBef>
                <a:spcPts val="365"/>
              </a:spcBef>
            </a:pPr>
            <a:r>
              <a:rPr sz="12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Company is equipped with full</a:t>
            </a:r>
            <a:endParaRPr sz="12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  <a:p>
            <a:pPr marL="15240" marR="5080">
              <a:lnSpc>
                <a:spcPct val="138900"/>
              </a:lnSpc>
            </a:pPr>
            <a:r>
              <a:rPr sz="12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fledged ESS facility and offer  Qualification &amp; testing Services.</a:t>
            </a:r>
            <a:endParaRPr sz="12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19625" y="4384737"/>
            <a:ext cx="362585" cy="0"/>
          </a:xfrm>
          <a:custGeom>
            <a:avLst/>
            <a:gdLst/>
            <a:ahLst/>
            <a:cxnLst/>
            <a:rect l="l" t="t" r="r" b="b"/>
            <a:pathLst>
              <a:path w="362584">
                <a:moveTo>
                  <a:pt x="0" y="0"/>
                </a:moveTo>
                <a:lnTo>
                  <a:pt x="362064" y="0"/>
                </a:lnTo>
              </a:path>
            </a:pathLst>
          </a:custGeom>
          <a:ln w="25400">
            <a:solidFill>
              <a:srgbClr val="FB8F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12831" y="4384737"/>
            <a:ext cx="362585" cy="0"/>
          </a:xfrm>
          <a:custGeom>
            <a:avLst/>
            <a:gdLst/>
            <a:ahLst/>
            <a:cxnLst/>
            <a:rect l="l" t="t" r="r" b="b"/>
            <a:pathLst>
              <a:path w="362585">
                <a:moveTo>
                  <a:pt x="0" y="0"/>
                </a:moveTo>
                <a:lnTo>
                  <a:pt x="362064" y="0"/>
                </a:lnTo>
              </a:path>
            </a:pathLst>
          </a:custGeom>
          <a:ln w="25400">
            <a:solidFill>
              <a:srgbClr val="FB8F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303669" y="4384737"/>
            <a:ext cx="362585" cy="0"/>
          </a:xfrm>
          <a:custGeom>
            <a:avLst/>
            <a:gdLst/>
            <a:ahLst/>
            <a:cxnLst/>
            <a:rect l="l" t="t" r="r" b="b"/>
            <a:pathLst>
              <a:path w="362584">
                <a:moveTo>
                  <a:pt x="0" y="0"/>
                </a:moveTo>
                <a:lnTo>
                  <a:pt x="362077" y="0"/>
                </a:lnTo>
              </a:path>
            </a:pathLst>
          </a:custGeom>
          <a:ln w="25400">
            <a:solidFill>
              <a:srgbClr val="FB8F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191963" y="4384737"/>
            <a:ext cx="362585" cy="0"/>
          </a:xfrm>
          <a:custGeom>
            <a:avLst/>
            <a:gdLst/>
            <a:ahLst/>
            <a:cxnLst/>
            <a:rect l="l" t="t" r="r" b="b"/>
            <a:pathLst>
              <a:path w="362584">
                <a:moveTo>
                  <a:pt x="0" y="0"/>
                </a:moveTo>
                <a:lnTo>
                  <a:pt x="362077" y="0"/>
                </a:lnTo>
              </a:path>
            </a:pathLst>
          </a:custGeom>
          <a:ln w="25400">
            <a:solidFill>
              <a:srgbClr val="FB8F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0"/>
          <p:cNvSpPr txBox="1"/>
          <p:nvPr/>
        </p:nvSpPr>
        <p:spPr>
          <a:xfrm>
            <a:off x="241250" y="6464300"/>
            <a:ext cx="137096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21F1F"/>
                </a:solidFill>
                <a:latin typeface="Poppins "/>
                <a:cs typeface="Lucida Sans Unicode"/>
              </a:rPr>
              <a:t>Apollo Micro Systems</a:t>
            </a:r>
            <a:endParaRPr sz="1000" dirty="0">
              <a:latin typeface="Poppins "/>
              <a:cs typeface="Lucida Sans Unicode"/>
            </a:endParaRPr>
          </a:p>
        </p:txBody>
      </p:sp>
      <p:pic>
        <p:nvPicPr>
          <p:cNvPr id="32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69001" y="508000"/>
            <a:ext cx="963167" cy="53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656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634976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/>
          </p:cNvSpPr>
          <p:nvPr/>
        </p:nvSpPr>
        <p:spPr>
          <a:xfrm>
            <a:off x="466725" y="901265"/>
            <a:ext cx="393800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3200" dirty="0">
                <a:solidFill>
                  <a:srgbClr val="002060"/>
                </a:solidFill>
                <a:latin typeface="Montserrat ExtraBold" panose="00000900000000000000" pitchFamily="2" charset="0"/>
              </a:rPr>
              <a:t>R&amp;D Strengths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07987" y="508000"/>
            <a:ext cx="1849120" cy="1341120"/>
            <a:chOff x="507987" y="508000"/>
            <a:chExt cx="1849120" cy="1341120"/>
          </a:xfrm>
        </p:grpSpPr>
        <p:sp>
          <p:nvSpPr>
            <p:cNvPr id="4" name="object 4"/>
            <p:cNvSpPr/>
            <p:nvPr/>
          </p:nvSpPr>
          <p:spPr>
            <a:xfrm>
              <a:off x="507987" y="508000"/>
              <a:ext cx="274955" cy="274320"/>
            </a:xfrm>
            <a:custGeom>
              <a:avLst/>
              <a:gdLst/>
              <a:ahLst/>
              <a:cxnLst/>
              <a:rect l="l" t="t" r="r" b="b"/>
              <a:pathLst>
                <a:path w="274955" h="274320">
                  <a:moveTo>
                    <a:pt x="274332" y="0"/>
                  </a:moveTo>
                  <a:lnTo>
                    <a:pt x="0" y="0"/>
                  </a:lnTo>
                  <a:lnTo>
                    <a:pt x="0" y="274320"/>
                  </a:lnTo>
                  <a:lnTo>
                    <a:pt x="274332" y="274320"/>
                  </a:lnTo>
                  <a:lnTo>
                    <a:pt x="274332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7988" y="1574378"/>
              <a:ext cx="1849120" cy="274320"/>
            </a:xfrm>
            <a:custGeom>
              <a:avLst/>
              <a:gdLst/>
              <a:ahLst/>
              <a:cxnLst/>
              <a:rect l="l" t="t" r="r" b="b"/>
              <a:pathLst>
                <a:path w="1849120" h="274319">
                  <a:moveTo>
                    <a:pt x="1798662" y="0"/>
                  </a:moveTo>
                  <a:lnTo>
                    <a:pt x="49987" y="0"/>
                  </a:lnTo>
                  <a:lnTo>
                    <a:pt x="30528" y="3927"/>
                  </a:lnTo>
                  <a:lnTo>
                    <a:pt x="14639" y="14638"/>
                  </a:lnTo>
                  <a:lnTo>
                    <a:pt x="3927" y="30523"/>
                  </a:lnTo>
                  <a:lnTo>
                    <a:pt x="0" y="49974"/>
                  </a:lnTo>
                  <a:lnTo>
                    <a:pt x="0" y="224345"/>
                  </a:lnTo>
                  <a:lnTo>
                    <a:pt x="3927" y="243796"/>
                  </a:lnTo>
                  <a:lnTo>
                    <a:pt x="14639" y="259681"/>
                  </a:lnTo>
                  <a:lnTo>
                    <a:pt x="30528" y="270392"/>
                  </a:lnTo>
                  <a:lnTo>
                    <a:pt x="49987" y="274320"/>
                  </a:lnTo>
                  <a:lnTo>
                    <a:pt x="1798662" y="274320"/>
                  </a:lnTo>
                  <a:lnTo>
                    <a:pt x="1818113" y="270392"/>
                  </a:lnTo>
                  <a:lnTo>
                    <a:pt x="1833999" y="259681"/>
                  </a:lnTo>
                  <a:lnTo>
                    <a:pt x="1844709" y="243796"/>
                  </a:lnTo>
                  <a:lnTo>
                    <a:pt x="1848637" y="224345"/>
                  </a:lnTo>
                  <a:lnTo>
                    <a:pt x="1848637" y="49974"/>
                  </a:lnTo>
                  <a:lnTo>
                    <a:pt x="1844709" y="30523"/>
                  </a:lnTo>
                  <a:lnTo>
                    <a:pt x="1833999" y="14638"/>
                  </a:lnTo>
                  <a:lnTo>
                    <a:pt x="1818113" y="3927"/>
                  </a:lnTo>
                  <a:lnTo>
                    <a:pt x="1798662" y="0"/>
                  </a:lnTo>
                  <a:close/>
                </a:path>
              </a:pathLst>
            </a:custGeom>
            <a:solidFill>
              <a:srgbClr val="FB8F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1684000" y="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508000" y="0"/>
                </a:moveTo>
                <a:lnTo>
                  <a:pt x="0" y="0"/>
                </a:lnTo>
                <a:lnTo>
                  <a:pt x="0" y="508000"/>
                </a:lnTo>
                <a:lnTo>
                  <a:pt x="508000" y="508000"/>
                </a:lnTo>
                <a:lnTo>
                  <a:pt x="508000" y="0"/>
                </a:lnTo>
                <a:close/>
              </a:path>
            </a:pathLst>
          </a:custGeom>
          <a:solidFill>
            <a:srgbClr val="00A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669172" y="6335166"/>
            <a:ext cx="269240" cy="269240"/>
          </a:xfrm>
          <a:custGeom>
            <a:avLst/>
            <a:gdLst/>
            <a:ahLst/>
            <a:cxnLst/>
            <a:rect l="l" t="t" r="r" b="b"/>
            <a:pathLst>
              <a:path w="269240" h="269240">
                <a:moveTo>
                  <a:pt x="134416" y="0"/>
                </a:moveTo>
                <a:lnTo>
                  <a:pt x="91927" y="6853"/>
                </a:lnTo>
                <a:lnTo>
                  <a:pt x="55028" y="25936"/>
                </a:lnTo>
                <a:lnTo>
                  <a:pt x="25932" y="55034"/>
                </a:lnTo>
                <a:lnTo>
                  <a:pt x="6851" y="91932"/>
                </a:lnTo>
                <a:lnTo>
                  <a:pt x="0" y="134416"/>
                </a:lnTo>
                <a:lnTo>
                  <a:pt x="6851" y="176905"/>
                </a:lnTo>
                <a:lnTo>
                  <a:pt x="25932" y="213805"/>
                </a:lnTo>
                <a:lnTo>
                  <a:pt x="55028" y="242901"/>
                </a:lnTo>
                <a:lnTo>
                  <a:pt x="91927" y="261981"/>
                </a:lnTo>
                <a:lnTo>
                  <a:pt x="134416" y="268833"/>
                </a:lnTo>
                <a:lnTo>
                  <a:pt x="176899" y="261981"/>
                </a:lnTo>
                <a:lnTo>
                  <a:pt x="213795" y="242901"/>
                </a:lnTo>
                <a:lnTo>
                  <a:pt x="242889" y="213805"/>
                </a:lnTo>
                <a:lnTo>
                  <a:pt x="261969" y="176905"/>
                </a:lnTo>
                <a:lnTo>
                  <a:pt x="268820" y="134416"/>
                </a:lnTo>
                <a:lnTo>
                  <a:pt x="261969" y="91932"/>
                </a:lnTo>
                <a:lnTo>
                  <a:pt x="242889" y="55034"/>
                </a:lnTo>
                <a:lnTo>
                  <a:pt x="213795" y="25936"/>
                </a:lnTo>
                <a:lnTo>
                  <a:pt x="176899" y="6853"/>
                </a:lnTo>
                <a:lnTo>
                  <a:pt x="134416" y="0"/>
                </a:lnTo>
                <a:close/>
              </a:path>
            </a:pathLst>
          </a:custGeom>
          <a:solidFill>
            <a:srgbClr val="FB8F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708395" y="6375139"/>
            <a:ext cx="1905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000" spc="10" dirty="0">
                <a:solidFill>
                  <a:srgbClr val="FFFFFF"/>
                </a:solidFill>
                <a:latin typeface="Verdana"/>
                <a:cs typeface="Verdana"/>
              </a:rPr>
              <a:t>14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1905" y="1601768"/>
            <a:ext cx="228319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Apollo Microsystems</a:t>
            </a:r>
            <a:endParaRPr sz="12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2291" y="2108041"/>
            <a:ext cx="5664209" cy="3328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8900"/>
              </a:lnSpc>
              <a:spcBef>
                <a:spcPts val="100"/>
              </a:spcBef>
            </a:pPr>
            <a:r>
              <a:rPr sz="12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Strong R&amp;D team of 150 engineers with core Competency in developing  Embedded Hardware &amp; Software</a:t>
            </a:r>
            <a:endParaRPr sz="12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  <a:p>
            <a:pPr marL="12700" marR="5080" algn="just">
              <a:lnSpc>
                <a:spcPct val="138900"/>
              </a:lnSpc>
            </a:pPr>
            <a:r>
              <a:rPr sz="12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Hardware designs team has extensive industry experience and  expertise in designing hardware and software; including packaging of  electronic hardware for various verticals.</a:t>
            </a:r>
            <a:endParaRPr sz="12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  <a:p>
            <a:pPr marL="12700" marR="5080" algn="just">
              <a:lnSpc>
                <a:spcPct val="138900"/>
              </a:lnSpc>
            </a:pPr>
            <a:r>
              <a:rPr sz="12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Immense working knowledge and various controllers, processors, DSP’s  (Digital Signal Processors) , FPGA’s(Field Programmable Gate Arrays)  etc.</a:t>
            </a:r>
            <a:endParaRPr sz="12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  <a:p>
            <a:pPr marL="12700" marR="5080" algn="just">
              <a:lnSpc>
                <a:spcPct val="138900"/>
              </a:lnSpc>
            </a:pPr>
            <a:r>
              <a:rPr sz="12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Leading service provider in board design for the ADS (Aerospace,  Defence and Space) markets.</a:t>
            </a:r>
            <a:endParaRPr sz="12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  <a:p>
            <a:pPr marL="12700" algn="just">
              <a:lnSpc>
                <a:spcPct val="100000"/>
              </a:lnSpc>
              <a:spcBef>
                <a:spcPts val="560"/>
              </a:spcBef>
            </a:pPr>
            <a:r>
              <a:rPr sz="12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In-house R&amp;D Centre, is CEMILAC certified.</a:t>
            </a:r>
            <a:endParaRPr sz="12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  <a:p>
            <a:pPr marL="12700" marR="5080" algn="just">
              <a:lnSpc>
                <a:spcPct val="138900"/>
              </a:lnSpc>
            </a:pPr>
            <a:r>
              <a:rPr sz="12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R&amp;D Collaborative Partner for Bharat Electronics Limited in Embedded  Hardware &amp; Software design</a:t>
            </a:r>
            <a:endParaRPr sz="12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07993" y="2209773"/>
            <a:ext cx="73164" cy="2879218"/>
            <a:chOff x="507993" y="2254223"/>
            <a:chExt cx="73164" cy="2879218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993" y="2254223"/>
              <a:ext cx="73164" cy="7315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7993" y="2765372"/>
              <a:ext cx="73164" cy="7315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7993" y="3522164"/>
              <a:ext cx="73164" cy="7316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7993" y="4288902"/>
              <a:ext cx="73164" cy="7315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7993" y="4814613"/>
              <a:ext cx="73164" cy="7315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7993" y="5060290"/>
              <a:ext cx="73164" cy="73151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77448" y="1328448"/>
            <a:ext cx="4613652" cy="4193226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613605" y="507987"/>
            <a:ext cx="943394" cy="483984"/>
          </a:xfrm>
          <a:prstGeom prst="rect">
            <a:avLst/>
          </a:prstGeom>
        </p:spPr>
      </p:pic>
      <p:sp>
        <p:nvSpPr>
          <p:cNvPr id="22" name="object 20"/>
          <p:cNvSpPr txBox="1"/>
          <p:nvPr/>
        </p:nvSpPr>
        <p:spPr>
          <a:xfrm>
            <a:off x="241250" y="6464300"/>
            <a:ext cx="137096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21F1F"/>
                </a:solidFill>
                <a:latin typeface="Poppins "/>
                <a:cs typeface="Lucida Sans Unicode"/>
              </a:rPr>
              <a:t>Apollo Micro Systems</a:t>
            </a:r>
            <a:endParaRPr sz="1000" dirty="0">
              <a:latin typeface="Poppins 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436544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/>
          </p:cNvSpPr>
          <p:nvPr/>
        </p:nvSpPr>
        <p:spPr>
          <a:xfrm>
            <a:off x="466688" y="901278"/>
            <a:ext cx="57889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3200" dirty="0">
                <a:solidFill>
                  <a:srgbClr val="002060"/>
                </a:solidFill>
                <a:latin typeface="Montserrat ExtraBold" panose="00000900000000000000" pitchFamily="2" charset="0"/>
              </a:rPr>
              <a:t>Business Process Flow</a:t>
            </a:r>
          </a:p>
        </p:txBody>
      </p:sp>
      <p:sp>
        <p:nvSpPr>
          <p:cNvPr id="3" name="object 3"/>
          <p:cNvSpPr/>
          <p:nvPr/>
        </p:nvSpPr>
        <p:spPr>
          <a:xfrm>
            <a:off x="508000" y="508000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20" h="274320">
                <a:moveTo>
                  <a:pt x="274320" y="0"/>
                </a:moveTo>
                <a:lnTo>
                  <a:pt x="0" y="0"/>
                </a:lnTo>
                <a:lnTo>
                  <a:pt x="0" y="274320"/>
                </a:lnTo>
                <a:lnTo>
                  <a:pt x="274320" y="274320"/>
                </a:lnTo>
                <a:lnTo>
                  <a:pt x="274320" y="0"/>
                </a:lnTo>
                <a:close/>
              </a:path>
            </a:pathLst>
          </a:custGeom>
          <a:solidFill>
            <a:srgbClr val="D7D7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42000" y="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508000" y="0"/>
                </a:moveTo>
                <a:lnTo>
                  <a:pt x="0" y="0"/>
                </a:lnTo>
                <a:lnTo>
                  <a:pt x="0" y="508000"/>
                </a:lnTo>
                <a:lnTo>
                  <a:pt x="508000" y="508000"/>
                </a:lnTo>
                <a:lnTo>
                  <a:pt x="508000" y="0"/>
                </a:lnTo>
                <a:close/>
              </a:path>
            </a:pathLst>
          </a:custGeom>
          <a:solidFill>
            <a:srgbClr val="FB8F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669165" y="6335166"/>
            <a:ext cx="269240" cy="269240"/>
          </a:xfrm>
          <a:custGeom>
            <a:avLst/>
            <a:gdLst/>
            <a:ahLst/>
            <a:cxnLst/>
            <a:rect l="l" t="t" r="r" b="b"/>
            <a:pathLst>
              <a:path w="269240" h="269240">
                <a:moveTo>
                  <a:pt x="134416" y="0"/>
                </a:moveTo>
                <a:lnTo>
                  <a:pt x="91932" y="6853"/>
                </a:lnTo>
                <a:lnTo>
                  <a:pt x="55034" y="25936"/>
                </a:lnTo>
                <a:lnTo>
                  <a:pt x="25936" y="55034"/>
                </a:lnTo>
                <a:lnTo>
                  <a:pt x="6853" y="91932"/>
                </a:lnTo>
                <a:lnTo>
                  <a:pt x="0" y="134416"/>
                </a:lnTo>
                <a:lnTo>
                  <a:pt x="6853" y="176905"/>
                </a:lnTo>
                <a:lnTo>
                  <a:pt x="25936" y="213805"/>
                </a:lnTo>
                <a:lnTo>
                  <a:pt x="55034" y="242901"/>
                </a:lnTo>
                <a:lnTo>
                  <a:pt x="91932" y="261981"/>
                </a:lnTo>
                <a:lnTo>
                  <a:pt x="134416" y="268833"/>
                </a:lnTo>
                <a:lnTo>
                  <a:pt x="176905" y="261981"/>
                </a:lnTo>
                <a:lnTo>
                  <a:pt x="213805" y="242901"/>
                </a:lnTo>
                <a:lnTo>
                  <a:pt x="242901" y="213805"/>
                </a:lnTo>
                <a:lnTo>
                  <a:pt x="261981" y="176905"/>
                </a:lnTo>
                <a:lnTo>
                  <a:pt x="268833" y="134416"/>
                </a:lnTo>
                <a:lnTo>
                  <a:pt x="261981" y="91932"/>
                </a:lnTo>
                <a:lnTo>
                  <a:pt x="242901" y="55034"/>
                </a:lnTo>
                <a:lnTo>
                  <a:pt x="213805" y="25936"/>
                </a:lnTo>
                <a:lnTo>
                  <a:pt x="176905" y="6853"/>
                </a:lnTo>
                <a:lnTo>
                  <a:pt x="134416" y="0"/>
                </a:lnTo>
                <a:close/>
              </a:path>
            </a:pathLst>
          </a:custGeom>
          <a:solidFill>
            <a:srgbClr val="FB8F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708358" y="6375139"/>
            <a:ext cx="1905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000" spc="10" dirty="0">
                <a:solidFill>
                  <a:srgbClr val="FFFFFF"/>
                </a:solidFill>
                <a:latin typeface="Verdana"/>
                <a:cs typeface="Verdana"/>
              </a:rPr>
              <a:t>15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7993" y="1574378"/>
            <a:ext cx="1849120" cy="274320"/>
          </a:xfrm>
          <a:custGeom>
            <a:avLst/>
            <a:gdLst/>
            <a:ahLst/>
            <a:cxnLst/>
            <a:rect l="l" t="t" r="r" b="b"/>
            <a:pathLst>
              <a:path w="1849120" h="274319">
                <a:moveTo>
                  <a:pt x="1798650" y="0"/>
                </a:moveTo>
                <a:lnTo>
                  <a:pt x="49974" y="0"/>
                </a:lnTo>
                <a:lnTo>
                  <a:pt x="30523" y="3927"/>
                </a:lnTo>
                <a:lnTo>
                  <a:pt x="14638" y="14638"/>
                </a:lnTo>
                <a:lnTo>
                  <a:pt x="3927" y="30523"/>
                </a:lnTo>
                <a:lnTo>
                  <a:pt x="0" y="49974"/>
                </a:lnTo>
                <a:lnTo>
                  <a:pt x="0" y="224345"/>
                </a:lnTo>
                <a:lnTo>
                  <a:pt x="3927" y="243796"/>
                </a:lnTo>
                <a:lnTo>
                  <a:pt x="14638" y="259681"/>
                </a:lnTo>
                <a:lnTo>
                  <a:pt x="30523" y="270392"/>
                </a:lnTo>
                <a:lnTo>
                  <a:pt x="49974" y="274320"/>
                </a:lnTo>
                <a:lnTo>
                  <a:pt x="1798650" y="274320"/>
                </a:lnTo>
                <a:lnTo>
                  <a:pt x="1818106" y="270392"/>
                </a:lnTo>
                <a:lnTo>
                  <a:pt x="1833991" y="259681"/>
                </a:lnTo>
                <a:lnTo>
                  <a:pt x="1844698" y="243796"/>
                </a:lnTo>
                <a:lnTo>
                  <a:pt x="1848624" y="224345"/>
                </a:lnTo>
                <a:lnTo>
                  <a:pt x="1848624" y="49974"/>
                </a:lnTo>
                <a:lnTo>
                  <a:pt x="1844698" y="30523"/>
                </a:lnTo>
                <a:lnTo>
                  <a:pt x="1833991" y="14638"/>
                </a:lnTo>
                <a:lnTo>
                  <a:pt x="1818106" y="3927"/>
                </a:lnTo>
                <a:lnTo>
                  <a:pt x="1798650" y="0"/>
                </a:lnTo>
                <a:close/>
              </a:path>
            </a:pathLst>
          </a:custGeom>
          <a:solidFill>
            <a:srgbClr val="FB8F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81868" y="1601768"/>
            <a:ext cx="16135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solidFill>
                  <a:srgbClr val="FFFFFF"/>
                </a:solidFill>
                <a:latin typeface="Lucida Sans Unicode"/>
                <a:cs typeface="Lucida Sans Unicode"/>
              </a:rPr>
              <a:t>Apollo</a:t>
            </a:r>
            <a:r>
              <a:rPr sz="120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200" spc="35" dirty="0">
                <a:solidFill>
                  <a:srgbClr val="FFFFFF"/>
                </a:solidFill>
                <a:latin typeface="Lucida Sans Unicode"/>
                <a:cs typeface="Lucida Sans Unicode"/>
              </a:rPr>
              <a:t>Microsystems</a:t>
            </a:r>
            <a:endParaRPr sz="1200">
              <a:latin typeface="Lucida Sans Unicode"/>
              <a:cs typeface="Lucida Sans Unicode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01650" y="2573249"/>
            <a:ext cx="1534795" cy="3063875"/>
            <a:chOff x="501650" y="2573249"/>
            <a:chExt cx="1534795" cy="3063875"/>
          </a:xfrm>
        </p:grpSpPr>
        <p:sp>
          <p:nvSpPr>
            <p:cNvPr id="10" name="object 10"/>
            <p:cNvSpPr/>
            <p:nvPr/>
          </p:nvSpPr>
          <p:spPr>
            <a:xfrm>
              <a:off x="508000" y="2579599"/>
              <a:ext cx="1522095" cy="1273175"/>
            </a:xfrm>
            <a:custGeom>
              <a:avLst/>
              <a:gdLst/>
              <a:ahLst/>
              <a:cxnLst/>
              <a:rect l="l" t="t" r="r" b="b"/>
              <a:pathLst>
                <a:path w="1522095" h="1273175">
                  <a:moveTo>
                    <a:pt x="1323441" y="0"/>
                  </a:moveTo>
                  <a:lnTo>
                    <a:pt x="198323" y="0"/>
                  </a:lnTo>
                  <a:lnTo>
                    <a:pt x="152847" y="5237"/>
                  </a:lnTo>
                  <a:lnTo>
                    <a:pt x="111102" y="20156"/>
                  </a:lnTo>
                  <a:lnTo>
                    <a:pt x="74279" y="43567"/>
                  </a:lnTo>
                  <a:lnTo>
                    <a:pt x="43567" y="74279"/>
                  </a:lnTo>
                  <a:lnTo>
                    <a:pt x="20156" y="111102"/>
                  </a:lnTo>
                  <a:lnTo>
                    <a:pt x="5237" y="152847"/>
                  </a:lnTo>
                  <a:lnTo>
                    <a:pt x="0" y="198323"/>
                  </a:lnTo>
                  <a:lnTo>
                    <a:pt x="0" y="1074407"/>
                  </a:lnTo>
                  <a:lnTo>
                    <a:pt x="5237" y="1119879"/>
                  </a:lnTo>
                  <a:lnTo>
                    <a:pt x="20156" y="1161622"/>
                  </a:lnTo>
                  <a:lnTo>
                    <a:pt x="43567" y="1198445"/>
                  </a:lnTo>
                  <a:lnTo>
                    <a:pt x="74279" y="1229159"/>
                  </a:lnTo>
                  <a:lnTo>
                    <a:pt x="111102" y="1252571"/>
                  </a:lnTo>
                  <a:lnTo>
                    <a:pt x="152847" y="1267492"/>
                  </a:lnTo>
                  <a:lnTo>
                    <a:pt x="198323" y="1272730"/>
                  </a:lnTo>
                  <a:lnTo>
                    <a:pt x="1323441" y="1272730"/>
                  </a:lnTo>
                  <a:lnTo>
                    <a:pt x="1368917" y="1267492"/>
                  </a:lnTo>
                  <a:lnTo>
                    <a:pt x="1410662" y="1252571"/>
                  </a:lnTo>
                  <a:lnTo>
                    <a:pt x="1447485" y="1229159"/>
                  </a:lnTo>
                  <a:lnTo>
                    <a:pt x="1478197" y="1198445"/>
                  </a:lnTo>
                  <a:lnTo>
                    <a:pt x="1501608" y="1161622"/>
                  </a:lnTo>
                  <a:lnTo>
                    <a:pt x="1516527" y="1119879"/>
                  </a:lnTo>
                  <a:lnTo>
                    <a:pt x="1521764" y="1074407"/>
                  </a:lnTo>
                  <a:lnTo>
                    <a:pt x="1521764" y="198323"/>
                  </a:lnTo>
                  <a:lnTo>
                    <a:pt x="1516527" y="152847"/>
                  </a:lnTo>
                  <a:lnTo>
                    <a:pt x="1501608" y="111102"/>
                  </a:lnTo>
                  <a:lnTo>
                    <a:pt x="1478197" y="74279"/>
                  </a:lnTo>
                  <a:lnTo>
                    <a:pt x="1447485" y="43567"/>
                  </a:lnTo>
                  <a:lnTo>
                    <a:pt x="1410662" y="20156"/>
                  </a:lnTo>
                  <a:lnTo>
                    <a:pt x="1368917" y="5237"/>
                  </a:lnTo>
                  <a:lnTo>
                    <a:pt x="13234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8000" y="2579599"/>
              <a:ext cx="1522095" cy="1273175"/>
            </a:xfrm>
            <a:custGeom>
              <a:avLst/>
              <a:gdLst/>
              <a:ahLst/>
              <a:cxnLst/>
              <a:rect l="l" t="t" r="r" b="b"/>
              <a:pathLst>
                <a:path w="1522095" h="1273175">
                  <a:moveTo>
                    <a:pt x="1323441" y="0"/>
                  </a:moveTo>
                  <a:lnTo>
                    <a:pt x="198323" y="0"/>
                  </a:lnTo>
                  <a:lnTo>
                    <a:pt x="152847" y="5237"/>
                  </a:lnTo>
                  <a:lnTo>
                    <a:pt x="111102" y="20156"/>
                  </a:lnTo>
                  <a:lnTo>
                    <a:pt x="74279" y="43567"/>
                  </a:lnTo>
                  <a:lnTo>
                    <a:pt x="43567" y="74279"/>
                  </a:lnTo>
                  <a:lnTo>
                    <a:pt x="20156" y="111102"/>
                  </a:lnTo>
                  <a:lnTo>
                    <a:pt x="5237" y="152847"/>
                  </a:lnTo>
                  <a:lnTo>
                    <a:pt x="0" y="198323"/>
                  </a:lnTo>
                  <a:lnTo>
                    <a:pt x="0" y="1074407"/>
                  </a:lnTo>
                  <a:lnTo>
                    <a:pt x="5237" y="1119879"/>
                  </a:lnTo>
                  <a:lnTo>
                    <a:pt x="20156" y="1161622"/>
                  </a:lnTo>
                  <a:lnTo>
                    <a:pt x="43567" y="1198445"/>
                  </a:lnTo>
                  <a:lnTo>
                    <a:pt x="74279" y="1229159"/>
                  </a:lnTo>
                  <a:lnTo>
                    <a:pt x="111102" y="1252571"/>
                  </a:lnTo>
                  <a:lnTo>
                    <a:pt x="152847" y="1267492"/>
                  </a:lnTo>
                  <a:lnTo>
                    <a:pt x="198323" y="1272730"/>
                  </a:lnTo>
                  <a:lnTo>
                    <a:pt x="1323441" y="1272730"/>
                  </a:lnTo>
                  <a:lnTo>
                    <a:pt x="1368917" y="1267492"/>
                  </a:lnTo>
                  <a:lnTo>
                    <a:pt x="1410662" y="1252571"/>
                  </a:lnTo>
                  <a:lnTo>
                    <a:pt x="1447485" y="1229159"/>
                  </a:lnTo>
                  <a:lnTo>
                    <a:pt x="1478197" y="1198445"/>
                  </a:lnTo>
                  <a:lnTo>
                    <a:pt x="1501608" y="1161622"/>
                  </a:lnTo>
                  <a:lnTo>
                    <a:pt x="1516527" y="1119879"/>
                  </a:lnTo>
                  <a:lnTo>
                    <a:pt x="1521764" y="1074407"/>
                  </a:lnTo>
                  <a:lnTo>
                    <a:pt x="1521764" y="198323"/>
                  </a:lnTo>
                  <a:lnTo>
                    <a:pt x="1516527" y="152847"/>
                  </a:lnTo>
                  <a:lnTo>
                    <a:pt x="1501608" y="111102"/>
                  </a:lnTo>
                  <a:lnTo>
                    <a:pt x="1478197" y="74279"/>
                  </a:lnTo>
                  <a:lnTo>
                    <a:pt x="1447485" y="43567"/>
                  </a:lnTo>
                  <a:lnTo>
                    <a:pt x="1410662" y="20156"/>
                  </a:lnTo>
                  <a:lnTo>
                    <a:pt x="1368917" y="5237"/>
                  </a:lnTo>
                  <a:lnTo>
                    <a:pt x="1323441" y="0"/>
                  </a:lnTo>
                  <a:close/>
                </a:path>
              </a:pathLst>
            </a:custGeom>
            <a:ln w="12700">
              <a:solidFill>
                <a:srgbClr val="FB8F0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08000" y="4357550"/>
              <a:ext cx="1522095" cy="1273175"/>
            </a:xfrm>
            <a:custGeom>
              <a:avLst/>
              <a:gdLst/>
              <a:ahLst/>
              <a:cxnLst/>
              <a:rect l="l" t="t" r="r" b="b"/>
              <a:pathLst>
                <a:path w="1522095" h="1273175">
                  <a:moveTo>
                    <a:pt x="1323441" y="0"/>
                  </a:moveTo>
                  <a:lnTo>
                    <a:pt x="198323" y="0"/>
                  </a:lnTo>
                  <a:lnTo>
                    <a:pt x="152847" y="5238"/>
                  </a:lnTo>
                  <a:lnTo>
                    <a:pt x="111102" y="20158"/>
                  </a:lnTo>
                  <a:lnTo>
                    <a:pt x="74279" y="43571"/>
                  </a:lnTo>
                  <a:lnTo>
                    <a:pt x="43567" y="74284"/>
                  </a:lnTo>
                  <a:lnTo>
                    <a:pt x="20156" y="111108"/>
                  </a:lnTo>
                  <a:lnTo>
                    <a:pt x="5237" y="152851"/>
                  </a:lnTo>
                  <a:lnTo>
                    <a:pt x="0" y="198323"/>
                  </a:lnTo>
                  <a:lnTo>
                    <a:pt x="0" y="1074407"/>
                  </a:lnTo>
                  <a:lnTo>
                    <a:pt x="5237" y="1119883"/>
                  </a:lnTo>
                  <a:lnTo>
                    <a:pt x="20156" y="1161627"/>
                  </a:lnTo>
                  <a:lnTo>
                    <a:pt x="43567" y="1198451"/>
                  </a:lnTo>
                  <a:lnTo>
                    <a:pt x="74279" y="1229163"/>
                  </a:lnTo>
                  <a:lnTo>
                    <a:pt x="111102" y="1252573"/>
                  </a:lnTo>
                  <a:lnTo>
                    <a:pt x="152847" y="1267492"/>
                  </a:lnTo>
                  <a:lnTo>
                    <a:pt x="198323" y="1272730"/>
                  </a:lnTo>
                  <a:lnTo>
                    <a:pt x="1323441" y="1272730"/>
                  </a:lnTo>
                  <a:lnTo>
                    <a:pt x="1368917" y="1267492"/>
                  </a:lnTo>
                  <a:lnTo>
                    <a:pt x="1410662" y="1252573"/>
                  </a:lnTo>
                  <a:lnTo>
                    <a:pt x="1447485" y="1229163"/>
                  </a:lnTo>
                  <a:lnTo>
                    <a:pt x="1478197" y="1198451"/>
                  </a:lnTo>
                  <a:lnTo>
                    <a:pt x="1501608" y="1161627"/>
                  </a:lnTo>
                  <a:lnTo>
                    <a:pt x="1516527" y="1119883"/>
                  </a:lnTo>
                  <a:lnTo>
                    <a:pt x="1521764" y="1074407"/>
                  </a:lnTo>
                  <a:lnTo>
                    <a:pt x="1521764" y="198323"/>
                  </a:lnTo>
                  <a:lnTo>
                    <a:pt x="1516527" y="152851"/>
                  </a:lnTo>
                  <a:lnTo>
                    <a:pt x="1501608" y="111108"/>
                  </a:lnTo>
                  <a:lnTo>
                    <a:pt x="1478197" y="74284"/>
                  </a:lnTo>
                  <a:lnTo>
                    <a:pt x="1447485" y="43571"/>
                  </a:lnTo>
                  <a:lnTo>
                    <a:pt x="1410662" y="20158"/>
                  </a:lnTo>
                  <a:lnTo>
                    <a:pt x="1368917" y="5238"/>
                  </a:lnTo>
                  <a:lnTo>
                    <a:pt x="13234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8000" y="4357550"/>
              <a:ext cx="1522095" cy="1273175"/>
            </a:xfrm>
            <a:custGeom>
              <a:avLst/>
              <a:gdLst/>
              <a:ahLst/>
              <a:cxnLst/>
              <a:rect l="l" t="t" r="r" b="b"/>
              <a:pathLst>
                <a:path w="1522095" h="1273175">
                  <a:moveTo>
                    <a:pt x="1323441" y="0"/>
                  </a:moveTo>
                  <a:lnTo>
                    <a:pt x="198323" y="0"/>
                  </a:lnTo>
                  <a:lnTo>
                    <a:pt x="152847" y="5238"/>
                  </a:lnTo>
                  <a:lnTo>
                    <a:pt x="111102" y="20158"/>
                  </a:lnTo>
                  <a:lnTo>
                    <a:pt x="74279" y="43571"/>
                  </a:lnTo>
                  <a:lnTo>
                    <a:pt x="43567" y="74284"/>
                  </a:lnTo>
                  <a:lnTo>
                    <a:pt x="20156" y="111108"/>
                  </a:lnTo>
                  <a:lnTo>
                    <a:pt x="5237" y="152851"/>
                  </a:lnTo>
                  <a:lnTo>
                    <a:pt x="0" y="198323"/>
                  </a:lnTo>
                  <a:lnTo>
                    <a:pt x="0" y="1074407"/>
                  </a:lnTo>
                  <a:lnTo>
                    <a:pt x="5237" y="1119883"/>
                  </a:lnTo>
                  <a:lnTo>
                    <a:pt x="20156" y="1161627"/>
                  </a:lnTo>
                  <a:lnTo>
                    <a:pt x="43567" y="1198451"/>
                  </a:lnTo>
                  <a:lnTo>
                    <a:pt x="74279" y="1229163"/>
                  </a:lnTo>
                  <a:lnTo>
                    <a:pt x="111102" y="1252573"/>
                  </a:lnTo>
                  <a:lnTo>
                    <a:pt x="152847" y="1267492"/>
                  </a:lnTo>
                  <a:lnTo>
                    <a:pt x="198323" y="1272730"/>
                  </a:lnTo>
                  <a:lnTo>
                    <a:pt x="1323441" y="1272730"/>
                  </a:lnTo>
                  <a:lnTo>
                    <a:pt x="1368917" y="1267492"/>
                  </a:lnTo>
                  <a:lnTo>
                    <a:pt x="1410662" y="1252573"/>
                  </a:lnTo>
                  <a:lnTo>
                    <a:pt x="1447485" y="1229163"/>
                  </a:lnTo>
                  <a:lnTo>
                    <a:pt x="1478197" y="1198451"/>
                  </a:lnTo>
                  <a:lnTo>
                    <a:pt x="1501608" y="1161627"/>
                  </a:lnTo>
                  <a:lnTo>
                    <a:pt x="1516527" y="1119883"/>
                  </a:lnTo>
                  <a:lnTo>
                    <a:pt x="1521764" y="1074407"/>
                  </a:lnTo>
                  <a:lnTo>
                    <a:pt x="1521764" y="198323"/>
                  </a:lnTo>
                  <a:lnTo>
                    <a:pt x="1516527" y="152851"/>
                  </a:lnTo>
                  <a:lnTo>
                    <a:pt x="1501608" y="111108"/>
                  </a:lnTo>
                  <a:lnTo>
                    <a:pt x="1478197" y="74284"/>
                  </a:lnTo>
                  <a:lnTo>
                    <a:pt x="1447485" y="43571"/>
                  </a:lnTo>
                  <a:lnTo>
                    <a:pt x="1410662" y="20158"/>
                  </a:lnTo>
                  <a:lnTo>
                    <a:pt x="1368917" y="5238"/>
                  </a:lnTo>
                  <a:lnTo>
                    <a:pt x="1323441" y="0"/>
                  </a:lnTo>
                  <a:close/>
                </a:path>
              </a:pathLst>
            </a:custGeom>
            <a:ln w="12700">
              <a:solidFill>
                <a:srgbClr val="FB8F0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96443" y="3886826"/>
              <a:ext cx="545465" cy="436245"/>
            </a:xfrm>
            <a:custGeom>
              <a:avLst/>
              <a:gdLst/>
              <a:ahLst/>
              <a:cxnLst/>
              <a:rect l="l" t="t" r="r" b="b"/>
              <a:pathLst>
                <a:path w="545465" h="436245">
                  <a:moveTo>
                    <a:pt x="421119" y="0"/>
                  </a:moveTo>
                  <a:lnTo>
                    <a:pt x="123774" y="0"/>
                  </a:lnTo>
                  <a:lnTo>
                    <a:pt x="123774" y="163804"/>
                  </a:lnTo>
                  <a:lnTo>
                    <a:pt x="0" y="163804"/>
                  </a:lnTo>
                  <a:lnTo>
                    <a:pt x="272440" y="436232"/>
                  </a:lnTo>
                  <a:lnTo>
                    <a:pt x="544880" y="163804"/>
                  </a:lnTo>
                  <a:lnTo>
                    <a:pt x="421119" y="163804"/>
                  </a:lnTo>
                  <a:lnTo>
                    <a:pt x="421119" y="0"/>
                  </a:lnTo>
                  <a:close/>
                </a:path>
              </a:pathLst>
            </a:custGeom>
            <a:solidFill>
              <a:srgbClr val="00A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83869" y="2840177"/>
              <a:ext cx="770890" cy="2397760"/>
            </a:xfrm>
            <a:custGeom>
              <a:avLst/>
              <a:gdLst/>
              <a:ahLst/>
              <a:cxnLst/>
              <a:rect l="l" t="t" r="r" b="b"/>
              <a:pathLst>
                <a:path w="770889" h="2397760">
                  <a:moveTo>
                    <a:pt x="227190" y="1986102"/>
                  </a:moveTo>
                  <a:lnTo>
                    <a:pt x="222567" y="1981479"/>
                  </a:lnTo>
                  <a:lnTo>
                    <a:pt x="182092" y="1981479"/>
                  </a:lnTo>
                  <a:lnTo>
                    <a:pt x="177469" y="1986102"/>
                  </a:lnTo>
                  <a:lnTo>
                    <a:pt x="177469" y="1999983"/>
                  </a:lnTo>
                  <a:lnTo>
                    <a:pt x="183248" y="2004606"/>
                  </a:lnTo>
                  <a:lnTo>
                    <a:pt x="189026" y="2004606"/>
                  </a:lnTo>
                  <a:lnTo>
                    <a:pt x="222567" y="2004606"/>
                  </a:lnTo>
                  <a:lnTo>
                    <a:pt x="227190" y="1999983"/>
                  </a:lnTo>
                  <a:lnTo>
                    <a:pt x="227190" y="1986102"/>
                  </a:lnTo>
                  <a:close/>
                </a:path>
                <a:path w="770889" h="2397760">
                  <a:moveTo>
                    <a:pt x="252615" y="2082076"/>
                  </a:moveTo>
                  <a:lnTo>
                    <a:pt x="250291" y="2076284"/>
                  </a:lnTo>
                  <a:lnTo>
                    <a:pt x="246837" y="2070506"/>
                  </a:lnTo>
                  <a:lnTo>
                    <a:pt x="239890" y="2069350"/>
                  </a:lnTo>
                  <a:lnTo>
                    <a:pt x="234111" y="2071662"/>
                  </a:lnTo>
                  <a:lnTo>
                    <a:pt x="210985" y="2084387"/>
                  </a:lnTo>
                  <a:lnTo>
                    <a:pt x="205206" y="2089010"/>
                  </a:lnTo>
                  <a:lnTo>
                    <a:pt x="204050" y="2095944"/>
                  </a:lnTo>
                  <a:lnTo>
                    <a:pt x="206362" y="2100567"/>
                  </a:lnTo>
                  <a:lnTo>
                    <a:pt x="209829" y="2106345"/>
                  </a:lnTo>
                  <a:lnTo>
                    <a:pt x="216763" y="2107501"/>
                  </a:lnTo>
                  <a:lnTo>
                    <a:pt x="222542" y="2105190"/>
                  </a:lnTo>
                  <a:lnTo>
                    <a:pt x="245681" y="2092477"/>
                  </a:lnTo>
                  <a:lnTo>
                    <a:pt x="251460" y="2089010"/>
                  </a:lnTo>
                  <a:lnTo>
                    <a:pt x="252615" y="2082076"/>
                  </a:lnTo>
                  <a:close/>
                </a:path>
                <a:path w="770889" h="2397760">
                  <a:moveTo>
                    <a:pt x="253771" y="1903996"/>
                  </a:moveTo>
                  <a:lnTo>
                    <a:pt x="251460" y="1897062"/>
                  </a:lnTo>
                  <a:lnTo>
                    <a:pt x="245668" y="1893582"/>
                  </a:lnTo>
                  <a:lnTo>
                    <a:pt x="222554" y="1880870"/>
                  </a:lnTo>
                  <a:lnTo>
                    <a:pt x="216776" y="1877402"/>
                  </a:lnTo>
                  <a:lnTo>
                    <a:pt x="209829" y="1879727"/>
                  </a:lnTo>
                  <a:lnTo>
                    <a:pt x="206362" y="1885505"/>
                  </a:lnTo>
                  <a:lnTo>
                    <a:pt x="204050" y="1891284"/>
                  </a:lnTo>
                  <a:lnTo>
                    <a:pt x="205206" y="1898218"/>
                  </a:lnTo>
                  <a:lnTo>
                    <a:pt x="210985" y="1901685"/>
                  </a:lnTo>
                  <a:lnTo>
                    <a:pt x="234111" y="1914398"/>
                  </a:lnTo>
                  <a:lnTo>
                    <a:pt x="239890" y="1917865"/>
                  </a:lnTo>
                  <a:lnTo>
                    <a:pt x="246824" y="1915553"/>
                  </a:lnTo>
                  <a:lnTo>
                    <a:pt x="253771" y="1903996"/>
                  </a:lnTo>
                  <a:close/>
                </a:path>
                <a:path w="770889" h="2397760">
                  <a:moveTo>
                    <a:pt x="289610" y="2272830"/>
                  </a:moveTo>
                  <a:lnTo>
                    <a:pt x="279196" y="2262441"/>
                  </a:lnTo>
                  <a:lnTo>
                    <a:pt x="272262" y="2262441"/>
                  </a:lnTo>
                  <a:lnTo>
                    <a:pt x="267639" y="2267051"/>
                  </a:lnTo>
                  <a:lnTo>
                    <a:pt x="177444" y="2357247"/>
                  </a:lnTo>
                  <a:lnTo>
                    <a:pt x="177444" y="2332952"/>
                  </a:lnTo>
                  <a:lnTo>
                    <a:pt x="171665" y="2327173"/>
                  </a:lnTo>
                  <a:lnTo>
                    <a:pt x="158953" y="2327173"/>
                  </a:lnTo>
                  <a:lnTo>
                    <a:pt x="154330" y="2332952"/>
                  </a:lnTo>
                  <a:lnTo>
                    <a:pt x="154330" y="2338755"/>
                  </a:lnTo>
                  <a:lnTo>
                    <a:pt x="155486" y="2384983"/>
                  </a:lnTo>
                  <a:lnTo>
                    <a:pt x="155486" y="2390775"/>
                  </a:lnTo>
                  <a:lnTo>
                    <a:pt x="160108" y="2396553"/>
                  </a:lnTo>
                  <a:lnTo>
                    <a:pt x="167043" y="2396553"/>
                  </a:lnTo>
                  <a:lnTo>
                    <a:pt x="213296" y="2397709"/>
                  </a:lnTo>
                  <a:lnTo>
                    <a:pt x="219075" y="2397709"/>
                  </a:lnTo>
                  <a:lnTo>
                    <a:pt x="224853" y="2393086"/>
                  </a:lnTo>
                  <a:lnTo>
                    <a:pt x="224853" y="2379205"/>
                  </a:lnTo>
                  <a:lnTo>
                    <a:pt x="220230" y="2374582"/>
                  </a:lnTo>
                  <a:lnTo>
                    <a:pt x="194805" y="2374582"/>
                  </a:lnTo>
                  <a:lnTo>
                    <a:pt x="289610" y="2279764"/>
                  </a:lnTo>
                  <a:lnTo>
                    <a:pt x="289610" y="2272830"/>
                  </a:lnTo>
                  <a:close/>
                </a:path>
                <a:path w="770889" h="2397760">
                  <a:moveTo>
                    <a:pt x="317360" y="1839252"/>
                  </a:moveTo>
                  <a:lnTo>
                    <a:pt x="315061" y="1833460"/>
                  </a:lnTo>
                  <a:lnTo>
                    <a:pt x="302336" y="1810346"/>
                  </a:lnTo>
                  <a:lnTo>
                    <a:pt x="298869" y="1804568"/>
                  </a:lnTo>
                  <a:lnTo>
                    <a:pt x="291922" y="1803412"/>
                  </a:lnTo>
                  <a:lnTo>
                    <a:pt x="286143" y="1805711"/>
                  </a:lnTo>
                  <a:lnTo>
                    <a:pt x="280365" y="1809191"/>
                  </a:lnTo>
                  <a:lnTo>
                    <a:pt x="279209" y="1816125"/>
                  </a:lnTo>
                  <a:lnTo>
                    <a:pt x="281520" y="1821903"/>
                  </a:lnTo>
                  <a:lnTo>
                    <a:pt x="294246" y="1846186"/>
                  </a:lnTo>
                  <a:lnTo>
                    <a:pt x="297700" y="1850809"/>
                  </a:lnTo>
                  <a:lnTo>
                    <a:pt x="304647" y="1853120"/>
                  </a:lnTo>
                  <a:lnTo>
                    <a:pt x="316204" y="1846186"/>
                  </a:lnTo>
                  <a:lnTo>
                    <a:pt x="317360" y="1839252"/>
                  </a:lnTo>
                  <a:close/>
                </a:path>
                <a:path w="770889" h="2397760">
                  <a:moveTo>
                    <a:pt x="375170" y="694423"/>
                  </a:moveTo>
                  <a:lnTo>
                    <a:pt x="370687" y="672147"/>
                  </a:lnTo>
                  <a:lnTo>
                    <a:pt x="358444" y="653961"/>
                  </a:lnTo>
                  <a:lnTo>
                    <a:pt x="340283" y="641705"/>
                  </a:lnTo>
                  <a:lnTo>
                    <a:pt x="318046" y="637209"/>
                  </a:lnTo>
                  <a:lnTo>
                    <a:pt x="295795" y="641705"/>
                  </a:lnTo>
                  <a:lnTo>
                    <a:pt x="277634" y="653961"/>
                  </a:lnTo>
                  <a:lnTo>
                    <a:pt x="265391" y="672147"/>
                  </a:lnTo>
                  <a:lnTo>
                    <a:pt x="260896" y="694423"/>
                  </a:lnTo>
                  <a:lnTo>
                    <a:pt x="265391" y="716673"/>
                  </a:lnTo>
                  <a:lnTo>
                    <a:pt x="277634" y="734834"/>
                  </a:lnTo>
                  <a:lnTo>
                    <a:pt x="295808" y="747090"/>
                  </a:lnTo>
                  <a:lnTo>
                    <a:pt x="318046" y="751586"/>
                  </a:lnTo>
                  <a:lnTo>
                    <a:pt x="340271" y="747090"/>
                  </a:lnTo>
                  <a:lnTo>
                    <a:pt x="358432" y="734834"/>
                  </a:lnTo>
                  <a:lnTo>
                    <a:pt x="370674" y="716661"/>
                  </a:lnTo>
                  <a:lnTo>
                    <a:pt x="375170" y="694423"/>
                  </a:lnTo>
                  <a:close/>
                </a:path>
                <a:path w="770889" h="2397760">
                  <a:moveTo>
                    <a:pt x="405244" y="1782597"/>
                  </a:moveTo>
                  <a:lnTo>
                    <a:pt x="400621" y="1777974"/>
                  </a:lnTo>
                  <a:lnTo>
                    <a:pt x="386740" y="1777974"/>
                  </a:lnTo>
                  <a:lnTo>
                    <a:pt x="382117" y="1782597"/>
                  </a:lnTo>
                  <a:lnTo>
                    <a:pt x="382117" y="1821903"/>
                  </a:lnTo>
                  <a:lnTo>
                    <a:pt x="386740" y="1827682"/>
                  </a:lnTo>
                  <a:lnTo>
                    <a:pt x="393674" y="1827682"/>
                  </a:lnTo>
                  <a:lnTo>
                    <a:pt x="400608" y="1827682"/>
                  </a:lnTo>
                  <a:lnTo>
                    <a:pt x="405231" y="1823059"/>
                  </a:lnTo>
                  <a:lnTo>
                    <a:pt x="405244" y="1782597"/>
                  </a:lnTo>
                  <a:close/>
                </a:path>
                <a:path w="770889" h="2397760">
                  <a:moveTo>
                    <a:pt x="446874" y="2216175"/>
                  </a:moveTo>
                  <a:lnTo>
                    <a:pt x="323151" y="2216175"/>
                  </a:lnTo>
                  <a:lnTo>
                    <a:pt x="323151" y="2234679"/>
                  </a:lnTo>
                  <a:lnTo>
                    <a:pt x="325170" y="2244509"/>
                  </a:lnTo>
                  <a:lnTo>
                    <a:pt x="330657" y="2252611"/>
                  </a:lnTo>
                  <a:lnTo>
                    <a:pt x="338747" y="2258098"/>
                  </a:lnTo>
                  <a:lnTo>
                    <a:pt x="348589" y="2260117"/>
                  </a:lnTo>
                  <a:lnTo>
                    <a:pt x="421424" y="2260117"/>
                  </a:lnTo>
                  <a:lnTo>
                    <a:pt x="431253" y="2258098"/>
                  </a:lnTo>
                  <a:lnTo>
                    <a:pt x="439343" y="2252611"/>
                  </a:lnTo>
                  <a:lnTo>
                    <a:pt x="444842" y="2244509"/>
                  </a:lnTo>
                  <a:lnTo>
                    <a:pt x="446874" y="2234679"/>
                  </a:lnTo>
                  <a:lnTo>
                    <a:pt x="446874" y="2216175"/>
                  </a:lnTo>
                  <a:close/>
                </a:path>
                <a:path w="770889" h="2397760">
                  <a:moveTo>
                    <a:pt x="508139" y="1817281"/>
                  </a:moveTo>
                  <a:lnTo>
                    <a:pt x="506984" y="1810346"/>
                  </a:lnTo>
                  <a:lnTo>
                    <a:pt x="495427" y="1803400"/>
                  </a:lnTo>
                  <a:lnTo>
                    <a:pt x="488480" y="1805724"/>
                  </a:lnTo>
                  <a:lnTo>
                    <a:pt x="485025" y="1811502"/>
                  </a:lnTo>
                  <a:lnTo>
                    <a:pt x="472300" y="1834629"/>
                  </a:lnTo>
                  <a:lnTo>
                    <a:pt x="468820" y="1839264"/>
                  </a:lnTo>
                  <a:lnTo>
                    <a:pt x="471144" y="1846199"/>
                  </a:lnTo>
                  <a:lnTo>
                    <a:pt x="475767" y="1849666"/>
                  </a:lnTo>
                  <a:lnTo>
                    <a:pt x="481545" y="1853120"/>
                  </a:lnTo>
                  <a:lnTo>
                    <a:pt x="488480" y="1850821"/>
                  </a:lnTo>
                  <a:lnTo>
                    <a:pt x="491947" y="1845043"/>
                  </a:lnTo>
                  <a:lnTo>
                    <a:pt x="504672" y="1821903"/>
                  </a:lnTo>
                  <a:lnTo>
                    <a:pt x="508139" y="1817281"/>
                  </a:lnTo>
                  <a:close/>
                </a:path>
                <a:path w="770889" h="2397760">
                  <a:moveTo>
                    <a:pt x="539356" y="1997646"/>
                  </a:moveTo>
                  <a:lnTo>
                    <a:pt x="531469" y="1949246"/>
                  </a:lnTo>
                  <a:lnTo>
                    <a:pt x="509536" y="1907057"/>
                  </a:lnTo>
                  <a:lnTo>
                    <a:pt x="476173" y="1873694"/>
                  </a:lnTo>
                  <a:lnTo>
                    <a:pt x="433997" y="1851761"/>
                  </a:lnTo>
                  <a:lnTo>
                    <a:pt x="385584" y="1843862"/>
                  </a:lnTo>
                  <a:lnTo>
                    <a:pt x="337185" y="1851761"/>
                  </a:lnTo>
                  <a:lnTo>
                    <a:pt x="294995" y="1873694"/>
                  </a:lnTo>
                  <a:lnTo>
                    <a:pt x="261632" y="1907057"/>
                  </a:lnTo>
                  <a:lnTo>
                    <a:pt x="239699" y="1949246"/>
                  </a:lnTo>
                  <a:lnTo>
                    <a:pt x="231800" y="1997646"/>
                  </a:lnTo>
                  <a:lnTo>
                    <a:pt x="236867" y="2037270"/>
                  </a:lnTo>
                  <a:lnTo>
                    <a:pt x="251460" y="2073529"/>
                  </a:lnTo>
                  <a:lnTo>
                    <a:pt x="274726" y="2104809"/>
                  </a:lnTo>
                  <a:lnTo>
                    <a:pt x="305803" y="2129459"/>
                  </a:lnTo>
                  <a:lnTo>
                    <a:pt x="305803" y="2151430"/>
                  </a:lnTo>
                  <a:lnTo>
                    <a:pt x="278053" y="2151430"/>
                  </a:lnTo>
                  <a:lnTo>
                    <a:pt x="273431" y="2156053"/>
                  </a:lnTo>
                  <a:lnTo>
                    <a:pt x="273431" y="2169922"/>
                  </a:lnTo>
                  <a:lnTo>
                    <a:pt x="278053" y="2174544"/>
                  </a:lnTo>
                  <a:lnTo>
                    <a:pt x="305803" y="2174544"/>
                  </a:lnTo>
                  <a:lnTo>
                    <a:pt x="305803" y="2188426"/>
                  </a:lnTo>
                  <a:lnTo>
                    <a:pt x="310426" y="2193048"/>
                  </a:lnTo>
                  <a:lnTo>
                    <a:pt x="460730" y="2193048"/>
                  </a:lnTo>
                  <a:lnTo>
                    <a:pt x="465353" y="2188426"/>
                  </a:lnTo>
                  <a:lnTo>
                    <a:pt x="465353" y="2174544"/>
                  </a:lnTo>
                  <a:lnTo>
                    <a:pt x="493115" y="2174544"/>
                  </a:lnTo>
                  <a:lnTo>
                    <a:pt x="497738" y="2169922"/>
                  </a:lnTo>
                  <a:lnTo>
                    <a:pt x="497738" y="2156041"/>
                  </a:lnTo>
                  <a:lnTo>
                    <a:pt x="493115" y="2151430"/>
                  </a:lnTo>
                  <a:lnTo>
                    <a:pt x="486168" y="2151430"/>
                  </a:lnTo>
                  <a:lnTo>
                    <a:pt x="465353" y="2151430"/>
                  </a:lnTo>
                  <a:lnTo>
                    <a:pt x="465353" y="2129459"/>
                  </a:lnTo>
                  <a:lnTo>
                    <a:pt x="496430" y="2104809"/>
                  </a:lnTo>
                  <a:lnTo>
                    <a:pt x="519709" y="2073529"/>
                  </a:lnTo>
                  <a:lnTo>
                    <a:pt x="534301" y="2037270"/>
                  </a:lnTo>
                  <a:lnTo>
                    <a:pt x="539356" y="1997646"/>
                  </a:lnTo>
                  <a:close/>
                </a:path>
                <a:path w="770889" h="2397760">
                  <a:moveTo>
                    <a:pt x="582142" y="1891284"/>
                  </a:moveTo>
                  <a:lnTo>
                    <a:pt x="579831" y="1885492"/>
                  </a:lnTo>
                  <a:lnTo>
                    <a:pt x="576364" y="1879714"/>
                  </a:lnTo>
                  <a:lnTo>
                    <a:pt x="569417" y="1878558"/>
                  </a:lnTo>
                  <a:lnTo>
                    <a:pt x="563638" y="1880857"/>
                  </a:lnTo>
                  <a:lnTo>
                    <a:pt x="540524" y="1893582"/>
                  </a:lnTo>
                  <a:lnTo>
                    <a:pt x="534746" y="1897062"/>
                  </a:lnTo>
                  <a:lnTo>
                    <a:pt x="533590" y="1903996"/>
                  </a:lnTo>
                  <a:lnTo>
                    <a:pt x="535901" y="1909775"/>
                  </a:lnTo>
                  <a:lnTo>
                    <a:pt x="540512" y="1915553"/>
                  </a:lnTo>
                  <a:lnTo>
                    <a:pt x="547458" y="1917865"/>
                  </a:lnTo>
                  <a:lnTo>
                    <a:pt x="552081" y="1914398"/>
                  </a:lnTo>
                  <a:lnTo>
                    <a:pt x="575195" y="1901685"/>
                  </a:lnTo>
                  <a:lnTo>
                    <a:pt x="580986" y="1898218"/>
                  </a:lnTo>
                  <a:lnTo>
                    <a:pt x="582142" y="1891284"/>
                  </a:lnTo>
                  <a:close/>
                </a:path>
                <a:path w="770889" h="2397760">
                  <a:moveTo>
                    <a:pt x="583298" y="2094776"/>
                  </a:moveTo>
                  <a:lnTo>
                    <a:pt x="580986" y="2087841"/>
                  </a:lnTo>
                  <a:lnTo>
                    <a:pt x="575195" y="2084374"/>
                  </a:lnTo>
                  <a:lnTo>
                    <a:pt x="552081" y="2071662"/>
                  </a:lnTo>
                  <a:lnTo>
                    <a:pt x="546303" y="2068195"/>
                  </a:lnTo>
                  <a:lnTo>
                    <a:pt x="539369" y="2070493"/>
                  </a:lnTo>
                  <a:lnTo>
                    <a:pt x="532422" y="2082063"/>
                  </a:lnTo>
                  <a:lnTo>
                    <a:pt x="534746" y="2088997"/>
                  </a:lnTo>
                  <a:lnTo>
                    <a:pt x="540524" y="2092477"/>
                  </a:lnTo>
                  <a:lnTo>
                    <a:pt x="563638" y="2105190"/>
                  </a:lnTo>
                  <a:lnTo>
                    <a:pt x="569417" y="2108657"/>
                  </a:lnTo>
                  <a:lnTo>
                    <a:pt x="576364" y="2106333"/>
                  </a:lnTo>
                  <a:lnTo>
                    <a:pt x="583298" y="2094776"/>
                  </a:lnTo>
                  <a:close/>
                </a:path>
                <a:path w="770889" h="2397760">
                  <a:moveTo>
                    <a:pt x="592543" y="1986102"/>
                  </a:moveTo>
                  <a:lnTo>
                    <a:pt x="587921" y="1981479"/>
                  </a:lnTo>
                  <a:lnTo>
                    <a:pt x="580986" y="1981479"/>
                  </a:lnTo>
                  <a:lnTo>
                    <a:pt x="571004" y="1981809"/>
                  </a:lnTo>
                  <a:lnTo>
                    <a:pt x="559168" y="1981619"/>
                  </a:lnTo>
                  <a:lnTo>
                    <a:pt x="549287" y="1984235"/>
                  </a:lnTo>
                  <a:lnTo>
                    <a:pt x="545147" y="1993036"/>
                  </a:lnTo>
                  <a:lnTo>
                    <a:pt x="549122" y="2001989"/>
                  </a:lnTo>
                  <a:lnTo>
                    <a:pt x="558723" y="2004885"/>
                  </a:lnTo>
                  <a:lnTo>
                    <a:pt x="580986" y="2004593"/>
                  </a:lnTo>
                  <a:lnTo>
                    <a:pt x="587921" y="2004593"/>
                  </a:lnTo>
                  <a:lnTo>
                    <a:pt x="592543" y="1999970"/>
                  </a:lnTo>
                  <a:lnTo>
                    <a:pt x="592543" y="1986102"/>
                  </a:lnTo>
                  <a:close/>
                </a:path>
                <a:path w="770889" h="2397760">
                  <a:moveTo>
                    <a:pt x="602805" y="694423"/>
                  </a:moveTo>
                  <a:lnTo>
                    <a:pt x="598309" y="672147"/>
                  </a:lnTo>
                  <a:lnTo>
                    <a:pt x="586066" y="653961"/>
                  </a:lnTo>
                  <a:lnTo>
                    <a:pt x="567905" y="641705"/>
                  </a:lnTo>
                  <a:lnTo>
                    <a:pt x="545655" y="637209"/>
                  </a:lnTo>
                  <a:lnTo>
                    <a:pt x="523430" y="641705"/>
                  </a:lnTo>
                  <a:lnTo>
                    <a:pt x="505294" y="653961"/>
                  </a:lnTo>
                  <a:lnTo>
                    <a:pt x="493064" y="672147"/>
                  </a:lnTo>
                  <a:lnTo>
                    <a:pt x="488581" y="694423"/>
                  </a:lnTo>
                  <a:lnTo>
                    <a:pt x="493064" y="716673"/>
                  </a:lnTo>
                  <a:lnTo>
                    <a:pt x="505294" y="734834"/>
                  </a:lnTo>
                  <a:lnTo>
                    <a:pt x="523430" y="747090"/>
                  </a:lnTo>
                  <a:lnTo>
                    <a:pt x="545655" y="751586"/>
                  </a:lnTo>
                  <a:lnTo>
                    <a:pt x="567905" y="747090"/>
                  </a:lnTo>
                  <a:lnTo>
                    <a:pt x="586066" y="734834"/>
                  </a:lnTo>
                  <a:lnTo>
                    <a:pt x="598309" y="716661"/>
                  </a:lnTo>
                  <a:lnTo>
                    <a:pt x="602805" y="694423"/>
                  </a:lnTo>
                  <a:close/>
                </a:path>
                <a:path w="770889" h="2397760">
                  <a:moveTo>
                    <a:pt x="631850" y="2337574"/>
                  </a:moveTo>
                  <a:lnTo>
                    <a:pt x="629539" y="2331796"/>
                  </a:lnTo>
                  <a:lnTo>
                    <a:pt x="624916" y="2327173"/>
                  </a:lnTo>
                  <a:lnTo>
                    <a:pt x="619137" y="2327173"/>
                  </a:lnTo>
                  <a:lnTo>
                    <a:pt x="612203" y="2327173"/>
                  </a:lnTo>
                  <a:lnTo>
                    <a:pt x="607580" y="2331796"/>
                  </a:lnTo>
                  <a:lnTo>
                    <a:pt x="607580" y="2357234"/>
                  </a:lnTo>
                  <a:lnTo>
                    <a:pt x="512762" y="2262416"/>
                  </a:lnTo>
                  <a:lnTo>
                    <a:pt x="505828" y="2262416"/>
                  </a:lnTo>
                  <a:lnTo>
                    <a:pt x="496582" y="2271674"/>
                  </a:lnTo>
                  <a:lnTo>
                    <a:pt x="496582" y="2278608"/>
                  </a:lnTo>
                  <a:lnTo>
                    <a:pt x="591388" y="2373426"/>
                  </a:lnTo>
                  <a:lnTo>
                    <a:pt x="565962" y="2373426"/>
                  </a:lnTo>
                  <a:lnTo>
                    <a:pt x="561327" y="2379205"/>
                  </a:lnTo>
                  <a:lnTo>
                    <a:pt x="561327" y="2390762"/>
                  </a:lnTo>
                  <a:lnTo>
                    <a:pt x="567105" y="2396540"/>
                  </a:lnTo>
                  <a:lnTo>
                    <a:pt x="572884" y="2396540"/>
                  </a:lnTo>
                  <a:lnTo>
                    <a:pt x="619137" y="2395385"/>
                  </a:lnTo>
                  <a:lnTo>
                    <a:pt x="624916" y="2395385"/>
                  </a:lnTo>
                  <a:lnTo>
                    <a:pt x="630694" y="2390762"/>
                  </a:lnTo>
                  <a:lnTo>
                    <a:pt x="630694" y="2383828"/>
                  </a:lnTo>
                  <a:lnTo>
                    <a:pt x="631850" y="2337574"/>
                  </a:lnTo>
                  <a:close/>
                </a:path>
                <a:path w="770889" h="2397760">
                  <a:moveTo>
                    <a:pt x="647103" y="391845"/>
                  </a:moveTo>
                  <a:lnTo>
                    <a:pt x="646442" y="383044"/>
                  </a:lnTo>
                  <a:lnTo>
                    <a:pt x="640245" y="380530"/>
                  </a:lnTo>
                  <a:lnTo>
                    <a:pt x="620179" y="382574"/>
                  </a:lnTo>
                  <a:lnTo>
                    <a:pt x="612381" y="383019"/>
                  </a:lnTo>
                  <a:lnTo>
                    <a:pt x="604494" y="383019"/>
                  </a:lnTo>
                  <a:lnTo>
                    <a:pt x="555028" y="377253"/>
                  </a:lnTo>
                  <a:lnTo>
                    <a:pt x="509524" y="360857"/>
                  </a:lnTo>
                  <a:lnTo>
                    <a:pt x="469290" y="335165"/>
                  </a:lnTo>
                  <a:lnTo>
                    <a:pt x="435673" y="301498"/>
                  </a:lnTo>
                  <a:lnTo>
                    <a:pt x="410006" y="261213"/>
                  </a:lnTo>
                  <a:lnTo>
                    <a:pt x="393636" y="215633"/>
                  </a:lnTo>
                  <a:lnTo>
                    <a:pt x="387883" y="166090"/>
                  </a:lnTo>
                  <a:lnTo>
                    <a:pt x="387934" y="156756"/>
                  </a:lnTo>
                  <a:lnTo>
                    <a:pt x="388277" y="147497"/>
                  </a:lnTo>
                  <a:lnTo>
                    <a:pt x="389204" y="138404"/>
                  </a:lnTo>
                  <a:lnTo>
                    <a:pt x="391033" y="129527"/>
                  </a:lnTo>
                  <a:lnTo>
                    <a:pt x="392671" y="112356"/>
                  </a:lnTo>
                  <a:lnTo>
                    <a:pt x="386905" y="102108"/>
                  </a:lnTo>
                  <a:lnTo>
                    <a:pt x="374726" y="97129"/>
                  </a:lnTo>
                  <a:lnTo>
                    <a:pt x="357098" y="95834"/>
                  </a:lnTo>
                  <a:lnTo>
                    <a:pt x="155041" y="95986"/>
                  </a:lnTo>
                  <a:lnTo>
                    <a:pt x="141465" y="54394"/>
                  </a:lnTo>
                  <a:lnTo>
                    <a:pt x="34582" y="3860"/>
                  </a:lnTo>
                  <a:lnTo>
                    <a:pt x="10185" y="14490"/>
                  </a:lnTo>
                  <a:lnTo>
                    <a:pt x="0" y="37579"/>
                  </a:lnTo>
                  <a:lnTo>
                    <a:pt x="5118" y="62496"/>
                  </a:lnTo>
                  <a:lnTo>
                    <a:pt x="26695" y="78638"/>
                  </a:lnTo>
                  <a:lnTo>
                    <a:pt x="79121" y="97167"/>
                  </a:lnTo>
                  <a:lnTo>
                    <a:pt x="140754" y="418795"/>
                  </a:lnTo>
                  <a:lnTo>
                    <a:pt x="155473" y="473633"/>
                  </a:lnTo>
                  <a:lnTo>
                    <a:pt x="177431" y="522084"/>
                  </a:lnTo>
                  <a:lnTo>
                    <a:pt x="227914" y="576999"/>
                  </a:lnTo>
                  <a:lnTo>
                    <a:pt x="299859" y="598805"/>
                  </a:lnTo>
                  <a:lnTo>
                    <a:pt x="566788" y="598805"/>
                  </a:lnTo>
                  <a:lnTo>
                    <a:pt x="593877" y="587286"/>
                  </a:lnTo>
                  <a:lnTo>
                    <a:pt x="602919" y="561149"/>
                  </a:lnTo>
                  <a:lnTo>
                    <a:pt x="593877" y="535012"/>
                  </a:lnTo>
                  <a:lnTo>
                    <a:pt x="566788" y="523506"/>
                  </a:lnTo>
                  <a:lnTo>
                    <a:pt x="299859" y="523506"/>
                  </a:lnTo>
                  <a:lnTo>
                    <a:pt x="275221" y="517245"/>
                  </a:lnTo>
                  <a:lnTo>
                    <a:pt x="256997" y="506145"/>
                  </a:lnTo>
                  <a:lnTo>
                    <a:pt x="243293" y="490689"/>
                  </a:lnTo>
                  <a:lnTo>
                    <a:pt x="232194" y="471398"/>
                  </a:lnTo>
                  <a:lnTo>
                    <a:pt x="584517" y="471398"/>
                  </a:lnTo>
                  <a:lnTo>
                    <a:pt x="605955" y="466356"/>
                  </a:lnTo>
                  <a:lnTo>
                    <a:pt x="622300" y="452780"/>
                  </a:lnTo>
                  <a:lnTo>
                    <a:pt x="634326" y="433044"/>
                  </a:lnTo>
                  <a:lnTo>
                    <a:pt x="642835" y="409498"/>
                  </a:lnTo>
                  <a:lnTo>
                    <a:pt x="647103" y="391845"/>
                  </a:lnTo>
                  <a:close/>
                </a:path>
                <a:path w="770889" h="2397760">
                  <a:moveTo>
                    <a:pt x="770267" y="166090"/>
                  </a:moveTo>
                  <a:lnTo>
                    <a:pt x="764336" y="121932"/>
                  </a:lnTo>
                  <a:lnTo>
                    <a:pt x="749223" y="86080"/>
                  </a:lnTo>
                  <a:lnTo>
                    <a:pt x="721677" y="48653"/>
                  </a:lnTo>
                  <a:lnTo>
                    <a:pt x="704862" y="35648"/>
                  </a:lnTo>
                  <a:lnTo>
                    <a:pt x="704862" y="114884"/>
                  </a:lnTo>
                  <a:lnTo>
                    <a:pt x="703173" y="121297"/>
                  </a:lnTo>
                  <a:lnTo>
                    <a:pt x="699084" y="127127"/>
                  </a:lnTo>
                  <a:lnTo>
                    <a:pt x="579196" y="247142"/>
                  </a:lnTo>
                  <a:lnTo>
                    <a:pt x="568667" y="247624"/>
                  </a:lnTo>
                  <a:lnTo>
                    <a:pt x="509803" y="188658"/>
                  </a:lnTo>
                  <a:lnTo>
                    <a:pt x="505714" y="182829"/>
                  </a:lnTo>
                  <a:lnTo>
                    <a:pt x="504024" y="176428"/>
                  </a:lnTo>
                  <a:lnTo>
                    <a:pt x="504786" y="170192"/>
                  </a:lnTo>
                  <a:lnTo>
                    <a:pt x="538975" y="149479"/>
                  </a:lnTo>
                  <a:lnTo>
                    <a:pt x="573709" y="182524"/>
                  </a:lnTo>
                  <a:lnTo>
                    <a:pt x="608368" y="147789"/>
                  </a:lnTo>
                  <a:lnTo>
                    <a:pt x="664032" y="92011"/>
                  </a:lnTo>
                  <a:lnTo>
                    <a:pt x="668045" y="88061"/>
                  </a:lnTo>
                  <a:lnTo>
                    <a:pt x="673100" y="86080"/>
                  </a:lnTo>
                  <a:lnTo>
                    <a:pt x="681558" y="86309"/>
                  </a:lnTo>
                  <a:lnTo>
                    <a:pt x="704862" y="114884"/>
                  </a:lnTo>
                  <a:lnTo>
                    <a:pt x="704862" y="35648"/>
                  </a:lnTo>
                  <a:lnTo>
                    <a:pt x="688111" y="22682"/>
                  </a:lnTo>
                  <a:lnTo>
                    <a:pt x="648500" y="5930"/>
                  </a:lnTo>
                  <a:lnTo>
                    <a:pt x="604431" y="0"/>
                  </a:lnTo>
                  <a:lnTo>
                    <a:pt x="560349" y="5930"/>
                  </a:lnTo>
                  <a:lnTo>
                    <a:pt x="520725" y="22682"/>
                  </a:lnTo>
                  <a:lnTo>
                    <a:pt x="487159" y="48653"/>
                  </a:lnTo>
                  <a:lnTo>
                    <a:pt x="461238" y="82270"/>
                  </a:lnTo>
                  <a:lnTo>
                    <a:pt x="444512" y="121945"/>
                  </a:lnTo>
                  <a:lnTo>
                    <a:pt x="438594" y="166090"/>
                  </a:lnTo>
                  <a:lnTo>
                    <a:pt x="444512" y="210248"/>
                  </a:lnTo>
                  <a:lnTo>
                    <a:pt x="461238" y="249923"/>
                  </a:lnTo>
                  <a:lnTo>
                    <a:pt x="487172" y="283540"/>
                  </a:lnTo>
                  <a:lnTo>
                    <a:pt x="520738" y="309511"/>
                  </a:lnTo>
                  <a:lnTo>
                    <a:pt x="560349" y="326263"/>
                  </a:lnTo>
                  <a:lnTo>
                    <a:pt x="604431" y="332193"/>
                  </a:lnTo>
                  <a:lnTo>
                    <a:pt x="648512" y="326263"/>
                  </a:lnTo>
                  <a:lnTo>
                    <a:pt x="688124" y="309511"/>
                  </a:lnTo>
                  <a:lnTo>
                    <a:pt x="721690" y="283540"/>
                  </a:lnTo>
                  <a:lnTo>
                    <a:pt x="747623" y="249923"/>
                  </a:lnTo>
                  <a:lnTo>
                    <a:pt x="748588" y="247624"/>
                  </a:lnTo>
                  <a:lnTo>
                    <a:pt x="764336" y="210248"/>
                  </a:lnTo>
                  <a:lnTo>
                    <a:pt x="770267" y="16609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3547" y="5109545"/>
              <a:ext cx="131813" cy="26014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919111" y="5237899"/>
              <a:ext cx="699770" cy="132080"/>
            </a:xfrm>
            <a:custGeom>
              <a:avLst/>
              <a:gdLst/>
              <a:ahLst/>
              <a:cxnLst/>
              <a:rect l="l" t="t" r="r" b="b"/>
              <a:pathLst>
                <a:path w="699769" h="132079">
                  <a:moveTo>
                    <a:pt x="131813" y="65900"/>
                  </a:moveTo>
                  <a:lnTo>
                    <a:pt x="126720" y="40640"/>
                  </a:lnTo>
                  <a:lnTo>
                    <a:pt x="112750" y="19939"/>
                  </a:lnTo>
                  <a:lnTo>
                    <a:pt x="91833" y="5740"/>
                  </a:lnTo>
                  <a:lnTo>
                    <a:pt x="65913" y="0"/>
                  </a:lnTo>
                  <a:lnTo>
                    <a:pt x="40005" y="5257"/>
                  </a:lnTo>
                  <a:lnTo>
                    <a:pt x="19088" y="19507"/>
                  </a:lnTo>
                  <a:lnTo>
                    <a:pt x="5105" y="40474"/>
                  </a:lnTo>
                  <a:lnTo>
                    <a:pt x="0" y="65900"/>
                  </a:lnTo>
                  <a:lnTo>
                    <a:pt x="5105" y="91313"/>
                  </a:lnTo>
                  <a:lnTo>
                    <a:pt x="19088" y="112280"/>
                  </a:lnTo>
                  <a:lnTo>
                    <a:pt x="40005" y="126542"/>
                  </a:lnTo>
                  <a:lnTo>
                    <a:pt x="65913" y="131800"/>
                  </a:lnTo>
                  <a:lnTo>
                    <a:pt x="91833" y="126542"/>
                  </a:lnTo>
                  <a:lnTo>
                    <a:pt x="112750" y="112280"/>
                  </a:lnTo>
                  <a:lnTo>
                    <a:pt x="126720" y="91313"/>
                  </a:lnTo>
                  <a:lnTo>
                    <a:pt x="131813" y="65900"/>
                  </a:lnTo>
                  <a:close/>
                </a:path>
                <a:path w="699769" h="132079">
                  <a:moveTo>
                    <a:pt x="699528" y="65900"/>
                  </a:moveTo>
                  <a:lnTo>
                    <a:pt x="694270" y="40640"/>
                  </a:lnTo>
                  <a:lnTo>
                    <a:pt x="680008" y="19939"/>
                  </a:lnTo>
                  <a:lnTo>
                    <a:pt x="659041" y="5740"/>
                  </a:lnTo>
                  <a:lnTo>
                    <a:pt x="633628" y="0"/>
                  </a:lnTo>
                  <a:lnTo>
                    <a:pt x="607707" y="5257"/>
                  </a:lnTo>
                  <a:lnTo>
                    <a:pt x="586790" y="19507"/>
                  </a:lnTo>
                  <a:lnTo>
                    <a:pt x="572808" y="40474"/>
                  </a:lnTo>
                  <a:lnTo>
                    <a:pt x="567715" y="65900"/>
                  </a:lnTo>
                  <a:lnTo>
                    <a:pt x="572808" y="91313"/>
                  </a:lnTo>
                  <a:lnTo>
                    <a:pt x="586790" y="112280"/>
                  </a:lnTo>
                  <a:lnTo>
                    <a:pt x="607707" y="126542"/>
                  </a:lnTo>
                  <a:lnTo>
                    <a:pt x="633628" y="131800"/>
                  </a:lnTo>
                  <a:lnTo>
                    <a:pt x="659523" y="126542"/>
                  </a:lnTo>
                  <a:lnTo>
                    <a:pt x="680440" y="112280"/>
                  </a:lnTo>
                  <a:lnTo>
                    <a:pt x="694423" y="91313"/>
                  </a:lnTo>
                  <a:lnTo>
                    <a:pt x="699528" y="6590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2915207" y="2573249"/>
            <a:ext cx="1534795" cy="3063875"/>
            <a:chOff x="2915207" y="2573249"/>
            <a:chExt cx="1534795" cy="3063875"/>
          </a:xfrm>
        </p:grpSpPr>
        <p:sp>
          <p:nvSpPr>
            <p:cNvPr id="19" name="object 19"/>
            <p:cNvSpPr/>
            <p:nvPr/>
          </p:nvSpPr>
          <p:spPr>
            <a:xfrm>
              <a:off x="2921557" y="2579599"/>
              <a:ext cx="1522095" cy="1273175"/>
            </a:xfrm>
            <a:custGeom>
              <a:avLst/>
              <a:gdLst/>
              <a:ahLst/>
              <a:cxnLst/>
              <a:rect l="l" t="t" r="r" b="b"/>
              <a:pathLst>
                <a:path w="1522095" h="1273175">
                  <a:moveTo>
                    <a:pt x="1323441" y="0"/>
                  </a:moveTo>
                  <a:lnTo>
                    <a:pt x="198323" y="0"/>
                  </a:lnTo>
                  <a:lnTo>
                    <a:pt x="152847" y="5237"/>
                  </a:lnTo>
                  <a:lnTo>
                    <a:pt x="111102" y="20156"/>
                  </a:lnTo>
                  <a:lnTo>
                    <a:pt x="74279" y="43567"/>
                  </a:lnTo>
                  <a:lnTo>
                    <a:pt x="43567" y="74279"/>
                  </a:lnTo>
                  <a:lnTo>
                    <a:pt x="20156" y="111102"/>
                  </a:lnTo>
                  <a:lnTo>
                    <a:pt x="5237" y="152847"/>
                  </a:lnTo>
                  <a:lnTo>
                    <a:pt x="0" y="198323"/>
                  </a:lnTo>
                  <a:lnTo>
                    <a:pt x="0" y="1074407"/>
                  </a:lnTo>
                  <a:lnTo>
                    <a:pt x="5237" y="1119879"/>
                  </a:lnTo>
                  <a:lnTo>
                    <a:pt x="20156" y="1161622"/>
                  </a:lnTo>
                  <a:lnTo>
                    <a:pt x="43567" y="1198445"/>
                  </a:lnTo>
                  <a:lnTo>
                    <a:pt x="74279" y="1229159"/>
                  </a:lnTo>
                  <a:lnTo>
                    <a:pt x="111102" y="1252571"/>
                  </a:lnTo>
                  <a:lnTo>
                    <a:pt x="152847" y="1267492"/>
                  </a:lnTo>
                  <a:lnTo>
                    <a:pt x="198323" y="1272730"/>
                  </a:lnTo>
                  <a:lnTo>
                    <a:pt x="1323441" y="1272730"/>
                  </a:lnTo>
                  <a:lnTo>
                    <a:pt x="1368917" y="1267492"/>
                  </a:lnTo>
                  <a:lnTo>
                    <a:pt x="1410662" y="1252571"/>
                  </a:lnTo>
                  <a:lnTo>
                    <a:pt x="1447485" y="1229159"/>
                  </a:lnTo>
                  <a:lnTo>
                    <a:pt x="1478197" y="1198445"/>
                  </a:lnTo>
                  <a:lnTo>
                    <a:pt x="1501608" y="1161622"/>
                  </a:lnTo>
                  <a:lnTo>
                    <a:pt x="1516527" y="1119879"/>
                  </a:lnTo>
                  <a:lnTo>
                    <a:pt x="1521764" y="1074407"/>
                  </a:lnTo>
                  <a:lnTo>
                    <a:pt x="1521764" y="198323"/>
                  </a:lnTo>
                  <a:lnTo>
                    <a:pt x="1516527" y="152847"/>
                  </a:lnTo>
                  <a:lnTo>
                    <a:pt x="1501608" y="111102"/>
                  </a:lnTo>
                  <a:lnTo>
                    <a:pt x="1478197" y="74279"/>
                  </a:lnTo>
                  <a:lnTo>
                    <a:pt x="1447485" y="43567"/>
                  </a:lnTo>
                  <a:lnTo>
                    <a:pt x="1410662" y="20156"/>
                  </a:lnTo>
                  <a:lnTo>
                    <a:pt x="1368917" y="5237"/>
                  </a:lnTo>
                  <a:lnTo>
                    <a:pt x="13234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921557" y="2579599"/>
              <a:ext cx="1522095" cy="1273175"/>
            </a:xfrm>
            <a:custGeom>
              <a:avLst/>
              <a:gdLst/>
              <a:ahLst/>
              <a:cxnLst/>
              <a:rect l="l" t="t" r="r" b="b"/>
              <a:pathLst>
                <a:path w="1522095" h="1273175">
                  <a:moveTo>
                    <a:pt x="1323441" y="0"/>
                  </a:moveTo>
                  <a:lnTo>
                    <a:pt x="198323" y="0"/>
                  </a:lnTo>
                  <a:lnTo>
                    <a:pt x="152847" y="5237"/>
                  </a:lnTo>
                  <a:lnTo>
                    <a:pt x="111102" y="20156"/>
                  </a:lnTo>
                  <a:lnTo>
                    <a:pt x="74279" y="43567"/>
                  </a:lnTo>
                  <a:lnTo>
                    <a:pt x="43567" y="74279"/>
                  </a:lnTo>
                  <a:lnTo>
                    <a:pt x="20156" y="111102"/>
                  </a:lnTo>
                  <a:lnTo>
                    <a:pt x="5237" y="152847"/>
                  </a:lnTo>
                  <a:lnTo>
                    <a:pt x="0" y="198323"/>
                  </a:lnTo>
                  <a:lnTo>
                    <a:pt x="0" y="1074407"/>
                  </a:lnTo>
                  <a:lnTo>
                    <a:pt x="5237" y="1119879"/>
                  </a:lnTo>
                  <a:lnTo>
                    <a:pt x="20156" y="1161622"/>
                  </a:lnTo>
                  <a:lnTo>
                    <a:pt x="43567" y="1198445"/>
                  </a:lnTo>
                  <a:lnTo>
                    <a:pt x="74279" y="1229159"/>
                  </a:lnTo>
                  <a:lnTo>
                    <a:pt x="111102" y="1252571"/>
                  </a:lnTo>
                  <a:lnTo>
                    <a:pt x="152847" y="1267492"/>
                  </a:lnTo>
                  <a:lnTo>
                    <a:pt x="198323" y="1272730"/>
                  </a:lnTo>
                  <a:lnTo>
                    <a:pt x="1323441" y="1272730"/>
                  </a:lnTo>
                  <a:lnTo>
                    <a:pt x="1368917" y="1267492"/>
                  </a:lnTo>
                  <a:lnTo>
                    <a:pt x="1410662" y="1252571"/>
                  </a:lnTo>
                  <a:lnTo>
                    <a:pt x="1447485" y="1229159"/>
                  </a:lnTo>
                  <a:lnTo>
                    <a:pt x="1478197" y="1198445"/>
                  </a:lnTo>
                  <a:lnTo>
                    <a:pt x="1501608" y="1161622"/>
                  </a:lnTo>
                  <a:lnTo>
                    <a:pt x="1516527" y="1119879"/>
                  </a:lnTo>
                  <a:lnTo>
                    <a:pt x="1521764" y="1074407"/>
                  </a:lnTo>
                  <a:lnTo>
                    <a:pt x="1521764" y="198323"/>
                  </a:lnTo>
                  <a:lnTo>
                    <a:pt x="1516527" y="152847"/>
                  </a:lnTo>
                  <a:lnTo>
                    <a:pt x="1501608" y="111102"/>
                  </a:lnTo>
                  <a:lnTo>
                    <a:pt x="1478197" y="74279"/>
                  </a:lnTo>
                  <a:lnTo>
                    <a:pt x="1447485" y="43567"/>
                  </a:lnTo>
                  <a:lnTo>
                    <a:pt x="1410662" y="20156"/>
                  </a:lnTo>
                  <a:lnTo>
                    <a:pt x="1368917" y="5237"/>
                  </a:lnTo>
                  <a:lnTo>
                    <a:pt x="1323441" y="0"/>
                  </a:lnTo>
                  <a:close/>
                </a:path>
              </a:pathLst>
            </a:custGeom>
            <a:ln w="12700">
              <a:solidFill>
                <a:srgbClr val="FB8F0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921557" y="4357550"/>
              <a:ext cx="1522095" cy="1273175"/>
            </a:xfrm>
            <a:custGeom>
              <a:avLst/>
              <a:gdLst/>
              <a:ahLst/>
              <a:cxnLst/>
              <a:rect l="l" t="t" r="r" b="b"/>
              <a:pathLst>
                <a:path w="1522095" h="1273175">
                  <a:moveTo>
                    <a:pt x="1323441" y="0"/>
                  </a:moveTo>
                  <a:lnTo>
                    <a:pt x="198323" y="0"/>
                  </a:lnTo>
                  <a:lnTo>
                    <a:pt x="152847" y="5238"/>
                  </a:lnTo>
                  <a:lnTo>
                    <a:pt x="111102" y="20158"/>
                  </a:lnTo>
                  <a:lnTo>
                    <a:pt x="74279" y="43571"/>
                  </a:lnTo>
                  <a:lnTo>
                    <a:pt x="43567" y="74284"/>
                  </a:lnTo>
                  <a:lnTo>
                    <a:pt x="20156" y="111108"/>
                  </a:lnTo>
                  <a:lnTo>
                    <a:pt x="5237" y="152851"/>
                  </a:lnTo>
                  <a:lnTo>
                    <a:pt x="0" y="198323"/>
                  </a:lnTo>
                  <a:lnTo>
                    <a:pt x="0" y="1074407"/>
                  </a:lnTo>
                  <a:lnTo>
                    <a:pt x="5237" y="1119883"/>
                  </a:lnTo>
                  <a:lnTo>
                    <a:pt x="20156" y="1161627"/>
                  </a:lnTo>
                  <a:lnTo>
                    <a:pt x="43567" y="1198451"/>
                  </a:lnTo>
                  <a:lnTo>
                    <a:pt x="74279" y="1229163"/>
                  </a:lnTo>
                  <a:lnTo>
                    <a:pt x="111102" y="1252573"/>
                  </a:lnTo>
                  <a:lnTo>
                    <a:pt x="152847" y="1267492"/>
                  </a:lnTo>
                  <a:lnTo>
                    <a:pt x="198323" y="1272730"/>
                  </a:lnTo>
                  <a:lnTo>
                    <a:pt x="1323441" y="1272730"/>
                  </a:lnTo>
                  <a:lnTo>
                    <a:pt x="1368917" y="1267492"/>
                  </a:lnTo>
                  <a:lnTo>
                    <a:pt x="1410662" y="1252573"/>
                  </a:lnTo>
                  <a:lnTo>
                    <a:pt x="1447485" y="1229163"/>
                  </a:lnTo>
                  <a:lnTo>
                    <a:pt x="1478197" y="1198451"/>
                  </a:lnTo>
                  <a:lnTo>
                    <a:pt x="1501608" y="1161627"/>
                  </a:lnTo>
                  <a:lnTo>
                    <a:pt x="1516527" y="1119883"/>
                  </a:lnTo>
                  <a:lnTo>
                    <a:pt x="1521764" y="1074407"/>
                  </a:lnTo>
                  <a:lnTo>
                    <a:pt x="1521764" y="198323"/>
                  </a:lnTo>
                  <a:lnTo>
                    <a:pt x="1516527" y="152851"/>
                  </a:lnTo>
                  <a:lnTo>
                    <a:pt x="1501608" y="111108"/>
                  </a:lnTo>
                  <a:lnTo>
                    <a:pt x="1478197" y="74284"/>
                  </a:lnTo>
                  <a:lnTo>
                    <a:pt x="1447485" y="43571"/>
                  </a:lnTo>
                  <a:lnTo>
                    <a:pt x="1410662" y="20158"/>
                  </a:lnTo>
                  <a:lnTo>
                    <a:pt x="1368917" y="5238"/>
                  </a:lnTo>
                  <a:lnTo>
                    <a:pt x="13234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921557" y="4357550"/>
              <a:ext cx="1522095" cy="1273175"/>
            </a:xfrm>
            <a:custGeom>
              <a:avLst/>
              <a:gdLst/>
              <a:ahLst/>
              <a:cxnLst/>
              <a:rect l="l" t="t" r="r" b="b"/>
              <a:pathLst>
                <a:path w="1522095" h="1273175">
                  <a:moveTo>
                    <a:pt x="1323441" y="0"/>
                  </a:moveTo>
                  <a:lnTo>
                    <a:pt x="198323" y="0"/>
                  </a:lnTo>
                  <a:lnTo>
                    <a:pt x="152847" y="5238"/>
                  </a:lnTo>
                  <a:lnTo>
                    <a:pt x="111102" y="20158"/>
                  </a:lnTo>
                  <a:lnTo>
                    <a:pt x="74279" y="43571"/>
                  </a:lnTo>
                  <a:lnTo>
                    <a:pt x="43567" y="74284"/>
                  </a:lnTo>
                  <a:lnTo>
                    <a:pt x="20156" y="111108"/>
                  </a:lnTo>
                  <a:lnTo>
                    <a:pt x="5237" y="152851"/>
                  </a:lnTo>
                  <a:lnTo>
                    <a:pt x="0" y="198323"/>
                  </a:lnTo>
                  <a:lnTo>
                    <a:pt x="0" y="1074407"/>
                  </a:lnTo>
                  <a:lnTo>
                    <a:pt x="5237" y="1119883"/>
                  </a:lnTo>
                  <a:lnTo>
                    <a:pt x="20156" y="1161627"/>
                  </a:lnTo>
                  <a:lnTo>
                    <a:pt x="43567" y="1198451"/>
                  </a:lnTo>
                  <a:lnTo>
                    <a:pt x="74279" y="1229163"/>
                  </a:lnTo>
                  <a:lnTo>
                    <a:pt x="111102" y="1252573"/>
                  </a:lnTo>
                  <a:lnTo>
                    <a:pt x="152847" y="1267492"/>
                  </a:lnTo>
                  <a:lnTo>
                    <a:pt x="198323" y="1272730"/>
                  </a:lnTo>
                  <a:lnTo>
                    <a:pt x="1323441" y="1272730"/>
                  </a:lnTo>
                  <a:lnTo>
                    <a:pt x="1368917" y="1267492"/>
                  </a:lnTo>
                  <a:lnTo>
                    <a:pt x="1410662" y="1252573"/>
                  </a:lnTo>
                  <a:lnTo>
                    <a:pt x="1447485" y="1229163"/>
                  </a:lnTo>
                  <a:lnTo>
                    <a:pt x="1478197" y="1198451"/>
                  </a:lnTo>
                  <a:lnTo>
                    <a:pt x="1501608" y="1161627"/>
                  </a:lnTo>
                  <a:lnTo>
                    <a:pt x="1516527" y="1119883"/>
                  </a:lnTo>
                  <a:lnTo>
                    <a:pt x="1521764" y="1074407"/>
                  </a:lnTo>
                  <a:lnTo>
                    <a:pt x="1521764" y="198323"/>
                  </a:lnTo>
                  <a:lnTo>
                    <a:pt x="1516527" y="152851"/>
                  </a:lnTo>
                  <a:lnTo>
                    <a:pt x="1501608" y="111108"/>
                  </a:lnTo>
                  <a:lnTo>
                    <a:pt x="1478197" y="74284"/>
                  </a:lnTo>
                  <a:lnTo>
                    <a:pt x="1447485" y="43571"/>
                  </a:lnTo>
                  <a:lnTo>
                    <a:pt x="1410662" y="20158"/>
                  </a:lnTo>
                  <a:lnTo>
                    <a:pt x="1368917" y="5238"/>
                  </a:lnTo>
                  <a:lnTo>
                    <a:pt x="1323441" y="0"/>
                  </a:lnTo>
                  <a:close/>
                </a:path>
              </a:pathLst>
            </a:custGeom>
            <a:ln w="12700">
              <a:solidFill>
                <a:srgbClr val="FB8F0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410000" y="3886822"/>
              <a:ext cx="545465" cy="436245"/>
            </a:xfrm>
            <a:custGeom>
              <a:avLst/>
              <a:gdLst/>
              <a:ahLst/>
              <a:cxnLst/>
              <a:rect l="l" t="t" r="r" b="b"/>
              <a:pathLst>
                <a:path w="545464" h="436245">
                  <a:moveTo>
                    <a:pt x="272440" y="0"/>
                  </a:moveTo>
                  <a:lnTo>
                    <a:pt x="0" y="272427"/>
                  </a:lnTo>
                  <a:lnTo>
                    <a:pt x="123761" y="272427"/>
                  </a:lnTo>
                  <a:lnTo>
                    <a:pt x="123761" y="436232"/>
                  </a:lnTo>
                  <a:lnTo>
                    <a:pt x="421119" y="436232"/>
                  </a:lnTo>
                  <a:lnTo>
                    <a:pt x="421119" y="272427"/>
                  </a:lnTo>
                  <a:lnTo>
                    <a:pt x="544880" y="272427"/>
                  </a:lnTo>
                  <a:lnTo>
                    <a:pt x="272440" y="0"/>
                  </a:lnTo>
                  <a:close/>
                </a:path>
              </a:pathLst>
            </a:custGeom>
            <a:solidFill>
              <a:srgbClr val="00A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397100" y="4618142"/>
              <a:ext cx="570865" cy="751840"/>
            </a:xfrm>
            <a:custGeom>
              <a:avLst/>
              <a:gdLst/>
              <a:ahLst/>
              <a:cxnLst/>
              <a:rect l="l" t="t" r="r" b="b"/>
              <a:pathLst>
                <a:path w="570864" h="751839">
                  <a:moveTo>
                    <a:pt x="130949" y="75145"/>
                  </a:moveTo>
                  <a:lnTo>
                    <a:pt x="7480" y="75145"/>
                  </a:lnTo>
                  <a:lnTo>
                    <a:pt x="0" y="82626"/>
                  </a:lnTo>
                  <a:lnTo>
                    <a:pt x="12" y="744067"/>
                  </a:lnTo>
                  <a:lnTo>
                    <a:pt x="7480" y="751547"/>
                  </a:lnTo>
                  <a:lnTo>
                    <a:pt x="563206" y="751547"/>
                  </a:lnTo>
                  <a:lnTo>
                    <a:pt x="570687" y="744067"/>
                  </a:lnTo>
                  <a:lnTo>
                    <a:pt x="570687" y="682193"/>
                  </a:lnTo>
                  <a:lnTo>
                    <a:pt x="138506" y="682193"/>
                  </a:lnTo>
                  <a:lnTo>
                    <a:pt x="77571" y="621245"/>
                  </a:lnTo>
                  <a:lnTo>
                    <a:pt x="77571" y="618312"/>
                  </a:lnTo>
                  <a:lnTo>
                    <a:pt x="98259" y="597636"/>
                  </a:lnTo>
                  <a:lnTo>
                    <a:pt x="178753" y="597636"/>
                  </a:lnTo>
                  <a:lnTo>
                    <a:pt x="227609" y="548767"/>
                  </a:lnTo>
                  <a:lnTo>
                    <a:pt x="570687" y="548767"/>
                  </a:lnTo>
                  <a:lnTo>
                    <a:pt x="570687" y="517613"/>
                  </a:lnTo>
                  <a:lnTo>
                    <a:pt x="138506" y="517613"/>
                  </a:lnTo>
                  <a:lnTo>
                    <a:pt x="78524" y="457631"/>
                  </a:lnTo>
                  <a:lnTo>
                    <a:pt x="78028" y="456450"/>
                  </a:lnTo>
                  <a:lnTo>
                    <a:pt x="78028" y="453986"/>
                  </a:lnTo>
                  <a:lnTo>
                    <a:pt x="78524" y="452805"/>
                  </a:lnTo>
                  <a:lnTo>
                    <a:pt x="98259" y="433070"/>
                  </a:lnTo>
                  <a:lnTo>
                    <a:pt x="178759" y="433070"/>
                  </a:lnTo>
                  <a:lnTo>
                    <a:pt x="227609" y="384213"/>
                  </a:lnTo>
                  <a:lnTo>
                    <a:pt x="570687" y="384213"/>
                  </a:lnTo>
                  <a:lnTo>
                    <a:pt x="570687" y="353047"/>
                  </a:lnTo>
                  <a:lnTo>
                    <a:pt x="138506" y="353047"/>
                  </a:lnTo>
                  <a:lnTo>
                    <a:pt x="78524" y="293065"/>
                  </a:lnTo>
                  <a:lnTo>
                    <a:pt x="78028" y="291884"/>
                  </a:lnTo>
                  <a:lnTo>
                    <a:pt x="78028" y="289420"/>
                  </a:lnTo>
                  <a:lnTo>
                    <a:pt x="78524" y="288251"/>
                  </a:lnTo>
                  <a:lnTo>
                    <a:pt x="79387" y="287362"/>
                  </a:lnTo>
                  <a:lnTo>
                    <a:pt x="98259" y="268503"/>
                  </a:lnTo>
                  <a:lnTo>
                    <a:pt x="178759" y="268503"/>
                  </a:lnTo>
                  <a:lnTo>
                    <a:pt x="227609" y="219646"/>
                  </a:lnTo>
                  <a:lnTo>
                    <a:pt x="570687" y="219646"/>
                  </a:lnTo>
                  <a:lnTo>
                    <a:pt x="570687" y="183705"/>
                  </a:lnTo>
                  <a:lnTo>
                    <a:pt x="176999" y="183705"/>
                  </a:lnTo>
                  <a:lnTo>
                    <a:pt x="167979" y="182803"/>
                  </a:lnTo>
                  <a:lnTo>
                    <a:pt x="134466" y="155268"/>
                  </a:lnTo>
                  <a:lnTo>
                    <a:pt x="130949" y="137655"/>
                  </a:lnTo>
                  <a:lnTo>
                    <a:pt x="130949" y="75145"/>
                  </a:lnTo>
                  <a:close/>
                </a:path>
                <a:path w="570864" h="751839">
                  <a:moveTo>
                    <a:pt x="570687" y="548767"/>
                  </a:moveTo>
                  <a:lnTo>
                    <a:pt x="230555" y="548767"/>
                  </a:lnTo>
                  <a:lnTo>
                    <a:pt x="250291" y="568515"/>
                  </a:lnTo>
                  <a:lnTo>
                    <a:pt x="250774" y="569696"/>
                  </a:lnTo>
                  <a:lnTo>
                    <a:pt x="250774" y="572147"/>
                  </a:lnTo>
                  <a:lnTo>
                    <a:pt x="250291" y="573341"/>
                  </a:lnTo>
                  <a:lnTo>
                    <a:pt x="141452" y="682193"/>
                  </a:lnTo>
                  <a:lnTo>
                    <a:pt x="570687" y="682193"/>
                  </a:lnTo>
                  <a:lnTo>
                    <a:pt x="570687" y="658253"/>
                  </a:lnTo>
                  <a:lnTo>
                    <a:pt x="279374" y="658253"/>
                  </a:lnTo>
                  <a:lnTo>
                    <a:pt x="277291" y="656170"/>
                  </a:lnTo>
                  <a:lnTo>
                    <a:pt x="277291" y="626935"/>
                  </a:lnTo>
                  <a:lnTo>
                    <a:pt x="279374" y="624852"/>
                  </a:lnTo>
                  <a:lnTo>
                    <a:pt x="570687" y="624852"/>
                  </a:lnTo>
                  <a:lnTo>
                    <a:pt x="570687" y="548767"/>
                  </a:lnTo>
                  <a:close/>
                </a:path>
                <a:path w="570864" h="751839">
                  <a:moveTo>
                    <a:pt x="570687" y="624852"/>
                  </a:moveTo>
                  <a:lnTo>
                    <a:pt x="489229" y="624852"/>
                  </a:lnTo>
                  <a:lnTo>
                    <a:pt x="490410" y="625348"/>
                  </a:lnTo>
                  <a:lnTo>
                    <a:pt x="492150" y="627075"/>
                  </a:lnTo>
                  <a:lnTo>
                    <a:pt x="492645" y="628256"/>
                  </a:lnTo>
                  <a:lnTo>
                    <a:pt x="492645" y="656170"/>
                  </a:lnTo>
                  <a:lnTo>
                    <a:pt x="490562" y="658253"/>
                  </a:lnTo>
                  <a:lnTo>
                    <a:pt x="570687" y="658253"/>
                  </a:lnTo>
                  <a:lnTo>
                    <a:pt x="570687" y="624852"/>
                  </a:lnTo>
                  <a:close/>
                </a:path>
                <a:path w="570864" h="751839">
                  <a:moveTo>
                    <a:pt x="178753" y="597636"/>
                  </a:moveTo>
                  <a:lnTo>
                    <a:pt x="101193" y="597636"/>
                  </a:lnTo>
                  <a:lnTo>
                    <a:pt x="139979" y="636422"/>
                  </a:lnTo>
                  <a:lnTo>
                    <a:pt x="178753" y="597636"/>
                  </a:lnTo>
                  <a:close/>
                </a:path>
                <a:path w="570864" h="751839">
                  <a:moveTo>
                    <a:pt x="570687" y="384213"/>
                  </a:moveTo>
                  <a:lnTo>
                    <a:pt x="230555" y="384213"/>
                  </a:lnTo>
                  <a:lnTo>
                    <a:pt x="250291" y="403948"/>
                  </a:lnTo>
                  <a:lnTo>
                    <a:pt x="250774" y="405130"/>
                  </a:lnTo>
                  <a:lnTo>
                    <a:pt x="250774" y="407581"/>
                  </a:lnTo>
                  <a:lnTo>
                    <a:pt x="250291" y="408774"/>
                  </a:lnTo>
                  <a:lnTo>
                    <a:pt x="141452" y="517613"/>
                  </a:lnTo>
                  <a:lnTo>
                    <a:pt x="570687" y="517613"/>
                  </a:lnTo>
                  <a:lnTo>
                    <a:pt x="570687" y="493687"/>
                  </a:lnTo>
                  <a:lnTo>
                    <a:pt x="279374" y="493687"/>
                  </a:lnTo>
                  <a:lnTo>
                    <a:pt x="277291" y="491604"/>
                  </a:lnTo>
                  <a:lnTo>
                    <a:pt x="277291" y="462368"/>
                  </a:lnTo>
                  <a:lnTo>
                    <a:pt x="279374" y="460286"/>
                  </a:lnTo>
                  <a:lnTo>
                    <a:pt x="570687" y="460286"/>
                  </a:lnTo>
                  <a:lnTo>
                    <a:pt x="570687" y="384213"/>
                  </a:lnTo>
                  <a:close/>
                </a:path>
                <a:path w="570864" h="751839">
                  <a:moveTo>
                    <a:pt x="570687" y="460286"/>
                  </a:moveTo>
                  <a:lnTo>
                    <a:pt x="489229" y="460286"/>
                  </a:lnTo>
                  <a:lnTo>
                    <a:pt x="490410" y="460781"/>
                  </a:lnTo>
                  <a:lnTo>
                    <a:pt x="492150" y="462508"/>
                  </a:lnTo>
                  <a:lnTo>
                    <a:pt x="492645" y="463702"/>
                  </a:lnTo>
                  <a:lnTo>
                    <a:pt x="492645" y="491604"/>
                  </a:lnTo>
                  <a:lnTo>
                    <a:pt x="490562" y="493687"/>
                  </a:lnTo>
                  <a:lnTo>
                    <a:pt x="570687" y="493687"/>
                  </a:lnTo>
                  <a:lnTo>
                    <a:pt x="570687" y="460286"/>
                  </a:lnTo>
                  <a:close/>
                </a:path>
                <a:path w="570864" h="751839">
                  <a:moveTo>
                    <a:pt x="178759" y="433070"/>
                  </a:moveTo>
                  <a:lnTo>
                    <a:pt x="101193" y="433070"/>
                  </a:lnTo>
                  <a:lnTo>
                    <a:pt x="139979" y="471855"/>
                  </a:lnTo>
                  <a:lnTo>
                    <a:pt x="178759" y="433070"/>
                  </a:lnTo>
                  <a:close/>
                </a:path>
                <a:path w="570864" h="751839">
                  <a:moveTo>
                    <a:pt x="570687" y="219646"/>
                  </a:moveTo>
                  <a:lnTo>
                    <a:pt x="230555" y="219646"/>
                  </a:lnTo>
                  <a:lnTo>
                    <a:pt x="250291" y="239382"/>
                  </a:lnTo>
                  <a:lnTo>
                    <a:pt x="250774" y="240563"/>
                  </a:lnTo>
                  <a:lnTo>
                    <a:pt x="250774" y="243027"/>
                  </a:lnTo>
                  <a:lnTo>
                    <a:pt x="250291" y="244208"/>
                  </a:lnTo>
                  <a:lnTo>
                    <a:pt x="141452" y="353047"/>
                  </a:lnTo>
                  <a:lnTo>
                    <a:pt x="570687" y="353047"/>
                  </a:lnTo>
                  <a:lnTo>
                    <a:pt x="570687" y="329120"/>
                  </a:lnTo>
                  <a:lnTo>
                    <a:pt x="279374" y="329120"/>
                  </a:lnTo>
                  <a:lnTo>
                    <a:pt x="277291" y="327037"/>
                  </a:lnTo>
                  <a:lnTo>
                    <a:pt x="277291" y="297802"/>
                  </a:lnTo>
                  <a:lnTo>
                    <a:pt x="279374" y="295732"/>
                  </a:lnTo>
                  <a:lnTo>
                    <a:pt x="570687" y="295732"/>
                  </a:lnTo>
                  <a:lnTo>
                    <a:pt x="570687" y="219646"/>
                  </a:lnTo>
                  <a:close/>
                </a:path>
                <a:path w="570864" h="751839">
                  <a:moveTo>
                    <a:pt x="570687" y="295732"/>
                  </a:moveTo>
                  <a:lnTo>
                    <a:pt x="489229" y="295732"/>
                  </a:lnTo>
                  <a:lnTo>
                    <a:pt x="490410" y="296214"/>
                  </a:lnTo>
                  <a:lnTo>
                    <a:pt x="492150" y="297942"/>
                  </a:lnTo>
                  <a:lnTo>
                    <a:pt x="492645" y="299135"/>
                  </a:lnTo>
                  <a:lnTo>
                    <a:pt x="492645" y="327037"/>
                  </a:lnTo>
                  <a:lnTo>
                    <a:pt x="490562" y="329120"/>
                  </a:lnTo>
                  <a:lnTo>
                    <a:pt x="570687" y="329120"/>
                  </a:lnTo>
                  <a:lnTo>
                    <a:pt x="570687" y="295732"/>
                  </a:lnTo>
                  <a:close/>
                </a:path>
                <a:path w="570864" h="751839">
                  <a:moveTo>
                    <a:pt x="178759" y="268503"/>
                  </a:moveTo>
                  <a:lnTo>
                    <a:pt x="101193" y="268503"/>
                  </a:lnTo>
                  <a:lnTo>
                    <a:pt x="139979" y="307289"/>
                  </a:lnTo>
                  <a:lnTo>
                    <a:pt x="178759" y="268503"/>
                  </a:lnTo>
                  <a:close/>
                </a:path>
                <a:path w="570864" h="751839">
                  <a:moveTo>
                    <a:pt x="563206" y="75145"/>
                  </a:moveTo>
                  <a:lnTo>
                    <a:pt x="439737" y="75145"/>
                  </a:lnTo>
                  <a:lnTo>
                    <a:pt x="439737" y="137655"/>
                  </a:lnTo>
                  <a:lnTo>
                    <a:pt x="438835" y="146675"/>
                  </a:lnTo>
                  <a:lnTo>
                    <a:pt x="411299" y="180184"/>
                  </a:lnTo>
                  <a:lnTo>
                    <a:pt x="393674" y="183705"/>
                  </a:lnTo>
                  <a:lnTo>
                    <a:pt x="570687" y="183705"/>
                  </a:lnTo>
                  <a:lnTo>
                    <a:pt x="570687" y="82626"/>
                  </a:lnTo>
                  <a:lnTo>
                    <a:pt x="563206" y="75145"/>
                  </a:lnTo>
                  <a:close/>
                </a:path>
                <a:path w="570864" h="751839">
                  <a:moveTo>
                    <a:pt x="397040" y="42113"/>
                  </a:moveTo>
                  <a:lnTo>
                    <a:pt x="173647" y="42113"/>
                  </a:lnTo>
                  <a:lnTo>
                    <a:pt x="170421" y="43434"/>
                  </a:lnTo>
                  <a:lnTo>
                    <a:pt x="165684" y="48183"/>
                  </a:lnTo>
                  <a:lnTo>
                    <a:pt x="164337" y="51396"/>
                  </a:lnTo>
                  <a:lnTo>
                    <a:pt x="164337" y="141020"/>
                  </a:lnTo>
                  <a:lnTo>
                    <a:pt x="165684" y="144233"/>
                  </a:lnTo>
                  <a:lnTo>
                    <a:pt x="170421" y="148983"/>
                  </a:lnTo>
                  <a:lnTo>
                    <a:pt x="173647" y="150304"/>
                  </a:lnTo>
                  <a:lnTo>
                    <a:pt x="397040" y="150304"/>
                  </a:lnTo>
                  <a:lnTo>
                    <a:pt x="400253" y="148983"/>
                  </a:lnTo>
                  <a:lnTo>
                    <a:pt x="405002" y="144233"/>
                  </a:lnTo>
                  <a:lnTo>
                    <a:pt x="406336" y="141020"/>
                  </a:lnTo>
                  <a:lnTo>
                    <a:pt x="406336" y="51396"/>
                  </a:lnTo>
                  <a:lnTo>
                    <a:pt x="405002" y="48183"/>
                  </a:lnTo>
                  <a:lnTo>
                    <a:pt x="400253" y="43434"/>
                  </a:lnTo>
                  <a:lnTo>
                    <a:pt x="397040" y="42113"/>
                  </a:lnTo>
                  <a:close/>
                </a:path>
                <a:path w="570864" h="751839">
                  <a:moveTo>
                    <a:pt x="285343" y="0"/>
                  </a:moveTo>
                  <a:lnTo>
                    <a:pt x="245822" y="20670"/>
                  </a:lnTo>
                  <a:lnTo>
                    <a:pt x="237604" y="42113"/>
                  </a:lnTo>
                  <a:lnTo>
                    <a:pt x="333070" y="42113"/>
                  </a:lnTo>
                  <a:lnTo>
                    <a:pt x="307644" y="5486"/>
                  </a:lnTo>
                  <a:lnTo>
                    <a:pt x="285343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43858" y="3205240"/>
              <a:ext cx="102590" cy="10020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32343" y="3205240"/>
              <a:ext cx="100215" cy="10020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20821" y="3205240"/>
              <a:ext cx="100215" cy="10020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98742" y="2969021"/>
              <a:ext cx="171782" cy="64414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427149" y="2840179"/>
              <a:ext cx="511175" cy="310515"/>
            </a:xfrm>
            <a:custGeom>
              <a:avLst/>
              <a:gdLst/>
              <a:ahLst/>
              <a:cxnLst/>
              <a:rect l="l" t="t" r="r" b="b"/>
              <a:pathLst>
                <a:path w="511175" h="310514">
                  <a:moveTo>
                    <a:pt x="307784" y="264858"/>
                  </a:moveTo>
                  <a:lnTo>
                    <a:pt x="205193" y="264858"/>
                  </a:lnTo>
                  <a:lnTo>
                    <a:pt x="250532" y="310184"/>
                  </a:lnTo>
                  <a:lnTo>
                    <a:pt x="262458" y="310184"/>
                  </a:lnTo>
                  <a:lnTo>
                    <a:pt x="307784" y="264858"/>
                  </a:lnTo>
                  <a:close/>
                </a:path>
                <a:path w="511175" h="310514">
                  <a:moveTo>
                    <a:pt x="450938" y="0"/>
                  </a:moveTo>
                  <a:lnTo>
                    <a:pt x="59639" y="0"/>
                  </a:lnTo>
                  <a:lnTo>
                    <a:pt x="37242" y="4623"/>
                  </a:lnTo>
                  <a:lnTo>
                    <a:pt x="18194" y="17302"/>
                  </a:lnTo>
                  <a:lnTo>
                    <a:pt x="4959" y="36245"/>
                  </a:lnTo>
                  <a:lnTo>
                    <a:pt x="2" y="59651"/>
                  </a:lnTo>
                  <a:lnTo>
                    <a:pt x="0" y="205206"/>
                  </a:lnTo>
                  <a:lnTo>
                    <a:pt x="4623" y="227610"/>
                  </a:lnTo>
                  <a:lnTo>
                    <a:pt x="17298" y="246662"/>
                  </a:lnTo>
                  <a:lnTo>
                    <a:pt x="36234" y="259899"/>
                  </a:lnTo>
                  <a:lnTo>
                    <a:pt x="59639" y="264858"/>
                  </a:lnTo>
                  <a:lnTo>
                    <a:pt x="453326" y="264858"/>
                  </a:lnTo>
                  <a:lnTo>
                    <a:pt x="475363" y="260236"/>
                  </a:lnTo>
                  <a:lnTo>
                    <a:pt x="493593" y="247562"/>
                  </a:lnTo>
                  <a:lnTo>
                    <a:pt x="506006" y="228623"/>
                  </a:lnTo>
                  <a:lnTo>
                    <a:pt x="508256" y="217131"/>
                  </a:lnTo>
                  <a:lnTo>
                    <a:pt x="52501" y="217131"/>
                  </a:lnTo>
                  <a:lnTo>
                    <a:pt x="47726" y="212356"/>
                  </a:lnTo>
                  <a:lnTo>
                    <a:pt x="47726" y="52489"/>
                  </a:lnTo>
                  <a:lnTo>
                    <a:pt x="52501" y="47726"/>
                  </a:lnTo>
                  <a:lnTo>
                    <a:pt x="508223" y="47726"/>
                  </a:lnTo>
                  <a:lnTo>
                    <a:pt x="505956" y="36240"/>
                  </a:lnTo>
                  <a:lnTo>
                    <a:pt x="493283" y="17300"/>
                  </a:lnTo>
                  <a:lnTo>
                    <a:pt x="474348" y="4623"/>
                  </a:lnTo>
                  <a:lnTo>
                    <a:pt x="450938" y="0"/>
                  </a:lnTo>
                  <a:close/>
                </a:path>
                <a:path w="511175" h="310514">
                  <a:moveTo>
                    <a:pt x="314947" y="47726"/>
                  </a:moveTo>
                  <a:lnTo>
                    <a:pt x="262445" y="47726"/>
                  </a:lnTo>
                  <a:lnTo>
                    <a:pt x="267220" y="52489"/>
                  </a:lnTo>
                  <a:lnTo>
                    <a:pt x="267220" y="212356"/>
                  </a:lnTo>
                  <a:lnTo>
                    <a:pt x="262445" y="217131"/>
                  </a:lnTo>
                  <a:lnTo>
                    <a:pt x="314934" y="217131"/>
                  </a:lnTo>
                  <a:lnTo>
                    <a:pt x="310159" y="212356"/>
                  </a:lnTo>
                  <a:lnTo>
                    <a:pt x="310159" y="198043"/>
                  </a:lnTo>
                  <a:lnTo>
                    <a:pt x="314934" y="193268"/>
                  </a:lnTo>
                  <a:lnTo>
                    <a:pt x="510589" y="193268"/>
                  </a:lnTo>
                  <a:lnTo>
                    <a:pt x="510587" y="169417"/>
                  </a:lnTo>
                  <a:lnTo>
                    <a:pt x="312547" y="169417"/>
                  </a:lnTo>
                  <a:lnTo>
                    <a:pt x="307784" y="164642"/>
                  </a:lnTo>
                  <a:lnTo>
                    <a:pt x="307784" y="150329"/>
                  </a:lnTo>
                  <a:lnTo>
                    <a:pt x="312547" y="145554"/>
                  </a:lnTo>
                  <a:lnTo>
                    <a:pt x="510585" y="145554"/>
                  </a:lnTo>
                  <a:lnTo>
                    <a:pt x="510583" y="119316"/>
                  </a:lnTo>
                  <a:lnTo>
                    <a:pt x="312547" y="119316"/>
                  </a:lnTo>
                  <a:lnTo>
                    <a:pt x="307784" y="114541"/>
                  </a:lnTo>
                  <a:lnTo>
                    <a:pt x="307784" y="100228"/>
                  </a:lnTo>
                  <a:lnTo>
                    <a:pt x="312547" y="95453"/>
                  </a:lnTo>
                  <a:lnTo>
                    <a:pt x="510581" y="95453"/>
                  </a:lnTo>
                  <a:lnTo>
                    <a:pt x="510579" y="71577"/>
                  </a:lnTo>
                  <a:lnTo>
                    <a:pt x="312547" y="71577"/>
                  </a:lnTo>
                  <a:lnTo>
                    <a:pt x="307784" y="66814"/>
                  </a:lnTo>
                  <a:lnTo>
                    <a:pt x="307803" y="52489"/>
                  </a:lnTo>
                  <a:lnTo>
                    <a:pt x="314947" y="47726"/>
                  </a:lnTo>
                  <a:close/>
                </a:path>
                <a:path w="511175" h="310514">
                  <a:moveTo>
                    <a:pt x="510589" y="193268"/>
                  </a:moveTo>
                  <a:lnTo>
                    <a:pt x="431850" y="193268"/>
                  </a:lnTo>
                  <a:lnTo>
                    <a:pt x="436613" y="198043"/>
                  </a:lnTo>
                  <a:lnTo>
                    <a:pt x="436613" y="212356"/>
                  </a:lnTo>
                  <a:lnTo>
                    <a:pt x="431838" y="217131"/>
                  </a:lnTo>
                  <a:lnTo>
                    <a:pt x="508256" y="217131"/>
                  </a:lnTo>
                  <a:lnTo>
                    <a:pt x="510590" y="205206"/>
                  </a:lnTo>
                  <a:lnTo>
                    <a:pt x="510589" y="193268"/>
                  </a:lnTo>
                  <a:close/>
                </a:path>
                <a:path w="511175" h="310514">
                  <a:moveTo>
                    <a:pt x="510585" y="145554"/>
                  </a:moveTo>
                  <a:lnTo>
                    <a:pt x="458089" y="145554"/>
                  </a:lnTo>
                  <a:lnTo>
                    <a:pt x="462851" y="150329"/>
                  </a:lnTo>
                  <a:lnTo>
                    <a:pt x="462851" y="164642"/>
                  </a:lnTo>
                  <a:lnTo>
                    <a:pt x="458089" y="169417"/>
                  </a:lnTo>
                  <a:lnTo>
                    <a:pt x="510587" y="169417"/>
                  </a:lnTo>
                  <a:lnTo>
                    <a:pt x="510585" y="145554"/>
                  </a:lnTo>
                  <a:close/>
                </a:path>
                <a:path w="511175" h="310514">
                  <a:moveTo>
                    <a:pt x="510581" y="95453"/>
                  </a:moveTo>
                  <a:lnTo>
                    <a:pt x="458089" y="95453"/>
                  </a:lnTo>
                  <a:lnTo>
                    <a:pt x="462851" y="100228"/>
                  </a:lnTo>
                  <a:lnTo>
                    <a:pt x="462851" y="114541"/>
                  </a:lnTo>
                  <a:lnTo>
                    <a:pt x="458089" y="119316"/>
                  </a:lnTo>
                  <a:lnTo>
                    <a:pt x="510583" y="119316"/>
                  </a:lnTo>
                  <a:lnTo>
                    <a:pt x="510581" y="95453"/>
                  </a:lnTo>
                  <a:close/>
                </a:path>
                <a:path w="511175" h="310514">
                  <a:moveTo>
                    <a:pt x="508223" y="47726"/>
                  </a:moveTo>
                  <a:lnTo>
                    <a:pt x="407987" y="47726"/>
                  </a:lnTo>
                  <a:lnTo>
                    <a:pt x="412762" y="52489"/>
                  </a:lnTo>
                  <a:lnTo>
                    <a:pt x="412762" y="66814"/>
                  </a:lnTo>
                  <a:lnTo>
                    <a:pt x="407987" y="71577"/>
                  </a:lnTo>
                  <a:lnTo>
                    <a:pt x="510579" y="71577"/>
                  </a:lnTo>
                  <a:lnTo>
                    <a:pt x="510578" y="59651"/>
                  </a:lnTo>
                  <a:lnTo>
                    <a:pt x="508223" y="47726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01123" y="2911777"/>
              <a:ext cx="171792" cy="69176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3310242" y="2954731"/>
              <a:ext cx="744855" cy="637540"/>
            </a:xfrm>
            <a:custGeom>
              <a:avLst/>
              <a:gdLst/>
              <a:ahLst/>
              <a:cxnLst/>
              <a:rect l="l" t="t" r="r" b="b"/>
              <a:pathLst>
                <a:path w="744854" h="637539">
                  <a:moveTo>
                    <a:pt x="718146" y="62026"/>
                  </a:moveTo>
                  <a:lnTo>
                    <a:pt x="713943" y="39916"/>
                  </a:lnTo>
                  <a:lnTo>
                    <a:pt x="702348" y="21158"/>
                  </a:lnTo>
                  <a:lnTo>
                    <a:pt x="684936" y="7340"/>
                  </a:lnTo>
                  <a:lnTo>
                    <a:pt x="663282" y="0"/>
                  </a:lnTo>
                  <a:lnTo>
                    <a:pt x="663282" y="90652"/>
                  </a:lnTo>
                  <a:lnTo>
                    <a:pt x="662025" y="104889"/>
                  </a:lnTo>
                  <a:lnTo>
                    <a:pt x="658520" y="118694"/>
                  </a:lnTo>
                  <a:lnTo>
                    <a:pt x="653224" y="131584"/>
                  </a:lnTo>
                  <a:lnTo>
                    <a:pt x="646582" y="143141"/>
                  </a:lnTo>
                  <a:lnTo>
                    <a:pt x="646582" y="434225"/>
                  </a:lnTo>
                  <a:lnTo>
                    <a:pt x="97815" y="434225"/>
                  </a:lnTo>
                  <a:lnTo>
                    <a:pt x="97815" y="145542"/>
                  </a:lnTo>
                  <a:lnTo>
                    <a:pt x="91186" y="133985"/>
                  </a:lnTo>
                  <a:lnTo>
                    <a:pt x="85890" y="121081"/>
                  </a:lnTo>
                  <a:lnTo>
                    <a:pt x="82384" y="107276"/>
                  </a:lnTo>
                  <a:lnTo>
                    <a:pt x="81114" y="93040"/>
                  </a:lnTo>
                  <a:lnTo>
                    <a:pt x="81114" y="0"/>
                  </a:lnTo>
                  <a:lnTo>
                    <a:pt x="59461" y="7340"/>
                  </a:lnTo>
                  <a:lnTo>
                    <a:pt x="42049" y="21170"/>
                  </a:lnTo>
                  <a:lnTo>
                    <a:pt x="30454" y="39916"/>
                  </a:lnTo>
                  <a:lnTo>
                    <a:pt x="26238" y="62026"/>
                  </a:lnTo>
                  <a:lnTo>
                    <a:pt x="26238" y="486714"/>
                  </a:lnTo>
                  <a:lnTo>
                    <a:pt x="718146" y="486714"/>
                  </a:lnTo>
                  <a:lnTo>
                    <a:pt x="718146" y="62026"/>
                  </a:lnTo>
                  <a:close/>
                </a:path>
                <a:path w="744854" h="637539">
                  <a:moveTo>
                    <a:pt x="744385" y="522490"/>
                  </a:moveTo>
                  <a:lnTo>
                    <a:pt x="0" y="522490"/>
                  </a:lnTo>
                  <a:lnTo>
                    <a:pt x="0" y="567817"/>
                  </a:lnTo>
                  <a:lnTo>
                    <a:pt x="5435" y="594741"/>
                  </a:lnTo>
                  <a:lnTo>
                    <a:pt x="20281" y="616737"/>
                  </a:lnTo>
                  <a:lnTo>
                    <a:pt x="42265" y="631571"/>
                  </a:lnTo>
                  <a:lnTo>
                    <a:pt x="69176" y="637006"/>
                  </a:lnTo>
                  <a:lnTo>
                    <a:pt x="675208" y="637006"/>
                  </a:lnTo>
                  <a:lnTo>
                    <a:pt x="702119" y="631571"/>
                  </a:lnTo>
                  <a:lnTo>
                    <a:pt x="724115" y="616724"/>
                  </a:lnTo>
                  <a:lnTo>
                    <a:pt x="738949" y="594728"/>
                  </a:lnTo>
                  <a:lnTo>
                    <a:pt x="744385" y="567817"/>
                  </a:lnTo>
                  <a:lnTo>
                    <a:pt x="744385" y="52249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5328765" y="2573249"/>
            <a:ext cx="1534795" cy="3063875"/>
            <a:chOff x="5328765" y="2573249"/>
            <a:chExt cx="1534795" cy="3063875"/>
          </a:xfrm>
        </p:grpSpPr>
        <p:sp>
          <p:nvSpPr>
            <p:cNvPr id="33" name="object 33"/>
            <p:cNvSpPr/>
            <p:nvPr/>
          </p:nvSpPr>
          <p:spPr>
            <a:xfrm>
              <a:off x="5335115" y="2579599"/>
              <a:ext cx="1522095" cy="1273175"/>
            </a:xfrm>
            <a:custGeom>
              <a:avLst/>
              <a:gdLst/>
              <a:ahLst/>
              <a:cxnLst/>
              <a:rect l="l" t="t" r="r" b="b"/>
              <a:pathLst>
                <a:path w="1522095" h="1273175">
                  <a:moveTo>
                    <a:pt x="1323441" y="0"/>
                  </a:moveTo>
                  <a:lnTo>
                    <a:pt x="198323" y="0"/>
                  </a:lnTo>
                  <a:lnTo>
                    <a:pt x="152847" y="5237"/>
                  </a:lnTo>
                  <a:lnTo>
                    <a:pt x="111102" y="20156"/>
                  </a:lnTo>
                  <a:lnTo>
                    <a:pt x="74279" y="43567"/>
                  </a:lnTo>
                  <a:lnTo>
                    <a:pt x="43567" y="74279"/>
                  </a:lnTo>
                  <a:lnTo>
                    <a:pt x="20156" y="111102"/>
                  </a:lnTo>
                  <a:lnTo>
                    <a:pt x="5237" y="152847"/>
                  </a:lnTo>
                  <a:lnTo>
                    <a:pt x="0" y="198323"/>
                  </a:lnTo>
                  <a:lnTo>
                    <a:pt x="0" y="1074407"/>
                  </a:lnTo>
                  <a:lnTo>
                    <a:pt x="5237" y="1119879"/>
                  </a:lnTo>
                  <a:lnTo>
                    <a:pt x="20156" y="1161622"/>
                  </a:lnTo>
                  <a:lnTo>
                    <a:pt x="43567" y="1198445"/>
                  </a:lnTo>
                  <a:lnTo>
                    <a:pt x="74279" y="1229159"/>
                  </a:lnTo>
                  <a:lnTo>
                    <a:pt x="111102" y="1252571"/>
                  </a:lnTo>
                  <a:lnTo>
                    <a:pt x="152847" y="1267492"/>
                  </a:lnTo>
                  <a:lnTo>
                    <a:pt x="198323" y="1272730"/>
                  </a:lnTo>
                  <a:lnTo>
                    <a:pt x="1323441" y="1272730"/>
                  </a:lnTo>
                  <a:lnTo>
                    <a:pt x="1368917" y="1267492"/>
                  </a:lnTo>
                  <a:lnTo>
                    <a:pt x="1410662" y="1252571"/>
                  </a:lnTo>
                  <a:lnTo>
                    <a:pt x="1447485" y="1229159"/>
                  </a:lnTo>
                  <a:lnTo>
                    <a:pt x="1478197" y="1198445"/>
                  </a:lnTo>
                  <a:lnTo>
                    <a:pt x="1501608" y="1161622"/>
                  </a:lnTo>
                  <a:lnTo>
                    <a:pt x="1516527" y="1119879"/>
                  </a:lnTo>
                  <a:lnTo>
                    <a:pt x="1521764" y="1074407"/>
                  </a:lnTo>
                  <a:lnTo>
                    <a:pt x="1521764" y="198323"/>
                  </a:lnTo>
                  <a:lnTo>
                    <a:pt x="1516527" y="152847"/>
                  </a:lnTo>
                  <a:lnTo>
                    <a:pt x="1501608" y="111102"/>
                  </a:lnTo>
                  <a:lnTo>
                    <a:pt x="1478197" y="74279"/>
                  </a:lnTo>
                  <a:lnTo>
                    <a:pt x="1447485" y="43567"/>
                  </a:lnTo>
                  <a:lnTo>
                    <a:pt x="1410662" y="20156"/>
                  </a:lnTo>
                  <a:lnTo>
                    <a:pt x="1368917" y="5237"/>
                  </a:lnTo>
                  <a:lnTo>
                    <a:pt x="13234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335115" y="2579599"/>
              <a:ext cx="1522095" cy="1273175"/>
            </a:xfrm>
            <a:custGeom>
              <a:avLst/>
              <a:gdLst/>
              <a:ahLst/>
              <a:cxnLst/>
              <a:rect l="l" t="t" r="r" b="b"/>
              <a:pathLst>
                <a:path w="1522095" h="1273175">
                  <a:moveTo>
                    <a:pt x="1323441" y="0"/>
                  </a:moveTo>
                  <a:lnTo>
                    <a:pt x="198323" y="0"/>
                  </a:lnTo>
                  <a:lnTo>
                    <a:pt x="152847" y="5237"/>
                  </a:lnTo>
                  <a:lnTo>
                    <a:pt x="111102" y="20156"/>
                  </a:lnTo>
                  <a:lnTo>
                    <a:pt x="74279" y="43567"/>
                  </a:lnTo>
                  <a:lnTo>
                    <a:pt x="43567" y="74279"/>
                  </a:lnTo>
                  <a:lnTo>
                    <a:pt x="20156" y="111102"/>
                  </a:lnTo>
                  <a:lnTo>
                    <a:pt x="5237" y="152847"/>
                  </a:lnTo>
                  <a:lnTo>
                    <a:pt x="0" y="198323"/>
                  </a:lnTo>
                  <a:lnTo>
                    <a:pt x="0" y="1074407"/>
                  </a:lnTo>
                  <a:lnTo>
                    <a:pt x="5237" y="1119879"/>
                  </a:lnTo>
                  <a:lnTo>
                    <a:pt x="20156" y="1161622"/>
                  </a:lnTo>
                  <a:lnTo>
                    <a:pt x="43567" y="1198445"/>
                  </a:lnTo>
                  <a:lnTo>
                    <a:pt x="74279" y="1229159"/>
                  </a:lnTo>
                  <a:lnTo>
                    <a:pt x="111102" y="1252571"/>
                  </a:lnTo>
                  <a:lnTo>
                    <a:pt x="152847" y="1267492"/>
                  </a:lnTo>
                  <a:lnTo>
                    <a:pt x="198323" y="1272730"/>
                  </a:lnTo>
                  <a:lnTo>
                    <a:pt x="1323441" y="1272730"/>
                  </a:lnTo>
                  <a:lnTo>
                    <a:pt x="1368917" y="1267492"/>
                  </a:lnTo>
                  <a:lnTo>
                    <a:pt x="1410662" y="1252571"/>
                  </a:lnTo>
                  <a:lnTo>
                    <a:pt x="1447485" y="1229159"/>
                  </a:lnTo>
                  <a:lnTo>
                    <a:pt x="1478197" y="1198445"/>
                  </a:lnTo>
                  <a:lnTo>
                    <a:pt x="1501608" y="1161622"/>
                  </a:lnTo>
                  <a:lnTo>
                    <a:pt x="1516527" y="1119879"/>
                  </a:lnTo>
                  <a:lnTo>
                    <a:pt x="1521764" y="1074407"/>
                  </a:lnTo>
                  <a:lnTo>
                    <a:pt x="1521764" y="198323"/>
                  </a:lnTo>
                  <a:lnTo>
                    <a:pt x="1516527" y="152847"/>
                  </a:lnTo>
                  <a:lnTo>
                    <a:pt x="1501608" y="111102"/>
                  </a:lnTo>
                  <a:lnTo>
                    <a:pt x="1478197" y="74279"/>
                  </a:lnTo>
                  <a:lnTo>
                    <a:pt x="1447485" y="43567"/>
                  </a:lnTo>
                  <a:lnTo>
                    <a:pt x="1410662" y="20156"/>
                  </a:lnTo>
                  <a:lnTo>
                    <a:pt x="1368917" y="5237"/>
                  </a:lnTo>
                  <a:lnTo>
                    <a:pt x="1323441" y="0"/>
                  </a:lnTo>
                  <a:close/>
                </a:path>
              </a:pathLst>
            </a:custGeom>
            <a:ln w="12700">
              <a:solidFill>
                <a:srgbClr val="FB8F0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335115" y="4357550"/>
              <a:ext cx="1522095" cy="1273175"/>
            </a:xfrm>
            <a:custGeom>
              <a:avLst/>
              <a:gdLst/>
              <a:ahLst/>
              <a:cxnLst/>
              <a:rect l="l" t="t" r="r" b="b"/>
              <a:pathLst>
                <a:path w="1522095" h="1273175">
                  <a:moveTo>
                    <a:pt x="1323441" y="0"/>
                  </a:moveTo>
                  <a:lnTo>
                    <a:pt x="198323" y="0"/>
                  </a:lnTo>
                  <a:lnTo>
                    <a:pt x="152847" y="5238"/>
                  </a:lnTo>
                  <a:lnTo>
                    <a:pt x="111102" y="20158"/>
                  </a:lnTo>
                  <a:lnTo>
                    <a:pt x="74279" y="43571"/>
                  </a:lnTo>
                  <a:lnTo>
                    <a:pt x="43567" y="74284"/>
                  </a:lnTo>
                  <a:lnTo>
                    <a:pt x="20156" y="111108"/>
                  </a:lnTo>
                  <a:lnTo>
                    <a:pt x="5237" y="152851"/>
                  </a:lnTo>
                  <a:lnTo>
                    <a:pt x="0" y="198323"/>
                  </a:lnTo>
                  <a:lnTo>
                    <a:pt x="0" y="1074407"/>
                  </a:lnTo>
                  <a:lnTo>
                    <a:pt x="5237" y="1119883"/>
                  </a:lnTo>
                  <a:lnTo>
                    <a:pt x="20156" y="1161627"/>
                  </a:lnTo>
                  <a:lnTo>
                    <a:pt x="43567" y="1198451"/>
                  </a:lnTo>
                  <a:lnTo>
                    <a:pt x="74279" y="1229163"/>
                  </a:lnTo>
                  <a:lnTo>
                    <a:pt x="111102" y="1252573"/>
                  </a:lnTo>
                  <a:lnTo>
                    <a:pt x="152847" y="1267492"/>
                  </a:lnTo>
                  <a:lnTo>
                    <a:pt x="198323" y="1272730"/>
                  </a:lnTo>
                  <a:lnTo>
                    <a:pt x="1323441" y="1272730"/>
                  </a:lnTo>
                  <a:lnTo>
                    <a:pt x="1368917" y="1267492"/>
                  </a:lnTo>
                  <a:lnTo>
                    <a:pt x="1410662" y="1252573"/>
                  </a:lnTo>
                  <a:lnTo>
                    <a:pt x="1447485" y="1229163"/>
                  </a:lnTo>
                  <a:lnTo>
                    <a:pt x="1478197" y="1198451"/>
                  </a:lnTo>
                  <a:lnTo>
                    <a:pt x="1501608" y="1161627"/>
                  </a:lnTo>
                  <a:lnTo>
                    <a:pt x="1516527" y="1119883"/>
                  </a:lnTo>
                  <a:lnTo>
                    <a:pt x="1521764" y="1074407"/>
                  </a:lnTo>
                  <a:lnTo>
                    <a:pt x="1521764" y="198323"/>
                  </a:lnTo>
                  <a:lnTo>
                    <a:pt x="1516527" y="152851"/>
                  </a:lnTo>
                  <a:lnTo>
                    <a:pt x="1501608" y="111108"/>
                  </a:lnTo>
                  <a:lnTo>
                    <a:pt x="1478197" y="74284"/>
                  </a:lnTo>
                  <a:lnTo>
                    <a:pt x="1447485" y="43571"/>
                  </a:lnTo>
                  <a:lnTo>
                    <a:pt x="1410662" y="20158"/>
                  </a:lnTo>
                  <a:lnTo>
                    <a:pt x="1368917" y="5238"/>
                  </a:lnTo>
                  <a:lnTo>
                    <a:pt x="13234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335115" y="4357550"/>
              <a:ext cx="1522095" cy="1273175"/>
            </a:xfrm>
            <a:custGeom>
              <a:avLst/>
              <a:gdLst/>
              <a:ahLst/>
              <a:cxnLst/>
              <a:rect l="l" t="t" r="r" b="b"/>
              <a:pathLst>
                <a:path w="1522095" h="1273175">
                  <a:moveTo>
                    <a:pt x="1323441" y="0"/>
                  </a:moveTo>
                  <a:lnTo>
                    <a:pt x="198323" y="0"/>
                  </a:lnTo>
                  <a:lnTo>
                    <a:pt x="152847" y="5238"/>
                  </a:lnTo>
                  <a:lnTo>
                    <a:pt x="111102" y="20158"/>
                  </a:lnTo>
                  <a:lnTo>
                    <a:pt x="74279" y="43571"/>
                  </a:lnTo>
                  <a:lnTo>
                    <a:pt x="43567" y="74284"/>
                  </a:lnTo>
                  <a:lnTo>
                    <a:pt x="20156" y="111108"/>
                  </a:lnTo>
                  <a:lnTo>
                    <a:pt x="5237" y="152851"/>
                  </a:lnTo>
                  <a:lnTo>
                    <a:pt x="0" y="198323"/>
                  </a:lnTo>
                  <a:lnTo>
                    <a:pt x="0" y="1074407"/>
                  </a:lnTo>
                  <a:lnTo>
                    <a:pt x="5237" y="1119883"/>
                  </a:lnTo>
                  <a:lnTo>
                    <a:pt x="20156" y="1161627"/>
                  </a:lnTo>
                  <a:lnTo>
                    <a:pt x="43567" y="1198451"/>
                  </a:lnTo>
                  <a:lnTo>
                    <a:pt x="74279" y="1229163"/>
                  </a:lnTo>
                  <a:lnTo>
                    <a:pt x="111102" y="1252573"/>
                  </a:lnTo>
                  <a:lnTo>
                    <a:pt x="152847" y="1267492"/>
                  </a:lnTo>
                  <a:lnTo>
                    <a:pt x="198323" y="1272730"/>
                  </a:lnTo>
                  <a:lnTo>
                    <a:pt x="1323441" y="1272730"/>
                  </a:lnTo>
                  <a:lnTo>
                    <a:pt x="1368917" y="1267492"/>
                  </a:lnTo>
                  <a:lnTo>
                    <a:pt x="1410662" y="1252573"/>
                  </a:lnTo>
                  <a:lnTo>
                    <a:pt x="1447485" y="1229163"/>
                  </a:lnTo>
                  <a:lnTo>
                    <a:pt x="1478197" y="1198451"/>
                  </a:lnTo>
                  <a:lnTo>
                    <a:pt x="1501608" y="1161627"/>
                  </a:lnTo>
                  <a:lnTo>
                    <a:pt x="1516527" y="1119883"/>
                  </a:lnTo>
                  <a:lnTo>
                    <a:pt x="1521764" y="1074407"/>
                  </a:lnTo>
                  <a:lnTo>
                    <a:pt x="1521764" y="198323"/>
                  </a:lnTo>
                  <a:lnTo>
                    <a:pt x="1516527" y="152851"/>
                  </a:lnTo>
                  <a:lnTo>
                    <a:pt x="1501608" y="111108"/>
                  </a:lnTo>
                  <a:lnTo>
                    <a:pt x="1478197" y="74284"/>
                  </a:lnTo>
                  <a:lnTo>
                    <a:pt x="1447485" y="43571"/>
                  </a:lnTo>
                  <a:lnTo>
                    <a:pt x="1410662" y="20158"/>
                  </a:lnTo>
                  <a:lnTo>
                    <a:pt x="1368917" y="5238"/>
                  </a:lnTo>
                  <a:lnTo>
                    <a:pt x="1323441" y="0"/>
                  </a:lnTo>
                  <a:close/>
                </a:path>
              </a:pathLst>
            </a:custGeom>
            <a:ln w="12700">
              <a:solidFill>
                <a:srgbClr val="FB8F0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823559" y="3886826"/>
              <a:ext cx="545465" cy="436245"/>
            </a:xfrm>
            <a:custGeom>
              <a:avLst/>
              <a:gdLst/>
              <a:ahLst/>
              <a:cxnLst/>
              <a:rect l="l" t="t" r="r" b="b"/>
              <a:pathLst>
                <a:path w="545464" h="436245">
                  <a:moveTo>
                    <a:pt x="421119" y="0"/>
                  </a:moveTo>
                  <a:lnTo>
                    <a:pt x="123774" y="0"/>
                  </a:lnTo>
                  <a:lnTo>
                    <a:pt x="123774" y="163804"/>
                  </a:lnTo>
                  <a:lnTo>
                    <a:pt x="0" y="163804"/>
                  </a:lnTo>
                  <a:lnTo>
                    <a:pt x="272440" y="436232"/>
                  </a:lnTo>
                  <a:lnTo>
                    <a:pt x="544880" y="163804"/>
                  </a:lnTo>
                  <a:lnTo>
                    <a:pt x="421119" y="163804"/>
                  </a:lnTo>
                  <a:lnTo>
                    <a:pt x="421119" y="0"/>
                  </a:lnTo>
                  <a:close/>
                </a:path>
              </a:pathLst>
            </a:custGeom>
            <a:solidFill>
              <a:srgbClr val="00A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720219" y="2965449"/>
              <a:ext cx="751840" cy="626745"/>
            </a:xfrm>
            <a:custGeom>
              <a:avLst/>
              <a:gdLst/>
              <a:ahLst/>
              <a:cxnLst/>
              <a:rect l="l" t="t" r="r" b="b"/>
              <a:pathLst>
                <a:path w="751839" h="626745">
                  <a:moveTo>
                    <a:pt x="413854" y="236486"/>
                  </a:moveTo>
                  <a:lnTo>
                    <a:pt x="338709" y="236486"/>
                  </a:lnTo>
                  <a:lnTo>
                    <a:pt x="338709" y="350723"/>
                  </a:lnTo>
                  <a:lnTo>
                    <a:pt x="413854" y="350723"/>
                  </a:lnTo>
                  <a:lnTo>
                    <a:pt x="413854" y="236486"/>
                  </a:lnTo>
                  <a:close/>
                </a:path>
                <a:path w="751839" h="626745">
                  <a:moveTo>
                    <a:pt x="751547" y="62636"/>
                  </a:moveTo>
                  <a:lnTo>
                    <a:pt x="733209" y="18351"/>
                  </a:lnTo>
                  <a:lnTo>
                    <a:pt x="688924" y="0"/>
                  </a:lnTo>
                  <a:lnTo>
                    <a:pt x="651344" y="0"/>
                  </a:lnTo>
                  <a:lnTo>
                    <a:pt x="651344" y="313143"/>
                  </a:lnTo>
                  <a:lnTo>
                    <a:pt x="650125" y="325424"/>
                  </a:lnTo>
                  <a:lnTo>
                    <a:pt x="623455" y="365264"/>
                  </a:lnTo>
                  <a:lnTo>
                    <a:pt x="588708" y="375767"/>
                  </a:lnTo>
                  <a:lnTo>
                    <a:pt x="162839" y="375767"/>
                  </a:lnTo>
                  <a:lnTo>
                    <a:pt x="118541" y="357441"/>
                  </a:lnTo>
                  <a:lnTo>
                    <a:pt x="100203" y="313143"/>
                  </a:lnTo>
                  <a:lnTo>
                    <a:pt x="100203" y="0"/>
                  </a:lnTo>
                  <a:lnTo>
                    <a:pt x="62623" y="0"/>
                  </a:lnTo>
                  <a:lnTo>
                    <a:pt x="18338" y="18351"/>
                  </a:lnTo>
                  <a:lnTo>
                    <a:pt x="0" y="62636"/>
                  </a:lnTo>
                  <a:lnTo>
                    <a:pt x="0" y="438404"/>
                  </a:lnTo>
                  <a:lnTo>
                    <a:pt x="18338" y="482688"/>
                  </a:lnTo>
                  <a:lnTo>
                    <a:pt x="62623" y="501027"/>
                  </a:lnTo>
                  <a:lnTo>
                    <a:pt x="231978" y="501027"/>
                  </a:lnTo>
                  <a:lnTo>
                    <a:pt x="191897" y="601243"/>
                  </a:lnTo>
                  <a:lnTo>
                    <a:pt x="130860" y="601243"/>
                  </a:lnTo>
                  <a:lnTo>
                    <a:pt x="125260" y="606844"/>
                  </a:lnTo>
                  <a:lnTo>
                    <a:pt x="125260" y="620674"/>
                  </a:lnTo>
                  <a:lnTo>
                    <a:pt x="130860" y="626287"/>
                  </a:lnTo>
                  <a:lnTo>
                    <a:pt x="620687" y="626287"/>
                  </a:lnTo>
                  <a:lnTo>
                    <a:pt x="626287" y="620674"/>
                  </a:lnTo>
                  <a:lnTo>
                    <a:pt x="626287" y="606844"/>
                  </a:lnTo>
                  <a:lnTo>
                    <a:pt x="620687" y="601243"/>
                  </a:lnTo>
                  <a:lnTo>
                    <a:pt x="559650" y="601243"/>
                  </a:lnTo>
                  <a:lnTo>
                    <a:pt x="532599" y="533615"/>
                  </a:lnTo>
                  <a:lnTo>
                    <a:pt x="532599" y="601243"/>
                  </a:lnTo>
                  <a:lnTo>
                    <a:pt x="218960" y="601243"/>
                  </a:lnTo>
                  <a:lnTo>
                    <a:pt x="259029" y="501027"/>
                  </a:lnTo>
                  <a:lnTo>
                    <a:pt x="492518" y="501027"/>
                  </a:lnTo>
                  <a:lnTo>
                    <a:pt x="532599" y="601243"/>
                  </a:lnTo>
                  <a:lnTo>
                    <a:pt x="532599" y="533615"/>
                  </a:lnTo>
                  <a:lnTo>
                    <a:pt x="519569" y="501027"/>
                  </a:lnTo>
                  <a:lnTo>
                    <a:pt x="688924" y="501027"/>
                  </a:lnTo>
                  <a:lnTo>
                    <a:pt x="701192" y="499821"/>
                  </a:lnTo>
                  <a:lnTo>
                    <a:pt x="741032" y="473151"/>
                  </a:lnTo>
                  <a:lnTo>
                    <a:pt x="751547" y="438404"/>
                  </a:lnTo>
                  <a:lnTo>
                    <a:pt x="751547" y="375767"/>
                  </a:lnTo>
                  <a:lnTo>
                    <a:pt x="751547" y="62636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12070" y="3045358"/>
              <a:ext cx="167843" cy="131508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5845480" y="2840189"/>
              <a:ext cx="501650" cy="476250"/>
            </a:xfrm>
            <a:custGeom>
              <a:avLst/>
              <a:gdLst/>
              <a:ahLst/>
              <a:cxnLst/>
              <a:rect l="l" t="t" r="r" b="b"/>
              <a:pathLst>
                <a:path w="501650" h="476250">
                  <a:moveTo>
                    <a:pt x="137795" y="112737"/>
                  </a:moveTo>
                  <a:lnTo>
                    <a:pt x="135813" y="102984"/>
                  </a:lnTo>
                  <a:lnTo>
                    <a:pt x="130441" y="95021"/>
                  </a:lnTo>
                  <a:lnTo>
                    <a:pt x="122478" y="89649"/>
                  </a:lnTo>
                  <a:lnTo>
                    <a:pt x="112737" y="87680"/>
                  </a:lnTo>
                  <a:lnTo>
                    <a:pt x="102984" y="89649"/>
                  </a:lnTo>
                  <a:lnTo>
                    <a:pt x="95021" y="95021"/>
                  </a:lnTo>
                  <a:lnTo>
                    <a:pt x="89649" y="102984"/>
                  </a:lnTo>
                  <a:lnTo>
                    <a:pt x="87693" y="112737"/>
                  </a:lnTo>
                  <a:lnTo>
                    <a:pt x="89649" y="122491"/>
                  </a:lnTo>
                  <a:lnTo>
                    <a:pt x="95021" y="130454"/>
                  </a:lnTo>
                  <a:lnTo>
                    <a:pt x="102984" y="135826"/>
                  </a:lnTo>
                  <a:lnTo>
                    <a:pt x="112737" y="137795"/>
                  </a:lnTo>
                  <a:lnTo>
                    <a:pt x="122478" y="135826"/>
                  </a:lnTo>
                  <a:lnTo>
                    <a:pt x="130441" y="130454"/>
                  </a:lnTo>
                  <a:lnTo>
                    <a:pt x="135813" y="122491"/>
                  </a:lnTo>
                  <a:lnTo>
                    <a:pt x="137795" y="112737"/>
                  </a:lnTo>
                  <a:close/>
                </a:path>
                <a:path w="501650" h="476250">
                  <a:moveTo>
                    <a:pt x="413359" y="112737"/>
                  </a:moveTo>
                  <a:lnTo>
                    <a:pt x="411391" y="102984"/>
                  </a:lnTo>
                  <a:lnTo>
                    <a:pt x="406019" y="95021"/>
                  </a:lnTo>
                  <a:lnTo>
                    <a:pt x="398043" y="89649"/>
                  </a:lnTo>
                  <a:lnTo>
                    <a:pt x="388302" y="87680"/>
                  </a:lnTo>
                  <a:lnTo>
                    <a:pt x="378548" y="89649"/>
                  </a:lnTo>
                  <a:lnTo>
                    <a:pt x="370586" y="95021"/>
                  </a:lnTo>
                  <a:lnTo>
                    <a:pt x="365226" y="102984"/>
                  </a:lnTo>
                  <a:lnTo>
                    <a:pt x="363258" y="112737"/>
                  </a:lnTo>
                  <a:lnTo>
                    <a:pt x="365226" y="122491"/>
                  </a:lnTo>
                  <a:lnTo>
                    <a:pt x="370586" y="130454"/>
                  </a:lnTo>
                  <a:lnTo>
                    <a:pt x="378548" y="135826"/>
                  </a:lnTo>
                  <a:lnTo>
                    <a:pt x="388302" y="137795"/>
                  </a:lnTo>
                  <a:lnTo>
                    <a:pt x="398043" y="135826"/>
                  </a:lnTo>
                  <a:lnTo>
                    <a:pt x="406019" y="130454"/>
                  </a:lnTo>
                  <a:lnTo>
                    <a:pt x="411391" y="122491"/>
                  </a:lnTo>
                  <a:lnTo>
                    <a:pt x="413359" y="112737"/>
                  </a:lnTo>
                  <a:close/>
                </a:path>
                <a:path w="501650" h="476250">
                  <a:moveTo>
                    <a:pt x="501027" y="162521"/>
                  </a:moveTo>
                  <a:lnTo>
                    <a:pt x="501015" y="62547"/>
                  </a:lnTo>
                  <a:lnTo>
                    <a:pt x="482688" y="18351"/>
                  </a:lnTo>
                  <a:lnTo>
                    <a:pt x="438404" y="0"/>
                  </a:lnTo>
                  <a:lnTo>
                    <a:pt x="438327" y="115430"/>
                  </a:lnTo>
                  <a:lnTo>
                    <a:pt x="436257" y="127177"/>
                  </a:lnTo>
                  <a:lnTo>
                    <a:pt x="404444" y="160058"/>
                  </a:lnTo>
                  <a:lnTo>
                    <a:pt x="392772" y="162521"/>
                  </a:lnTo>
                  <a:lnTo>
                    <a:pt x="381000" y="162191"/>
                  </a:lnTo>
                  <a:lnTo>
                    <a:pt x="343776" y="135597"/>
                  </a:lnTo>
                  <a:lnTo>
                    <a:pt x="338074" y="111328"/>
                  </a:lnTo>
                  <a:lnTo>
                    <a:pt x="338074" y="109905"/>
                  </a:lnTo>
                  <a:lnTo>
                    <a:pt x="338201" y="108470"/>
                  </a:lnTo>
                  <a:lnTo>
                    <a:pt x="294779" y="98018"/>
                  </a:lnTo>
                  <a:lnTo>
                    <a:pt x="250520" y="94538"/>
                  </a:lnTo>
                  <a:lnTo>
                    <a:pt x="206260" y="98018"/>
                  </a:lnTo>
                  <a:lnTo>
                    <a:pt x="162839" y="108470"/>
                  </a:lnTo>
                  <a:lnTo>
                    <a:pt x="162966" y="109905"/>
                  </a:lnTo>
                  <a:lnTo>
                    <a:pt x="162966" y="111328"/>
                  </a:lnTo>
                  <a:lnTo>
                    <a:pt x="148170" y="148170"/>
                  </a:lnTo>
                  <a:lnTo>
                    <a:pt x="112737" y="162852"/>
                  </a:lnTo>
                  <a:lnTo>
                    <a:pt x="102920" y="161874"/>
                  </a:lnTo>
                  <a:lnTo>
                    <a:pt x="71056" y="140538"/>
                  </a:lnTo>
                  <a:lnTo>
                    <a:pt x="62636" y="112737"/>
                  </a:lnTo>
                  <a:lnTo>
                    <a:pt x="63601" y="102920"/>
                  </a:lnTo>
                  <a:lnTo>
                    <a:pt x="84937" y="71056"/>
                  </a:lnTo>
                  <a:lnTo>
                    <a:pt x="112737" y="62636"/>
                  </a:lnTo>
                  <a:lnTo>
                    <a:pt x="124955" y="64122"/>
                  </a:lnTo>
                  <a:lnTo>
                    <a:pt x="136271" y="68465"/>
                  </a:lnTo>
                  <a:lnTo>
                    <a:pt x="146227" y="75399"/>
                  </a:lnTo>
                  <a:lnTo>
                    <a:pt x="154317" y="84670"/>
                  </a:lnTo>
                  <a:lnTo>
                    <a:pt x="201955" y="73126"/>
                  </a:lnTo>
                  <a:lnTo>
                    <a:pt x="250507" y="69278"/>
                  </a:lnTo>
                  <a:lnTo>
                    <a:pt x="299072" y="73126"/>
                  </a:lnTo>
                  <a:lnTo>
                    <a:pt x="346722" y="84670"/>
                  </a:lnTo>
                  <a:lnTo>
                    <a:pt x="354507" y="75628"/>
                  </a:lnTo>
                  <a:lnTo>
                    <a:pt x="363359" y="69278"/>
                  </a:lnTo>
                  <a:lnTo>
                    <a:pt x="364058" y="68770"/>
                  </a:lnTo>
                  <a:lnTo>
                    <a:pt x="374954" y="64325"/>
                  </a:lnTo>
                  <a:lnTo>
                    <a:pt x="386168" y="62636"/>
                  </a:lnTo>
                  <a:lnTo>
                    <a:pt x="386753" y="62547"/>
                  </a:lnTo>
                  <a:lnTo>
                    <a:pt x="398665" y="63601"/>
                  </a:lnTo>
                  <a:lnTo>
                    <a:pt x="434162" y="92430"/>
                  </a:lnTo>
                  <a:lnTo>
                    <a:pt x="438327" y="115430"/>
                  </a:lnTo>
                  <a:lnTo>
                    <a:pt x="438327" y="0"/>
                  </a:lnTo>
                  <a:lnTo>
                    <a:pt x="62636" y="0"/>
                  </a:lnTo>
                  <a:lnTo>
                    <a:pt x="50355" y="1219"/>
                  </a:lnTo>
                  <a:lnTo>
                    <a:pt x="10515" y="27889"/>
                  </a:lnTo>
                  <a:lnTo>
                    <a:pt x="0" y="62547"/>
                  </a:lnTo>
                  <a:lnTo>
                    <a:pt x="0" y="413359"/>
                  </a:lnTo>
                  <a:lnTo>
                    <a:pt x="18338" y="457657"/>
                  </a:lnTo>
                  <a:lnTo>
                    <a:pt x="62636" y="475983"/>
                  </a:lnTo>
                  <a:lnTo>
                    <a:pt x="187883" y="475983"/>
                  </a:lnTo>
                  <a:lnTo>
                    <a:pt x="187883" y="353237"/>
                  </a:lnTo>
                  <a:lnTo>
                    <a:pt x="139534" y="286346"/>
                  </a:lnTo>
                  <a:lnTo>
                    <a:pt x="136055" y="281482"/>
                  </a:lnTo>
                  <a:lnTo>
                    <a:pt x="136588" y="274815"/>
                  </a:lnTo>
                  <a:lnTo>
                    <a:pt x="140792" y="270560"/>
                  </a:lnTo>
                  <a:lnTo>
                    <a:pt x="241007" y="165354"/>
                  </a:lnTo>
                  <a:lnTo>
                    <a:pt x="243509" y="162852"/>
                  </a:lnTo>
                  <a:lnTo>
                    <a:pt x="245986" y="160375"/>
                  </a:lnTo>
                  <a:lnTo>
                    <a:pt x="254050" y="160375"/>
                  </a:lnTo>
                  <a:lnTo>
                    <a:pt x="259041" y="165354"/>
                  </a:lnTo>
                  <a:lnTo>
                    <a:pt x="359244" y="270560"/>
                  </a:lnTo>
                  <a:lnTo>
                    <a:pt x="363448" y="274815"/>
                  </a:lnTo>
                  <a:lnTo>
                    <a:pt x="363969" y="281482"/>
                  </a:lnTo>
                  <a:lnTo>
                    <a:pt x="360502" y="286346"/>
                  </a:lnTo>
                  <a:lnTo>
                    <a:pt x="313651" y="353237"/>
                  </a:lnTo>
                  <a:lnTo>
                    <a:pt x="313651" y="475983"/>
                  </a:lnTo>
                  <a:lnTo>
                    <a:pt x="438912" y="475983"/>
                  </a:lnTo>
                  <a:lnTo>
                    <a:pt x="482866" y="457466"/>
                  </a:lnTo>
                  <a:lnTo>
                    <a:pt x="501027" y="413359"/>
                  </a:lnTo>
                  <a:lnTo>
                    <a:pt x="501027" y="162521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19466" y="5101950"/>
              <a:ext cx="68097" cy="72796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87193" y="5100773"/>
              <a:ext cx="66941" cy="72796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5719648" y="5077282"/>
              <a:ext cx="535940" cy="292735"/>
            </a:xfrm>
            <a:custGeom>
              <a:avLst/>
              <a:gdLst/>
              <a:ahLst/>
              <a:cxnLst/>
              <a:rect l="l" t="t" r="r" b="b"/>
              <a:pathLst>
                <a:path w="535939" h="292735">
                  <a:moveTo>
                    <a:pt x="190233" y="1193"/>
                  </a:moveTo>
                  <a:lnTo>
                    <a:pt x="166751" y="12"/>
                  </a:lnTo>
                  <a:lnTo>
                    <a:pt x="166751" y="1193"/>
                  </a:lnTo>
                  <a:lnTo>
                    <a:pt x="190233" y="1193"/>
                  </a:lnTo>
                  <a:close/>
                </a:path>
                <a:path w="535939" h="292735">
                  <a:moveTo>
                    <a:pt x="367563" y="0"/>
                  </a:moveTo>
                  <a:lnTo>
                    <a:pt x="344068" y="1181"/>
                  </a:lnTo>
                  <a:lnTo>
                    <a:pt x="367563" y="1181"/>
                  </a:lnTo>
                  <a:lnTo>
                    <a:pt x="367563" y="0"/>
                  </a:lnTo>
                  <a:close/>
                </a:path>
                <a:path w="535939" h="292735">
                  <a:moveTo>
                    <a:pt x="535457" y="29375"/>
                  </a:moveTo>
                  <a:lnTo>
                    <a:pt x="529590" y="24688"/>
                  </a:lnTo>
                  <a:lnTo>
                    <a:pt x="523709" y="24688"/>
                  </a:lnTo>
                  <a:lnTo>
                    <a:pt x="457962" y="24676"/>
                  </a:lnTo>
                  <a:lnTo>
                    <a:pt x="457962" y="118605"/>
                  </a:lnTo>
                  <a:lnTo>
                    <a:pt x="455841" y="125349"/>
                  </a:lnTo>
                  <a:lnTo>
                    <a:pt x="450634" y="129324"/>
                  </a:lnTo>
                  <a:lnTo>
                    <a:pt x="444093" y="130009"/>
                  </a:lnTo>
                  <a:lnTo>
                    <a:pt x="437997" y="126834"/>
                  </a:lnTo>
                  <a:lnTo>
                    <a:pt x="421563" y="109220"/>
                  </a:lnTo>
                  <a:lnTo>
                    <a:pt x="415099" y="117640"/>
                  </a:lnTo>
                  <a:lnTo>
                    <a:pt x="410400" y="124625"/>
                  </a:lnTo>
                  <a:lnTo>
                    <a:pt x="405701" y="129197"/>
                  </a:lnTo>
                  <a:lnTo>
                    <a:pt x="399249" y="130352"/>
                  </a:lnTo>
                  <a:lnTo>
                    <a:pt x="393344" y="128536"/>
                  </a:lnTo>
                  <a:lnTo>
                    <a:pt x="388975" y="123748"/>
                  </a:lnTo>
                  <a:lnTo>
                    <a:pt x="384632" y="116281"/>
                  </a:lnTo>
                  <a:lnTo>
                    <a:pt x="380466" y="109220"/>
                  </a:lnTo>
                  <a:lnTo>
                    <a:pt x="365201" y="126834"/>
                  </a:lnTo>
                  <a:lnTo>
                    <a:pt x="359105" y="130492"/>
                  </a:lnTo>
                  <a:lnTo>
                    <a:pt x="352564" y="129768"/>
                  </a:lnTo>
                  <a:lnTo>
                    <a:pt x="352259" y="129514"/>
                  </a:lnTo>
                  <a:lnTo>
                    <a:pt x="347357" y="125514"/>
                  </a:lnTo>
                  <a:lnTo>
                    <a:pt x="345224" y="118605"/>
                  </a:lnTo>
                  <a:lnTo>
                    <a:pt x="345224" y="36410"/>
                  </a:lnTo>
                  <a:lnTo>
                    <a:pt x="345224" y="25184"/>
                  </a:lnTo>
                  <a:lnTo>
                    <a:pt x="345224" y="24676"/>
                  </a:lnTo>
                  <a:lnTo>
                    <a:pt x="313486" y="25184"/>
                  </a:lnTo>
                  <a:lnTo>
                    <a:pt x="289458" y="24384"/>
                  </a:lnTo>
                  <a:lnTo>
                    <a:pt x="274231" y="26657"/>
                  </a:lnTo>
                  <a:lnTo>
                    <a:pt x="268909" y="36410"/>
                  </a:lnTo>
                  <a:lnTo>
                    <a:pt x="263423" y="26657"/>
                  </a:lnTo>
                  <a:lnTo>
                    <a:pt x="253415" y="25184"/>
                  </a:lnTo>
                  <a:lnTo>
                    <a:pt x="247916" y="24384"/>
                  </a:lnTo>
                  <a:lnTo>
                    <a:pt x="223824" y="25184"/>
                  </a:lnTo>
                  <a:lnTo>
                    <a:pt x="192570" y="24676"/>
                  </a:lnTo>
                  <a:lnTo>
                    <a:pt x="192468" y="123456"/>
                  </a:lnTo>
                  <a:lnTo>
                    <a:pt x="189039" y="128016"/>
                  </a:lnTo>
                  <a:lnTo>
                    <a:pt x="185521" y="129184"/>
                  </a:lnTo>
                  <a:lnTo>
                    <a:pt x="177800" y="129514"/>
                  </a:lnTo>
                  <a:lnTo>
                    <a:pt x="177342" y="129184"/>
                  </a:lnTo>
                  <a:lnTo>
                    <a:pt x="171284" y="124777"/>
                  </a:lnTo>
                  <a:lnTo>
                    <a:pt x="164553" y="116954"/>
                  </a:lnTo>
                  <a:lnTo>
                    <a:pt x="156171" y="108038"/>
                  </a:lnTo>
                  <a:lnTo>
                    <a:pt x="149720" y="116459"/>
                  </a:lnTo>
                  <a:lnTo>
                    <a:pt x="145021" y="123456"/>
                  </a:lnTo>
                  <a:lnTo>
                    <a:pt x="140322" y="128028"/>
                  </a:lnTo>
                  <a:lnTo>
                    <a:pt x="133858" y="129184"/>
                  </a:lnTo>
                  <a:lnTo>
                    <a:pt x="131178" y="128358"/>
                  </a:lnTo>
                  <a:lnTo>
                    <a:pt x="127952" y="127368"/>
                  </a:lnTo>
                  <a:lnTo>
                    <a:pt x="123596" y="122567"/>
                  </a:lnTo>
                  <a:lnTo>
                    <a:pt x="119659" y="115798"/>
                  </a:lnTo>
                  <a:lnTo>
                    <a:pt x="115074" y="108038"/>
                  </a:lnTo>
                  <a:lnTo>
                    <a:pt x="107365" y="116281"/>
                  </a:lnTo>
                  <a:lnTo>
                    <a:pt x="100977" y="123748"/>
                  </a:lnTo>
                  <a:lnTo>
                    <a:pt x="94589" y="128358"/>
                  </a:lnTo>
                  <a:lnTo>
                    <a:pt x="86893" y="128016"/>
                  </a:lnTo>
                  <a:lnTo>
                    <a:pt x="82194" y="125666"/>
                  </a:lnTo>
                  <a:lnTo>
                    <a:pt x="79844" y="122148"/>
                  </a:lnTo>
                  <a:lnTo>
                    <a:pt x="79844" y="23495"/>
                  </a:lnTo>
                  <a:lnTo>
                    <a:pt x="4699" y="23495"/>
                  </a:lnTo>
                  <a:lnTo>
                    <a:pt x="0" y="28181"/>
                  </a:lnTo>
                  <a:lnTo>
                    <a:pt x="0" y="287718"/>
                  </a:lnTo>
                  <a:lnTo>
                    <a:pt x="4686" y="292417"/>
                  </a:lnTo>
                  <a:lnTo>
                    <a:pt x="263029" y="292417"/>
                  </a:lnTo>
                  <a:lnTo>
                    <a:pt x="267728" y="287718"/>
                  </a:lnTo>
                  <a:lnTo>
                    <a:pt x="272427" y="292417"/>
                  </a:lnTo>
                  <a:lnTo>
                    <a:pt x="530758" y="292417"/>
                  </a:lnTo>
                  <a:lnTo>
                    <a:pt x="535457" y="287718"/>
                  </a:lnTo>
                  <a:lnTo>
                    <a:pt x="535457" y="280670"/>
                  </a:lnTo>
                  <a:lnTo>
                    <a:pt x="535457" y="130492"/>
                  </a:lnTo>
                  <a:lnTo>
                    <a:pt x="535457" y="130352"/>
                  </a:lnTo>
                  <a:lnTo>
                    <a:pt x="535457" y="130009"/>
                  </a:lnTo>
                  <a:lnTo>
                    <a:pt x="535457" y="29375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954505" y="4834221"/>
              <a:ext cx="66916" cy="72796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5819445" y="4618151"/>
              <a:ext cx="653415" cy="655320"/>
            </a:xfrm>
            <a:custGeom>
              <a:avLst/>
              <a:gdLst/>
              <a:ahLst/>
              <a:cxnLst/>
              <a:rect l="l" t="t" r="r" b="b"/>
              <a:pathLst>
                <a:path w="653414" h="655320">
                  <a:moveTo>
                    <a:pt x="301815" y="220764"/>
                  </a:moveTo>
                  <a:lnTo>
                    <a:pt x="297116" y="216077"/>
                  </a:lnTo>
                  <a:lnTo>
                    <a:pt x="225475" y="216077"/>
                  </a:lnTo>
                  <a:lnTo>
                    <a:pt x="225475" y="310007"/>
                  </a:lnTo>
                  <a:lnTo>
                    <a:pt x="223342" y="316915"/>
                  </a:lnTo>
                  <a:lnTo>
                    <a:pt x="218135" y="321170"/>
                  </a:lnTo>
                  <a:lnTo>
                    <a:pt x="211607" y="321906"/>
                  </a:lnTo>
                  <a:lnTo>
                    <a:pt x="205511" y="318236"/>
                  </a:lnTo>
                  <a:lnTo>
                    <a:pt x="189077" y="300621"/>
                  </a:lnTo>
                  <a:lnTo>
                    <a:pt x="177330" y="317055"/>
                  </a:lnTo>
                  <a:lnTo>
                    <a:pt x="172631" y="324104"/>
                  </a:lnTo>
                  <a:lnTo>
                    <a:pt x="162064" y="322922"/>
                  </a:lnTo>
                  <a:lnTo>
                    <a:pt x="146799" y="300621"/>
                  </a:lnTo>
                  <a:lnTo>
                    <a:pt x="130365" y="318236"/>
                  </a:lnTo>
                  <a:lnTo>
                    <a:pt x="124269" y="321894"/>
                  </a:lnTo>
                  <a:lnTo>
                    <a:pt x="117741" y="321170"/>
                  </a:lnTo>
                  <a:lnTo>
                    <a:pt x="112522" y="316903"/>
                  </a:lnTo>
                  <a:lnTo>
                    <a:pt x="110401" y="310007"/>
                  </a:lnTo>
                  <a:lnTo>
                    <a:pt x="110401" y="216077"/>
                  </a:lnTo>
                  <a:lnTo>
                    <a:pt x="39941" y="216077"/>
                  </a:lnTo>
                  <a:lnTo>
                    <a:pt x="34074" y="220764"/>
                  </a:lnTo>
                  <a:lnTo>
                    <a:pt x="34074" y="460311"/>
                  </a:lnTo>
                  <a:lnTo>
                    <a:pt x="105181" y="460514"/>
                  </a:lnTo>
                  <a:lnTo>
                    <a:pt x="143281" y="460171"/>
                  </a:lnTo>
                  <a:lnTo>
                    <a:pt x="160223" y="460489"/>
                  </a:lnTo>
                  <a:lnTo>
                    <a:pt x="167932" y="462673"/>
                  </a:lnTo>
                  <a:lnTo>
                    <a:pt x="174980" y="460984"/>
                  </a:lnTo>
                  <a:lnTo>
                    <a:pt x="190830" y="460616"/>
                  </a:lnTo>
                  <a:lnTo>
                    <a:pt x="228701" y="460679"/>
                  </a:lnTo>
                  <a:lnTo>
                    <a:pt x="301802" y="460311"/>
                  </a:lnTo>
                  <a:lnTo>
                    <a:pt x="301815" y="220764"/>
                  </a:lnTo>
                  <a:close/>
                </a:path>
                <a:path w="653414" h="655320">
                  <a:moveTo>
                    <a:pt x="371081" y="359321"/>
                  </a:moveTo>
                  <a:lnTo>
                    <a:pt x="367576" y="341960"/>
                  </a:lnTo>
                  <a:lnTo>
                    <a:pt x="358013" y="327774"/>
                  </a:lnTo>
                  <a:lnTo>
                    <a:pt x="343827" y="318211"/>
                  </a:lnTo>
                  <a:lnTo>
                    <a:pt x="326453" y="314706"/>
                  </a:lnTo>
                  <a:lnTo>
                    <a:pt x="325272" y="314706"/>
                  </a:lnTo>
                  <a:lnTo>
                    <a:pt x="325272" y="403948"/>
                  </a:lnTo>
                  <a:lnTo>
                    <a:pt x="326453" y="403948"/>
                  </a:lnTo>
                  <a:lnTo>
                    <a:pt x="343827" y="400443"/>
                  </a:lnTo>
                  <a:lnTo>
                    <a:pt x="358013" y="390893"/>
                  </a:lnTo>
                  <a:lnTo>
                    <a:pt x="367576" y="376707"/>
                  </a:lnTo>
                  <a:lnTo>
                    <a:pt x="371081" y="359321"/>
                  </a:lnTo>
                  <a:close/>
                </a:path>
                <a:path w="653414" h="655320">
                  <a:moveTo>
                    <a:pt x="652894" y="300596"/>
                  </a:moveTo>
                  <a:lnTo>
                    <a:pt x="651141" y="298259"/>
                  </a:lnTo>
                  <a:lnTo>
                    <a:pt x="649376" y="295897"/>
                  </a:lnTo>
                  <a:lnTo>
                    <a:pt x="643509" y="294716"/>
                  </a:lnTo>
                  <a:lnTo>
                    <a:pt x="581266" y="282968"/>
                  </a:lnTo>
                  <a:lnTo>
                    <a:pt x="576021" y="264515"/>
                  </a:lnTo>
                  <a:lnTo>
                    <a:pt x="570661" y="250113"/>
                  </a:lnTo>
                  <a:lnTo>
                    <a:pt x="569798" y="247777"/>
                  </a:lnTo>
                  <a:lnTo>
                    <a:pt x="569239" y="246278"/>
                  </a:lnTo>
                  <a:lnTo>
                    <a:pt x="561124" y="228485"/>
                  </a:lnTo>
                  <a:lnTo>
                    <a:pt x="551916" y="211353"/>
                  </a:lnTo>
                  <a:lnTo>
                    <a:pt x="556869" y="204317"/>
                  </a:lnTo>
                  <a:lnTo>
                    <a:pt x="580021" y="171450"/>
                  </a:lnTo>
                  <a:lnTo>
                    <a:pt x="588314" y="159677"/>
                  </a:lnTo>
                  <a:lnTo>
                    <a:pt x="591845" y="154978"/>
                  </a:lnTo>
                  <a:lnTo>
                    <a:pt x="591616" y="153822"/>
                  </a:lnTo>
                  <a:lnTo>
                    <a:pt x="590905" y="150304"/>
                  </a:lnTo>
                  <a:lnTo>
                    <a:pt x="590664" y="149110"/>
                  </a:lnTo>
                  <a:lnTo>
                    <a:pt x="587146" y="144411"/>
                  </a:lnTo>
                  <a:lnTo>
                    <a:pt x="545426" y="103339"/>
                  </a:lnTo>
                  <a:lnTo>
                    <a:pt x="510819" y="69278"/>
                  </a:lnTo>
                  <a:lnTo>
                    <a:pt x="507288" y="64579"/>
                  </a:lnTo>
                  <a:lnTo>
                    <a:pt x="500253" y="64579"/>
                  </a:lnTo>
                  <a:lnTo>
                    <a:pt x="500253" y="340537"/>
                  </a:lnTo>
                  <a:lnTo>
                    <a:pt x="500253" y="371081"/>
                  </a:lnTo>
                  <a:lnTo>
                    <a:pt x="499071" y="378117"/>
                  </a:lnTo>
                  <a:lnTo>
                    <a:pt x="499071" y="386346"/>
                  </a:lnTo>
                  <a:lnTo>
                    <a:pt x="497890" y="394550"/>
                  </a:lnTo>
                  <a:lnTo>
                    <a:pt x="495541" y="402780"/>
                  </a:lnTo>
                  <a:lnTo>
                    <a:pt x="494372" y="408660"/>
                  </a:lnTo>
                  <a:lnTo>
                    <a:pt x="489686" y="412178"/>
                  </a:lnTo>
                  <a:lnTo>
                    <a:pt x="487324" y="412178"/>
                  </a:lnTo>
                  <a:lnTo>
                    <a:pt x="487324" y="432130"/>
                  </a:lnTo>
                  <a:lnTo>
                    <a:pt x="484974" y="438010"/>
                  </a:lnTo>
                  <a:lnTo>
                    <a:pt x="481457" y="446227"/>
                  </a:lnTo>
                  <a:lnTo>
                    <a:pt x="474408" y="460324"/>
                  </a:lnTo>
                  <a:lnTo>
                    <a:pt x="470877" y="466191"/>
                  </a:lnTo>
                  <a:lnTo>
                    <a:pt x="463829" y="468541"/>
                  </a:lnTo>
                  <a:lnTo>
                    <a:pt x="452107" y="461492"/>
                  </a:lnTo>
                  <a:lnTo>
                    <a:pt x="450926" y="454444"/>
                  </a:lnTo>
                  <a:lnTo>
                    <a:pt x="453263" y="448576"/>
                  </a:lnTo>
                  <a:lnTo>
                    <a:pt x="456806" y="442696"/>
                  </a:lnTo>
                  <a:lnTo>
                    <a:pt x="460311" y="435660"/>
                  </a:lnTo>
                  <a:lnTo>
                    <a:pt x="462673" y="428612"/>
                  </a:lnTo>
                  <a:lnTo>
                    <a:pt x="465010" y="422744"/>
                  </a:lnTo>
                  <a:lnTo>
                    <a:pt x="472059" y="419214"/>
                  </a:lnTo>
                  <a:lnTo>
                    <a:pt x="477939" y="422744"/>
                  </a:lnTo>
                  <a:lnTo>
                    <a:pt x="483806" y="425094"/>
                  </a:lnTo>
                  <a:lnTo>
                    <a:pt x="487324" y="432130"/>
                  </a:lnTo>
                  <a:lnTo>
                    <a:pt x="487324" y="412178"/>
                  </a:lnTo>
                  <a:lnTo>
                    <a:pt x="481457" y="412178"/>
                  </a:lnTo>
                  <a:lnTo>
                    <a:pt x="475589" y="410997"/>
                  </a:lnTo>
                  <a:lnTo>
                    <a:pt x="470890" y="405130"/>
                  </a:lnTo>
                  <a:lnTo>
                    <a:pt x="474408" y="383984"/>
                  </a:lnTo>
                  <a:lnTo>
                    <a:pt x="475589" y="375780"/>
                  </a:lnTo>
                  <a:lnTo>
                    <a:pt x="476758" y="369900"/>
                  </a:lnTo>
                  <a:lnTo>
                    <a:pt x="481457" y="364032"/>
                  </a:lnTo>
                  <a:lnTo>
                    <a:pt x="488505" y="365201"/>
                  </a:lnTo>
                  <a:lnTo>
                    <a:pt x="494372" y="366382"/>
                  </a:lnTo>
                  <a:lnTo>
                    <a:pt x="500253" y="371081"/>
                  </a:lnTo>
                  <a:lnTo>
                    <a:pt x="500253" y="340537"/>
                  </a:lnTo>
                  <a:lnTo>
                    <a:pt x="497230" y="349504"/>
                  </a:lnTo>
                  <a:lnTo>
                    <a:pt x="489381" y="353174"/>
                  </a:lnTo>
                  <a:lnTo>
                    <a:pt x="481088" y="351116"/>
                  </a:lnTo>
                  <a:lnTo>
                    <a:pt x="476758" y="342887"/>
                  </a:lnTo>
                  <a:lnTo>
                    <a:pt x="476758" y="335838"/>
                  </a:lnTo>
                  <a:lnTo>
                    <a:pt x="475576" y="327634"/>
                  </a:lnTo>
                  <a:lnTo>
                    <a:pt x="473240" y="320586"/>
                  </a:lnTo>
                  <a:lnTo>
                    <a:pt x="472059" y="314706"/>
                  </a:lnTo>
                  <a:lnTo>
                    <a:pt x="475576" y="307670"/>
                  </a:lnTo>
                  <a:lnTo>
                    <a:pt x="482752" y="306463"/>
                  </a:lnTo>
                  <a:lnTo>
                    <a:pt x="488505" y="305308"/>
                  </a:lnTo>
                  <a:lnTo>
                    <a:pt x="495541" y="308825"/>
                  </a:lnTo>
                  <a:lnTo>
                    <a:pt x="496722" y="315887"/>
                  </a:lnTo>
                  <a:lnTo>
                    <a:pt x="500253" y="340537"/>
                  </a:lnTo>
                  <a:lnTo>
                    <a:pt x="500253" y="64579"/>
                  </a:lnTo>
                  <a:lnTo>
                    <a:pt x="495541" y="68110"/>
                  </a:lnTo>
                  <a:lnTo>
                    <a:pt x="487324" y="73723"/>
                  </a:lnTo>
                  <a:lnTo>
                    <a:pt x="487324" y="286524"/>
                  </a:lnTo>
                  <a:lnTo>
                    <a:pt x="484974" y="293560"/>
                  </a:lnTo>
                  <a:lnTo>
                    <a:pt x="477939" y="295922"/>
                  </a:lnTo>
                  <a:lnTo>
                    <a:pt x="472059" y="298259"/>
                  </a:lnTo>
                  <a:lnTo>
                    <a:pt x="465010" y="294741"/>
                  </a:lnTo>
                  <a:lnTo>
                    <a:pt x="462673" y="290042"/>
                  </a:lnTo>
                  <a:lnTo>
                    <a:pt x="460311" y="282968"/>
                  </a:lnTo>
                  <a:lnTo>
                    <a:pt x="456806" y="277126"/>
                  </a:lnTo>
                  <a:lnTo>
                    <a:pt x="453263" y="270090"/>
                  </a:lnTo>
                  <a:lnTo>
                    <a:pt x="449745" y="264210"/>
                  </a:lnTo>
                  <a:lnTo>
                    <a:pt x="452107" y="257162"/>
                  </a:lnTo>
                  <a:lnTo>
                    <a:pt x="463829" y="250113"/>
                  </a:lnTo>
                  <a:lnTo>
                    <a:pt x="470877" y="252463"/>
                  </a:lnTo>
                  <a:lnTo>
                    <a:pt x="474408" y="258343"/>
                  </a:lnTo>
                  <a:lnTo>
                    <a:pt x="477939" y="265379"/>
                  </a:lnTo>
                  <a:lnTo>
                    <a:pt x="482625" y="273608"/>
                  </a:lnTo>
                  <a:lnTo>
                    <a:pt x="484974" y="280657"/>
                  </a:lnTo>
                  <a:lnTo>
                    <a:pt x="487324" y="286524"/>
                  </a:lnTo>
                  <a:lnTo>
                    <a:pt x="487324" y="73723"/>
                  </a:lnTo>
                  <a:lnTo>
                    <a:pt x="456806" y="94526"/>
                  </a:lnTo>
                  <a:lnTo>
                    <a:pt x="456806" y="232511"/>
                  </a:lnTo>
                  <a:lnTo>
                    <a:pt x="456806" y="240715"/>
                  </a:lnTo>
                  <a:lnTo>
                    <a:pt x="452107" y="244233"/>
                  </a:lnTo>
                  <a:lnTo>
                    <a:pt x="446227" y="247777"/>
                  </a:lnTo>
                  <a:lnTo>
                    <a:pt x="439178" y="246595"/>
                  </a:lnTo>
                  <a:lnTo>
                    <a:pt x="435660" y="241896"/>
                  </a:lnTo>
                  <a:lnTo>
                    <a:pt x="430961" y="236029"/>
                  </a:lnTo>
                  <a:lnTo>
                    <a:pt x="415683" y="220764"/>
                  </a:lnTo>
                  <a:lnTo>
                    <a:pt x="415683" y="213715"/>
                  </a:lnTo>
                  <a:lnTo>
                    <a:pt x="420395" y="209016"/>
                  </a:lnTo>
                  <a:lnTo>
                    <a:pt x="425094" y="204317"/>
                  </a:lnTo>
                  <a:lnTo>
                    <a:pt x="432130" y="204317"/>
                  </a:lnTo>
                  <a:lnTo>
                    <a:pt x="448576" y="220764"/>
                  </a:lnTo>
                  <a:lnTo>
                    <a:pt x="453263" y="227799"/>
                  </a:lnTo>
                  <a:lnTo>
                    <a:pt x="456806" y="232511"/>
                  </a:lnTo>
                  <a:lnTo>
                    <a:pt x="456806" y="94526"/>
                  </a:lnTo>
                  <a:lnTo>
                    <a:pt x="443877" y="103339"/>
                  </a:lnTo>
                  <a:lnTo>
                    <a:pt x="437375" y="99809"/>
                  </a:lnTo>
                  <a:lnTo>
                    <a:pt x="426910" y="94132"/>
                  </a:lnTo>
                  <a:lnTo>
                    <a:pt x="414528" y="88404"/>
                  </a:lnTo>
                  <a:lnTo>
                    <a:pt x="414528" y="196100"/>
                  </a:lnTo>
                  <a:lnTo>
                    <a:pt x="407466" y="207848"/>
                  </a:lnTo>
                  <a:lnTo>
                    <a:pt x="400418" y="209016"/>
                  </a:lnTo>
                  <a:lnTo>
                    <a:pt x="394550" y="205498"/>
                  </a:lnTo>
                  <a:lnTo>
                    <a:pt x="388683" y="200799"/>
                  </a:lnTo>
                  <a:lnTo>
                    <a:pt x="381647" y="197281"/>
                  </a:lnTo>
                  <a:lnTo>
                    <a:pt x="375767" y="194932"/>
                  </a:lnTo>
                  <a:lnTo>
                    <a:pt x="369900" y="191401"/>
                  </a:lnTo>
                  <a:lnTo>
                    <a:pt x="367550" y="185534"/>
                  </a:lnTo>
                  <a:lnTo>
                    <a:pt x="368490" y="183184"/>
                  </a:lnTo>
                  <a:lnTo>
                    <a:pt x="369900" y="179654"/>
                  </a:lnTo>
                  <a:lnTo>
                    <a:pt x="373418" y="173799"/>
                  </a:lnTo>
                  <a:lnTo>
                    <a:pt x="380466" y="171450"/>
                  </a:lnTo>
                  <a:lnTo>
                    <a:pt x="385165" y="174955"/>
                  </a:lnTo>
                  <a:lnTo>
                    <a:pt x="392214" y="178498"/>
                  </a:lnTo>
                  <a:lnTo>
                    <a:pt x="400431" y="183184"/>
                  </a:lnTo>
                  <a:lnTo>
                    <a:pt x="406298" y="187883"/>
                  </a:lnTo>
                  <a:lnTo>
                    <a:pt x="413346" y="189052"/>
                  </a:lnTo>
                  <a:lnTo>
                    <a:pt x="414528" y="196100"/>
                  </a:lnTo>
                  <a:lnTo>
                    <a:pt x="414528" y="88404"/>
                  </a:lnTo>
                  <a:lnTo>
                    <a:pt x="409384" y="86017"/>
                  </a:lnTo>
                  <a:lnTo>
                    <a:pt x="391210" y="79222"/>
                  </a:lnTo>
                  <a:lnTo>
                    <a:pt x="372249" y="73977"/>
                  </a:lnTo>
                  <a:lnTo>
                    <a:pt x="361670" y="11747"/>
                  </a:lnTo>
                  <a:lnTo>
                    <a:pt x="360514" y="5867"/>
                  </a:lnTo>
                  <a:lnTo>
                    <a:pt x="360502" y="167919"/>
                  </a:lnTo>
                  <a:lnTo>
                    <a:pt x="358152" y="179654"/>
                  </a:lnTo>
                  <a:lnTo>
                    <a:pt x="352285" y="183184"/>
                  </a:lnTo>
                  <a:lnTo>
                    <a:pt x="345236" y="182003"/>
                  </a:lnTo>
                  <a:lnTo>
                    <a:pt x="338188" y="179654"/>
                  </a:lnTo>
                  <a:lnTo>
                    <a:pt x="324091" y="177317"/>
                  </a:lnTo>
                  <a:lnTo>
                    <a:pt x="318236" y="176136"/>
                  </a:lnTo>
                  <a:lnTo>
                    <a:pt x="313524" y="170268"/>
                  </a:lnTo>
                  <a:lnTo>
                    <a:pt x="314693" y="164388"/>
                  </a:lnTo>
                  <a:lnTo>
                    <a:pt x="315874" y="157353"/>
                  </a:lnTo>
                  <a:lnTo>
                    <a:pt x="321741" y="153822"/>
                  </a:lnTo>
                  <a:lnTo>
                    <a:pt x="327621" y="155003"/>
                  </a:lnTo>
                  <a:lnTo>
                    <a:pt x="335876" y="156184"/>
                  </a:lnTo>
                  <a:lnTo>
                    <a:pt x="352272" y="160870"/>
                  </a:lnTo>
                  <a:lnTo>
                    <a:pt x="356971" y="160870"/>
                  </a:lnTo>
                  <a:lnTo>
                    <a:pt x="360502" y="167919"/>
                  </a:lnTo>
                  <a:lnTo>
                    <a:pt x="360502" y="5867"/>
                  </a:lnTo>
                  <a:lnTo>
                    <a:pt x="355815" y="2349"/>
                  </a:lnTo>
                  <a:lnTo>
                    <a:pt x="349948" y="2349"/>
                  </a:lnTo>
                  <a:lnTo>
                    <a:pt x="301790" y="1308"/>
                  </a:lnTo>
                  <a:lnTo>
                    <a:pt x="301790" y="169087"/>
                  </a:lnTo>
                  <a:lnTo>
                    <a:pt x="297103" y="174955"/>
                  </a:lnTo>
                  <a:lnTo>
                    <a:pt x="283006" y="174955"/>
                  </a:lnTo>
                  <a:lnTo>
                    <a:pt x="274789" y="176136"/>
                  </a:lnTo>
                  <a:lnTo>
                    <a:pt x="259524" y="176136"/>
                  </a:lnTo>
                  <a:lnTo>
                    <a:pt x="254825" y="171450"/>
                  </a:lnTo>
                  <a:lnTo>
                    <a:pt x="254812" y="165569"/>
                  </a:lnTo>
                  <a:lnTo>
                    <a:pt x="253657" y="159689"/>
                  </a:lnTo>
                  <a:lnTo>
                    <a:pt x="258343" y="153822"/>
                  </a:lnTo>
                  <a:lnTo>
                    <a:pt x="265379" y="152654"/>
                  </a:lnTo>
                  <a:lnTo>
                    <a:pt x="281825" y="150304"/>
                  </a:lnTo>
                  <a:lnTo>
                    <a:pt x="297103" y="150304"/>
                  </a:lnTo>
                  <a:lnTo>
                    <a:pt x="301764" y="154978"/>
                  </a:lnTo>
                  <a:lnTo>
                    <a:pt x="301790" y="169087"/>
                  </a:lnTo>
                  <a:lnTo>
                    <a:pt x="301790" y="1308"/>
                  </a:lnTo>
                  <a:lnTo>
                    <a:pt x="241909" y="0"/>
                  </a:lnTo>
                  <a:lnTo>
                    <a:pt x="236042" y="0"/>
                  </a:lnTo>
                  <a:lnTo>
                    <a:pt x="231343" y="4686"/>
                  </a:lnTo>
                  <a:lnTo>
                    <a:pt x="230162" y="9385"/>
                  </a:lnTo>
                  <a:lnTo>
                    <a:pt x="218414" y="71628"/>
                  </a:lnTo>
                  <a:lnTo>
                    <a:pt x="200126" y="76860"/>
                  </a:lnTo>
                  <a:lnTo>
                    <a:pt x="182168" y="83527"/>
                  </a:lnTo>
                  <a:lnTo>
                    <a:pt x="164426" y="91287"/>
                  </a:lnTo>
                  <a:lnTo>
                    <a:pt x="146799" y="99809"/>
                  </a:lnTo>
                  <a:lnTo>
                    <a:pt x="95123" y="63398"/>
                  </a:lnTo>
                  <a:lnTo>
                    <a:pt x="90424" y="59880"/>
                  </a:lnTo>
                  <a:lnTo>
                    <a:pt x="84556" y="61061"/>
                  </a:lnTo>
                  <a:lnTo>
                    <a:pt x="79857" y="64579"/>
                  </a:lnTo>
                  <a:lnTo>
                    <a:pt x="4699" y="140919"/>
                  </a:lnTo>
                  <a:lnTo>
                    <a:pt x="38" y="144411"/>
                  </a:lnTo>
                  <a:lnTo>
                    <a:pt x="0" y="151485"/>
                  </a:lnTo>
                  <a:lnTo>
                    <a:pt x="3517" y="156184"/>
                  </a:lnTo>
                  <a:lnTo>
                    <a:pt x="30530" y="196100"/>
                  </a:lnTo>
                  <a:lnTo>
                    <a:pt x="35229" y="193763"/>
                  </a:lnTo>
                  <a:lnTo>
                    <a:pt x="39928" y="192582"/>
                  </a:lnTo>
                  <a:lnTo>
                    <a:pt x="206667" y="192582"/>
                  </a:lnTo>
                  <a:lnTo>
                    <a:pt x="204330" y="191401"/>
                  </a:lnTo>
                  <a:lnTo>
                    <a:pt x="199631" y="186702"/>
                  </a:lnTo>
                  <a:lnTo>
                    <a:pt x="197281" y="180835"/>
                  </a:lnTo>
                  <a:lnTo>
                    <a:pt x="199631" y="173799"/>
                  </a:lnTo>
                  <a:lnTo>
                    <a:pt x="205511" y="171437"/>
                  </a:lnTo>
                  <a:lnTo>
                    <a:pt x="212547" y="167919"/>
                  </a:lnTo>
                  <a:lnTo>
                    <a:pt x="220776" y="164388"/>
                  </a:lnTo>
                  <a:lnTo>
                    <a:pt x="228981" y="162052"/>
                  </a:lnTo>
                  <a:lnTo>
                    <a:pt x="234861" y="159689"/>
                  </a:lnTo>
                  <a:lnTo>
                    <a:pt x="241909" y="163220"/>
                  </a:lnTo>
                  <a:lnTo>
                    <a:pt x="246595" y="174955"/>
                  </a:lnTo>
                  <a:lnTo>
                    <a:pt x="243090" y="182003"/>
                  </a:lnTo>
                  <a:lnTo>
                    <a:pt x="237210" y="184365"/>
                  </a:lnTo>
                  <a:lnTo>
                    <a:pt x="221945" y="189052"/>
                  </a:lnTo>
                  <a:lnTo>
                    <a:pt x="217233" y="192570"/>
                  </a:lnTo>
                  <a:lnTo>
                    <a:pt x="291299" y="192582"/>
                  </a:lnTo>
                  <a:lnTo>
                    <a:pt x="323761" y="213868"/>
                  </a:lnTo>
                  <a:lnTo>
                    <a:pt x="326453" y="227787"/>
                  </a:lnTo>
                  <a:lnTo>
                    <a:pt x="326453" y="291211"/>
                  </a:lnTo>
                  <a:lnTo>
                    <a:pt x="327634" y="291211"/>
                  </a:lnTo>
                  <a:lnTo>
                    <a:pt x="354126" y="296570"/>
                  </a:lnTo>
                  <a:lnTo>
                    <a:pt x="375780" y="311175"/>
                  </a:lnTo>
                  <a:lnTo>
                    <a:pt x="390372" y="332828"/>
                  </a:lnTo>
                  <a:lnTo>
                    <a:pt x="395732" y="359321"/>
                  </a:lnTo>
                  <a:lnTo>
                    <a:pt x="390372" y="385813"/>
                  </a:lnTo>
                  <a:lnTo>
                    <a:pt x="375767" y="407466"/>
                  </a:lnTo>
                  <a:lnTo>
                    <a:pt x="354126" y="422059"/>
                  </a:lnTo>
                  <a:lnTo>
                    <a:pt x="327634" y="427418"/>
                  </a:lnTo>
                  <a:lnTo>
                    <a:pt x="326453" y="427418"/>
                  </a:lnTo>
                  <a:lnTo>
                    <a:pt x="326453" y="460298"/>
                  </a:lnTo>
                  <a:lnTo>
                    <a:pt x="425094" y="460298"/>
                  </a:lnTo>
                  <a:lnTo>
                    <a:pt x="439026" y="463003"/>
                  </a:lnTo>
                  <a:lnTo>
                    <a:pt x="450202" y="470433"/>
                  </a:lnTo>
                  <a:lnTo>
                    <a:pt x="457631" y="481609"/>
                  </a:lnTo>
                  <a:lnTo>
                    <a:pt x="460324" y="495528"/>
                  </a:lnTo>
                  <a:lnTo>
                    <a:pt x="460324" y="629399"/>
                  </a:lnTo>
                  <a:lnTo>
                    <a:pt x="493204" y="652881"/>
                  </a:lnTo>
                  <a:lnTo>
                    <a:pt x="497903" y="655231"/>
                  </a:lnTo>
                  <a:lnTo>
                    <a:pt x="503770" y="655231"/>
                  </a:lnTo>
                  <a:lnTo>
                    <a:pt x="506120" y="654050"/>
                  </a:lnTo>
                  <a:lnTo>
                    <a:pt x="588314" y="571842"/>
                  </a:lnTo>
                  <a:lnTo>
                    <a:pt x="589495" y="564807"/>
                  </a:lnTo>
                  <a:lnTo>
                    <a:pt x="585965" y="560108"/>
                  </a:lnTo>
                  <a:lnTo>
                    <a:pt x="550735" y="508444"/>
                  </a:lnTo>
                  <a:lnTo>
                    <a:pt x="568058" y="473506"/>
                  </a:lnTo>
                  <a:lnTo>
                    <a:pt x="580097" y="436816"/>
                  </a:lnTo>
                  <a:lnTo>
                    <a:pt x="642327" y="426237"/>
                  </a:lnTo>
                  <a:lnTo>
                    <a:pt x="648208" y="425069"/>
                  </a:lnTo>
                  <a:lnTo>
                    <a:pt x="651725" y="420370"/>
                  </a:lnTo>
                  <a:lnTo>
                    <a:pt x="651725" y="419214"/>
                  </a:lnTo>
                  <a:lnTo>
                    <a:pt x="651751" y="412178"/>
                  </a:lnTo>
                  <a:lnTo>
                    <a:pt x="652272" y="364032"/>
                  </a:lnTo>
                  <a:lnTo>
                    <a:pt x="652386" y="353174"/>
                  </a:lnTo>
                  <a:lnTo>
                    <a:pt x="652894" y="305308"/>
                  </a:lnTo>
                  <a:lnTo>
                    <a:pt x="652894" y="300596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10155881" y="2573249"/>
            <a:ext cx="1534795" cy="1285875"/>
            <a:chOff x="10155881" y="2573249"/>
            <a:chExt cx="1534795" cy="1285875"/>
          </a:xfrm>
        </p:grpSpPr>
        <p:sp>
          <p:nvSpPr>
            <p:cNvPr id="47" name="object 47"/>
            <p:cNvSpPr/>
            <p:nvPr/>
          </p:nvSpPr>
          <p:spPr>
            <a:xfrm>
              <a:off x="10162231" y="2579599"/>
              <a:ext cx="1522095" cy="1273175"/>
            </a:xfrm>
            <a:custGeom>
              <a:avLst/>
              <a:gdLst/>
              <a:ahLst/>
              <a:cxnLst/>
              <a:rect l="l" t="t" r="r" b="b"/>
              <a:pathLst>
                <a:path w="1522095" h="1273175">
                  <a:moveTo>
                    <a:pt x="1323441" y="0"/>
                  </a:moveTo>
                  <a:lnTo>
                    <a:pt x="198323" y="0"/>
                  </a:lnTo>
                  <a:lnTo>
                    <a:pt x="152847" y="5237"/>
                  </a:lnTo>
                  <a:lnTo>
                    <a:pt x="111102" y="20156"/>
                  </a:lnTo>
                  <a:lnTo>
                    <a:pt x="74279" y="43567"/>
                  </a:lnTo>
                  <a:lnTo>
                    <a:pt x="43567" y="74279"/>
                  </a:lnTo>
                  <a:lnTo>
                    <a:pt x="20156" y="111102"/>
                  </a:lnTo>
                  <a:lnTo>
                    <a:pt x="5237" y="152847"/>
                  </a:lnTo>
                  <a:lnTo>
                    <a:pt x="0" y="198323"/>
                  </a:lnTo>
                  <a:lnTo>
                    <a:pt x="0" y="1074407"/>
                  </a:lnTo>
                  <a:lnTo>
                    <a:pt x="5237" y="1119879"/>
                  </a:lnTo>
                  <a:lnTo>
                    <a:pt x="20156" y="1161622"/>
                  </a:lnTo>
                  <a:lnTo>
                    <a:pt x="43567" y="1198445"/>
                  </a:lnTo>
                  <a:lnTo>
                    <a:pt x="74279" y="1229159"/>
                  </a:lnTo>
                  <a:lnTo>
                    <a:pt x="111102" y="1252571"/>
                  </a:lnTo>
                  <a:lnTo>
                    <a:pt x="152847" y="1267492"/>
                  </a:lnTo>
                  <a:lnTo>
                    <a:pt x="198323" y="1272730"/>
                  </a:lnTo>
                  <a:lnTo>
                    <a:pt x="1323441" y="1272730"/>
                  </a:lnTo>
                  <a:lnTo>
                    <a:pt x="1368917" y="1267492"/>
                  </a:lnTo>
                  <a:lnTo>
                    <a:pt x="1410662" y="1252571"/>
                  </a:lnTo>
                  <a:lnTo>
                    <a:pt x="1447485" y="1229159"/>
                  </a:lnTo>
                  <a:lnTo>
                    <a:pt x="1478197" y="1198445"/>
                  </a:lnTo>
                  <a:lnTo>
                    <a:pt x="1501608" y="1161622"/>
                  </a:lnTo>
                  <a:lnTo>
                    <a:pt x="1516527" y="1119879"/>
                  </a:lnTo>
                  <a:lnTo>
                    <a:pt x="1521764" y="1074407"/>
                  </a:lnTo>
                  <a:lnTo>
                    <a:pt x="1521764" y="198323"/>
                  </a:lnTo>
                  <a:lnTo>
                    <a:pt x="1516527" y="152847"/>
                  </a:lnTo>
                  <a:lnTo>
                    <a:pt x="1501608" y="111102"/>
                  </a:lnTo>
                  <a:lnTo>
                    <a:pt x="1478197" y="74279"/>
                  </a:lnTo>
                  <a:lnTo>
                    <a:pt x="1447485" y="43567"/>
                  </a:lnTo>
                  <a:lnTo>
                    <a:pt x="1410662" y="20156"/>
                  </a:lnTo>
                  <a:lnTo>
                    <a:pt x="1368917" y="5237"/>
                  </a:lnTo>
                  <a:lnTo>
                    <a:pt x="13234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162231" y="2579599"/>
              <a:ext cx="1522095" cy="1273175"/>
            </a:xfrm>
            <a:custGeom>
              <a:avLst/>
              <a:gdLst/>
              <a:ahLst/>
              <a:cxnLst/>
              <a:rect l="l" t="t" r="r" b="b"/>
              <a:pathLst>
                <a:path w="1522095" h="1273175">
                  <a:moveTo>
                    <a:pt x="1323441" y="0"/>
                  </a:moveTo>
                  <a:lnTo>
                    <a:pt x="198323" y="0"/>
                  </a:lnTo>
                  <a:lnTo>
                    <a:pt x="152847" y="5237"/>
                  </a:lnTo>
                  <a:lnTo>
                    <a:pt x="111102" y="20156"/>
                  </a:lnTo>
                  <a:lnTo>
                    <a:pt x="74279" y="43567"/>
                  </a:lnTo>
                  <a:lnTo>
                    <a:pt x="43567" y="74279"/>
                  </a:lnTo>
                  <a:lnTo>
                    <a:pt x="20156" y="111102"/>
                  </a:lnTo>
                  <a:lnTo>
                    <a:pt x="5237" y="152847"/>
                  </a:lnTo>
                  <a:lnTo>
                    <a:pt x="0" y="198323"/>
                  </a:lnTo>
                  <a:lnTo>
                    <a:pt x="0" y="1074407"/>
                  </a:lnTo>
                  <a:lnTo>
                    <a:pt x="5237" y="1119879"/>
                  </a:lnTo>
                  <a:lnTo>
                    <a:pt x="20156" y="1161622"/>
                  </a:lnTo>
                  <a:lnTo>
                    <a:pt x="43567" y="1198445"/>
                  </a:lnTo>
                  <a:lnTo>
                    <a:pt x="74279" y="1229159"/>
                  </a:lnTo>
                  <a:lnTo>
                    <a:pt x="111102" y="1252571"/>
                  </a:lnTo>
                  <a:lnTo>
                    <a:pt x="152847" y="1267492"/>
                  </a:lnTo>
                  <a:lnTo>
                    <a:pt x="198323" y="1272730"/>
                  </a:lnTo>
                  <a:lnTo>
                    <a:pt x="1323441" y="1272730"/>
                  </a:lnTo>
                  <a:lnTo>
                    <a:pt x="1368917" y="1267492"/>
                  </a:lnTo>
                  <a:lnTo>
                    <a:pt x="1410662" y="1252571"/>
                  </a:lnTo>
                  <a:lnTo>
                    <a:pt x="1447485" y="1229159"/>
                  </a:lnTo>
                  <a:lnTo>
                    <a:pt x="1478197" y="1198445"/>
                  </a:lnTo>
                  <a:lnTo>
                    <a:pt x="1501608" y="1161622"/>
                  </a:lnTo>
                  <a:lnTo>
                    <a:pt x="1516527" y="1119879"/>
                  </a:lnTo>
                  <a:lnTo>
                    <a:pt x="1521764" y="1074407"/>
                  </a:lnTo>
                  <a:lnTo>
                    <a:pt x="1521764" y="198323"/>
                  </a:lnTo>
                  <a:lnTo>
                    <a:pt x="1516527" y="152847"/>
                  </a:lnTo>
                  <a:lnTo>
                    <a:pt x="1501608" y="111102"/>
                  </a:lnTo>
                  <a:lnTo>
                    <a:pt x="1478197" y="74279"/>
                  </a:lnTo>
                  <a:lnTo>
                    <a:pt x="1447485" y="43567"/>
                  </a:lnTo>
                  <a:lnTo>
                    <a:pt x="1410662" y="20156"/>
                  </a:lnTo>
                  <a:lnTo>
                    <a:pt x="1368917" y="5237"/>
                  </a:lnTo>
                  <a:lnTo>
                    <a:pt x="1323441" y="0"/>
                  </a:lnTo>
                  <a:close/>
                </a:path>
              </a:pathLst>
            </a:custGeom>
            <a:ln w="12700">
              <a:solidFill>
                <a:srgbClr val="FB8F0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546995" y="2839694"/>
              <a:ext cx="752475" cy="752475"/>
            </a:xfrm>
            <a:custGeom>
              <a:avLst/>
              <a:gdLst/>
              <a:ahLst/>
              <a:cxnLst/>
              <a:rect l="l" t="t" r="r" b="b"/>
              <a:pathLst>
                <a:path w="752475" h="752475">
                  <a:moveTo>
                    <a:pt x="26162" y="427164"/>
                  </a:moveTo>
                  <a:lnTo>
                    <a:pt x="22745" y="387807"/>
                  </a:lnTo>
                  <a:lnTo>
                    <a:pt x="22529" y="370484"/>
                  </a:lnTo>
                  <a:lnTo>
                    <a:pt x="17487" y="365442"/>
                  </a:lnTo>
                  <a:lnTo>
                    <a:pt x="5016" y="365442"/>
                  </a:lnTo>
                  <a:lnTo>
                    <a:pt x="38" y="370484"/>
                  </a:lnTo>
                  <a:lnTo>
                    <a:pt x="0" y="376732"/>
                  </a:lnTo>
                  <a:lnTo>
                    <a:pt x="215" y="388543"/>
                  </a:lnTo>
                  <a:lnTo>
                    <a:pt x="3759" y="429514"/>
                  </a:lnTo>
                  <a:lnTo>
                    <a:pt x="8610" y="433679"/>
                  </a:lnTo>
                  <a:lnTo>
                    <a:pt x="14681" y="433679"/>
                  </a:lnTo>
                  <a:lnTo>
                    <a:pt x="15151" y="433654"/>
                  </a:lnTo>
                  <a:lnTo>
                    <a:pt x="21805" y="432790"/>
                  </a:lnTo>
                  <a:lnTo>
                    <a:pt x="26162" y="427164"/>
                  </a:lnTo>
                  <a:close/>
                </a:path>
                <a:path w="752475" h="752475">
                  <a:moveTo>
                    <a:pt x="34899" y="282778"/>
                  </a:moveTo>
                  <a:lnTo>
                    <a:pt x="31242" y="276631"/>
                  </a:lnTo>
                  <a:lnTo>
                    <a:pt x="19164" y="273583"/>
                  </a:lnTo>
                  <a:lnTo>
                    <a:pt x="13042" y="277215"/>
                  </a:lnTo>
                  <a:lnTo>
                    <a:pt x="4457" y="317957"/>
                  </a:lnTo>
                  <a:lnTo>
                    <a:pt x="2082" y="335826"/>
                  </a:lnTo>
                  <a:lnTo>
                    <a:pt x="6477" y="341464"/>
                  </a:lnTo>
                  <a:lnTo>
                    <a:pt x="13119" y="342265"/>
                  </a:lnTo>
                  <a:lnTo>
                    <a:pt x="14046" y="342290"/>
                  </a:lnTo>
                  <a:lnTo>
                    <a:pt x="19646" y="342290"/>
                  </a:lnTo>
                  <a:lnTo>
                    <a:pt x="24511" y="338099"/>
                  </a:lnTo>
                  <a:lnTo>
                    <a:pt x="25184" y="332409"/>
                  </a:lnTo>
                  <a:lnTo>
                    <a:pt x="26720" y="321411"/>
                  </a:lnTo>
                  <a:lnTo>
                    <a:pt x="28600" y="310451"/>
                  </a:lnTo>
                  <a:lnTo>
                    <a:pt x="30822" y="299567"/>
                  </a:lnTo>
                  <a:lnTo>
                    <a:pt x="33362" y="288798"/>
                  </a:lnTo>
                  <a:lnTo>
                    <a:pt x="34899" y="282778"/>
                  </a:lnTo>
                  <a:close/>
                </a:path>
                <a:path w="752475" h="752475">
                  <a:moveTo>
                    <a:pt x="49834" y="512521"/>
                  </a:moveTo>
                  <a:lnTo>
                    <a:pt x="36690" y="475246"/>
                  </a:lnTo>
                  <a:lnTo>
                    <a:pt x="32194" y="458546"/>
                  </a:lnTo>
                  <a:lnTo>
                    <a:pt x="26098" y="454939"/>
                  </a:lnTo>
                  <a:lnTo>
                    <a:pt x="14008" y="458025"/>
                  </a:lnTo>
                  <a:lnTo>
                    <a:pt x="10375" y="464172"/>
                  </a:lnTo>
                  <a:lnTo>
                    <a:pt x="11925" y="470192"/>
                  </a:lnTo>
                  <a:lnTo>
                    <a:pt x="26606" y="515086"/>
                  </a:lnTo>
                  <a:lnTo>
                    <a:pt x="32600" y="522185"/>
                  </a:lnTo>
                  <a:lnTo>
                    <a:pt x="38468" y="522185"/>
                  </a:lnTo>
                  <a:lnTo>
                    <a:pt x="39865" y="521931"/>
                  </a:lnTo>
                  <a:lnTo>
                    <a:pt x="47015" y="519087"/>
                  </a:lnTo>
                  <a:lnTo>
                    <a:pt x="49834" y="512521"/>
                  </a:lnTo>
                  <a:close/>
                </a:path>
                <a:path w="752475" h="752475">
                  <a:moveTo>
                    <a:pt x="68834" y="200875"/>
                  </a:moveTo>
                  <a:lnTo>
                    <a:pt x="66827" y="194017"/>
                  </a:lnTo>
                  <a:lnTo>
                    <a:pt x="55905" y="188048"/>
                  </a:lnTo>
                  <a:lnTo>
                    <a:pt x="49060" y="190042"/>
                  </a:lnTo>
                  <a:lnTo>
                    <a:pt x="30530" y="227355"/>
                  </a:lnTo>
                  <a:lnTo>
                    <a:pt x="23736" y="244055"/>
                  </a:lnTo>
                  <a:lnTo>
                    <a:pt x="26593" y="250596"/>
                  </a:lnTo>
                  <a:lnTo>
                    <a:pt x="33731" y="253415"/>
                  </a:lnTo>
                  <a:lnTo>
                    <a:pt x="35128" y="253682"/>
                  </a:lnTo>
                  <a:lnTo>
                    <a:pt x="41008" y="253682"/>
                  </a:lnTo>
                  <a:lnTo>
                    <a:pt x="45250" y="250977"/>
                  </a:lnTo>
                  <a:lnTo>
                    <a:pt x="47002" y="246532"/>
                  </a:lnTo>
                  <a:lnTo>
                    <a:pt x="51244" y="236270"/>
                  </a:lnTo>
                  <a:lnTo>
                    <a:pt x="55803" y="226136"/>
                  </a:lnTo>
                  <a:lnTo>
                    <a:pt x="60667" y="216141"/>
                  </a:lnTo>
                  <a:lnTo>
                    <a:pt x="65836" y="206336"/>
                  </a:lnTo>
                  <a:lnTo>
                    <a:pt x="68834" y="200875"/>
                  </a:lnTo>
                  <a:close/>
                </a:path>
                <a:path w="752475" h="752475">
                  <a:moveTo>
                    <a:pt x="94056" y="589229"/>
                  </a:moveTo>
                  <a:lnTo>
                    <a:pt x="72047" y="556425"/>
                  </a:lnTo>
                  <a:lnTo>
                    <a:pt x="63512" y="541362"/>
                  </a:lnTo>
                  <a:lnTo>
                    <a:pt x="56667" y="539394"/>
                  </a:lnTo>
                  <a:lnTo>
                    <a:pt x="45758" y="545414"/>
                  </a:lnTo>
                  <a:lnTo>
                    <a:pt x="43776" y="552272"/>
                  </a:lnTo>
                  <a:lnTo>
                    <a:pt x="46786" y="557720"/>
                  </a:lnTo>
                  <a:lnTo>
                    <a:pt x="72174" y="597496"/>
                  </a:lnTo>
                  <a:lnTo>
                    <a:pt x="77812" y="602107"/>
                  </a:lnTo>
                  <a:lnTo>
                    <a:pt x="83604" y="602107"/>
                  </a:lnTo>
                  <a:lnTo>
                    <a:pt x="85915" y="601421"/>
                  </a:lnTo>
                  <a:lnTo>
                    <a:pt x="87922" y="599935"/>
                  </a:lnTo>
                  <a:lnTo>
                    <a:pt x="92951" y="596277"/>
                  </a:lnTo>
                  <a:lnTo>
                    <a:pt x="94056" y="589229"/>
                  </a:lnTo>
                  <a:close/>
                </a:path>
                <a:path w="752475" h="752475">
                  <a:moveTo>
                    <a:pt x="122047" y="130048"/>
                  </a:moveTo>
                  <a:lnTo>
                    <a:pt x="121818" y="122910"/>
                  </a:lnTo>
                  <a:lnTo>
                    <a:pt x="112725" y="114427"/>
                  </a:lnTo>
                  <a:lnTo>
                    <a:pt x="105600" y="114642"/>
                  </a:lnTo>
                  <a:lnTo>
                    <a:pt x="78384" y="146164"/>
                  </a:lnTo>
                  <a:lnTo>
                    <a:pt x="67665" y="160642"/>
                  </a:lnTo>
                  <a:lnTo>
                    <a:pt x="68795" y="167690"/>
                  </a:lnTo>
                  <a:lnTo>
                    <a:pt x="75831" y="172783"/>
                  </a:lnTo>
                  <a:lnTo>
                    <a:pt x="78143" y="173482"/>
                  </a:lnTo>
                  <a:lnTo>
                    <a:pt x="83921" y="173482"/>
                  </a:lnTo>
                  <a:lnTo>
                    <a:pt x="87376" y="171856"/>
                  </a:lnTo>
                  <a:lnTo>
                    <a:pt x="89573" y="168859"/>
                  </a:lnTo>
                  <a:lnTo>
                    <a:pt x="96215" y="159981"/>
                  </a:lnTo>
                  <a:lnTo>
                    <a:pt x="103149" y="151282"/>
                  </a:lnTo>
                  <a:lnTo>
                    <a:pt x="110350" y="142824"/>
                  </a:lnTo>
                  <a:lnTo>
                    <a:pt x="117792" y="134607"/>
                  </a:lnTo>
                  <a:lnTo>
                    <a:pt x="122047" y="130048"/>
                  </a:lnTo>
                  <a:close/>
                </a:path>
                <a:path w="752475" h="752475">
                  <a:moveTo>
                    <a:pt x="156654" y="659765"/>
                  </a:moveTo>
                  <a:lnTo>
                    <a:pt x="155968" y="652665"/>
                  </a:lnTo>
                  <a:lnTo>
                    <a:pt x="151168" y="648690"/>
                  </a:lnTo>
                  <a:lnTo>
                    <a:pt x="142748" y="641515"/>
                  </a:lnTo>
                  <a:lnTo>
                    <a:pt x="134518" y="634034"/>
                  </a:lnTo>
                  <a:lnTo>
                    <a:pt x="126504" y="626313"/>
                  </a:lnTo>
                  <a:lnTo>
                    <a:pt x="118757" y="618350"/>
                  </a:lnTo>
                  <a:lnTo>
                    <a:pt x="114490" y="613816"/>
                  </a:lnTo>
                  <a:lnTo>
                    <a:pt x="107353" y="613600"/>
                  </a:lnTo>
                  <a:lnTo>
                    <a:pt x="98298" y="622134"/>
                  </a:lnTo>
                  <a:lnTo>
                    <a:pt x="98082" y="629285"/>
                  </a:lnTo>
                  <a:lnTo>
                    <a:pt x="102349" y="633806"/>
                  </a:lnTo>
                  <a:lnTo>
                    <a:pt x="136791" y="666064"/>
                  </a:lnTo>
                  <a:lnTo>
                    <a:pt x="141427" y="668642"/>
                  </a:lnTo>
                  <a:lnTo>
                    <a:pt x="147218" y="668642"/>
                  </a:lnTo>
                  <a:lnTo>
                    <a:pt x="150444" y="667258"/>
                  </a:lnTo>
                  <a:lnTo>
                    <a:pt x="156654" y="659765"/>
                  </a:lnTo>
                  <a:close/>
                </a:path>
                <a:path w="752475" h="752475">
                  <a:moveTo>
                    <a:pt x="192659" y="67564"/>
                  </a:moveTo>
                  <a:lnTo>
                    <a:pt x="185940" y="57073"/>
                  </a:lnTo>
                  <a:lnTo>
                    <a:pt x="178968" y="55537"/>
                  </a:lnTo>
                  <a:lnTo>
                    <a:pt x="173736" y="58915"/>
                  </a:lnTo>
                  <a:lnTo>
                    <a:pt x="135648" y="86779"/>
                  </a:lnTo>
                  <a:lnTo>
                    <a:pt x="130213" y="97866"/>
                  </a:lnTo>
                  <a:lnTo>
                    <a:pt x="136423" y="105321"/>
                  </a:lnTo>
                  <a:lnTo>
                    <a:pt x="139623" y="106705"/>
                  </a:lnTo>
                  <a:lnTo>
                    <a:pt x="145402" y="106705"/>
                  </a:lnTo>
                  <a:lnTo>
                    <a:pt x="147955" y="105854"/>
                  </a:lnTo>
                  <a:lnTo>
                    <a:pt x="150063" y="104089"/>
                  </a:lnTo>
                  <a:lnTo>
                    <a:pt x="158699" y="97142"/>
                  </a:lnTo>
                  <a:lnTo>
                    <a:pt x="167576" y="90436"/>
                  </a:lnTo>
                  <a:lnTo>
                    <a:pt x="176644" y="84023"/>
                  </a:lnTo>
                  <a:lnTo>
                    <a:pt x="185889" y="77889"/>
                  </a:lnTo>
                  <a:lnTo>
                    <a:pt x="191122" y="74536"/>
                  </a:lnTo>
                  <a:lnTo>
                    <a:pt x="192659" y="67564"/>
                  </a:lnTo>
                  <a:close/>
                </a:path>
                <a:path w="752475" h="752475">
                  <a:moveTo>
                    <a:pt x="234022" y="705485"/>
                  </a:moveTo>
                  <a:lnTo>
                    <a:pt x="231597" y="698779"/>
                  </a:lnTo>
                  <a:lnTo>
                    <a:pt x="225958" y="696125"/>
                  </a:lnTo>
                  <a:lnTo>
                    <a:pt x="216014" y="691261"/>
                  </a:lnTo>
                  <a:lnTo>
                    <a:pt x="206184" y="686066"/>
                  </a:lnTo>
                  <a:lnTo>
                    <a:pt x="196519" y="680567"/>
                  </a:lnTo>
                  <a:lnTo>
                    <a:pt x="187045" y="674763"/>
                  </a:lnTo>
                  <a:lnTo>
                    <a:pt x="181800" y="671423"/>
                  </a:lnTo>
                  <a:lnTo>
                    <a:pt x="174815" y="672985"/>
                  </a:lnTo>
                  <a:lnTo>
                    <a:pt x="168173" y="683488"/>
                  </a:lnTo>
                  <a:lnTo>
                    <a:pt x="169735" y="690448"/>
                  </a:lnTo>
                  <a:lnTo>
                    <a:pt x="174980" y="693788"/>
                  </a:lnTo>
                  <a:lnTo>
                    <a:pt x="216382" y="716521"/>
                  </a:lnTo>
                  <a:lnTo>
                    <a:pt x="219557" y="717600"/>
                  </a:lnTo>
                  <a:lnTo>
                    <a:pt x="225412" y="717600"/>
                  </a:lnTo>
                  <a:lnTo>
                    <a:pt x="229450" y="715200"/>
                  </a:lnTo>
                  <a:lnTo>
                    <a:pt x="234022" y="705485"/>
                  </a:lnTo>
                  <a:close/>
                </a:path>
                <a:path w="752475" h="752475">
                  <a:moveTo>
                    <a:pt x="275018" y="31635"/>
                  </a:moveTo>
                  <a:lnTo>
                    <a:pt x="271132" y="19799"/>
                  </a:lnTo>
                  <a:lnTo>
                    <a:pt x="264769" y="16560"/>
                  </a:lnTo>
                  <a:lnTo>
                    <a:pt x="258851" y="18516"/>
                  </a:lnTo>
                  <a:lnTo>
                    <a:pt x="215011" y="36029"/>
                  </a:lnTo>
                  <a:lnTo>
                    <a:pt x="206984" y="45427"/>
                  </a:lnTo>
                  <a:lnTo>
                    <a:pt x="211582" y="55118"/>
                  </a:lnTo>
                  <a:lnTo>
                    <a:pt x="215620" y="57480"/>
                  </a:lnTo>
                  <a:lnTo>
                    <a:pt x="221449" y="57480"/>
                  </a:lnTo>
                  <a:lnTo>
                    <a:pt x="223113" y="57137"/>
                  </a:lnTo>
                  <a:lnTo>
                    <a:pt x="224663" y="56388"/>
                  </a:lnTo>
                  <a:lnTo>
                    <a:pt x="234759" y="51803"/>
                  </a:lnTo>
                  <a:lnTo>
                    <a:pt x="245021" y="47523"/>
                  </a:lnTo>
                  <a:lnTo>
                    <a:pt x="255397" y="43561"/>
                  </a:lnTo>
                  <a:lnTo>
                    <a:pt x="265861" y="39941"/>
                  </a:lnTo>
                  <a:lnTo>
                    <a:pt x="271792" y="37998"/>
                  </a:lnTo>
                  <a:lnTo>
                    <a:pt x="275018" y="31635"/>
                  </a:lnTo>
                  <a:close/>
                </a:path>
                <a:path w="752475" h="752475">
                  <a:moveTo>
                    <a:pt x="320382" y="730440"/>
                  </a:moveTo>
                  <a:lnTo>
                    <a:pt x="316357" y="724560"/>
                  </a:lnTo>
                  <a:lnTo>
                    <a:pt x="310248" y="723392"/>
                  </a:lnTo>
                  <a:lnTo>
                    <a:pt x="299377" y="721156"/>
                  </a:lnTo>
                  <a:lnTo>
                    <a:pt x="288569" y="718591"/>
                  </a:lnTo>
                  <a:lnTo>
                    <a:pt x="277850" y="715683"/>
                  </a:lnTo>
                  <a:lnTo>
                    <a:pt x="267258" y="712444"/>
                  </a:lnTo>
                  <a:lnTo>
                    <a:pt x="261353" y="710526"/>
                  </a:lnTo>
                  <a:lnTo>
                    <a:pt x="254977" y="713778"/>
                  </a:lnTo>
                  <a:lnTo>
                    <a:pt x="251142" y="725614"/>
                  </a:lnTo>
                  <a:lnTo>
                    <a:pt x="254393" y="731964"/>
                  </a:lnTo>
                  <a:lnTo>
                    <a:pt x="260324" y="733882"/>
                  </a:lnTo>
                  <a:lnTo>
                    <a:pt x="306070" y="745540"/>
                  </a:lnTo>
                  <a:lnTo>
                    <a:pt x="307492" y="745731"/>
                  </a:lnTo>
                  <a:lnTo>
                    <a:pt x="313486" y="745731"/>
                  </a:lnTo>
                  <a:lnTo>
                    <a:pt x="318211" y="741946"/>
                  </a:lnTo>
                  <a:lnTo>
                    <a:pt x="320382" y="730440"/>
                  </a:lnTo>
                  <a:close/>
                </a:path>
                <a:path w="752475" h="752475">
                  <a:moveTo>
                    <a:pt x="363740" y="17399"/>
                  </a:moveTo>
                  <a:lnTo>
                    <a:pt x="362927" y="4978"/>
                  </a:lnTo>
                  <a:lnTo>
                    <a:pt x="357505" y="368"/>
                  </a:lnTo>
                  <a:lnTo>
                    <a:pt x="351358" y="673"/>
                  </a:lnTo>
                  <a:lnTo>
                    <a:pt x="304533" y="6667"/>
                  </a:lnTo>
                  <a:lnTo>
                    <a:pt x="294436" y="13766"/>
                  </a:lnTo>
                  <a:lnTo>
                    <a:pt x="296646" y="25273"/>
                  </a:lnTo>
                  <a:lnTo>
                    <a:pt x="301358" y="29019"/>
                  </a:lnTo>
                  <a:lnTo>
                    <a:pt x="307378" y="29019"/>
                  </a:lnTo>
                  <a:lnTo>
                    <a:pt x="308089" y="28943"/>
                  </a:lnTo>
                  <a:lnTo>
                    <a:pt x="308800" y="28803"/>
                  </a:lnTo>
                  <a:lnTo>
                    <a:pt x="319697" y="26885"/>
                  </a:lnTo>
                  <a:lnTo>
                    <a:pt x="330695" y="25298"/>
                  </a:lnTo>
                  <a:lnTo>
                    <a:pt x="341744" y="24053"/>
                  </a:lnTo>
                  <a:lnTo>
                    <a:pt x="352818" y="23164"/>
                  </a:lnTo>
                  <a:lnTo>
                    <a:pt x="359016" y="22758"/>
                  </a:lnTo>
                  <a:lnTo>
                    <a:pt x="363740" y="17399"/>
                  </a:lnTo>
                  <a:close/>
                </a:path>
                <a:path w="752475" h="752475">
                  <a:moveTo>
                    <a:pt x="411022" y="745528"/>
                  </a:moveTo>
                  <a:lnTo>
                    <a:pt x="410260" y="733120"/>
                  </a:lnTo>
                  <a:lnTo>
                    <a:pt x="406298" y="729475"/>
                  </a:lnTo>
                  <a:lnTo>
                    <a:pt x="405066" y="728357"/>
                  </a:lnTo>
                  <a:lnTo>
                    <a:pt x="398678" y="728789"/>
                  </a:lnTo>
                  <a:lnTo>
                    <a:pt x="387616" y="729310"/>
                  </a:lnTo>
                  <a:lnTo>
                    <a:pt x="376491" y="729475"/>
                  </a:lnTo>
                  <a:lnTo>
                    <a:pt x="365353" y="729322"/>
                  </a:lnTo>
                  <a:lnTo>
                    <a:pt x="354279" y="728827"/>
                  </a:lnTo>
                  <a:lnTo>
                    <a:pt x="348170" y="728395"/>
                  </a:lnTo>
                  <a:lnTo>
                    <a:pt x="342722" y="733183"/>
                  </a:lnTo>
                  <a:lnTo>
                    <a:pt x="341985" y="745617"/>
                  </a:lnTo>
                  <a:lnTo>
                    <a:pt x="346722" y="750976"/>
                  </a:lnTo>
                  <a:lnTo>
                    <a:pt x="360603" y="751801"/>
                  </a:lnTo>
                  <a:lnTo>
                    <a:pt x="368338" y="752043"/>
                  </a:lnTo>
                  <a:lnTo>
                    <a:pt x="384098" y="752043"/>
                  </a:lnTo>
                  <a:lnTo>
                    <a:pt x="392163" y="751801"/>
                  </a:lnTo>
                  <a:lnTo>
                    <a:pt x="406311" y="750887"/>
                  </a:lnTo>
                  <a:lnTo>
                    <a:pt x="411022" y="745528"/>
                  </a:lnTo>
                  <a:close/>
                </a:path>
                <a:path w="752475" h="752475">
                  <a:moveTo>
                    <a:pt x="455561" y="13284"/>
                  </a:moveTo>
                  <a:lnTo>
                    <a:pt x="410337" y="1422"/>
                  </a:lnTo>
                  <a:lnTo>
                    <a:pt x="398551" y="546"/>
                  </a:lnTo>
                  <a:lnTo>
                    <a:pt x="392277" y="0"/>
                  </a:lnTo>
                  <a:lnTo>
                    <a:pt x="386994" y="4902"/>
                  </a:lnTo>
                  <a:lnTo>
                    <a:pt x="386270" y="17335"/>
                  </a:lnTo>
                  <a:lnTo>
                    <a:pt x="391020" y="22669"/>
                  </a:lnTo>
                  <a:lnTo>
                    <a:pt x="397217" y="23037"/>
                  </a:lnTo>
                  <a:lnTo>
                    <a:pt x="408305" y="23863"/>
                  </a:lnTo>
                  <a:lnTo>
                    <a:pt x="419366" y="25044"/>
                  </a:lnTo>
                  <a:lnTo>
                    <a:pt x="430364" y="26555"/>
                  </a:lnTo>
                  <a:lnTo>
                    <a:pt x="441274" y="28409"/>
                  </a:lnTo>
                  <a:lnTo>
                    <a:pt x="441972" y="28549"/>
                  </a:lnTo>
                  <a:lnTo>
                    <a:pt x="442658" y="28600"/>
                  </a:lnTo>
                  <a:lnTo>
                    <a:pt x="448665" y="28600"/>
                  </a:lnTo>
                  <a:lnTo>
                    <a:pt x="453415" y="24803"/>
                  </a:lnTo>
                  <a:lnTo>
                    <a:pt x="455561" y="13284"/>
                  </a:lnTo>
                  <a:close/>
                </a:path>
                <a:path w="752475" h="752475">
                  <a:moveTo>
                    <a:pt x="501815" y="725360"/>
                  </a:moveTo>
                  <a:lnTo>
                    <a:pt x="497979" y="713524"/>
                  </a:lnTo>
                  <a:lnTo>
                    <a:pt x="491642" y="710298"/>
                  </a:lnTo>
                  <a:lnTo>
                    <a:pt x="485698" y="712216"/>
                  </a:lnTo>
                  <a:lnTo>
                    <a:pt x="475094" y="715479"/>
                  </a:lnTo>
                  <a:lnTo>
                    <a:pt x="464375" y="718413"/>
                  </a:lnTo>
                  <a:lnTo>
                    <a:pt x="453580" y="721004"/>
                  </a:lnTo>
                  <a:lnTo>
                    <a:pt x="442722" y="723239"/>
                  </a:lnTo>
                  <a:lnTo>
                    <a:pt x="436613" y="724408"/>
                  </a:lnTo>
                  <a:lnTo>
                    <a:pt x="432587" y="730313"/>
                  </a:lnTo>
                  <a:lnTo>
                    <a:pt x="434771" y="741845"/>
                  </a:lnTo>
                  <a:lnTo>
                    <a:pt x="439496" y="745591"/>
                  </a:lnTo>
                  <a:lnTo>
                    <a:pt x="445516" y="745591"/>
                  </a:lnTo>
                  <a:lnTo>
                    <a:pt x="492671" y="733640"/>
                  </a:lnTo>
                  <a:lnTo>
                    <a:pt x="498589" y="731710"/>
                  </a:lnTo>
                  <a:lnTo>
                    <a:pt x="501815" y="725360"/>
                  </a:lnTo>
                  <a:close/>
                </a:path>
                <a:path w="752475" h="752475">
                  <a:moveTo>
                    <a:pt x="543229" y="44411"/>
                  </a:moveTo>
                  <a:lnTo>
                    <a:pt x="502361" y="21590"/>
                  </a:lnTo>
                  <a:lnTo>
                    <a:pt x="485241" y="15887"/>
                  </a:lnTo>
                  <a:lnTo>
                    <a:pt x="478917" y="19164"/>
                  </a:lnTo>
                  <a:lnTo>
                    <a:pt x="475107" y="31013"/>
                  </a:lnTo>
                  <a:lnTo>
                    <a:pt x="478370" y="37363"/>
                  </a:lnTo>
                  <a:lnTo>
                    <a:pt x="484301" y="39268"/>
                  </a:lnTo>
                  <a:lnTo>
                    <a:pt x="494792" y="42824"/>
                  </a:lnTo>
                  <a:lnTo>
                    <a:pt x="505206" y="46710"/>
                  </a:lnTo>
                  <a:lnTo>
                    <a:pt x="515493" y="50939"/>
                  </a:lnTo>
                  <a:lnTo>
                    <a:pt x="525627" y="55473"/>
                  </a:lnTo>
                  <a:lnTo>
                    <a:pt x="527164" y="56210"/>
                  </a:lnTo>
                  <a:lnTo>
                    <a:pt x="528789" y="56540"/>
                  </a:lnTo>
                  <a:lnTo>
                    <a:pt x="534619" y="56540"/>
                  </a:lnTo>
                  <a:lnTo>
                    <a:pt x="538683" y="54140"/>
                  </a:lnTo>
                  <a:lnTo>
                    <a:pt x="543229" y="44411"/>
                  </a:lnTo>
                  <a:close/>
                </a:path>
                <a:path w="752475" h="752475">
                  <a:moveTo>
                    <a:pt x="584657" y="683133"/>
                  </a:moveTo>
                  <a:lnTo>
                    <a:pt x="581304" y="677887"/>
                  </a:lnTo>
                  <a:lnTo>
                    <a:pt x="577977" y="672630"/>
                  </a:lnTo>
                  <a:lnTo>
                    <a:pt x="571004" y="671093"/>
                  </a:lnTo>
                  <a:lnTo>
                    <a:pt x="536854" y="690968"/>
                  </a:lnTo>
                  <a:lnTo>
                    <a:pt x="521296" y="698512"/>
                  </a:lnTo>
                  <a:lnTo>
                    <a:pt x="518883" y="705205"/>
                  </a:lnTo>
                  <a:lnTo>
                    <a:pt x="523468" y="714933"/>
                  </a:lnTo>
                  <a:lnTo>
                    <a:pt x="527507" y="717308"/>
                  </a:lnTo>
                  <a:lnTo>
                    <a:pt x="533349" y="717308"/>
                  </a:lnTo>
                  <a:lnTo>
                    <a:pt x="567804" y="699630"/>
                  </a:lnTo>
                  <a:lnTo>
                    <a:pt x="583107" y="690105"/>
                  </a:lnTo>
                  <a:lnTo>
                    <a:pt x="584657" y="683133"/>
                  </a:lnTo>
                  <a:close/>
                </a:path>
                <a:path w="752475" h="752475">
                  <a:moveTo>
                    <a:pt x="620369" y="96405"/>
                  </a:moveTo>
                  <a:lnTo>
                    <a:pt x="586460" y="64160"/>
                  </a:lnTo>
                  <a:lnTo>
                    <a:pt x="571347" y="54394"/>
                  </a:lnTo>
                  <a:lnTo>
                    <a:pt x="564375" y="55968"/>
                  </a:lnTo>
                  <a:lnTo>
                    <a:pt x="557720" y="66459"/>
                  </a:lnTo>
                  <a:lnTo>
                    <a:pt x="559308" y="73431"/>
                  </a:lnTo>
                  <a:lnTo>
                    <a:pt x="564565" y="76758"/>
                  </a:lnTo>
                  <a:lnTo>
                    <a:pt x="573836" y="82829"/>
                  </a:lnTo>
                  <a:lnTo>
                    <a:pt x="582942" y="89192"/>
                  </a:lnTo>
                  <a:lnTo>
                    <a:pt x="591858" y="95846"/>
                  </a:lnTo>
                  <a:lnTo>
                    <a:pt x="600532" y="102755"/>
                  </a:lnTo>
                  <a:lnTo>
                    <a:pt x="602627" y="104482"/>
                  </a:lnTo>
                  <a:lnTo>
                    <a:pt x="605167" y="105333"/>
                  </a:lnTo>
                  <a:lnTo>
                    <a:pt x="610946" y="105333"/>
                  </a:lnTo>
                  <a:lnTo>
                    <a:pt x="614172" y="103936"/>
                  </a:lnTo>
                  <a:lnTo>
                    <a:pt x="620369" y="96405"/>
                  </a:lnTo>
                  <a:close/>
                </a:path>
                <a:path w="752475" h="752475">
                  <a:moveTo>
                    <a:pt x="654621" y="628789"/>
                  </a:moveTo>
                  <a:lnTo>
                    <a:pt x="654392" y="621652"/>
                  </a:lnTo>
                  <a:lnTo>
                    <a:pt x="645312" y="613130"/>
                  </a:lnTo>
                  <a:lnTo>
                    <a:pt x="638200" y="613346"/>
                  </a:lnTo>
                  <a:lnTo>
                    <a:pt x="633933" y="617893"/>
                  </a:lnTo>
                  <a:lnTo>
                    <a:pt x="626224" y="625856"/>
                  </a:lnTo>
                  <a:lnTo>
                    <a:pt x="618236" y="633590"/>
                  </a:lnTo>
                  <a:lnTo>
                    <a:pt x="610019" y="641083"/>
                  </a:lnTo>
                  <a:lnTo>
                    <a:pt x="601599" y="648284"/>
                  </a:lnTo>
                  <a:lnTo>
                    <a:pt x="596811" y="652246"/>
                  </a:lnTo>
                  <a:lnTo>
                    <a:pt x="596125" y="659371"/>
                  </a:lnTo>
                  <a:lnTo>
                    <a:pt x="602348" y="666851"/>
                  </a:lnTo>
                  <a:lnTo>
                    <a:pt x="605548" y="668235"/>
                  </a:lnTo>
                  <a:lnTo>
                    <a:pt x="611339" y="668235"/>
                  </a:lnTo>
                  <a:lnTo>
                    <a:pt x="642162" y="641807"/>
                  </a:lnTo>
                  <a:lnTo>
                    <a:pt x="650367" y="633336"/>
                  </a:lnTo>
                  <a:lnTo>
                    <a:pt x="654621" y="628789"/>
                  </a:lnTo>
                  <a:close/>
                </a:path>
                <a:path w="752475" h="752475">
                  <a:moveTo>
                    <a:pt x="683310" y="158813"/>
                  </a:moveTo>
                  <a:lnTo>
                    <a:pt x="657339" y="126250"/>
                  </a:lnTo>
                  <a:lnTo>
                    <a:pt x="637971" y="112852"/>
                  </a:lnTo>
                  <a:lnTo>
                    <a:pt x="628916" y="121399"/>
                  </a:lnTo>
                  <a:lnTo>
                    <a:pt x="628738" y="128524"/>
                  </a:lnTo>
                  <a:lnTo>
                    <a:pt x="633006" y="133057"/>
                  </a:lnTo>
                  <a:lnTo>
                    <a:pt x="640486" y="141224"/>
                  </a:lnTo>
                  <a:lnTo>
                    <a:pt x="647738" y="149644"/>
                  </a:lnTo>
                  <a:lnTo>
                    <a:pt x="654723" y="158292"/>
                  </a:lnTo>
                  <a:lnTo>
                    <a:pt x="661428" y="167132"/>
                  </a:lnTo>
                  <a:lnTo>
                    <a:pt x="663638" y="170141"/>
                  </a:lnTo>
                  <a:lnTo>
                    <a:pt x="667042" y="171742"/>
                  </a:lnTo>
                  <a:lnTo>
                    <a:pt x="672833" y="171742"/>
                  </a:lnTo>
                  <a:lnTo>
                    <a:pt x="675170" y="171018"/>
                  </a:lnTo>
                  <a:lnTo>
                    <a:pt x="682218" y="165874"/>
                  </a:lnTo>
                  <a:lnTo>
                    <a:pt x="683310" y="158813"/>
                  </a:lnTo>
                  <a:close/>
                </a:path>
                <a:path w="752475" h="752475">
                  <a:moveTo>
                    <a:pt x="686409" y="376135"/>
                  </a:moveTo>
                  <a:lnTo>
                    <a:pt x="683031" y="329209"/>
                  </a:lnTo>
                  <a:lnTo>
                    <a:pt x="673214" y="284429"/>
                  </a:lnTo>
                  <a:lnTo>
                    <a:pt x="657428" y="242277"/>
                  </a:lnTo>
                  <a:lnTo>
                    <a:pt x="636168" y="203250"/>
                  </a:lnTo>
                  <a:lnTo>
                    <a:pt x="609917" y="167830"/>
                  </a:lnTo>
                  <a:lnTo>
                    <a:pt x="579145" y="136512"/>
                  </a:lnTo>
                  <a:lnTo>
                    <a:pt x="544347" y="109778"/>
                  </a:lnTo>
                  <a:lnTo>
                    <a:pt x="535165" y="104597"/>
                  </a:lnTo>
                  <a:lnTo>
                    <a:pt x="535165" y="212572"/>
                  </a:lnTo>
                  <a:lnTo>
                    <a:pt x="532726" y="223494"/>
                  </a:lnTo>
                  <a:lnTo>
                    <a:pt x="402247" y="516674"/>
                  </a:lnTo>
                  <a:lnTo>
                    <a:pt x="376478" y="533400"/>
                  </a:lnTo>
                  <a:lnTo>
                    <a:pt x="372935" y="533400"/>
                  </a:lnTo>
                  <a:lnTo>
                    <a:pt x="232206" y="476631"/>
                  </a:lnTo>
                  <a:lnTo>
                    <a:pt x="214693" y="450875"/>
                  </a:lnTo>
                  <a:lnTo>
                    <a:pt x="216789" y="439889"/>
                  </a:lnTo>
                  <a:lnTo>
                    <a:pt x="253530" y="424459"/>
                  </a:lnTo>
                  <a:lnTo>
                    <a:pt x="361873" y="468782"/>
                  </a:lnTo>
                  <a:lnTo>
                    <a:pt x="382536" y="422363"/>
                  </a:lnTo>
                  <a:lnTo>
                    <a:pt x="481241" y="200558"/>
                  </a:lnTo>
                  <a:lnTo>
                    <a:pt x="487718" y="191427"/>
                  </a:lnTo>
                  <a:lnTo>
                    <a:pt x="496874" y="185712"/>
                  </a:lnTo>
                  <a:lnTo>
                    <a:pt x="507517" y="183832"/>
                  </a:lnTo>
                  <a:lnTo>
                    <a:pt x="518439" y="186270"/>
                  </a:lnTo>
                  <a:lnTo>
                    <a:pt x="527558" y="192773"/>
                  </a:lnTo>
                  <a:lnTo>
                    <a:pt x="533285" y="201942"/>
                  </a:lnTo>
                  <a:lnTo>
                    <a:pt x="535165" y="212572"/>
                  </a:lnTo>
                  <a:lnTo>
                    <a:pt x="535165" y="104597"/>
                  </a:lnTo>
                  <a:lnTo>
                    <a:pt x="506006" y="88138"/>
                  </a:lnTo>
                  <a:lnTo>
                    <a:pt x="464604" y="72072"/>
                  </a:lnTo>
                  <a:lnTo>
                    <a:pt x="420611" y="62077"/>
                  </a:lnTo>
                  <a:lnTo>
                    <a:pt x="374510" y="58635"/>
                  </a:lnTo>
                  <a:lnTo>
                    <a:pt x="328422" y="62077"/>
                  </a:lnTo>
                  <a:lnTo>
                    <a:pt x="284441" y="72072"/>
                  </a:lnTo>
                  <a:lnTo>
                    <a:pt x="243027" y="88138"/>
                  </a:lnTo>
                  <a:lnTo>
                    <a:pt x="204685" y="109778"/>
                  </a:lnTo>
                  <a:lnTo>
                    <a:pt x="169900" y="136512"/>
                  </a:lnTo>
                  <a:lnTo>
                    <a:pt x="139128" y="167830"/>
                  </a:lnTo>
                  <a:lnTo>
                    <a:pt x="112877" y="203250"/>
                  </a:lnTo>
                  <a:lnTo>
                    <a:pt x="91617" y="242277"/>
                  </a:lnTo>
                  <a:lnTo>
                    <a:pt x="75831" y="284429"/>
                  </a:lnTo>
                  <a:lnTo>
                    <a:pt x="66014" y="329209"/>
                  </a:lnTo>
                  <a:lnTo>
                    <a:pt x="62623" y="376135"/>
                  </a:lnTo>
                  <a:lnTo>
                    <a:pt x="66014" y="423049"/>
                  </a:lnTo>
                  <a:lnTo>
                    <a:pt x="75831" y="467842"/>
                  </a:lnTo>
                  <a:lnTo>
                    <a:pt x="91617" y="509993"/>
                  </a:lnTo>
                  <a:lnTo>
                    <a:pt x="112877" y="549021"/>
                  </a:lnTo>
                  <a:lnTo>
                    <a:pt x="139128" y="584441"/>
                  </a:lnTo>
                  <a:lnTo>
                    <a:pt x="169900" y="615772"/>
                  </a:lnTo>
                  <a:lnTo>
                    <a:pt x="204685" y="642493"/>
                  </a:lnTo>
                  <a:lnTo>
                    <a:pt x="243027" y="664133"/>
                  </a:lnTo>
                  <a:lnTo>
                    <a:pt x="284441" y="680199"/>
                  </a:lnTo>
                  <a:lnTo>
                    <a:pt x="328422" y="690206"/>
                  </a:lnTo>
                  <a:lnTo>
                    <a:pt x="374510" y="693648"/>
                  </a:lnTo>
                  <a:lnTo>
                    <a:pt x="420598" y="690206"/>
                  </a:lnTo>
                  <a:lnTo>
                    <a:pt x="464591" y="680199"/>
                  </a:lnTo>
                  <a:lnTo>
                    <a:pt x="506006" y="664133"/>
                  </a:lnTo>
                  <a:lnTo>
                    <a:pt x="544347" y="642493"/>
                  </a:lnTo>
                  <a:lnTo>
                    <a:pt x="579145" y="615759"/>
                  </a:lnTo>
                  <a:lnTo>
                    <a:pt x="609904" y="584441"/>
                  </a:lnTo>
                  <a:lnTo>
                    <a:pt x="636168" y="549021"/>
                  </a:lnTo>
                  <a:lnTo>
                    <a:pt x="657428" y="509981"/>
                  </a:lnTo>
                  <a:lnTo>
                    <a:pt x="673214" y="467829"/>
                  </a:lnTo>
                  <a:lnTo>
                    <a:pt x="683031" y="423049"/>
                  </a:lnTo>
                  <a:lnTo>
                    <a:pt x="686409" y="376135"/>
                  </a:lnTo>
                  <a:close/>
                </a:path>
                <a:path w="752475" h="752475">
                  <a:moveTo>
                    <a:pt x="708799" y="551662"/>
                  </a:moveTo>
                  <a:lnTo>
                    <a:pt x="706818" y="544804"/>
                  </a:lnTo>
                  <a:lnTo>
                    <a:pt x="695921" y="538784"/>
                  </a:lnTo>
                  <a:lnTo>
                    <a:pt x="689063" y="540791"/>
                  </a:lnTo>
                  <a:lnTo>
                    <a:pt x="686054" y="546239"/>
                  </a:lnTo>
                  <a:lnTo>
                    <a:pt x="680554" y="555853"/>
                  </a:lnTo>
                  <a:lnTo>
                    <a:pt x="674738" y="565327"/>
                  </a:lnTo>
                  <a:lnTo>
                    <a:pt x="668642" y="574624"/>
                  </a:lnTo>
                  <a:lnTo>
                    <a:pt x="662254" y="583692"/>
                  </a:lnTo>
                  <a:lnTo>
                    <a:pt x="658583" y="588733"/>
                  </a:lnTo>
                  <a:lnTo>
                    <a:pt x="659701" y="595782"/>
                  </a:lnTo>
                  <a:lnTo>
                    <a:pt x="666724" y="600900"/>
                  </a:lnTo>
                  <a:lnTo>
                    <a:pt x="669048" y="601599"/>
                  </a:lnTo>
                  <a:lnTo>
                    <a:pt x="674839" y="601599"/>
                  </a:lnTo>
                  <a:lnTo>
                    <a:pt x="699960" y="567334"/>
                  </a:lnTo>
                  <a:lnTo>
                    <a:pt x="705802" y="557098"/>
                  </a:lnTo>
                  <a:lnTo>
                    <a:pt x="708799" y="551662"/>
                  </a:lnTo>
                  <a:close/>
                </a:path>
                <a:path w="752475" h="752475">
                  <a:moveTo>
                    <a:pt x="727659" y="241909"/>
                  </a:moveTo>
                  <a:lnTo>
                    <a:pt x="710615" y="203911"/>
                  </a:lnTo>
                  <a:lnTo>
                    <a:pt x="695159" y="186118"/>
                  </a:lnTo>
                  <a:lnTo>
                    <a:pt x="684288" y="192189"/>
                  </a:lnTo>
                  <a:lnTo>
                    <a:pt x="682320" y="199047"/>
                  </a:lnTo>
                  <a:lnTo>
                    <a:pt x="685355" y="204482"/>
                  </a:lnTo>
                  <a:lnTo>
                    <a:pt x="690575" y="214249"/>
                  </a:lnTo>
                  <a:lnTo>
                    <a:pt x="695515" y="224193"/>
                  </a:lnTo>
                  <a:lnTo>
                    <a:pt x="700125" y="234302"/>
                  </a:lnTo>
                  <a:lnTo>
                    <a:pt x="704418" y="244513"/>
                  </a:lnTo>
                  <a:lnTo>
                    <a:pt x="706170" y="248920"/>
                  </a:lnTo>
                  <a:lnTo>
                    <a:pt x="710399" y="251599"/>
                  </a:lnTo>
                  <a:lnTo>
                    <a:pt x="716280" y="251599"/>
                  </a:lnTo>
                  <a:lnTo>
                    <a:pt x="717702" y="251333"/>
                  </a:lnTo>
                  <a:lnTo>
                    <a:pt x="724839" y="248462"/>
                  </a:lnTo>
                  <a:lnTo>
                    <a:pt x="727659" y="241909"/>
                  </a:lnTo>
                  <a:close/>
                </a:path>
                <a:path w="752475" h="752475">
                  <a:moveTo>
                    <a:pt x="742035" y="463384"/>
                  </a:moveTo>
                  <a:lnTo>
                    <a:pt x="738390" y="457263"/>
                  </a:lnTo>
                  <a:lnTo>
                    <a:pt x="726325" y="454177"/>
                  </a:lnTo>
                  <a:lnTo>
                    <a:pt x="720191" y="457822"/>
                  </a:lnTo>
                  <a:lnTo>
                    <a:pt x="718654" y="463842"/>
                  </a:lnTo>
                  <a:lnTo>
                    <a:pt x="715733" y="474560"/>
                  </a:lnTo>
                  <a:lnTo>
                    <a:pt x="712470" y="485203"/>
                  </a:lnTo>
                  <a:lnTo>
                    <a:pt x="708875" y="495719"/>
                  </a:lnTo>
                  <a:lnTo>
                    <a:pt x="704964" y="506069"/>
                  </a:lnTo>
                  <a:lnTo>
                    <a:pt x="702652" y="511860"/>
                  </a:lnTo>
                  <a:lnTo>
                    <a:pt x="705497" y="518401"/>
                  </a:lnTo>
                  <a:lnTo>
                    <a:pt x="712647" y="521246"/>
                  </a:lnTo>
                  <a:lnTo>
                    <a:pt x="714032" y="521512"/>
                  </a:lnTo>
                  <a:lnTo>
                    <a:pt x="715429" y="521512"/>
                  </a:lnTo>
                  <a:lnTo>
                    <a:pt x="719899" y="521500"/>
                  </a:lnTo>
                  <a:lnTo>
                    <a:pt x="737374" y="480834"/>
                  </a:lnTo>
                  <a:lnTo>
                    <a:pt x="740486" y="469430"/>
                  </a:lnTo>
                  <a:lnTo>
                    <a:pt x="742035" y="463384"/>
                  </a:lnTo>
                  <a:close/>
                </a:path>
                <a:path w="752475" h="752475">
                  <a:moveTo>
                    <a:pt x="749896" y="333489"/>
                  </a:moveTo>
                  <a:lnTo>
                    <a:pt x="742899" y="292404"/>
                  </a:lnTo>
                  <a:lnTo>
                    <a:pt x="732409" y="271310"/>
                  </a:lnTo>
                  <a:lnTo>
                    <a:pt x="720331" y="274459"/>
                  </a:lnTo>
                  <a:lnTo>
                    <a:pt x="716724" y="280631"/>
                  </a:lnTo>
                  <a:lnTo>
                    <a:pt x="718286" y="286651"/>
                  </a:lnTo>
                  <a:lnTo>
                    <a:pt x="720902" y="297395"/>
                  </a:lnTo>
                  <a:lnTo>
                    <a:pt x="723188" y="308267"/>
                  </a:lnTo>
                  <a:lnTo>
                    <a:pt x="725131" y="319214"/>
                  </a:lnTo>
                  <a:lnTo>
                    <a:pt x="726719" y="330200"/>
                  </a:lnTo>
                  <a:lnTo>
                    <a:pt x="727456" y="335876"/>
                  </a:lnTo>
                  <a:lnTo>
                    <a:pt x="732307" y="340017"/>
                  </a:lnTo>
                  <a:lnTo>
                    <a:pt x="738860" y="340004"/>
                  </a:lnTo>
                  <a:lnTo>
                    <a:pt x="745528" y="339140"/>
                  </a:lnTo>
                  <a:lnTo>
                    <a:pt x="749896" y="333489"/>
                  </a:lnTo>
                  <a:close/>
                </a:path>
                <a:path w="752475" h="752475">
                  <a:moveTo>
                    <a:pt x="752221" y="368223"/>
                  </a:moveTo>
                  <a:lnTo>
                    <a:pt x="747166" y="363181"/>
                  </a:lnTo>
                  <a:lnTo>
                    <a:pt x="734720" y="363181"/>
                  </a:lnTo>
                  <a:lnTo>
                    <a:pt x="729691" y="368223"/>
                  </a:lnTo>
                  <a:lnTo>
                    <a:pt x="729678" y="375970"/>
                  </a:lnTo>
                  <a:lnTo>
                    <a:pt x="729513" y="387083"/>
                  </a:lnTo>
                  <a:lnTo>
                    <a:pt x="728992" y="398195"/>
                  </a:lnTo>
                  <a:lnTo>
                    <a:pt x="728129" y="409270"/>
                  </a:lnTo>
                  <a:lnTo>
                    <a:pt x="726922" y="420268"/>
                  </a:lnTo>
                  <a:lnTo>
                    <a:pt x="726147" y="426440"/>
                  </a:lnTo>
                  <a:lnTo>
                    <a:pt x="730516" y="432092"/>
                  </a:lnTo>
                  <a:lnTo>
                    <a:pt x="737171" y="432904"/>
                  </a:lnTo>
                  <a:lnTo>
                    <a:pt x="738111" y="432930"/>
                  </a:lnTo>
                  <a:lnTo>
                    <a:pt x="743699" y="432930"/>
                  </a:lnTo>
                  <a:lnTo>
                    <a:pt x="752043" y="387731"/>
                  </a:lnTo>
                  <a:lnTo>
                    <a:pt x="752221" y="375970"/>
                  </a:lnTo>
                  <a:lnTo>
                    <a:pt x="752221" y="368223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7742323" y="2573249"/>
            <a:ext cx="1534795" cy="3063875"/>
            <a:chOff x="7742323" y="2573249"/>
            <a:chExt cx="1534795" cy="3063875"/>
          </a:xfrm>
        </p:grpSpPr>
        <p:sp>
          <p:nvSpPr>
            <p:cNvPr id="51" name="object 51"/>
            <p:cNvSpPr/>
            <p:nvPr/>
          </p:nvSpPr>
          <p:spPr>
            <a:xfrm>
              <a:off x="7748673" y="2579599"/>
              <a:ext cx="1522095" cy="1273175"/>
            </a:xfrm>
            <a:custGeom>
              <a:avLst/>
              <a:gdLst/>
              <a:ahLst/>
              <a:cxnLst/>
              <a:rect l="l" t="t" r="r" b="b"/>
              <a:pathLst>
                <a:path w="1522095" h="1273175">
                  <a:moveTo>
                    <a:pt x="1323441" y="0"/>
                  </a:moveTo>
                  <a:lnTo>
                    <a:pt x="198323" y="0"/>
                  </a:lnTo>
                  <a:lnTo>
                    <a:pt x="152847" y="5237"/>
                  </a:lnTo>
                  <a:lnTo>
                    <a:pt x="111102" y="20156"/>
                  </a:lnTo>
                  <a:lnTo>
                    <a:pt x="74279" y="43567"/>
                  </a:lnTo>
                  <a:lnTo>
                    <a:pt x="43567" y="74279"/>
                  </a:lnTo>
                  <a:lnTo>
                    <a:pt x="20156" y="111102"/>
                  </a:lnTo>
                  <a:lnTo>
                    <a:pt x="5237" y="152847"/>
                  </a:lnTo>
                  <a:lnTo>
                    <a:pt x="0" y="198323"/>
                  </a:lnTo>
                  <a:lnTo>
                    <a:pt x="0" y="1074407"/>
                  </a:lnTo>
                  <a:lnTo>
                    <a:pt x="5237" y="1119879"/>
                  </a:lnTo>
                  <a:lnTo>
                    <a:pt x="20156" y="1161622"/>
                  </a:lnTo>
                  <a:lnTo>
                    <a:pt x="43567" y="1198445"/>
                  </a:lnTo>
                  <a:lnTo>
                    <a:pt x="74279" y="1229159"/>
                  </a:lnTo>
                  <a:lnTo>
                    <a:pt x="111102" y="1252571"/>
                  </a:lnTo>
                  <a:lnTo>
                    <a:pt x="152847" y="1267492"/>
                  </a:lnTo>
                  <a:lnTo>
                    <a:pt x="198323" y="1272730"/>
                  </a:lnTo>
                  <a:lnTo>
                    <a:pt x="1323441" y="1272730"/>
                  </a:lnTo>
                  <a:lnTo>
                    <a:pt x="1368917" y="1267492"/>
                  </a:lnTo>
                  <a:lnTo>
                    <a:pt x="1410662" y="1252571"/>
                  </a:lnTo>
                  <a:lnTo>
                    <a:pt x="1447485" y="1229159"/>
                  </a:lnTo>
                  <a:lnTo>
                    <a:pt x="1478197" y="1198445"/>
                  </a:lnTo>
                  <a:lnTo>
                    <a:pt x="1501608" y="1161622"/>
                  </a:lnTo>
                  <a:lnTo>
                    <a:pt x="1516527" y="1119879"/>
                  </a:lnTo>
                  <a:lnTo>
                    <a:pt x="1521764" y="1074407"/>
                  </a:lnTo>
                  <a:lnTo>
                    <a:pt x="1521764" y="198323"/>
                  </a:lnTo>
                  <a:lnTo>
                    <a:pt x="1516527" y="152847"/>
                  </a:lnTo>
                  <a:lnTo>
                    <a:pt x="1501608" y="111102"/>
                  </a:lnTo>
                  <a:lnTo>
                    <a:pt x="1478197" y="74279"/>
                  </a:lnTo>
                  <a:lnTo>
                    <a:pt x="1447485" y="43567"/>
                  </a:lnTo>
                  <a:lnTo>
                    <a:pt x="1410662" y="20156"/>
                  </a:lnTo>
                  <a:lnTo>
                    <a:pt x="1368917" y="5237"/>
                  </a:lnTo>
                  <a:lnTo>
                    <a:pt x="13234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748673" y="2579599"/>
              <a:ext cx="1522095" cy="1273175"/>
            </a:xfrm>
            <a:custGeom>
              <a:avLst/>
              <a:gdLst/>
              <a:ahLst/>
              <a:cxnLst/>
              <a:rect l="l" t="t" r="r" b="b"/>
              <a:pathLst>
                <a:path w="1522095" h="1273175">
                  <a:moveTo>
                    <a:pt x="1323441" y="0"/>
                  </a:moveTo>
                  <a:lnTo>
                    <a:pt x="198323" y="0"/>
                  </a:lnTo>
                  <a:lnTo>
                    <a:pt x="152847" y="5237"/>
                  </a:lnTo>
                  <a:lnTo>
                    <a:pt x="111102" y="20156"/>
                  </a:lnTo>
                  <a:lnTo>
                    <a:pt x="74279" y="43567"/>
                  </a:lnTo>
                  <a:lnTo>
                    <a:pt x="43567" y="74279"/>
                  </a:lnTo>
                  <a:lnTo>
                    <a:pt x="20156" y="111102"/>
                  </a:lnTo>
                  <a:lnTo>
                    <a:pt x="5237" y="152847"/>
                  </a:lnTo>
                  <a:lnTo>
                    <a:pt x="0" y="198323"/>
                  </a:lnTo>
                  <a:lnTo>
                    <a:pt x="0" y="1074407"/>
                  </a:lnTo>
                  <a:lnTo>
                    <a:pt x="5237" y="1119879"/>
                  </a:lnTo>
                  <a:lnTo>
                    <a:pt x="20156" y="1161622"/>
                  </a:lnTo>
                  <a:lnTo>
                    <a:pt x="43567" y="1198445"/>
                  </a:lnTo>
                  <a:lnTo>
                    <a:pt x="74279" y="1229159"/>
                  </a:lnTo>
                  <a:lnTo>
                    <a:pt x="111102" y="1252571"/>
                  </a:lnTo>
                  <a:lnTo>
                    <a:pt x="152847" y="1267492"/>
                  </a:lnTo>
                  <a:lnTo>
                    <a:pt x="198323" y="1272730"/>
                  </a:lnTo>
                  <a:lnTo>
                    <a:pt x="1323441" y="1272730"/>
                  </a:lnTo>
                  <a:lnTo>
                    <a:pt x="1368917" y="1267492"/>
                  </a:lnTo>
                  <a:lnTo>
                    <a:pt x="1410662" y="1252571"/>
                  </a:lnTo>
                  <a:lnTo>
                    <a:pt x="1447485" y="1229159"/>
                  </a:lnTo>
                  <a:lnTo>
                    <a:pt x="1478197" y="1198445"/>
                  </a:lnTo>
                  <a:lnTo>
                    <a:pt x="1501608" y="1161622"/>
                  </a:lnTo>
                  <a:lnTo>
                    <a:pt x="1516527" y="1119879"/>
                  </a:lnTo>
                  <a:lnTo>
                    <a:pt x="1521764" y="1074407"/>
                  </a:lnTo>
                  <a:lnTo>
                    <a:pt x="1521764" y="198323"/>
                  </a:lnTo>
                  <a:lnTo>
                    <a:pt x="1516527" y="152847"/>
                  </a:lnTo>
                  <a:lnTo>
                    <a:pt x="1501608" y="111102"/>
                  </a:lnTo>
                  <a:lnTo>
                    <a:pt x="1478197" y="74279"/>
                  </a:lnTo>
                  <a:lnTo>
                    <a:pt x="1447485" y="43567"/>
                  </a:lnTo>
                  <a:lnTo>
                    <a:pt x="1410662" y="20156"/>
                  </a:lnTo>
                  <a:lnTo>
                    <a:pt x="1368917" y="5237"/>
                  </a:lnTo>
                  <a:lnTo>
                    <a:pt x="1323441" y="0"/>
                  </a:lnTo>
                  <a:close/>
                </a:path>
              </a:pathLst>
            </a:custGeom>
            <a:ln w="12700">
              <a:solidFill>
                <a:srgbClr val="FB8F0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748673" y="4357550"/>
              <a:ext cx="1522095" cy="1273175"/>
            </a:xfrm>
            <a:custGeom>
              <a:avLst/>
              <a:gdLst/>
              <a:ahLst/>
              <a:cxnLst/>
              <a:rect l="l" t="t" r="r" b="b"/>
              <a:pathLst>
                <a:path w="1522095" h="1273175">
                  <a:moveTo>
                    <a:pt x="1323441" y="0"/>
                  </a:moveTo>
                  <a:lnTo>
                    <a:pt x="198323" y="0"/>
                  </a:lnTo>
                  <a:lnTo>
                    <a:pt x="152847" y="5238"/>
                  </a:lnTo>
                  <a:lnTo>
                    <a:pt x="111102" y="20158"/>
                  </a:lnTo>
                  <a:lnTo>
                    <a:pt x="74279" y="43571"/>
                  </a:lnTo>
                  <a:lnTo>
                    <a:pt x="43567" y="74284"/>
                  </a:lnTo>
                  <a:lnTo>
                    <a:pt x="20156" y="111108"/>
                  </a:lnTo>
                  <a:lnTo>
                    <a:pt x="5237" y="152851"/>
                  </a:lnTo>
                  <a:lnTo>
                    <a:pt x="0" y="198323"/>
                  </a:lnTo>
                  <a:lnTo>
                    <a:pt x="0" y="1074407"/>
                  </a:lnTo>
                  <a:lnTo>
                    <a:pt x="5237" y="1119883"/>
                  </a:lnTo>
                  <a:lnTo>
                    <a:pt x="20156" y="1161627"/>
                  </a:lnTo>
                  <a:lnTo>
                    <a:pt x="43567" y="1198451"/>
                  </a:lnTo>
                  <a:lnTo>
                    <a:pt x="74279" y="1229163"/>
                  </a:lnTo>
                  <a:lnTo>
                    <a:pt x="111102" y="1252573"/>
                  </a:lnTo>
                  <a:lnTo>
                    <a:pt x="152847" y="1267492"/>
                  </a:lnTo>
                  <a:lnTo>
                    <a:pt x="198323" y="1272730"/>
                  </a:lnTo>
                  <a:lnTo>
                    <a:pt x="1323441" y="1272730"/>
                  </a:lnTo>
                  <a:lnTo>
                    <a:pt x="1368917" y="1267492"/>
                  </a:lnTo>
                  <a:lnTo>
                    <a:pt x="1410662" y="1252573"/>
                  </a:lnTo>
                  <a:lnTo>
                    <a:pt x="1447485" y="1229163"/>
                  </a:lnTo>
                  <a:lnTo>
                    <a:pt x="1478197" y="1198451"/>
                  </a:lnTo>
                  <a:lnTo>
                    <a:pt x="1501608" y="1161627"/>
                  </a:lnTo>
                  <a:lnTo>
                    <a:pt x="1516527" y="1119883"/>
                  </a:lnTo>
                  <a:lnTo>
                    <a:pt x="1521764" y="1074407"/>
                  </a:lnTo>
                  <a:lnTo>
                    <a:pt x="1521764" y="198323"/>
                  </a:lnTo>
                  <a:lnTo>
                    <a:pt x="1516527" y="152851"/>
                  </a:lnTo>
                  <a:lnTo>
                    <a:pt x="1501608" y="111108"/>
                  </a:lnTo>
                  <a:lnTo>
                    <a:pt x="1478197" y="74284"/>
                  </a:lnTo>
                  <a:lnTo>
                    <a:pt x="1447485" y="43571"/>
                  </a:lnTo>
                  <a:lnTo>
                    <a:pt x="1410662" y="20158"/>
                  </a:lnTo>
                  <a:lnTo>
                    <a:pt x="1368917" y="5238"/>
                  </a:lnTo>
                  <a:lnTo>
                    <a:pt x="13234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748673" y="4357550"/>
              <a:ext cx="1522095" cy="1273175"/>
            </a:xfrm>
            <a:custGeom>
              <a:avLst/>
              <a:gdLst/>
              <a:ahLst/>
              <a:cxnLst/>
              <a:rect l="l" t="t" r="r" b="b"/>
              <a:pathLst>
                <a:path w="1522095" h="1273175">
                  <a:moveTo>
                    <a:pt x="1323441" y="0"/>
                  </a:moveTo>
                  <a:lnTo>
                    <a:pt x="198323" y="0"/>
                  </a:lnTo>
                  <a:lnTo>
                    <a:pt x="152847" y="5238"/>
                  </a:lnTo>
                  <a:lnTo>
                    <a:pt x="111102" y="20158"/>
                  </a:lnTo>
                  <a:lnTo>
                    <a:pt x="74279" y="43571"/>
                  </a:lnTo>
                  <a:lnTo>
                    <a:pt x="43567" y="74284"/>
                  </a:lnTo>
                  <a:lnTo>
                    <a:pt x="20156" y="111108"/>
                  </a:lnTo>
                  <a:lnTo>
                    <a:pt x="5237" y="152851"/>
                  </a:lnTo>
                  <a:lnTo>
                    <a:pt x="0" y="198323"/>
                  </a:lnTo>
                  <a:lnTo>
                    <a:pt x="0" y="1074407"/>
                  </a:lnTo>
                  <a:lnTo>
                    <a:pt x="5237" y="1119883"/>
                  </a:lnTo>
                  <a:lnTo>
                    <a:pt x="20156" y="1161627"/>
                  </a:lnTo>
                  <a:lnTo>
                    <a:pt x="43567" y="1198451"/>
                  </a:lnTo>
                  <a:lnTo>
                    <a:pt x="74279" y="1229163"/>
                  </a:lnTo>
                  <a:lnTo>
                    <a:pt x="111102" y="1252573"/>
                  </a:lnTo>
                  <a:lnTo>
                    <a:pt x="152847" y="1267492"/>
                  </a:lnTo>
                  <a:lnTo>
                    <a:pt x="198323" y="1272730"/>
                  </a:lnTo>
                  <a:lnTo>
                    <a:pt x="1323441" y="1272730"/>
                  </a:lnTo>
                  <a:lnTo>
                    <a:pt x="1368917" y="1267492"/>
                  </a:lnTo>
                  <a:lnTo>
                    <a:pt x="1410662" y="1252573"/>
                  </a:lnTo>
                  <a:lnTo>
                    <a:pt x="1447485" y="1229163"/>
                  </a:lnTo>
                  <a:lnTo>
                    <a:pt x="1478197" y="1198451"/>
                  </a:lnTo>
                  <a:lnTo>
                    <a:pt x="1501608" y="1161627"/>
                  </a:lnTo>
                  <a:lnTo>
                    <a:pt x="1516527" y="1119883"/>
                  </a:lnTo>
                  <a:lnTo>
                    <a:pt x="1521764" y="1074407"/>
                  </a:lnTo>
                  <a:lnTo>
                    <a:pt x="1521764" y="198323"/>
                  </a:lnTo>
                  <a:lnTo>
                    <a:pt x="1516527" y="152851"/>
                  </a:lnTo>
                  <a:lnTo>
                    <a:pt x="1501608" y="111108"/>
                  </a:lnTo>
                  <a:lnTo>
                    <a:pt x="1478197" y="74284"/>
                  </a:lnTo>
                  <a:lnTo>
                    <a:pt x="1447485" y="43571"/>
                  </a:lnTo>
                  <a:lnTo>
                    <a:pt x="1410662" y="20158"/>
                  </a:lnTo>
                  <a:lnTo>
                    <a:pt x="1368917" y="5238"/>
                  </a:lnTo>
                  <a:lnTo>
                    <a:pt x="1323441" y="0"/>
                  </a:lnTo>
                  <a:close/>
                </a:path>
              </a:pathLst>
            </a:custGeom>
            <a:ln w="12700">
              <a:solidFill>
                <a:srgbClr val="FB8F0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237116" y="3886822"/>
              <a:ext cx="545465" cy="436245"/>
            </a:xfrm>
            <a:custGeom>
              <a:avLst/>
              <a:gdLst/>
              <a:ahLst/>
              <a:cxnLst/>
              <a:rect l="l" t="t" r="r" b="b"/>
              <a:pathLst>
                <a:path w="545465" h="436245">
                  <a:moveTo>
                    <a:pt x="272440" y="0"/>
                  </a:moveTo>
                  <a:lnTo>
                    <a:pt x="0" y="272427"/>
                  </a:lnTo>
                  <a:lnTo>
                    <a:pt x="123761" y="272427"/>
                  </a:lnTo>
                  <a:lnTo>
                    <a:pt x="123761" y="436232"/>
                  </a:lnTo>
                  <a:lnTo>
                    <a:pt x="421119" y="436232"/>
                  </a:lnTo>
                  <a:lnTo>
                    <a:pt x="421119" y="272427"/>
                  </a:lnTo>
                  <a:lnTo>
                    <a:pt x="544880" y="272427"/>
                  </a:lnTo>
                  <a:lnTo>
                    <a:pt x="272440" y="0"/>
                  </a:lnTo>
                  <a:close/>
                </a:path>
              </a:pathLst>
            </a:custGeom>
            <a:solidFill>
              <a:srgbClr val="00A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408030" y="4686608"/>
              <a:ext cx="202920" cy="131343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8634932" y="4728730"/>
              <a:ext cx="244475" cy="47625"/>
            </a:xfrm>
            <a:custGeom>
              <a:avLst/>
              <a:gdLst/>
              <a:ahLst/>
              <a:cxnLst/>
              <a:rect l="l" t="t" r="r" b="b"/>
              <a:pathLst>
                <a:path w="244475" h="47625">
                  <a:moveTo>
                    <a:pt x="244436" y="0"/>
                  </a:moveTo>
                  <a:lnTo>
                    <a:pt x="0" y="0"/>
                  </a:lnTo>
                  <a:lnTo>
                    <a:pt x="0" y="47117"/>
                  </a:lnTo>
                  <a:lnTo>
                    <a:pt x="244436" y="47117"/>
                  </a:lnTo>
                  <a:lnTo>
                    <a:pt x="244436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449067" y="4841697"/>
              <a:ext cx="120967" cy="86969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8139747" y="4618151"/>
              <a:ext cx="739775" cy="751840"/>
            </a:xfrm>
            <a:custGeom>
              <a:avLst/>
              <a:gdLst/>
              <a:ahLst/>
              <a:cxnLst/>
              <a:rect l="l" t="t" r="r" b="b"/>
              <a:pathLst>
                <a:path w="739775" h="751839">
                  <a:moveTo>
                    <a:pt x="184899" y="110578"/>
                  </a:moveTo>
                  <a:lnTo>
                    <a:pt x="0" y="110578"/>
                  </a:lnTo>
                  <a:lnTo>
                    <a:pt x="0" y="157708"/>
                  </a:lnTo>
                  <a:lnTo>
                    <a:pt x="184899" y="157708"/>
                  </a:lnTo>
                  <a:lnTo>
                    <a:pt x="184899" y="110578"/>
                  </a:lnTo>
                  <a:close/>
                </a:path>
                <a:path w="739775" h="751839">
                  <a:moveTo>
                    <a:pt x="380771" y="44615"/>
                  </a:moveTo>
                  <a:lnTo>
                    <a:pt x="374205" y="26924"/>
                  </a:lnTo>
                  <a:lnTo>
                    <a:pt x="362280" y="12776"/>
                  </a:lnTo>
                  <a:lnTo>
                    <a:pt x="346202" y="3403"/>
                  </a:lnTo>
                  <a:lnTo>
                    <a:pt x="327202" y="0"/>
                  </a:lnTo>
                  <a:lnTo>
                    <a:pt x="263156" y="0"/>
                  </a:lnTo>
                  <a:lnTo>
                    <a:pt x="242023" y="4292"/>
                  </a:lnTo>
                  <a:lnTo>
                    <a:pt x="224726" y="15989"/>
                  </a:lnTo>
                  <a:lnTo>
                    <a:pt x="213042" y="33324"/>
                  </a:lnTo>
                  <a:lnTo>
                    <a:pt x="208749" y="54508"/>
                  </a:lnTo>
                  <a:lnTo>
                    <a:pt x="208749" y="227012"/>
                  </a:lnTo>
                  <a:lnTo>
                    <a:pt x="206349" y="238887"/>
                  </a:lnTo>
                  <a:lnTo>
                    <a:pt x="199783" y="248589"/>
                  </a:lnTo>
                  <a:lnTo>
                    <a:pt x="190030" y="255155"/>
                  </a:lnTo>
                  <a:lnTo>
                    <a:pt x="178092" y="257556"/>
                  </a:lnTo>
                  <a:lnTo>
                    <a:pt x="166281" y="255143"/>
                  </a:lnTo>
                  <a:lnTo>
                    <a:pt x="156565" y="248589"/>
                  </a:lnTo>
                  <a:lnTo>
                    <a:pt x="149974" y="238887"/>
                  </a:lnTo>
                  <a:lnTo>
                    <a:pt x="147548" y="227012"/>
                  </a:lnTo>
                  <a:lnTo>
                    <a:pt x="147548" y="214122"/>
                  </a:lnTo>
                  <a:lnTo>
                    <a:pt x="151853" y="214122"/>
                  </a:lnTo>
                  <a:lnTo>
                    <a:pt x="161112" y="212242"/>
                  </a:lnTo>
                  <a:lnTo>
                    <a:pt x="168694" y="207124"/>
                  </a:lnTo>
                  <a:lnTo>
                    <a:pt x="173824" y="199542"/>
                  </a:lnTo>
                  <a:lnTo>
                    <a:pt x="175704" y="190271"/>
                  </a:lnTo>
                  <a:lnTo>
                    <a:pt x="175704" y="181686"/>
                  </a:lnTo>
                  <a:lnTo>
                    <a:pt x="95427" y="181686"/>
                  </a:lnTo>
                  <a:lnTo>
                    <a:pt x="95427" y="190271"/>
                  </a:lnTo>
                  <a:lnTo>
                    <a:pt x="97320" y="199542"/>
                  </a:lnTo>
                  <a:lnTo>
                    <a:pt x="102438" y="207124"/>
                  </a:lnTo>
                  <a:lnTo>
                    <a:pt x="110020" y="212242"/>
                  </a:lnTo>
                  <a:lnTo>
                    <a:pt x="119278" y="214122"/>
                  </a:lnTo>
                  <a:lnTo>
                    <a:pt x="123698" y="214122"/>
                  </a:lnTo>
                  <a:lnTo>
                    <a:pt x="123698" y="227012"/>
                  </a:lnTo>
                  <a:lnTo>
                    <a:pt x="127977" y="248196"/>
                  </a:lnTo>
                  <a:lnTo>
                    <a:pt x="139623" y="265480"/>
                  </a:lnTo>
                  <a:lnTo>
                    <a:pt x="156921" y="277139"/>
                  </a:lnTo>
                  <a:lnTo>
                    <a:pt x="178092" y="281406"/>
                  </a:lnTo>
                  <a:lnTo>
                    <a:pt x="199301" y="277139"/>
                  </a:lnTo>
                  <a:lnTo>
                    <a:pt x="216636" y="265480"/>
                  </a:lnTo>
                  <a:lnTo>
                    <a:pt x="228320" y="248196"/>
                  </a:lnTo>
                  <a:lnTo>
                    <a:pt x="232613" y="227012"/>
                  </a:lnTo>
                  <a:lnTo>
                    <a:pt x="232613" y="157708"/>
                  </a:lnTo>
                  <a:lnTo>
                    <a:pt x="244424" y="157708"/>
                  </a:lnTo>
                  <a:lnTo>
                    <a:pt x="244424" y="110578"/>
                  </a:lnTo>
                  <a:lnTo>
                    <a:pt x="232613" y="110578"/>
                  </a:lnTo>
                  <a:lnTo>
                    <a:pt x="232613" y="54508"/>
                  </a:lnTo>
                  <a:lnTo>
                    <a:pt x="235026" y="42583"/>
                  </a:lnTo>
                  <a:lnTo>
                    <a:pt x="241579" y="32842"/>
                  </a:lnTo>
                  <a:lnTo>
                    <a:pt x="251294" y="26276"/>
                  </a:lnTo>
                  <a:lnTo>
                    <a:pt x="263156" y="23863"/>
                  </a:lnTo>
                  <a:lnTo>
                    <a:pt x="327202" y="23863"/>
                  </a:lnTo>
                  <a:lnTo>
                    <a:pt x="336791" y="25412"/>
                  </a:lnTo>
                  <a:lnTo>
                    <a:pt x="345160" y="29718"/>
                  </a:lnTo>
                  <a:lnTo>
                    <a:pt x="351790" y="36296"/>
                  </a:lnTo>
                  <a:lnTo>
                    <a:pt x="356196" y="44615"/>
                  </a:lnTo>
                  <a:lnTo>
                    <a:pt x="380771" y="44615"/>
                  </a:lnTo>
                  <a:close/>
                </a:path>
                <a:path w="739775" h="751839">
                  <a:moveTo>
                    <a:pt x="739622" y="679018"/>
                  </a:moveTo>
                  <a:lnTo>
                    <a:pt x="734606" y="654202"/>
                  </a:lnTo>
                  <a:lnTo>
                    <a:pt x="733920" y="650773"/>
                  </a:lnTo>
                  <a:lnTo>
                    <a:pt x="718388" y="627722"/>
                  </a:lnTo>
                  <a:lnTo>
                    <a:pt x="695325" y="612190"/>
                  </a:lnTo>
                  <a:lnTo>
                    <a:pt x="691896" y="611505"/>
                  </a:lnTo>
                  <a:lnTo>
                    <a:pt x="691896" y="679018"/>
                  </a:lnTo>
                  <a:lnTo>
                    <a:pt x="689940" y="688682"/>
                  </a:lnTo>
                  <a:lnTo>
                    <a:pt x="684631" y="696569"/>
                  </a:lnTo>
                  <a:lnTo>
                    <a:pt x="676744" y="701878"/>
                  </a:lnTo>
                  <a:lnTo>
                    <a:pt x="667080" y="703821"/>
                  </a:lnTo>
                  <a:lnTo>
                    <a:pt x="657415" y="701878"/>
                  </a:lnTo>
                  <a:lnTo>
                    <a:pt x="649528" y="696569"/>
                  </a:lnTo>
                  <a:lnTo>
                    <a:pt x="644207" y="688682"/>
                  </a:lnTo>
                  <a:lnTo>
                    <a:pt x="642264" y="679018"/>
                  </a:lnTo>
                  <a:lnTo>
                    <a:pt x="644207" y="669353"/>
                  </a:lnTo>
                  <a:lnTo>
                    <a:pt x="649528" y="661466"/>
                  </a:lnTo>
                  <a:lnTo>
                    <a:pt x="657415" y="656158"/>
                  </a:lnTo>
                  <a:lnTo>
                    <a:pt x="667080" y="654202"/>
                  </a:lnTo>
                  <a:lnTo>
                    <a:pt x="676744" y="656158"/>
                  </a:lnTo>
                  <a:lnTo>
                    <a:pt x="684631" y="661466"/>
                  </a:lnTo>
                  <a:lnTo>
                    <a:pt x="689940" y="669353"/>
                  </a:lnTo>
                  <a:lnTo>
                    <a:pt x="691896" y="679018"/>
                  </a:lnTo>
                  <a:lnTo>
                    <a:pt x="691896" y="611505"/>
                  </a:lnTo>
                  <a:lnTo>
                    <a:pt x="667092" y="606488"/>
                  </a:lnTo>
                  <a:lnTo>
                    <a:pt x="543255" y="606488"/>
                  </a:lnTo>
                  <a:lnTo>
                    <a:pt x="543255" y="679018"/>
                  </a:lnTo>
                  <a:lnTo>
                    <a:pt x="541299" y="688682"/>
                  </a:lnTo>
                  <a:lnTo>
                    <a:pt x="535990" y="696569"/>
                  </a:lnTo>
                  <a:lnTo>
                    <a:pt x="528104" y="701878"/>
                  </a:lnTo>
                  <a:lnTo>
                    <a:pt x="518439" y="703821"/>
                  </a:lnTo>
                  <a:lnTo>
                    <a:pt x="508774" y="701878"/>
                  </a:lnTo>
                  <a:lnTo>
                    <a:pt x="500888" y="696569"/>
                  </a:lnTo>
                  <a:lnTo>
                    <a:pt x="495579" y="688682"/>
                  </a:lnTo>
                  <a:lnTo>
                    <a:pt x="493636" y="679018"/>
                  </a:lnTo>
                  <a:lnTo>
                    <a:pt x="495579" y="669353"/>
                  </a:lnTo>
                  <a:lnTo>
                    <a:pt x="500888" y="661466"/>
                  </a:lnTo>
                  <a:lnTo>
                    <a:pt x="508774" y="656158"/>
                  </a:lnTo>
                  <a:lnTo>
                    <a:pt x="518439" y="654202"/>
                  </a:lnTo>
                  <a:lnTo>
                    <a:pt x="528104" y="656158"/>
                  </a:lnTo>
                  <a:lnTo>
                    <a:pt x="535990" y="661466"/>
                  </a:lnTo>
                  <a:lnTo>
                    <a:pt x="541299" y="669353"/>
                  </a:lnTo>
                  <a:lnTo>
                    <a:pt x="543255" y="679018"/>
                  </a:lnTo>
                  <a:lnTo>
                    <a:pt x="543255" y="606488"/>
                  </a:lnTo>
                  <a:lnTo>
                    <a:pt x="394614" y="606488"/>
                  </a:lnTo>
                  <a:lnTo>
                    <a:pt x="394614" y="679018"/>
                  </a:lnTo>
                  <a:lnTo>
                    <a:pt x="392658" y="688682"/>
                  </a:lnTo>
                  <a:lnTo>
                    <a:pt x="387350" y="696569"/>
                  </a:lnTo>
                  <a:lnTo>
                    <a:pt x="379463" y="701878"/>
                  </a:lnTo>
                  <a:lnTo>
                    <a:pt x="369811" y="703821"/>
                  </a:lnTo>
                  <a:lnTo>
                    <a:pt x="360133" y="701878"/>
                  </a:lnTo>
                  <a:lnTo>
                    <a:pt x="352247" y="696569"/>
                  </a:lnTo>
                  <a:lnTo>
                    <a:pt x="346938" y="688682"/>
                  </a:lnTo>
                  <a:lnTo>
                    <a:pt x="344995" y="679018"/>
                  </a:lnTo>
                  <a:lnTo>
                    <a:pt x="346938" y="669353"/>
                  </a:lnTo>
                  <a:lnTo>
                    <a:pt x="352247" y="661466"/>
                  </a:lnTo>
                  <a:lnTo>
                    <a:pt x="360133" y="656158"/>
                  </a:lnTo>
                  <a:lnTo>
                    <a:pt x="369811" y="654202"/>
                  </a:lnTo>
                  <a:lnTo>
                    <a:pt x="379463" y="656158"/>
                  </a:lnTo>
                  <a:lnTo>
                    <a:pt x="387350" y="661466"/>
                  </a:lnTo>
                  <a:lnTo>
                    <a:pt x="392658" y="669353"/>
                  </a:lnTo>
                  <a:lnTo>
                    <a:pt x="394614" y="679018"/>
                  </a:lnTo>
                  <a:lnTo>
                    <a:pt x="394614" y="606488"/>
                  </a:lnTo>
                  <a:lnTo>
                    <a:pt x="245973" y="606488"/>
                  </a:lnTo>
                  <a:lnTo>
                    <a:pt x="245973" y="679018"/>
                  </a:lnTo>
                  <a:lnTo>
                    <a:pt x="244017" y="688682"/>
                  </a:lnTo>
                  <a:lnTo>
                    <a:pt x="238709" y="696569"/>
                  </a:lnTo>
                  <a:lnTo>
                    <a:pt x="230822" y="701878"/>
                  </a:lnTo>
                  <a:lnTo>
                    <a:pt x="221170" y="703821"/>
                  </a:lnTo>
                  <a:lnTo>
                    <a:pt x="211505" y="701878"/>
                  </a:lnTo>
                  <a:lnTo>
                    <a:pt x="203619" y="696569"/>
                  </a:lnTo>
                  <a:lnTo>
                    <a:pt x="198297" y="688682"/>
                  </a:lnTo>
                  <a:lnTo>
                    <a:pt x="196354" y="679018"/>
                  </a:lnTo>
                  <a:lnTo>
                    <a:pt x="198297" y="669353"/>
                  </a:lnTo>
                  <a:lnTo>
                    <a:pt x="203619" y="661466"/>
                  </a:lnTo>
                  <a:lnTo>
                    <a:pt x="211505" y="656158"/>
                  </a:lnTo>
                  <a:lnTo>
                    <a:pt x="221170" y="654202"/>
                  </a:lnTo>
                  <a:lnTo>
                    <a:pt x="230822" y="656158"/>
                  </a:lnTo>
                  <a:lnTo>
                    <a:pt x="238709" y="661466"/>
                  </a:lnTo>
                  <a:lnTo>
                    <a:pt x="244017" y="669353"/>
                  </a:lnTo>
                  <a:lnTo>
                    <a:pt x="245973" y="679018"/>
                  </a:lnTo>
                  <a:lnTo>
                    <a:pt x="245973" y="606488"/>
                  </a:lnTo>
                  <a:lnTo>
                    <a:pt x="97345" y="606488"/>
                  </a:lnTo>
                  <a:lnTo>
                    <a:pt x="97345" y="679018"/>
                  </a:lnTo>
                  <a:lnTo>
                    <a:pt x="95389" y="688682"/>
                  </a:lnTo>
                  <a:lnTo>
                    <a:pt x="90081" y="696569"/>
                  </a:lnTo>
                  <a:lnTo>
                    <a:pt x="82194" y="701878"/>
                  </a:lnTo>
                  <a:lnTo>
                    <a:pt x="72529" y="703821"/>
                  </a:lnTo>
                  <a:lnTo>
                    <a:pt x="62852" y="701878"/>
                  </a:lnTo>
                  <a:lnTo>
                    <a:pt x="54965" y="696569"/>
                  </a:lnTo>
                  <a:lnTo>
                    <a:pt x="49644" y="688682"/>
                  </a:lnTo>
                  <a:lnTo>
                    <a:pt x="47701" y="679018"/>
                  </a:lnTo>
                  <a:lnTo>
                    <a:pt x="49644" y="669353"/>
                  </a:lnTo>
                  <a:lnTo>
                    <a:pt x="54965" y="661466"/>
                  </a:lnTo>
                  <a:lnTo>
                    <a:pt x="62852" y="656158"/>
                  </a:lnTo>
                  <a:lnTo>
                    <a:pt x="72529" y="654202"/>
                  </a:lnTo>
                  <a:lnTo>
                    <a:pt x="82194" y="656158"/>
                  </a:lnTo>
                  <a:lnTo>
                    <a:pt x="90081" y="661466"/>
                  </a:lnTo>
                  <a:lnTo>
                    <a:pt x="95389" y="669353"/>
                  </a:lnTo>
                  <a:lnTo>
                    <a:pt x="97345" y="679018"/>
                  </a:lnTo>
                  <a:lnTo>
                    <a:pt x="97345" y="606488"/>
                  </a:lnTo>
                  <a:lnTo>
                    <a:pt x="72529" y="606488"/>
                  </a:lnTo>
                  <a:lnTo>
                    <a:pt x="44272" y="612190"/>
                  </a:lnTo>
                  <a:lnTo>
                    <a:pt x="21221" y="627722"/>
                  </a:lnTo>
                  <a:lnTo>
                    <a:pt x="5689" y="650773"/>
                  </a:lnTo>
                  <a:lnTo>
                    <a:pt x="0" y="679018"/>
                  </a:lnTo>
                  <a:lnTo>
                    <a:pt x="5689" y="707263"/>
                  </a:lnTo>
                  <a:lnTo>
                    <a:pt x="21221" y="730313"/>
                  </a:lnTo>
                  <a:lnTo>
                    <a:pt x="44272" y="745858"/>
                  </a:lnTo>
                  <a:lnTo>
                    <a:pt x="72529" y="751547"/>
                  </a:lnTo>
                  <a:lnTo>
                    <a:pt x="667092" y="751547"/>
                  </a:lnTo>
                  <a:lnTo>
                    <a:pt x="695325" y="745858"/>
                  </a:lnTo>
                  <a:lnTo>
                    <a:pt x="718375" y="730313"/>
                  </a:lnTo>
                  <a:lnTo>
                    <a:pt x="733920" y="707263"/>
                  </a:lnTo>
                  <a:lnTo>
                    <a:pt x="734606" y="703821"/>
                  </a:lnTo>
                  <a:lnTo>
                    <a:pt x="739622" y="679018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06245" y="4955385"/>
              <a:ext cx="206611" cy="231546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8118413" y="2840197"/>
              <a:ext cx="782320" cy="751840"/>
            </a:xfrm>
            <a:custGeom>
              <a:avLst/>
              <a:gdLst/>
              <a:ahLst/>
              <a:cxnLst/>
              <a:rect l="l" t="t" r="r" b="b"/>
              <a:pathLst>
                <a:path w="782320" h="751839">
                  <a:moveTo>
                    <a:pt x="266866" y="240355"/>
                  </a:moveTo>
                  <a:lnTo>
                    <a:pt x="236080" y="265012"/>
                  </a:lnTo>
                  <a:lnTo>
                    <a:pt x="230854" y="276825"/>
                  </a:lnTo>
                  <a:lnTo>
                    <a:pt x="231815" y="283214"/>
                  </a:lnTo>
                  <a:lnTo>
                    <a:pt x="235191" y="288977"/>
                  </a:lnTo>
                  <a:lnTo>
                    <a:pt x="303466" y="367882"/>
                  </a:lnTo>
                  <a:lnTo>
                    <a:pt x="306768" y="371603"/>
                  </a:lnTo>
                  <a:lnTo>
                    <a:pt x="311492" y="373737"/>
                  </a:lnTo>
                  <a:lnTo>
                    <a:pt x="321411" y="373737"/>
                  </a:lnTo>
                  <a:lnTo>
                    <a:pt x="326135" y="371603"/>
                  </a:lnTo>
                  <a:lnTo>
                    <a:pt x="329437" y="367882"/>
                  </a:lnTo>
                  <a:lnTo>
                    <a:pt x="416153" y="273483"/>
                  </a:lnTo>
                  <a:lnTo>
                    <a:pt x="316331" y="273483"/>
                  </a:lnTo>
                  <a:lnTo>
                    <a:pt x="278637" y="244019"/>
                  </a:lnTo>
                  <a:lnTo>
                    <a:pt x="272995" y="241071"/>
                  </a:lnTo>
                  <a:lnTo>
                    <a:pt x="266866" y="240355"/>
                  </a:lnTo>
                  <a:close/>
                </a:path>
                <a:path w="782320" h="751839">
                  <a:moveTo>
                    <a:pt x="409279" y="197504"/>
                  </a:moveTo>
                  <a:lnTo>
                    <a:pt x="402895" y="198508"/>
                  </a:lnTo>
                  <a:lnTo>
                    <a:pt x="397154" y="201918"/>
                  </a:lnTo>
                  <a:lnTo>
                    <a:pt x="316331" y="273483"/>
                  </a:lnTo>
                  <a:lnTo>
                    <a:pt x="416153" y="273483"/>
                  </a:lnTo>
                  <a:lnTo>
                    <a:pt x="441236" y="246178"/>
                  </a:lnTo>
                  <a:lnTo>
                    <a:pt x="444715" y="240467"/>
                  </a:lnTo>
                  <a:lnTo>
                    <a:pt x="445771" y="234086"/>
                  </a:lnTo>
                  <a:lnTo>
                    <a:pt x="444420" y="227760"/>
                  </a:lnTo>
                  <a:lnTo>
                    <a:pt x="440677" y="222213"/>
                  </a:lnTo>
                  <a:lnTo>
                    <a:pt x="421119" y="202642"/>
                  </a:lnTo>
                  <a:lnTo>
                    <a:pt x="415592" y="198888"/>
                  </a:lnTo>
                  <a:lnTo>
                    <a:pt x="409279" y="197504"/>
                  </a:lnTo>
                  <a:close/>
                </a:path>
                <a:path w="782320" h="751839">
                  <a:moveTo>
                    <a:pt x="266823" y="42816"/>
                  </a:moveTo>
                  <a:lnTo>
                    <a:pt x="235991" y="67514"/>
                  </a:lnTo>
                  <a:lnTo>
                    <a:pt x="230776" y="79314"/>
                  </a:lnTo>
                  <a:lnTo>
                    <a:pt x="231739" y="85704"/>
                  </a:lnTo>
                  <a:lnTo>
                    <a:pt x="235115" y="91466"/>
                  </a:lnTo>
                  <a:lnTo>
                    <a:pt x="303466" y="170372"/>
                  </a:lnTo>
                  <a:lnTo>
                    <a:pt x="306768" y="174093"/>
                  </a:lnTo>
                  <a:lnTo>
                    <a:pt x="311492" y="176226"/>
                  </a:lnTo>
                  <a:lnTo>
                    <a:pt x="321411" y="176226"/>
                  </a:lnTo>
                  <a:lnTo>
                    <a:pt x="326135" y="174093"/>
                  </a:lnTo>
                  <a:lnTo>
                    <a:pt x="329437" y="170372"/>
                  </a:lnTo>
                  <a:lnTo>
                    <a:pt x="415861" y="76290"/>
                  </a:lnTo>
                  <a:lnTo>
                    <a:pt x="316090" y="76290"/>
                  </a:lnTo>
                  <a:lnTo>
                    <a:pt x="278637" y="46508"/>
                  </a:lnTo>
                  <a:lnTo>
                    <a:pt x="272978" y="43539"/>
                  </a:lnTo>
                  <a:lnTo>
                    <a:pt x="266823" y="42816"/>
                  </a:lnTo>
                  <a:close/>
                </a:path>
                <a:path w="782320" h="751839">
                  <a:moveTo>
                    <a:pt x="409279" y="0"/>
                  </a:moveTo>
                  <a:lnTo>
                    <a:pt x="402895" y="1005"/>
                  </a:lnTo>
                  <a:lnTo>
                    <a:pt x="397154" y="4421"/>
                  </a:lnTo>
                  <a:lnTo>
                    <a:pt x="316090" y="76290"/>
                  </a:lnTo>
                  <a:lnTo>
                    <a:pt x="415861" y="76290"/>
                  </a:lnTo>
                  <a:lnTo>
                    <a:pt x="441236" y="48667"/>
                  </a:lnTo>
                  <a:lnTo>
                    <a:pt x="444715" y="42957"/>
                  </a:lnTo>
                  <a:lnTo>
                    <a:pt x="445771" y="36575"/>
                  </a:lnTo>
                  <a:lnTo>
                    <a:pt x="444420" y="30249"/>
                  </a:lnTo>
                  <a:lnTo>
                    <a:pt x="440677" y="24703"/>
                  </a:lnTo>
                  <a:lnTo>
                    <a:pt x="421119" y="5132"/>
                  </a:lnTo>
                  <a:lnTo>
                    <a:pt x="415592" y="1383"/>
                  </a:lnTo>
                  <a:lnTo>
                    <a:pt x="409279" y="0"/>
                  </a:lnTo>
                  <a:close/>
                </a:path>
                <a:path w="782320" h="751839">
                  <a:moveTo>
                    <a:pt x="696226" y="250801"/>
                  </a:moveTo>
                  <a:lnTo>
                    <a:pt x="505917" y="250801"/>
                  </a:lnTo>
                  <a:lnTo>
                    <a:pt x="498309" y="258408"/>
                  </a:lnTo>
                  <a:lnTo>
                    <a:pt x="498259" y="313107"/>
                  </a:lnTo>
                  <a:lnTo>
                    <a:pt x="505917" y="320765"/>
                  </a:lnTo>
                  <a:lnTo>
                    <a:pt x="686815" y="320765"/>
                  </a:lnTo>
                  <a:lnTo>
                    <a:pt x="696252" y="320689"/>
                  </a:lnTo>
                  <a:lnTo>
                    <a:pt x="703821" y="313107"/>
                  </a:lnTo>
                  <a:lnTo>
                    <a:pt x="703859" y="258408"/>
                  </a:lnTo>
                  <a:lnTo>
                    <a:pt x="696226" y="250801"/>
                  </a:lnTo>
                  <a:close/>
                </a:path>
                <a:path w="782320" h="751839">
                  <a:moveTo>
                    <a:pt x="691362" y="53265"/>
                  </a:moveTo>
                  <a:lnTo>
                    <a:pt x="686815" y="53303"/>
                  </a:lnTo>
                  <a:lnTo>
                    <a:pt x="505917" y="53303"/>
                  </a:lnTo>
                  <a:lnTo>
                    <a:pt x="498259" y="60961"/>
                  </a:lnTo>
                  <a:lnTo>
                    <a:pt x="498259" y="115215"/>
                  </a:lnTo>
                  <a:lnTo>
                    <a:pt x="505917" y="122874"/>
                  </a:lnTo>
                  <a:lnTo>
                    <a:pt x="686815" y="122874"/>
                  </a:lnTo>
                  <a:lnTo>
                    <a:pt x="696188" y="122785"/>
                  </a:lnTo>
                  <a:lnTo>
                    <a:pt x="703694" y="115215"/>
                  </a:lnTo>
                  <a:lnTo>
                    <a:pt x="703745" y="105779"/>
                  </a:lnTo>
                  <a:lnTo>
                    <a:pt x="704062" y="70321"/>
                  </a:lnTo>
                  <a:lnTo>
                    <a:pt x="704037" y="65774"/>
                  </a:lnTo>
                  <a:lnTo>
                    <a:pt x="702221" y="61418"/>
                  </a:lnTo>
                  <a:lnTo>
                    <a:pt x="695744" y="55030"/>
                  </a:lnTo>
                  <a:lnTo>
                    <a:pt x="691362" y="53265"/>
                  </a:lnTo>
                  <a:close/>
                </a:path>
                <a:path w="782320" h="751839">
                  <a:moveTo>
                    <a:pt x="257636" y="412030"/>
                  </a:moveTo>
                  <a:lnTo>
                    <a:pt x="194957" y="424702"/>
                  </a:lnTo>
                  <a:lnTo>
                    <a:pt x="138818" y="454626"/>
                  </a:lnTo>
                  <a:lnTo>
                    <a:pt x="0" y="588214"/>
                  </a:lnTo>
                  <a:lnTo>
                    <a:pt x="199656" y="751536"/>
                  </a:lnTo>
                  <a:lnTo>
                    <a:pt x="244525" y="706248"/>
                  </a:lnTo>
                  <a:lnTo>
                    <a:pt x="504316" y="706248"/>
                  </a:lnTo>
                  <a:lnTo>
                    <a:pt x="558360" y="694543"/>
                  </a:lnTo>
                  <a:lnTo>
                    <a:pt x="602716" y="661531"/>
                  </a:lnTo>
                  <a:lnTo>
                    <a:pt x="682882" y="568250"/>
                  </a:lnTo>
                  <a:lnTo>
                    <a:pt x="373672" y="568250"/>
                  </a:lnTo>
                  <a:lnTo>
                    <a:pt x="365836" y="560427"/>
                  </a:lnTo>
                  <a:lnTo>
                    <a:pt x="365836" y="541097"/>
                  </a:lnTo>
                  <a:lnTo>
                    <a:pt x="373672" y="533274"/>
                  </a:lnTo>
                  <a:lnTo>
                    <a:pt x="492417" y="533274"/>
                  </a:lnTo>
                  <a:lnTo>
                    <a:pt x="506218" y="531443"/>
                  </a:lnTo>
                  <a:lnTo>
                    <a:pt x="538213" y="506845"/>
                  </a:lnTo>
                  <a:lnTo>
                    <a:pt x="545299" y="480410"/>
                  </a:lnTo>
                  <a:lnTo>
                    <a:pt x="543528" y="466837"/>
                  </a:lnTo>
                  <a:lnTo>
                    <a:pt x="518863" y="434620"/>
                  </a:lnTo>
                  <a:lnTo>
                    <a:pt x="492417" y="427534"/>
                  </a:lnTo>
                  <a:lnTo>
                    <a:pt x="351548" y="427534"/>
                  </a:lnTo>
                  <a:lnTo>
                    <a:pt x="321000" y="417802"/>
                  </a:lnTo>
                  <a:lnTo>
                    <a:pt x="289528" y="412619"/>
                  </a:lnTo>
                  <a:lnTo>
                    <a:pt x="257636" y="412030"/>
                  </a:lnTo>
                  <a:close/>
                </a:path>
                <a:path w="782320" h="751839">
                  <a:moveTo>
                    <a:pt x="724251" y="377468"/>
                  </a:moveTo>
                  <a:lnTo>
                    <a:pt x="710426" y="380074"/>
                  </a:lnTo>
                  <a:lnTo>
                    <a:pt x="697719" y="386109"/>
                  </a:lnTo>
                  <a:lnTo>
                    <a:pt x="686815" y="395352"/>
                  </a:lnTo>
                  <a:lnTo>
                    <a:pt x="553516" y="547333"/>
                  </a:lnTo>
                  <a:lnTo>
                    <a:pt x="543761" y="556211"/>
                  </a:lnTo>
                  <a:lnTo>
                    <a:pt x="532482" y="562778"/>
                  </a:lnTo>
                  <a:lnTo>
                    <a:pt x="520084" y="566851"/>
                  </a:lnTo>
                  <a:lnTo>
                    <a:pt x="506971" y="568250"/>
                  </a:lnTo>
                  <a:lnTo>
                    <a:pt x="682882" y="568250"/>
                  </a:lnTo>
                  <a:lnTo>
                    <a:pt x="769150" y="467869"/>
                  </a:lnTo>
                  <a:lnTo>
                    <a:pt x="776938" y="455878"/>
                  </a:lnTo>
                  <a:lnTo>
                    <a:pt x="781316" y="442509"/>
                  </a:lnTo>
                  <a:lnTo>
                    <a:pt x="782151" y="428466"/>
                  </a:lnTo>
                  <a:lnTo>
                    <a:pt x="779310" y="414453"/>
                  </a:lnTo>
                  <a:lnTo>
                    <a:pt x="772953" y="401640"/>
                  </a:lnTo>
                  <a:lnTo>
                    <a:pt x="763674" y="391063"/>
                  </a:lnTo>
                  <a:lnTo>
                    <a:pt x="752012" y="383195"/>
                  </a:lnTo>
                  <a:lnTo>
                    <a:pt x="738504" y="378512"/>
                  </a:lnTo>
                  <a:lnTo>
                    <a:pt x="724251" y="377468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665644" y="2032337"/>
            <a:ext cx="1485669" cy="4228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8595">
              <a:lnSpc>
                <a:spcPct val="111100"/>
              </a:lnSpc>
              <a:spcBef>
                <a:spcPts val="100"/>
              </a:spcBef>
            </a:pPr>
            <a:r>
              <a:rPr sz="12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Receipt of  purchase order</a:t>
            </a:r>
            <a:endParaRPr sz="12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899981" y="2032337"/>
            <a:ext cx="1638675" cy="4228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33375">
              <a:lnSpc>
                <a:spcPct val="111100"/>
              </a:lnSpc>
              <a:spcBef>
                <a:spcPts val="100"/>
              </a:spcBef>
            </a:pPr>
            <a:r>
              <a:rPr sz="12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Preliminary  design review stage</a:t>
            </a:r>
            <a:endParaRPr sz="12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922780" y="2255756"/>
            <a:ext cx="144579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Quality Testing</a:t>
            </a:r>
            <a:endParaRPr sz="120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0445000" y="2032337"/>
            <a:ext cx="1177588" cy="4228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2090" marR="5080" indent="-200025">
              <a:lnSpc>
                <a:spcPct val="111100"/>
              </a:lnSpc>
              <a:spcBef>
                <a:spcPts val="100"/>
              </a:spcBef>
            </a:pPr>
            <a:r>
              <a:rPr sz="12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Acceptance  testing</a:t>
            </a:r>
            <a:endParaRPr sz="120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514860" y="2255756"/>
            <a:ext cx="143171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System Design</a:t>
            </a:r>
            <a:endParaRPr sz="120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871767" y="5707437"/>
            <a:ext cx="978196" cy="4228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255">
              <a:lnSpc>
                <a:spcPct val="111100"/>
              </a:lnSpc>
              <a:spcBef>
                <a:spcPts val="100"/>
              </a:spcBef>
            </a:pPr>
            <a:r>
              <a:rPr sz="12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Resource  allocation</a:t>
            </a:r>
            <a:endParaRPr sz="120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637016" y="5707437"/>
            <a:ext cx="2574899" cy="4228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79400">
              <a:lnSpc>
                <a:spcPct val="111100"/>
              </a:lnSpc>
              <a:spcBef>
                <a:spcPts val="100"/>
              </a:spcBef>
            </a:pPr>
            <a:r>
              <a:rPr sz="12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Generating system  requirement specifications</a:t>
            </a:r>
            <a:endParaRPr sz="120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7928192" y="5707437"/>
            <a:ext cx="1432498" cy="4228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95" marR="5080" indent="-24130">
              <a:lnSpc>
                <a:spcPct val="111100"/>
              </a:lnSpc>
              <a:spcBef>
                <a:spcPts val="100"/>
              </a:spcBef>
            </a:pPr>
            <a:r>
              <a:rPr sz="12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Manufacturing  qualified units</a:t>
            </a:r>
            <a:endParaRPr sz="120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500765" y="5707437"/>
            <a:ext cx="1466121" cy="4228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5735">
              <a:lnSpc>
                <a:spcPct val="111100"/>
              </a:lnSpc>
              <a:spcBef>
                <a:spcPts val="100"/>
              </a:spcBef>
            </a:pPr>
            <a:r>
              <a:rPr sz="12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Production  Prototype Units</a:t>
            </a:r>
            <a:endParaRPr sz="120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2257541" y="4721486"/>
            <a:ext cx="436245" cy="545465"/>
          </a:xfrm>
          <a:custGeom>
            <a:avLst/>
            <a:gdLst/>
            <a:ahLst/>
            <a:cxnLst/>
            <a:rect l="l" t="t" r="r" b="b"/>
            <a:pathLst>
              <a:path w="436244" h="545464">
                <a:moveTo>
                  <a:pt x="163804" y="0"/>
                </a:moveTo>
                <a:lnTo>
                  <a:pt x="163804" y="123748"/>
                </a:lnTo>
                <a:lnTo>
                  <a:pt x="0" y="123748"/>
                </a:lnTo>
                <a:lnTo>
                  <a:pt x="0" y="421106"/>
                </a:lnTo>
                <a:lnTo>
                  <a:pt x="163804" y="421106"/>
                </a:lnTo>
                <a:lnTo>
                  <a:pt x="163804" y="544868"/>
                </a:lnTo>
                <a:lnTo>
                  <a:pt x="436244" y="272427"/>
                </a:lnTo>
                <a:lnTo>
                  <a:pt x="163804" y="0"/>
                </a:lnTo>
                <a:close/>
              </a:path>
            </a:pathLst>
          </a:custGeom>
          <a:solidFill>
            <a:srgbClr val="00A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084658" y="4721486"/>
            <a:ext cx="436245" cy="545465"/>
          </a:xfrm>
          <a:custGeom>
            <a:avLst/>
            <a:gdLst/>
            <a:ahLst/>
            <a:cxnLst/>
            <a:rect l="l" t="t" r="r" b="b"/>
            <a:pathLst>
              <a:path w="436245" h="545464">
                <a:moveTo>
                  <a:pt x="163804" y="0"/>
                </a:moveTo>
                <a:lnTo>
                  <a:pt x="163804" y="123748"/>
                </a:lnTo>
                <a:lnTo>
                  <a:pt x="0" y="123748"/>
                </a:lnTo>
                <a:lnTo>
                  <a:pt x="0" y="421106"/>
                </a:lnTo>
                <a:lnTo>
                  <a:pt x="163804" y="421106"/>
                </a:lnTo>
                <a:lnTo>
                  <a:pt x="163804" y="544868"/>
                </a:lnTo>
                <a:lnTo>
                  <a:pt x="436245" y="272427"/>
                </a:lnTo>
                <a:lnTo>
                  <a:pt x="163804" y="0"/>
                </a:lnTo>
                <a:close/>
              </a:path>
            </a:pathLst>
          </a:custGeom>
          <a:solidFill>
            <a:srgbClr val="00A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671099" y="2943523"/>
            <a:ext cx="436245" cy="545465"/>
          </a:xfrm>
          <a:custGeom>
            <a:avLst/>
            <a:gdLst/>
            <a:ahLst/>
            <a:cxnLst/>
            <a:rect l="l" t="t" r="r" b="b"/>
            <a:pathLst>
              <a:path w="436245" h="545464">
                <a:moveTo>
                  <a:pt x="163804" y="0"/>
                </a:moveTo>
                <a:lnTo>
                  <a:pt x="163804" y="123761"/>
                </a:lnTo>
                <a:lnTo>
                  <a:pt x="0" y="123761"/>
                </a:lnTo>
                <a:lnTo>
                  <a:pt x="0" y="421106"/>
                </a:lnTo>
                <a:lnTo>
                  <a:pt x="163804" y="421106"/>
                </a:lnTo>
                <a:lnTo>
                  <a:pt x="163804" y="544868"/>
                </a:lnTo>
                <a:lnTo>
                  <a:pt x="436245" y="272440"/>
                </a:lnTo>
                <a:lnTo>
                  <a:pt x="163804" y="0"/>
                </a:lnTo>
                <a:close/>
              </a:path>
            </a:pathLst>
          </a:custGeom>
          <a:solidFill>
            <a:srgbClr val="00A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9498215" y="2943523"/>
            <a:ext cx="436245" cy="545465"/>
          </a:xfrm>
          <a:custGeom>
            <a:avLst/>
            <a:gdLst/>
            <a:ahLst/>
            <a:cxnLst/>
            <a:rect l="l" t="t" r="r" b="b"/>
            <a:pathLst>
              <a:path w="436245" h="545464">
                <a:moveTo>
                  <a:pt x="163804" y="0"/>
                </a:moveTo>
                <a:lnTo>
                  <a:pt x="163804" y="123761"/>
                </a:lnTo>
                <a:lnTo>
                  <a:pt x="0" y="123761"/>
                </a:lnTo>
                <a:lnTo>
                  <a:pt x="0" y="421106"/>
                </a:lnTo>
                <a:lnTo>
                  <a:pt x="163804" y="421106"/>
                </a:lnTo>
                <a:lnTo>
                  <a:pt x="163804" y="544868"/>
                </a:lnTo>
                <a:lnTo>
                  <a:pt x="436245" y="272440"/>
                </a:lnTo>
                <a:lnTo>
                  <a:pt x="163804" y="0"/>
                </a:lnTo>
                <a:close/>
              </a:path>
            </a:pathLst>
          </a:custGeom>
          <a:solidFill>
            <a:srgbClr val="00A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20"/>
          <p:cNvSpPr txBox="1"/>
          <p:nvPr/>
        </p:nvSpPr>
        <p:spPr>
          <a:xfrm>
            <a:off x="241250" y="6464300"/>
            <a:ext cx="137096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21F1F"/>
                </a:solidFill>
                <a:latin typeface="Poppins "/>
                <a:cs typeface="Lucida Sans Unicode"/>
              </a:rPr>
              <a:t>Apollo Micro Systems</a:t>
            </a:r>
            <a:endParaRPr sz="1000" dirty="0">
              <a:latin typeface="Poppins "/>
              <a:cs typeface="Lucida Sans Unicode"/>
            </a:endParaRPr>
          </a:p>
        </p:txBody>
      </p:sp>
      <p:pic>
        <p:nvPicPr>
          <p:cNvPr id="79" name="object 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569001" y="508000"/>
            <a:ext cx="963167" cy="53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494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" y="0"/>
            <a:ext cx="12192000" cy="6858000"/>
          </a:xfrm>
          <a:prstGeom prst="rect">
            <a:avLst/>
          </a:prstGeom>
        </p:spPr>
      </p:pic>
      <p:grpSp>
        <p:nvGrpSpPr>
          <p:cNvPr id="53" name="object 3"/>
          <p:cNvGrpSpPr/>
          <p:nvPr/>
        </p:nvGrpSpPr>
        <p:grpSpPr>
          <a:xfrm>
            <a:off x="507987" y="0"/>
            <a:ext cx="11684635" cy="6604000"/>
            <a:chOff x="507987" y="0"/>
            <a:chExt cx="11684635" cy="6604000"/>
          </a:xfrm>
        </p:grpSpPr>
        <p:sp>
          <p:nvSpPr>
            <p:cNvPr id="54" name="object 4"/>
            <p:cNvSpPr/>
            <p:nvPr/>
          </p:nvSpPr>
          <p:spPr>
            <a:xfrm>
              <a:off x="507987" y="508000"/>
              <a:ext cx="274955" cy="274320"/>
            </a:xfrm>
            <a:custGeom>
              <a:avLst/>
              <a:gdLst/>
              <a:ahLst/>
              <a:cxnLst/>
              <a:rect l="l" t="t" r="r" b="b"/>
              <a:pathLst>
                <a:path w="274955" h="274320">
                  <a:moveTo>
                    <a:pt x="274332" y="0"/>
                  </a:moveTo>
                  <a:lnTo>
                    <a:pt x="0" y="0"/>
                  </a:lnTo>
                  <a:lnTo>
                    <a:pt x="0" y="274320"/>
                  </a:lnTo>
                  <a:lnTo>
                    <a:pt x="274332" y="274320"/>
                  </a:lnTo>
                  <a:lnTo>
                    <a:pt x="274332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"/>
            <p:cNvSpPr/>
            <p:nvPr/>
          </p:nvSpPr>
          <p:spPr>
            <a:xfrm>
              <a:off x="11669154" y="0"/>
              <a:ext cx="523240" cy="6604000"/>
            </a:xfrm>
            <a:custGeom>
              <a:avLst/>
              <a:gdLst/>
              <a:ahLst/>
              <a:cxnLst/>
              <a:rect l="l" t="t" r="r" b="b"/>
              <a:pathLst>
                <a:path w="523240" h="6604000">
                  <a:moveTo>
                    <a:pt x="268833" y="6469583"/>
                  </a:moveTo>
                  <a:lnTo>
                    <a:pt x="261988" y="6427102"/>
                  </a:lnTo>
                  <a:lnTo>
                    <a:pt x="242900" y="6390208"/>
                  </a:lnTo>
                  <a:lnTo>
                    <a:pt x="213804" y="6361112"/>
                  </a:lnTo>
                  <a:lnTo>
                    <a:pt x="176911" y="6342024"/>
                  </a:lnTo>
                  <a:lnTo>
                    <a:pt x="134416" y="6335166"/>
                  </a:lnTo>
                  <a:lnTo>
                    <a:pt x="91935" y="6342024"/>
                  </a:lnTo>
                  <a:lnTo>
                    <a:pt x="55041" y="6361112"/>
                  </a:lnTo>
                  <a:lnTo>
                    <a:pt x="25946" y="6390208"/>
                  </a:lnTo>
                  <a:lnTo>
                    <a:pt x="6858" y="6427102"/>
                  </a:lnTo>
                  <a:lnTo>
                    <a:pt x="0" y="6469583"/>
                  </a:lnTo>
                  <a:lnTo>
                    <a:pt x="6858" y="6512077"/>
                  </a:lnTo>
                  <a:lnTo>
                    <a:pt x="25946" y="6548983"/>
                  </a:lnTo>
                  <a:lnTo>
                    <a:pt x="55041" y="6578079"/>
                  </a:lnTo>
                  <a:lnTo>
                    <a:pt x="91935" y="6597155"/>
                  </a:lnTo>
                  <a:lnTo>
                    <a:pt x="134416" y="6604000"/>
                  </a:lnTo>
                  <a:lnTo>
                    <a:pt x="176911" y="6597155"/>
                  </a:lnTo>
                  <a:lnTo>
                    <a:pt x="213804" y="6578079"/>
                  </a:lnTo>
                  <a:lnTo>
                    <a:pt x="242900" y="6548983"/>
                  </a:lnTo>
                  <a:lnTo>
                    <a:pt x="261988" y="6512077"/>
                  </a:lnTo>
                  <a:lnTo>
                    <a:pt x="268833" y="6469583"/>
                  </a:lnTo>
                  <a:close/>
                </a:path>
                <a:path w="523240" h="6604000">
                  <a:moveTo>
                    <a:pt x="522846" y="0"/>
                  </a:moveTo>
                  <a:lnTo>
                    <a:pt x="14846" y="0"/>
                  </a:lnTo>
                  <a:lnTo>
                    <a:pt x="14846" y="508000"/>
                  </a:lnTo>
                  <a:lnTo>
                    <a:pt x="522846" y="508000"/>
                  </a:lnTo>
                  <a:lnTo>
                    <a:pt x="522846" y="0"/>
                  </a:lnTo>
                  <a:close/>
                </a:path>
              </a:pathLst>
            </a:custGeom>
            <a:solidFill>
              <a:srgbClr val="FB8F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" name="object 28"/>
          <p:cNvGrpSpPr/>
          <p:nvPr/>
        </p:nvGrpSpPr>
        <p:grpSpPr>
          <a:xfrm>
            <a:off x="507988" y="1574378"/>
            <a:ext cx="11176000" cy="4521835"/>
            <a:chOff x="507988" y="1574378"/>
            <a:chExt cx="11176000" cy="4521835"/>
          </a:xfrm>
        </p:grpSpPr>
        <p:sp>
          <p:nvSpPr>
            <p:cNvPr id="58" name="object 29"/>
            <p:cNvSpPr/>
            <p:nvPr/>
          </p:nvSpPr>
          <p:spPr>
            <a:xfrm>
              <a:off x="5977262" y="3951265"/>
              <a:ext cx="237490" cy="237490"/>
            </a:xfrm>
            <a:custGeom>
              <a:avLst/>
              <a:gdLst/>
              <a:ahLst/>
              <a:cxnLst/>
              <a:rect l="l" t="t" r="r" b="b"/>
              <a:pathLst>
                <a:path w="237489" h="237489">
                  <a:moveTo>
                    <a:pt x="118732" y="0"/>
                  </a:moveTo>
                  <a:lnTo>
                    <a:pt x="0" y="118719"/>
                  </a:lnTo>
                  <a:lnTo>
                    <a:pt x="118732" y="237464"/>
                  </a:lnTo>
                  <a:lnTo>
                    <a:pt x="237477" y="118719"/>
                  </a:lnTo>
                  <a:lnTo>
                    <a:pt x="118732" y="0"/>
                  </a:lnTo>
                  <a:close/>
                </a:path>
              </a:pathLst>
            </a:custGeom>
            <a:solidFill>
              <a:srgbClr val="FB8F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30"/>
            <p:cNvSpPr/>
            <p:nvPr/>
          </p:nvSpPr>
          <p:spPr>
            <a:xfrm>
              <a:off x="6095994" y="1574378"/>
              <a:ext cx="0" cy="4521835"/>
            </a:xfrm>
            <a:custGeom>
              <a:avLst/>
              <a:gdLst/>
              <a:ahLst/>
              <a:cxnLst/>
              <a:rect l="l" t="t" r="r" b="b"/>
              <a:pathLst>
                <a:path h="4521835">
                  <a:moveTo>
                    <a:pt x="0" y="0"/>
                  </a:moveTo>
                  <a:lnTo>
                    <a:pt x="0" y="4521225"/>
                  </a:lnTo>
                </a:path>
              </a:pathLst>
            </a:custGeom>
            <a:ln w="12700">
              <a:solidFill>
                <a:srgbClr val="FB8F0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31"/>
            <p:cNvSpPr/>
            <p:nvPr/>
          </p:nvSpPr>
          <p:spPr>
            <a:xfrm>
              <a:off x="6156294" y="4069990"/>
              <a:ext cx="5528310" cy="0"/>
            </a:xfrm>
            <a:custGeom>
              <a:avLst/>
              <a:gdLst/>
              <a:ahLst/>
              <a:cxnLst/>
              <a:rect l="l" t="t" r="r" b="b"/>
              <a:pathLst>
                <a:path w="5528309">
                  <a:moveTo>
                    <a:pt x="5527700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B8F0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32"/>
            <p:cNvSpPr/>
            <p:nvPr/>
          </p:nvSpPr>
          <p:spPr>
            <a:xfrm>
              <a:off x="507993" y="4069990"/>
              <a:ext cx="5528310" cy="0"/>
            </a:xfrm>
            <a:custGeom>
              <a:avLst/>
              <a:gdLst/>
              <a:ahLst/>
              <a:cxnLst/>
              <a:rect l="l" t="t" r="r" b="b"/>
              <a:pathLst>
                <a:path w="5528310">
                  <a:moveTo>
                    <a:pt x="5527713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B8F0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33"/>
            <p:cNvSpPr/>
            <p:nvPr/>
          </p:nvSpPr>
          <p:spPr>
            <a:xfrm>
              <a:off x="507988" y="1574378"/>
              <a:ext cx="1849120" cy="274320"/>
            </a:xfrm>
            <a:custGeom>
              <a:avLst/>
              <a:gdLst/>
              <a:ahLst/>
              <a:cxnLst/>
              <a:rect l="l" t="t" r="r" b="b"/>
              <a:pathLst>
                <a:path w="1849120" h="274319">
                  <a:moveTo>
                    <a:pt x="1798662" y="0"/>
                  </a:moveTo>
                  <a:lnTo>
                    <a:pt x="49974" y="0"/>
                  </a:lnTo>
                  <a:lnTo>
                    <a:pt x="30523" y="3927"/>
                  </a:lnTo>
                  <a:lnTo>
                    <a:pt x="14638" y="14638"/>
                  </a:lnTo>
                  <a:lnTo>
                    <a:pt x="3927" y="30523"/>
                  </a:lnTo>
                  <a:lnTo>
                    <a:pt x="0" y="49974"/>
                  </a:lnTo>
                  <a:lnTo>
                    <a:pt x="0" y="224345"/>
                  </a:lnTo>
                  <a:lnTo>
                    <a:pt x="3927" y="243796"/>
                  </a:lnTo>
                  <a:lnTo>
                    <a:pt x="14638" y="259681"/>
                  </a:lnTo>
                  <a:lnTo>
                    <a:pt x="30523" y="270392"/>
                  </a:lnTo>
                  <a:lnTo>
                    <a:pt x="49974" y="274320"/>
                  </a:lnTo>
                  <a:lnTo>
                    <a:pt x="1798662" y="274320"/>
                  </a:lnTo>
                  <a:lnTo>
                    <a:pt x="1818113" y="270392"/>
                  </a:lnTo>
                  <a:lnTo>
                    <a:pt x="1833999" y="259681"/>
                  </a:lnTo>
                  <a:lnTo>
                    <a:pt x="1844709" y="243796"/>
                  </a:lnTo>
                  <a:lnTo>
                    <a:pt x="1848637" y="224345"/>
                  </a:lnTo>
                  <a:lnTo>
                    <a:pt x="1848637" y="49974"/>
                  </a:lnTo>
                  <a:lnTo>
                    <a:pt x="1844709" y="30523"/>
                  </a:lnTo>
                  <a:lnTo>
                    <a:pt x="1833999" y="14638"/>
                  </a:lnTo>
                  <a:lnTo>
                    <a:pt x="1818113" y="3927"/>
                  </a:lnTo>
                  <a:lnTo>
                    <a:pt x="1798662" y="0"/>
                  </a:lnTo>
                  <a:close/>
                </a:path>
              </a:pathLst>
            </a:custGeom>
            <a:solidFill>
              <a:srgbClr val="FB8F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35"/>
          <p:cNvSpPr txBox="1">
            <a:spLocks/>
          </p:cNvSpPr>
          <p:nvPr/>
        </p:nvSpPr>
        <p:spPr>
          <a:xfrm>
            <a:off x="645464" y="1626269"/>
            <a:ext cx="9719217" cy="40985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IN" sz="1200" dirty="0">
                <a:solidFill>
                  <a:schemeClr val="bg1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Hardware Design</a:t>
            </a:r>
          </a:p>
          <a:p>
            <a:pPr marL="0" indent="0">
              <a:lnSpc>
                <a:spcPct val="100000"/>
              </a:lnSpc>
              <a:spcBef>
                <a:spcPts val="1165"/>
              </a:spcBef>
              <a:buNone/>
            </a:pPr>
            <a:r>
              <a:rPr lang="en-IN" sz="1600" b="1" dirty="0">
                <a:solidFill>
                  <a:srgbClr val="00AEEE"/>
                </a:solidFill>
                <a:latin typeface="Montserrat ExtraBold" panose="00000900000000000000" pitchFamily="2" charset="0"/>
                <a:cs typeface="Verdana"/>
              </a:rPr>
              <a:t>Hardware Design &amp; Engineering</a:t>
            </a:r>
            <a:endParaRPr lang="en-IN" sz="1600" dirty="0">
              <a:latin typeface="Montserrat ExtraBold" panose="00000900000000000000" pitchFamily="2" charset="0"/>
              <a:cs typeface="Verdana"/>
            </a:endParaRPr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en-IN" sz="12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  Board &amp; System Design: Concept to total product development</a:t>
            </a:r>
          </a:p>
          <a:p>
            <a:pPr marL="0" marR="1778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en-IN" sz="12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  DSP/FPGA Based Design, PCB Designs, Single Board Computers  </a:t>
            </a:r>
          </a:p>
          <a:p>
            <a:pPr marL="0" marR="1778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en-IN" sz="12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  Diagnostics, BSP, Driver Development</a:t>
            </a:r>
          </a:p>
          <a:p>
            <a:pPr marL="0" marR="875665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en-IN" sz="12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  Design, Circuit Simulation, Analysis and Prototyping  </a:t>
            </a:r>
          </a:p>
          <a:p>
            <a:pPr marL="0" marR="875665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en-IN" sz="12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  Re-Engineering and Miniaturization</a:t>
            </a:r>
          </a:p>
          <a:p>
            <a:pPr marL="0" marR="2105025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en-IN" sz="12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  Verification and Validation Services  </a:t>
            </a:r>
          </a:p>
          <a:p>
            <a:pPr marL="0" marR="2105025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en-IN" sz="12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  </a:t>
            </a:r>
            <a:r>
              <a:rPr lang="en-IN" sz="1200" dirty="0" err="1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Desing</a:t>
            </a:r>
            <a:r>
              <a:rPr lang="en-IN" sz="12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 Analysis</a:t>
            </a:r>
          </a:p>
          <a:p>
            <a:pPr marL="0" indent="0">
              <a:lnSpc>
                <a:spcPct val="100000"/>
              </a:lnSpc>
              <a:spcBef>
                <a:spcPts val="1550"/>
              </a:spcBef>
              <a:buNone/>
            </a:pPr>
            <a:r>
              <a:rPr lang="en-IN" sz="1600" b="1" dirty="0">
                <a:solidFill>
                  <a:srgbClr val="00AEEE"/>
                </a:solidFill>
                <a:latin typeface="Montserrat ExtraBold" panose="00000900000000000000" pitchFamily="2" charset="0"/>
                <a:cs typeface="Verdana"/>
              </a:rPr>
              <a:t>Veriﬁcation &amp; Validation Services</a:t>
            </a:r>
            <a:endParaRPr lang="en-IN" sz="1600" dirty="0">
              <a:latin typeface="Montserrat ExtraBold" panose="00000900000000000000" pitchFamily="2" charset="0"/>
              <a:cs typeface="Verdana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IN" sz="12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  Code Reviews</a:t>
            </a:r>
          </a:p>
          <a:p>
            <a:pPr marL="0" marR="42799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IN" sz="12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  Inspection of Software Development and Test Documents  </a:t>
            </a:r>
          </a:p>
          <a:p>
            <a:pPr marL="0" marR="42799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IN" sz="12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  Functional and Structural Coverage and testing</a:t>
            </a:r>
          </a:p>
          <a:p>
            <a:pPr marL="0" marR="2853055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IN" sz="12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  Software - Hardware  </a:t>
            </a:r>
          </a:p>
          <a:p>
            <a:pPr marL="0" marR="2853055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IN" sz="12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  System validation Testing</a:t>
            </a:r>
          </a:p>
        </p:txBody>
      </p:sp>
      <p:sp>
        <p:nvSpPr>
          <p:cNvPr id="63" name="object 27"/>
          <p:cNvSpPr txBox="1">
            <a:spLocks/>
          </p:cNvSpPr>
          <p:nvPr/>
        </p:nvSpPr>
        <p:spPr>
          <a:xfrm>
            <a:off x="6337312" y="1870495"/>
            <a:ext cx="5360034" cy="4313104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590"/>
              </a:spcBef>
              <a:buNone/>
            </a:pPr>
            <a:r>
              <a:rPr lang="en-MY" sz="1600" b="1" dirty="0">
                <a:solidFill>
                  <a:srgbClr val="00AEEE"/>
                </a:solidFill>
                <a:latin typeface="Montserrat ExtraBold" panose="00000900000000000000" pitchFamily="2" charset="0"/>
              </a:rPr>
              <a:t>Testing Services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en-MY" sz="12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  Software Test Plan for Software and Hardware Integration Testing</a:t>
            </a:r>
            <a:endParaRPr lang="en-MY" sz="12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  <a:p>
            <a:pPr marL="0" marR="65913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en-MY" sz="12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  Test Process for Software and Hardware Integration Testing  </a:t>
            </a:r>
          </a:p>
          <a:p>
            <a:pPr marL="0" marR="65913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en-MY" sz="12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  Functional and Structural testing</a:t>
            </a:r>
            <a:endParaRPr lang="en-MY" sz="12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  <a:p>
            <a:pPr marL="0" marR="5080" indent="0">
              <a:lnSpc>
                <a:spcPct val="138900"/>
              </a:lnSpc>
              <a:spcBef>
                <a:spcPts val="500"/>
              </a:spcBef>
              <a:buNone/>
            </a:pPr>
            <a:r>
              <a:rPr lang="en-MY" sz="12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  Test reports for Software and His Testing Test Case and Test     Reports  as per IV &amp; V requirements</a:t>
            </a:r>
            <a:endParaRPr lang="en-MY" sz="12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en-MY" sz="12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  Thermal Analysis - Power Integrity - Signal Integrity</a:t>
            </a:r>
            <a:endParaRPr lang="en-MY" sz="12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lang="en-MY" sz="2300" dirty="0">
              <a:latin typeface="Lucida Sans Unicode"/>
              <a:cs typeface="Lucida Sans Unicode"/>
            </a:endParaRPr>
          </a:p>
          <a:p>
            <a:pPr marL="0" indent="0">
              <a:lnSpc>
                <a:spcPct val="100000"/>
              </a:lnSpc>
              <a:spcBef>
                <a:spcPts val="590"/>
              </a:spcBef>
              <a:buNone/>
            </a:pPr>
            <a:r>
              <a:rPr lang="en-MY" sz="1600" b="1" dirty="0">
                <a:solidFill>
                  <a:srgbClr val="00AEEE"/>
                </a:solidFill>
                <a:latin typeface="Montserrat ExtraBold" panose="00000900000000000000" pitchFamily="2" charset="0"/>
              </a:rPr>
              <a:t>Embedded Software Design Dev.&amp; </a:t>
            </a:r>
            <a:r>
              <a:rPr lang="en-MY" sz="1600" b="1" dirty="0" err="1">
                <a:solidFill>
                  <a:srgbClr val="00AEEE"/>
                </a:solidFill>
                <a:latin typeface="Montserrat ExtraBold" panose="00000900000000000000" pitchFamily="2" charset="0"/>
              </a:rPr>
              <a:t>Sustainance</a:t>
            </a:r>
            <a:endParaRPr lang="en-MY" sz="1600" b="1" dirty="0">
              <a:solidFill>
                <a:srgbClr val="00AEEE"/>
              </a:solidFill>
              <a:latin typeface="Montserrat ExtraBold" panose="000009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en-MY" sz="12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  Complete Software Life Cycle Support</a:t>
            </a:r>
            <a:endParaRPr lang="en-MY" sz="12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  <a:p>
            <a:pPr marL="0" marR="147066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en-MY" sz="12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  Software Requirement Specifications Generation</a:t>
            </a:r>
          </a:p>
          <a:p>
            <a:pPr marL="0" marR="147066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en-MY" sz="12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  </a:t>
            </a:r>
            <a:r>
              <a:rPr lang="en-MY" sz="1200" dirty="0" err="1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Modeling</a:t>
            </a:r>
            <a:r>
              <a:rPr lang="en-MY" sz="12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 and Simulation</a:t>
            </a:r>
            <a:endParaRPr lang="en-MY" sz="12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  <a:p>
            <a:pPr marL="0" marR="147066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en-MY" sz="12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  High Level and Detailed Design Implementation</a:t>
            </a:r>
          </a:p>
          <a:p>
            <a:pPr marL="0" marR="147066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en-MY" sz="12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  Host Interface Development</a:t>
            </a:r>
            <a:endParaRPr lang="en-MY" sz="12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  <a:p>
            <a:pPr marL="0" marR="147066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en-MY" sz="12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  Platform Development  </a:t>
            </a:r>
          </a:p>
          <a:p>
            <a:pPr marL="0" marR="147066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en-MY" sz="12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  Re-</a:t>
            </a:r>
            <a:r>
              <a:rPr lang="en-MY" sz="1200" dirty="0" err="1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Platforming</a:t>
            </a:r>
            <a:endParaRPr lang="en-MY" sz="12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  <p:sp>
        <p:nvSpPr>
          <p:cNvPr id="64" name="object 34"/>
          <p:cNvSpPr txBox="1">
            <a:spLocks/>
          </p:cNvSpPr>
          <p:nvPr/>
        </p:nvSpPr>
        <p:spPr>
          <a:xfrm>
            <a:off x="466698" y="909442"/>
            <a:ext cx="754246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3200" dirty="0">
                <a:solidFill>
                  <a:srgbClr val="002060"/>
                </a:solidFill>
                <a:latin typeface="Montserrat ExtraBold" panose="00000900000000000000" pitchFamily="2" charset="0"/>
              </a:rPr>
              <a:t>Embedded Design Services</a:t>
            </a:r>
          </a:p>
        </p:txBody>
      </p:sp>
      <p:sp>
        <p:nvSpPr>
          <p:cNvPr id="65" name="object 7"/>
          <p:cNvSpPr/>
          <p:nvPr/>
        </p:nvSpPr>
        <p:spPr>
          <a:xfrm>
            <a:off x="5842000" y="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508000" y="0"/>
                </a:moveTo>
                <a:lnTo>
                  <a:pt x="0" y="0"/>
                </a:lnTo>
                <a:lnTo>
                  <a:pt x="0" y="508000"/>
                </a:lnTo>
                <a:lnTo>
                  <a:pt x="508000" y="508000"/>
                </a:lnTo>
                <a:lnTo>
                  <a:pt x="508000" y="0"/>
                </a:lnTo>
                <a:close/>
              </a:path>
            </a:pathLst>
          </a:custGeom>
          <a:solidFill>
            <a:srgbClr val="00A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6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2786" y="2318867"/>
            <a:ext cx="73151" cy="73151"/>
          </a:xfrm>
          <a:prstGeom prst="rect">
            <a:avLst/>
          </a:prstGeom>
        </p:spPr>
      </p:pic>
      <p:pic>
        <p:nvPicPr>
          <p:cNvPr id="67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0244" y="2567124"/>
            <a:ext cx="73151" cy="73151"/>
          </a:xfrm>
          <a:prstGeom prst="rect">
            <a:avLst/>
          </a:prstGeom>
        </p:spPr>
      </p:pic>
      <p:pic>
        <p:nvPicPr>
          <p:cNvPr id="6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2441" y="2807784"/>
            <a:ext cx="73151" cy="73151"/>
          </a:xfrm>
          <a:prstGeom prst="rect">
            <a:avLst/>
          </a:prstGeom>
        </p:spPr>
      </p:pic>
      <p:pic>
        <p:nvPicPr>
          <p:cNvPr id="69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0243" y="3051972"/>
            <a:ext cx="73151" cy="73151"/>
          </a:xfrm>
          <a:prstGeom prst="rect">
            <a:avLst/>
          </a:prstGeom>
        </p:spPr>
      </p:pic>
      <p:pic>
        <p:nvPicPr>
          <p:cNvPr id="70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0243" y="3303408"/>
            <a:ext cx="73151" cy="73151"/>
          </a:xfrm>
          <a:prstGeom prst="rect">
            <a:avLst/>
          </a:prstGeom>
        </p:spPr>
      </p:pic>
      <p:pic>
        <p:nvPicPr>
          <p:cNvPr id="71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0243" y="3553793"/>
            <a:ext cx="73151" cy="73151"/>
          </a:xfrm>
          <a:prstGeom prst="rect">
            <a:avLst/>
          </a:prstGeom>
        </p:spPr>
      </p:pic>
      <p:pic>
        <p:nvPicPr>
          <p:cNvPr id="72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0243" y="3796910"/>
            <a:ext cx="73151" cy="73151"/>
          </a:xfrm>
          <a:prstGeom prst="rect">
            <a:avLst/>
          </a:prstGeom>
        </p:spPr>
      </p:pic>
      <p:pic>
        <p:nvPicPr>
          <p:cNvPr id="73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2009" y="4495392"/>
            <a:ext cx="73151" cy="73151"/>
          </a:xfrm>
          <a:prstGeom prst="rect">
            <a:avLst/>
          </a:prstGeom>
        </p:spPr>
      </p:pic>
      <p:pic>
        <p:nvPicPr>
          <p:cNvPr id="74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8902" y="4757316"/>
            <a:ext cx="73151" cy="73151"/>
          </a:xfrm>
          <a:prstGeom prst="rect">
            <a:avLst/>
          </a:prstGeom>
        </p:spPr>
      </p:pic>
      <p:pic>
        <p:nvPicPr>
          <p:cNvPr id="75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8903" y="5020880"/>
            <a:ext cx="73151" cy="73151"/>
          </a:xfrm>
          <a:prstGeom prst="rect">
            <a:avLst/>
          </a:prstGeom>
        </p:spPr>
      </p:pic>
      <p:pic>
        <p:nvPicPr>
          <p:cNvPr id="76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2421" y="5273264"/>
            <a:ext cx="73151" cy="73151"/>
          </a:xfrm>
          <a:prstGeom prst="rect">
            <a:avLst/>
          </a:prstGeom>
        </p:spPr>
      </p:pic>
      <p:pic>
        <p:nvPicPr>
          <p:cNvPr id="77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6607" y="5524700"/>
            <a:ext cx="73151" cy="73151"/>
          </a:xfrm>
          <a:prstGeom prst="rect">
            <a:avLst/>
          </a:prstGeom>
        </p:spPr>
      </p:pic>
      <p:pic>
        <p:nvPicPr>
          <p:cNvPr id="82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81633" y="2282291"/>
            <a:ext cx="73151" cy="73151"/>
          </a:xfrm>
          <a:prstGeom prst="rect">
            <a:avLst/>
          </a:prstGeom>
        </p:spPr>
      </p:pic>
      <p:pic>
        <p:nvPicPr>
          <p:cNvPr id="83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81632" y="2538590"/>
            <a:ext cx="73151" cy="73151"/>
          </a:xfrm>
          <a:prstGeom prst="rect">
            <a:avLst/>
          </a:prstGeom>
        </p:spPr>
      </p:pic>
      <p:pic>
        <p:nvPicPr>
          <p:cNvPr id="84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81632" y="2788977"/>
            <a:ext cx="73151" cy="73151"/>
          </a:xfrm>
          <a:prstGeom prst="rect">
            <a:avLst/>
          </a:prstGeom>
        </p:spPr>
      </p:pic>
      <p:pic>
        <p:nvPicPr>
          <p:cNvPr id="85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81632" y="3073236"/>
            <a:ext cx="73151" cy="73151"/>
          </a:xfrm>
          <a:prstGeom prst="rect">
            <a:avLst/>
          </a:prstGeom>
        </p:spPr>
      </p:pic>
      <p:pic>
        <p:nvPicPr>
          <p:cNvPr id="86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84494" y="3601825"/>
            <a:ext cx="73151" cy="73151"/>
          </a:xfrm>
          <a:prstGeom prst="rect">
            <a:avLst/>
          </a:prstGeom>
        </p:spPr>
      </p:pic>
      <p:pic>
        <p:nvPicPr>
          <p:cNvPr id="87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82455" y="4447472"/>
            <a:ext cx="73151" cy="73151"/>
          </a:xfrm>
          <a:prstGeom prst="rect">
            <a:avLst/>
          </a:prstGeom>
        </p:spPr>
      </p:pic>
      <p:pic>
        <p:nvPicPr>
          <p:cNvPr id="8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89221" y="4695696"/>
            <a:ext cx="73151" cy="73151"/>
          </a:xfrm>
          <a:prstGeom prst="rect">
            <a:avLst/>
          </a:prstGeom>
        </p:spPr>
      </p:pic>
      <p:pic>
        <p:nvPicPr>
          <p:cNvPr id="89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89221" y="4936009"/>
            <a:ext cx="73151" cy="73151"/>
          </a:xfrm>
          <a:prstGeom prst="rect">
            <a:avLst/>
          </a:prstGeom>
        </p:spPr>
      </p:pic>
      <p:pic>
        <p:nvPicPr>
          <p:cNvPr id="90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89221" y="5184357"/>
            <a:ext cx="73151" cy="73151"/>
          </a:xfrm>
          <a:prstGeom prst="rect">
            <a:avLst/>
          </a:prstGeom>
        </p:spPr>
      </p:pic>
      <p:pic>
        <p:nvPicPr>
          <p:cNvPr id="91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89221" y="5418016"/>
            <a:ext cx="73151" cy="73151"/>
          </a:xfrm>
          <a:prstGeom prst="rect">
            <a:avLst/>
          </a:prstGeom>
        </p:spPr>
      </p:pic>
      <p:pic>
        <p:nvPicPr>
          <p:cNvPr id="92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82286" y="5665259"/>
            <a:ext cx="73151" cy="73151"/>
          </a:xfrm>
          <a:prstGeom prst="rect">
            <a:avLst/>
          </a:prstGeom>
        </p:spPr>
      </p:pic>
      <p:pic>
        <p:nvPicPr>
          <p:cNvPr id="93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79694" y="5918427"/>
            <a:ext cx="73151" cy="73151"/>
          </a:xfrm>
          <a:prstGeom prst="rect">
            <a:avLst/>
          </a:prstGeom>
        </p:spPr>
      </p:pic>
      <p:sp>
        <p:nvSpPr>
          <p:cNvPr id="94" name="object 20"/>
          <p:cNvSpPr txBox="1"/>
          <p:nvPr/>
        </p:nvSpPr>
        <p:spPr>
          <a:xfrm>
            <a:off x="241250" y="6464300"/>
            <a:ext cx="137096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21F1F"/>
                </a:solidFill>
                <a:latin typeface="Poppins "/>
                <a:cs typeface="Lucida Sans Unicode"/>
              </a:rPr>
              <a:t>Apollo Micro Systems</a:t>
            </a:r>
            <a:endParaRPr sz="1000" dirty="0">
              <a:latin typeface="Poppins "/>
              <a:cs typeface="Lucida Sans Unicode"/>
            </a:endParaRPr>
          </a:p>
        </p:txBody>
      </p:sp>
      <p:pic>
        <p:nvPicPr>
          <p:cNvPr id="95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69001" y="508000"/>
            <a:ext cx="963167" cy="530351"/>
          </a:xfrm>
          <a:prstGeom prst="rect">
            <a:avLst/>
          </a:prstGeom>
        </p:spPr>
      </p:pic>
      <p:sp>
        <p:nvSpPr>
          <p:cNvPr id="97" name="object 8"/>
          <p:cNvSpPr txBox="1"/>
          <p:nvPr/>
        </p:nvSpPr>
        <p:spPr>
          <a:xfrm>
            <a:off x="11708395" y="6375139"/>
            <a:ext cx="1905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000" spc="10" dirty="0">
                <a:solidFill>
                  <a:srgbClr val="FFFFFF"/>
                </a:solidFill>
                <a:latin typeface="Verdana"/>
                <a:cs typeface="Verdana"/>
              </a:rPr>
              <a:t>16</a:t>
            </a:r>
            <a:endParaRPr sz="10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986368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0" name="object 3"/>
          <p:cNvGrpSpPr/>
          <p:nvPr/>
        </p:nvGrpSpPr>
        <p:grpSpPr>
          <a:xfrm>
            <a:off x="507987" y="0"/>
            <a:ext cx="11684635" cy="6604000"/>
            <a:chOff x="507987" y="0"/>
            <a:chExt cx="11684635" cy="6604000"/>
          </a:xfrm>
        </p:grpSpPr>
        <p:sp>
          <p:nvSpPr>
            <p:cNvPr id="71" name="object 4"/>
            <p:cNvSpPr/>
            <p:nvPr/>
          </p:nvSpPr>
          <p:spPr>
            <a:xfrm>
              <a:off x="507987" y="508000"/>
              <a:ext cx="274955" cy="274320"/>
            </a:xfrm>
            <a:custGeom>
              <a:avLst/>
              <a:gdLst/>
              <a:ahLst/>
              <a:cxnLst/>
              <a:rect l="l" t="t" r="r" b="b"/>
              <a:pathLst>
                <a:path w="274955" h="274320">
                  <a:moveTo>
                    <a:pt x="274332" y="0"/>
                  </a:moveTo>
                  <a:lnTo>
                    <a:pt x="0" y="0"/>
                  </a:lnTo>
                  <a:lnTo>
                    <a:pt x="0" y="274320"/>
                  </a:lnTo>
                  <a:lnTo>
                    <a:pt x="274332" y="274320"/>
                  </a:lnTo>
                  <a:lnTo>
                    <a:pt x="274332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5"/>
            <p:cNvSpPr/>
            <p:nvPr/>
          </p:nvSpPr>
          <p:spPr>
            <a:xfrm>
              <a:off x="11669154" y="0"/>
              <a:ext cx="523240" cy="6604000"/>
            </a:xfrm>
            <a:custGeom>
              <a:avLst/>
              <a:gdLst/>
              <a:ahLst/>
              <a:cxnLst/>
              <a:rect l="l" t="t" r="r" b="b"/>
              <a:pathLst>
                <a:path w="523240" h="6604000">
                  <a:moveTo>
                    <a:pt x="268833" y="6469583"/>
                  </a:moveTo>
                  <a:lnTo>
                    <a:pt x="261988" y="6427102"/>
                  </a:lnTo>
                  <a:lnTo>
                    <a:pt x="242900" y="6390208"/>
                  </a:lnTo>
                  <a:lnTo>
                    <a:pt x="213804" y="6361112"/>
                  </a:lnTo>
                  <a:lnTo>
                    <a:pt x="176911" y="6342024"/>
                  </a:lnTo>
                  <a:lnTo>
                    <a:pt x="134416" y="6335166"/>
                  </a:lnTo>
                  <a:lnTo>
                    <a:pt x="91935" y="6342024"/>
                  </a:lnTo>
                  <a:lnTo>
                    <a:pt x="55041" y="6361112"/>
                  </a:lnTo>
                  <a:lnTo>
                    <a:pt x="25946" y="6390208"/>
                  </a:lnTo>
                  <a:lnTo>
                    <a:pt x="6858" y="6427102"/>
                  </a:lnTo>
                  <a:lnTo>
                    <a:pt x="0" y="6469583"/>
                  </a:lnTo>
                  <a:lnTo>
                    <a:pt x="6858" y="6512077"/>
                  </a:lnTo>
                  <a:lnTo>
                    <a:pt x="25946" y="6548983"/>
                  </a:lnTo>
                  <a:lnTo>
                    <a:pt x="55041" y="6578079"/>
                  </a:lnTo>
                  <a:lnTo>
                    <a:pt x="91935" y="6597155"/>
                  </a:lnTo>
                  <a:lnTo>
                    <a:pt x="134416" y="6604000"/>
                  </a:lnTo>
                  <a:lnTo>
                    <a:pt x="176911" y="6597155"/>
                  </a:lnTo>
                  <a:lnTo>
                    <a:pt x="213804" y="6578079"/>
                  </a:lnTo>
                  <a:lnTo>
                    <a:pt x="242900" y="6548983"/>
                  </a:lnTo>
                  <a:lnTo>
                    <a:pt x="261988" y="6512077"/>
                  </a:lnTo>
                  <a:lnTo>
                    <a:pt x="268833" y="6469583"/>
                  </a:lnTo>
                  <a:close/>
                </a:path>
                <a:path w="523240" h="6604000">
                  <a:moveTo>
                    <a:pt x="522846" y="0"/>
                  </a:moveTo>
                  <a:lnTo>
                    <a:pt x="14846" y="0"/>
                  </a:lnTo>
                  <a:lnTo>
                    <a:pt x="14846" y="508000"/>
                  </a:lnTo>
                  <a:lnTo>
                    <a:pt x="522846" y="508000"/>
                  </a:lnTo>
                  <a:lnTo>
                    <a:pt x="522846" y="0"/>
                  </a:lnTo>
                  <a:close/>
                </a:path>
              </a:pathLst>
            </a:custGeom>
            <a:solidFill>
              <a:srgbClr val="FB8F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289751"/>
              </p:ext>
            </p:extLst>
          </p:nvPr>
        </p:nvGraphicFramePr>
        <p:xfrm>
          <a:off x="2147017" y="1090348"/>
          <a:ext cx="9465309" cy="4262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66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0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9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19988">
                  <a:extLst>
                    <a:ext uri="{9D8B030D-6E8A-4147-A177-3AD203B41FA5}">
                      <a16:colId xmlns:a16="http://schemas.microsoft.com/office/drawing/2014/main" val="3047864057"/>
                    </a:ext>
                  </a:extLst>
                </a:gridCol>
              </a:tblGrid>
              <a:tr h="426262">
                <a:tc>
                  <a:txBody>
                    <a:bodyPr/>
                    <a:lstStyle/>
                    <a:p>
                      <a:pPr marL="127000" marR="12255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0" dirty="0">
                          <a:solidFill>
                            <a:srgbClr val="1F295D"/>
                          </a:solidFill>
                          <a:latin typeface="Poppins Medium" panose="02000000000000000000" pitchFamily="2" charset="0"/>
                          <a:cs typeface="Poppins Medium" panose="02000000000000000000" pitchFamily="2" charset="0"/>
                        </a:rPr>
                        <a:t>Aerospace, Defence &amp;  Space</a:t>
                      </a:r>
                      <a:endParaRPr sz="1000" spc="0" dirty="0">
                        <a:latin typeface="Poppins Medium" panose="02000000000000000000" pitchFamily="2" charset="0"/>
                        <a:cs typeface="Poppins Medium" panose="02000000000000000000" pitchFamily="2" charset="0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AEEE"/>
                      </a:solidFill>
                      <a:prstDash val="solid"/>
                    </a:lnL>
                    <a:lnR w="12700">
                      <a:solidFill>
                        <a:srgbClr val="00AEEE"/>
                      </a:solidFill>
                      <a:prstDash val="solid"/>
                    </a:lnR>
                    <a:lnT w="12700">
                      <a:solidFill>
                        <a:srgbClr val="00AEEE"/>
                      </a:solidFill>
                      <a:prstDash val="solid"/>
                    </a:lnT>
                    <a:lnB w="12700">
                      <a:solidFill>
                        <a:srgbClr val="00AEEE"/>
                      </a:solidFill>
                      <a:prstDash val="solid"/>
                    </a:lnB>
                    <a:solidFill>
                      <a:srgbClr val="ECE8E6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120014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0" dirty="0">
                          <a:solidFill>
                            <a:srgbClr val="1F295D"/>
                          </a:solidFill>
                          <a:latin typeface="Poppins Medium" panose="02000000000000000000" pitchFamily="2" charset="0"/>
                          <a:cs typeface="Poppins Medium" panose="02000000000000000000" pitchFamily="2" charset="0"/>
                        </a:rPr>
                        <a:t>Industrial Automation,  Automotive &amp; Railways</a:t>
                      </a:r>
                      <a:endParaRPr sz="1000" spc="0" dirty="0">
                        <a:latin typeface="Poppins Medium" panose="02000000000000000000" pitchFamily="2" charset="0"/>
                        <a:cs typeface="Poppins Medium" panose="02000000000000000000" pitchFamily="2" charset="0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AEEE"/>
                      </a:solidFill>
                      <a:prstDash val="solid"/>
                    </a:lnL>
                    <a:lnR w="12700">
                      <a:solidFill>
                        <a:srgbClr val="00AEEE"/>
                      </a:solidFill>
                      <a:prstDash val="solid"/>
                    </a:lnR>
                    <a:lnT w="12700">
                      <a:solidFill>
                        <a:srgbClr val="00AEEE"/>
                      </a:solidFill>
                      <a:prstDash val="solid"/>
                    </a:lnT>
                    <a:lnB w="12700">
                      <a:solidFill>
                        <a:srgbClr val="00AEEE"/>
                      </a:solidFill>
                      <a:prstDash val="solid"/>
                    </a:lnB>
                    <a:solidFill>
                      <a:srgbClr val="ECE8E6"/>
                    </a:solidFill>
                  </a:tcPr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0" dirty="0">
                          <a:solidFill>
                            <a:srgbClr val="1F295D"/>
                          </a:solidFill>
                          <a:latin typeface="Poppins Medium" panose="02000000000000000000" pitchFamily="2" charset="0"/>
                          <a:cs typeface="Poppins Medium" panose="02000000000000000000" pitchFamily="2" charset="0"/>
                        </a:rPr>
                        <a:t>Utility, Energy &amp; Power</a:t>
                      </a:r>
                      <a:endParaRPr sz="1000" spc="0" dirty="0">
                        <a:latin typeface="Poppins Medium" panose="02000000000000000000" pitchFamily="2" charset="0"/>
                        <a:cs typeface="Poppins Medium" panose="02000000000000000000" pitchFamily="2" charset="0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AEEE"/>
                      </a:solidFill>
                      <a:prstDash val="solid"/>
                    </a:lnL>
                    <a:lnR w="12700">
                      <a:solidFill>
                        <a:srgbClr val="00AEEE"/>
                      </a:solidFill>
                      <a:prstDash val="solid"/>
                    </a:lnR>
                    <a:lnT w="12700">
                      <a:solidFill>
                        <a:srgbClr val="00AEEE"/>
                      </a:solidFill>
                      <a:prstDash val="solid"/>
                    </a:lnT>
                    <a:lnB w="12700">
                      <a:solidFill>
                        <a:srgbClr val="00AEEE"/>
                      </a:solidFill>
                      <a:prstDash val="solid"/>
                    </a:lnB>
                    <a:solidFill>
                      <a:srgbClr val="ECE8E6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122555" algn="l" defTabSz="914400" rtl="0" eaLnBrk="1" latinLnBrk="0" hangingPunct="1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kern="1200" spc="0" dirty="0">
                          <a:solidFill>
                            <a:srgbClr val="1F295D"/>
                          </a:solidFill>
                          <a:latin typeface="Poppins Medium" panose="02000000000000000000" pitchFamily="2" charset="0"/>
                          <a:ea typeface="+mn-ea"/>
                          <a:cs typeface="Poppins Medium" panose="02000000000000000000" pitchFamily="2" charset="0"/>
                        </a:rPr>
                        <a:t>Homeland Security</a:t>
                      </a:r>
                    </a:p>
                  </a:txBody>
                  <a:tcPr marL="0" marR="0" marT="32384" marB="0">
                    <a:lnL w="12700">
                      <a:solidFill>
                        <a:srgbClr val="00AEEE"/>
                      </a:solidFill>
                      <a:prstDash val="solid"/>
                    </a:lnL>
                    <a:lnT w="12700">
                      <a:solidFill>
                        <a:srgbClr val="00AEEE"/>
                      </a:solidFill>
                      <a:prstDash val="solid"/>
                    </a:lnT>
                    <a:lnB w="12700">
                      <a:solidFill>
                        <a:srgbClr val="00AEEE"/>
                      </a:solidFill>
                      <a:prstDash val="solid"/>
                    </a:lnB>
                    <a:solidFill>
                      <a:srgbClr val="ECE8E6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122555" algn="l" defTabSz="914400" rtl="0" eaLnBrk="1" latinLnBrk="0" hangingPunct="1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IN" sz="1000" kern="1200" spc="0" dirty="0">
                          <a:solidFill>
                            <a:srgbClr val="1F295D"/>
                          </a:solidFill>
                          <a:latin typeface="Poppins Medium" panose="02000000000000000000" pitchFamily="2" charset="0"/>
                          <a:ea typeface="+mn-ea"/>
                          <a:cs typeface="Poppins Medium" panose="02000000000000000000" pitchFamily="2" charset="0"/>
                        </a:rPr>
                        <a:t>Telcom &amp; Networking</a:t>
                      </a:r>
                      <a:endParaRPr sz="1000" kern="1200" spc="0" dirty="0">
                        <a:solidFill>
                          <a:srgbClr val="1F295D"/>
                        </a:solidFill>
                        <a:latin typeface="Poppins Medium" panose="02000000000000000000" pitchFamily="2" charset="0"/>
                        <a:ea typeface="+mn-ea"/>
                        <a:cs typeface="Poppins Medium" panose="02000000000000000000" pitchFamily="2" charset="0"/>
                      </a:endParaRPr>
                    </a:p>
                  </a:txBody>
                  <a:tcPr marL="0" marR="0" marT="32384" marB="0">
                    <a:lnT w="12700" cap="flat" cmpd="sng" algn="ctr">
                      <a:solidFill>
                        <a:srgbClr val="00A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8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60970" y="1468855"/>
            <a:ext cx="108203" cy="10820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560970" y="1042593"/>
            <a:ext cx="108203" cy="108203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507997" y="1111831"/>
            <a:ext cx="1645920" cy="396240"/>
          </a:xfrm>
          <a:custGeom>
            <a:avLst/>
            <a:gdLst/>
            <a:ahLst/>
            <a:cxnLst/>
            <a:rect l="l" t="t" r="r" b="b"/>
            <a:pathLst>
              <a:path w="1645920" h="396240">
                <a:moveTo>
                  <a:pt x="1436941" y="0"/>
                </a:moveTo>
                <a:lnTo>
                  <a:pt x="0" y="0"/>
                </a:lnTo>
                <a:lnTo>
                  <a:pt x="0" y="395986"/>
                </a:lnTo>
                <a:lnTo>
                  <a:pt x="1436941" y="395986"/>
                </a:lnTo>
                <a:lnTo>
                  <a:pt x="1645373" y="197993"/>
                </a:lnTo>
                <a:lnTo>
                  <a:pt x="1436941" y="0"/>
                </a:lnTo>
                <a:close/>
              </a:path>
            </a:pathLst>
          </a:custGeom>
          <a:solidFill>
            <a:srgbClr val="00A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507997" y="1620641"/>
            <a:ext cx="11161395" cy="463550"/>
            <a:chOff x="507997" y="1620641"/>
            <a:chExt cx="11161395" cy="463550"/>
          </a:xfrm>
        </p:grpSpPr>
        <p:sp>
          <p:nvSpPr>
            <p:cNvPr id="7" name="object 7"/>
            <p:cNvSpPr/>
            <p:nvPr/>
          </p:nvSpPr>
          <p:spPr>
            <a:xfrm>
              <a:off x="507997" y="1654272"/>
              <a:ext cx="1645920" cy="396240"/>
            </a:xfrm>
            <a:custGeom>
              <a:avLst/>
              <a:gdLst/>
              <a:ahLst/>
              <a:cxnLst/>
              <a:rect l="l" t="t" r="r" b="b"/>
              <a:pathLst>
                <a:path w="1645920" h="396239">
                  <a:moveTo>
                    <a:pt x="1436941" y="0"/>
                  </a:moveTo>
                  <a:lnTo>
                    <a:pt x="0" y="0"/>
                  </a:lnTo>
                  <a:lnTo>
                    <a:pt x="0" y="395986"/>
                  </a:lnTo>
                  <a:lnTo>
                    <a:pt x="1436941" y="395986"/>
                  </a:lnTo>
                  <a:lnTo>
                    <a:pt x="1645373" y="197993"/>
                  </a:lnTo>
                  <a:lnTo>
                    <a:pt x="1436941" y="0"/>
                  </a:lnTo>
                  <a:close/>
                </a:path>
              </a:pathLst>
            </a:custGeom>
            <a:solidFill>
              <a:srgbClr val="FB8F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53367" y="1674741"/>
              <a:ext cx="9464675" cy="355600"/>
            </a:xfrm>
            <a:custGeom>
              <a:avLst/>
              <a:gdLst/>
              <a:ahLst/>
              <a:cxnLst/>
              <a:rect l="l" t="t" r="r" b="b"/>
              <a:pathLst>
                <a:path w="9464675" h="355600">
                  <a:moveTo>
                    <a:pt x="9464408" y="355053"/>
                  </a:moveTo>
                  <a:lnTo>
                    <a:pt x="0" y="355053"/>
                  </a:lnTo>
                  <a:lnTo>
                    <a:pt x="0" y="0"/>
                  </a:lnTo>
                  <a:lnTo>
                    <a:pt x="9464408" y="0"/>
                  </a:lnTo>
                </a:path>
              </a:pathLst>
            </a:custGeom>
            <a:ln w="12700">
              <a:solidFill>
                <a:srgbClr val="FB8F0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560970" y="1975690"/>
              <a:ext cx="108203" cy="10820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60970" y="1620641"/>
              <a:ext cx="108203" cy="10820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612899" y="1138342"/>
            <a:ext cx="7835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Industries &amp;  Markets</a:t>
            </a:r>
            <a:endParaRPr sz="10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07997" y="2128641"/>
            <a:ext cx="11161395" cy="534670"/>
            <a:chOff x="507997" y="2128641"/>
            <a:chExt cx="11161395" cy="534670"/>
          </a:xfrm>
        </p:grpSpPr>
        <p:sp>
          <p:nvSpPr>
            <p:cNvPr id="13" name="object 13"/>
            <p:cNvSpPr/>
            <p:nvPr/>
          </p:nvSpPr>
          <p:spPr>
            <a:xfrm>
              <a:off x="2153367" y="2182746"/>
              <a:ext cx="9464675" cy="426720"/>
            </a:xfrm>
            <a:custGeom>
              <a:avLst/>
              <a:gdLst/>
              <a:ahLst/>
              <a:cxnLst/>
              <a:rect l="l" t="t" r="r" b="b"/>
              <a:pathLst>
                <a:path w="9464675" h="426719">
                  <a:moveTo>
                    <a:pt x="9464408" y="426288"/>
                  </a:moveTo>
                  <a:lnTo>
                    <a:pt x="0" y="426288"/>
                  </a:lnTo>
                  <a:lnTo>
                    <a:pt x="0" y="0"/>
                  </a:lnTo>
                  <a:lnTo>
                    <a:pt x="9464408" y="0"/>
                  </a:lnTo>
                </a:path>
              </a:pathLst>
            </a:custGeom>
            <a:ln w="127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560970" y="2554928"/>
              <a:ext cx="108203" cy="10820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560970" y="2128641"/>
              <a:ext cx="108203" cy="10820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07997" y="2197892"/>
              <a:ext cx="1645920" cy="396240"/>
            </a:xfrm>
            <a:custGeom>
              <a:avLst/>
              <a:gdLst/>
              <a:ahLst/>
              <a:cxnLst/>
              <a:rect l="l" t="t" r="r" b="b"/>
              <a:pathLst>
                <a:path w="1645920" h="396239">
                  <a:moveTo>
                    <a:pt x="1436941" y="0"/>
                  </a:moveTo>
                  <a:lnTo>
                    <a:pt x="0" y="0"/>
                  </a:lnTo>
                  <a:lnTo>
                    <a:pt x="0" y="395986"/>
                  </a:lnTo>
                  <a:lnTo>
                    <a:pt x="1436941" y="395986"/>
                  </a:lnTo>
                  <a:lnTo>
                    <a:pt x="1645373" y="197993"/>
                  </a:lnTo>
                  <a:lnTo>
                    <a:pt x="1436941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153367" y="2182746"/>
            <a:ext cx="5085807" cy="340477"/>
          </a:xfrm>
          <a:prstGeom prst="rect">
            <a:avLst/>
          </a:prstGeom>
          <a:solidFill>
            <a:srgbClr val="ECE8E6"/>
          </a:solidFill>
          <a:ln w="12700">
            <a:solidFill>
              <a:srgbClr val="001F5F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127000" marR="284480">
              <a:lnSpc>
                <a:spcPct val="100000"/>
              </a:lnSpc>
              <a:spcBef>
                <a:spcPts val="254"/>
              </a:spcBef>
            </a:pPr>
            <a:r>
              <a:rPr sz="1000" dirty="0">
                <a:solidFill>
                  <a:srgbClr val="1F295D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Codecs &amp; DSP/GPU Algorithm Development for Various Audio, Video  and Images</a:t>
            </a:r>
            <a:endParaRPr sz="10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304054" y="2189853"/>
            <a:ext cx="4176973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1F295D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Open Source Application Integration and Customs Back-End  Application Development</a:t>
            </a:r>
            <a:endParaRPr sz="10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2899" y="2300132"/>
            <a:ext cx="114998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Middleware Layer</a:t>
            </a:r>
            <a:endParaRPr sz="100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07997" y="2707322"/>
            <a:ext cx="11161395" cy="643255"/>
            <a:chOff x="507997" y="2707322"/>
            <a:chExt cx="11161395" cy="643255"/>
          </a:xfrm>
        </p:grpSpPr>
        <p:sp>
          <p:nvSpPr>
            <p:cNvPr id="21" name="object 21"/>
            <p:cNvSpPr/>
            <p:nvPr/>
          </p:nvSpPr>
          <p:spPr>
            <a:xfrm>
              <a:off x="2153367" y="2761416"/>
              <a:ext cx="9464675" cy="534670"/>
            </a:xfrm>
            <a:custGeom>
              <a:avLst/>
              <a:gdLst/>
              <a:ahLst/>
              <a:cxnLst/>
              <a:rect l="l" t="t" r="r" b="b"/>
              <a:pathLst>
                <a:path w="9464675" h="534670">
                  <a:moveTo>
                    <a:pt x="9464408" y="534657"/>
                  </a:moveTo>
                  <a:lnTo>
                    <a:pt x="0" y="534657"/>
                  </a:lnTo>
                  <a:lnTo>
                    <a:pt x="0" y="0"/>
                  </a:lnTo>
                  <a:lnTo>
                    <a:pt x="9464408" y="0"/>
                  </a:lnTo>
                </a:path>
              </a:pathLst>
            </a:custGeom>
            <a:ln w="12700">
              <a:solidFill>
                <a:srgbClr val="00A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560970" y="3241969"/>
              <a:ext cx="108203" cy="10820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60970" y="2707322"/>
              <a:ext cx="108203" cy="10820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07997" y="2830760"/>
              <a:ext cx="1645920" cy="396240"/>
            </a:xfrm>
            <a:custGeom>
              <a:avLst/>
              <a:gdLst/>
              <a:ahLst/>
              <a:cxnLst/>
              <a:rect l="l" t="t" r="r" b="b"/>
              <a:pathLst>
                <a:path w="1645920" h="396239">
                  <a:moveTo>
                    <a:pt x="1436941" y="0"/>
                  </a:moveTo>
                  <a:lnTo>
                    <a:pt x="0" y="0"/>
                  </a:lnTo>
                  <a:lnTo>
                    <a:pt x="0" y="395973"/>
                  </a:lnTo>
                  <a:lnTo>
                    <a:pt x="1436941" y="395973"/>
                  </a:lnTo>
                  <a:lnTo>
                    <a:pt x="1645373" y="197992"/>
                  </a:lnTo>
                  <a:lnTo>
                    <a:pt x="1436941" y="0"/>
                  </a:lnTo>
                  <a:close/>
                </a:path>
              </a:pathLst>
            </a:custGeom>
            <a:solidFill>
              <a:srgbClr val="00A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153367" y="2761416"/>
            <a:ext cx="5085807" cy="394980"/>
          </a:xfrm>
          <a:prstGeom prst="rect">
            <a:avLst/>
          </a:prstGeom>
          <a:solidFill>
            <a:srgbClr val="ECE8E6"/>
          </a:solidFill>
          <a:ln w="12700">
            <a:solidFill>
              <a:srgbClr val="00AEEE"/>
            </a:solidFill>
          </a:ln>
        </p:spPr>
        <p:txBody>
          <a:bodyPr vert="horz" wrap="square" lIns="0" tIns="86360" rIns="0" bIns="0" rtlCol="0">
            <a:spAutoFit/>
          </a:bodyPr>
          <a:lstStyle/>
          <a:p>
            <a:pPr marL="127000" marR="222885">
              <a:lnSpc>
                <a:spcPct val="100000"/>
              </a:lnSpc>
              <a:spcBef>
                <a:spcPts val="680"/>
              </a:spcBef>
            </a:pPr>
            <a:r>
              <a:rPr sz="1000" dirty="0">
                <a:solidFill>
                  <a:srgbClr val="1F295D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Application Framework Porting &amp; Integration, UI Design and 3rd party  Application Integration</a:t>
            </a:r>
            <a:endParaRPr sz="10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347358" y="2784866"/>
            <a:ext cx="4711821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1F295D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Protocol Library, Application Framework, Services for CAN, USB,  RS232/485, Ethernet, Wireless LAN, Bluetooth RFID, 2G/3G-GSM/GPRS,  2G/3G Software Stack, 1553B, ARINC</a:t>
            </a:r>
            <a:endParaRPr sz="10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07997" y="3394376"/>
            <a:ext cx="11161395" cy="534670"/>
            <a:chOff x="507997" y="3394376"/>
            <a:chExt cx="11161395" cy="534670"/>
          </a:xfrm>
        </p:grpSpPr>
        <p:sp>
          <p:nvSpPr>
            <p:cNvPr id="28" name="object 28"/>
            <p:cNvSpPr/>
            <p:nvPr/>
          </p:nvSpPr>
          <p:spPr>
            <a:xfrm>
              <a:off x="2153367" y="3448479"/>
              <a:ext cx="9464675" cy="426720"/>
            </a:xfrm>
            <a:custGeom>
              <a:avLst/>
              <a:gdLst/>
              <a:ahLst/>
              <a:cxnLst/>
              <a:rect l="l" t="t" r="r" b="b"/>
              <a:pathLst>
                <a:path w="9464675" h="426720">
                  <a:moveTo>
                    <a:pt x="9464408" y="426288"/>
                  </a:moveTo>
                  <a:lnTo>
                    <a:pt x="0" y="426288"/>
                  </a:lnTo>
                  <a:lnTo>
                    <a:pt x="0" y="0"/>
                  </a:lnTo>
                  <a:lnTo>
                    <a:pt x="9464408" y="0"/>
                  </a:lnTo>
                </a:path>
              </a:pathLst>
            </a:custGeom>
            <a:ln w="12700">
              <a:solidFill>
                <a:srgbClr val="FB8F0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560970" y="3820663"/>
              <a:ext cx="108203" cy="10820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560970" y="3394376"/>
              <a:ext cx="108203" cy="108203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07997" y="3463625"/>
              <a:ext cx="1645920" cy="396240"/>
            </a:xfrm>
            <a:custGeom>
              <a:avLst/>
              <a:gdLst/>
              <a:ahLst/>
              <a:cxnLst/>
              <a:rect l="l" t="t" r="r" b="b"/>
              <a:pathLst>
                <a:path w="1645920" h="396239">
                  <a:moveTo>
                    <a:pt x="1436941" y="0"/>
                  </a:moveTo>
                  <a:lnTo>
                    <a:pt x="0" y="0"/>
                  </a:lnTo>
                  <a:lnTo>
                    <a:pt x="0" y="395985"/>
                  </a:lnTo>
                  <a:lnTo>
                    <a:pt x="1436941" y="395985"/>
                  </a:lnTo>
                  <a:lnTo>
                    <a:pt x="1645373" y="197992"/>
                  </a:lnTo>
                  <a:lnTo>
                    <a:pt x="1436941" y="0"/>
                  </a:lnTo>
                  <a:close/>
                </a:path>
              </a:pathLst>
            </a:custGeom>
            <a:solidFill>
              <a:srgbClr val="FB8F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2153367" y="3448479"/>
            <a:ext cx="5085807" cy="340477"/>
          </a:xfrm>
          <a:prstGeom prst="rect">
            <a:avLst/>
          </a:prstGeom>
          <a:solidFill>
            <a:srgbClr val="ECE8E6"/>
          </a:solidFill>
          <a:ln w="12700">
            <a:solidFill>
              <a:srgbClr val="FB8F08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127000" marR="264795">
              <a:lnSpc>
                <a:spcPct val="100000"/>
              </a:lnSpc>
              <a:spcBef>
                <a:spcPts val="254"/>
              </a:spcBef>
            </a:pPr>
            <a:r>
              <a:rPr sz="1000" dirty="0">
                <a:solidFill>
                  <a:srgbClr val="1F295D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Board Design Bring Up, Boot Loader and File Development, Real Time  Operating System, Device Driver and OS Porting Services</a:t>
            </a:r>
            <a:endParaRPr sz="100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347358" y="3509201"/>
            <a:ext cx="4159324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1F295D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RTOS Porting: Linux, Windows CE, Android, QNX and VX Works</a:t>
            </a:r>
            <a:endParaRPr sz="10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12899" y="2932986"/>
            <a:ext cx="113665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Application Layer</a:t>
            </a:r>
            <a:endParaRPr sz="100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12899" y="3565827"/>
            <a:ext cx="63436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BSP Layer</a:t>
            </a:r>
            <a:endParaRPr sz="100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507997" y="3973067"/>
            <a:ext cx="11161395" cy="534670"/>
            <a:chOff x="507997" y="3973067"/>
            <a:chExt cx="11161395" cy="534670"/>
          </a:xfrm>
        </p:grpSpPr>
        <p:sp>
          <p:nvSpPr>
            <p:cNvPr id="37" name="object 37"/>
            <p:cNvSpPr/>
            <p:nvPr/>
          </p:nvSpPr>
          <p:spPr>
            <a:xfrm>
              <a:off x="2153367" y="4027172"/>
              <a:ext cx="9464675" cy="426720"/>
            </a:xfrm>
            <a:custGeom>
              <a:avLst/>
              <a:gdLst/>
              <a:ahLst/>
              <a:cxnLst/>
              <a:rect l="l" t="t" r="r" b="b"/>
              <a:pathLst>
                <a:path w="9464675" h="426720">
                  <a:moveTo>
                    <a:pt x="9464408" y="426288"/>
                  </a:moveTo>
                  <a:lnTo>
                    <a:pt x="0" y="426288"/>
                  </a:lnTo>
                  <a:lnTo>
                    <a:pt x="0" y="0"/>
                  </a:lnTo>
                  <a:lnTo>
                    <a:pt x="9464408" y="0"/>
                  </a:lnTo>
                </a:path>
              </a:pathLst>
            </a:custGeom>
            <a:ln w="127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560970" y="4399356"/>
              <a:ext cx="108203" cy="10820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560970" y="3973067"/>
              <a:ext cx="108203" cy="108204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507997" y="4042319"/>
              <a:ext cx="1645920" cy="396240"/>
            </a:xfrm>
            <a:custGeom>
              <a:avLst/>
              <a:gdLst/>
              <a:ahLst/>
              <a:cxnLst/>
              <a:rect l="l" t="t" r="r" b="b"/>
              <a:pathLst>
                <a:path w="1645920" h="396239">
                  <a:moveTo>
                    <a:pt x="1436941" y="0"/>
                  </a:moveTo>
                  <a:lnTo>
                    <a:pt x="0" y="0"/>
                  </a:lnTo>
                  <a:lnTo>
                    <a:pt x="0" y="395985"/>
                  </a:lnTo>
                  <a:lnTo>
                    <a:pt x="1436941" y="395985"/>
                  </a:lnTo>
                  <a:lnTo>
                    <a:pt x="1645373" y="197992"/>
                  </a:lnTo>
                  <a:lnTo>
                    <a:pt x="1436941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2153367" y="4027172"/>
            <a:ext cx="5085807" cy="340477"/>
          </a:xfrm>
          <a:prstGeom prst="rect">
            <a:avLst/>
          </a:prstGeom>
          <a:solidFill>
            <a:srgbClr val="ECE8E6"/>
          </a:solidFill>
          <a:ln w="12700">
            <a:solidFill>
              <a:srgbClr val="001F5F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127000" marR="114300">
              <a:lnSpc>
                <a:spcPct val="100000"/>
              </a:lnSpc>
              <a:spcBef>
                <a:spcPts val="254"/>
              </a:spcBef>
            </a:pPr>
            <a:r>
              <a:rPr sz="1000" dirty="0">
                <a:solidFill>
                  <a:srgbClr val="1F295D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Instrumentation Systems, Signal Processing, Control Electronics, Power  Electronics, RF</a:t>
            </a:r>
            <a:endParaRPr sz="100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347358" y="4059961"/>
            <a:ext cx="3663166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1F295D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Telemetry Systems, Automotive &amp; Telematic Systems</a:t>
            </a:r>
            <a:endParaRPr sz="10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12899" y="4144560"/>
            <a:ext cx="59563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Expertise</a:t>
            </a:r>
            <a:endParaRPr sz="100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  <p:graphicFrame>
        <p:nvGraphicFramePr>
          <p:cNvPr id="44" name="object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679227"/>
              </p:ext>
            </p:extLst>
          </p:nvPr>
        </p:nvGraphicFramePr>
        <p:xfrm>
          <a:off x="2147017" y="5587567"/>
          <a:ext cx="9487090" cy="549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72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2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2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99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932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000" spc="0" dirty="0">
                          <a:solidFill>
                            <a:srgbClr val="1F295D"/>
                          </a:solidFill>
                          <a:latin typeface="Poppins Medium" panose="02000000000000000000" pitchFamily="2" charset="0"/>
                          <a:cs typeface="Poppins Medium" panose="02000000000000000000" pitchFamily="2" charset="0"/>
                        </a:rPr>
                        <a:t>MCUs-8051, PIC, 196, 386,</a:t>
                      </a:r>
                      <a:endParaRPr sz="1000" spc="0" dirty="0">
                        <a:latin typeface="Poppins Medium" panose="02000000000000000000" pitchFamily="2" charset="0"/>
                        <a:cs typeface="Poppins Medium" panose="02000000000000000000" pitchFamily="2" charset="0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sz="1000" spc="0" dirty="0">
                          <a:solidFill>
                            <a:srgbClr val="1F295D"/>
                          </a:solidFill>
                          <a:latin typeface="Poppins Medium" panose="02000000000000000000" pitchFamily="2" charset="0"/>
                          <a:cs typeface="Poppins Medium" panose="02000000000000000000" pitchFamily="2" charset="0"/>
                        </a:rPr>
                        <a:t>486, UPX, ARM</a:t>
                      </a:r>
                      <a:endParaRPr sz="1000" spc="0" dirty="0">
                        <a:latin typeface="Poppins Medium" panose="02000000000000000000" pitchFamily="2" charset="0"/>
                        <a:cs typeface="Poppins Medium" panose="02000000000000000000" pitchFamily="2" charset="0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  <a:solidFill>
                      <a:srgbClr val="ECE8E6"/>
                    </a:solidFill>
                  </a:tcPr>
                </a:tc>
                <a:tc>
                  <a:txBody>
                    <a:bodyPr/>
                    <a:lstStyle/>
                    <a:p>
                      <a:pPr marL="126364" marR="12192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000" spc="0" dirty="0">
                          <a:solidFill>
                            <a:srgbClr val="1F295D"/>
                          </a:solidFill>
                          <a:latin typeface="Poppins Medium" panose="02000000000000000000" pitchFamily="2" charset="0"/>
                          <a:cs typeface="Poppins Medium" panose="02000000000000000000" pitchFamily="2" charset="0"/>
                        </a:rPr>
                        <a:t>MPUs-ARM, TI, Renesas, Freescale, DI,  Broadcom, Intel, CORTEX, Net Silicon</a:t>
                      </a:r>
                      <a:endParaRPr sz="1000" spc="0" dirty="0">
                        <a:latin typeface="Poppins Medium" panose="02000000000000000000" pitchFamily="2" charset="0"/>
                        <a:cs typeface="Poppins Medium" panose="02000000000000000000" pitchFamily="2" charset="0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  <a:solidFill>
                      <a:srgbClr val="ECE8E6"/>
                    </a:solidFill>
                  </a:tcPr>
                </a:tc>
                <a:tc>
                  <a:txBody>
                    <a:bodyPr/>
                    <a:lstStyle/>
                    <a:p>
                      <a:pPr marL="126364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000" spc="0" dirty="0">
                          <a:solidFill>
                            <a:srgbClr val="1F295D"/>
                          </a:solidFill>
                          <a:latin typeface="Poppins Medium" panose="02000000000000000000" pitchFamily="2" charset="0"/>
                          <a:cs typeface="Poppins Medium" panose="02000000000000000000" pitchFamily="2" charset="0"/>
                        </a:rPr>
                        <a:t>TI and ADI DSPs</a:t>
                      </a:r>
                      <a:endParaRPr sz="1000" spc="0">
                        <a:latin typeface="Poppins Medium" panose="02000000000000000000" pitchFamily="2" charset="0"/>
                        <a:cs typeface="Poppins Medium" panose="02000000000000000000" pitchFamily="2" charset="0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  <a:solidFill>
                      <a:srgbClr val="ECE8E6"/>
                    </a:solidFill>
                  </a:tcPr>
                </a:tc>
                <a:tc>
                  <a:txBody>
                    <a:bodyPr/>
                    <a:lstStyle/>
                    <a:p>
                      <a:pPr marL="126364" marR="143256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000" spc="0" dirty="0">
                          <a:solidFill>
                            <a:srgbClr val="1F295D"/>
                          </a:solidFill>
                          <a:latin typeface="Poppins Medium" panose="02000000000000000000" pitchFamily="2" charset="0"/>
                          <a:cs typeface="Poppins Medium" panose="02000000000000000000" pitchFamily="2" charset="0"/>
                        </a:rPr>
                        <a:t>FPGAs-Xilinx, Altera, Atmel, Lattice,  Actel ZYNC, Kintex 7</a:t>
                      </a:r>
                      <a:endParaRPr sz="1000" spc="0" dirty="0">
                        <a:latin typeface="Poppins Medium" panose="02000000000000000000" pitchFamily="2" charset="0"/>
                        <a:cs typeface="Poppins Medium" panose="02000000000000000000" pitchFamily="2" charset="0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001F5F"/>
                      </a:solidFill>
                      <a:prstDash val="solid"/>
                    </a:lnL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  <a:solidFill>
                      <a:srgbClr val="ECE8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5" name="object 4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560970" y="6089138"/>
            <a:ext cx="108203" cy="108204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560970" y="5539819"/>
            <a:ext cx="108203" cy="108203"/>
          </a:xfrm>
          <a:prstGeom prst="rect">
            <a:avLst/>
          </a:prstGeom>
        </p:spPr>
      </p:pic>
      <p:sp>
        <p:nvSpPr>
          <p:cNvPr id="47" name="object 47"/>
          <p:cNvSpPr/>
          <p:nvPr/>
        </p:nvSpPr>
        <p:spPr>
          <a:xfrm>
            <a:off x="507997" y="5670585"/>
            <a:ext cx="1645920" cy="396240"/>
          </a:xfrm>
          <a:custGeom>
            <a:avLst/>
            <a:gdLst/>
            <a:ahLst/>
            <a:cxnLst/>
            <a:rect l="l" t="t" r="r" b="b"/>
            <a:pathLst>
              <a:path w="1645920" h="396239">
                <a:moveTo>
                  <a:pt x="1436941" y="0"/>
                </a:moveTo>
                <a:lnTo>
                  <a:pt x="0" y="0"/>
                </a:lnTo>
                <a:lnTo>
                  <a:pt x="0" y="395973"/>
                </a:lnTo>
                <a:lnTo>
                  <a:pt x="1436941" y="395973"/>
                </a:lnTo>
                <a:lnTo>
                  <a:pt x="1645373" y="197993"/>
                </a:lnTo>
                <a:lnTo>
                  <a:pt x="1436941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612899" y="5772812"/>
            <a:ext cx="81343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Architecture</a:t>
            </a:r>
            <a:endParaRPr sz="100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507997" y="4584797"/>
            <a:ext cx="1645920" cy="396240"/>
          </a:xfrm>
          <a:custGeom>
            <a:avLst/>
            <a:gdLst/>
            <a:ahLst/>
            <a:cxnLst/>
            <a:rect l="l" t="t" r="r" b="b"/>
            <a:pathLst>
              <a:path w="1645920" h="396239">
                <a:moveTo>
                  <a:pt x="1436941" y="0"/>
                </a:moveTo>
                <a:lnTo>
                  <a:pt x="0" y="0"/>
                </a:lnTo>
                <a:lnTo>
                  <a:pt x="0" y="395986"/>
                </a:lnTo>
                <a:lnTo>
                  <a:pt x="1436941" y="395986"/>
                </a:lnTo>
                <a:lnTo>
                  <a:pt x="1645373" y="197993"/>
                </a:lnTo>
                <a:lnTo>
                  <a:pt x="1436941" y="0"/>
                </a:lnTo>
                <a:close/>
              </a:path>
            </a:pathLst>
          </a:custGeom>
          <a:solidFill>
            <a:srgbClr val="00A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612899" y="4687025"/>
            <a:ext cx="66675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Interfaces</a:t>
            </a:r>
            <a:endParaRPr sz="100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267675" y="1741995"/>
            <a:ext cx="550472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1F295D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CE, FCC, EMI/EMC, MIL, IEC, ROHS, DNV, and ATEX Certification</a:t>
            </a:r>
            <a:endParaRPr sz="12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12899" y="1680771"/>
            <a:ext cx="81406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Design For  Certification</a:t>
            </a:r>
            <a:endParaRPr sz="100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2147017" y="4551166"/>
            <a:ext cx="9522460" cy="463550"/>
            <a:chOff x="2147017" y="4551166"/>
            <a:chExt cx="9522460" cy="463550"/>
          </a:xfrm>
        </p:grpSpPr>
        <p:sp>
          <p:nvSpPr>
            <p:cNvPr id="54" name="object 54"/>
            <p:cNvSpPr/>
            <p:nvPr/>
          </p:nvSpPr>
          <p:spPr>
            <a:xfrm>
              <a:off x="2153367" y="4605266"/>
              <a:ext cx="9464675" cy="355600"/>
            </a:xfrm>
            <a:custGeom>
              <a:avLst/>
              <a:gdLst/>
              <a:ahLst/>
              <a:cxnLst/>
              <a:rect l="l" t="t" r="r" b="b"/>
              <a:pathLst>
                <a:path w="9464675" h="355600">
                  <a:moveTo>
                    <a:pt x="9464408" y="355053"/>
                  </a:moveTo>
                  <a:lnTo>
                    <a:pt x="0" y="355053"/>
                  </a:lnTo>
                  <a:lnTo>
                    <a:pt x="0" y="0"/>
                  </a:lnTo>
                  <a:lnTo>
                    <a:pt x="9464408" y="0"/>
                  </a:lnTo>
                </a:path>
              </a:pathLst>
            </a:custGeom>
            <a:ln w="12700">
              <a:solidFill>
                <a:srgbClr val="00A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560970" y="4906214"/>
              <a:ext cx="108203" cy="108204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560970" y="4551166"/>
              <a:ext cx="108203" cy="108204"/>
            </a:xfrm>
            <a:prstGeom prst="rect">
              <a:avLst/>
            </a:prstGeom>
          </p:spPr>
        </p:pic>
      </p:grpSp>
      <p:sp>
        <p:nvSpPr>
          <p:cNvPr id="57" name="object 57"/>
          <p:cNvSpPr txBox="1"/>
          <p:nvPr/>
        </p:nvSpPr>
        <p:spPr>
          <a:xfrm>
            <a:off x="2267675" y="4679130"/>
            <a:ext cx="8585396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1F295D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Audio/Video, Display, Camera, LCD, Touch Screen, Fingerprint scanner, Joystick, IR Remote, GPS, NFC, Storage, Sensors, Others</a:t>
            </a:r>
            <a:endParaRPr sz="10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507997" y="5078944"/>
            <a:ext cx="1645920" cy="396240"/>
          </a:xfrm>
          <a:custGeom>
            <a:avLst/>
            <a:gdLst/>
            <a:ahLst/>
            <a:cxnLst/>
            <a:rect l="l" t="t" r="r" b="b"/>
            <a:pathLst>
              <a:path w="1645920" h="396239">
                <a:moveTo>
                  <a:pt x="1436941" y="0"/>
                </a:moveTo>
                <a:lnTo>
                  <a:pt x="0" y="0"/>
                </a:lnTo>
                <a:lnTo>
                  <a:pt x="0" y="395973"/>
                </a:lnTo>
                <a:lnTo>
                  <a:pt x="1436941" y="395973"/>
                </a:lnTo>
                <a:lnTo>
                  <a:pt x="1645373" y="197980"/>
                </a:lnTo>
                <a:lnTo>
                  <a:pt x="1436941" y="0"/>
                </a:lnTo>
                <a:close/>
              </a:path>
            </a:pathLst>
          </a:custGeom>
          <a:solidFill>
            <a:srgbClr val="FB8F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612899" y="5181172"/>
            <a:ext cx="83311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Connectivity</a:t>
            </a:r>
            <a:endParaRPr sz="100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2147017" y="5045300"/>
            <a:ext cx="9522460" cy="463550"/>
            <a:chOff x="2147017" y="5045300"/>
            <a:chExt cx="9522460" cy="463550"/>
          </a:xfrm>
        </p:grpSpPr>
        <p:sp>
          <p:nvSpPr>
            <p:cNvPr id="61" name="object 61"/>
            <p:cNvSpPr/>
            <p:nvPr/>
          </p:nvSpPr>
          <p:spPr>
            <a:xfrm>
              <a:off x="2153367" y="5099399"/>
              <a:ext cx="9464675" cy="355600"/>
            </a:xfrm>
            <a:custGeom>
              <a:avLst/>
              <a:gdLst/>
              <a:ahLst/>
              <a:cxnLst/>
              <a:rect l="l" t="t" r="r" b="b"/>
              <a:pathLst>
                <a:path w="9464675" h="355600">
                  <a:moveTo>
                    <a:pt x="9464408" y="355066"/>
                  </a:moveTo>
                  <a:lnTo>
                    <a:pt x="0" y="355066"/>
                  </a:lnTo>
                  <a:lnTo>
                    <a:pt x="0" y="0"/>
                  </a:lnTo>
                  <a:lnTo>
                    <a:pt x="9464408" y="0"/>
                  </a:lnTo>
                </a:path>
              </a:pathLst>
            </a:custGeom>
            <a:ln w="12700">
              <a:solidFill>
                <a:srgbClr val="FB8F0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560970" y="5400361"/>
              <a:ext cx="108203" cy="108203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560970" y="5045300"/>
              <a:ext cx="108203" cy="108204"/>
            </a:xfrm>
            <a:prstGeom prst="rect">
              <a:avLst/>
            </a:prstGeom>
          </p:spPr>
        </p:pic>
      </p:grpSp>
      <p:sp>
        <p:nvSpPr>
          <p:cNvPr id="64" name="object 64"/>
          <p:cNvSpPr txBox="1"/>
          <p:nvPr/>
        </p:nvSpPr>
        <p:spPr>
          <a:xfrm>
            <a:off x="2267674" y="5173271"/>
            <a:ext cx="6959811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1F295D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Ehternet, GigE, USB, VME, PCI, UPX, cPCI, PCIe, MODBus, profi-Bus, CAN, MOST, PMC, WiFi, Bluetooth, GSM</a:t>
            </a:r>
            <a:endParaRPr sz="10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11669169" y="6335169"/>
            <a:ext cx="269240" cy="269240"/>
          </a:xfrm>
          <a:custGeom>
            <a:avLst/>
            <a:gdLst/>
            <a:ahLst/>
            <a:cxnLst/>
            <a:rect l="l" t="t" r="r" b="b"/>
            <a:pathLst>
              <a:path w="269240" h="269240">
                <a:moveTo>
                  <a:pt x="134416" y="0"/>
                </a:moveTo>
                <a:lnTo>
                  <a:pt x="91927" y="6851"/>
                </a:lnTo>
                <a:lnTo>
                  <a:pt x="55028" y="25932"/>
                </a:lnTo>
                <a:lnTo>
                  <a:pt x="25932" y="55028"/>
                </a:lnTo>
                <a:lnTo>
                  <a:pt x="6851" y="91927"/>
                </a:lnTo>
                <a:lnTo>
                  <a:pt x="0" y="134416"/>
                </a:lnTo>
                <a:lnTo>
                  <a:pt x="6851" y="176905"/>
                </a:lnTo>
                <a:lnTo>
                  <a:pt x="25932" y="213805"/>
                </a:lnTo>
                <a:lnTo>
                  <a:pt x="55028" y="242901"/>
                </a:lnTo>
                <a:lnTo>
                  <a:pt x="91927" y="261981"/>
                </a:lnTo>
                <a:lnTo>
                  <a:pt x="134416" y="268833"/>
                </a:lnTo>
                <a:lnTo>
                  <a:pt x="176901" y="261981"/>
                </a:lnTo>
                <a:lnTo>
                  <a:pt x="213799" y="242901"/>
                </a:lnTo>
                <a:lnTo>
                  <a:pt x="242897" y="213805"/>
                </a:lnTo>
                <a:lnTo>
                  <a:pt x="261980" y="176905"/>
                </a:lnTo>
                <a:lnTo>
                  <a:pt x="268833" y="134416"/>
                </a:lnTo>
                <a:lnTo>
                  <a:pt x="261980" y="91927"/>
                </a:lnTo>
                <a:lnTo>
                  <a:pt x="242897" y="55028"/>
                </a:lnTo>
                <a:lnTo>
                  <a:pt x="213799" y="25932"/>
                </a:lnTo>
                <a:lnTo>
                  <a:pt x="176901" y="6851"/>
                </a:lnTo>
                <a:lnTo>
                  <a:pt x="134416" y="0"/>
                </a:lnTo>
                <a:close/>
              </a:path>
            </a:pathLst>
          </a:custGeom>
          <a:solidFill>
            <a:srgbClr val="FB8F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11705938" y="6375139"/>
            <a:ext cx="19558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000" spc="30" dirty="0">
                <a:solidFill>
                  <a:srgbClr val="FFFFFF"/>
                </a:solidFill>
                <a:latin typeface="Verdana"/>
                <a:cs typeface="Verdana"/>
              </a:rPr>
              <a:t>17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73" name="object 20"/>
          <p:cNvSpPr txBox="1"/>
          <p:nvPr/>
        </p:nvSpPr>
        <p:spPr>
          <a:xfrm>
            <a:off x="241250" y="6464300"/>
            <a:ext cx="137096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21F1F"/>
                </a:solidFill>
                <a:latin typeface="Poppins "/>
                <a:cs typeface="Lucida Sans Unicode"/>
              </a:rPr>
              <a:t>Apollo Micro Systems</a:t>
            </a:r>
            <a:endParaRPr sz="1000" dirty="0">
              <a:latin typeface="Poppins "/>
              <a:cs typeface="Lucida Sans Unicode"/>
            </a:endParaRPr>
          </a:p>
        </p:txBody>
      </p:sp>
      <p:pic>
        <p:nvPicPr>
          <p:cNvPr id="74" name="object 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569001" y="508000"/>
            <a:ext cx="963167" cy="530351"/>
          </a:xfrm>
          <a:prstGeom prst="rect">
            <a:avLst/>
          </a:prstGeom>
        </p:spPr>
      </p:pic>
      <p:sp>
        <p:nvSpPr>
          <p:cNvPr id="65" name="object 34">
            <a:extLst>
              <a:ext uri="{FF2B5EF4-FFF2-40B4-BE49-F238E27FC236}">
                <a16:creationId xmlns:a16="http://schemas.microsoft.com/office/drawing/2014/main" id="{6A98F462-B5D1-BEEC-BE37-5A8928A06D0D}"/>
              </a:ext>
            </a:extLst>
          </p:cNvPr>
          <p:cNvSpPr txBox="1">
            <a:spLocks/>
          </p:cNvSpPr>
          <p:nvPr/>
        </p:nvSpPr>
        <p:spPr>
          <a:xfrm>
            <a:off x="948390" y="427750"/>
            <a:ext cx="754246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3200" dirty="0">
                <a:solidFill>
                  <a:srgbClr val="002060"/>
                </a:solidFill>
                <a:latin typeface="Montserrat ExtraBold" panose="00000900000000000000" pitchFamily="2" charset="0"/>
              </a:rPr>
              <a:t>TECHNOLOGY MATRIX</a:t>
            </a:r>
          </a:p>
        </p:txBody>
      </p:sp>
    </p:spTree>
    <p:extLst>
      <p:ext uri="{BB962C8B-B14F-4D97-AF65-F5344CB8AC3E}">
        <p14:creationId xmlns:p14="http://schemas.microsoft.com/office/powerpoint/2010/main" val="3005027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/>
          </p:cNvSpPr>
          <p:nvPr/>
        </p:nvSpPr>
        <p:spPr>
          <a:xfrm>
            <a:off x="466698" y="901265"/>
            <a:ext cx="562186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3200" dirty="0">
                <a:solidFill>
                  <a:srgbClr val="002060"/>
                </a:solidFill>
                <a:latin typeface="Montserrat ExtraBold" panose="00000900000000000000" pitchFamily="2" charset="0"/>
              </a:rPr>
              <a:t>Software Design Services</a:t>
            </a:r>
          </a:p>
        </p:txBody>
      </p:sp>
      <p:sp>
        <p:nvSpPr>
          <p:cNvPr id="3" name="object 3"/>
          <p:cNvSpPr/>
          <p:nvPr/>
        </p:nvSpPr>
        <p:spPr>
          <a:xfrm>
            <a:off x="508000" y="508000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20" h="274320">
                <a:moveTo>
                  <a:pt x="274320" y="0"/>
                </a:moveTo>
                <a:lnTo>
                  <a:pt x="0" y="0"/>
                </a:lnTo>
                <a:lnTo>
                  <a:pt x="0" y="274320"/>
                </a:lnTo>
                <a:lnTo>
                  <a:pt x="274320" y="274320"/>
                </a:lnTo>
                <a:lnTo>
                  <a:pt x="274320" y="0"/>
                </a:lnTo>
                <a:close/>
              </a:path>
            </a:pathLst>
          </a:custGeom>
          <a:solidFill>
            <a:srgbClr val="D7D7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42000" y="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508000" y="0"/>
                </a:moveTo>
                <a:lnTo>
                  <a:pt x="0" y="0"/>
                </a:lnTo>
                <a:lnTo>
                  <a:pt x="0" y="508000"/>
                </a:lnTo>
                <a:lnTo>
                  <a:pt x="508000" y="508000"/>
                </a:lnTo>
                <a:lnTo>
                  <a:pt x="508000" y="0"/>
                </a:lnTo>
                <a:close/>
              </a:path>
            </a:pathLst>
          </a:custGeom>
          <a:solidFill>
            <a:srgbClr val="00A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7992" y="1574368"/>
            <a:ext cx="1849120" cy="274955"/>
          </a:xfrm>
          <a:custGeom>
            <a:avLst/>
            <a:gdLst/>
            <a:ahLst/>
            <a:cxnLst/>
            <a:rect l="l" t="t" r="r" b="b"/>
            <a:pathLst>
              <a:path w="1849120" h="274955">
                <a:moveTo>
                  <a:pt x="1798650" y="0"/>
                </a:moveTo>
                <a:lnTo>
                  <a:pt x="49974" y="0"/>
                </a:lnTo>
                <a:lnTo>
                  <a:pt x="30523" y="3927"/>
                </a:lnTo>
                <a:lnTo>
                  <a:pt x="14638" y="14639"/>
                </a:lnTo>
                <a:lnTo>
                  <a:pt x="3927" y="30528"/>
                </a:lnTo>
                <a:lnTo>
                  <a:pt x="0" y="49987"/>
                </a:lnTo>
                <a:lnTo>
                  <a:pt x="0" y="224358"/>
                </a:lnTo>
                <a:lnTo>
                  <a:pt x="3927" y="243809"/>
                </a:lnTo>
                <a:lnTo>
                  <a:pt x="14638" y="259694"/>
                </a:lnTo>
                <a:lnTo>
                  <a:pt x="30523" y="270405"/>
                </a:lnTo>
                <a:lnTo>
                  <a:pt x="49974" y="274332"/>
                </a:lnTo>
                <a:lnTo>
                  <a:pt x="1798650" y="274332"/>
                </a:lnTo>
                <a:lnTo>
                  <a:pt x="1818108" y="270405"/>
                </a:lnTo>
                <a:lnTo>
                  <a:pt x="1833997" y="259694"/>
                </a:lnTo>
                <a:lnTo>
                  <a:pt x="1844709" y="243809"/>
                </a:lnTo>
                <a:lnTo>
                  <a:pt x="1848637" y="224358"/>
                </a:lnTo>
                <a:lnTo>
                  <a:pt x="1848637" y="49987"/>
                </a:lnTo>
                <a:lnTo>
                  <a:pt x="1844709" y="30528"/>
                </a:lnTo>
                <a:lnTo>
                  <a:pt x="1833997" y="14639"/>
                </a:lnTo>
                <a:lnTo>
                  <a:pt x="1818108" y="3927"/>
                </a:lnTo>
                <a:lnTo>
                  <a:pt x="1798650" y="0"/>
                </a:lnTo>
                <a:close/>
              </a:path>
            </a:pathLst>
          </a:custGeom>
          <a:solidFill>
            <a:srgbClr val="FB8F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81881" y="1601768"/>
            <a:ext cx="12693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0" dirty="0">
                <a:solidFill>
                  <a:srgbClr val="FFFFFF"/>
                </a:solidFill>
                <a:latin typeface="Lucida Sans Unicode"/>
                <a:cs typeface="Lucida Sans Unicode"/>
              </a:rPr>
              <a:t>Software</a:t>
            </a:r>
            <a:r>
              <a:rPr sz="120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2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Design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5300" y="2347772"/>
            <a:ext cx="5360035" cy="1327864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590"/>
              </a:spcBef>
            </a:pPr>
            <a:r>
              <a:rPr sz="1600" b="1" dirty="0">
                <a:solidFill>
                  <a:srgbClr val="00AEEE"/>
                </a:solidFill>
                <a:latin typeface="Montserrat ExtraBold" panose="00000900000000000000" pitchFamily="2" charset="0"/>
                <a:cs typeface="Verdana"/>
              </a:rPr>
              <a:t>Application Development</a:t>
            </a:r>
            <a:endParaRPr sz="1600" dirty="0">
              <a:latin typeface="Montserrat ExtraBold" panose="00000900000000000000" pitchFamily="2" charset="0"/>
              <a:cs typeface="Verdana"/>
            </a:endParaRPr>
          </a:p>
          <a:p>
            <a:pPr marL="12700" algn="just">
              <a:lnSpc>
                <a:spcPct val="100000"/>
              </a:lnSpc>
              <a:spcBef>
                <a:spcPts val="370"/>
              </a:spcBef>
            </a:pPr>
            <a:r>
              <a:rPr sz="12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We provide  custom  application  development  solutions  to  large</a:t>
            </a:r>
            <a:endParaRPr sz="12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  <a:p>
            <a:pPr marL="12700" marR="5080" algn="just">
              <a:lnSpc>
                <a:spcPct val="138900"/>
              </a:lnSpc>
            </a:pPr>
            <a:r>
              <a:rPr sz="12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established enterprise companies to small to small startup  organization. We also help our client to migrate existing application to  new technologies and platforms.</a:t>
            </a:r>
            <a:endParaRPr sz="12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37300" y="2347809"/>
            <a:ext cx="5360035" cy="1327864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590"/>
              </a:spcBef>
            </a:pPr>
            <a:r>
              <a:rPr sz="1600" b="1" dirty="0">
                <a:solidFill>
                  <a:srgbClr val="00AEEE"/>
                </a:solidFill>
                <a:latin typeface="Montserrat ExtraBold" panose="00000900000000000000" pitchFamily="2" charset="0"/>
                <a:cs typeface="Verdana"/>
              </a:rPr>
              <a:t>Device Driver Development</a:t>
            </a:r>
            <a:endParaRPr sz="1600" dirty="0">
              <a:latin typeface="Montserrat ExtraBold" panose="00000900000000000000" pitchFamily="2" charset="0"/>
              <a:cs typeface="Verdana"/>
            </a:endParaRPr>
          </a:p>
          <a:p>
            <a:pPr marL="12700" algn="just">
              <a:lnSpc>
                <a:spcPct val="100000"/>
              </a:lnSpc>
              <a:spcBef>
                <a:spcPts val="365"/>
              </a:spcBef>
            </a:pPr>
            <a:r>
              <a:rPr sz="12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AMS has extensive experience working with device drivers. Starting</a:t>
            </a:r>
            <a:endParaRPr sz="12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  <a:p>
            <a:pPr marL="12700" marR="5080" algn="just">
              <a:lnSpc>
                <a:spcPct val="138900"/>
              </a:lnSpc>
            </a:pPr>
            <a:r>
              <a:rPr sz="12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from the UNIX System, we have worked on most of the host operating  systems for desktops and servers and embedded drivers for  platforms of RTOS.</a:t>
            </a:r>
            <a:endParaRPr sz="12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89960" y="5785871"/>
            <a:ext cx="73164" cy="7316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89960" y="6041458"/>
            <a:ext cx="73164" cy="73152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11712707" y="6306141"/>
            <a:ext cx="269240" cy="269240"/>
          </a:xfrm>
          <a:custGeom>
            <a:avLst/>
            <a:gdLst/>
            <a:ahLst/>
            <a:cxnLst/>
            <a:rect l="l" t="t" r="r" b="b"/>
            <a:pathLst>
              <a:path w="269240" h="269240">
                <a:moveTo>
                  <a:pt x="134416" y="0"/>
                </a:moveTo>
                <a:lnTo>
                  <a:pt x="91932" y="6851"/>
                </a:lnTo>
                <a:lnTo>
                  <a:pt x="55034" y="25932"/>
                </a:lnTo>
                <a:lnTo>
                  <a:pt x="25936" y="55028"/>
                </a:lnTo>
                <a:lnTo>
                  <a:pt x="6853" y="91927"/>
                </a:lnTo>
                <a:lnTo>
                  <a:pt x="0" y="134416"/>
                </a:lnTo>
                <a:lnTo>
                  <a:pt x="6853" y="176905"/>
                </a:lnTo>
                <a:lnTo>
                  <a:pt x="25936" y="213805"/>
                </a:lnTo>
                <a:lnTo>
                  <a:pt x="55034" y="242901"/>
                </a:lnTo>
                <a:lnTo>
                  <a:pt x="91932" y="261981"/>
                </a:lnTo>
                <a:lnTo>
                  <a:pt x="134416" y="268833"/>
                </a:lnTo>
                <a:lnTo>
                  <a:pt x="176905" y="261981"/>
                </a:lnTo>
                <a:lnTo>
                  <a:pt x="213805" y="242901"/>
                </a:lnTo>
                <a:lnTo>
                  <a:pt x="242901" y="213805"/>
                </a:lnTo>
                <a:lnTo>
                  <a:pt x="261981" y="176905"/>
                </a:lnTo>
                <a:lnTo>
                  <a:pt x="268833" y="134416"/>
                </a:lnTo>
                <a:lnTo>
                  <a:pt x="261981" y="91927"/>
                </a:lnTo>
                <a:lnTo>
                  <a:pt x="242901" y="55028"/>
                </a:lnTo>
                <a:lnTo>
                  <a:pt x="213805" y="25932"/>
                </a:lnTo>
                <a:lnTo>
                  <a:pt x="176905" y="6851"/>
                </a:lnTo>
                <a:lnTo>
                  <a:pt x="134416" y="0"/>
                </a:lnTo>
                <a:close/>
              </a:path>
            </a:pathLst>
          </a:custGeom>
          <a:solidFill>
            <a:srgbClr val="FB8F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374535" y="4366983"/>
            <a:ext cx="5563870" cy="2174634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590"/>
              </a:spcBef>
            </a:pPr>
            <a:r>
              <a:rPr sz="1600" b="1" dirty="0">
                <a:solidFill>
                  <a:srgbClr val="00AEEE"/>
                </a:solidFill>
                <a:latin typeface="Montserrat ExtraBold" panose="00000900000000000000" pitchFamily="2" charset="0"/>
                <a:cs typeface="Verdana"/>
              </a:rPr>
              <a:t>Host Drivers</a:t>
            </a:r>
            <a:endParaRPr sz="1600" dirty="0">
              <a:latin typeface="Montserrat ExtraBold" panose="00000900000000000000" pitchFamily="2" charset="0"/>
              <a:cs typeface="Verdana"/>
            </a:endParaRPr>
          </a:p>
          <a:p>
            <a:pPr marL="12700" algn="just">
              <a:lnSpc>
                <a:spcPct val="100000"/>
              </a:lnSpc>
              <a:spcBef>
                <a:spcPts val="365"/>
              </a:spcBef>
            </a:pPr>
            <a:r>
              <a:rPr sz="12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Our team not only develops and ports software, or maintains device</a:t>
            </a:r>
            <a:endParaRPr sz="12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  <a:p>
            <a:pPr marL="12700" marR="208915" algn="just">
              <a:lnSpc>
                <a:spcPct val="138900"/>
              </a:lnSpc>
            </a:pPr>
            <a:r>
              <a:rPr sz="12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drivers for our customers, but also brings a value through rich  experience in optimization, performance tuning and certification. We  have capability to develop drivers for followint interfaces.</a:t>
            </a:r>
            <a:endParaRPr sz="12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  <a:p>
            <a:pPr marL="131445" marR="2872105">
              <a:lnSpc>
                <a:spcPct val="138900"/>
              </a:lnSpc>
              <a:spcBef>
                <a:spcPts val="5"/>
              </a:spcBef>
            </a:pPr>
            <a:r>
              <a:rPr sz="12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PCI, PCI-X, Pcle, cPCI, PXI, PCMCIA  ISA</a:t>
            </a:r>
            <a:endParaRPr sz="12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  <a:p>
            <a:pPr marR="5080" algn="r">
              <a:lnSpc>
                <a:spcPct val="100000"/>
              </a:lnSpc>
              <a:spcBef>
                <a:spcPts val="1435"/>
              </a:spcBef>
            </a:pPr>
            <a:r>
              <a:rPr lang="en-IN" sz="1000" spc="30" dirty="0">
                <a:solidFill>
                  <a:srgbClr val="FFFFFF"/>
                </a:solidFill>
                <a:latin typeface="Verdana"/>
                <a:cs typeface="Verdana"/>
              </a:rPr>
              <a:t>18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07987" y="1975713"/>
            <a:ext cx="258445" cy="352425"/>
          </a:xfrm>
          <a:custGeom>
            <a:avLst/>
            <a:gdLst/>
            <a:ahLst/>
            <a:cxnLst/>
            <a:rect l="l" t="t" r="r" b="b"/>
            <a:pathLst>
              <a:path w="258445" h="352425">
                <a:moveTo>
                  <a:pt x="258229" y="0"/>
                </a:moveTo>
                <a:lnTo>
                  <a:pt x="213893" y="0"/>
                </a:lnTo>
                <a:lnTo>
                  <a:pt x="213893" y="130238"/>
                </a:lnTo>
                <a:lnTo>
                  <a:pt x="213207" y="132537"/>
                </a:lnTo>
                <a:lnTo>
                  <a:pt x="211886" y="134493"/>
                </a:lnTo>
                <a:lnTo>
                  <a:pt x="180098" y="182613"/>
                </a:lnTo>
                <a:lnTo>
                  <a:pt x="178041" y="185813"/>
                </a:lnTo>
                <a:lnTo>
                  <a:pt x="174371" y="187807"/>
                </a:lnTo>
                <a:lnTo>
                  <a:pt x="170421" y="187820"/>
                </a:lnTo>
                <a:lnTo>
                  <a:pt x="167576" y="187820"/>
                </a:lnTo>
                <a:lnTo>
                  <a:pt x="164820" y="186778"/>
                </a:lnTo>
                <a:lnTo>
                  <a:pt x="160528" y="183019"/>
                </a:lnTo>
                <a:lnTo>
                  <a:pt x="159131" y="180428"/>
                </a:lnTo>
                <a:lnTo>
                  <a:pt x="158343" y="174790"/>
                </a:lnTo>
                <a:lnTo>
                  <a:pt x="158991" y="171907"/>
                </a:lnTo>
                <a:lnTo>
                  <a:pt x="187934" y="128168"/>
                </a:lnTo>
                <a:lnTo>
                  <a:pt x="160782" y="88811"/>
                </a:lnTo>
                <a:lnTo>
                  <a:pt x="158978" y="86271"/>
                </a:lnTo>
                <a:lnTo>
                  <a:pt x="158254" y="83121"/>
                </a:lnTo>
                <a:lnTo>
                  <a:pt x="159346" y="77000"/>
                </a:lnTo>
                <a:lnTo>
                  <a:pt x="161099" y="74282"/>
                </a:lnTo>
                <a:lnTo>
                  <a:pt x="166243" y="70751"/>
                </a:lnTo>
                <a:lnTo>
                  <a:pt x="169405" y="70091"/>
                </a:lnTo>
                <a:lnTo>
                  <a:pt x="175552" y="71208"/>
                </a:lnTo>
                <a:lnTo>
                  <a:pt x="178282" y="72948"/>
                </a:lnTo>
                <a:lnTo>
                  <a:pt x="180454" y="76047"/>
                </a:lnTo>
                <a:lnTo>
                  <a:pt x="211772" y="121297"/>
                </a:lnTo>
                <a:lnTo>
                  <a:pt x="213131" y="123228"/>
                </a:lnTo>
                <a:lnTo>
                  <a:pt x="213855" y="125526"/>
                </a:lnTo>
                <a:lnTo>
                  <a:pt x="213893" y="130238"/>
                </a:lnTo>
                <a:lnTo>
                  <a:pt x="213893" y="0"/>
                </a:lnTo>
                <a:lnTo>
                  <a:pt x="149885" y="0"/>
                </a:lnTo>
                <a:lnTo>
                  <a:pt x="149885" y="80251"/>
                </a:lnTo>
                <a:lnTo>
                  <a:pt x="131660" y="180886"/>
                </a:lnTo>
                <a:lnTo>
                  <a:pt x="130200" y="183337"/>
                </a:lnTo>
                <a:lnTo>
                  <a:pt x="125958" y="186855"/>
                </a:lnTo>
                <a:lnTo>
                  <a:pt x="123278" y="187820"/>
                </a:lnTo>
                <a:lnTo>
                  <a:pt x="120535" y="187820"/>
                </a:lnTo>
                <a:lnTo>
                  <a:pt x="108432" y="177025"/>
                </a:lnTo>
                <a:lnTo>
                  <a:pt x="126822" y="76034"/>
                </a:lnTo>
                <a:lnTo>
                  <a:pt x="129717" y="72644"/>
                </a:lnTo>
                <a:lnTo>
                  <a:pt x="136461" y="70231"/>
                </a:lnTo>
                <a:lnTo>
                  <a:pt x="137604" y="69824"/>
                </a:lnTo>
                <a:lnTo>
                  <a:pt x="141998" y="70624"/>
                </a:lnTo>
                <a:lnTo>
                  <a:pt x="148386" y="76047"/>
                </a:lnTo>
                <a:lnTo>
                  <a:pt x="149885" y="80251"/>
                </a:lnTo>
                <a:lnTo>
                  <a:pt x="149885" y="0"/>
                </a:lnTo>
                <a:lnTo>
                  <a:pt x="100101" y="0"/>
                </a:lnTo>
                <a:lnTo>
                  <a:pt x="100101" y="80632"/>
                </a:lnTo>
                <a:lnTo>
                  <a:pt x="99860" y="85077"/>
                </a:lnTo>
                <a:lnTo>
                  <a:pt x="97574" y="88595"/>
                </a:lnTo>
                <a:lnTo>
                  <a:pt x="70192" y="130060"/>
                </a:lnTo>
                <a:lnTo>
                  <a:pt x="97459" y="169303"/>
                </a:lnTo>
                <a:lnTo>
                  <a:pt x="99225" y="171869"/>
                </a:lnTo>
                <a:lnTo>
                  <a:pt x="99898" y="175018"/>
                </a:lnTo>
                <a:lnTo>
                  <a:pt x="98780" y="181127"/>
                </a:lnTo>
                <a:lnTo>
                  <a:pt x="97028" y="183845"/>
                </a:lnTo>
                <a:lnTo>
                  <a:pt x="94475" y="185597"/>
                </a:lnTo>
                <a:lnTo>
                  <a:pt x="91922" y="187401"/>
                </a:lnTo>
                <a:lnTo>
                  <a:pt x="88760" y="188087"/>
                </a:lnTo>
                <a:lnTo>
                  <a:pt x="82626" y="186956"/>
                </a:lnTo>
                <a:lnTo>
                  <a:pt x="79921" y="185191"/>
                </a:lnTo>
                <a:lnTo>
                  <a:pt x="78105" y="182499"/>
                </a:lnTo>
                <a:lnTo>
                  <a:pt x="46355" y="136829"/>
                </a:lnTo>
                <a:lnTo>
                  <a:pt x="45034" y="134899"/>
                </a:lnTo>
                <a:lnTo>
                  <a:pt x="44323" y="132638"/>
                </a:lnTo>
                <a:lnTo>
                  <a:pt x="44284" y="127965"/>
                </a:lnTo>
                <a:lnTo>
                  <a:pt x="44958" y="125691"/>
                </a:lnTo>
                <a:lnTo>
                  <a:pt x="80264" y="72237"/>
                </a:lnTo>
                <a:lnTo>
                  <a:pt x="84239" y="70231"/>
                </a:lnTo>
                <a:lnTo>
                  <a:pt x="92595" y="70726"/>
                </a:lnTo>
                <a:lnTo>
                  <a:pt x="96329" y="73164"/>
                </a:lnTo>
                <a:lnTo>
                  <a:pt x="100101" y="80632"/>
                </a:lnTo>
                <a:lnTo>
                  <a:pt x="100101" y="0"/>
                </a:lnTo>
                <a:lnTo>
                  <a:pt x="0" y="0"/>
                </a:lnTo>
                <a:lnTo>
                  <a:pt x="0" y="258229"/>
                </a:lnTo>
                <a:lnTo>
                  <a:pt x="258229" y="258229"/>
                </a:lnTo>
                <a:lnTo>
                  <a:pt x="258229" y="188087"/>
                </a:lnTo>
                <a:lnTo>
                  <a:pt x="258229" y="187820"/>
                </a:lnTo>
                <a:lnTo>
                  <a:pt x="258229" y="70091"/>
                </a:lnTo>
                <a:lnTo>
                  <a:pt x="258229" y="69824"/>
                </a:lnTo>
                <a:lnTo>
                  <a:pt x="258229" y="0"/>
                </a:lnTo>
                <a:close/>
              </a:path>
              <a:path w="258445" h="352425">
                <a:moveTo>
                  <a:pt x="258241" y="281736"/>
                </a:moveTo>
                <a:lnTo>
                  <a:pt x="173088" y="281736"/>
                </a:lnTo>
                <a:lnTo>
                  <a:pt x="173088" y="313829"/>
                </a:lnTo>
                <a:lnTo>
                  <a:pt x="173088" y="320052"/>
                </a:lnTo>
                <a:lnTo>
                  <a:pt x="171843" y="323024"/>
                </a:lnTo>
                <a:lnTo>
                  <a:pt x="167436" y="327418"/>
                </a:lnTo>
                <a:lnTo>
                  <a:pt x="164439" y="328650"/>
                </a:lnTo>
                <a:lnTo>
                  <a:pt x="93700" y="328650"/>
                </a:lnTo>
                <a:lnTo>
                  <a:pt x="90716" y="327418"/>
                </a:lnTo>
                <a:lnTo>
                  <a:pt x="86296" y="323024"/>
                </a:lnTo>
                <a:lnTo>
                  <a:pt x="85051" y="320052"/>
                </a:lnTo>
                <a:lnTo>
                  <a:pt x="85051" y="313829"/>
                </a:lnTo>
                <a:lnTo>
                  <a:pt x="86296" y="310832"/>
                </a:lnTo>
                <a:lnTo>
                  <a:pt x="90716" y="306451"/>
                </a:lnTo>
                <a:lnTo>
                  <a:pt x="93700" y="305219"/>
                </a:lnTo>
                <a:lnTo>
                  <a:pt x="96812" y="305231"/>
                </a:lnTo>
                <a:lnTo>
                  <a:pt x="164439" y="305219"/>
                </a:lnTo>
                <a:lnTo>
                  <a:pt x="167436" y="306451"/>
                </a:lnTo>
                <a:lnTo>
                  <a:pt x="171843" y="310832"/>
                </a:lnTo>
                <a:lnTo>
                  <a:pt x="173088" y="313829"/>
                </a:lnTo>
                <a:lnTo>
                  <a:pt x="173088" y="281736"/>
                </a:lnTo>
                <a:lnTo>
                  <a:pt x="12" y="281736"/>
                </a:lnTo>
                <a:lnTo>
                  <a:pt x="12" y="352132"/>
                </a:lnTo>
                <a:lnTo>
                  <a:pt x="258241" y="352132"/>
                </a:lnTo>
                <a:lnTo>
                  <a:pt x="258241" y="328650"/>
                </a:lnTo>
                <a:lnTo>
                  <a:pt x="258241" y="305219"/>
                </a:lnTo>
                <a:lnTo>
                  <a:pt x="258241" y="281736"/>
                </a:lnTo>
                <a:close/>
              </a:path>
            </a:pathLst>
          </a:custGeom>
          <a:solidFill>
            <a:srgbClr val="FB8F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49993" y="1975708"/>
            <a:ext cx="352425" cy="352425"/>
          </a:xfrm>
          <a:custGeom>
            <a:avLst/>
            <a:gdLst/>
            <a:ahLst/>
            <a:cxnLst/>
            <a:rect l="l" t="t" r="r" b="b"/>
            <a:pathLst>
              <a:path w="352425" h="352425">
                <a:moveTo>
                  <a:pt x="251548" y="150926"/>
                </a:moveTo>
                <a:lnTo>
                  <a:pt x="212380" y="158833"/>
                </a:lnTo>
                <a:lnTo>
                  <a:pt x="180397" y="180395"/>
                </a:lnTo>
                <a:lnTo>
                  <a:pt x="158833" y="212375"/>
                </a:lnTo>
                <a:lnTo>
                  <a:pt x="150926" y="251536"/>
                </a:lnTo>
                <a:lnTo>
                  <a:pt x="158833" y="290696"/>
                </a:lnTo>
                <a:lnTo>
                  <a:pt x="180397" y="322676"/>
                </a:lnTo>
                <a:lnTo>
                  <a:pt x="212380" y="344238"/>
                </a:lnTo>
                <a:lnTo>
                  <a:pt x="251548" y="352145"/>
                </a:lnTo>
                <a:lnTo>
                  <a:pt x="290709" y="344238"/>
                </a:lnTo>
                <a:lnTo>
                  <a:pt x="322689" y="322676"/>
                </a:lnTo>
                <a:lnTo>
                  <a:pt x="333895" y="306057"/>
                </a:lnTo>
                <a:lnTo>
                  <a:pt x="205511" y="306057"/>
                </a:lnTo>
                <a:lnTo>
                  <a:pt x="201244" y="301790"/>
                </a:lnTo>
                <a:lnTo>
                  <a:pt x="201244" y="267093"/>
                </a:lnTo>
                <a:lnTo>
                  <a:pt x="205511" y="262813"/>
                </a:lnTo>
                <a:lnTo>
                  <a:pt x="283685" y="262813"/>
                </a:lnTo>
                <a:lnTo>
                  <a:pt x="285013" y="259549"/>
                </a:lnTo>
                <a:lnTo>
                  <a:pt x="290550" y="257174"/>
                </a:lnTo>
                <a:lnTo>
                  <a:pt x="351019" y="257174"/>
                </a:lnTo>
                <a:lnTo>
                  <a:pt x="352158" y="251536"/>
                </a:lnTo>
                <a:lnTo>
                  <a:pt x="350327" y="242468"/>
                </a:lnTo>
                <a:lnTo>
                  <a:pt x="210781" y="242468"/>
                </a:lnTo>
                <a:lnTo>
                  <a:pt x="209410" y="242163"/>
                </a:lnTo>
                <a:lnTo>
                  <a:pt x="203327" y="239318"/>
                </a:lnTo>
                <a:lnTo>
                  <a:pt x="201282" y="233629"/>
                </a:lnTo>
                <a:lnTo>
                  <a:pt x="206133" y="223342"/>
                </a:lnTo>
                <a:lnTo>
                  <a:pt x="241107" y="199459"/>
                </a:lnTo>
                <a:lnTo>
                  <a:pt x="251548" y="198437"/>
                </a:lnTo>
                <a:lnTo>
                  <a:pt x="285623" y="198437"/>
                </a:lnTo>
                <a:lnTo>
                  <a:pt x="287045" y="197015"/>
                </a:lnTo>
                <a:lnTo>
                  <a:pt x="333895" y="197015"/>
                </a:lnTo>
                <a:lnTo>
                  <a:pt x="322689" y="180395"/>
                </a:lnTo>
                <a:lnTo>
                  <a:pt x="290709" y="158833"/>
                </a:lnTo>
                <a:lnTo>
                  <a:pt x="251548" y="150926"/>
                </a:lnTo>
                <a:close/>
              </a:path>
              <a:path w="352425" h="352425">
                <a:moveTo>
                  <a:pt x="139319" y="180263"/>
                </a:moveTo>
                <a:lnTo>
                  <a:pt x="7518" y="180263"/>
                </a:lnTo>
                <a:lnTo>
                  <a:pt x="12" y="187769"/>
                </a:lnTo>
                <a:lnTo>
                  <a:pt x="12" y="237947"/>
                </a:lnTo>
                <a:lnTo>
                  <a:pt x="7669" y="275870"/>
                </a:lnTo>
                <a:lnTo>
                  <a:pt x="28549" y="306836"/>
                </a:lnTo>
                <a:lnTo>
                  <a:pt x="59516" y="327713"/>
                </a:lnTo>
                <a:lnTo>
                  <a:pt x="97434" y="335368"/>
                </a:lnTo>
                <a:lnTo>
                  <a:pt x="125945" y="335368"/>
                </a:lnTo>
                <a:lnTo>
                  <a:pt x="134539" y="333046"/>
                </a:lnTo>
                <a:lnTo>
                  <a:pt x="140395" y="327085"/>
                </a:lnTo>
                <a:lnTo>
                  <a:pt x="142683" y="318995"/>
                </a:lnTo>
                <a:lnTo>
                  <a:pt x="140576" y="310286"/>
                </a:lnTo>
                <a:lnTo>
                  <a:pt x="132190" y="290898"/>
                </a:lnTo>
                <a:lnTo>
                  <a:pt x="129788" y="280873"/>
                </a:lnTo>
                <a:lnTo>
                  <a:pt x="60147" y="280873"/>
                </a:lnTo>
                <a:lnTo>
                  <a:pt x="54508" y="275247"/>
                </a:lnTo>
                <a:lnTo>
                  <a:pt x="54508" y="227812"/>
                </a:lnTo>
                <a:lnTo>
                  <a:pt x="60147" y="222186"/>
                </a:lnTo>
                <a:lnTo>
                  <a:pt x="129247" y="222186"/>
                </a:lnTo>
                <a:lnTo>
                  <a:pt x="130701" y="216309"/>
                </a:lnTo>
                <a:lnTo>
                  <a:pt x="133364" y="208129"/>
                </a:lnTo>
                <a:lnTo>
                  <a:pt x="136581" y="200189"/>
                </a:lnTo>
                <a:lnTo>
                  <a:pt x="140322" y="192519"/>
                </a:lnTo>
                <a:lnTo>
                  <a:pt x="143294" y="186943"/>
                </a:lnTo>
                <a:lnTo>
                  <a:pt x="139319" y="180263"/>
                </a:lnTo>
                <a:close/>
              </a:path>
              <a:path w="352425" h="352425">
                <a:moveTo>
                  <a:pt x="220306" y="294258"/>
                </a:moveTo>
                <a:lnTo>
                  <a:pt x="220306" y="301790"/>
                </a:lnTo>
                <a:lnTo>
                  <a:pt x="216039" y="306057"/>
                </a:lnTo>
                <a:lnTo>
                  <a:pt x="333895" y="306057"/>
                </a:lnTo>
                <a:lnTo>
                  <a:pt x="334862" y="304622"/>
                </a:lnTo>
                <a:lnTo>
                  <a:pt x="251548" y="304622"/>
                </a:lnTo>
                <a:lnTo>
                  <a:pt x="243122" y="303935"/>
                </a:lnTo>
                <a:lnTo>
                  <a:pt x="235037" y="301926"/>
                </a:lnTo>
                <a:lnTo>
                  <a:pt x="227397" y="298675"/>
                </a:lnTo>
                <a:lnTo>
                  <a:pt x="220306" y="294258"/>
                </a:lnTo>
                <a:close/>
              </a:path>
              <a:path w="352425" h="352425">
                <a:moveTo>
                  <a:pt x="351019" y="257174"/>
                </a:moveTo>
                <a:lnTo>
                  <a:pt x="290550" y="257174"/>
                </a:lnTo>
                <a:lnTo>
                  <a:pt x="300329" y="261137"/>
                </a:lnTo>
                <a:lnTo>
                  <a:pt x="302666" y="266712"/>
                </a:lnTo>
                <a:lnTo>
                  <a:pt x="271870" y="300607"/>
                </a:lnTo>
                <a:lnTo>
                  <a:pt x="251548" y="304622"/>
                </a:lnTo>
                <a:lnTo>
                  <a:pt x="334862" y="304622"/>
                </a:lnTo>
                <a:lnTo>
                  <a:pt x="344251" y="290696"/>
                </a:lnTo>
                <a:lnTo>
                  <a:pt x="351019" y="257174"/>
                </a:lnTo>
                <a:close/>
              </a:path>
              <a:path w="352425" h="352425">
                <a:moveTo>
                  <a:pt x="283685" y="262813"/>
                </a:moveTo>
                <a:lnTo>
                  <a:pt x="240207" y="262813"/>
                </a:lnTo>
                <a:lnTo>
                  <a:pt x="244462" y="267093"/>
                </a:lnTo>
                <a:lnTo>
                  <a:pt x="244462" y="277152"/>
                </a:lnTo>
                <a:lnTo>
                  <a:pt x="240880" y="280949"/>
                </a:lnTo>
                <a:lnTo>
                  <a:pt x="236283" y="281622"/>
                </a:lnTo>
                <a:lnTo>
                  <a:pt x="246350" y="284717"/>
                </a:lnTo>
                <a:lnTo>
                  <a:pt x="281330" y="268605"/>
                </a:lnTo>
                <a:lnTo>
                  <a:pt x="283685" y="262813"/>
                </a:lnTo>
                <a:close/>
              </a:path>
              <a:path w="352425" h="352425">
                <a:moveTo>
                  <a:pt x="129247" y="222186"/>
                </a:moveTo>
                <a:lnTo>
                  <a:pt x="74028" y="222186"/>
                </a:lnTo>
                <a:lnTo>
                  <a:pt x="79667" y="227812"/>
                </a:lnTo>
                <a:lnTo>
                  <a:pt x="79667" y="275247"/>
                </a:lnTo>
                <a:lnTo>
                  <a:pt x="74028" y="280873"/>
                </a:lnTo>
                <a:lnTo>
                  <a:pt x="129788" y="280873"/>
                </a:lnTo>
                <a:lnTo>
                  <a:pt x="127171" y="269951"/>
                </a:lnTo>
                <a:lnTo>
                  <a:pt x="125867" y="247775"/>
                </a:lnTo>
                <a:lnTo>
                  <a:pt x="128625" y="224701"/>
                </a:lnTo>
                <a:lnTo>
                  <a:pt x="129247" y="222186"/>
                </a:lnTo>
                <a:close/>
              </a:path>
              <a:path w="352425" h="352425">
                <a:moveTo>
                  <a:pt x="246230" y="218292"/>
                </a:moveTo>
                <a:lnTo>
                  <a:pt x="219151" y="240449"/>
                </a:lnTo>
                <a:lnTo>
                  <a:pt x="215722" y="242468"/>
                </a:lnTo>
                <a:lnTo>
                  <a:pt x="350327" y="242468"/>
                </a:lnTo>
                <a:lnTo>
                  <a:pt x="349878" y="240245"/>
                </a:lnTo>
                <a:lnTo>
                  <a:pt x="262902" y="240245"/>
                </a:lnTo>
                <a:lnTo>
                  <a:pt x="258635" y="235978"/>
                </a:lnTo>
                <a:lnTo>
                  <a:pt x="258635" y="225920"/>
                </a:lnTo>
                <a:lnTo>
                  <a:pt x="262216" y="222122"/>
                </a:lnTo>
                <a:lnTo>
                  <a:pt x="266814" y="221449"/>
                </a:lnTo>
                <a:lnTo>
                  <a:pt x="256745" y="218341"/>
                </a:lnTo>
                <a:lnTo>
                  <a:pt x="246230" y="218292"/>
                </a:lnTo>
                <a:close/>
              </a:path>
              <a:path w="352425" h="352425">
                <a:moveTo>
                  <a:pt x="333895" y="197015"/>
                </a:moveTo>
                <a:lnTo>
                  <a:pt x="297573" y="197015"/>
                </a:lnTo>
                <a:lnTo>
                  <a:pt x="301853" y="201282"/>
                </a:lnTo>
                <a:lnTo>
                  <a:pt x="301840" y="235978"/>
                </a:lnTo>
                <a:lnTo>
                  <a:pt x="297573" y="240245"/>
                </a:lnTo>
                <a:lnTo>
                  <a:pt x="349878" y="240245"/>
                </a:lnTo>
                <a:lnTo>
                  <a:pt x="344251" y="212375"/>
                </a:lnTo>
                <a:lnTo>
                  <a:pt x="333895" y="197015"/>
                </a:lnTo>
                <a:close/>
              </a:path>
              <a:path w="352425" h="352425">
                <a:moveTo>
                  <a:pt x="285623" y="198437"/>
                </a:moveTo>
                <a:lnTo>
                  <a:pt x="251548" y="198437"/>
                </a:lnTo>
                <a:lnTo>
                  <a:pt x="259975" y="199124"/>
                </a:lnTo>
                <a:lnTo>
                  <a:pt x="268058" y="201133"/>
                </a:lnTo>
                <a:lnTo>
                  <a:pt x="275694" y="204384"/>
                </a:lnTo>
                <a:lnTo>
                  <a:pt x="282778" y="208800"/>
                </a:lnTo>
                <a:lnTo>
                  <a:pt x="282778" y="201282"/>
                </a:lnTo>
                <a:lnTo>
                  <a:pt x="285623" y="198437"/>
                </a:lnTo>
                <a:close/>
              </a:path>
              <a:path w="352425" h="352425">
                <a:moveTo>
                  <a:pt x="237959" y="0"/>
                </a:moveTo>
                <a:lnTo>
                  <a:pt x="97434" y="0"/>
                </a:lnTo>
                <a:lnTo>
                  <a:pt x="59506" y="7658"/>
                </a:lnTo>
                <a:lnTo>
                  <a:pt x="28535" y="28543"/>
                </a:lnTo>
                <a:lnTo>
                  <a:pt x="7656" y="59514"/>
                </a:lnTo>
                <a:lnTo>
                  <a:pt x="0" y="97434"/>
                </a:lnTo>
                <a:lnTo>
                  <a:pt x="0" y="147599"/>
                </a:lnTo>
                <a:lnTo>
                  <a:pt x="7505" y="155117"/>
                </a:lnTo>
                <a:lnTo>
                  <a:pt x="168694" y="155117"/>
                </a:lnTo>
                <a:lnTo>
                  <a:pt x="172237" y="153771"/>
                </a:lnTo>
                <a:lnTo>
                  <a:pt x="175183" y="151498"/>
                </a:lnTo>
                <a:lnTo>
                  <a:pt x="186423" y="143795"/>
                </a:lnTo>
                <a:lnTo>
                  <a:pt x="198510" y="137337"/>
                </a:lnTo>
                <a:lnTo>
                  <a:pt x="211316" y="132242"/>
                </a:lnTo>
                <a:lnTo>
                  <a:pt x="224713" y="128625"/>
                </a:lnTo>
                <a:lnTo>
                  <a:pt x="247787" y="125857"/>
                </a:lnTo>
                <a:lnTo>
                  <a:pt x="335381" y="125857"/>
                </a:lnTo>
                <a:lnTo>
                  <a:pt x="335381" y="117386"/>
                </a:lnTo>
                <a:lnTo>
                  <a:pt x="60147" y="117386"/>
                </a:lnTo>
                <a:lnTo>
                  <a:pt x="54508" y="111759"/>
                </a:lnTo>
                <a:lnTo>
                  <a:pt x="54508" y="64325"/>
                </a:lnTo>
                <a:lnTo>
                  <a:pt x="60147" y="58699"/>
                </a:lnTo>
                <a:lnTo>
                  <a:pt x="327176" y="58699"/>
                </a:lnTo>
                <a:lnTo>
                  <a:pt x="306842" y="28538"/>
                </a:lnTo>
                <a:lnTo>
                  <a:pt x="275874" y="7657"/>
                </a:lnTo>
                <a:lnTo>
                  <a:pt x="237959" y="0"/>
                </a:lnTo>
                <a:close/>
              </a:path>
              <a:path w="352425" h="352425">
                <a:moveTo>
                  <a:pt x="335381" y="125857"/>
                </a:moveTo>
                <a:lnTo>
                  <a:pt x="247787" y="125857"/>
                </a:lnTo>
                <a:lnTo>
                  <a:pt x="269962" y="127153"/>
                </a:lnTo>
                <a:lnTo>
                  <a:pt x="290906" y="132167"/>
                </a:lnTo>
                <a:lnTo>
                  <a:pt x="310286" y="140550"/>
                </a:lnTo>
                <a:lnTo>
                  <a:pt x="319008" y="142671"/>
                </a:lnTo>
                <a:lnTo>
                  <a:pt x="327101" y="140385"/>
                </a:lnTo>
                <a:lnTo>
                  <a:pt x="333060" y="134528"/>
                </a:lnTo>
                <a:lnTo>
                  <a:pt x="335381" y="125933"/>
                </a:lnTo>
                <a:close/>
              </a:path>
              <a:path w="352425" h="352425">
                <a:moveTo>
                  <a:pt x="127215" y="58699"/>
                </a:moveTo>
                <a:lnTo>
                  <a:pt x="74028" y="58699"/>
                </a:lnTo>
                <a:lnTo>
                  <a:pt x="79667" y="64325"/>
                </a:lnTo>
                <a:lnTo>
                  <a:pt x="79667" y="111759"/>
                </a:lnTo>
                <a:lnTo>
                  <a:pt x="74028" y="117386"/>
                </a:lnTo>
                <a:lnTo>
                  <a:pt x="127215" y="117386"/>
                </a:lnTo>
                <a:lnTo>
                  <a:pt x="121589" y="111759"/>
                </a:lnTo>
                <a:lnTo>
                  <a:pt x="121589" y="64325"/>
                </a:lnTo>
                <a:lnTo>
                  <a:pt x="127215" y="58699"/>
                </a:lnTo>
                <a:close/>
              </a:path>
              <a:path w="352425" h="352425">
                <a:moveTo>
                  <a:pt x="327176" y="58699"/>
                </a:moveTo>
                <a:lnTo>
                  <a:pt x="141109" y="58699"/>
                </a:lnTo>
                <a:lnTo>
                  <a:pt x="146735" y="64325"/>
                </a:lnTo>
                <a:lnTo>
                  <a:pt x="146735" y="111759"/>
                </a:lnTo>
                <a:lnTo>
                  <a:pt x="141109" y="117386"/>
                </a:lnTo>
                <a:lnTo>
                  <a:pt x="335381" y="117386"/>
                </a:lnTo>
                <a:lnTo>
                  <a:pt x="335381" y="100622"/>
                </a:lnTo>
                <a:lnTo>
                  <a:pt x="194297" y="100622"/>
                </a:lnTo>
                <a:lnTo>
                  <a:pt x="188658" y="94983"/>
                </a:lnTo>
                <a:lnTo>
                  <a:pt x="188658" y="81102"/>
                </a:lnTo>
                <a:lnTo>
                  <a:pt x="194297" y="75463"/>
                </a:lnTo>
                <a:lnTo>
                  <a:pt x="330946" y="75463"/>
                </a:lnTo>
                <a:lnTo>
                  <a:pt x="327722" y="59509"/>
                </a:lnTo>
                <a:lnTo>
                  <a:pt x="327176" y="58699"/>
                </a:lnTo>
                <a:close/>
              </a:path>
              <a:path w="352425" h="352425">
                <a:moveTo>
                  <a:pt x="330946" y="75463"/>
                </a:moveTo>
                <a:lnTo>
                  <a:pt x="275247" y="75463"/>
                </a:lnTo>
                <a:lnTo>
                  <a:pt x="280885" y="81102"/>
                </a:lnTo>
                <a:lnTo>
                  <a:pt x="280885" y="94983"/>
                </a:lnTo>
                <a:lnTo>
                  <a:pt x="275247" y="100622"/>
                </a:lnTo>
                <a:lnTo>
                  <a:pt x="335381" y="100622"/>
                </a:lnTo>
                <a:lnTo>
                  <a:pt x="335381" y="97434"/>
                </a:lnTo>
                <a:lnTo>
                  <a:pt x="330946" y="75463"/>
                </a:lnTo>
                <a:close/>
              </a:path>
            </a:pathLst>
          </a:custGeom>
          <a:solidFill>
            <a:srgbClr val="FB8F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8000" y="4014558"/>
            <a:ext cx="321945" cy="352425"/>
          </a:xfrm>
          <a:custGeom>
            <a:avLst/>
            <a:gdLst/>
            <a:ahLst/>
            <a:cxnLst/>
            <a:rect l="l" t="t" r="r" b="b"/>
            <a:pathLst>
              <a:path w="321944" h="352425">
                <a:moveTo>
                  <a:pt x="294944" y="279463"/>
                </a:moveTo>
                <a:lnTo>
                  <a:pt x="292874" y="277393"/>
                </a:lnTo>
                <a:lnTo>
                  <a:pt x="287782" y="277393"/>
                </a:lnTo>
                <a:lnTo>
                  <a:pt x="285750" y="279463"/>
                </a:lnTo>
                <a:lnTo>
                  <a:pt x="285750" y="284518"/>
                </a:lnTo>
                <a:lnTo>
                  <a:pt x="287782" y="286588"/>
                </a:lnTo>
                <a:lnTo>
                  <a:pt x="292874" y="286588"/>
                </a:lnTo>
                <a:lnTo>
                  <a:pt x="294944" y="284518"/>
                </a:lnTo>
                <a:lnTo>
                  <a:pt x="294944" y="281965"/>
                </a:lnTo>
                <a:lnTo>
                  <a:pt x="294944" y="279463"/>
                </a:lnTo>
                <a:close/>
              </a:path>
              <a:path w="321944" h="352425">
                <a:moveTo>
                  <a:pt x="294944" y="152565"/>
                </a:moveTo>
                <a:lnTo>
                  <a:pt x="292874" y="150495"/>
                </a:lnTo>
                <a:lnTo>
                  <a:pt x="287782" y="150495"/>
                </a:lnTo>
                <a:lnTo>
                  <a:pt x="285750" y="152565"/>
                </a:lnTo>
                <a:lnTo>
                  <a:pt x="285750" y="157645"/>
                </a:lnTo>
                <a:lnTo>
                  <a:pt x="287782" y="159715"/>
                </a:lnTo>
                <a:lnTo>
                  <a:pt x="292874" y="159715"/>
                </a:lnTo>
                <a:lnTo>
                  <a:pt x="294944" y="157645"/>
                </a:lnTo>
                <a:lnTo>
                  <a:pt x="294944" y="155105"/>
                </a:lnTo>
                <a:lnTo>
                  <a:pt x="294944" y="152565"/>
                </a:lnTo>
                <a:close/>
              </a:path>
              <a:path w="321944" h="352425">
                <a:moveTo>
                  <a:pt x="294944" y="25692"/>
                </a:moveTo>
                <a:lnTo>
                  <a:pt x="292874" y="23622"/>
                </a:lnTo>
                <a:lnTo>
                  <a:pt x="287782" y="23622"/>
                </a:lnTo>
                <a:lnTo>
                  <a:pt x="285750" y="25692"/>
                </a:lnTo>
                <a:lnTo>
                  <a:pt x="285750" y="30734"/>
                </a:lnTo>
                <a:lnTo>
                  <a:pt x="287782" y="32804"/>
                </a:lnTo>
                <a:lnTo>
                  <a:pt x="292874" y="32804"/>
                </a:lnTo>
                <a:lnTo>
                  <a:pt x="294944" y="30734"/>
                </a:lnTo>
                <a:lnTo>
                  <a:pt x="294944" y="28232"/>
                </a:lnTo>
                <a:lnTo>
                  <a:pt x="294944" y="25692"/>
                </a:lnTo>
                <a:close/>
              </a:path>
              <a:path w="321944" h="352425">
                <a:moveTo>
                  <a:pt x="321665" y="258191"/>
                </a:moveTo>
                <a:lnTo>
                  <a:pt x="317258" y="253784"/>
                </a:lnTo>
                <a:lnTo>
                  <a:pt x="303580" y="253784"/>
                </a:lnTo>
                <a:lnTo>
                  <a:pt x="303580" y="274675"/>
                </a:lnTo>
                <a:lnTo>
                  <a:pt x="303580" y="289255"/>
                </a:lnTo>
                <a:lnTo>
                  <a:pt x="297624" y="295224"/>
                </a:lnTo>
                <a:lnTo>
                  <a:pt x="283032" y="295224"/>
                </a:lnTo>
                <a:lnTo>
                  <a:pt x="277126" y="289255"/>
                </a:lnTo>
                <a:lnTo>
                  <a:pt x="277126" y="274675"/>
                </a:lnTo>
                <a:lnTo>
                  <a:pt x="283032" y="268770"/>
                </a:lnTo>
                <a:lnTo>
                  <a:pt x="297624" y="268770"/>
                </a:lnTo>
                <a:lnTo>
                  <a:pt x="303580" y="274675"/>
                </a:lnTo>
                <a:lnTo>
                  <a:pt x="303580" y="253784"/>
                </a:lnTo>
                <a:lnTo>
                  <a:pt x="4394" y="253784"/>
                </a:lnTo>
                <a:lnTo>
                  <a:pt x="0" y="258191"/>
                </a:lnTo>
                <a:lnTo>
                  <a:pt x="0" y="347738"/>
                </a:lnTo>
                <a:lnTo>
                  <a:pt x="4394" y="352132"/>
                </a:lnTo>
                <a:lnTo>
                  <a:pt x="317258" y="352132"/>
                </a:lnTo>
                <a:lnTo>
                  <a:pt x="321665" y="347738"/>
                </a:lnTo>
                <a:lnTo>
                  <a:pt x="321665" y="295224"/>
                </a:lnTo>
                <a:lnTo>
                  <a:pt x="321665" y="268770"/>
                </a:lnTo>
                <a:lnTo>
                  <a:pt x="321665" y="258191"/>
                </a:lnTo>
                <a:close/>
              </a:path>
              <a:path w="321944" h="352425">
                <a:moveTo>
                  <a:pt x="321665" y="131318"/>
                </a:moveTo>
                <a:lnTo>
                  <a:pt x="317258" y="126911"/>
                </a:lnTo>
                <a:lnTo>
                  <a:pt x="303580" y="126911"/>
                </a:lnTo>
                <a:lnTo>
                  <a:pt x="303580" y="147802"/>
                </a:lnTo>
                <a:lnTo>
                  <a:pt x="303580" y="162382"/>
                </a:lnTo>
                <a:lnTo>
                  <a:pt x="297624" y="168338"/>
                </a:lnTo>
                <a:lnTo>
                  <a:pt x="283032" y="168338"/>
                </a:lnTo>
                <a:lnTo>
                  <a:pt x="277126" y="162382"/>
                </a:lnTo>
                <a:lnTo>
                  <a:pt x="277126" y="147802"/>
                </a:lnTo>
                <a:lnTo>
                  <a:pt x="283032" y="141846"/>
                </a:lnTo>
                <a:lnTo>
                  <a:pt x="297624" y="141846"/>
                </a:lnTo>
                <a:lnTo>
                  <a:pt x="303580" y="147802"/>
                </a:lnTo>
                <a:lnTo>
                  <a:pt x="303580" y="126911"/>
                </a:lnTo>
                <a:lnTo>
                  <a:pt x="4394" y="126911"/>
                </a:lnTo>
                <a:lnTo>
                  <a:pt x="0" y="131318"/>
                </a:lnTo>
                <a:lnTo>
                  <a:pt x="0" y="220814"/>
                </a:lnTo>
                <a:lnTo>
                  <a:pt x="4394" y="225221"/>
                </a:lnTo>
                <a:lnTo>
                  <a:pt x="317258" y="225221"/>
                </a:lnTo>
                <a:lnTo>
                  <a:pt x="321665" y="220814"/>
                </a:lnTo>
                <a:lnTo>
                  <a:pt x="321665" y="168338"/>
                </a:lnTo>
                <a:lnTo>
                  <a:pt x="321665" y="141846"/>
                </a:lnTo>
                <a:lnTo>
                  <a:pt x="321665" y="131318"/>
                </a:lnTo>
                <a:close/>
              </a:path>
              <a:path w="321944" h="352425">
                <a:moveTo>
                  <a:pt x="321665" y="4406"/>
                </a:moveTo>
                <a:lnTo>
                  <a:pt x="317258" y="0"/>
                </a:lnTo>
                <a:lnTo>
                  <a:pt x="303580" y="0"/>
                </a:lnTo>
                <a:lnTo>
                  <a:pt x="303580" y="20904"/>
                </a:lnTo>
                <a:lnTo>
                  <a:pt x="303580" y="35521"/>
                </a:lnTo>
                <a:lnTo>
                  <a:pt x="297624" y="41440"/>
                </a:lnTo>
                <a:lnTo>
                  <a:pt x="283032" y="41440"/>
                </a:lnTo>
                <a:lnTo>
                  <a:pt x="277126" y="35521"/>
                </a:lnTo>
                <a:lnTo>
                  <a:pt x="277126" y="20904"/>
                </a:lnTo>
                <a:lnTo>
                  <a:pt x="283032" y="14986"/>
                </a:lnTo>
                <a:lnTo>
                  <a:pt x="297624" y="14986"/>
                </a:lnTo>
                <a:lnTo>
                  <a:pt x="303580" y="20904"/>
                </a:lnTo>
                <a:lnTo>
                  <a:pt x="303580" y="0"/>
                </a:lnTo>
                <a:lnTo>
                  <a:pt x="4394" y="0"/>
                </a:lnTo>
                <a:lnTo>
                  <a:pt x="0" y="4406"/>
                </a:lnTo>
                <a:lnTo>
                  <a:pt x="12" y="93967"/>
                </a:lnTo>
                <a:lnTo>
                  <a:pt x="4394" y="98348"/>
                </a:lnTo>
                <a:lnTo>
                  <a:pt x="317258" y="98348"/>
                </a:lnTo>
                <a:lnTo>
                  <a:pt x="321665" y="93967"/>
                </a:lnTo>
                <a:lnTo>
                  <a:pt x="321665" y="41440"/>
                </a:lnTo>
                <a:lnTo>
                  <a:pt x="321665" y="14986"/>
                </a:lnTo>
                <a:lnTo>
                  <a:pt x="321665" y="4406"/>
                </a:lnTo>
                <a:close/>
              </a:path>
            </a:pathLst>
          </a:custGeom>
          <a:solidFill>
            <a:srgbClr val="FB8F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49987" y="4014558"/>
            <a:ext cx="457834" cy="352425"/>
          </a:xfrm>
          <a:custGeom>
            <a:avLst/>
            <a:gdLst/>
            <a:ahLst/>
            <a:cxnLst/>
            <a:rect l="l" t="t" r="r" b="b"/>
            <a:pathLst>
              <a:path w="457834" h="352425">
                <a:moveTo>
                  <a:pt x="176085" y="123253"/>
                </a:moveTo>
                <a:lnTo>
                  <a:pt x="140868" y="123253"/>
                </a:lnTo>
                <a:lnTo>
                  <a:pt x="140868" y="158457"/>
                </a:lnTo>
                <a:lnTo>
                  <a:pt x="176085" y="158457"/>
                </a:lnTo>
                <a:lnTo>
                  <a:pt x="176085" y="123253"/>
                </a:lnTo>
                <a:close/>
              </a:path>
              <a:path w="457834" h="352425">
                <a:moveTo>
                  <a:pt x="299326" y="123253"/>
                </a:moveTo>
                <a:lnTo>
                  <a:pt x="264121" y="123253"/>
                </a:lnTo>
                <a:lnTo>
                  <a:pt x="264121" y="158457"/>
                </a:lnTo>
                <a:lnTo>
                  <a:pt x="299326" y="158457"/>
                </a:lnTo>
                <a:lnTo>
                  <a:pt x="299326" y="123253"/>
                </a:lnTo>
                <a:close/>
              </a:path>
              <a:path w="457834" h="352425">
                <a:moveTo>
                  <a:pt x="457784" y="43116"/>
                </a:moveTo>
                <a:lnTo>
                  <a:pt x="449897" y="35229"/>
                </a:lnTo>
                <a:lnTo>
                  <a:pt x="404964" y="35229"/>
                </a:lnTo>
                <a:lnTo>
                  <a:pt x="404964" y="113538"/>
                </a:lnTo>
                <a:lnTo>
                  <a:pt x="404964" y="132981"/>
                </a:lnTo>
                <a:lnTo>
                  <a:pt x="404964" y="166357"/>
                </a:lnTo>
                <a:lnTo>
                  <a:pt x="404964" y="185788"/>
                </a:lnTo>
                <a:lnTo>
                  <a:pt x="404964" y="219176"/>
                </a:lnTo>
                <a:lnTo>
                  <a:pt x="404964" y="238607"/>
                </a:lnTo>
                <a:lnTo>
                  <a:pt x="397078" y="246494"/>
                </a:lnTo>
                <a:lnTo>
                  <a:pt x="360032" y="246494"/>
                </a:lnTo>
                <a:lnTo>
                  <a:pt x="352145" y="238607"/>
                </a:lnTo>
                <a:lnTo>
                  <a:pt x="352145" y="219176"/>
                </a:lnTo>
                <a:lnTo>
                  <a:pt x="360032" y="211289"/>
                </a:lnTo>
                <a:lnTo>
                  <a:pt x="397078" y="211289"/>
                </a:lnTo>
                <a:lnTo>
                  <a:pt x="404964" y="219176"/>
                </a:lnTo>
                <a:lnTo>
                  <a:pt x="404964" y="185788"/>
                </a:lnTo>
                <a:lnTo>
                  <a:pt x="397078" y="193675"/>
                </a:lnTo>
                <a:lnTo>
                  <a:pt x="360032" y="193675"/>
                </a:lnTo>
                <a:lnTo>
                  <a:pt x="352145" y="185788"/>
                </a:lnTo>
                <a:lnTo>
                  <a:pt x="352145" y="166357"/>
                </a:lnTo>
                <a:lnTo>
                  <a:pt x="360032" y="158470"/>
                </a:lnTo>
                <a:lnTo>
                  <a:pt x="397078" y="158470"/>
                </a:lnTo>
                <a:lnTo>
                  <a:pt x="404964" y="166357"/>
                </a:lnTo>
                <a:lnTo>
                  <a:pt x="404964" y="132981"/>
                </a:lnTo>
                <a:lnTo>
                  <a:pt x="397078" y="140868"/>
                </a:lnTo>
                <a:lnTo>
                  <a:pt x="360032" y="140868"/>
                </a:lnTo>
                <a:lnTo>
                  <a:pt x="352145" y="132981"/>
                </a:lnTo>
                <a:lnTo>
                  <a:pt x="352145" y="113538"/>
                </a:lnTo>
                <a:lnTo>
                  <a:pt x="360032" y="105651"/>
                </a:lnTo>
                <a:lnTo>
                  <a:pt x="397078" y="105651"/>
                </a:lnTo>
                <a:lnTo>
                  <a:pt x="404964" y="113538"/>
                </a:lnTo>
                <a:lnTo>
                  <a:pt x="404964" y="35229"/>
                </a:lnTo>
                <a:lnTo>
                  <a:pt x="334530" y="35229"/>
                </a:lnTo>
                <a:lnTo>
                  <a:pt x="334530" y="95935"/>
                </a:lnTo>
                <a:lnTo>
                  <a:pt x="334530" y="185788"/>
                </a:lnTo>
                <a:lnTo>
                  <a:pt x="334530" y="219176"/>
                </a:lnTo>
                <a:lnTo>
                  <a:pt x="334530" y="238607"/>
                </a:lnTo>
                <a:lnTo>
                  <a:pt x="326644" y="246494"/>
                </a:lnTo>
                <a:lnTo>
                  <a:pt x="271995" y="246494"/>
                </a:lnTo>
                <a:lnTo>
                  <a:pt x="264109" y="238607"/>
                </a:lnTo>
                <a:lnTo>
                  <a:pt x="264109" y="219176"/>
                </a:lnTo>
                <a:lnTo>
                  <a:pt x="271995" y="211289"/>
                </a:lnTo>
                <a:lnTo>
                  <a:pt x="326644" y="211289"/>
                </a:lnTo>
                <a:lnTo>
                  <a:pt x="334530" y="219176"/>
                </a:lnTo>
                <a:lnTo>
                  <a:pt x="334530" y="185788"/>
                </a:lnTo>
                <a:lnTo>
                  <a:pt x="326644" y="193675"/>
                </a:lnTo>
                <a:lnTo>
                  <a:pt x="236778" y="193675"/>
                </a:lnTo>
                <a:lnTo>
                  <a:pt x="228879" y="185788"/>
                </a:lnTo>
                <a:lnTo>
                  <a:pt x="228879" y="95935"/>
                </a:lnTo>
                <a:lnTo>
                  <a:pt x="236778" y="88049"/>
                </a:lnTo>
                <a:lnTo>
                  <a:pt x="326644" y="88049"/>
                </a:lnTo>
                <a:lnTo>
                  <a:pt x="334530" y="95935"/>
                </a:lnTo>
                <a:lnTo>
                  <a:pt x="334530" y="35229"/>
                </a:lnTo>
                <a:lnTo>
                  <a:pt x="211289" y="35229"/>
                </a:lnTo>
                <a:lnTo>
                  <a:pt x="211289" y="95935"/>
                </a:lnTo>
                <a:lnTo>
                  <a:pt x="211289" y="185788"/>
                </a:lnTo>
                <a:lnTo>
                  <a:pt x="203403" y="193675"/>
                </a:lnTo>
                <a:lnTo>
                  <a:pt x="113525" y="193675"/>
                </a:lnTo>
                <a:lnTo>
                  <a:pt x="105638" y="185788"/>
                </a:lnTo>
                <a:lnTo>
                  <a:pt x="105638" y="95935"/>
                </a:lnTo>
                <a:lnTo>
                  <a:pt x="113525" y="88049"/>
                </a:lnTo>
                <a:lnTo>
                  <a:pt x="203403" y="88049"/>
                </a:lnTo>
                <a:lnTo>
                  <a:pt x="211289" y="95935"/>
                </a:lnTo>
                <a:lnTo>
                  <a:pt x="211289" y="35229"/>
                </a:lnTo>
                <a:lnTo>
                  <a:pt x="88036" y="35229"/>
                </a:lnTo>
                <a:lnTo>
                  <a:pt x="88036" y="7886"/>
                </a:lnTo>
                <a:lnTo>
                  <a:pt x="80149" y="0"/>
                </a:lnTo>
                <a:lnTo>
                  <a:pt x="7886" y="0"/>
                </a:lnTo>
                <a:lnTo>
                  <a:pt x="0" y="7886"/>
                </a:lnTo>
                <a:lnTo>
                  <a:pt x="0" y="27343"/>
                </a:lnTo>
                <a:lnTo>
                  <a:pt x="7886" y="35229"/>
                </a:lnTo>
                <a:lnTo>
                  <a:pt x="52819" y="35229"/>
                </a:lnTo>
                <a:lnTo>
                  <a:pt x="52819" y="344258"/>
                </a:lnTo>
                <a:lnTo>
                  <a:pt x="60706" y="352145"/>
                </a:lnTo>
                <a:lnTo>
                  <a:pt x="80149" y="352145"/>
                </a:lnTo>
                <a:lnTo>
                  <a:pt x="88036" y="344258"/>
                </a:lnTo>
                <a:lnTo>
                  <a:pt x="88036" y="281724"/>
                </a:lnTo>
                <a:lnTo>
                  <a:pt x="211289" y="281724"/>
                </a:lnTo>
                <a:lnTo>
                  <a:pt x="211289" y="309041"/>
                </a:lnTo>
                <a:lnTo>
                  <a:pt x="219176" y="316928"/>
                </a:lnTo>
                <a:lnTo>
                  <a:pt x="449897" y="316928"/>
                </a:lnTo>
                <a:lnTo>
                  <a:pt x="457784" y="309041"/>
                </a:lnTo>
                <a:lnTo>
                  <a:pt x="457784" y="281724"/>
                </a:lnTo>
                <a:lnTo>
                  <a:pt x="457784" y="246494"/>
                </a:lnTo>
                <a:lnTo>
                  <a:pt x="457784" y="88049"/>
                </a:lnTo>
                <a:lnTo>
                  <a:pt x="457784" y="43116"/>
                </a:lnTo>
                <a:close/>
              </a:path>
            </a:pathLst>
          </a:custGeom>
          <a:solidFill>
            <a:srgbClr val="FB8F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84568" y="4441657"/>
            <a:ext cx="5014053" cy="1566583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266700">
              <a:lnSpc>
                <a:spcPct val="100000"/>
              </a:lnSpc>
              <a:spcBef>
                <a:spcPts val="590"/>
              </a:spcBef>
            </a:pPr>
            <a:r>
              <a:rPr sz="1600" b="1" dirty="0">
                <a:solidFill>
                  <a:srgbClr val="00AEEE"/>
                </a:solidFill>
                <a:latin typeface="Montserrat ExtraBold" panose="00000900000000000000" pitchFamily="2" charset="0"/>
                <a:cs typeface="Verdana"/>
              </a:rPr>
              <a:t>Custom built application development</a:t>
            </a:r>
            <a:endParaRPr sz="1600" dirty="0">
              <a:latin typeface="Montserrat ExtraBold" panose="00000900000000000000" pitchFamily="2" charset="0"/>
              <a:cs typeface="Verdana"/>
            </a:endParaRPr>
          </a:p>
          <a:p>
            <a:pPr marL="393700">
              <a:lnSpc>
                <a:spcPct val="100000"/>
              </a:lnSpc>
              <a:spcBef>
                <a:spcPts val="365"/>
              </a:spcBef>
            </a:pPr>
            <a:r>
              <a:rPr sz="12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Client/Server Applications</a:t>
            </a:r>
            <a:endParaRPr sz="12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  <a:p>
            <a:pPr marL="393700" marR="2019300">
              <a:lnSpc>
                <a:spcPct val="138900"/>
              </a:lnSpc>
            </a:pPr>
            <a:r>
              <a:rPr sz="12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Distributed Applications  System Integration  Middle Tier Development  Database Management  System Integration</a:t>
            </a:r>
            <a:endParaRPr sz="1350" dirty="0">
              <a:latin typeface="Lucida Sans Unicode"/>
              <a:cs typeface="Lucida Sans Unicode"/>
            </a:endParaRPr>
          </a:p>
        </p:txBody>
      </p:sp>
      <p:pic>
        <p:nvPicPr>
          <p:cNvPr id="25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8194" y="4845172"/>
            <a:ext cx="73151" cy="73151"/>
          </a:xfrm>
          <a:prstGeom prst="rect">
            <a:avLst/>
          </a:prstGeom>
        </p:spPr>
      </p:pic>
      <p:pic>
        <p:nvPicPr>
          <p:cNvPr id="26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8194" y="5096428"/>
            <a:ext cx="73151" cy="73151"/>
          </a:xfrm>
          <a:prstGeom prst="rect">
            <a:avLst/>
          </a:prstGeom>
        </p:spPr>
      </p:pic>
      <p:pic>
        <p:nvPicPr>
          <p:cNvPr id="27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8194" y="5346128"/>
            <a:ext cx="73151" cy="73151"/>
          </a:xfrm>
          <a:prstGeom prst="rect">
            <a:avLst/>
          </a:prstGeom>
        </p:spPr>
      </p:pic>
      <p:pic>
        <p:nvPicPr>
          <p:cNvPr id="28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8194" y="5595023"/>
            <a:ext cx="73151" cy="73151"/>
          </a:xfrm>
          <a:prstGeom prst="rect">
            <a:avLst/>
          </a:prstGeom>
        </p:spPr>
      </p:pic>
      <p:pic>
        <p:nvPicPr>
          <p:cNvPr id="29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8194" y="5859035"/>
            <a:ext cx="73151" cy="73164"/>
          </a:xfrm>
          <a:prstGeom prst="rect">
            <a:avLst/>
          </a:prstGeom>
        </p:spPr>
      </p:pic>
      <p:sp>
        <p:nvSpPr>
          <p:cNvPr id="32" name="object 20"/>
          <p:cNvSpPr txBox="1"/>
          <p:nvPr/>
        </p:nvSpPr>
        <p:spPr>
          <a:xfrm>
            <a:off x="241250" y="6464300"/>
            <a:ext cx="137096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21F1F"/>
                </a:solidFill>
                <a:latin typeface="Poppins "/>
                <a:cs typeface="Lucida Sans Unicode"/>
              </a:rPr>
              <a:t>Apollo Micro Systems</a:t>
            </a:r>
            <a:endParaRPr sz="1000" dirty="0">
              <a:latin typeface="Poppins "/>
              <a:cs typeface="Lucida Sans Unicode"/>
            </a:endParaRPr>
          </a:p>
        </p:txBody>
      </p:sp>
      <p:pic>
        <p:nvPicPr>
          <p:cNvPr id="33" name="object 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569001" y="508000"/>
            <a:ext cx="963167" cy="53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836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4400" y="0"/>
            <a:ext cx="2387599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/>
          </p:cNvSpPr>
          <p:nvPr/>
        </p:nvSpPr>
        <p:spPr>
          <a:xfrm>
            <a:off x="466711" y="901265"/>
            <a:ext cx="530962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3200" dirty="0">
                <a:solidFill>
                  <a:srgbClr val="002060"/>
                </a:solidFill>
                <a:latin typeface="Montserrat ExtraBold" panose="00000900000000000000" pitchFamily="2" charset="0"/>
              </a:rPr>
              <a:t>Engineering Services</a:t>
            </a:r>
          </a:p>
        </p:txBody>
      </p:sp>
      <p:sp>
        <p:nvSpPr>
          <p:cNvPr id="3" name="object 3"/>
          <p:cNvSpPr/>
          <p:nvPr/>
        </p:nvSpPr>
        <p:spPr>
          <a:xfrm>
            <a:off x="508000" y="508000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20" h="274320">
                <a:moveTo>
                  <a:pt x="274320" y="0"/>
                </a:moveTo>
                <a:lnTo>
                  <a:pt x="0" y="0"/>
                </a:lnTo>
                <a:lnTo>
                  <a:pt x="0" y="274320"/>
                </a:lnTo>
                <a:lnTo>
                  <a:pt x="274320" y="274320"/>
                </a:lnTo>
                <a:lnTo>
                  <a:pt x="274320" y="0"/>
                </a:lnTo>
                <a:close/>
              </a:path>
            </a:pathLst>
          </a:custGeom>
          <a:solidFill>
            <a:srgbClr val="D7D7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21045" y="6375127"/>
            <a:ext cx="177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spc="10" dirty="0">
                <a:solidFill>
                  <a:srgbClr val="FFFFFF"/>
                </a:solidFill>
                <a:latin typeface="Verdana"/>
                <a:cs typeface="Verdana"/>
              </a:rPr>
              <a:t>03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7997" y="1574368"/>
            <a:ext cx="1849120" cy="274955"/>
          </a:xfrm>
          <a:custGeom>
            <a:avLst/>
            <a:gdLst/>
            <a:ahLst/>
            <a:cxnLst/>
            <a:rect l="l" t="t" r="r" b="b"/>
            <a:pathLst>
              <a:path w="1849120" h="274955">
                <a:moveTo>
                  <a:pt x="1798650" y="0"/>
                </a:moveTo>
                <a:lnTo>
                  <a:pt x="49974" y="0"/>
                </a:lnTo>
                <a:lnTo>
                  <a:pt x="30523" y="3927"/>
                </a:lnTo>
                <a:lnTo>
                  <a:pt x="14638" y="14639"/>
                </a:lnTo>
                <a:lnTo>
                  <a:pt x="3927" y="30528"/>
                </a:lnTo>
                <a:lnTo>
                  <a:pt x="0" y="49987"/>
                </a:lnTo>
                <a:lnTo>
                  <a:pt x="0" y="224358"/>
                </a:lnTo>
                <a:lnTo>
                  <a:pt x="3927" y="243809"/>
                </a:lnTo>
                <a:lnTo>
                  <a:pt x="14638" y="259694"/>
                </a:lnTo>
                <a:lnTo>
                  <a:pt x="30523" y="270405"/>
                </a:lnTo>
                <a:lnTo>
                  <a:pt x="49974" y="274332"/>
                </a:lnTo>
                <a:lnTo>
                  <a:pt x="1798650" y="274332"/>
                </a:lnTo>
                <a:lnTo>
                  <a:pt x="1818101" y="270405"/>
                </a:lnTo>
                <a:lnTo>
                  <a:pt x="1833986" y="259694"/>
                </a:lnTo>
                <a:lnTo>
                  <a:pt x="1844697" y="243809"/>
                </a:lnTo>
                <a:lnTo>
                  <a:pt x="1848624" y="224358"/>
                </a:lnTo>
                <a:lnTo>
                  <a:pt x="1848624" y="49987"/>
                </a:lnTo>
                <a:lnTo>
                  <a:pt x="1844697" y="30528"/>
                </a:lnTo>
                <a:lnTo>
                  <a:pt x="1833986" y="14639"/>
                </a:lnTo>
                <a:lnTo>
                  <a:pt x="1818101" y="3927"/>
                </a:lnTo>
                <a:lnTo>
                  <a:pt x="1798650" y="0"/>
                </a:lnTo>
                <a:close/>
              </a:path>
            </a:pathLst>
          </a:custGeom>
          <a:solidFill>
            <a:srgbClr val="FB8F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81893" y="1601768"/>
            <a:ext cx="166814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Precision Engineering</a:t>
            </a:r>
            <a:endParaRPr sz="12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7997" y="2099191"/>
            <a:ext cx="2610306" cy="1846146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600" b="1" dirty="0">
                <a:solidFill>
                  <a:srgbClr val="00AEEE"/>
                </a:solidFill>
                <a:latin typeface="Montserrat ExtraBold" panose="00000900000000000000" pitchFamily="2" charset="0"/>
                <a:cs typeface="Verdana"/>
              </a:rPr>
              <a:t>Infrastructure Facilities</a:t>
            </a:r>
            <a:endParaRPr sz="1600" dirty="0">
              <a:latin typeface="Montserrat ExtraBold" panose="00000900000000000000" pitchFamily="2" charset="0"/>
              <a:cs typeface="Verdana"/>
            </a:endParaRPr>
          </a:p>
          <a:p>
            <a:pPr marL="139065">
              <a:lnSpc>
                <a:spcPct val="100000"/>
              </a:lnSpc>
              <a:spcBef>
                <a:spcPts val="365"/>
              </a:spcBef>
            </a:pPr>
            <a:r>
              <a:rPr sz="12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High speed CNC vertical</a:t>
            </a:r>
            <a:endParaRPr sz="12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  <a:p>
            <a:pPr marL="139065" marR="550545">
              <a:lnSpc>
                <a:spcPct val="138900"/>
              </a:lnSpc>
              <a:spcBef>
                <a:spcPts val="5"/>
              </a:spcBef>
            </a:pPr>
            <a:r>
              <a:rPr sz="12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machining centres  Drilling machines  Tapping machines </a:t>
            </a:r>
            <a:endParaRPr lang="en-IN" sz="1200" dirty="0">
              <a:solidFill>
                <a:srgbClr val="001F5F"/>
              </a:solidFill>
              <a:latin typeface="Poppins Medium" panose="02000000000000000000" pitchFamily="2" charset="0"/>
              <a:cs typeface="Poppins Medium" panose="02000000000000000000" pitchFamily="2" charset="0"/>
            </a:endParaRPr>
          </a:p>
          <a:p>
            <a:pPr marL="139065" marR="550545">
              <a:lnSpc>
                <a:spcPct val="138900"/>
              </a:lnSpc>
              <a:spcBef>
                <a:spcPts val="5"/>
              </a:spcBef>
            </a:pPr>
            <a:r>
              <a:rPr sz="12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EDM Wire Cut Machines  Cutting machines  Helicoil tool </a:t>
            </a:r>
            <a:endParaRPr sz="12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  <a:p>
            <a:pPr marL="139065">
              <a:lnSpc>
                <a:spcPct val="100000"/>
              </a:lnSpc>
              <a:spcBef>
                <a:spcPts val="560"/>
              </a:spcBef>
            </a:pPr>
            <a:r>
              <a:rPr sz="12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Milling Machine</a:t>
            </a:r>
            <a:endParaRPr sz="12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735945" y="2104128"/>
            <a:ext cx="3767122" cy="235455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600" b="1" dirty="0">
                <a:solidFill>
                  <a:srgbClr val="00AEEE"/>
                </a:solidFill>
                <a:latin typeface="Montserrat ExtraBold" panose="00000900000000000000" pitchFamily="2" charset="0"/>
                <a:cs typeface="Verdana"/>
              </a:rPr>
              <a:t>Service Offerings</a:t>
            </a:r>
            <a:endParaRPr sz="1600" dirty="0">
              <a:latin typeface="Montserrat ExtraBold" panose="00000900000000000000" pitchFamily="2" charset="0"/>
              <a:cs typeface="Verdana"/>
            </a:endParaRPr>
          </a:p>
          <a:p>
            <a:pPr marL="139065">
              <a:lnSpc>
                <a:spcPct val="100000"/>
              </a:lnSpc>
              <a:spcBef>
                <a:spcPts val="365"/>
              </a:spcBef>
            </a:pPr>
            <a:r>
              <a:rPr sz="12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Product Design and Development</a:t>
            </a:r>
            <a:endParaRPr sz="12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  <a:p>
            <a:pPr marL="139065" marR="1201420">
              <a:lnSpc>
                <a:spcPct val="138900"/>
              </a:lnSpc>
            </a:pPr>
            <a:r>
              <a:rPr sz="12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Sheet Metal Design Services  Reverse Engineering Services  Structural and Stress Analysis  Jigs and Fixture Designs</a:t>
            </a:r>
            <a:endParaRPr sz="12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  <a:p>
            <a:pPr marL="139065" marR="5080">
              <a:lnSpc>
                <a:spcPct val="138900"/>
              </a:lnSpc>
              <a:spcBef>
                <a:spcPts val="5"/>
              </a:spcBef>
            </a:pPr>
            <a:r>
              <a:rPr sz="12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Manufacturing Support and Process Planning  Design for Manufacturing (DFM) Services  Product Engineering and Development</a:t>
            </a:r>
            <a:endParaRPr sz="12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  <p:pic>
        <p:nvPicPr>
          <p:cNvPr id="28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7997" y="2505406"/>
            <a:ext cx="73164" cy="73151"/>
          </a:xfrm>
          <a:prstGeom prst="rect">
            <a:avLst/>
          </a:prstGeom>
        </p:spPr>
      </p:pic>
      <p:pic>
        <p:nvPicPr>
          <p:cNvPr id="29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7997" y="2987978"/>
            <a:ext cx="73164" cy="73151"/>
          </a:xfrm>
          <a:prstGeom prst="rect">
            <a:avLst/>
          </a:prstGeom>
        </p:spPr>
      </p:pic>
      <p:pic>
        <p:nvPicPr>
          <p:cNvPr id="30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7997" y="3262606"/>
            <a:ext cx="73164" cy="73164"/>
          </a:xfrm>
          <a:prstGeom prst="rect">
            <a:avLst/>
          </a:prstGeom>
        </p:spPr>
      </p:pic>
      <p:pic>
        <p:nvPicPr>
          <p:cNvPr id="31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7997" y="3499141"/>
            <a:ext cx="73164" cy="73151"/>
          </a:xfrm>
          <a:prstGeom prst="rect">
            <a:avLst/>
          </a:prstGeom>
        </p:spPr>
      </p:pic>
      <p:pic>
        <p:nvPicPr>
          <p:cNvPr id="32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7997" y="3836357"/>
            <a:ext cx="73164" cy="73151"/>
          </a:xfrm>
          <a:prstGeom prst="rect">
            <a:avLst/>
          </a:prstGeom>
        </p:spPr>
      </p:pic>
      <p:pic>
        <p:nvPicPr>
          <p:cNvPr id="35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35945" y="2505405"/>
            <a:ext cx="73151" cy="73151"/>
          </a:xfrm>
          <a:prstGeom prst="rect">
            <a:avLst/>
          </a:prstGeom>
        </p:spPr>
      </p:pic>
      <p:pic>
        <p:nvPicPr>
          <p:cNvPr id="36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35945" y="4272280"/>
            <a:ext cx="73151" cy="73164"/>
          </a:xfrm>
          <a:prstGeom prst="rect">
            <a:avLst/>
          </a:prstGeom>
        </p:spPr>
      </p:pic>
      <p:pic>
        <p:nvPicPr>
          <p:cNvPr id="37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35945" y="2751455"/>
            <a:ext cx="73151" cy="73164"/>
          </a:xfrm>
          <a:prstGeom prst="rect">
            <a:avLst/>
          </a:prstGeom>
        </p:spPr>
      </p:pic>
      <p:pic>
        <p:nvPicPr>
          <p:cNvPr id="38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35945" y="3007043"/>
            <a:ext cx="73151" cy="73151"/>
          </a:xfrm>
          <a:prstGeom prst="rect">
            <a:avLst/>
          </a:prstGeom>
        </p:spPr>
      </p:pic>
      <p:pic>
        <p:nvPicPr>
          <p:cNvPr id="39" name="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35945" y="3253093"/>
            <a:ext cx="73151" cy="73151"/>
          </a:xfrm>
          <a:prstGeom prst="rect">
            <a:avLst/>
          </a:prstGeom>
        </p:spPr>
      </p:pic>
      <p:pic>
        <p:nvPicPr>
          <p:cNvPr id="40" name="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35945" y="3505493"/>
            <a:ext cx="73151" cy="73151"/>
          </a:xfrm>
          <a:prstGeom prst="rect">
            <a:avLst/>
          </a:prstGeom>
        </p:spPr>
      </p:pic>
      <p:pic>
        <p:nvPicPr>
          <p:cNvPr id="41" name="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35945" y="3783294"/>
            <a:ext cx="73151" cy="73151"/>
          </a:xfrm>
          <a:prstGeom prst="rect">
            <a:avLst/>
          </a:prstGeom>
        </p:spPr>
      </p:pic>
      <p:pic>
        <p:nvPicPr>
          <p:cNvPr id="42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35945" y="4022993"/>
            <a:ext cx="73151" cy="7316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6849" y="2099191"/>
            <a:ext cx="4000501" cy="266330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49351" y="2226950"/>
            <a:ext cx="3734648" cy="2404098"/>
          </a:xfrm>
          <a:prstGeom prst="rect">
            <a:avLst/>
          </a:prstGeom>
        </p:spPr>
      </p:pic>
      <p:sp>
        <p:nvSpPr>
          <p:cNvPr id="45" name="object 66"/>
          <p:cNvSpPr/>
          <p:nvPr/>
        </p:nvSpPr>
        <p:spPr>
          <a:xfrm>
            <a:off x="11669169" y="6335169"/>
            <a:ext cx="269240" cy="269240"/>
          </a:xfrm>
          <a:custGeom>
            <a:avLst/>
            <a:gdLst/>
            <a:ahLst/>
            <a:cxnLst/>
            <a:rect l="l" t="t" r="r" b="b"/>
            <a:pathLst>
              <a:path w="269240" h="269240">
                <a:moveTo>
                  <a:pt x="134416" y="0"/>
                </a:moveTo>
                <a:lnTo>
                  <a:pt x="91927" y="6851"/>
                </a:lnTo>
                <a:lnTo>
                  <a:pt x="55028" y="25932"/>
                </a:lnTo>
                <a:lnTo>
                  <a:pt x="25932" y="55028"/>
                </a:lnTo>
                <a:lnTo>
                  <a:pt x="6851" y="91927"/>
                </a:lnTo>
                <a:lnTo>
                  <a:pt x="0" y="134416"/>
                </a:lnTo>
                <a:lnTo>
                  <a:pt x="6851" y="176905"/>
                </a:lnTo>
                <a:lnTo>
                  <a:pt x="25932" y="213805"/>
                </a:lnTo>
                <a:lnTo>
                  <a:pt x="55028" y="242901"/>
                </a:lnTo>
                <a:lnTo>
                  <a:pt x="91927" y="261981"/>
                </a:lnTo>
                <a:lnTo>
                  <a:pt x="134416" y="268833"/>
                </a:lnTo>
                <a:lnTo>
                  <a:pt x="176901" y="261981"/>
                </a:lnTo>
                <a:lnTo>
                  <a:pt x="213799" y="242901"/>
                </a:lnTo>
                <a:lnTo>
                  <a:pt x="242897" y="213805"/>
                </a:lnTo>
                <a:lnTo>
                  <a:pt x="261980" y="176905"/>
                </a:lnTo>
                <a:lnTo>
                  <a:pt x="268833" y="134416"/>
                </a:lnTo>
                <a:lnTo>
                  <a:pt x="261980" y="91927"/>
                </a:lnTo>
                <a:lnTo>
                  <a:pt x="242897" y="55028"/>
                </a:lnTo>
                <a:lnTo>
                  <a:pt x="213799" y="25932"/>
                </a:lnTo>
                <a:lnTo>
                  <a:pt x="176901" y="6851"/>
                </a:lnTo>
                <a:lnTo>
                  <a:pt x="134416" y="0"/>
                </a:lnTo>
                <a:close/>
              </a:path>
            </a:pathLst>
          </a:custGeom>
          <a:solidFill>
            <a:srgbClr val="FB8F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67"/>
          <p:cNvSpPr txBox="1"/>
          <p:nvPr/>
        </p:nvSpPr>
        <p:spPr>
          <a:xfrm>
            <a:off x="11705938" y="6375139"/>
            <a:ext cx="19558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000" dirty="0">
                <a:solidFill>
                  <a:schemeClr val="bg1"/>
                </a:solidFill>
                <a:latin typeface="Verdana"/>
                <a:cs typeface="Verdana"/>
              </a:rPr>
              <a:t>19</a:t>
            </a:r>
            <a:endParaRPr sz="1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48" name="object 20"/>
          <p:cNvSpPr txBox="1"/>
          <p:nvPr/>
        </p:nvSpPr>
        <p:spPr>
          <a:xfrm>
            <a:off x="241250" y="6464300"/>
            <a:ext cx="137096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21F1F"/>
                </a:solidFill>
                <a:latin typeface="Poppins "/>
                <a:cs typeface="Lucida Sans Unicode"/>
              </a:rPr>
              <a:t>Apollo Micro Systems</a:t>
            </a:r>
            <a:endParaRPr sz="1000" dirty="0">
              <a:latin typeface="Poppins "/>
              <a:cs typeface="Lucida Sans Unicode"/>
            </a:endParaRPr>
          </a:p>
        </p:txBody>
      </p:sp>
      <p:pic>
        <p:nvPicPr>
          <p:cNvPr id="49" name="object 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569001" y="508000"/>
            <a:ext cx="963167" cy="53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504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4400" y="0"/>
            <a:ext cx="2387599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/>
          </p:cNvSpPr>
          <p:nvPr/>
        </p:nvSpPr>
        <p:spPr>
          <a:xfrm>
            <a:off x="466710" y="901265"/>
            <a:ext cx="759143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3200" dirty="0">
                <a:solidFill>
                  <a:srgbClr val="002060"/>
                </a:solidFill>
                <a:latin typeface="Montserrat ExtraBold" panose="00000900000000000000" pitchFamily="2" charset="0"/>
              </a:rPr>
              <a:t>ENVIRONMENTAL TEST FACILITIES</a:t>
            </a:r>
          </a:p>
        </p:txBody>
      </p:sp>
      <p:sp>
        <p:nvSpPr>
          <p:cNvPr id="3" name="object 3"/>
          <p:cNvSpPr/>
          <p:nvPr/>
        </p:nvSpPr>
        <p:spPr>
          <a:xfrm>
            <a:off x="508000" y="508000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20" h="274320">
                <a:moveTo>
                  <a:pt x="274320" y="0"/>
                </a:moveTo>
                <a:lnTo>
                  <a:pt x="0" y="0"/>
                </a:lnTo>
                <a:lnTo>
                  <a:pt x="0" y="274320"/>
                </a:lnTo>
                <a:lnTo>
                  <a:pt x="274320" y="274320"/>
                </a:lnTo>
                <a:lnTo>
                  <a:pt x="27432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21045" y="6375127"/>
            <a:ext cx="177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spc="10" dirty="0">
                <a:solidFill>
                  <a:srgbClr val="FFFFFF"/>
                </a:solidFill>
                <a:latin typeface="Verdana"/>
                <a:cs typeface="Verdana"/>
              </a:rPr>
              <a:t>03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1893" y="2214092"/>
            <a:ext cx="166814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Precision Engineering</a:t>
            </a:r>
            <a:endParaRPr sz="12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74" y="2254319"/>
            <a:ext cx="4000501" cy="2663309"/>
          </a:xfrm>
          <a:prstGeom prst="rect">
            <a:avLst/>
          </a:prstGeom>
          <a:ln w="57150">
            <a:solidFill>
              <a:schemeClr val="bg1">
                <a:lumMod val="65000"/>
              </a:schemeClr>
            </a:solidFill>
          </a:ln>
        </p:spPr>
      </p:pic>
      <p:sp>
        <p:nvSpPr>
          <p:cNvPr id="45" name="object 66"/>
          <p:cNvSpPr/>
          <p:nvPr/>
        </p:nvSpPr>
        <p:spPr>
          <a:xfrm>
            <a:off x="11669169" y="6335169"/>
            <a:ext cx="269240" cy="269240"/>
          </a:xfrm>
          <a:custGeom>
            <a:avLst/>
            <a:gdLst/>
            <a:ahLst/>
            <a:cxnLst/>
            <a:rect l="l" t="t" r="r" b="b"/>
            <a:pathLst>
              <a:path w="269240" h="269240">
                <a:moveTo>
                  <a:pt x="134416" y="0"/>
                </a:moveTo>
                <a:lnTo>
                  <a:pt x="91927" y="6851"/>
                </a:lnTo>
                <a:lnTo>
                  <a:pt x="55028" y="25932"/>
                </a:lnTo>
                <a:lnTo>
                  <a:pt x="25932" y="55028"/>
                </a:lnTo>
                <a:lnTo>
                  <a:pt x="6851" y="91927"/>
                </a:lnTo>
                <a:lnTo>
                  <a:pt x="0" y="134416"/>
                </a:lnTo>
                <a:lnTo>
                  <a:pt x="6851" y="176905"/>
                </a:lnTo>
                <a:lnTo>
                  <a:pt x="25932" y="213805"/>
                </a:lnTo>
                <a:lnTo>
                  <a:pt x="55028" y="242901"/>
                </a:lnTo>
                <a:lnTo>
                  <a:pt x="91927" y="261981"/>
                </a:lnTo>
                <a:lnTo>
                  <a:pt x="134416" y="268833"/>
                </a:lnTo>
                <a:lnTo>
                  <a:pt x="176901" y="261981"/>
                </a:lnTo>
                <a:lnTo>
                  <a:pt x="213799" y="242901"/>
                </a:lnTo>
                <a:lnTo>
                  <a:pt x="242897" y="213805"/>
                </a:lnTo>
                <a:lnTo>
                  <a:pt x="261980" y="176905"/>
                </a:lnTo>
                <a:lnTo>
                  <a:pt x="268833" y="134416"/>
                </a:lnTo>
                <a:lnTo>
                  <a:pt x="261980" y="91927"/>
                </a:lnTo>
                <a:lnTo>
                  <a:pt x="242897" y="55028"/>
                </a:lnTo>
                <a:lnTo>
                  <a:pt x="213799" y="25932"/>
                </a:lnTo>
                <a:lnTo>
                  <a:pt x="176901" y="6851"/>
                </a:lnTo>
                <a:lnTo>
                  <a:pt x="134416" y="0"/>
                </a:lnTo>
                <a:close/>
              </a:path>
            </a:pathLst>
          </a:custGeom>
          <a:solidFill>
            <a:srgbClr val="FB8F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67"/>
          <p:cNvSpPr txBox="1"/>
          <p:nvPr/>
        </p:nvSpPr>
        <p:spPr>
          <a:xfrm>
            <a:off x="11705938" y="6375139"/>
            <a:ext cx="19558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000" spc="30" dirty="0">
                <a:solidFill>
                  <a:srgbClr val="FFFFFF"/>
                </a:solidFill>
                <a:latin typeface="Verdana"/>
                <a:cs typeface="Verdana"/>
              </a:rPr>
              <a:t>203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48" name="object 20"/>
          <p:cNvSpPr txBox="1"/>
          <p:nvPr/>
        </p:nvSpPr>
        <p:spPr>
          <a:xfrm>
            <a:off x="241250" y="6464300"/>
            <a:ext cx="137096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21F1F"/>
                </a:solidFill>
                <a:latin typeface="Poppins "/>
                <a:cs typeface="Lucida Sans Unicode"/>
              </a:rPr>
              <a:t>Apollo Micro Systems</a:t>
            </a:r>
            <a:endParaRPr sz="1000" dirty="0">
              <a:latin typeface="Poppins "/>
              <a:cs typeface="Lucida Sans Unicode"/>
            </a:endParaRPr>
          </a:p>
        </p:txBody>
      </p:sp>
      <p:pic>
        <p:nvPicPr>
          <p:cNvPr id="49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69001" y="508000"/>
            <a:ext cx="963167" cy="5303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0347EC-A998-6F0B-EEA4-5621F006F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0677" y="2244927"/>
            <a:ext cx="4000501" cy="2663309"/>
          </a:xfrm>
          <a:prstGeom prst="rect">
            <a:avLst/>
          </a:prstGeom>
          <a:ln w="57150">
            <a:solidFill>
              <a:schemeClr val="bg1">
                <a:lumMod val="65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F855F6-0AB1-54D5-7302-B1BEFA417A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4" t="28333" r="20151"/>
          <a:stretch/>
        </p:blipFill>
        <p:spPr>
          <a:xfrm>
            <a:off x="669471" y="2411582"/>
            <a:ext cx="3657600" cy="23367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001FA4-4995-8209-BE62-6B7465CD71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76" b="89984" l="5667" r="89933">
                        <a14:foregroundMark x1="32960" y1="15347" x2="32960" y2="15347"/>
                        <a14:foregroundMark x1="19314" y1="14297" x2="19314" y2="14297"/>
                        <a14:foregroundMark x1="14467" y1="17851" x2="14467" y2="17851"/>
                        <a14:foregroundMark x1="35347" y1="20840" x2="35347" y2="20840"/>
                        <a14:foregroundMark x1="28561" y1="11309" x2="28561" y2="11309"/>
                        <a14:foregroundMark x1="31618" y1="11551" x2="31618" y2="11551"/>
                        <a14:foregroundMark x1="33781" y1="11187" x2="33781" y2="11187"/>
                        <a14:foregroundMark x1="36242" y1="10460" x2="36242" y2="10460"/>
                        <a14:foregroundMark x1="37957" y1="10016" x2="37957" y2="10016"/>
                        <a14:foregroundMark x1="14243" y1="22254" x2="14243" y2="22254"/>
                        <a14:foregroundMark x1="9396" y1="54160" x2="9396" y2="54160"/>
                        <a14:foregroundMark x1="8352" y1="51090" x2="8352" y2="51090"/>
                        <a14:foregroundMark x1="8501" y1="52383" x2="8501" y2="52383"/>
                        <a14:foregroundMark x1="8501" y1="53352" x2="8501" y2="53352"/>
                        <a14:foregroundMark x1="9172" y1="56664" x2="9172" y2="56664"/>
                        <a14:foregroundMark x1="9172" y1="58441" x2="9172" y2="58441"/>
                        <a14:foregroundMark x1="7233" y1="14782" x2="7233" y2="14782"/>
                        <a14:foregroundMark x1="6786" y1="20719" x2="6786" y2="20719"/>
                        <a14:foregroundMark x1="5891" y1="19992" x2="5891" y2="19992"/>
                        <a14:foregroundMark x1="5667" y1="17851" x2="5667" y2="17851"/>
                        <a14:foregroundMark x1="6339" y1="14418" x2="6339" y2="14418"/>
                        <a14:foregroundMark x1="5891" y1="16438" x2="5891" y2="16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502" y="2062205"/>
            <a:ext cx="1776961" cy="328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95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bject 3"/>
          <p:cNvSpPr txBox="1">
            <a:spLocks/>
          </p:cNvSpPr>
          <p:nvPr/>
        </p:nvSpPr>
        <p:spPr>
          <a:xfrm>
            <a:off x="494029" y="2091630"/>
            <a:ext cx="11203940" cy="3293209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60"/>
              </a:spcBef>
              <a:buNone/>
            </a:pPr>
            <a:r>
              <a:rPr lang="en-MY" sz="1200" dirty="0">
                <a:solidFill>
                  <a:srgbClr val="002060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Company with 37 Years of  standing in ADS Sector.</a:t>
            </a:r>
          </a:p>
          <a:p>
            <a:pPr marL="0" indent="0">
              <a:lnSpc>
                <a:spcPct val="100000"/>
              </a:lnSpc>
              <a:spcBef>
                <a:spcPts val="660"/>
              </a:spcBef>
              <a:buNone/>
            </a:pPr>
            <a:r>
              <a:rPr lang="en-MY" sz="1200" dirty="0">
                <a:solidFill>
                  <a:srgbClr val="002060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Successful and proven track record in execution of Indigenous Defence &amp; Space Solutions.</a:t>
            </a:r>
          </a:p>
          <a:p>
            <a:pPr marL="0" indent="0">
              <a:lnSpc>
                <a:spcPct val="100000"/>
              </a:lnSpc>
              <a:spcBef>
                <a:spcPts val="660"/>
              </a:spcBef>
              <a:buNone/>
            </a:pPr>
            <a:r>
              <a:rPr lang="en-MY" sz="1200" dirty="0">
                <a:solidFill>
                  <a:srgbClr val="002060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A Research driven company with strong R&amp;D team and huge repository of re-usable “building blocks” of hardware as well as software IP’s. </a:t>
            </a:r>
          </a:p>
          <a:p>
            <a:pPr marL="0" indent="0">
              <a:lnSpc>
                <a:spcPct val="100000"/>
              </a:lnSpc>
              <a:spcBef>
                <a:spcPts val="660"/>
              </a:spcBef>
              <a:buNone/>
            </a:pPr>
            <a:r>
              <a:rPr lang="en-MY" sz="1200" dirty="0">
                <a:solidFill>
                  <a:srgbClr val="002060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Average Spend of 7% to 8% of revenues in R&amp;D </a:t>
            </a:r>
          </a:p>
          <a:p>
            <a:pPr marL="0" indent="0">
              <a:lnSpc>
                <a:spcPct val="100000"/>
              </a:lnSpc>
              <a:spcBef>
                <a:spcPts val="660"/>
              </a:spcBef>
              <a:buNone/>
            </a:pPr>
            <a:r>
              <a:rPr lang="en-MY" sz="1200" dirty="0">
                <a:solidFill>
                  <a:srgbClr val="002060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CEMILAC Certified &amp; AS 9100 D Certified for Design of AVIONIC Systems, ISO 14001 Certified, ISO 45001 Certified</a:t>
            </a:r>
          </a:p>
          <a:p>
            <a:pPr marL="0" indent="0">
              <a:lnSpc>
                <a:spcPct val="100000"/>
              </a:lnSpc>
              <a:spcBef>
                <a:spcPts val="660"/>
              </a:spcBef>
              <a:buNone/>
            </a:pPr>
            <a:r>
              <a:rPr lang="en-MY" sz="1200" dirty="0">
                <a:solidFill>
                  <a:srgbClr val="002060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Approved Partner of DRDO &amp; Defence PSU’s   </a:t>
            </a:r>
          </a:p>
          <a:p>
            <a:pPr marL="0" indent="0">
              <a:lnSpc>
                <a:spcPct val="100000"/>
              </a:lnSpc>
              <a:spcBef>
                <a:spcPts val="660"/>
              </a:spcBef>
              <a:buNone/>
            </a:pPr>
            <a:r>
              <a:rPr lang="en-MY" sz="1200" dirty="0">
                <a:solidFill>
                  <a:srgbClr val="002060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Qualified &amp; Trained workforce.</a:t>
            </a:r>
          </a:p>
          <a:p>
            <a:pPr marL="0" indent="0">
              <a:lnSpc>
                <a:spcPct val="100000"/>
              </a:lnSpc>
              <a:spcBef>
                <a:spcPts val="660"/>
              </a:spcBef>
              <a:buNone/>
            </a:pPr>
            <a:r>
              <a:rPr lang="en-MY" sz="1200" dirty="0">
                <a:solidFill>
                  <a:srgbClr val="002060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Collaborative R&amp;D Partner for Embedded Hardware and Software Designs &amp; Identified Production Service Provider in the areas of Electronic </a:t>
            </a:r>
            <a:r>
              <a:rPr lang="en-MY" sz="1200" dirty="0" err="1">
                <a:solidFill>
                  <a:srgbClr val="002060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Mfg</a:t>
            </a:r>
            <a:r>
              <a:rPr lang="en-MY" sz="1200" dirty="0">
                <a:solidFill>
                  <a:srgbClr val="002060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  Facilities and Mechanical Precision Machining Facilities of Bharat Electronics Limited.</a:t>
            </a:r>
          </a:p>
          <a:p>
            <a:pPr marL="0" indent="0">
              <a:lnSpc>
                <a:spcPct val="100000"/>
              </a:lnSpc>
              <a:spcBef>
                <a:spcPts val="660"/>
              </a:spcBef>
              <a:buNone/>
            </a:pPr>
            <a:r>
              <a:rPr lang="en-MY" sz="1200" dirty="0">
                <a:solidFill>
                  <a:srgbClr val="002060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Company has state of the art facility right from design to assembly and testing as an End –to-End Solution Provider offering “ Total Solutions  Under One Roof”</a:t>
            </a:r>
          </a:p>
          <a:p>
            <a:pPr marL="0" indent="0">
              <a:lnSpc>
                <a:spcPct val="100000"/>
              </a:lnSpc>
              <a:spcBef>
                <a:spcPts val="660"/>
              </a:spcBef>
              <a:buNone/>
            </a:pPr>
            <a:r>
              <a:rPr lang="en-MY" sz="1200" dirty="0">
                <a:solidFill>
                  <a:srgbClr val="002060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Company has its participation in several Indigenous Defence Programmes and these solutions are qualified to be a part of supply chain in  production phase under </a:t>
            </a:r>
            <a:r>
              <a:rPr lang="en-MY" sz="1200" dirty="0" err="1">
                <a:solidFill>
                  <a:srgbClr val="002060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DcPP</a:t>
            </a:r>
            <a:r>
              <a:rPr lang="en-MY" sz="1200" dirty="0">
                <a:solidFill>
                  <a:srgbClr val="002060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.</a:t>
            </a:r>
          </a:p>
        </p:txBody>
      </p:sp>
      <p:sp>
        <p:nvSpPr>
          <p:cNvPr id="6" name="object 4"/>
          <p:cNvSpPr/>
          <p:nvPr/>
        </p:nvSpPr>
        <p:spPr>
          <a:xfrm>
            <a:off x="507992" y="1574365"/>
            <a:ext cx="1849120" cy="274955"/>
          </a:xfrm>
          <a:custGeom>
            <a:avLst/>
            <a:gdLst/>
            <a:ahLst/>
            <a:cxnLst/>
            <a:rect l="l" t="t" r="r" b="b"/>
            <a:pathLst>
              <a:path w="1849120" h="274955">
                <a:moveTo>
                  <a:pt x="1798650" y="0"/>
                </a:moveTo>
                <a:lnTo>
                  <a:pt x="49974" y="0"/>
                </a:lnTo>
                <a:lnTo>
                  <a:pt x="30523" y="3927"/>
                </a:lnTo>
                <a:lnTo>
                  <a:pt x="14638" y="14638"/>
                </a:lnTo>
                <a:lnTo>
                  <a:pt x="3927" y="30523"/>
                </a:lnTo>
                <a:lnTo>
                  <a:pt x="0" y="49974"/>
                </a:lnTo>
                <a:lnTo>
                  <a:pt x="0" y="224358"/>
                </a:lnTo>
                <a:lnTo>
                  <a:pt x="3927" y="243809"/>
                </a:lnTo>
                <a:lnTo>
                  <a:pt x="14638" y="259694"/>
                </a:lnTo>
                <a:lnTo>
                  <a:pt x="30523" y="270405"/>
                </a:lnTo>
                <a:lnTo>
                  <a:pt x="49974" y="274332"/>
                </a:lnTo>
                <a:lnTo>
                  <a:pt x="1798650" y="274332"/>
                </a:lnTo>
                <a:lnTo>
                  <a:pt x="1818108" y="270405"/>
                </a:lnTo>
                <a:lnTo>
                  <a:pt x="1833997" y="259694"/>
                </a:lnTo>
                <a:lnTo>
                  <a:pt x="1844709" y="243809"/>
                </a:lnTo>
                <a:lnTo>
                  <a:pt x="1848637" y="224358"/>
                </a:lnTo>
                <a:lnTo>
                  <a:pt x="1848637" y="49974"/>
                </a:lnTo>
                <a:lnTo>
                  <a:pt x="1844709" y="30523"/>
                </a:lnTo>
                <a:lnTo>
                  <a:pt x="1833997" y="14638"/>
                </a:lnTo>
                <a:lnTo>
                  <a:pt x="1818108" y="3927"/>
                </a:lnTo>
                <a:lnTo>
                  <a:pt x="1798650" y="0"/>
                </a:lnTo>
                <a:close/>
              </a:path>
            </a:pathLst>
          </a:custGeom>
          <a:solidFill>
            <a:srgbClr val="FB8F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 txBox="1"/>
          <p:nvPr/>
        </p:nvSpPr>
        <p:spPr>
          <a:xfrm>
            <a:off x="581917" y="1601768"/>
            <a:ext cx="208322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Company Overview</a:t>
            </a:r>
            <a:endParaRPr sz="12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  <p:sp>
        <p:nvSpPr>
          <p:cNvPr id="8" name="object 6"/>
          <p:cNvSpPr/>
          <p:nvPr/>
        </p:nvSpPr>
        <p:spPr>
          <a:xfrm>
            <a:off x="508000" y="508000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20" h="274320">
                <a:moveTo>
                  <a:pt x="274320" y="0"/>
                </a:moveTo>
                <a:lnTo>
                  <a:pt x="0" y="0"/>
                </a:lnTo>
                <a:lnTo>
                  <a:pt x="0" y="274320"/>
                </a:lnTo>
                <a:lnTo>
                  <a:pt x="274320" y="274320"/>
                </a:lnTo>
                <a:lnTo>
                  <a:pt x="274320" y="0"/>
                </a:lnTo>
                <a:close/>
              </a:path>
            </a:pathLst>
          </a:custGeom>
          <a:solidFill>
            <a:srgbClr val="D7D7D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2767" y="2765227"/>
            <a:ext cx="73151" cy="73151"/>
          </a:xfrm>
          <a:prstGeom prst="rect">
            <a:avLst/>
          </a:prstGeom>
        </p:spPr>
      </p:pic>
      <p:pic>
        <p:nvPicPr>
          <p:cNvPr id="12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2767" y="3036678"/>
            <a:ext cx="73151" cy="73151"/>
          </a:xfrm>
          <a:prstGeom prst="rect">
            <a:avLst/>
          </a:prstGeom>
        </p:spPr>
      </p:pic>
      <p:pic>
        <p:nvPicPr>
          <p:cNvPr id="16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3940" y="3836060"/>
            <a:ext cx="73151" cy="73164"/>
          </a:xfrm>
          <a:prstGeom prst="rect">
            <a:avLst/>
          </a:prstGeom>
        </p:spPr>
      </p:pic>
      <p:sp>
        <p:nvSpPr>
          <p:cNvPr id="18" name="object 16"/>
          <p:cNvSpPr/>
          <p:nvPr/>
        </p:nvSpPr>
        <p:spPr>
          <a:xfrm>
            <a:off x="11684000" y="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508000" y="0"/>
                </a:moveTo>
                <a:lnTo>
                  <a:pt x="0" y="0"/>
                </a:lnTo>
                <a:lnTo>
                  <a:pt x="0" y="508000"/>
                </a:lnTo>
                <a:lnTo>
                  <a:pt x="508000" y="508000"/>
                </a:lnTo>
                <a:lnTo>
                  <a:pt x="508000" y="0"/>
                </a:lnTo>
                <a:close/>
              </a:path>
            </a:pathLst>
          </a:custGeom>
          <a:solidFill>
            <a:srgbClr val="FB8F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7"/>
          <p:cNvSpPr/>
          <p:nvPr/>
        </p:nvSpPr>
        <p:spPr>
          <a:xfrm>
            <a:off x="11669165" y="6335166"/>
            <a:ext cx="269240" cy="269240"/>
          </a:xfrm>
          <a:custGeom>
            <a:avLst/>
            <a:gdLst/>
            <a:ahLst/>
            <a:cxnLst/>
            <a:rect l="l" t="t" r="r" b="b"/>
            <a:pathLst>
              <a:path w="269240" h="269240">
                <a:moveTo>
                  <a:pt x="134416" y="0"/>
                </a:moveTo>
                <a:lnTo>
                  <a:pt x="91932" y="6853"/>
                </a:lnTo>
                <a:lnTo>
                  <a:pt x="55034" y="25936"/>
                </a:lnTo>
                <a:lnTo>
                  <a:pt x="25936" y="55034"/>
                </a:lnTo>
                <a:lnTo>
                  <a:pt x="6853" y="91932"/>
                </a:lnTo>
                <a:lnTo>
                  <a:pt x="0" y="134416"/>
                </a:lnTo>
                <a:lnTo>
                  <a:pt x="6853" y="176905"/>
                </a:lnTo>
                <a:lnTo>
                  <a:pt x="25936" y="213805"/>
                </a:lnTo>
                <a:lnTo>
                  <a:pt x="55034" y="242901"/>
                </a:lnTo>
                <a:lnTo>
                  <a:pt x="91932" y="261981"/>
                </a:lnTo>
                <a:lnTo>
                  <a:pt x="134416" y="268833"/>
                </a:lnTo>
                <a:lnTo>
                  <a:pt x="176905" y="261981"/>
                </a:lnTo>
                <a:lnTo>
                  <a:pt x="213805" y="242901"/>
                </a:lnTo>
                <a:lnTo>
                  <a:pt x="242901" y="213805"/>
                </a:lnTo>
                <a:lnTo>
                  <a:pt x="261981" y="176905"/>
                </a:lnTo>
                <a:lnTo>
                  <a:pt x="268833" y="134416"/>
                </a:lnTo>
                <a:lnTo>
                  <a:pt x="261981" y="91932"/>
                </a:lnTo>
                <a:lnTo>
                  <a:pt x="242901" y="55034"/>
                </a:lnTo>
                <a:lnTo>
                  <a:pt x="213805" y="25936"/>
                </a:lnTo>
                <a:lnTo>
                  <a:pt x="176905" y="6853"/>
                </a:lnTo>
                <a:lnTo>
                  <a:pt x="134416" y="0"/>
                </a:lnTo>
                <a:close/>
              </a:path>
            </a:pathLst>
          </a:custGeom>
          <a:solidFill>
            <a:srgbClr val="FB8F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8"/>
          <p:cNvSpPr txBox="1"/>
          <p:nvPr/>
        </p:nvSpPr>
        <p:spPr>
          <a:xfrm>
            <a:off x="11708395" y="6375139"/>
            <a:ext cx="1905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000" spc="10" dirty="0">
                <a:solidFill>
                  <a:srgbClr val="FFFFFF"/>
                </a:solidFill>
                <a:latin typeface="Verdana"/>
                <a:cs typeface="Verdana"/>
              </a:rPr>
              <a:t>02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22" name="object 20"/>
          <p:cNvSpPr txBox="1"/>
          <p:nvPr/>
        </p:nvSpPr>
        <p:spPr>
          <a:xfrm>
            <a:off x="241250" y="6464300"/>
            <a:ext cx="137096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21F1F"/>
                </a:solidFill>
                <a:latin typeface="Poppins "/>
                <a:cs typeface="Lucida Sans Unicode"/>
              </a:rPr>
              <a:t>Apollo Micro Systems</a:t>
            </a:r>
            <a:endParaRPr sz="1000" dirty="0">
              <a:latin typeface="Poppins "/>
              <a:cs typeface="Lucida Sans Unicode"/>
            </a:endParaRPr>
          </a:p>
        </p:txBody>
      </p:sp>
      <p:sp>
        <p:nvSpPr>
          <p:cNvPr id="35" name="object 2"/>
          <p:cNvSpPr txBox="1">
            <a:spLocks noGrp="1"/>
          </p:cNvSpPr>
          <p:nvPr>
            <p:ph type="title"/>
          </p:nvPr>
        </p:nvSpPr>
        <p:spPr>
          <a:xfrm>
            <a:off x="466711" y="905184"/>
            <a:ext cx="651465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2060"/>
                </a:solidFill>
                <a:latin typeface="Montserrat ExtraBold" panose="00000900000000000000" pitchFamily="2" charset="0"/>
                <a:cs typeface="Poppins ExtraBold" panose="00000900000000000000" pitchFamily="50" charset="0"/>
              </a:rPr>
              <a:t>Executive Summary</a:t>
            </a:r>
          </a:p>
        </p:txBody>
      </p:sp>
      <p:pic>
        <p:nvPicPr>
          <p:cNvPr id="25" name="object 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569001" y="508000"/>
            <a:ext cx="963167" cy="53035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1780357-71ED-EB10-B9F1-DBFE305B245B}"/>
              </a:ext>
            </a:extLst>
          </p:cNvPr>
          <p:cNvGrpSpPr/>
          <p:nvPr/>
        </p:nvGrpSpPr>
        <p:grpSpPr>
          <a:xfrm>
            <a:off x="355247" y="2226601"/>
            <a:ext cx="105453" cy="2427527"/>
            <a:chOff x="355247" y="2226601"/>
            <a:chExt cx="105453" cy="2427527"/>
          </a:xfrm>
        </p:grpSpPr>
        <p:pic>
          <p:nvPicPr>
            <p:cNvPr id="9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2767" y="2226601"/>
              <a:ext cx="73151" cy="73151"/>
            </a:xfrm>
            <a:prstGeom prst="rect">
              <a:avLst/>
            </a:prstGeom>
          </p:spPr>
        </p:pic>
        <p:pic>
          <p:nvPicPr>
            <p:cNvPr id="10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5247" y="2498052"/>
              <a:ext cx="73151" cy="73151"/>
            </a:xfrm>
            <a:prstGeom prst="rect">
              <a:avLst/>
            </a:prstGeom>
          </p:spPr>
        </p:pic>
        <p:pic>
          <p:nvPicPr>
            <p:cNvPr id="13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3940" y="3310203"/>
              <a:ext cx="73151" cy="73151"/>
            </a:xfrm>
            <a:prstGeom prst="rect">
              <a:avLst/>
            </a:prstGeom>
          </p:spPr>
        </p:pic>
        <p:pic>
          <p:nvPicPr>
            <p:cNvPr id="14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7188" y="3589580"/>
              <a:ext cx="73151" cy="73151"/>
            </a:xfrm>
            <a:prstGeom prst="rect">
              <a:avLst/>
            </a:prstGeom>
          </p:spPr>
        </p:pic>
        <p:pic>
          <p:nvPicPr>
            <p:cNvPr id="2" name="object 15">
              <a:extLst>
                <a:ext uri="{FF2B5EF4-FFF2-40B4-BE49-F238E27FC236}">
                  <a16:creationId xmlns:a16="http://schemas.microsoft.com/office/drawing/2014/main" id="{E6292D2A-FAED-D25E-6578-28B819381DA0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7549" y="4580977"/>
              <a:ext cx="73151" cy="73151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CE12551-FF39-BE96-130C-9B06D9DEE86A}"/>
              </a:ext>
            </a:extLst>
          </p:cNvPr>
          <p:cNvGrpSpPr/>
          <p:nvPr/>
        </p:nvGrpSpPr>
        <p:grpSpPr>
          <a:xfrm>
            <a:off x="365776" y="4118333"/>
            <a:ext cx="75876" cy="973943"/>
            <a:chOff x="373940" y="4118333"/>
            <a:chExt cx="75876" cy="973943"/>
          </a:xfrm>
        </p:grpSpPr>
        <p:pic>
          <p:nvPicPr>
            <p:cNvPr id="17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3940" y="4118333"/>
              <a:ext cx="73151" cy="73151"/>
            </a:xfrm>
            <a:prstGeom prst="rect">
              <a:avLst/>
            </a:prstGeom>
          </p:spPr>
        </p:pic>
        <p:pic>
          <p:nvPicPr>
            <p:cNvPr id="3" name="object 15">
              <a:extLst>
                <a:ext uri="{FF2B5EF4-FFF2-40B4-BE49-F238E27FC236}">
                  <a16:creationId xmlns:a16="http://schemas.microsoft.com/office/drawing/2014/main" id="{ADE3C86A-E049-EC70-3B86-659F58FE5B6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6665" y="5019125"/>
              <a:ext cx="73151" cy="73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5250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4400" y="0"/>
            <a:ext cx="2387599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/>
          </p:cNvSpPr>
          <p:nvPr/>
        </p:nvSpPr>
        <p:spPr>
          <a:xfrm>
            <a:off x="782320" y="762474"/>
            <a:ext cx="855762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IN" sz="3200" dirty="0">
                <a:solidFill>
                  <a:srgbClr val="002060"/>
                </a:solidFill>
                <a:latin typeface="Montserrat ExtraBold" panose="00000900000000000000" pitchFamily="2" charset="0"/>
              </a:rPr>
              <a:t>PRESENT &amp; UPCOMING FACILITY</a:t>
            </a:r>
          </a:p>
        </p:txBody>
      </p:sp>
      <p:sp>
        <p:nvSpPr>
          <p:cNvPr id="3" name="object 3"/>
          <p:cNvSpPr/>
          <p:nvPr/>
        </p:nvSpPr>
        <p:spPr>
          <a:xfrm>
            <a:off x="508000" y="508000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20" h="274320">
                <a:moveTo>
                  <a:pt x="274320" y="0"/>
                </a:moveTo>
                <a:lnTo>
                  <a:pt x="0" y="0"/>
                </a:lnTo>
                <a:lnTo>
                  <a:pt x="0" y="274320"/>
                </a:lnTo>
                <a:lnTo>
                  <a:pt x="274320" y="274320"/>
                </a:lnTo>
                <a:lnTo>
                  <a:pt x="274320" y="0"/>
                </a:lnTo>
                <a:close/>
              </a:path>
            </a:pathLst>
          </a:custGeom>
          <a:solidFill>
            <a:srgbClr val="D7D7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21045" y="6375127"/>
            <a:ext cx="177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spc="10" dirty="0">
                <a:solidFill>
                  <a:srgbClr val="FFFFFF"/>
                </a:solidFill>
                <a:latin typeface="Verdana"/>
                <a:cs typeface="Verdana"/>
              </a:rPr>
              <a:t>03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1893" y="1601768"/>
            <a:ext cx="166814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Precision Engineering</a:t>
            </a:r>
            <a:endParaRPr sz="12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893" y="1513766"/>
            <a:ext cx="4000501" cy="441350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>
                <a:lumMod val="65000"/>
              </a:schemeClr>
            </a:solidFill>
          </a:ln>
        </p:spPr>
      </p:pic>
      <p:sp>
        <p:nvSpPr>
          <p:cNvPr id="45" name="object 66"/>
          <p:cNvSpPr/>
          <p:nvPr/>
        </p:nvSpPr>
        <p:spPr>
          <a:xfrm>
            <a:off x="11669169" y="6335169"/>
            <a:ext cx="269240" cy="269240"/>
          </a:xfrm>
          <a:custGeom>
            <a:avLst/>
            <a:gdLst/>
            <a:ahLst/>
            <a:cxnLst/>
            <a:rect l="l" t="t" r="r" b="b"/>
            <a:pathLst>
              <a:path w="269240" h="269240">
                <a:moveTo>
                  <a:pt x="134416" y="0"/>
                </a:moveTo>
                <a:lnTo>
                  <a:pt x="91927" y="6851"/>
                </a:lnTo>
                <a:lnTo>
                  <a:pt x="55028" y="25932"/>
                </a:lnTo>
                <a:lnTo>
                  <a:pt x="25932" y="55028"/>
                </a:lnTo>
                <a:lnTo>
                  <a:pt x="6851" y="91927"/>
                </a:lnTo>
                <a:lnTo>
                  <a:pt x="0" y="134416"/>
                </a:lnTo>
                <a:lnTo>
                  <a:pt x="6851" y="176905"/>
                </a:lnTo>
                <a:lnTo>
                  <a:pt x="25932" y="213805"/>
                </a:lnTo>
                <a:lnTo>
                  <a:pt x="55028" y="242901"/>
                </a:lnTo>
                <a:lnTo>
                  <a:pt x="91927" y="261981"/>
                </a:lnTo>
                <a:lnTo>
                  <a:pt x="134416" y="268833"/>
                </a:lnTo>
                <a:lnTo>
                  <a:pt x="176901" y="261981"/>
                </a:lnTo>
                <a:lnTo>
                  <a:pt x="213799" y="242901"/>
                </a:lnTo>
                <a:lnTo>
                  <a:pt x="242897" y="213805"/>
                </a:lnTo>
                <a:lnTo>
                  <a:pt x="261980" y="176905"/>
                </a:lnTo>
                <a:lnTo>
                  <a:pt x="268833" y="134416"/>
                </a:lnTo>
                <a:lnTo>
                  <a:pt x="261980" y="91927"/>
                </a:lnTo>
                <a:lnTo>
                  <a:pt x="242897" y="55028"/>
                </a:lnTo>
                <a:lnTo>
                  <a:pt x="213799" y="25932"/>
                </a:lnTo>
                <a:lnTo>
                  <a:pt x="176901" y="6851"/>
                </a:lnTo>
                <a:lnTo>
                  <a:pt x="134416" y="0"/>
                </a:lnTo>
                <a:close/>
              </a:path>
            </a:pathLst>
          </a:custGeom>
          <a:solidFill>
            <a:srgbClr val="FB8F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67"/>
          <p:cNvSpPr txBox="1"/>
          <p:nvPr/>
        </p:nvSpPr>
        <p:spPr>
          <a:xfrm>
            <a:off x="11705938" y="6375139"/>
            <a:ext cx="19558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000" spc="30" dirty="0">
                <a:solidFill>
                  <a:srgbClr val="FFFFFF"/>
                </a:solidFill>
                <a:latin typeface="Verdana"/>
                <a:cs typeface="Verdana"/>
              </a:rPr>
              <a:t>21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48" name="object 20"/>
          <p:cNvSpPr txBox="1"/>
          <p:nvPr/>
        </p:nvSpPr>
        <p:spPr>
          <a:xfrm>
            <a:off x="241250" y="6464300"/>
            <a:ext cx="137096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21F1F"/>
                </a:solidFill>
                <a:latin typeface="Poppins "/>
                <a:cs typeface="Lucida Sans Unicode"/>
              </a:rPr>
              <a:t>Apollo Micro Systems</a:t>
            </a:r>
            <a:endParaRPr sz="1000" dirty="0">
              <a:latin typeface="Poppins "/>
              <a:cs typeface="Lucida Sans Unicode"/>
            </a:endParaRPr>
          </a:p>
        </p:txBody>
      </p:sp>
      <p:pic>
        <p:nvPicPr>
          <p:cNvPr id="49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69001" y="508000"/>
            <a:ext cx="963167" cy="5303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A7A27C-04C6-45E2-A7C5-D8DFB90E3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9143" y="1478385"/>
            <a:ext cx="4000501" cy="4413507"/>
          </a:xfrm>
          <a:prstGeom prst="rect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B0613B-5F1D-93A6-DCA6-1D6566B5608E}"/>
              </a:ext>
            </a:extLst>
          </p:cNvPr>
          <p:cNvSpPr txBox="1"/>
          <p:nvPr/>
        </p:nvSpPr>
        <p:spPr>
          <a:xfrm>
            <a:off x="653143" y="6082393"/>
            <a:ext cx="3929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55000 </a:t>
            </a:r>
            <a:r>
              <a:rPr lang="en-IN" b="1" dirty="0" err="1"/>
              <a:t>Sqft</a:t>
            </a:r>
            <a:r>
              <a:rPr lang="en-IN" b="1" dirty="0"/>
              <a:t> Facility in IDA </a:t>
            </a:r>
            <a:r>
              <a:rPr lang="en-IN" b="1" dirty="0" err="1"/>
              <a:t>Mallapur</a:t>
            </a:r>
            <a:r>
              <a:rPr lang="en-IN" b="1" dirty="0"/>
              <a:t>, Hyderabad Unit-I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43DF2F-46BD-D62E-14ED-871E5A150810}"/>
              </a:ext>
            </a:extLst>
          </p:cNvPr>
          <p:cNvSpPr txBox="1"/>
          <p:nvPr/>
        </p:nvSpPr>
        <p:spPr>
          <a:xfrm>
            <a:off x="5148938" y="6087834"/>
            <a:ext cx="3929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40000 </a:t>
            </a:r>
            <a:r>
              <a:rPr lang="en-IN" b="1" dirty="0" err="1"/>
              <a:t>Sqft</a:t>
            </a:r>
            <a:r>
              <a:rPr lang="en-IN" b="1" dirty="0"/>
              <a:t> Facility in </a:t>
            </a:r>
            <a:r>
              <a:rPr lang="en-IN" b="1" dirty="0" err="1"/>
              <a:t>Adibatla</a:t>
            </a:r>
            <a:r>
              <a:rPr lang="en-IN" b="1" dirty="0"/>
              <a:t> , Hyderabad Unit-II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7AD48C-10E5-F11B-8DD9-32C3578773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820" y="2220686"/>
            <a:ext cx="3722915" cy="27921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9530BA6-B052-E7EF-468B-DB8E400AD56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5" t="7407" r="33036" b="20357"/>
          <a:stretch/>
        </p:blipFill>
        <p:spPr>
          <a:xfrm>
            <a:off x="797499" y="1648699"/>
            <a:ext cx="3539171" cy="412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17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4400" y="0"/>
            <a:ext cx="2387599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/>
          </p:cNvSpPr>
          <p:nvPr/>
        </p:nvSpPr>
        <p:spPr>
          <a:xfrm>
            <a:off x="782320" y="550202"/>
            <a:ext cx="836224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3200" dirty="0">
                <a:solidFill>
                  <a:srgbClr val="002060"/>
                </a:solidFill>
                <a:latin typeface="Montserrat ExtraBold" panose="00000900000000000000" pitchFamily="2" charset="0"/>
              </a:rPr>
              <a:t>CORPORATE SOCIAL RESPONSIBILITY</a:t>
            </a:r>
          </a:p>
        </p:txBody>
      </p:sp>
      <p:sp>
        <p:nvSpPr>
          <p:cNvPr id="3" name="object 3"/>
          <p:cNvSpPr/>
          <p:nvPr/>
        </p:nvSpPr>
        <p:spPr>
          <a:xfrm>
            <a:off x="508000" y="508000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20" h="274320">
                <a:moveTo>
                  <a:pt x="274320" y="0"/>
                </a:moveTo>
                <a:lnTo>
                  <a:pt x="0" y="0"/>
                </a:lnTo>
                <a:lnTo>
                  <a:pt x="0" y="274320"/>
                </a:lnTo>
                <a:lnTo>
                  <a:pt x="274320" y="274320"/>
                </a:lnTo>
                <a:lnTo>
                  <a:pt x="274320" y="0"/>
                </a:lnTo>
                <a:close/>
              </a:path>
            </a:pathLst>
          </a:custGeom>
          <a:solidFill>
            <a:srgbClr val="D7D7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21045" y="6375127"/>
            <a:ext cx="177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spc="10" dirty="0">
                <a:solidFill>
                  <a:srgbClr val="FFFFFF"/>
                </a:solidFill>
                <a:latin typeface="Verdana"/>
                <a:cs typeface="Verdana"/>
              </a:rPr>
              <a:t>03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5" name="object 66"/>
          <p:cNvSpPr/>
          <p:nvPr/>
        </p:nvSpPr>
        <p:spPr>
          <a:xfrm>
            <a:off x="11669169" y="6335169"/>
            <a:ext cx="269240" cy="269240"/>
          </a:xfrm>
          <a:custGeom>
            <a:avLst/>
            <a:gdLst/>
            <a:ahLst/>
            <a:cxnLst/>
            <a:rect l="l" t="t" r="r" b="b"/>
            <a:pathLst>
              <a:path w="269240" h="269240">
                <a:moveTo>
                  <a:pt x="134416" y="0"/>
                </a:moveTo>
                <a:lnTo>
                  <a:pt x="91927" y="6851"/>
                </a:lnTo>
                <a:lnTo>
                  <a:pt x="55028" y="25932"/>
                </a:lnTo>
                <a:lnTo>
                  <a:pt x="25932" y="55028"/>
                </a:lnTo>
                <a:lnTo>
                  <a:pt x="6851" y="91927"/>
                </a:lnTo>
                <a:lnTo>
                  <a:pt x="0" y="134416"/>
                </a:lnTo>
                <a:lnTo>
                  <a:pt x="6851" y="176905"/>
                </a:lnTo>
                <a:lnTo>
                  <a:pt x="25932" y="213805"/>
                </a:lnTo>
                <a:lnTo>
                  <a:pt x="55028" y="242901"/>
                </a:lnTo>
                <a:lnTo>
                  <a:pt x="91927" y="261981"/>
                </a:lnTo>
                <a:lnTo>
                  <a:pt x="134416" y="268833"/>
                </a:lnTo>
                <a:lnTo>
                  <a:pt x="176901" y="261981"/>
                </a:lnTo>
                <a:lnTo>
                  <a:pt x="213799" y="242901"/>
                </a:lnTo>
                <a:lnTo>
                  <a:pt x="242897" y="213805"/>
                </a:lnTo>
                <a:lnTo>
                  <a:pt x="261980" y="176905"/>
                </a:lnTo>
                <a:lnTo>
                  <a:pt x="268833" y="134416"/>
                </a:lnTo>
                <a:lnTo>
                  <a:pt x="261980" y="91927"/>
                </a:lnTo>
                <a:lnTo>
                  <a:pt x="242897" y="55028"/>
                </a:lnTo>
                <a:lnTo>
                  <a:pt x="213799" y="25932"/>
                </a:lnTo>
                <a:lnTo>
                  <a:pt x="176901" y="6851"/>
                </a:lnTo>
                <a:lnTo>
                  <a:pt x="134416" y="0"/>
                </a:lnTo>
                <a:close/>
              </a:path>
            </a:pathLst>
          </a:custGeom>
          <a:solidFill>
            <a:srgbClr val="FB8F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67"/>
          <p:cNvSpPr txBox="1"/>
          <p:nvPr/>
        </p:nvSpPr>
        <p:spPr>
          <a:xfrm>
            <a:off x="11705938" y="6375139"/>
            <a:ext cx="19558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000" spc="30" dirty="0">
                <a:solidFill>
                  <a:srgbClr val="FFFFFF"/>
                </a:solidFill>
                <a:latin typeface="Verdana"/>
                <a:cs typeface="Verdana"/>
              </a:rPr>
              <a:t>22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48" name="object 20"/>
          <p:cNvSpPr txBox="1"/>
          <p:nvPr/>
        </p:nvSpPr>
        <p:spPr>
          <a:xfrm>
            <a:off x="241250" y="6464300"/>
            <a:ext cx="137096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21F1F"/>
                </a:solidFill>
                <a:latin typeface="Poppins "/>
                <a:cs typeface="Lucida Sans Unicode"/>
              </a:rPr>
              <a:t>Apollo Micro Systems</a:t>
            </a:r>
            <a:endParaRPr sz="1000" dirty="0">
              <a:latin typeface="Poppins "/>
              <a:cs typeface="Lucida Sans Unicode"/>
            </a:endParaRPr>
          </a:p>
        </p:txBody>
      </p:sp>
      <p:pic>
        <p:nvPicPr>
          <p:cNvPr id="49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69001" y="508000"/>
            <a:ext cx="963167" cy="530351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9198FBA1-EE7B-5DCF-615B-F85373B23DBE}"/>
              </a:ext>
            </a:extLst>
          </p:cNvPr>
          <p:cNvGrpSpPr/>
          <p:nvPr/>
        </p:nvGrpSpPr>
        <p:grpSpPr>
          <a:xfrm>
            <a:off x="696759" y="1601768"/>
            <a:ext cx="8361111" cy="3737944"/>
            <a:chOff x="247727" y="1601768"/>
            <a:chExt cx="8361111" cy="3737944"/>
          </a:xfrm>
        </p:grpSpPr>
        <p:sp>
          <p:nvSpPr>
            <p:cNvPr id="6" name="object 6"/>
            <p:cNvSpPr txBox="1"/>
            <p:nvPr/>
          </p:nvSpPr>
          <p:spPr>
            <a:xfrm>
              <a:off x="581893" y="1601768"/>
              <a:ext cx="1668145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dirty="0">
                  <a:solidFill>
                    <a:srgbClr val="FFFFFF"/>
                  </a:solidFill>
                  <a:latin typeface="Poppins Medium" panose="02000000000000000000" pitchFamily="2" charset="0"/>
                  <a:cs typeface="Poppins Medium" panose="02000000000000000000" pitchFamily="2" charset="0"/>
                </a:rPr>
                <a:t>Precision Engineering</a:t>
              </a:r>
              <a:endParaRPr sz="1200" dirty="0">
                <a:latin typeface="Poppins Medium" panose="02000000000000000000" pitchFamily="2" charset="0"/>
                <a:cs typeface="Poppins Medium" panose="02000000000000000000" pitchFamily="2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8170EC5-F64F-FA5A-EDC5-BDD20E919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7740" y="1700512"/>
              <a:ext cx="2531098" cy="1619521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1D5FBB2-64D5-CFD9-7FC2-B6A788A1B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727" y="3834029"/>
              <a:ext cx="2674466" cy="150568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10E4AAB-F76D-9FEC-EC5C-3550EA77FC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7740" y="3834029"/>
              <a:ext cx="2528682" cy="150568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9316CA0-5260-8926-A7F1-D51BC4C97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994" y="1700512"/>
              <a:ext cx="2503794" cy="1596275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DE7B15D-D486-4A1B-CE90-286CBE7A1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071" y="1700513"/>
              <a:ext cx="2565100" cy="158513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E2F0C6A-53D3-C042-8824-93AAE59C8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858" y="3834029"/>
              <a:ext cx="2530929" cy="150568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310109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4400" y="0"/>
            <a:ext cx="2387599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08000" y="508000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20" h="274320">
                <a:moveTo>
                  <a:pt x="274320" y="0"/>
                </a:moveTo>
                <a:lnTo>
                  <a:pt x="0" y="0"/>
                </a:lnTo>
                <a:lnTo>
                  <a:pt x="0" y="274320"/>
                </a:lnTo>
                <a:lnTo>
                  <a:pt x="274320" y="274320"/>
                </a:lnTo>
                <a:lnTo>
                  <a:pt x="274320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21045" y="6375127"/>
            <a:ext cx="1778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spc="10" dirty="0">
                <a:solidFill>
                  <a:srgbClr val="FFFFFF"/>
                </a:solidFill>
                <a:latin typeface="Verdana"/>
                <a:cs typeface="Verdana"/>
              </a:rPr>
              <a:t>03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5" name="object 66"/>
          <p:cNvSpPr/>
          <p:nvPr/>
        </p:nvSpPr>
        <p:spPr>
          <a:xfrm>
            <a:off x="11669169" y="6335169"/>
            <a:ext cx="269240" cy="269240"/>
          </a:xfrm>
          <a:custGeom>
            <a:avLst/>
            <a:gdLst/>
            <a:ahLst/>
            <a:cxnLst/>
            <a:rect l="l" t="t" r="r" b="b"/>
            <a:pathLst>
              <a:path w="269240" h="269240">
                <a:moveTo>
                  <a:pt x="134416" y="0"/>
                </a:moveTo>
                <a:lnTo>
                  <a:pt x="91927" y="6851"/>
                </a:lnTo>
                <a:lnTo>
                  <a:pt x="55028" y="25932"/>
                </a:lnTo>
                <a:lnTo>
                  <a:pt x="25932" y="55028"/>
                </a:lnTo>
                <a:lnTo>
                  <a:pt x="6851" y="91927"/>
                </a:lnTo>
                <a:lnTo>
                  <a:pt x="0" y="134416"/>
                </a:lnTo>
                <a:lnTo>
                  <a:pt x="6851" y="176905"/>
                </a:lnTo>
                <a:lnTo>
                  <a:pt x="25932" y="213805"/>
                </a:lnTo>
                <a:lnTo>
                  <a:pt x="55028" y="242901"/>
                </a:lnTo>
                <a:lnTo>
                  <a:pt x="91927" y="261981"/>
                </a:lnTo>
                <a:lnTo>
                  <a:pt x="134416" y="268833"/>
                </a:lnTo>
                <a:lnTo>
                  <a:pt x="176901" y="261981"/>
                </a:lnTo>
                <a:lnTo>
                  <a:pt x="213799" y="242901"/>
                </a:lnTo>
                <a:lnTo>
                  <a:pt x="242897" y="213805"/>
                </a:lnTo>
                <a:lnTo>
                  <a:pt x="261980" y="176905"/>
                </a:lnTo>
                <a:lnTo>
                  <a:pt x="268833" y="134416"/>
                </a:lnTo>
                <a:lnTo>
                  <a:pt x="261980" y="91927"/>
                </a:lnTo>
                <a:lnTo>
                  <a:pt x="242897" y="55028"/>
                </a:lnTo>
                <a:lnTo>
                  <a:pt x="213799" y="25932"/>
                </a:lnTo>
                <a:lnTo>
                  <a:pt x="176901" y="6851"/>
                </a:lnTo>
                <a:lnTo>
                  <a:pt x="134416" y="0"/>
                </a:lnTo>
                <a:close/>
              </a:path>
            </a:pathLst>
          </a:custGeom>
          <a:solidFill>
            <a:srgbClr val="FB8F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67"/>
          <p:cNvSpPr txBox="1"/>
          <p:nvPr/>
        </p:nvSpPr>
        <p:spPr>
          <a:xfrm>
            <a:off x="11705938" y="6375139"/>
            <a:ext cx="19558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000" spc="30" dirty="0">
                <a:solidFill>
                  <a:srgbClr val="FFFFFF"/>
                </a:solidFill>
                <a:latin typeface="Verdana"/>
                <a:cs typeface="Verdana"/>
              </a:rPr>
              <a:t>22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48" name="object 20"/>
          <p:cNvSpPr txBox="1"/>
          <p:nvPr/>
        </p:nvSpPr>
        <p:spPr>
          <a:xfrm>
            <a:off x="241250" y="6464300"/>
            <a:ext cx="137096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21F1F"/>
                </a:solidFill>
                <a:latin typeface="Poppins "/>
                <a:cs typeface="Lucida Sans Unicode"/>
              </a:rPr>
              <a:t>Apollo Micro Systems</a:t>
            </a:r>
            <a:endParaRPr sz="1000" dirty="0">
              <a:latin typeface="Poppins "/>
              <a:cs typeface="Lucida Sans Unicode"/>
            </a:endParaRPr>
          </a:p>
        </p:txBody>
      </p:sp>
      <p:pic>
        <p:nvPicPr>
          <p:cNvPr id="49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69001" y="508000"/>
            <a:ext cx="963167" cy="53035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942159D-AC25-407E-D644-D1091F0C57E1}"/>
              </a:ext>
            </a:extLst>
          </p:cNvPr>
          <p:cNvSpPr/>
          <p:nvPr/>
        </p:nvSpPr>
        <p:spPr>
          <a:xfrm>
            <a:off x="2090058" y="3714400"/>
            <a:ext cx="5962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</a:rPr>
              <a:t>THANKS FOR YOUR TIME</a:t>
            </a:r>
            <a:endParaRPr lang="en-IN" sz="4000" b="1" dirty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5" name="Picture 2" descr="https://image.flaticon.com/icons/png/512/84/84284.png">
            <a:extLst>
              <a:ext uri="{FF2B5EF4-FFF2-40B4-BE49-F238E27FC236}">
                <a16:creationId xmlns:a16="http://schemas.microsoft.com/office/drawing/2014/main" id="{24989D18-8970-294F-5224-46AE08F6A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629" y="1311188"/>
            <a:ext cx="2223136" cy="222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998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bject 3"/>
          <p:cNvSpPr/>
          <p:nvPr/>
        </p:nvSpPr>
        <p:spPr>
          <a:xfrm>
            <a:off x="533513" y="1682315"/>
            <a:ext cx="1849120" cy="274955"/>
          </a:xfrm>
          <a:custGeom>
            <a:avLst/>
            <a:gdLst/>
            <a:ahLst/>
            <a:cxnLst/>
            <a:rect l="l" t="t" r="r" b="b"/>
            <a:pathLst>
              <a:path w="1849120" h="274955">
                <a:moveTo>
                  <a:pt x="1798650" y="0"/>
                </a:moveTo>
                <a:lnTo>
                  <a:pt x="49974" y="0"/>
                </a:lnTo>
                <a:lnTo>
                  <a:pt x="30523" y="3927"/>
                </a:lnTo>
                <a:lnTo>
                  <a:pt x="14638" y="14638"/>
                </a:lnTo>
                <a:lnTo>
                  <a:pt x="3927" y="30523"/>
                </a:lnTo>
                <a:lnTo>
                  <a:pt x="0" y="49974"/>
                </a:lnTo>
                <a:lnTo>
                  <a:pt x="0" y="224358"/>
                </a:lnTo>
                <a:lnTo>
                  <a:pt x="3927" y="243809"/>
                </a:lnTo>
                <a:lnTo>
                  <a:pt x="14638" y="259694"/>
                </a:lnTo>
                <a:lnTo>
                  <a:pt x="30523" y="270405"/>
                </a:lnTo>
                <a:lnTo>
                  <a:pt x="49974" y="274332"/>
                </a:lnTo>
                <a:lnTo>
                  <a:pt x="1798650" y="274332"/>
                </a:lnTo>
                <a:lnTo>
                  <a:pt x="1818101" y="270405"/>
                </a:lnTo>
                <a:lnTo>
                  <a:pt x="1833986" y="259694"/>
                </a:lnTo>
                <a:lnTo>
                  <a:pt x="1844697" y="243809"/>
                </a:lnTo>
                <a:lnTo>
                  <a:pt x="1848624" y="224358"/>
                </a:lnTo>
                <a:lnTo>
                  <a:pt x="1848624" y="49974"/>
                </a:lnTo>
                <a:lnTo>
                  <a:pt x="1844697" y="30523"/>
                </a:lnTo>
                <a:lnTo>
                  <a:pt x="1833986" y="14638"/>
                </a:lnTo>
                <a:lnTo>
                  <a:pt x="1818101" y="3927"/>
                </a:lnTo>
                <a:lnTo>
                  <a:pt x="1798650" y="0"/>
                </a:lnTo>
                <a:close/>
              </a:path>
            </a:pathLst>
          </a:custGeom>
          <a:solidFill>
            <a:srgbClr val="FB8F08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" name="object 4"/>
          <p:cNvSpPr txBox="1"/>
          <p:nvPr/>
        </p:nvSpPr>
        <p:spPr>
          <a:xfrm>
            <a:off x="607421" y="1709718"/>
            <a:ext cx="270449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Apollo Microsystems</a:t>
            </a:r>
            <a:endParaRPr sz="12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  <p:sp>
        <p:nvSpPr>
          <p:cNvPr id="7" name="object 5"/>
          <p:cNvSpPr/>
          <p:nvPr/>
        </p:nvSpPr>
        <p:spPr>
          <a:xfrm>
            <a:off x="533516" y="615950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20" h="274320">
                <a:moveTo>
                  <a:pt x="274320" y="0"/>
                </a:moveTo>
                <a:lnTo>
                  <a:pt x="0" y="0"/>
                </a:lnTo>
                <a:lnTo>
                  <a:pt x="0" y="274320"/>
                </a:lnTo>
                <a:lnTo>
                  <a:pt x="274320" y="274320"/>
                </a:lnTo>
                <a:lnTo>
                  <a:pt x="274320" y="0"/>
                </a:lnTo>
                <a:close/>
              </a:path>
            </a:pathLst>
          </a:custGeom>
          <a:solidFill>
            <a:srgbClr val="D7D7D7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8" name="object 6"/>
          <p:cNvSpPr/>
          <p:nvPr/>
        </p:nvSpPr>
        <p:spPr>
          <a:xfrm>
            <a:off x="5867516" y="10795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508000" y="0"/>
                </a:moveTo>
                <a:lnTo>
                  <a:pt x="0" y="0"/>
                </a:lnTo>
                <a:lnTo>
                  <a:pt x="0" y="508000"/>
                </a:lnTo>
                <a:lnTo>
                  <a:pt x="508000" y="508000"/>
                </a:lnTo>
                <a:lnTo>
                  <a:pt x="508000" y="0"/>
                </a:lnTo>
                <a:close/>
              </a:path>
            </a:pathLst>
          </a:custGeom>
          <a:solidFill>
            <a:srgbClr val="FB8F08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9" name="object 7"/>
          <p:cNvSpPr txBox="1">
            <a:spLocks noGrp="1"/>
          </p:cNvSpPr>
          <p:nvPr/>
        </p:nvSpPr>
        <p:spPr>
          <a:xfrm>
            <a:off x="492215" y="1009228"/>
            <a:ext cx="352222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1" i="0">
                <a:solidFill>
                  <a:srgbClr val="001F5F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Montserrat ExtraBold" panose="00000900000000000000" pitchFamily="2" charset="0"/>
                <a:cs typeface="Poppins ExtraBold" panose="00000900000000000000" pitchFamily="50" charset="0"/>
              </a:rPr>
              <a:t>Key Highlights</a:t>
            </a:r>
          </a:p>
        </p:txBody>
      </p:sp>
      <p:sp>
        <p:nvSpPr>
          <p:cNvPr id="13" name="object 27"/>
          <p:cNvSpPr/>
          <p:nvPr/>
        </p:nvSpPr>
        <p:spPr>
          <a:xfrm>
            <a:off x="11669165" y="6335166"/>
            <a:ext cx="269240" cy="269240"/>
          </a:xfrm>
          <a:custGeom>
            <a:avLst/>
            <a:gdLst/>
            <a:ahLst/>
            <a:cxnLst/>
            <a:rect l="l" t="t" r="r" b="b"/>
            <a:pathLst>
              <a:path w="269240" h="269240">
                <a:moveTo>
                  <a:pt x="134416" y="0"/>
                </a:moveTo>
                <a:lnTo>
                  <a:pt x="91932" y="6853"/>
                </a:lnTo>
                <a:lnTo>
                  <a:pt x="55034" y="25936"/>
                </a:lnTo>
                <a:lnTo>
                  <a:pt x="25936" y="55034"/>
                </a:lnTo>
                <a:lnTo>
                  <a:pt x="6853" y="91932"/>
                </a:lnTo>
                <a:lnTo>
                  <a:pt x="0" y="134416"/>
                </a:lnTo>
                <a:lnTo>
                  <a:pt x="6853" y="176905"/>
                </a:lnTo>
                <a:lnTo>
                  <a:pt x="25936" y="213805"/>
                </a:lnTo>
                <a:lnTo>
                  <a:pt x="55034" y="242901"/>
                </a:lnTo>
                <a:lnTo>
                  <a:pt x="91932" y="261981"/>
                </a:lnTo>
                <a:lnTo>
                  <a:pt x="134416" y="268833"/>
                </a:lnTo>
                <a:lnTo>
                  <a:pt x="176905" y="261981"/>
                </a:lnTo>
                <a:lnTo>
                  <a:pt x="213805" y="242901"/>
                </a:lnTo>
                <a:lnTo>
                  <a:pt x="242901" y="213805"/>
                </a:lnTo>
                <a:lnTo>
                  <a:pt x="261981" y="176905"/>
                </a:lnTo>
                <a:lnTo>
                  <a:pt x="268833" y="134416"/>
                </a:lnTo>
                <a:lnTo>
                  <a:pt x="261981" y="91932"/>
                </a:lnTo>
                <a:lnTo>
                  <a:pt x="242901" y="55034"/>
                </a:lnTo>
                <a:lnTo>
                  <a:pt x="213805" y="25936"/>
                </a:lnTo>
                <a:lnTo>
                  <a:pt x="176905" y="6853"/>
                </a:lnTo>
                <a:lnTo>
                  <a:pt x="134416" y="0"/>
                </a:lnTo>
                <a:close/>
              </a:path>
            </a:pathLst>
          </a:custGeom>
          <a:solidFill>
            <a:srgbClr val="FB8F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8"/>
          <p:cNvSpPr txBox="1"/>
          <p:nvPr/>
        </p:nvSpPr>
        <p:spPr>
          <a:xfrm>
            <a:off x="11709535" y="6375139"/>
            <a:ext cx="18859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000" dirty="0">
                <a:solidFill>
                  <a:srgbClr val="FFFFFF"/>
                </a:solidFill>
                <a:latin typeface="Verdana"/>
                <a:cs typeface="Verdana"/>
              </a:rPr>
              <a:t>03</a:t>
            </a:r>
            <a:endParaRPr sz="1000" dirty="0">
              <a:latin typeface="Verdana"/>
              <a:cs typeface="Verdana"/>
            </a:endParaRPr>
          </a:p>
        </p:txBody>
      </p:sp>
      <p:pic>
        <p:nvPicPr>
          <p:cNvPr id="15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69001" y="508000"/>
            <a:ext cx="963167" cy="530351"/>
          </a:xfrm>
          <a:prstGeom prst="rect">
            <a:avLst/>
          </a:prstGeom>
        </p:spPr>
      </p:pic>
      <p:grpSp>
        <p:nvGrpSpPr>
          <p:cNvPr id="2" name="Group 22">
            <a:extLst>
              <a:ext uri="{FF2B5EF4-FFF2-40B4-BE49-F238E27FC236}">
                <a16:creationId xmlns:a16="http://schemas.microsoft.com/office/drawing/2014/main" id="{E46623F3-AABF-278B-6ECC-CCF8AC3033BD}"/>
              </a:ext>
            </a:extLst>
          </p:cNvPr>
          <p:cNvGrpSpPr>
            <a:grpSpLocks/>
          </p:cNvGrpSpPr>
          <p:nvPr/>
        </p:nvGrpSpPr>
        <p:grpSpPr bwMode="auto">
          <a:xfrm>
            <a:off x="503129" y="2136584"/>
            <a:ext cx="7962900" cy="4936150"/>
            <a:chOff x="3390168" y="423044"/>
            <a:chExt cx="7962832" cy="5949679"/>
          </a:xfrm>
        </p:grpSpPr>
        <p:grpSp>
          <p:nvGrpSpPr>
            <p:cNvPr id="3" name="Group 21">
              <a:extLst>
                <a:ext uri="{FF2B5EF4-FFF2-40B4-BE49-F238E27FC236}">
                  <a16:creationId xmlns:a16="http://schemas.microsoft.com/office/drawing/2014/main" id="{992D36AE-77BE-F000-2897-098DFEB8E8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99915" y="459400"/>
              <a:ext cx="6053085" cy="5913323"/>
              <a:chOff x="5299915" y="459400"/>
              <a:chExt cx="6053085" cy="5913323"/>
            </a:xfrm>
          </p:grpSpPr>
          <p:grpSp>
            <p:nvGrpSpPr>
              <p:cNvPr id="32" name="Group 18">
                <a:extLst>
                  <a:ext uri="{FF2B5EF4-FFF2-40B4-BE49-F238E27FC236}">
                    <a16:creationId xmlns:a16="http://schemas.microsoft.com/office/drawing/2014/main" id="{C11BEE7E-D264-AD38-0B31-A869AEF376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9915" y="459400"/>
                <a:ext cx="6053085" cy="558730"/>
                <a:chOff x="5299915" y="459399"/>
                <a:chExt cx="6053085" cy="558730"/>
              </a:xfrm>
            </p:grpSpPr>
            <p:sp>
              <p:nvSpPr>
                <p:cNvPr id="49" name="Round Same Side Corner Rectangle 159">
                  <a:extLst>
                    <a:ext uri="{FF2B5EF4-FFF2-40B4-BE49-F238E27FC236}">
                      <a16:creationId xmlns:a16="http://schemas.microsoft.com/office/drawing/2014/main" id="{8A035310-9CC3-FC45-6E29-78BC78A1C13C}"/>
                    </a:ext>
                  </a:extLst>
                </p:cNvPr>
                <p:cNvSpPr/>
                <p:nvPr/>
              </p:nvSpPr>
              <p:spPr>
                <a:xfrm rot="5400000">
                  <a:off x="8063761" y="-2271110"/>
                  <a:ext cx="558730" cy="6019748"/>
                </a:xfrm>
                <a:prstGeom prst="rect">
                  <a:avLst/>
                </a:prstGeom>
                <a:noFill/>
                <a:ln w="6350">
                  <a:solidFill>
                    <a:srgbClr val="00206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>
                    <a:latin typeface="Palatino Linotype" pitchFamily="18" charset="0"/>
                  </a:endParaRPr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E8A8B57B-9092-4EE3-FC27-2505D67F4DC9}"/>
                    </a:ext>
                  </a:extLst>
                </p:cNvPr>
                <p:cNvSpPr/>
                <p:nvPr/>
              </p:nvSpPr>
              <p:spPr>
                <a:xfrm>
                  <a:off x="5299915" y="532110"/>
                  <a:ext cx="3433924" cy="47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lnSpc>
                      <a:spcPct val="110000"/>
                    </a:lnSpc>
                    <a:buClr>
                      <a:srgbClr val="990000"/>
                    </a:buClr>
                    <a:defRPr/>
                  </a:pPr>
                  <a:r>
                    <a:rPr lang="en-US" dirty="0">
                      <a:latin typeface="Palatino Linotype" pitchFamily="18" charset="0"/>
                      <a:cs typeface="Arial" charset="0"/>
                    </a:rPr>
                    <a:t>Company Standing in Industry </a:t>
                  </a:r>
                  <a:endParaRPr lang="en-IN" dirty="0">
                    <a:latin typeface="Palatino Linotype" pitchFamily="18" charset="0"/>
                    <a:cs typeface="Arial" charset="0"/>
                  </a:endParaRPr>
                </a:p>
              </p:txBody>
            </p:sp>
          </p:grpSp>
          <p:sp>
            <p:nvSpPr>
              <p:cNvPr id="33" name="Rectangle 80">
                <a:extLst>
                  <a:ext uri="{FF2B5EF4-FFF2-40B4-BE49-F238E27FC236}">
                    <a16:creationId xmlns:a16="http://schemas.microsoft.com/office/drawing/2014/main" id="{09D178AD-240C-9AC8-9630-78724D76C5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0623" y="5911867"/>
                <a:ext cx="242372" cy="460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133350" indent="-1333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10000"/>
                  </a:lnSpc>
                  <a:buClr>
                    <a:srgbClr val="990000"/>
                  </a:buClr>
                </a:pPr>
                <a:r>
                  <a:rPr lang="en-US" altLang="en-US">
                    <a:latin typeface="Palatino Linotype" pitchFamily="18" charset="0"/>
                  </a:rPr>
                  <a:t> </a:t>
                </a:r>
                <a:endParaRPr lang="en-IN" altLang="en-US" b="1">
                  <a:solidFill>
                    <a:schemeClr val="accent1"/>
                  </a:solidFill>
                  <a:latin typeface="Palatino Linotype" pitchFamily="18" charset="0"/>
                </a:endParaRPr>
              </a:p>
            </p:txBody>
          </p:sp>
          <p:grpSp>
            <p:nvGrpSpPr>
              <p:cNvPr id="34" name="Group 12">
                <a:extLst>
                  <a:ext uri="{FF2B5EF4-FFF2-40B4-BE49-F238E27FC236}">
                    <a16:creationId xmlns:a16="http://schemas.microsoft.com/office/drawing/2014/main" id="{0782558C-6446-2BAA-1137-8476314F35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00623" y="5070833"/>
                <a:ext cx="6052377" cy="556816"/>
                <a:chOff x="5300623" y="5070833"/>
                <a:chExt cx="6052377" cy="556816"/>
              </a:xfrm>
            </p:grpSpPr>
            <p:sp>
              <p:nvSpPr>
                <p:cNvPr id="47" name="Round Same Side Corner Rectangle 159">
                  <a:extLst>
                    <a:ext uri="{FF2B5EF4-FFF2-40B4-BE49-F238E27FC236}">
                      <a16:creationId xmlns:a16="http://schemas.microsoft.com/office/drawing/2014/main" id="{43CC039D-E851-0591-2E25-E605FD0C641A}"/>
                    </a:ext>
                  </a:extLst>
                </p:cNvPr>
                <p:cNvSpPr/>
                <p:nvPr/>
              </p:nvSpPr>
              <p:spPr>
                <a:xfrm rot="5400000">
                  <a:off x="8066306" y="2340954"/>
                  <a:ext cx="556816" cy="6016573"/>
                </a:xfrm>
                <a:prstGeom prst="rect">
                  <a:avLst/>
                </a:prstGeom>
                <a:noFill/>
                <a:ln w="6350">
                  <a:solidFill>
                    <a:srgbClr val="00206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>
                    <a:latin typeface="Palatino Linotype" pitchFamily="18" charset="0"/>
                  </a:endParaRPr>
                </a:p>
              </p:txBody>
            </p:sp>
            <p:sp>
              <p:nvSpPr>
                <p:cNvPr id="48" name="Rectangle 82">
                  <a:extLst>
                    <a:ext uri="{FF2B5EF4-FFF2-40B4-BE49-F238E27FC236}">
                      <a16:creationId xmlns:a16="http://schemas.microsoft.com/office/drawing/2014/main" id="{E3B0749D-A609-BCFD-D15D-28E879435C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00623" y="5143250"/>
                  <a:ext cx="1510337" cy="47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marL="133350" indent="-1333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10000"/>
                    </a:lnSpc>
                    <a:buClr>
                      <a:srgbClr val="990000"/>
                    </a:buClr>
                  </a:pPr>
                  <a:r>
                    <a:rPr lang="en-US" altLang="en-US" dirty="0">
                      <a:latin typeface="Palatino Linotype" pitchFamily="18" charset="0"/>
                    </a:rPr>
                    <a:t>EPS for FY22</a:t>
                  </a:r>
                  <a:endParaRPr lang="en-IN" altLang="en-US" b="1" dirty="0">
                    <a:solidFill>
                      <a:schemeClr val="accent1"/>
                    </a:solidFill>
                    <a:latin typeface="Palatino Linotype" pitchFamily="18" charset="0"/>
                  </a:endParaRPr>
                </a:p>
              </p:txBody>
            </p:sp>
          </p:grpSp>
          <p:grpSp>
            <p:nvGrpSpPr>
              <p:cNvPr id="35" name="Group 13">
                <a:extLst>
                  <a:ext uri="{FF2B5EF4-FFF2-40B4-BE49-F238E27FC236}">
                    <a16:creationId xmlns:a16="http://schemas.microsoft.com/office/drawing/2014/main" id="{7B1D506C-5C57-E104-041C-60CED90BD2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00623" y="4299709"/>
                <a:ext cx="6052377" cy="562557"/>
                <a:chOff x="5300623" y="4299709"/>
                <a:chExt cx="6052377" cy="562557"/>
              </a:xfrm>
            </p:grpSpPr>
            <p:sp>
              <p:nvSpPr>
                <p:cNvPr id="45" name="Round Same Side Corner Rectangle 159">
                  <a:extLst>
                    <a:ext uri="{FF2B5EF4-FFF2-40B4-BE49-F238E27FC236}">
                      <a16:creationId xmlns:a16="http://schemas.microsoft.com/office/drawing/2014/main" id="{DB875364-30D6-01DE-346C-AD1DE0A01059}"/>
                    </a:ext>
                  </a:extLst>
                </p:cNvPr>
                <p:cNvSpPr/>
                <p:nvPr/>
              </p:nvSpPr>
              <p:spPr>
                <a:xfrm rot="5400000">
                  <a:off x="8063435" y="1572701"/>
                  <a:ext cx="562557" cy="6016573"/>
                </a:xfrm>
                <a:prstGeom prst="rect">
                  <a:avLst/>
                </a:prstGeom>
                <a:noFill/>
                <a:ln w="6350">
                  <a:solidFill>
                    <a:srgbClr val="00206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>
                    <a:latin typeface="Palatino Linotype" pitchFamily="18" charset="0"/>
                  </a:endParaRPr>
                </a:p>
              </p:txBody>
            </p:sp>
            <p:sp>
              <p:nvSpPr>
                <p:cNvPr id="46" name="Rectangle 85">
                  <a:extLst>
                    <a:ext uri="{FF2B5EF4-FFF2-40B4-BE49-F238E27FC236}">
                      <a16:creationId xmlns:a16="http://schemas.microsoft.com/office/drawing/2014/main" id="{5EBEA311-6B5E-FE21-B7EE-95FF4617DD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00623" y="4374638"/>
                  <a:ext cx="1646591" cy="4608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marL="133350" indent="-1333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10000"/>
                    </a:lnSpc>
                    <a:buClr>
                      <a:srgbClr val="990000"/>
                    </a:buClr>
                  </a:pPr>
                  <a:r>
                    <a:rPr lang="en-US" altLang="en-US" dirty="0">
                      <a:latin typeface="Palatino Linotype" pitchFamily="18" charset="0"/>
                    </a:rPr>
                    <a:t>ROCE % FY22</a:t>
                  </a:r>
                  <a:endParaRPr lang="en-IN" altLang="en-US" dirty="0">
                    <a:latin typeface="Palatino Linotype" pitchFamily="18" charset="0"/>
                  </a:endParaRPr>
                </a:p>
              </p:txBody>
            </p:sp>
          </p:grpSp>
          <p:grpSp>
            <p:nvGrpSpPr>
              <p:cNvPr id="36" name="Group 14">
                <a:extLst>
                  <a:ext uri="{FF2B5EF4-FFF2-40B4-BE49-F238E27FC236}">
                    <a16:creationId xmlns:a16="http://schemas.microsoft.com/office/drawing/2014/main" id="{C0E622C3-CAA5-DA79-226E-1A4C446CFD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00623" y="3534326"/>
                <a:ext cx="6052377" cy="558730"/>
                <a:chOff x="5300623" y="3534326"/>
                <a:chExt cx="6052377" cy="558730"/>
              </a:xfrm>
            </p:grpSpPr>
            <p:sp>
              <p:nvSpPr>
                <p:cNvPr id="43" name="Round Same Side Corner Rectangle 159">
                  <a:extLst>
                    <a:ext uri="{FF2B5EF4-FFF2-40B4-BE49-F238E27FC236}">
                      <a16:creationId xmlns:a16="http://schemas.microsoft.com/office/drawing/2014/main" id="{E3EDCE4F-F69D-4B35-BF23-BF8095C029E4}"/>
                    </a:ext>
                  </a:extLst>
                </p:cNvPr>
                <p:cNvSpPr/>
                <p:nvPr/>
              </p:nvSpPr>
              <p:spPr>
                <a:xfrm rot="5400000">
                  <a:off x="8065349" y="805404"/>
                  <a:ext cx="558730" cy="6016573"/>
                </a:xfrm>
                <a:prstGeom prst="rect">
                  <a:avLst/>
                </a:prstGeom>
                <a:noFill/>
                <a:ln w="6350">
                  <a:solidFill>
                    <a:srgbClr val="00206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>
                    <a:latin typeface="Palatino Linotype" pitchFamily="18" charset="0"/>
                  </a:endParaRPr>
                </a:p>
              </p:txBody>
            </p:sp>
            <p:sp>
              <p:nvSpPr>
                <p:cNvPr id="44" name="Rectangle 87">
                  <a:extLst>
                    <a:ext uri="{FF2B5EF4-FFF2-40B4-BE49-F238E27FC236}">
                      <a16:creationId xmlns:a16="http://schemas.microsoft.com/office/drawing/2014/main" id="{922F8309-D11A-C03D-F4C3-FCB4EFCD37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00623" y="3606026"/>
                  <a:ext cx="5671055" cy="4608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marL="133350" indent="-1333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10000"/>
                    </a:lnSpc>
                    <a:buClr>
                      <a:srgbClr val="990000"/>
                    </a:buClr>
                  </a:pPr>
                  <a:r>
                    <a:rPr lang="en-US" altLang="en-US" dirty="0">
                      <a:latin typeface="Palatino Linotype" pitchFamily="18" charset="0"/>
                    </a:rPr>
                    <a:t>YoY Growth in Past 2 Years Revenue CAGR (FY21-22)</a:t>
                  </a:r>
                  <a:endParaRPr lang="en-IN" altLang="en-US" dirty="0">
                    <a:latin typeface="Palatino Linotype" pitchFamily="18" charset="0"/>
                  </a:endParaRPr>
                </a:p>
              </p:txBody>
            </p:sp>
          </p:grpSp>
          <p:grpSp>
            <p:nvGrpSpPr>
              <p:cNvPr id="37" name="Group 15">
                <a:extLst>
                  <a:ext uri="{FF2B5EF4-FFF2-40B4-BE49-F238E27FC236}">
                    <a16:creationId xmlns:a16="http://schemas.microsoft.com/office/drawing/2014/main" id="{3993EF35-4A3D-29B4-F42D-742BD659A6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00623" y="2765116"/>
                <a:ext cx="6052377" cy="558730"/>
                <a:chOff x="5300623" y="2765116"/>
                <a:chExt cx="6052377" cy="558730"/>
              </a:xfrm>
            </p:grpSpPr>
            <p:sp>
              <p:nvSpPr>
                <p:cNvPr id="41" name="Round Same Side Corner Rectangle 159">
                  <a:extLst>
                    <a:ext uri="{FF2B5EF4-FFF2-40B4-BE49-F238E27FC236}">
                      <a16:creationId xmlns:a16="http://schemas.microsoft.com/office/drawing/2014/main" id="{0C44D717-6FB7-9865-8B23-20AFCF1F59AB}"/>
                    </a:ext>
                  </a:extLst>
                </p:cNvPr>
                <p:cNvSpPr/>
                <p:nvPr/>
              </p:nvSpPr>
              <p:spPr>
                <a:xfrm rot="5400000">
                  <a:off x="8065349" y="36194"/>
                  <a:ext cx="558730" cy="6016573"/>
                </a:xfrm>
                <a:prstGeom prst="rect">
                  <a:avLst/>
                </a:prstGeom>
                <a:noFill/>
                <a:ln w="6350">
                  <a:solidFill>
                    <a:srgbClr val="00206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>
                    <a:latin typeface="Palatino Linotype" pitchFamily="18" charset="0"/>
                  </a:endParaRPr>
                </a:p>
              </p:txBody>
            </p:sp>
            <p:sp>
              <p:nvSpPr>
                <p:cNvPr id="42" name="Rectangle 90">
                  <a:extLst>
                    <a:ext uri="{FF2B5EF4-FFF2-40B4-BE49-F238E27FC236}">
                      <a16:creationId xmlns:a16="http://schemas.microsoft.com/office/drawing/2014/main" id="{4306CB55-DE9C-1C8D-7205-A3F6913E63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00623" y="2837410"/>
                  <a:ext cx="5499407" cy="47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marL="133350" indent="-1333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10000"/>
                    </a:lnSpc>
                    <a:buClr>
                      <a:srgbClr val="990000"/>
                    </a:buClr>
                  </a:pPr>
                  <a:r>
                    <a:rPr lang="en-US" altLang="en-US" dirty="0">
                      <a:latin typeface="Palatino Linotype" pitchFamily="18" charset="0"/>
                    </a:rPr>
                    <a:t>Developed  On- Board &amp; Ground Support Systems</a:t>
                  </a:r>
                  <a:endParaRPr lang="en-IN" altLang="en-US" dirty="0">
                    <a:latin typeface="Palatino Linotype" pitchFamily="18" charset="0"/>
                  </a:endParaRPr>
                </a:p>
              </p:txBody>
            </p:sp>
          </p:grpSp>
          <p:grpSp>
            <p:nvGrpSpPr>
              <p:cNvPr id="38" name="Group 17">
                <a:extLst>
                  <a:ext uri="{FF2B5EF4-FFF2-40B4-BE49-F238E27FC236}">
                    <a16:creationId xmlns:a16="http://schemas.microsoft.com/office/drawing/2014/main" id="{3ADAA4D0-EEFC-FF39-18E3-024A327635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00623" y="1230522"/>
                <a:ext cx="6052377" cy="556817"/>
                <a:chOff x="5300623" y="1230523"/>
                <a:chExt cx="6052377" cy="556817"/>
              </a:xfrm>
            </p:grpSpPr>
            <p:sp>
              <p:nvSpPr>
                <p:cNvPr id="39" name="Round Same Side Corner Rectangle 159">
                  <a:extLst>
                    <a:ext uri="{FF2B5EF4-FFF2-40B4-BE49-F238E27FC236}">
                      <a16:creationId xmlns:a16="http://schemas.microsoft.com/office/drawing/2014/main" id="{6FE66E2D-5832-0D6F-29A1-517FB4B0C647}"/>
                    </a:ext>
                  </a:extLst>
                </p:cNvPr>
                <p:cNvSpPr/>
                <p:nvPr/>
              </p:nvSpPr>
              <p:spPr>
                <a:xfrm rot="5400000">
                  <a:off x="8066305" y="-1499355"/>
                  <a:ext cx="556817" cy="6016573"/>
                </a:xfrm>
                <a:prstGeom prst="rect">
                  <a:avLst/>
                </a:prstGeom>
                <a:noFill/>
                <a:ln w="6350">
                  <a:solidFill>
                    <a:srgbClr val="00206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>
                    <a:latin typeface="Palatino Linotype" pitchFamily="18" charset="0"/>
                  </a:endParaRPr>
                </a:p>
              </p:txBody>
            </p:sp>
            <p:sp>
              <p:nvSpPr>
                <p:cNvPr id="40" name="Rectangle 94">
                  <a:extLst>
                    <a:ext uri="{FF2B5EF4-FFF2-40B4-BE49-F238E27FC236}">
                      <a16:creationId xmlns:a16="http://schemas.microsoft.com/office/drawing/2014/main" id="{1B57308D-B97E-6EF0-1150-169F1C1EC0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00623" y="1300187"/>
                  <a:ext cx="3814666" cy="47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marL="133350" indent="-1333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10000"/>
                    </a:lnSpc>
                    <a:buClr>
                      <a:srgbClr val="990000"/>
                    </a:buClr>
                  </a:pPr>
                  <a:r>
                    <a:rPr lang="en-US" dirty="0">
                      <a:latin typeface="Palatino Linotype" pitchFamily="18" charset="0"/>
                      <a:cs typeface="Arial" charset="0"/>
                    </a:rPr>
                    <a:t>Qualified &amp; Experienced workforce</a:t>
                  </a:r>
                  <a:endParaRPr lang="en-IN" altLang="en-US" dirty="0">
                    <a:latin typeface="Palatino Linotype" pitchFamily="18" charset="0"/>
                    <a:cs typeface="Arial" charset="0"/>
                  </a:endParaRPr>
                </a:p>
              </p:txBody>
            </p:sp>
          </p:grpSp>
        </p:grpSp>
        <p:grpSp>
          <p:nvGrpSpPr>
            <p:cNvPr id="4" name="Group 20">
              <a:extLst>
                <a:ext uri="{FF2B5EF4-FFF2-40B4-BE49-F238E27FC236}">
                  <a16:creationId xmlns:a16="http://schemas.microsoft.com/office/drawing/2014/main" id="{260626CA-4010-C4C3-0CDA-9CBB618654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90168" y="423044"/>
              <a:ext cx="1662099" cy="5947535"/>
              <a:chOff x="3390168" y="423044"/>
              <a:chExt cx="1662099" cy="5947535"/>
            </a:xfrm>
          </p:grpSpPr>
          <p:grpSp>
            <p:nvGrpSpPr>
              <p:cNvPr id="10" name="Group 2">
                <a:extLst>
                  <a:ext uri="{FF2B5EF4-FFF2-40B4-BE49-F238E27FC236}">
                    <a16:creationId xmlns:a16="http://schemas.microsoft.com/office/drawing/2014/main" id="{95B9552E-7C1F-5D1E-ECFF-211E17BB6C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90168" y="423044"/>
                <a:ext cx="1662099" cy="629528"/>
                <a:chOff x="3390168" y="423044"/>
                <a:chExt cx="1662099" cy="629528"/>
              </a:xfrm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58E7057F-1698-5C9F-725F-70A370149A1E}"/>
                    </a:ext>
                  </a:extLst>
                </p:cNvPr>
                <p:cNvSpPr/>
                <p:nvPr/>
              </p:nvSpPr>
              <p:spPr>
                <a:xfrm>
                  <a:off x="3390168" y="423044"/>
                  <a:ext cx="1662099" cy="629528"/>
                </a:xfrm>
                <a:prstGeom prst="rect">
                  <a:avLst/>
                </a:prstGeom>
                <a:solidFill>
                  <a:srgbClr val="0070C0"/>
                </a:solidFill>
                <a:ln w="38100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>
                    <a:solidFill>
                      <a:schemeClr val="bg1"/>
                    </a:solidFill>
                    <a:latin typeface="Palatino Linotype" pitchFamily="18" charset="0"/>
                  </a:endParaRPr>
                </a:p>
              </p:txBody>
            </p:sp>
            <p:sp>
              <p:nvSpPr>
                <p:cNvPr id="31" name="TextBox 96">
                  <a:extLst>
                    <a:ext uri="{FF2B5EF4-FFF2-40B4-BE49-F238E27FC236}">
                      <a16:creationId xmlns:a16="http://schemas.microsoft.com/office/drawing/2014/main" id="{036D20AF-3E1F-01F7-3A29-949971CDF55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59437" y="508022"/>
                  <a:ext cx="722986" cy="482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2000" dirty="0">
                      <a:solidFill>
                        <a:schemeClr val="bg1"/>
                      </a:solidFill>
                      <a:latin typeface="Palatino Linotype" pitchFamily="18" charset="0"/>
                    </a:rPr>
                    <a:t>37+</a:t>
                  </a:r>
                </a:p>
              </p:txBody>
            </p:sp>
          </p:grpSp>
          <p:sp>
            <p:nvSpPr>
              <p:cNvPr id="11" name="TextBox 98">
                <a:extLst>
                  <a:ext uri="{FF2B5EF4-FFF2-40B4-BE49-F238E27FC236}">
                    <a16:creationId xmlns:a16="http://schemas.microsoft.com/office/drawing/2014/main" id="{DDEBA2CC-963A-879F-A0F9-0EACE5005F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75502" y="5888316"/>
                <a:ext cx="890854" cy="482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2000" dirty="0">
                    <a:solidFill>
                      <a:schemeClr val="bg1"/>
                    </a:solidFill>
                    <a:latin typeface="Palatino Linotype" pitchFamily="18" charset="0"/>
                  </a:rPr>
                  <a:t>20+</a:t>
                </a:r>
              </a:p>
            </p:txBody>
          </p:sp>
          <p:grpSp>
            <p:nvGrpSpPr>
              <p:cNvPr id="16" name="Group 9">
                <a:extLst>
                  <a:ext uri="{FF2B5EF4-FFF2-40B4-BE49-F238E27FC236}">
                    <a16:creationId xmlns:a16="http://schemas.microsoft.com/office/drawing/2014/main" id="{80252EE0-9FA7-D10A-5B1B-2B5F20A5F9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90168" y="5036392"/>
                <a:ext cx="1662099" cy="627614"/>
                <a:chOff x="3390168" y="5036392"/>
                <a:chExt cx="1662099" cy="627614"/>
              </a:xfrm>
            </p:grpSpPr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94EB8565-76EF-25CD-3706-5386B486781A}"/>
                    </a:ext>
                  </a:extLst>
                </p:cNvPr>
                <p:cNvSpPr/>
                <p:nvPr/>
              </p:nvSpPr>
              <p:spPr>
                <a:xfrm>
                  <a:off x="3390168" y="5036392"/>
                  <a:ext cx="1662099" cy="627614"/>
                </a:xfrm>
                <a:prstGeom prst="rect">
                  <a:avLst/>
                </a:prstGeom>
                <a:solidFill>
                  <a:srgbClr val="0070C0"/>
                </a:solidFill>
                <a:ln w="38100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>
                    <a:solidFill>
                      <a:schemeClr val="bg1"/>
                    </a:solidFill>
                    <a:latin typeface="Palatino Linotype" pitchFamily="18" charset="0"/>
                  </a:endParaRPr>
                </a:p>
              </p:txBody>
            </p:sp>
            <p:sp>
              <p:nvSpPr>
                <p:cNvPr id="29" name="TextBox 100">
                  <a:extLst>
                    <a:ext uri="{FF2B5EF4-FFF2-40B4-BE49-F238E27FC236}">
                      <a16:creationId xmlns:a16="http://schemas.microsoft.com/office/drawing/2014/main" id="{838979A4-58CA-A3C4-E37F-D4609422E5F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09735" y="5119700"/>
                  <a:ext cx="1022388" cy="482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2000" dirty="0">
                      <a:solidFill>
                        <a:schemeClr val="bg1"/>
                      </a:solidFill>
                      <a:latin typeface="Palatino Linotype" pitchFamily="18" charset="0"/>
                    </a:rPr>
                    <a:t>7.04</a:t>
                  </a:r>
                  <a:endParaRPr lang="en-IN" altLang="en-US" sz="2000" dirty="0">
                    <a:solidFill>
                      <a:schemeClr val="bg1"/>
                    </a:solidFill>
                    <a:latin typeface="Palatino Linotype" pitchFamily="18" charset="0"/>
                  </a:endParaRPr>
                </a:p>
              </p:txBody>
            </p:sp>
          </p:grpSp>
          <p:grpSp>
            <p:nvGrpSpPr>
              <p:cNvPr id="17" name="Group 8">
                <a:extLst>
                  <a:ext uri="{FF2B5EF4-FFF2-40B4-BE49-F238E27FC236}">
                    <a16:creationId xmlns:a16="http://schemas.microsoft.com/office/drawing/2014/main" id="{1F0BFF8C-D21B-406F-AFD3-77606750FB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90168" y="4267182"/>
                <a:ext cx="1662099" cy="629527"/>
                <a:chOff x="3390168" y="4267182"/>
                <a:chExt cx="1662099" cy="629527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FF0D28E8-1E5F-3443-21C6-518C66EE9F31}"/>
                    </a:ext>
                  </a:extLst>
                </p:cNvPr>
                <p:cNvSpPr/>
                <p:nvPr/>
              </p:nvSpPr>
              <p:spPr>
                <a:xfrm>
                  <a:off x="3390168" y="4267182"/>
                  <a:ext cx="1662099" cy="629527"/>
                </a:xfrm>
                <a:prstGeom prst="rect">
                  <a:avLst/>
                </a:prstGeom>
                <a:solidFill>
                  <a:srgbClr val="0070C0"/>
                </a:solidFill>
                <a:ln w="38100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>
                    <a:solidFill>
                      <a:schemeClr val="bg1"/>
                    </a:solidFill>
                    <a:latin typeface="Palatino Linotype" pitchFamily="18" charset="0"/>
                  </a:endParaRPr>
                </a:p>
              </p:txBody>
            </p:sp>
            <p:sp>
              <p:nvSpPr>
                <p:cNvPr id="27" name="TextBox 102">
                  <a:extLst>
                    <a:ext uri="{FF2B5EF4-FFF2-40B4-BE49-F238E27FC236}">
                      <a16:creationId xmlns:a16="http://schemas.microsoft.com/office/drawing/2014/main" id="{4F314B87-2214-89A2-90C8-9542ECD59F9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41958" y="4351088"/>
                  <a:ext cx="1157942" cy="482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2000" dirty="0">
                      <a:solidFill>
                        <a:schemeClr val="bg1"/>
                      </a:solidFill>
                      <a:latin typeface="Palatino Linotype" pitchFamily="18" charset="0"/>
                    </a:rPr>
                    <a:t>0.11%</a:t>
                  </a:r>
                  <a:endParaRPr lang="en-IN" altLang="en-US" sz="2000" dirty="0">
                    <a:solidFill>
                      <a:schemeClr val="bg1"/>
                    </a:solidFill>
                    <a:latin typeface="Palatino Linotype" pitchFamily="18" charset="0"/>
                  </a:endParaRPr>
                </a:p>
              </p:txBody>
            </p:sp>
          </p:grp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14293F2-3379-A2D6-371C-C046AA7A06DB}"/>
                  </a:ext>
                </a:extLst>
              </p:cNvPr>
              <p:cNvSpPr/>
              <p:nvPr/>
            </p:nvSpPr>
            <p:spPr bwMode="auto">
              <a:xfrm>
                <a:off x="3390168" y="3497972"/>
                <a:ext cx="1662099" cy="631441"/>
              </a:xfrm>
              <a:prstGeom prst="rect">
                <a:avLst/>
              </a:prstGeom>
              <a:solidFill>
                <a:srgbClr val="0070C0"/>
              </a:solidFill>
              <a:ln w="381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>
                    <a:latin typeface="Palatino Linotype" pitchFamily="18" charset="0"/>
                  </a:rPr>
                  <a:t>20.00%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8FA5F9E-2FA0-C807-BE79-0D279477AE52}"/>
                  </a:ext>
                </a:extLst>
              </p:cNvPr>
              <p:cNvSpPr/>
              <p:nvPr/>
            </p:nvSpPr>
            <p:spPr bwMode="auto">
              <a:xfrm>
                <a:off x="3390168" y="2728762"/>
                <a:ext cx="1662099" cy="631441"/>
              </a:xfrm>
              <a:prstGeom prst="rect">
                <a:avLst/>
              </a:prstGeom>
              <a:solidFill>
                <a:srgbClr val="0070C0"/>
              </a:solidFill>
              <a:ln w="381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dirty="0">
                    <a:latin typeface="Palatino Linotype" pitchFamily="18" charset="0"/>
                  </a:rPr>
                  <a:t>500+</a:t>
                </a:r>
              </a:p>
            </p:txBody>
          </p:sp>
          <p:grpSp>
            <p:nvGrpSpPr>
              <p:cNvPr id="20" name="Group 5">
                <a:extLst>
                  <a:ext uri="{FF2B5EF4-FFF2-40B4-BE49-F238E27FC236}">
                    <a16:creationId xmlns:a16="http://schemas.microsoft.com/office/drawing/2014/main" id="{E00A32D6-FA0E-DB8C-29EB-6179815F40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90168" y="1961465"/>
                <a:ext cx="1662099" cy="629528"/>
                <a:chOff x="3390168" y="1961465"/>
                <a:chExt cx="1662099" cy="629528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70A52E84-57DA-1C93-E250-0AB4381AAE9C}"/>
                    </a:ext>
                  </a:extLst>
                </p:cNvPr>
                <p:cNvSpPr/>
                <p:nvPr/>
              </p:nvSpPr>
              <p:spPr>
                <a:xfrm>
                  <a:off x="3390168" y="1961465"/>
                  <a:ext cx="1662099" cy="629528"/>
                </a:xfrm>
                <a:prstGeom prst="rect">
                  <a:avLst/>
                </a:prstGeom>
                <a:solidFill>
                  <a:srgbClr val="0070C0"/>
                </a:solidFill>
                <a:ln w="38100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>
                    <a:solidFill>
                      <a:schemeClr val="bg1"/>
                    </a:solidFill>
                    <a:latin typeface="Palatino Linotype" pitchFamily="18" charset="0"/>
                  </a:endParaRPr>
                </a:p>
              </p:txBody>
            </p:sp>
            <p:sp>
              <p:nvSpPr>
                <p:cNvPr id="25" name="TextBox 108">
                  <a:extLst>
                    <a:ext uri="{FF2B5EF4-FFF2-40B4-BE49-F238E27FC236}">
                      <a16:creationId xmlns:a16="http://schemas.microsoft.com/office/drawing/2014/main" id="{40A66959-2D6F-D62F-8BFB-4B1A617DF89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58188" y="2045250"/>
                  <a:ext cx="1092018" cy="482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2000" dirty="0">
                      <a:solidFill>
                        <a:schemeClr val="bg1"/>
                      </a:solidFill>
                      <a:latin typeface="Palatino Linotype" pitchFamily="18" charset="0"/>
                    </a:rPr>
                    <a:t>150</a:t>
                  </a:r>
                </a:p>
              </p:txBody>
            </p:sp>
          </p:grpSp>
          <p:grpSp>
            <p:nvGrpSpPr>
              <p:cNvPr id="21" name="Group 4">
                <a:extLst>
                  <a:ext uri="{FF2B5EF4-FFF2-40B4-BE49-F238E27FC236}">
                    <a16:creationId xmlns:a16="http://schemas.microsoft.com/office/drawing/2014/main" id="{D0A4513F-701B-80B3-BE4E-83DDF74B57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90168" y="1192255"/>
                <a:ext cx="1662099" cy="629528"/>
                <a:chOff x="3390168" y="1192255"/>
                <a:chExt cx="1662099" cy="629528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6611B8F6-BA73-04A6-CD6B-4DCE2D4A2F1A}"/>
                    </a:ext>
                  </a:extLst>
                </p:cNvPr>
                <p:cNvSpPr/>
                <p:nvPr/>
              </p:nvSpPr>
              <p:spPr>
                <a:xfrm>
                  <a:off x="3390168" y="1192255"/>
                  <a:ext cx="1662099" cy="629528"/>
                </a:xfrm>
                <a:prstGeom prst="rect">
                  <a:avLst/>
                </a:prstGeom>
                <a:solidFill>
                  <a:srgbClr val="0070C0"/>
                </a:solidFill>
                <a:ln w="38100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>
                    <a:solidFill>
                      <a:schemeClr val="bg1"/>
                    </a:solidFill>
                    <a:latin typeface="Palatino Linotype" pitchFamily="18" charset="0"/>
                  </a:endParaRPr>
                </a:p>
              </p:txBody>
            </p:sp>
            <p:sp>
              <p:nvSpPr>
                <p:cNvPr id="23" name="TextBox 110">
                  <a:extLst>
                    <a:ext uri="{FF2B5EF4-FFF2-40B4-BE49-F238E27FC236}">
                      <a16:creationId xmlns:a16="http://schemas.microsoft.com/office/drawing/2014/main" id="{A7C3B8C1-8880-C431-10B2-50D637F8901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23609" y="1276635"/>
                  <a:ext cx="908514" cy="482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2000" dirty="0">
                      <a:solidFill>
                        <a:schemeClr val="bg1"/>
                      </a:solidFill>
                      <a:latin typeface="Palatino Linotype" pitchFamily="18" charset="0"/>
                    </a:rPr>
                    <a:t>300+</a:t>
                  </a:r>
                </a:p>
              </p:txBody>
            </p:sp>
          </p:grp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6137C07-430C-E032-2CFF-A13328F8B9CE}"/>
              </a:ext>
            </a:extLst>
          </p:cNvPr>
          <p:cNvGrpSpPr/>
          <p:nvPr/>
        </p:nvGrpSpPr>
        <p:grpSpPr>
          <a:xfrm>
            <a:off x="2446789" y="3429793"/>
            <a:ext cx="6016625" cy="463550"/>
            <a:chOff x="2716212" y="2539881"/>
            <a:chExt cx="6016625" cy="463550"/>
          </a:xfrm>
        </p:grpSpPr>
        <p:sp>
          <p:nvSpPr>
            <p:cNvPr id="53" name="Round Same Side Corner Rectangle 159">
              <a:extLst>
                <a:ext uri="{FF2B5EF4-FFF2-40B4-BE49-F238E27FC236}">
                  <a16:creationId xmlns:a16="http://schemas.microsoft.com/office/drawing/2014/main" id="{34094AB2-A4FA-9A20-1933-33CF5A299E42}"/>
                </a:ext>
              </a:extLst>
            </p:cNvPr>
            <p:cNvSpPr/>
            <p:nvPr/>
          </p:nvSpPr>
          <p:spPr bwMode="auto">
            <a:xfrm rot="5400000">
              <a:off x="5492750" y="-236657"/>
              <a:ext cx="463550" cy="6016625"/>
            </a:xfrm>
            <a:prstGeom prst="rect">
              <a:avLst/>
            </a:prstGeom>
            <a:noFill/>
            <a:ln w="6350">
              <a:solidFill>
                <a:srgbClr val="00206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/>
            </a:p>
          </p:txBody>
        </p:sp>
        <p:sp>
          <p:nvSpPr>
            <p:cNvPr id="54" name="Rectangle 94">
              <a:extLst>
                <a:ext uri="{FF2B5EF4-FFF2-40B4-BE49-F238E27FC236}">
                  <a16:creationId xmlns:a16="http://schemas.microsoft.com/office/drawing/2014/main" id="{6936611C-F20F-AB8B-385C-0497FFD696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5622" y="2584012"/>
              <a:ext cx="4417428" cy="382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133350" indent="-1333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10000"/>
                </a:lnSpc>
                <a:buClr>
                  <a:srgbClr val="990000"/>
                </a:buClr>
              </a:pPr>
              <a:r>
                <a:rPr lang="en-US" altLang="en-US" dirty="0">
                  <a:latin typeface="Palatino Linotype" pitchFamily="18" charset="0"/>
                </a:rPr>
                <a:t>Workforce with Strong R&amp;D Capabilities </a:t>
              </a:r>
              <a:endParaRPr lang="en-IN" altLang="en-US" b="1" dirty="0">
                <a:solidFill>
                  <a:schemeClr val="accent1"/>
                </a:solidFill>
                <a:latin typeface="Palatino Linotype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6622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bject 2"/>
          <p:cNvSpPr txBox="1"/>
          <p:nvPr/>
        </p:nvSpPr>
        <p:spPr>
          <a:xfrm>
            <a:off x="495263" y="2107970"/>
            <a:ext cx="1120267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8900"/>
              </a:lnSpc>
              <a:spcBef>
                <a:spcPts val="100"/>
              </a:spcBef>
            </a:pPr>
            <a:r>
              <a:rPr sz="12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We design &amp; develop high-performance, custom built ruggedized Electronics &amp; Electro-mechanical Systems for mission and time critical  applications meant to withstand extreme environmental conditions in Aerospace, Defense, Space, Home Land Security and Transportation  Sectors.</a:t>
            </a:r>
            <a:endParaRPr sz="12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507998" y="1574365"/>
            <a:ext cx="1849120" cy="274955"/>
          </a:xfrm>
          <a:custGeom>
            <a:avLst/>
            <a:gdLst/>
            <a:ahLst/>
            <a:cxnLst/>
            <a:rect l="l" t="t" r="r" b="b"/>
            <a:pathLst>
              <a:path w="1849120" h="274955">
                <a:moveTo>
                  <a:pt x="1798650" y="0"/>
                </a:moveTo>
                <a:lnTo>
                  <a:pt x="49974" y="0"/>
                </a:lnTo>
                <a:lnTo>
                  <a:pt x="30518" y="3927"/>
                </a:lnTo>
                <a:lnTo>
                  <a:pt x="14633" y="14638"/>
                </a:lnTo>
                <a:lnTo>
                  <a:pt x="3925" y="30523"/>
                </a:lnTo>
                <a:lnTo>
                  <a:pt x="0" y="49974"/>
                </a:lnTo>
                <a:lnTo>
                  <a:pt x="0" y="224358"/>
                </a:lnTo>
                <a:lnTo>
                  <a:pt x="3925" y="243809"/>
                </a:lnTo>
                <a:lnTo>
                  <a:pt x="14633" y="259694"/>
                </a:lnTo>
                <a:lnTo>
                  <a:pt x="30518" y="270405"/>
                </a:lnTo>
                <a:lnTo>
                  <a:pt x="49974" y="274332"/>
                </a:lnTo>
                <a:lnTo>
                  <a:pt x="1798650" y="274332"/>
                </a:lnTo>
                <a:lnTo>
                  <a:pt x="1818101" y="270405"/>
                </a:lnTo>
                <a:lnTo>
                  <a:pt x="1833986" y="259694"/>
                </a:lnTo>
                <a:lnTo>
                  <a:pt x="1844697" y="243809"/>
                </a:lnTo>
                <a:lnTo>
                  <a:pt x="1848624" y="224358"/>
                </a:lnTo>
                <a:lnTo>
                  <a:pt x="1848624" y="49974"/>
                </a:lnTo>
                <a:lnTo>
                  <a:pt x="1844697" y="30523"/>
                </a:lnTo>
                <a:lnTo>
                  <a:pt x="1833986" y="14638"/>
                </a:lnTo>
                <a:lnTo>
                  <a:pt x="1818101" y="3927"/>
                </a:lnTo>
                <a:lnTo>
                  <a:pt x="1798650" y="0"/>
                </a:lnTo>
                <a:close/>
              </a:path>
            </a:pathLst>
          </a:custGeom>
          <a:solidFill>
            <a:srgbClr val="FB8F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 txBox="1"/>
          <p:nvPr/>
        </p:nvSpPr>
        <p:spPr>
          <a:xfrm>
            <a:off x="581868" y="1601768"/>
            <a:ext cx="16135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0" dirty="0">
                <a:solidFill>
                  <a:srgbClr val="FFFFFF"/>
                </a:solidFill>
                <a:latin typeface="Verdana"/>
                <a:cs typeface="Verdana"/>
              </a:rPr>
              <a:t>Apollo</a:t>
            </a:r>
            <a:r>
              <a:rPr sz="12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Verdana"/>
                <a:cs typeface="Verdana"/>
              </a:rPr>
              <a:t>Microsystems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7" name="object 5"/>
          <p:cNvSpPr/>
          <p:nvPr/>
        </p:nvSpPr>
        <p:spPr>
          <a:xfrm>
            <a:off x="508000" y="508000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20" h="274320">
                <a:moveTo>
                  <a:pt x="274320" y="0"/>
                </a:moveTo>
                <a:lnTo>
                  <a:pt x="0" y="0"/>
                </a:lnTo>
                <a:lnTo>
                  <a:pt x="0" y="274320"/>
                </a:lnTo>
                <a:lnTo>
                  <a:pt x="274320" y="274320"/>
                </a:lnTo>
                <a:lnTo>
                  <a:pt x="274320" y="0"/>
                </a:lnTo>
                <a:close/>
              </a:path>
            </a:pathLst>
          </a:custGeom>
          <a:solidFill>
            <a:srgbClr val="D7D7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/>
          <p:cNvSpPr/>
          <p:nvPr/>
        </p:nvSpPr>
        <p:spPr>
          <a:xfrm>
            <a:off x="5842000" y="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508000" y="0"/>
                </a:moveTo>
                <a:lnTo>
                  <a:pt x="0" y="0"/>
                </a:lnTo>
                <a:lnTo>
                  <a:pt x="0" y="508000"/>
                </a:lnTo>
                <a:lnTo>
                  <a:pt x="508000" y="508000"/>
                </a:lnTo>
                <a:lnTo>
                  <a:pt x="508000" y="0"/>
                </a:lnTo>
                <a:close/>
              </a:path>
            </a:pathLst>
          </a:custGeom>
          <a:solidFill>
            <a:srgbClr val="00A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/>
          <p:nvPr/>
        </p:nvSpPr>
        <p:spPr>
          <a:xfrm>
            <a:off x="11684000" y="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508000" y="0"/>
                </a:moveTo>
                <a:lnTo>
                  <a:pt x="0" y="0"/>
                </a:lnTo>
                <a:lnTo>
                  <a:pt x="0" y="508000"/>
                </a:lnTo>
                <a:lnTo>
                  <a:pt x="508000" y="508000"/>
                </a:lnTo>
                <a:lnTo>
                  <a:pt x="508000" y="0"/>
                </a:lnTo>
                <a:close/>
              </a:path>
            </a:pathLst>
          </a:custGeom>
          <a:solidFill>
            <a:srgbClr val="FB8F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/>
          <p:cNvSpPr txBox="1">
            <a:spLocks noGrp="1"/>
          </p:cNvSpPr>
          <p:nvPr>
            <p:ph type="title"/>
          </p:nvPr>
        </p:nvSpPr>
        <p:spPr>
          <a:xfrm>
            <a:off x="466662" y="905185"/>
            <a:ext cx="349202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2060"/>
                </a:solidFill>
                <a:latin typeface="Montserrat ExtraBold" panose="00000900000000000000" pitchFamily="2" charset="0"/>
                <a:cs typeface="Poppins ExtraBold" panose="00000900000000000000" pitchFamily="50" charset="0"/>
              </a:rPr>
              <a:t>All about AMS</a:t>
            </a:r>
          </a:p>
        </p:txBody>
      </p:sp>
      <p:sp>
        <p:nvSpPr>
          <p:cNvPr id="11" name="object 9"/>
          <p:cNvSpPr txBox="1"/>
          <p:nvPr/>
        </p:nvSpPr>
        <p:spPr>
          <a:xfrm>
            <a:off x="978575" y="2981000"/>
            <a:ext cx="4918794" cy="55784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600" b="1" dirty="0">
                <a:solidFill>
                  <a:srgbClr val="00AEEE"/>
                </a:solidFill>
                <a:latin typeface="Montserrat ExtraBold" panose="00000900000000000000" pitchFamily="2" charset="0"/>
                <a:cs typeface="Poppins ExtraBold" panose="00000900000000000000" pitchFamily="50" charset="0"/>
              </a:rPr>
              <a:t>Defence Avionic Systems</a:t>
            </a:r>
            <a:endParaRPr sz="1600" dirty="0">
              <a:latin typeface="Montserrat ExtraBold" panose="00000900000000000000" pitchFamily="2" charset="0"/>
              <a:cs typeface="Poppins ExtraBold" panose="00000900000000000000" pitchFamily="50" charset="0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2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On-Board &amp; Ground Support Equipment for Avionics</a:t>
            </a:r>
            <a:endParaRPr sz="12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  <p:grpSp>
        <p:nvGrpSpPr>
          <p:cNvPr id="12" name="object 10"/>
          <p:cNvGrpSpPr/>
          <p:nvPr/>
        </p:nvGrpSpPr>
        <p:grpSpPr>
          <a:xfrm>
            <a:off x="508000" y="3115132"/>
            <a:ext cx="356870" cy="356870"/>
            <a:chOff x="508000" y="3115132"/>
            <a:chExt cx="356870" cy="356870"/>
          </a:xfrm>
        </p:grpSpPr>
        <p:sp>
          <p:nvSpPr>
            <p:cNvPr id="13" name="object 11"/>
            <p:cNvSpPr/>
            <p:nvPr/>
          </p:nvSpPr>
          <p:spPr>
            <a:xfrm>
              <a:off x="508000" y="3115132"/>
              <a:ext cx="356870" cy="356870"/>
            </a:xfrm>
            <a:custGeom>
              <a:avLst/>
              <a:gdLst/>
              <a:ahLst/>
              <a:cxnLst/>
              <a:rect l="l" t="t" r="r" b="b"/>
              <a:pathLst>
                <a:path w="356869" h="356870">
                  <a:moveTo>
                    <a:pt x="178155" y="0"/>
                  </a:moveTo>
                  <a:lnTo>
                    <a:pt x="130796" y="6363"/>
                  </a:lnTo>
                  <a:lnTo>
                    <a:pt x="88239" y="24321"/>
                  </a:lnTo>
                  <a:lnTo>
                    <a:pt x="52182" y="52177"/>
                  </a:lnTo>
                  <a:lnTo>
                    <a:pt x="24324" y="88233"/>
                  </a:lnTo>
                  <a:lnTo>
                    <a:pt x="6364" y="130792"/>
                  </a:lnTo>
                  <a:lnTo>
                    <a:pt x="0" y="178155"/>
                  </a:lnTo>
                  <a:lnTo>
                    <a:pt x="6364" y="225518"/>
                  </a:lnTo>
                  <a:lnTo>
                    <a:pt x="24324" y="268077"/>
                  </a:lnTo>
                  <a:lnTo>
                    <a:pt x="52182" y="304133"/>
                  </a:lnTo>
                  <a:lnTo>
                    <a:pt x="88239" y="331989"/>
                  </a:lnTo>
                  <a:lnTo>
                    <a:pt x="130796" y="349947"/>
                  </a:lnTo>
                  <a:lnTo>
                    <a:pt x="178155" y="356311"/>
                  </a:lnTo>
                  <a:lnTo>
                    <a:pt x="225518" y="349947"/>
                  </a:lnTo>
                  <a:lnTo>
                    <a:pt x="268077" y="331989"/>
                  </a:lnTo>
                  <a:lnTo>
                    <a:pt x="304133" y="304133"/>
                  </a:lnTo>
                  <a:lnTo>
                    <a:pt x="331989" y="268077"/>
                  </a:lnTo>
                  <a:lnTo>
                    <a:pt x="349947" y="225518"/>
                  </a:lnTo>
                  <a:lnTo>
                    <a:pt x="356311" y="178155"/>
                  </a:lnTo>
                  <a:lnTo>
                    <a:pt x="349947" y="130792"/>
                  </a:lnTo>
                  <a:lnTo>
                    <a:pt x="331989" y="88233"/>
                  </a:lnTo>
                  <a:lnTo>
                    <a:pt x="304133" y="52177"/>
                  </a:lnTo>
                  <a:lnTo>
                    <a:pt x="268077" y="24321"/>
                  </a:lnTo>
                  <a:lnTo>
                    <a:pt x="225518" y="6363"/>
                  </a:lnTo>
                  <a:lnTo>
                    <a:pt x="1781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2"/>
            <p:cNvSpPr/>
            <p:nvPr/>
          </p:nvSpPr>
          <p:spPr>
            <a:xfrm>
              <a:off x="555492" y="3156123"/>
              <a:ext cx="261620" cy="274320"/>
            </a:xfrm>
            <a:custGeom>
              <a:avLst/>
              <a:gdLst/>
              <a:ahLst/>
              <a:cxnLst/>
              <a:rect l="l" t="t" r="r" b="b"/>
              <a:pathLst>
                <a:path w="261619" h="274320">
                  <a:moveTo>
                    <a:pt x="136524" y="236385"/>
                  </a:moveTo>
                  <a:lnTo>
                    <a:pt x="124790" y="236385"/>
                  </a:lnTo>
                  <a:lnTo>
                    <a:pt x="81298" y="260794"/>
                  </a:lnTo>
                  <a:lnTo>
                    <a:pt x="74345" y="274320"/>
                  </a:lnTo>
                  <a:lnTo>
                    <a:pt x="130657" y="266014"/>
                  </a:lnTo>
                  <a:lnTo>
                    <a:pt x="182713" y="266014"/>
                  </a:lnTo>
                  <a:lnTo>
                    <a:pt x="180022" y="260794"/>
                  </a:lnTo>
                  <a:lnTo>
                    <a:pt x="136524" y="236385"/>
                  </a:lnTo>
                  <a:close/>
                </a:path>
                <a:path w="261619" h="274320">
                  <a:moveTo>
                    <a:pt x="182713" y="266014"/>
                  </a:moveTo>
                  <a:lnTo>
                    <a:pt x="130657" y="266014"/>
                  </a:lnTo>
                  <a:lnTo>
                    <a:pt x="186994" y="274320"/>
                  </a:lnTo>
                  <a:lnTo>
                    <a:pt x="182713" y="266014"/>
                  </a:lnTo>
                  <a:close/>
                </a:path>
                <a:path w="261619" h="274320">
                  <a:moveTo>
                    <a:pt x="151561" y="134632"/>
                  </a:moveTo>
                  <a:lnTo>
                    <a:pt x="109778" y="134632"/>
                  </a:lnTo>
                  <a:lnTo>
                    <a:pt x="117182" y="236385"/>
                  </a:lnTo>
                  <a:lnTo>
                    <a:pt x="144157" y="236385"/>
                  </a:lnTo>
                  <a:lnTo>
                    <a:pt x="151561" y="134632"/>
                  </a:lnTo>
                  <a:close/>
                </a:path>
                <a:path w="261619" h="274320">
                  <a:moveTo>
                    <a:pt x="225488" y="134632"/>
                  </a:moveTo>
                  <a:lnTo>
                    <a:pt x="151561" y="134632"/>
                  </a:lnTo>
                  <a:lnTo>
                    <a:pt x="253199" y="171272"/>
                  </a:lnTo>
                  <a:lnTo>
                    <a:pt x="254939" y="160312"/>
                  </a:lnTo>
                  <a:lnTo>
                    <a:pt x="261327" y="160312"/>
                  </a:lnTo>
                  <a:lnTo>
                    <a:pt x="256679" y="154495"/>
                  </a:lnTo>
                  <a:lnTo>
                    <a:pt x="246786" y="148539"/>
                  </a:lnTo>
                  <a:lnTo>
                    <a:pt x="246786" y="143852"/>
                  </a:lnTo>
                  <a:lnTo>
                    <a:pt x="238963" y="143852"/>
                  </a:lnTo>
                  <a:lnTo>
                    <a:pt x="225488" y="135750"/>
                  </a:lnTo>
                  <a:lnTo>
                    <a:pt x="225488" y="134632"/>
                  </a:lnTo>
                  <a:close/>
                </a:path>
                <a:path w="261619" h="274320">
                  <a:moveTo>
                    <a:pt x="20612" y="136245"/>
                  </a:moveTo>
                  <a:lnTo>
                    <a:pt x="16281" y="136258"/>
                  </a:lnTo>
                  <a:lnTo>
                    <a:pt x="14554" y="137998"/>
                  </a:lnTo>
                  <a:lnTo>
                    <a:pt x="14554" y="148539"/>
                  </a:lnTo>
                  <a:lnTo>
                    <a:pt x="4635" y="154495"/>
                  </a:lnTo>
                  <a:lnTo>
                    <a:pt x="0" y="160299"/>
                  </a:lnTo>
                  <a:lnTo>
                    <a:pt x="6390" y="160312"/>
                  </a:lnTo>
                  <a:lnTo>
                    <a:pt x="8127" y="171259"/>
                  </a:lnTo>
                  <a:lnTo>
                    <a:pt x="84189" y="143852"/>
                  </a:lnTo>
                  <a:lnTo>
                    <a:pt x="22364" y="143852"/>
                  </a:lnTo>
                  <a:lnTo>
                    <a:pt x="22364" y="137998"/>
                  </a:lnTo>
                  <a:lnTo>
                    <a:pt x="20612" y="136245"/>
                  </a:lnTo>
                  <a:close/>
                </a:path>
                <a:path w="261619" h="274320">
                  <a:moveTo>
                    <a:pt x="46520" y="115544"/>
                  </a:moveTo>
                  <a:lnTo>
                    <a:pt x="38912" y="115557"/>
                  </a:lnTo>
                  <a:lnTo>
                    <a:pt x="35839" y="118630"/>
                  </a:lnTo>
                  <a:lnTo>
                    <a:pt x="35818" y="135750"/>
                  </a:lnTo>
                  <a:lnTo>
                    <a:pt x="22364" y="143852"/>
                  </a:lnTo>
                  <a:lnTo>
                    <a:pt x="84189" y="143852"/>
                  </a:lnTo>
                  <a:lnTo>
                    <a:pt x="109778" y="134632"/>
                  </a:lnTo>
                  <a:lnTo>
                    <a:pt x="225488" y="134632"/>
                  </a:lnTo>
                  <a:lnTo>
                    <a:pt x="225488" y="127482"/>
                  </a:lnTo>
                  <a:lnTo>
                    <a:pt x="211700" y="127469"/>
                  </a:lnTo>
                  <a:lnTo>
                    <a:pt x="49606" y="127469"/>
                  </a:lnTo>
                  <a:lnTo>
                    <a:pt x="49606" y="118630"/>
                  </a:lnTo>
                  <a:lnTo>
                    <a:pt x="46520" y="115544"/>
                  </a:lnTo>
                  <a:close/>
                </a:path>
                <a:path w="261619" h="274320">
                  <a:moveTo>
                    <a:pt x="245033" y="136258"/>
                  </a:moveTo>
                  <a:lnTo>
                    <a:pt x="240715" y="136258"/>
                  </a:lnTo>
                  <a:lnTo>
                    <a:pt x="238975" y="137998"/>
                  </a:lnTo>
                  <a:lnTo>
                    <a:pt x="238963" y="143852"/>
                  </a:lnTo>
                  <a:lnTo>
                    <a:pt x="246786" y="143852"/>
                  </a:lnTo>
                  <a:lnTo>
                    <a:pt x="246773" y="137998"/>
                  </a:lnTo>
                  <a:lnTo>
                    <a:pt x="245033" y="136258"/>
                  </a:lnTo>
                  <a:close/>
                </a:path>
                <a:path w="261619" h="274320">
                  <a:moveTo>
                    <a:pt x="222415" y="115557"/>
                  </a:moveTo>
                  <a:lnTo>
                    <a:pt x="214807" y="115557"/>
                  </a:lnTo>
                  <a:lnTo>
                    <a:pt x="211721" y="118630"/>
                  </a:lnTo>
                  <a:lnTo>
                    <a:pt x="211721" y="127482"/>
                  </a:lnTo>
                  <a:lnTo>
                    <a:pt x="225488" y="127482"/>
                  </a:lnTo>
                  <a:lnTo>
                    <a:pt x="225488" y="118630"/>
                  </a:lnTo>
                  <a:lnTo>
                    <a:pt x="222415" y="115557"/>
                  </a:lnTo>
                  <a:close/>
                </a:path>
                <a:path w="261619" h="274320">
                  <a:moveTo>
                    <a:pt x="91084" y="83870"/>
                  </a:moveTo>
                  <a:lnTo>
                    <a:pt x="81572" y="83870"/>
                  </a:lnTo>
                  <a:lnTo>
                    <a:pt x="77711" y="87718"/>
                  </a:lnTo>
                  <a:lnTo>
                    <a:pt x="77698" y="110578"/>
                  </a:lnTo>
                  <a:lnTo>
                    <a:pt x="49606" y="127469"/>
                  </a:lnTo>
                  <a:lnTo>
                    <a:pt x="211700" y="127469"/>
                  </a:lnTo>
                  <a:lnTo>
                    <a:pt x="183616" y="110578"/>
                  </a:lnTo>
                  <a:lnTo>
                    <a:pt x="183616" y="100228"/>
                  </a:lnTo>
                  <a:lnTo>
                    <a:pt x="94945" y="100228"/>
                  </a:lnTo>
                  <a:lnTo>
                    <a:pt x="94945" y="87718"/>
                  </a:lnTo>
                  <a:lnTo>
                    <a:pt x="91084" y="83870"/>
                  </a:lnTo>
                  <a:close/>
                </a:path>
                <a:path w="261619" h="274320">
                  <a:moveTo>
                    <a:pt x="130657" y="0"/>
                  </a:moveTo>
                  <a:lnTo>
                    <a:pt x="122261" y="11843"/>
                  </a:lnTo>
                  <a:lnTo>
                    <a:pt x="117832" y="20693"/>
                  </a:lnTo>
                  <a:lnTo>
                    <a:pt x="115900" y="30959"/>
                  </a:lnTo>
                  <a:lnTo>
                    <a:pt x="114998" y="47053"/>
                  </a:lnTo>
                  <a:lnTo>
                    <a:pt x="110921" y="90614"/>
                  </a:lnTo>
                  <a:lnTo>
                    <a:pt x="94945" y="100228"/>
                  </a:lnTo>
                  <a:lnTo>
                    <a:pt x="166395" y="100228"/>
                  </a:lnTo>
                  <a:lnTo>
                    <a:pt x="150406" y="90614"/>
                  </a:lnTo>
                  <a:lnTo>
                    <a:pt x="146329" y="47053"/>
                  </a:lnTo>
                  <a:lnTo>
                    <a:pt x="143387" y="28182"/>
                  </a:lnTo>
                  <a:lnTo>
                    <a:pt x="138055" y="13287"/>
                  </a:lnTo>
                  <a:lnTo>
                    <a:pt x="132942" y="3512"/>
                  </a:lnTo>
                  <a:lnTo>
                    <a:pt x="130657" y="0"/>
                  </a:lnTo>
                  <a:close/>
                </a:path>
                <a:path w="261619" h="274320">
                  <a:moveTo>
                    <a:pt x="179768" y="83870"/>
                  </a:moveTo>
                  <a:lnTo>
                    <a:pt x="170243" y="83870"/>
                  </a:lnTo>
                  <a:lnTo>
                    <a:pt x="166420" y="87718"/>
                  </a:lnTo>
                  <a:lnTo>
                    <a:pt x="166395" y="100228"/>
                  </a:lnTo>
                  <a:lnTo>
                    <a:pt x="183616" y="100228"/>
                  </a:lnTo>
                  <a:lnTo>
                    <a:pt x="183603" y="87718"/>
                  </a:lnTo>
                  <a:lnTo>
                    <a:pt x="179768" y="83870"/>
                  </a:lnTo>
                  <a:close/>
                </a:path>
              </a:pathLst>
            </a:custGeom>
            <a:solidFill>
              <a:srgbClr val="FB8F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3"/>
          <p:cNvSpPr txBox="1"/>
          <p:nvPr/>
        </p:nvSpPr>
        <p:spPr>
          <a:xfrm>
            <a:off x="978575" y="3745603"/>
            <a:ext cx="4876800" cy="81945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600" b="1" dirty="0">
                <a:solidFill>
                  <a:srgbClr val="00AEEE"/>
                </a:solidFill>
                <a:latin typeface="Montserrat ExtraBold" panose="00000900000000000000" pitchFamily="2" charset="0"/>
                <a:cs typeface="Poppins ExtraBold" panose="00000900000000000000" pitchFamily="50" charset="0"/>
              </a:rPr>
              <a:t>Defence –Aerospace Systems</a:t>
            </a:r>
            <a:endParaRPr sz="1600" dirty="0">
              <a:latin typeface="Montserrat ExtraBold" panose="00000900000000000000" pitchFamily="2" charset="0"/>
              <a:cs typeface="Poppins ExtraBold" panose="00000900000000000000" pitchFamily="50" charset="0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2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On-Board Weapon System Electronics solutions &amp; Ground</a:t>
            </a:r>
            <a:endParaRPr sz="12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2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Support Equipment for Missile Systems</a:t>
            </a:r>
            <a:endParaRPr sz="12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  <p:grpSp>
        <p:nvGrpSpPr>
          <p:cNvPr id="16" name="object 14"/>
          <p:cNvGrpSpPr/>
          <p:nvPr/>
        </p:nvGrpSpPr>
        <p:grpSpPr>
          <a:xfrm>
            <a:off x="508000" y="3879730"/>
            <a:ext cx="356870" cy="356870"/>
            <a:chOff x="508000" y="3879730"/>
            <a:chExt cx="356870" cy="356870"/>
          </a:xfrm>
        </p:grpSpPr>
        <p:sp>
          <p:nvSpPr>
            <p:cNvPr id="17" name="object 15"/>
            <p:cNvSpPr/>
            <p:nvPr/>
          </p:nvSpPr>
          <p:spPr>
            <a:xfrm>
              <a:off x="508000" y="3879730"/>
              <a:ext cx="356870" cy="356870"/>
            </a:xfrm>
            <a:custGeom>
              <a:avLst/>
              <a:gdLst/>
              <a:ahLst/>
              <a:cxnLst/>
              <a:rect l="l" t="t" r="r" b="b"/>
              <a:pathLst>
                <a:path w="356869" h="356870">
                  <a:moveTo>
                    <a:pt x="178155" y="0"/>
                  </a:moveTo>
                  <a:lnTo>
                    <a:pt x="130796" y="6364"/>
                  </a:lnTo>
                  <a:lnTo>
                    <a:pt x="88239" y="24324"/>
                  </a:lnTo>
                  <a:lnTo>
                    <a:pt x="52182" y="52182"/>
                  </a:lnTo>
                  <a:lnTo>
                    <a:pt x="24324" y="88239"/>
                  </a:lnTo>
                  <a:lnTo>
                    <a:pt x="6364" y="130796"/>
                  </a:lnTo>
                  <a:lnTo>
                    <a:pt x="0" y="178155"/>
                  </a:lnTo>
                  <a:lnTo>
                    <a:pt x="6364" y="225518"/>
                  </a:lnTo>
                  <a:lnTo>
                    <a:pt x="24324" y="268077"/>
                  </a:lnTo>
                  <a:lnTo>
                    <a:pt x="52182" y="304133"/>
                  </a:lnTo>
                  <a:lnTo>
                    <a:pt x="88239" y="331989"/>
                  </a:lnTo>
                  <a:lnTo>
                    <a:pt x="130796" y="349947"/>
                  </a:lnTo>
                  <a:lnTo>
                    <a:pt x="178155" y="356311"/>
                  </a:lnTo>
                  <a:lnTo>
                    <a:pt x="225518" y="349947"/>
                  </a:lnTo>
                  <a:lnTo>
                    <a:pt x="268077" y="331989"/>
                  </a:lnTo>
                  <a:lnTo>
                    <a:pt x="304133" y="304133"/>
                  </a:lnTo>
                  <a:lnTo>
                    <a:pt x="331989" y="268077"/>
                  </a:lnTo>
                  <a:lnTo>
                    <a:pt x="349947" y="225518"/>
                  </a:lnTo>
                  <a:lnTo>
                    <a:pt x="356311" y="178155"/>
                  </a:lnTo>
                  <a:lnTo>
                    <a:pt x="349947" y="130796"/>
                  </a:lnTo>
                  <a:lnTo>
                    <a:pt x="331989" y="88239"/>
                  </a:lnTo>
                  <a:lnTo>
                    <a:pt x="304133" y="52182"/>
                  </a:lnTo>
                  <a:lnTo>
                    <a:pt x="268077" y="24324"/>
                  </a:lnTo>
                  <a:lnTo>
                    <a:pt x="225518" y="6364"/>
                  </a:lnTo>
                  <a:lnTo>
                    <a:pt x="1781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4969" y="3920733"/>
              <a:ext cx="182377" cy="274308"/>
            </a:xfrm>
            <a:prstGeom prst="rect">
              <a:avLst/>
            </a:prstGeom>
          </p:spPr>
        </p:pic>
      </p:grpSp>
      <p:sp>
        <p:nvSpPr>
          <p:cNvPr id="19" name="object 17"/>
          <p:cNvSpPr txBox="1"/>
          <p:nvPr/>
        </p:nvSpPr>
        <p:spPr>
          <a:xfrm>
            <a:off x="978575" y="4766414"/>
            <a:ext cx="4876165" cy="1004121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600" b="1" dirty="0">
                <a:solidFill>
                  <a:srgbClr val="00AEEE"/>
                </a:solidFill>
                <a:latin typeface="Montserrat ExtraBold" panose="00000900000000000000" pitchFamily="2" charset="0"/>
                <a:cs typeface="Poppins ExtraBold" panose="00000900000000000000" pitchFamily="50" charset="0"/>
              </a:rPr>
              <a:t>Defence -Naval Systems</a:t>
            </a:r>
            <a:endParaRPr sz="1600" dirty="0">
              <a:latin typeface="Montserrat ExtraBold" panose="00000900000000000000" pitchFamily="2" charset="0"/>
              <a:cs typeface="Poppins ExtraBold" panose="00000900000000000000" pitchFamily="50" charset="0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2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On-Board Weapon electronics and Ground Support equipment</a:t>
            </a:r>
            <a:endParaRPr sz="12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2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for Torpedoes, Decoys -Jammers, Submarines and Ships</a:t>
            </a:r>
            <a:endParaRPr sz="12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  <p:grpSp>
        <p:nvGrpSpPr>
          <p:cNvPr id="20" name="object 18"/>
          <p:cNvGrpSpPr/>
          <p:nvPr/>
        </p:nvGrpSpPr>
        <p:grpSpPr>
          <a:xfrm>
            <a:off x="508000" y="4900542"/>
            <a:ext cx="356870" cy="356870"/>
            <a:chOff x="508000" y="4900542"/>
            <a:chExt cx="356870" cy="356870"/>
          </a:xfrm>
        </p:grpSpPr>
        <p:sp>
          <p:nvSpPr>
            <p:cNvPr id="21" name="object 19"/>
            <p:cNvSpPr/>
            <p:nvPr/>
          </p:nvSpPr>
          <p:spPr>
            <a:xfrm>
              <a:off x="508000" y="4900542"/>
              <a:ext cx="356870" cy="356870"/>
            </a:xfrm>
            <a:custGeom>
              <a:avLst/>
              <a:gdLst/>
              <a:ahLst/>
              <a:cxnLst/>
              <a:rect l="l" t="t" r="r" b="b"/>
              <a:pathLst>
                <a:path w="356869" h="356870">
                  <a:moveTo>
                    <a:pt x="178155" y="0"/>
                  </a:moveTo>
                  <a:lnTo>
                    <a:pt x="130796" y="6364"/>
                  </a:lnTo>
                  <a:lnTo>
                    <a:pt x="88239" y="24324"/>
                  </a:lnTo>
                  <a:lnTo>
                    <a:pt x="52182" y="52182"/>
                  </a:lnTo>
                  <a:lnTo>
                    <a:pt x="24324" y="88239"/>
                  </a:lnTo>
                  <a:lnTo>
                    <a:pt x="6364" y="130796"/>
                  </a:lnTo>
                  <a:lnTo>
                    <a:pt x="0" y="178155"/>
                  </a:lnTo>
                  <a:lnTo>
                    <a:pt x="6364" y="225518"/>
                  </a:lnTo>
                  <a:lnTo>
                    <a:pt x="24324" y="268077"/>
                  </a:lnTo>
                  <a:lnTo>
                    <a:pt x="52182" y="304133"/>
                  </a:lnTo>
                  <a:lnTo>
                    <a:pt x="88239" y="331989"/>
                  </a:lnTo>
                  <a:lnTo>
                    <a:pt x="130796" y="349947"/>
                  </a:lnTo>
                  <a:lnTo>
                    <a:pt x="178155" y="356311"/>
                  </a:lnTo>
                  <a:lnTo>
                    <a:pt x="225518" y="349947"/>
                  </a:lnTo>
                  <a:lnTo>
                    <a:pt x="268077" y="331989"/>
                  </a:lnTo>
                  <a:lnTo>
                    <a:pt x="304133" y="304133"/>
                  </a:lnTo>
                  <a:lnTo>
                    <a:pt x="331989" y="268077"/>
                  </a:lnTo>
                  <a:lnTo>
                    <a:pt x="349947" y="225518"/>
                  </a:lnTo>
                  <a:lnTo>
                    <a:pt x="356311" y="178155"/>
                  </a:lnTo>
                  <a:lnTo>
                    <a:pt x="349947" y="130796"/>
                  </a:lnTo>
                  <a:lnTo>
                    <a:pt x="331989" y="88239"/>
                  </a:lnTo>
                  <a:lnTo>
                    <a:pt x="304133" y="52182"/>
                  </a:lnTo>
                  <a:lnTo>
                    <a:pt x="268077" y="24324"/>
                  </a:lnTo>
                  <a:lnTo>
                    <a:pt x="225518" y="6364"/>
                  </a:lnTo>
                  <a:lnTo>
                    <a:pt x="1781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0"/>
            <p:cNvSpPr/>
            <p:nvPr/>
          </p:nvSpPr>
          <p:spPr>
            <a:xfrm>
              <a:off x="523369" y="4982309"/>
              <a:ext cx="325120" cy="149860"/>
            </a:xfrm>
            <a:custGeom>
              <a:avLst/>
              <a:gdLst/>
              <a:ahLst/>
              <a:cxnLst/>
              <a:rect l="l" t="t" r="r" b="b"/>
              <a:pathLst>
                <a:path w="325119" h="149860">
                  <a:moveTo>
                    <a:pt x="324954" y="106260"/>
                  </a:moveTo>
                  <a:lnTo>
                    <a:pt x="223380" y="106273"/>
                  </a:lnTo>
                  <a:lnTo>
                    <a:pt x="217068" y="114109"/>
                  </a:lnTo>
                  <a:lnTo>
                    <a:pt x="622" y="114109"/>
                  </a:lnTo>
                  <a:lnTo>
                    <a:pt x="2425" y="126246"/>
                  </a:lnTo>
                  <a:lnTo>
                    <a:pt x="6932" y="137642"/>
                  </a:lnTo>
                  <a:lnTo>
                    <a:pt x="12789" y="146095"/>
                  </a:lnTo>
                  <a:lnTo>
                    <a:pt x="18643" y="149402"/>
                  </a:lnTo>
                  <a:lnTo>
                    <a:pt x="296125" y="149402"/>
                  </a:lnTo>
                  <a:lnTo>
                    <a:pt x="324954" y="106260"/>
                  </a:lnTo>
                  <a:close/>
                </a:path>
                <a:path w="325119" h="149860">
                  <a:moveTo>
                    <a:pt x="3975" y="86156"/>
                  </a:moveTo>
                  <a:lnTo>
                    <a:pt x="2438" y="86448"/>
                  </a:lnTo>
                  <a:lnTo>
                    <a:pt x="1295" y="88264"/>
                  </a:lnTo>
                  <a:lnTo>
                    <a:pt x="0" y="90855"/>
                  </a:lnTo>
                  <a:lnTo>
                    <a:pt x="1054" y="92722"/>
                  </a:lnTo>
                  <a:lnTo>
                    <a:pt x="2882" y="94005"/>
                  </a:lnTo>
                  <a:lnTo>
                    <a:pt x="19659" y="103085"/>
                  </a:lnTo>
                  <a:lnTo>
                    <a:pt x="18745" y="104038"/>
                  </a:lnTo>
                  <a:lnTo>
                    <a:pt x="17970" y="105117"/>
                  </a:lnTo>
                  <a:lnTo>
                    <a:pt x="17284" y="106273"/>
                  </a:lnTo>
                  <a:lnTo>
                    <a:pt x="36664" y="106273"/>
                  </a:lnTo>
                  <a:lnTo>
                    <a:pt x="36664" y="98666"/>
                  </a:lnTo>
                  <a:lnTo>
                    <a:pt x="27419" y="98666"/>
                  </a:lnTo>
                  <a:lnTo>
                    <a:pt x="6146" y="87020"/>
                  </a:lnTo>
                  <a:lnTo>
                    <a:pt x="3975" y="86156"/>
                  </a:lnTo>
                  <a:close/>
                </a:path>
                <a:path w="325119" h="149860">
                  <a:moveTo>
                    <a:pt x="206032" y="67055"/>
                  </a:moveTo>
                  <a:lnTo>
                    <a:pt x="155574" y="67055"/>
                  </a:lnTo>
                  <a:lnTo>
                    <a:pt x="155574" y="94500"/>
                  </a:lnTo>
                  <a:lnTo>
                    <a:pt x="58280" y="94500"/>
                  </a:lnTo>
                  <a:lnTo>
                    <a:pt x="58280" y="106260"/>
                  </a:lnTo>
                  <a:lnTo>
                    <a:pt x="213690" y="106260"/>
                  </a:lnTo>
                  <a:lnTo>
                    <a:pt x="219176" y="99529"/>
                  </a:lnTo>
                  <a:lnTo>
                    <a:pt x="220903" y="98602"/>
                  </a:lnTo>
                  <a:lnTo>
                    <a:pt x="222694" y="98424"/>
                  </a:lnTo>
                  <a:lnTo>
                    <a:pt x="234975" y="98424"/>
                  </a:lnTo>
                  <a:lnTo>
                    <a:pt x="235141" y="96202"/>
                  </a:lnTo>
                  <a:lnTo>
                    <a:pt x="235266" y="92722"/>
                  </a:lnTo>
                  <a:lnTo>
                    <a:pt x="235244" y="90373"/>
                  </a:lnTo>
                  <a:lnTo>
                    <a:pt x="234746" y="87147"/>
                  </a:lnTo>
                  <a:lnTo>
                    <a:pt x="247044" y="80416"/>
                  </a:lnTo>
                  <a:lnTo>
                    <a:pt x="231140" y="80416"/>
                  </a:lnTo>
                  <a:lnTo>
                    <a:pt x="228358" y="77139"/>
                  </a:lnTo>
                  <a:lnTo>
                    <a:pt x="224472" y="74891"/>
                  </a:lnTo>
                  <a:lnTo>
                    <a:pt x="206032" y="74891"/>
                  </a:lnTo>
                  <a:lnTo>
                    <a:pt x="206032" y="67055"/>
                  </a:lnTo>
                  <a:close/>
                </a:path>
                <a:path w="325119" h="149860">
                  <a:moveTo>
                    <a:pt x="33629" y="98323"/>
                  </a:moveTo>
                  <a:lnTo>
                    <a:pt x="30302" y="98386"/>
                  </a:lnTo>
                  <a:lnTo>
                    <a:pt x="27419" y="98666"/>
                  </a:lnTo>
                  <a:lnTo>
                    <a:pt x="36664" y="98666"/>
                  </a:lnTo>
                  <a:lnTo>
                    <a:pt x="36664" y="98424"/>
                  </a:lnTo>
                  <a:lnTo>
                    <a:pt x="33629" y="98323"/>
                  </a:lnTo>
                  <a:close/>
                </a:path>
                <a:path w="325119" h="149860">
                  <a:moveTo>
                    <a:pt x="266636" y="90373"/>
                  </a:moveTo>
                  <a:lnTo>
                    <a:pt x="263575" y="90589"/>
                  </a:lnTo>
                  <a:lnTo>
                    <a:pt x="260426" y="90589"/>
                  </a:lnTo>
                  <a:lnTo>
                    <a:pt x="260426" y="98424"/>
                  </a:lnTo>
                  <a:lnTo>
                    <a:pt x="279692" y="98424"/>
                  </a:lnTo>
                  <a:lnTo>
                    <a:pt x="278993" y="97281"/>
                  </a:lnTo>
                  <a:lnTo>
                    <a:pt x="278231" y="96202"/>
                  </a:lnTo>
                  <a:lnTo>
                    <a:pt x="277317" y="95237"/>
                  </a:lnTo>
                  <a:lnTo>
                    <a:pt x="285470" y="90830"/>
                  </a:lnTo>
                  <a:lnTo>
                    <a:pt x="269659" y="90830"/>
                  </a:lnTo>
                  <a:lnTo>
                    <a:pt x="266636" y="90373"/>
                  </a:lnTo>
                  <a:close/>
                </a:path>
                <a:path w="325119" h="149860">
                  <a:moveTo>
                    <a:pt x="292963" y="78244"/>
                  </a:moveTo>
                  <a:lnTo>
                    <a:pt x="290944" y="79184"/>
                  </a:lnTo>
                  <a:lnTo>
                    <a:pt x="269659" y="90830"/>
                  </a:lnTo>
                  <a:lnTo>
                    <a:pt x="285470" y="90830"/>
                  </a:lnTo>
                  <a:lnTo>
                    <a:pt x="294119" y="86156"/>
                  </a:lnTo>
                  <a:lnTo>
                    <a:pt x="295579" y="85420"/>
                  </a:lnTo>
                  <a:lnTo>
                    <a:pt x="296443" y="83477"/>
                  </a:lnTo>
                  <a:lnTo>
                    <a:pt x="296087" y="81737"/>
                  </a:lnTo>
                  <a:lnTo>
                    <a:pt x="295020" y="78574"/>
                  </a:lnTo>
                  <a:lnTo>
                    <a:pt x="292963" y="78244"/>
                  </a:lnTo>
                  <a:close/>
                </a:path>
                <a:path w="325119" h="149860">
                  <a:moveTo>
                    <a:pt x="46291" y="62585"/>
                  </a:moveTo>
                  <a:lnTo>
                    <a:pt x="44449" y="63766"/>
                  </a:lnTo>
                  <a:lnTo>
                    <a:pt x="43941" y="66433"/>
                  </a:lnTo>
                  <a:lnTo>
                    <a:pt x="43764" y="68097"/>
                  </a:lnTo>
                  <a:lnTo>
                    <a:pt x="44703" y="69837"/>
                  </a:lnTo>
                  <a:lnTo>
                    <a:pt x="46113" y="70497"/>
                  </a:lnTo>
                  <a:lnTo>
                    <a:pt x="62560" y="79438"/>
                  </a:lnTo>
                  <a:lnTo>
                    <a:pt x="60972" y="81419"/>
                  </a:lnTo>
                  <a:lnTo>
                    <a:pt x="59842" y="83896"/>
                  </a:lnTo>
                  <a:lnTo>
                    <a:pt x="59181" y="86664"/>
                  </a:lnTo>
                  <a:lnTo>
                    <a:pt x="83502" y="86664"/>
                  </a:lnTo>
                  <a:lnTo>
                    <a:pt x="83502" y="75018"/>
                  </a:lnTo>
                  <a:lnTo>
                    <a:pt x="70561" y="75018"/>
                  </a:lnTo>
                  <a:lnTo>
                    <a:pt x="49390" y="63512"/>
                  </a:lnTo>
                  <a:lnTo>
                    <a:pt x="46291" y="62585"/>
                  </a:lnTo>
                  <a:close/>
                </a:path>
                <a:path w="325119" h="149860">
                  <a:moveTo>
                    <a:pt x="133959" y="43535"/>
                  </a:moveTo>
                  <a:lnTo>
                    <a:pt x="119583" y="43535"/>
                  </a:lnTo>
                  <a:lnTo>
                    <a:pt x="112331" y="51346"/>
                  </a:lnTo>
                  <a:lnTo>
                    <a:pt x="112331" y="67055"/>
                  </a:lnTo>
                  <a:lnTo>
                    <a:pt x="105117" y="67055"/>
                  </a:lnTo>
                  <a:lnTo>
                    <a:pt x="105117" y="86664"/>
                  </a:lnTo>
                  <a:lnTo>
                    <a:pt x="133959" y="86664"/>
                  </a:lnTo>
                  <a:lnTo>
                    <a:pt x="133959" y="43535"/>
                  </a:lnTo>
                  <a:close/>
                </a:path>
                <a:path w="325119" h="149860">
                  <a:moveTo>
                    <a:pt x="250901" y="70827"/>
                  </a:moveTo>
                  <a:lnTo>
                    <a:pt x="249275" y="70853"/>
                  </a:lnTo>
                  <a:lnTo>
                    <a:pt x="243141" y="73215"/>
                  </a:lnTo>
                  <a:lnTo>
                    <a:pt x="237083" y="77152"/>
                  </a:lnTo>
                  <a:lnTo>
                    <a:pt x="231140" y="80416"/>
                  </a:lnTo>
                  <a:lnTo>
                    <a:pt x="247044" y="80416"/>
                  </a:lnTo>
                  <a:lnTo>
                    <a:pt x="250850" y="78333"/>
                  </a:lnTo>
                  <a:lnTo>
                    <a:pt x="252323" y="77571"/>
                  </a:lnTo>
                  <a:lnTo>
                    <a:pt x="253212" y="75628"/>
                  </a:lnTo>
                  <a:lnTo>
                    <a:pt x="252476" y="72161"/>
                  </a:lnTo>
                  <a:lnTo>
                    <a:pt x="250901" y="70827"/>
                  </a:lnTo>
                  <a:close/>
                </a:path>
                <a:path w="325119" h="149860">
                  <a:moveTo>
                    <a:pt x="79019" y="74853"/>
                  </a:moveTo>
                  <a:lnTo>
                    <a:pt x="74485" y="74904"/>
                  </a:lnTo>
                  <a:lnTo>
                    <a:pt x="70561" y="75018"/>
                  </a:lnTo>
                  <a:lnTo>
                    <a:pt x="83502" y="75018"/>
                  </a:lnTo>
                  <a:lnTo>
                    <a:pt x="79019" y="74853"/>
                  </a:lnTo>
                  <a:close/>
                </a:path>
                <a:path w="325119" h="149860">
                  <a:moveTo>
                    <a:pt x="198780" y="35686"/>
                  </a:moveTo>
                  <a:lnTo>
                    <a:pt x="162788" y="35686"/>
                  </a:lnTo>
                  <a:lnTo>
                    <a:pt x="162788" y="59220"/>
                  </a:lnTo>
                  <a:lnTo>
                    <a:pt x="206032" y="59220"/>
                  </a:lnTo>
                  <a:lnTo>
                    <a:pt x="206032" y="43510"/>
                  </a:lnTo>
                  <a:lnTo>
                    <a:pt x="198780" y="35686"/>
                  </a:lnTo>
                  <a:close/>
                </a:path>
                <a:path w="325119" h="149860">
                  <a:moveTo>
                    <a:pt x="177190" y="24041"/>
                  </a:moveTo>
                  <a:lnTo>
                    <a:pt x="169989" y="24041"/>
                  </a:lnTo>
                  <a:lnTo>
                    <a:pt x="169989" y="35686"/>
                  </a:lnTo>
                  <a:lnTo>
                    <a:pt x="177190" y="35686"/>
                  </a:lnTo>
                  <a:lnTo>
                    <a:pt x="177190" y="24041"/>
                  </a:lnTo>
                  <a:close/>
                </a:path>
                <a:path w="325119" h="149860">
                  <a:moveTo>
                    <a:pt x="144767" y="8242"/>
                  </a:moveTo>
                  <a:lnTo>
                    <a:pt x="144767" y="23939"/>
                  </a:lnTo>
                  <a:lnTo>
                    <a:pt x="151487" y="25512"/>
                  </a:lnTo>
                  <a:lnTo>
                    <a:pt x="157616" y="25542"/>
                  </a:lnTo>
                  <a:lnTo>
                    <a:pt x="169989" y="24041"/>
                  </a:lnTo>
                  <a:lnTo>
                    <a:pt x="177190" y="24041"/>
                  </a:lnTo>
                  <a:lnTo>
                    <a:pt x="177190" y="9858"/>
                  </a:lnTo>
                  <a:lnTo>
                    <a:pt x="157616" y="9858"/>
                  </a:lnTo>
                  <a:lnTo>
                    <a:pt x="151487" y="9823"/>
                  </a:lnTo>
                  <a:lnTo>
                    <a:pt x="144767" y="8242"/>
                  </a:lnTo>
                  <a:close/>
                </a:path>
                <a:path w="325119" h="149860">
                  <a:moveTo>
                    <a:pt x="175209" y="0"/>
                  </a:moveTo>
                  <a:lnTo>
                    <a:pt x="171373" y="520"/>
                  </a:lnTo>
                  <a:lnTo>
                    <a:pt x="169926" y="2374"/>
                  </a:lnTo>
                  <a:lnTo>
                    <a:pt x="169989" y="8369"/>
                  </a:lnTo>
                  <a:lnTo>
                    <a:pt x="157616" y="9858"/>
                  </a:lnTo>
                  <a:lnTo>
                    <a:pt x="177190" y="9858"/>
                  </a:lnTo>
                  <a:lnTo>
                    <a:pt x="177279" y="2057"/>
                  </a:lnTo>
                  <a:lnTo>
                    <a:pt x="175209" y="0"/>
                  </a:lnTo>
                  <a:close/>
                </a:path>
              </a:pathLst>
            </a:custGeom>
            <a:solidFill>
              <a:srgbClr val="FB8F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1"/>
          <p:cNvSpPr txBox="1"/>
          <p:nvPr/>
        </p:nvSpPr>
        <p:spPr>
          <a:xfrm>
            <a:off x="6820544" y="2981000"/>
            <a:ext cx="4876800" cy="81945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600" b="1" dirty="0">
                <a:solidFill>
                  <a:srgbClr val="00AEEE"/>
                </a:solidFill>
                <a:latin typeface="Montserrat ExtraBold" panose="00000900000000000000" pitchFamily="2" charset="0"/>
                <a:cs typeface="Poppins ExtraBold" panose="00000900000000000000" pitchFamily="50" charset="0"/>
              </a:rPr>
              <a:t>Satellite Space Systems</a:t>
            </a:r>
            <a:endParaRPr sz="1600" dirty="0">
              <a:latin typeface="Montserrat ExtraBold" panose="00000900000000000000" pitchFamily="2" charset="0"/>
              <a:cs typeface="Poppins ExtraBold" panose="00000900000000000000" pitchFamily="50" charset="0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2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Payload  Checkout  Systems and  Earth Station acquisition</a:t>
            </a:r>
            <a:endParaRPr sz="12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2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systems for Space applications</a:t>
            </a:r>
            <a:endParaRPr sz="12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  <p:grpSp>
        <p:nvGrpSpPr>
          <p:cNvPr id="24" name="object 22"/>
          <p:cNvGrpSpPr/>
          <p:nvPr/>
        </p:nvGrpSpPr>
        <p:grpSpPr>
          <a:xfrm>
            <a:off x="6350000" y="3115132"/>
            <a:ext cx="356870" cy="356870"/>
            <a:chOff x="6350000" y="3115132"/>
            <a:chExt cx="356870" cy="356870"/>
          </a:xfrm>
        </p:grpSpPr>
        <p:sp>
          <p:nvSpPr>
            <p:cNvPr id="25" name="object 23"/>
            <p:cNvSpPr/>
            <p:nvPr/>
          </p:nvSpPr>
          <p:spPr>
            <a:xfrm>
              <a:off x="6350000" y="3115132"/>
              <a:ext cx="356870" cy="356870"/>
            </a:xfrm>
            <a:custGeom>
              <a:avLst/>
              <a:gdLst/>
              <a:ahLst/>
              <a:cxnLst/>
              <a:rect l="l" t="t" r="r" b="b"/>
              <a:pathLst>
                <a:path w="356870" h="356870">
                  <a:moveTo>
                    <a:pt x="178155" y="0"/>
                  </a:moveTo>
                  <a:lnTo>
                    <a:pt x="130796" y="6363"/>
                  </a:lnTo>
                  <a:lnTo>
                    <a:pt x="88239" y="24321"/>
                  </a:lnTo>
                  <a:lnTo>
                    <a:pt x="52182" y="52177"/>
                  </a:lnTo>
                  <a:lnTo>
                    <a:pt x="24324" y="88233"/>
                  </a:lnTo>
                  <a:lnTo>
                    <a:pt x="6364" y="130792"/>
                  </a:lnTo>
                  <a:lnTo>
                    <a:pt x="0" y="178155"/>
                  </a:lnTo>
                  <a:lnTo>
                    <a:pt x="6364" y="225518"/>
                  </a:lnTo>
                  <a:lnTo>
                    <a:pt x="24324" y="268077"/>
                  </a:lnTo>
                  <a:lnTo>
                    <a:pt x="52182" y="304133"/>
                  </a:lnTo>
                  <a:lnTo>
                    <a:pt x="88239" y="331989"/>
                  </a:lnTo>
                  <a:lnTo>
                    <a:pt x="130796" y="349947"/>
                  </a:lnTo>
                  <a:lnTo>
                    <a:pt x="178155" y="356311"/>
                  </a:lnTo>
                  <a:lnTo>
                    <a:pt x="225518" y="349947"/>
                  </a:lnTo>
                  <a:lnTo>
                    <a:pt x="268077" y="331989"/>
                  </a:lnTo>
                  <a:lnTo>
                    <a:pt x="304133" y="304133"/>
                  </a:lnTo>
                  <a:lnTo>
                    <a:pt x="331989" y="268077"/>
                  </a:lnTo>
                  <a:lnTo>
                    <a:pt x="349947" y="225518"/>
                  </a:lnTo>
                  <a:lnTo>
                    <a:pt x="356311" y="178155"/>
                  </a:lnTo>
                  <a:lnTo>
                    <a:pt x="349947" y="130792"/>
                  </a:lnTo>
                  <a:lnTo>
                    <a:pt x="331989" y="88233"/>
                  </a:lnTo>
                  <a:lnTo>
                    <a:pt x="304133" y="52177"/>
                  </a:lnTo>
                  <a:lnTo>
                    <a:pt x="268077" y="24321"/>
                  </a:lnTo>
                  <a:lnTo>
                    <a:pt x="225518" y="6363"/>
                  </a:lnTo>
                  <a:lnTo>
                    <a:pt x="1781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92025" y="3157157"/>
              <a:ext cx="272271" cy="272097"/>
            </a:xfrm>
            <a:prstGeom prst="rect">
              <a:avLst/>
            </a:prstGeom>
          </p:spPr>
        </p:pic>
      </p:grpSp>
      <p:sp>
        <p:nvSpPr>
          <p:cNvPr id="27" name="object 25"/>
          <p:cNvSpPr txBox="1"/>
          <p:nvPr/>
        </p:nvSpPr>
        <p:spPr>
          <a:xfrm>
            <a:off x="6820544" y="4001575"/>
            <a:ext cx="4876165" cy="742511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600" b="1" dirty="0">
                <a:solidFill>
                  <a:srgbClr val="00AEEE"/>
                </a:solidFill>
                <a:latin typeface="Montserrat ExtraBold" panose="00000900000000000000" pitchFamily="2" charset="0"/>
                <a:cs typeface="Poppins ExtraBold" panose="00000900000000000000" pitchFamily="50" charset="0"/>
              </a:rPr>
              <a:t>Homeland Security &amp; Tele</a:t>
            </a:r>
            <a:r>
              <a:rPr lang="en-IN" sz="1600" b="1" dirty="0">
                <a:solidFill>
                  <a:srgbClr val="00AEEE"/>
                </a:solidFill>
                <a:latin typeface="Montserrat ExtraBold" panose="00000900000000000000" pitchFamily="2" charset="0"/>
                <a:cs typeface="Poppins ExtraBold" panose="00000900000000000000" pitchFamily="50" charset="0"/>
              </a:rPr>
              <a:t>com</a:t>
            </a:r>
            <a:endParaRPr sz="1600" dirty="0">
              <a:latin typeface="Montserrat ExtraBold" panose="00000900000000000000" pitchFamily="2" charset="0"/>
              <a:cs typeface="Poppins ExtraBold" panose="00000900000000000000" pitchFamily="50" charset="0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2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Tele</a:t>
            </a:r>
            <a:r>
              <a:rPr lang="en-IN" sz="12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com and Networking solutions </a:t>
            </a:r>
            <a:r>
              <a:rPr sz="12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&amp; </a:t>
            </a:r>
            <a:r>
              <a:rPr lang="en-IN" sz="12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I</a:t>
            </a:r>
            <a:r>
              <a:rPr sz="1200" dirty="0" err="1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ntegrated</a:t>
            </a:r>
            <a:r>
              <a:rPr sz="12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 S</a:t>
            </a:r>
            <a:r>
              <a:rPr lang="en-IN" sz="1200" dirty="0" err="1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ecurity</a:t>
            </a:r>
            <a:r>
              <a:rPr lang="en-IN" sz="12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 and surveillance solutions for Homeland security applications</a:t>
            </a:r>
            <a:endParaRPr sz="12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  <p:grpSp>
        <p:nvGrpSpPr>
          <p:cNvPr id="28" name="object 26"/>
          <p:cNvGrpSpPr/>
          <p:nvPr/>
        </p:nvGrpSpPr>
        <p:grpSpPr>
          <a:xfrm>
            <a:off x="6350000" y="4135701"/>
            <a:ext cx="356870" cy="356870"/>
            <a:chOff x="6350000" y="4135701"/>
            <a:chExt cx="356870" cy="356870"/>
          </a:xfrm>
        </p:grpSpPr>
        <p:sp>
          <p:nvSpPr>
            <p:cNvPr id="29" name="object 27"/>
            <p:cNvSpPr/>
            <p:nvPr/>
          </p:nvSpPr>
          <p:spPr>
            <a:xfrm>
              <a:off x="6350000" y="4135701"/>
              <a:ext cx="356870" cy="356870"/>
            </a:xfrm>
            <a:custGeom>
              <a:avLst/>
              <a:gdLst/>
              <a:ahLst/>
              <a:cxnLst/>
              <a:rect l="l" t="t" r="r" b="b"/>
              <a:pathLst>
                <a:path w="356870" h="356870">
                  <a:moveTo>
                    <a:pt x="178155" y="0"/>
                  </a:moveTo>
                  <a:lnTo>
                    <a:pt x="130796" y="6364"/>
                  </a:lnTo>
                  <a:lnTo>
                    <a:pt x="88239" y="24324"/>
                  </a:lnTo>
                  <a:lnTo>
                    <a:pt x="52182" y="52182"/>
                  </a:lnTo>
                  <a:lnTo>
                    <a:pt x="24324" y="88239"/>
                  </a:lnTo>
                  <a:lnTo>
                    <a:pt x="6364" y="130796"/>
                  </a:lnTo>
                  <a:lnTo>
                    <a:pt x="0" y="178155"/>
                  </a:lnTo>
                  <a:lnTo>
                    <a:pt x="6364" y="225518"/>
                  </a:lnTo>
                  <a:lnTo>
                    <a:pt x="24324" y="268077"/>
                  </a:lnTo>
                  <a:lnTo>
                    <a:pt x="52182" y="304133"/>
                  </a:lnTo>
                  <a:lnTo>
                    <a:pt x="88239" y="331989"/>
                  </a:lnTo>
                  <a:lnTo>
                    <a:pt x="130796" y="349947"/>
                  </a:lnTo>
                  <a:lnTo>
                    <a:pt x="178155" y="356311"/>
                  </a:lnTo>
                  <a:lnTo>
                    <a:pt x="225518" y="349947"/>
                  </a:lnTo>
                  <a:lnTo>
                    <a:pt x="268077" y="331989"/>
                  </a:lnTo>
                  <a:lnTo>
                    <a:pt x="304133" y="304133"/>
                  </a:lnTo>
                  <a:lnTo>
                    <a:pt x="331989" y="268077"/>
                  </a:lnTo>
                  <a:lnTo>
                    <a:pt x="349947" y="225518"/>
                  </a:lnTo>
                  <a:lnTo>
                    <a:pt x="356311" y="178155"/>
                  </a:lnTo>
                  <a:lnTo>
                    <a:pt x="349947" y="130796"/>
                  </a:lnTo>
                  <a:lnTo>
                    <a:pt x="331989" y="88239"/>
                  </a:lnTo>
                  <a:lnTo>
                    <a:pt x="304133" y="52182"/>
                  </a:lnTo>
                  <a:lnTo>
                    <a:pt x="268077" y="24324"/>
                  </a:lnTo>
                  <a:lnTo>
                    <a:pt x="225518" y="6364"/>
                  </a:lnTo>
                  <a:lnTo>
                    <a:pt x="1781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8"/>
            <p:cNvSpPr/>
            <p:nvPr/>
          </p:nvSpPr>
          <p:spPr>
            <a:xfrm>
              <a:off x="6381897" y="4201179"/>
              <a:ext cx="292735" cy="203200"/>
            </a:xfrm>
            <a:custGeom>
              <a:avLst/>
              <a:gdLst/>
              <a:ahLst/>
              <a:cxnLst/>
              <a:rect l="l" t="t" r="r" b="b"/>
              <a:pathLst>
                <a:path w="292734" h="203200">
                  <a:moveTo>
                    <a:pt x="26962" y="165709"/>
                  </a:moveTo>
                  <a:lnTo>
                    <a:pt x="18707" y="165709"/>
                  </a:lnTo>
                  <a:lnTo>
                    <a:pt x="11433" y="167180"/>
                  </a:lnTo>
                  <a:lnTo>
                    <a:pt x="5486" y="171189"/>
                  </a:lnTo>
                  <a:lnTo>
                    <a:pt x="1472" y="177132"/>
                  </a:lnTo>
                  <a:lnTo>
                    <a:pt x="0" y="184403"/>
                  </a:lnTo>
                  <a:lnTo>
                    <a:pt x="1472" y="191670"/>
                  </a:lnTo>
                  <a:lnTo>
                    <a:pt x="5486" y="197613"/>
                  </a:lnTo>
                  <a:lnTo>
                    <a:pt x="11433" y="201625"/>
                  </a:lnTo>
                  <a:lnTo>
                    <a:pt x="18707" y="203098"/>
                  </a:lnTo>
                  <a:lnTo>
                    <a:pt x="26962" y="203098"/>
                  </a:lnTo>
                  <a:lnTo>
                    <a:pt x="33896" y="197700"/>
                  </a:lnTo>
                  <a:lnTo>
                    <a:pt x="35988" y="191414"/>
                  </a:lnTo>
                  <a:lnTo>
                    <a:pt x="14833" y="191401"/>
                  </a:lnTo>
                  <a:lnTo>
                    <a:pt x="11709" y="188264"/>
                  </a:lnTo>
                  <a:lnTo>
                    <a:pt x="11709" y="180543"/>
                  </a:lnTo>
                  <a:lnTo>
                    <a:pt x="14833" y="177418"/>
                  </a:lnTo>
                  <a:lnTo>
                    <a:pt x="35992" y="177418"/>
                  </a:lnTo>
                  <a:lnTo>
                    <a:pt x="33896" y="171119"/>
                  </a:lnTo>
                  <a:lnTo>
                    <a:pt x="26962" y="165709"/>
                  </a:lnTo>
                  <a:close/>
                </a:path>
                <a:path w="292734" h="203200">
                  <a:moveTo>
                    <a:pt x="243676" y="168465"/>
                  </a:moveTo>
                  <a:lnTo>
                    <a:pt x="231216" y="168465"/>
                  </a:lnTo>
                  <a:lnTo>
                    <a:pt x="238683" y="188734"/>
                  </a:lnTo>
                  <a:lnTo>
                    <a:pt x="240880" y="190258"/>
                  </a:lnTo>
                  <a:lnTo>
                    <a:pt x="256146" y="190258"/>
                  </a:lnTo>
                  <a:lnTo>
                    <a:pt x="258639" y="197700"/>
                  </a:lnTo>
                  <a:lnTo>
                    <a:pt x="265569" y="203098"/>
                  </a:lnTo>
                  <a:lnTo>
                    <a:pt x="273824" y="203098"/>
                  </a:lnTo>
                  <a:lnTo>
                    <a:pt x="281096" y="201625"/>
                  </a:lnTo>
                  <a:lnTo>
                    <a:pt x="287039" y="197613"/>
                  </a:lnTo>
                  <a:lnTo>
                    <a:pt x="291048" y="191670"/>
                  </a:lnTo>
                  <a:lnTo>
                    <a:pt x="291102" y="191401"/>
                  </a:lnTo>
                  <a:lnTo>
                    <a:pt x="269963" y="191401"/>
                  </a:lnTo>
                  <a:lnTo>
                    <a:pt x="266839" y="188264"/>
                  </a:lnTo>
                  <a:lnTo>
                    <a:pt x="266814" y="180543"/>
                  </a:lnTo>
                  <a:lnTo>
                    <a:pt x="268803" y="178561"/>
                  </a:lnTo>
                  <a:lnTo>
                    <a:pt x="247408" y="178561"/>
                  </a:lnTo>
                  <a:lnTo>
                    <a:pt x="243676" y="168465"/>
                  </a:lnTo>
                  <a:close/>
                </a:path>
                <a:path w="292734" h="203200">
                  <a:moveTo>
                    <a:pt x="116865" y="168465"/>
                  </a:moveTo>
                  <a:lnTo>
                    <a:pt x="73621" y="168465"/>
                  </a:lnTo>
                  <a:lnTo>
                    <a:pt x="73665" y="180555"/>
                  </a:lnTo>
                  <a:lnTo>
                    <a:pt x="75038" y="187348"/>
                  </a:lnTo>
                  <a:lnTo>
                    <a:pt x="78895" y="193059"/>
                  </a:lnTo>
                  <a:lnTo>
                    <a:pt x="84605" y="196902"/>
                  </a:lnTo>
                  <a:lnTo>
                    <a:pt x="91579" y="198310"/>
                  </a:lnTo>
                  <a:lnTo>
                    <a:pt x="115061" y="198310"/>
                  </a:lnTo>
                  <a:lnTo>
                    <a:pt x="115061" y="170268"/>
                  </a:lnTo>
                  <a:lnTo>
                    <a:pt x="116865" y="168465"/>
                  </a:lnTo>
                  <a:close/>
                </a:path>
                <a:path w="292734" h="203200">
                  <a:moveTo>
                    <a:pt x="143027" y="167652"/>
                  </a:moveTo>
                  <a:lnTo>
                    <a:pt x="124142" y="167652"/>
                  </a:lnTo>
                  <a:lnTo>
                    <a:pt x="126758" y="170268"/>
                  </a:lnTo>
                  <a:lnTo>
                    <a:pt x="126758" y="198310"/>
                  </a:lnTo>
                  <a:lnTo>
                    <a:pt x="140411" y="198310"/>
                  </a:lnTo>
                  <a:lnTo>
                    <a:pt x="140411" y="170268"/>
                  </a:lnTo>
                  <a:lnTo>
                    <a:pt x="143027" y="167652"/>
                  </a:lnTo>
                  <a:close/>
                </a:path>
                <a:path w="292734" h="203200">
                  <a:moveTo>
                    <a:pt x="168376" y="167652"/>
                  </a:moveTo>
                  <a:lnTo>
                    <a:pt x="149491" y="167652"/>
                  </a:lnTo>
                  <a:lnTo>
                    <a:pt x="152107" y="170268"/>
                  </a:lnTo>
                  <a:lnTo>
                    <a:pt x="152107" y="198310"/>
                  </a:lnTo>
                  <a:lnTo>
                    <a:pt x="165760" y="198310"/>
                  </a:lnTo>
                  <a:lnTo>
                    <a:pt x="165760" y="170268"/>
                  </a:lnTo>
                  <a:lnTo>
                    <a:pt x="168376" y="167652"/>
                  </a:lnTo>
                  <a:close/>
                </a:path>
                <a:path w="292734" h="203200">
                  <a:moveTo>
                    <a:pt x="243375" y="167652"/>
                  </a:moveTo>
                  <a:lnTo>
                    <a:pt x="174840" y="167652"/>
                  </a:lnTo>
                  <a:lnTo>
                    <a:pt x="177457" y="170268"/>
                  </a:lnTo>
                  <a:lnTo>
                    <a:pt x="177457" y="198310"/>
                  </a:lnTo>
                  <a:lnTo>
                    <a:pt x="200926" y="198310"/>
                  </a:lnTo>
                  <a:lnTo>
                    <a:pt x="207900" y="196902"/>
                  </a:lnTo>
                  <a:lnTo>
                    <a:pt x="213610" y="193059"/>
                  </a:lnTo>
                  <a:lnTo>
                    <a:pt x="217468" y="187348"/>
                  </a:lnTo>
                  <a:lnTo>
                    <a:pt x="218840" y="180555"/>
                  </a:lnTo>
                  <a:lnTo>
                    <a:pt x="218884" y="168465"/>
                  </a:lnTo>
                  <a:lnTo>
                    <a:pt x="243676" y="168465"/>
                  </a:lnTo>
                  <a:lnTo>
                    <a:pt x="243375" y="167652"/>
                  </a:lnTo>
                  <a:close/>
                </a:path>
                <a:path w="292734" h="203200">
                  <a:moveTo>
                    <a:pt x="35992" y="177418"/>
                  </a:moveTo>
                  <a:lnTo>
                    <a:pt x="22555" y="177418"/>
                  </a:lnTo>
                  <a:lnTo>
                    <a:pt x="25679" y="180543"/>
                  </a:lnTo>
                  <a:lnTo>
                    <a:pt x="25692" y="188264"/>
                  </a:lnTo>
                  <a:lnTo>
                    <a:pt x="22567" y="191414"/>
                  </a:lnTo>
                  <a:lnTo>
                    <a:pt x="35992" y="191401"/>
                  </a:lnTo>
                  <a:lnTo>
                    <a:pt x="36372" y="190258"/>
                  </a:lnTo>
                  <a:lnTo>
                    <a:pt x="51638" y="190258"/>
                  </a:lnTo>
                  <a:lnTo>
                    <a:pt x="53835" y="188734"/>
                  </a:lnTo>
                  <a:lnTo>
                    <a:pt x="57595" y="178561"/>
                  </a:lnTo>
                  <a:lnTo>
                    <a:pt x="36372" y="178561"/>
                  </a:lnTo>
                  <a:lnTo>
                    <a:pt x="35992" y="177418"/>
                  </a:lnTo>
                  <a:close/>
                </a:path>
                <a:path w="292734" h="203200">
                  <a:moveTo>
                    <a:pt x="291103" y="177406"/>
                  </a:moveTo>
                  <a:lnTo>
                    <a:pt x="277685" y="177406"/>
                  </a:lnTo>
                  <a:lnTo>
                    <a:pt x="280822" y="180543"/>
                  </a:lnTo>
                  <a:lnTo>
                    <a:pt x="280809" y="188264"/>
                  </a:lnTo>
                  <a:lnTo>
                    <a:pt x="277685" y="191401"/>
                  </a:lnTo>
                  <a:lnTo>
                    <a:pt x="291102" y="191401"/>
                  </a:lnTo>
                  <a:lnTo>
                    <a:pt x="292519" y="184403"/>
                  </a:lnTo>
                  <a:lnTo>
                    <a:pt x="291103" y="177406"/>
                  </a:lnTo>
                  <a:close/>
                </a:path>
                <a:path w="292734" h="203200">
                  <a:moveTo>
                    <a:pt x="237731" y="156768"/>
                  </a:moveTo>
                  <a:lnTo>
                    <a:pt x="54800" y="156768"/>
                  </a:lnTo>
                  <a:lnTo>
                    <a:pt x="52603" y="158292"/>
                  </a:lnTo>
                  <a:lnTo>
                    <a:pt x="45110" y="178561"/>
                  </a:lnTo>
                  <a:lnTo>
                    <a:pt x="57595" y="178561"/>
                  </a:lnTo>
                  <a:lnTo>
                    <a:pt x="61328" y="168465"/>
                  </a:lnTo>
                  <a:lnTo>
                    <a:pt x="116865" y="168465"/>
                  </a:lnTo>
                  <a:lnTo>
                    <a:pt x="117678" y="167652"/>
                  </a:lnTo>
                  <a:lnTo>
                    <a:pt x="243375" y="167652"/>
                  </a:lnTo>
                  <a:lnTo>
                    <a:pt x="239915" y="158292"/>
                  </a:lnTo>
                  <a:lnTo>
                    <a:pt x="237731" y="156768"/>
                  </a:lnTo>
                  <a:close/>
                </a:path>
                <a:path w="292734" h="203200">
                  <a:moveTo>
                    <a:pt x="273824" y="165709"/>
                  </a:moveTo>
                  <a:lnTo>
                    <a:pt x="265569" y="165709"/>
                  </a:lnTo>
                  <a:lnTo>
                    <a:pt x="258622" y="171119"/>
                  </a:lnTo>
                  <a:lnTo>
                    <a:pt x="256146" y="178561"/>
                  </a:lnTo>
                  <a:lnTo>
                    <a:pt x="268803" y="178561"/>
                  </a:lnTo>
                  <a:lnTo>
                    <a:pt x="269963" y="177406"/>
                  </a:lnTo>
                  <a:lnTo>
                    <a:pt x="291103" y="177406"/>
                  </a:lnTo>
                  <a:lnTo>
                    <a:pt x="291048" y="177132"/>
                  </a:lnTo>
                  <a:lnTo>
                    <a:pt x="287039" y="171189"/>
                  </a:lnTo>
                  <a:lnTo>
                    <a:pt x="281096" y="167180"/>
                  </a:lnTo>
                  <a:lnTo>
                    <a:pt x="273824" y="165709"/>
                  </a:lnTo>
                  <a:close/>
                </a:path>
                <a:path w="292734" h="203200">
                  <a:moveTo>
                    <a:pt x="218897" y="132003"/>
                  </a:moveTo>
                  <a:lnTo>
                    <a:pt x="73621" y="132003"/>
                  </a:lnTo>
                  <a:lnTo>
                    <a:pt x="73621" y="156768"/>
                  </a:lnTo>
                  <a:lnTo>
                    <a:pt x="218897" y="156768"/>
                  </a:lnTo>
                  <a:lnTo>
                    <a:pt x="218897" y="132003"/>
                  </a:lnTo>
                  <a:close/>
                </a:path>
                <a:path w="292734" h="203200">
                  <a:moveTo>
                    <a:pt x="57583" y="110210"/>
                  </a:moveTo>
                  <a:lnTo>
                    <a:pt x="45110" y="110210"/>
                  </a:lnTo>
                  <a:lnTo>
                    <a:pt x="52603" y="130479"/>
                  </a:lnTo>
                  <a:lnTo>
                    <a:pt x="54800" y="132003"/>
                  </a:lnTo>
                  <a:lnTo>
                    <a:pt x="237731" y="132003"/>
                  </a:lnTo>
                  <a:lnTo>
                    <a:pt x="239915" y="130479"/>
                  </a:lnTo>
                  <a:lnTo>
                    <a:pt x="243676" y="120307"/>
                  </a:lnTo>
                  <a:lnTo>
                    <a:pt x="61315" y="120307"/>
                  </a:lnTo>
                  <a:lnTo>
                    <a:pt x="57583" y="110210"/>
                  </a:lnTo>
                  <a:close/>
                </a:path>
                <a:path w="292734" h="203200">
                  <a:moveTo>
                    <a:pt x="26949" y="85661"/>
                  </a:moveTo>
                  <a:lnTo>
                    <a:pt x="18694" y="85661"/>
                  </a:lnTo>
                  <a:lnTo>
                    <a:pt x="11425" y="87136"/>
                  </a:lnTo>
                  <a:lnTo>
                    <a:pt x="5481" y="91152"/>
                  </a:lnTo>
                  <a:lnTo>
                    <a:pt x="1472" y="97095"/>
                  </a:lnTo>
                  <a:lnTo>
                    <a:pt x="0" y="104368"/>
                  </a:lnTo>
                  <a:lnTo>
                    <a:pt x="1472" y="111640"/>
                  </a:lnTo>
                  <a:lnTo>
                    <a:pt x="5486" y="117582"/>
                  </a:lnTo>
                  <a:lnTo>
                    <a:pt x="11433" y="121592"/>
                  </a:lnTo>
                  <a:lnTo>
                    <a:pt x="18707" y="123062"/>
                  </a:lnTo>
                  <a:lnTo>
                    <a:pt x="26962" y="123062"/>
                  </a:lnTo>
                  <a:lnTo>
                    <a:pt x="33896" y="117652"/>
                  </a:lnTo>
                  <a:lnTo>
                    <a:pt x="35988" y="111366"/>
                  </a:lnTo>
                  <a:lnTo>
                    <a:pt x="14846" y="111366"/>
                  </a:lnTo>
                  <a:lnTo>
                    <a:pt x="11696" y="108229"/>
                  </a:lnTo>
                  <a:lnTo>
                    <a:pt x="11696" y="100507"/>
                  </a:lnTo>
                  <a:lnTo>
                    <a:pt x="14833" y="97370"/>
                  </a:lnTo>
                  <a:lnTo>
                    <a:pt x="35979" y="97370"/>
                  </a:lnTo>
                  <a:lnTo>
                    <a:pt x="33867" y="91071"/>
                  </a:lnTo>
                  <a:lnTo>
                    <a:pt x="26949" y="85661"/>
                  </a:lnTo>
                  <a:close/>
                </a:path>
                <a:path w="292734" h="203200">
                  <a:moveTo>
                    <a:pt x="268808" y="110210"/>
                  </a:moveTo>
                  <a:lnTo>
                    <a:pt x="256146" y="110210"/>
                  </a:lnTo>
                  <a:lnTo>
                    <a:pt x="258622" y="117652"/>
                  </a:lnTo>
                  <a:lnTo>
                    <a:pt x="265569" y="123062"/>
                  </a:lnTo>
                  <a:lnTo>
                    <a:pt x="273824" y="123062"/>
                  </a:lnTo>
                  <a:lnTo>
                    <a:pt x="281096" y="121592"/>
                  </a:lnTo>
                  <a:lnTo>
                    <a:pt x="287039" y="117582"/>
                  </a:lnTo>
                  <a:lnTo>
                    <a:pt x="291048" y="111640"/>
                  </a:lnTo>
                  <a:lnTo>
                    <a:pt x="291103" y="111366"/>
                  </a:lnTo>
                  <a:lnTo>
                    <a:pt x="269963" y="111366"/>
                  </a:lnTo>
                  <a:lnTo>
                    <a:pt x="268808" y="110210"/>
                  </a:lnTo>
                  <a:close/>
                </a:path>
                <a:path w="292734" h="203200">
                  <a:moveTo>
                    <a:pt x="210807" y="90423"/>
                  </a:moveTo>
                  <a:lnTo>
                    <a:pt x="81699" y="90423"/>
                  </a:lnTo>
                  <a:lnTo>
                    <a:pt x="73621" y="98501"/>
                  </a:lnTo>
                  <a:lnTo>
                    <a:pt x="73621" y="120307"/>
                  </a:lnTo>
                  <a:lnTo>
                    <a:pt x="218884" y="120307"/>
                  </a:lnTo>
                  <a:lnTo>
                    <a:pt x="218884" y="98501"/>
                  </a:lnTo>
                  <a:lnTo>
                    <a:pt x="210807" y="90423"/>
                  </a:lnTo>
                  <a:close/>
                </a:path>
                <a:path w="292734" h="203200">
                  <a:moveTo>
                    <a:pt x="273824" y="85661"/>
                  </a:moveTo>
                  <a:lnTo>
                    <a:pt x="265569" y="85661"/>
                  </a:lnTo>
                  <a:lnTo>
                    <a:pt x="258622" y="91071"/>
                  </a:lnTo>
                  <a:lnTo>
                    <a:pt x="256146" y="98513"/>
                  </a:lnTo>
                  <a:lnTo>
                    <a:pt x="240880" y="98513"/>
                  </a:lnTo>
                  <a:lnTo>
                    <a:pt x="238683" y="100037"/>
                  </a:lnTo>
                  <a:lnTo>
                    <a:pt x="231216" y="120307"/>
                  </a:lnTo>
                  <a:lnTo>
                    <a:pt x="243676" y="120307"/>
                  </a:lnTo>
                  <a:lnTo>
                    <a:pt x="247408" y="110210"/>
                  </a:lnTo>
                  <a:lnTo>
                    <a:pt x="268808" y="110210"/>
                  </a:lnTo>
                  <a:lnTo>
                    <a:pt x="266826" y="108229"/>
                  </a:lnTo>
                  <a:lnTo>
                    <a:pt x="266814" y="100507"/>
                  </a:lnTo>
                  <a:lnTo>
                    <a:pt x="269963" y="97358"/>
                  </a:lnTo>
                  <a:lnTo>
                    <a:pt x="291100" y="97358"/>
                  </a:lnTo>
                  <a:lnTo>
                    <a:pt x="291044" y="97095"/>
                  </a:lnTo>
                  <a:lnTo>
                    <a:pt x="287039" y="91152"/>
                  </a:lnTo>
                  <a:lnTo>
                    <a:pt x="281087" y="87134"/>
                  </a:lnTo>
                  <a:lnTo>
                    <a:pt x="273824" y="85661"/>
                  </a:lnTo>
                  <a:close/>
                </a:path>
                <a:path w="292734" h="203200">
                  <a:moveTo>
                    <a:pt x="35979" y="97370"/>
                  </a:moveTo>
                  <a:lnTo>
                    <a:pt x="22555" y="97370"/>
                  </a:lnTo>
                  <a:lnTo>
                    <a:pt x="25692" y="100507"/>
                  </a:lnTo>
                  <a:lnTo>
                    <a:pt x="25692" y="108229"/>
                  </a:lnTo>
                  <a:lnTo>
                    <a:pt x="22567" y="111366"/>
                  </a:lnTo>
                  <a:lnTo>
                    <a:pt x="35988" y="111366"/>
                  </a:lnTo>
                  <a:lnTo>
                    <a:pt x="36372" y="110210"/>
                  </a:lnTo>
                  <a:lnTo>
                    <a:pt x="57583" y="110210"/>
                  </a:lnTo>
                  <a:lnTo>
                    <a:pt x="53822" y="100037"/>
                  </a:lnTo>
                  <a:lnTo>
                    <a:pt x="51638" y="98513"/>
                  </a:lnTo>
                  <a:lnTo>
                    <a:pt x="36355" y="98501"/>
                  </a:lnTo>
                  <a:lnTo>
                    <a:pt x="35979" y="97370"/>
                  </a:lnTo>
                  <a:close/>
                </a:path>
                <a:path w="292734" h="203200">
                  <a:moveTo>
                    <a:pt x="291100" y="97358"/>
                  </a:moveTo>
                  <a:lnTo>
                    <a:pt x="277685" y="97358"/>
                  </a:lnTo>
                  <a:lnTo>
                    <a:pt x="280822" y="100507"/>
                  </a:lnTo>
                  <a:lnTo>
                    <a:pt x="280822" y="108229"/>
                  </a:lnTo>
                  <a:lnTo>
                    <a:pt x="277685" y="111366"/>
                  </a:lnTo>
                  <a:lnTo>
                    <a:pt x="291103" y="111366"/>
                  </a:lnTo>
                  <a:lnTo>
                    <a:pt x="292519" y="104368"/>
                  </a:lnTo>
                  <a:lnTo>
                    <a:pt x="291100" y="97358"/>
                  </a:lnTo>
                  <a:close/>
                </a:path>
                <a:path w="292734" h="203200">
                  <a:moveTo>
                    <a:pt x="146253" y="0"/>
                  </a:moveTo>
                  <a:lnTo>
                    <a:pt x="125150" y="4271"/>
                  </a:lnTo>
                  <a:lnTo>
                    <a:pt x="107899" y="15914"/>
                  </a:lnTo>
                  <a:lnTo>
                    <a:pt x="96257" y="33170"/>
                  </a:lnTo>
                  <a:lnTo>
                    <a:pt x="91986" y="54279"/>
                  </a:lnTo>
                  <a:lnTo>
                    <a:pt x="91986" y="90423"/>
                  </a:lnTo>
                  <a:lnTo>
                    <a:pt x="103695" y="90423"/>
                  </a:lnTo>
                  <a:lnTo>
                    <a:pt x="103695" y="54279"/>
                  </a:lnTo>
                  <a:lnTo>
                    <a:pt x="107044" y="37719"/>
                  </a:lnTo>
                  <a:lnTo>
                    <a:pt x="116174" y="24182"/>
                  </a:lnTo>
                  <a:lnTo>
                    <a:pt x="129707" y="15048"/>
                  </a:lnTo>
                  <a:lnTo>
                    <a:pt x="146265" y="11696"/>
                  </a:lnTo>
                  <a:lnTo>
                    <a:pt x="178366" y="11696"/>
                  </a:lnTo>
                  <a:lnTo>
                    <a:pt x="167362" y="4271"/>
                  </a:lnTo>
                  <a:lnTo>
                    <a:pt x="146253" y="0"/>
                  </a:lnTo>
                  <a:close/>
                </a:path>
                <a:path w="292734" h="203200">
                  <a:moveTo>
                    <a:pt x="178366" y="11696"/>
                  </a:moveTo>
                  <a:lnTo>
                    <a:pt x="146265" y="11696"/>
                  </a:lnTo>
                  <a:lnTo>
                    <a:pt x="162818" y="15048"/>
                  </a:lnTo>
                  <a:lnTo>
                    <a:pt x="176352" y="24182"/>
                  </a:lnTo>
                  <a:lnTo>
                    <a:pt x="185485" y="37719"/>
                  </a:lnTo>
                  <a:lnTo>
                    <a:pt x="188836" y="54279"/>
                  </a:lnTo>
                  <a:lnTo>
                    <a:pt x="188836" y="90423"/>
                  </a:lnTo>
                  <a:lnTo>
                    <a:pt x="200532" y="90423"/>
                  </a:lnTo>
                  <a:lnTo>
                    <a:pt x="200532" y="54279"/>
                  </a:lnTo>
                  <a:lnTo>
                    <a:pt x="196261" y="33170"/>
                  </a:lnTo>
                  <a:lnTo>
                    <a:pt x="184618" y="15914"/>
                  </a:lnTo>
                  <a:lnTo>
                    <a:pt x="178366" y="11696"/>
                  </a:lnTo>
                  <a:close/>
                </a:path>
              </a:pathLst>
            </a:custGeom>
            <a:solidFill>
              <a:srgbClr val="FB8F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29"/>
          <p:cNvSpPr txBox="1"/>
          <p:nvPr/>
        </p:nvSpPr>
        <p:spPr>
          <a:xfrm>
            <a:off x="6820544" y="5022387"/>
            <a:ext cx="4876165" cy="106934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lang="en-IN" sz="1600" b="1" dirty="0">
                <a:solidFill>
                  <a:srgbClr val="00AEEE"/>
                </a:solidFill>
                <a:latin typeface="Montserrat ExtraBold" panose="00000900000000000000" pitchFamily="2" charset="0"/>
                <a:cs typeface="Poppins ExtraBold" panose="00000900000000000000" pitchFamily="50" charset="0"/>
              </a:rPr>
              <a:t>Automotive &amp; </a:t>
            </a:r>
            <a:r>
              <a:rPr sz="1600" b="1" dirty="0">
                <a:solidFill>
                  <a:srgbClr val="00AEEE"/>
                </a:solidFill>
                <a:latin typeface="Montserrat ExtraBold" panose="00000900000000000000" pitchFamily="2" charset="0"/>
                <a:cs typeface="Poppins ExtraBold" panose="00000900000000000000" pitchFamily="50" charset="0"/>
              </a:rPr>
              <a:t>Transportation</a:t>
            </a:r>
            <a:endParaRPr sz="1600" dirty="0">
              <a:latin typeface="Montserrat ExtraBold" panose="00000900000000000000" pitchFamily="2" charset="0"/>
              <a:cs typeface="Poppins ExtraBold" panose="00000900000000000000" pitchFamily="50" charset="0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2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In Transportation  sector, we  have  worked  on, Passenger</a:t>
            </a:r>
            <a:endParaRPr sz="12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  <a:p>
            <a:pPr marL="12700" marR="5080">
              <a:lnSpc>
                <a:spcPct val="138900"/>
              </a:lnSpc>
            </a:pPr>
            <a:r>
              <a:rPr sz="12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Information Systems (Viz., Token Display System, Arrival/  Departure Information Display System etc)</a:t>
            </a:r>
            <a:endParaRPr sz="12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  <p:grpSp>
        <p:nvGrpSpPr>
          <p:cNvPr id="32" name="object 30"/>
          <p:cNvGrpSpPr/>
          <p:nvPr/>
        </p:nvGrpSpPr>
        <p:grpSpPr>
          <a:xfrm>
            <a:off x="6350000" y="5156513"/>
            <a:ext cx="356870" cy="356870"/>
            <a:chOff x="6350000" y="5156513"/>
            <a:chExt cx="356870" cy="356870"/>
          </a:xfrm>
        </p:grpSpPr>
        <p:sp>
          <p:nvSpPr>
            <p:cNvPr id="33" name="object 31"/>
            <p:cNvSpPr/>
            <p:nvPr/>
          </p:nvSpPr>
          <p:spPr>
            <a:xfrm>
              <a:off x="6350000" y="5156513"/>
              <a:ext cx="356870" cy="356870"/>
            </a:xfrm>
            <a:custGeom>
              <a:avLst/>
              <a:gdLst/>
              <a:ahLst/>
              <a:cxnLst/>
              <a:rect l="l" t="t" r="r" b="b"/>
              <a:pathLst>
                <a:path w="356870" h="356870">
                  <a:moveTo>
                    <a:pt x="178155" y="0"/>
                  </a:moveTo>
                  <a:lnTo>
                    <a:pt x="130796" y="6364"/>
                  </a:lnTo>
                  <a:lnTo>
                    <a:pt x="88239" y="24324"/>
                  </a:lnTo>
                  <a:lnTo>
                    <a:pt x="52182" y="52182"/>
                  </a:lnTo>
                  <a:lnTo>
                    <a:pt x="24324" y="88239"/>
                  </a:lnTo>
                  <a:lnTo>
                    <a:pt x="6364" y="130796"/>
                  </a:lnTo>
                  <a:lnTo>
                    <a:pt x="0" y="178155"/>
                  </a:lnTo>
                  <a:lnTo>
                    <a:pt x="6364" y="225518"/>
                  </a:lnTo>
                  <a:lnTo>
                    <a:pt x="24324" y="268077"/>
                  </a:lnTo>
                  <a:lnTo>
                    <a:pt x="52182" y="304133"/>
                  </a:lnTo>
                  <a:lnTo>
                    <a:pt x="88239" y="331989"/>
                  </a:lnTo>
                  <a:lnTo>
                    <a:pt x="130796" y="349947"/>
                  </a:lnTo>
                  <a:lnTo>
                    <a:pt x="178155" y="356311"/>
                  </a:lnTo>
                  <a:lnTo>
                    <a:pt x="225518" y="349947"/>
                  </a:lnTo>
                  <a:lnTo>
                    <a:pt x="268077" y="331989"/>
                  </a:lnTo>
                  <a:lnTo>
                    <a:pt x="304133" y="304133"/>
                  </a:lnTo>
                  <a:lnTo>
                    <a:pt x="331989" y="268077"/>
                  </a:lnTo>
                  <a:lnTo>
                    <a:pt x="349947" y="225518"/>
                  </a:lnTo>
                  <a:lnTo>
                    <a:pt x="356311" y="178155"/>
                  </a:lnTo>
                  <a:lnTo>
                    <a:pt x="349947" y="130796"/>
                  </a:lnTo>
                  <a:lnTo>
                    <a:pt x="331989" y="88239"/>
                  </a:lnTo>
                  <a:lnTo>
                    <a:pt x="304133" y="52182"/>
                  </a:lnTo>
                  <a:lnTo>
                    <a:pt x="268077" y="24324"/>
                  </a:lnTo>
                  <a:lnTo>
                    <a:pt x="225518" y="6364"/>
                  </a:lnTo>
                  <a:lnTo>
                    <a:pt x="1781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00265" y="5220967"/>
              <a:ext cx="255779" cy="237619"/>
            </a:xfrm>
            <a:prstGeom prst="rect">
              <a:avLst/>
            </a:prstGeom>
          </p:spPr>
        </p:pic>
      </p:grpSp>
      <p:sp>
        <p:nvSpPr>
          <p:cNvPr id="35" name="object 33"/>
          <p:cNvSpPr/>
          <p:nvPr/>
        </p:nvSpPr>
        <p:spPr>
          <a:xfrm>
            <a:off x="11669171" y="6335166"/>
            <a:ext cx="269240" cy="269240"/>
          </a:xfrm>
          <a:custGeom>
            <a:avLst/>
            <a:gdLst/>
            <a:ahLst/>
            <a:cxnLst/>
            <a:rect l="l" t="t" r="r" b="b"/>
            <a:pathLst>
              <a:path w="269240" h="269240">
                <a:moveTo>
                  <a:pt x="134416" y="0"/>
                </a:moveTo>
                <a:lnTo>
                  <a:pt x="91927" y="6853"/>
                </a:lnTo>
                <a:lnTo>
                  <a:pt x="55028" y="25936"/>
                </a:lnTo>
                <a:lnTo>
                  <a:pt x="25932" y="55034"/>
                </a:lnTo>
                <a:lnTo>
                  <a:pt x="6851" y="91932"/>
                </a:lnTo>
                <a:lnTo>
                  <a:pt x="0" y="134416"/>
                </a:lnTo>
                <a:lnTo>
                  <a:pt x="6851" y="176905"/>
                </a:lnTo>
                <a:lnTo>
                  <a:pt x="25932" y="213805"/>
                </a:lnTo>
                <a:lnTo>
                  <a:pt x="55028" y="242901"/>
                </a:lnTo>
                <a:lnTo>
                  <a:pt x="91927" y="261981"/>
                </a:lnTo>
                <a:lnTo>
                  <a:pt x="134416" y="268833"/>
                </a:lnTo>
                <a:lnTo>
                  <a:pt x="176901" y="261981"/>
                </a:lnTo>
                <a:lnTo>
                  <a:pt x="213799" y="242901"/>
                </a:lnTo>
                <a:lnTo>
                  <a:pt x="242897" y="213805"/>
                </a:lnTo>
                <a:lnTo>
                  <a:pt x="261980" y="176905"/>
                </a:lnTo>
                <a:lnTo>
                  <a:pt x="268833" y="134416"/>
                </a:lnTo>
                <a:lnTo>
                  <a:pt x="261980" y="91932"/>
                </a:lnTo>
                <a:lnTo>
                  <a:pt x="242897" y="55034"/>
                </a:lnTo>
                <a:lnTo>
                  <a:pt x="213799" y="25936"/>
                </a:lnTo>
                <a:lnTo>
                  <a:pt x="176901" y="6853"/>
                </a:lnTo>
                <a:lnTo>
                  <a:pt x="134416" y="0"/>
                </a:lnTo>
                <a:close/>
              </a:path>
            </a:pathLst>
          </a:custGeom>
          <a:solidFill>
            <a:srgbClr val="FB8F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4"/>
          <p:cNvSpPr txBox="1"/>
          <p:nvPr/>
        </p:nvSpPr>
        <p:spPr>
          <a:xfrm>
            <a:off x="11706646" y="6375139"/>
            <a:ext cx="19431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25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lang="en-IN" sz="1000" spc="25" dirty="0">
                <a:solidFill>
                  <a:srgbClr val="FFFFFF"/>
                </a:solidFill>
                <a:latin typeface="Verdana"/>
                <a:cs typeface="Verdana"/>
              </a:rPr>
              <a:t>4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40" name="object 20"/>
          <p:cNvSpPr txBox="1"/>
          <p:nvPr/>
        </p:nvSpPr>
        <p:spPr>
          <a:xfrm>
            <a:off x="241250" y="6464300"/>
            <a:ext cx="137096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21F1F"/>
                </a:solidFill>
                <a:latin typeface="Poppins "/>
                <a:cs typeface="Lucida Sans Unicode"/>
              </a:rPr>
              <a:t>Apollo Micro Systems</a:t>
            </a:r>
            <a:endParaRPr sz="1000" dirty="0">
              <a:latin typeface="Poppins "/>
              <a:cs typeface="Lucida Sans Unicode"/>
            </a:endParaRPr>
          </a:p>
        </p:txBody>
      </p:sp>
      <p:pic>
        <p:nvPicPr>
          <p:cNvPr id="41" name="object 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569001" y="508000"/>
            <a:ext cx="963167" cy="53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172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5627" y="0"/>
            <a:ext cx="776372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7790158" y="665467"/>
            <a:ext cx="1416685" cy="831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33300"/>
              </a:lnSpc>
              <a:spcBef>
                <a:spcPts val="100"/>
              </a:spcBef>
            </a:pPr>
            <a:r>
              <a:rPr sz="10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First Developmental  Model of Expendable  Decoy supplied for  Indian Navy</a:t>
            </a:r>
            <a:endParaRPr sz="10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9651215" y="997064"/>
            <a:ext cx="1611631" cy="4221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335">
              <a:lnSpc>
                <a:spcPct val="133300"/>
              </a:lnSpc>
              <a:spcBef>
                <a:spcPts val="100"/>
              </a:spcBef>
            </a:pPr>
            <a:r>
              <a:rPr sz="10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Reached Milestone of  over INR 1 bn Turnover</a:t>
            </a:r>
            <a:endParaRPr sz="10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  <p:grpSp>
        <p:nvGrpSpPr>
          <p:cNvPr id="5" name="object 4"/>
          <p:cNvGrpSpPr/>
          <p:nvPr/>
        </p:nvGrpSpPr>
        <p:grpSpPr>
          <a:xfrm>
            <a:off x="482611" y="3327400"/>
            <a:ext cx="11201400" cy="1181735"/>
            <a:chOff x="482611" y="3327400"/>
            <a:chExt cx="11201400" cy="1181735"/>
          </a:xfrm>
        </p:grpSpPr>
        <p:sp>
          <p:nvSpPr>
            <p:cNvPr id="6" name="object 5"/>
            <p:cNvSpPr/>
            <p:nvPr/>
          </p:nvSpPr>
          <p:spPr>
            <a:xfrm>
              <a:off x="508011" y="3352800"/>
              <a:ext cx="10869930" cy="914400"/>
            </a:xfrm>
            <a:custGeom>
              <a:avLst/>
              <a:gdLst/>
              <a:ahLst/>
              <a:cxnLst/>
              <a:rect l="l" t="t" r="r" b="b"/>
              <a:pathLst>
                <a:path w="10869930" h="914400">
                  <a:moveTo>
                    <a:pt x="10869409" y="914400"/>
                  </a:moveTo>
                  <a:lnTo>
                    <a:pt x="10804448" y="914400"/>
                  </a:lnTo>
                  <a:lnTo>
                    <a:pt x="10767016" y="912432"/>
                  </a:lnTo>
                  <a:lnTo>
                    <a:pt x="10697937" y="897340"/>
                  </a:lnTo>
                  <a:lnTo>
                    <a:pt x="10635823" y="868818"/>
                  </a:lnTo>
                  <a:lnTo>
                    <a:pt x="10579778" y="828597"/>
                  </a:lnTo>
                  <a:lnTo>
                    <a:pt x="10528900" y="778412"/>
                  </a:lnTo>
                  <a:lnTo>
                    <a:pt x="10482292" y="719995"/>
                  </a:lnTo>
                  <a:lnTo>
                    <a:pt x="10460308" y="688241"/>
                  </a:lnTo>
                  <a:lnTo>
                    <a:pt x="10439054" y="655079"/>
                  </a:lnTo>
                  <a:lnTo>
                    <a:pt x="10418418" y="620726"/>
                  </a:lnTo>
                  <a:lnTo>
                    <a:pt x="10398288" y="585397"/>
                  </a:lnTo>
                  <a:lnTo>
                    <a:pt x="10378551" y="549311"/>
                  </a:lnTo>
                  <a:lnTo>
                    <a:pt x="10359095" y="512683"/>
                  </a:lnTo>
                  <a:lnTo>
                    <a:pt x="10339808" y="475730"/>
                  </a:lnTo>
                  <a:lnTo>
                    <a:pt x="10320577" y="438669"/>
                  </a:lnTo>
                  <a:lnTo>
                    <a:pt x="10301289" y="401716"/>
                  </a:lnTo>
                  <a:lnTo>
                    <a:pt x="10281833" y="365088"/>
                  </a:lnTo>
                  <a:lnTo>
                    <a:pt x="10262096" y="329002"/>
                  </a:lnTo>
                  <a:lnTo>
                    <a:pt x="10241966" y="293673"/>
                  </a:lnTo>
                  <a:lnTo>
                    <a:pt x="10221330" y="259320"/>
                  </a:lnTo>
                  <a:lnTo>
                    <a:pt x="10200077" y="226158"/>
                  </a:lnTo>
                  <a:lnTo>
                    <a:pt x="10178093" y="194404"/>
                  </a:lnTo>
                  <a:lnTo>
                    <a:pt x="10131485" y="135987"/>
                  </a:lnTo>
                  <a:lnTo>
                    <a:pt x="10080607" y="85802"/>
                  </a:lnTo>
                  <a:lnTo>
                    <a:pt x="10024561" y="45581"/>
                  </a:lnTo>
                  <a:lnTo>
                    <a:pt x="9962448" y="17059"/>
                  </a:lnTo>
                  <a:lnTo>
                    <a:pt x="9893369" y="1967"/>
                  </a:lnTo>
                  <a:lnTo>
                    <a:pt x="9855936" y="0"/>
                  </a:lnTo>
                  <a:lnTo>
                    <a:pt x="9818502" y="1967"/>
                  </a:lnTo>
                  <a:lnTo>
                    <a:pt x="9749422" y="17059"/>
                  </a:lnTo>
                  <a:lnTo>
                    <a:pt x="9687307" y="45581"/>
                  </a:lnTo>
                  <a:lnTo>
                    <a:pt x="9631260" y="85802"/>
                  </a:lnTo>
                  <a:lnTo>
                    <a:pt x="9580381" y="135987"/>
                  </a:lnTo>
                  <a:lnTo>
                    <a:pt x="9533772" y="194404"/>
                  </a:lnTo>
                  <a:lnTo>
                    <a:pt x="9511788" y="226158"/>
                  </a:lnTo>
                  <a:lnTo>
                    <a:pt x="9490534" y="259320"/>
                  </a:lnTo>
                  <a:lnTo>
                    <a:pt x="9469898" y="293673"/>
                  </a:lnTo>
                  <a:lnTo>
                    <a:pt x="9449768" y="329002"/>
                  </a:lnTo>
                  <a:lnTo>
                    <a:pt x="9430031" y="365088"/>
                  </a:lnTo>
                  <a:lnTo>
                    <a:pt x="9410575" y="401716"/>
                  </a:lnTo>
                  <a:lnTo>
                    <a:pt x="9391288" y="438669"/>
                  </a:lnTo>
                  <a:lnTo>
                    <a:pt x="9372057" y="475730"/>
                  </a:lnTo>
                  <a:lnTo>
                    <a:pt x="9352769" y="512683"/>
                  </a:lnTo>
                  <a:lnTo>
                    <a:pt x="9333314" y="549311"/>
                  </a:lnTo>
                  <a:lnTo>
                    <a:pt x="9313578" y="585397"/>
                  </a:lnTo>
                  <a:lnTo>
                    <a:pt x="9293448" y="620726"/>
                  </a:lnTo>
                  <a:lnTo>
                    <a:pt x="9272813" y="655079"/>
                  </a:lnTo>
                  <a:lnTo>
                    <a:pt x="9251560" y="688241"/>
                  </a:lnTo>
                  <a:lnTo>
                    <a:pt x="9229577" y="719995"/>
                  </a:lnTo>
                  <a:lnTo>
                    <a:pt x="9182971" y="778412"/>
                  </a:lnTo>
                  <a:lnTo>
                    <a:pt x="9132096" y="828597"/>
                  </a:lnTo>
                  <a:lnTo>
                    <a:pt x="9076052" y="868818"/>
                  </a:lnTo>
                  <a:lnTo>
                    <a:pt x="9013943" y="897340"/>
                  </a:lnTo>
                  <a:lnTo>
                    <a:pt x="8944867" y="912432"/>
                  </a:lnTo>
                  <a:lnTo>
                    <a:pt x="8907437" y="914400"/>
                  </a:lnTo>
                  <a:lnTo>
                    <a:pt x="8870005" y="912432"/>
                  </a:lnTo>
                  <a:lnTo>
                    <a:pt x="8800928" y="897340"/>
                  </a:lnTo>
                  <a:lnTo>
                    <a:pt x="8738816" y="868818"/>
                  </a:lnTo>
                  <a:lnTo>
                    <a:pt x="8682772" y="828597"/>
                  </a:lnTo>
                  <a:lnTo>
                    <a:pt x="8631896" y="778412"/>
                  </a:lnTo>
                  <a:lnTo>
                    <a:pt x="8585289" y="719995"/>
                  </a:lnTo>
                  <a:lnTo>
                    <a:pt x="8563306" y="688241"/>
                  </a:lnTo>
                  <a:lnTo>
                    <a:pt x="8542053" y="655079"/>
                  </a:lnTo>
                  <a:lnTo>
                    <a:pt x="8521418" y="620726"/>
                  </a:lnTo>
                  <a:lnTo>
                    <a:pt x="8501288" y="585397"/>
                  </a:lnTo>
                  <a:lnTo>
                    <a:pt x="8481552" y="549311"/>
                  </a:lnTo>
                  <a:lnTo>
                    <a:pt x="8462097" y="512683"/>
                  </a:lnTo>
                  <a:lnTo>
                    <a:pt x="8442810" y="475730"/>
                  </a:lnTo>
                  <a:lnTo>
                    <a:pt x="8423580" y="438669"/>
                  </a:lnTo>
                  <a:lnTo>
                    <a:pt x="8404293" y="401716"/>
                  </a:lnTo>
                  <a:lnTo>
                    <a:pt x="8384838" y="365088"/>
                  </a:lnTo>
                  <a:lnTo>
                    <a:pt x="8365102" y="329002"/>
                  </a:lnTo>
                  <a:lnTo>
                    <a:pt x="8344973" y="293673"/>
                  </a:lnTo>
                  <a:lnTo>
                    <a:pt x="8324338" y="259320"/>
                  </a:lnTo>
                  <a:lnTo>
                    <a:pt x="8303085" y="226158"/>
                  </a:lnTo>
                  <a:lnTo>
                    <a:pt x="8281102" y="194404"/>
                  </a:lnTo>
                  <a:lnTo>
                    <a:pt x="8234496" y="135987"/>
                  </a:lnTo>
                  <a:lnTo>
                    <a:pt x="8183621" y="85802"/>
                  </a:lnTo>
                  <a:lnTo>
                    <a:pt x="8127578" y="45581"/>
                  </a:lnTo>
                  <a:lnTo>
                    <a:pt x="8065469" y="17059"/>
                  </a:lnTo>
                  <a:lnTo>
                    <a:pt x="7996393" y="1967"/>
                  </a:lnTo>
                  <a:lnTo>
                    <a:pt x="7958963" y="0"/>
                  </a:lnTo>
                  <a:lnTo>
                    <a:pt x="7921533" y="1967"/>
                  </a:lnTo>
                  <a:lnTo>
                    <a:pt x="7852459" y="17059"/>
                  </a:lnTo>
                  <a:lnTo>
                    <a:pt x="7790351" y="45581"/>
                  </a:lnTo>
                  <a:lnTo>
                    <a:pt x="7734310" y="85802"/>
                  </a:lnTo>
                  <a:lnTo>
                    <a:pt x="7683436" y="135987"/>
                  </a:lnTo>
                  <a:lnTo>
                    <a:pt x="7636831" y="194404"/>
                  </a:lnTo>
                  <a:lnTo>
                    <a:pt x="7614849" y="226158"/>
                  </a:lnTo>
                  <a:lnTo>
                    <a:pt x="7593597" y="259320"/>
                  </a:lnTo>
                  <a:lnTo>
                    <a:pt x="7572963" y="293673"/>
                  </a:lnTo>
                  <a:lnTo>
                    <a:pt x="7552834" y="329002"/>
                  </a:lnTo>
                  <a:lnTo>
                    <a:pt x="7533099" y="365088"/>
                  </a:lnTo>
                  <a:lnTo>
                    <a:pt x="7513644" y="401716"/>
                  </a:lnTo>
                  <a:lnTo>
                    <a:pt x="7494358" y="438669"/>
                  </a:lnTo>
                  <a:lnTo>
                    <a:pt x="7475128" y="475730"/>
                  </a:lnTo>
                  <a:lnTo>
                    <a:pt x="7455842" y="512683"/>
                  </a:lnTo>
                  <a:lnTo>
                    <a:pt x="7436387" y="549311"/>
                  </a:lnTo>
                  <a:lnTo>
                    <a:pt x="7416651" y="585397"/>
                  </a:lnTo>
                  <a:lnTo>
                    <a:pt x="7396522" y="620726"/>
                  </a:lnTo>
                  <a:lnTo>
                    <a:pt x="7375888" y="655079"/>
                  </a:lnTo>
                  <a:lnTo>
                    <a:pt x="7354636" y="688241"/>
                  </a:lnTo>
                  <a:lnTo>
                    <a:pt x="7332653" y="719995"/>
                  </a:lnTo>
                  <a:lnTo>
                    <a:pt x="7286047" y="778412"/>
                  </a:lnTo>
                  <a:lnTo>
                    <a:pt x="7235172" y="828597"/>
                  </a:lnTo>
                  <a:lnTo>
                    <a:pt x="7179130" y="868818"/>
                  </a:lnTo>
                  <a:lnTo>
                    <a:pt x="7117020" y="897340"/>
                  </a:lnTo>
                  <a:lnTo>
                    <a:pt x="7047944" y="912432"/>
                  </a:lnTo>
                  <a:lnTo>
                    <a:pt x="7010514" y="914400"/>
                  </a:lnTo>
                  <a:lnTo>
                    <a:pt x="6973085" y="912432"/>
                  </a:lnTo>
                  <a:lnTo>
                    <a:pt x="6904013" y="897340"/>
                  </a:lnTo>
                  <a:lnTo>
                    <a:pt x="6841907" y="868818"/>
                  </a:lnTo>
                  <a:lnTo>
                    <a:pt x="6785867" y="828597"/>
                  </a:lnTo>
                  <a:lnTo>
                    <a:pt x="6734994" y="778412"/>
                  </a:lnTo>
                  <a:lnTo>
                    <a:pt x="6688391" y="719995"/>
                  </a:lnTo>
                  <a:lnTo>
                    <a:pt x="6666409" y="688241"/>
                  </a:lnTo>
                  <a:lnTo>
                    <a:pt x="6645158" y="655079"/>
                  </a:lnTo>
                  <a:lnTo>
                    <a:pt x="6624524" y="620726"/>
                  </a:lnTo>
                  <a:lnTo>
                    <a:pt x="6604395" y="585397"/>
                  </a:lnTo>
                  <a:lnTo>
                    <a:pt x="6584660" y="549311"/>
                  </a:lnTo>
                  <a:lnTo>
                    <a:pt x="6565206" y="512683"/>
                  </a:lnTo>
                  <a:lnTo>
                    <a:pt x="6545920" y="475730"/>
                  </a:lnTo>
                  <a:lnTo>
                    <a:pt x="6526690" y="438669"/>
                  </a:lnTo>
                  <a:lnTo>
                    <a:pt x="6507404" y="401716"/>
                  </a:lnTo>
                  <a:lnTo>
                    <a:pt x="6487950" y="365088"/>
                  </a:lnTo>
                  <a:lnTo>
                    <a:pt x="6468214" y="329002"/>
                  </a:lnTo>
                  <a:lnTo>
                    <a:pt x="6448086" y="293673"/>
                  </a:lnTo>
                  <a:lnTo>
                    <a:pt x="6427451" y="259320"/>
                  </a:lnTo>
                  <a:lnTo>
                    <a:pt x="6406199" y="226158"/>
                  </a:lnTo>
                  <a:lnTo>
                    <a:pt x="6384217" y="194404"/>
                  </a:lnTo>
                  <a:lnTo>
                    <a:pt x="6337611" y="135987"/>
                  </a:lnTo>
                  <a:lnTo>
                    <a:pt x="6286736" y="85802"/>
                  </a:lnTo>
                  <a:lnTo>
                    <a:pt x="6230694" y="45581"/>
                  </a:lnTo>
                  <a:lnTo>
                    <a:pt x="6168584" y="17059"/>
                  </a:lnTo>
                  <a:lnTo>
                    <a:pt x="6099508" y="1967"/>
                  </a:lnTo>
                  <a:lnTo>
                    <a:pt x="6062078" y="0"/>
                  </a:lnTo>
                  <a:lnTo>
                    <a:pt x="6024648" y="1967"/>
                  </a:lnTo>
                  <a:lnTo>
                    <a:pt x="5955575" y="17059"/>
                  </a:lnTo>
                  <a:lnTo>
                    <a:pt x="5893467" y="45581"/>
                  </a:lnTo>
                  <a:lnTo>
                    <a:pt x="5837425" y="85802"/>
                  </a:lnTo>
                  <a:lnTo>
                    <a:pt x="5786551" y="135987"/>
                  </a:lnTo>
                  <a:lnTo>
                    <a:pt x="5739947" y="194404"/>
                  </a:lnTo>
                  <a:lnTo>
                    <a:pt x="5717964" y="226158"/>
                  </a:lnTo>
                  <a:lnTo>
                    <a:pt x="5696712" y="259320"/>
                  </a:lnTo>
                  <a:lnTo>
                    <a:pt x="5676078" y="293673"/>
                  </a:lnTo>
                  <a:lnTo>
                    <a:pt x="5655949" y="329002"/>
                  </a:lnTo>
                  <a:lnTo>
                    <a:pt x="5636214" y="365088"/>
                  </a:lnTo>
                  <a:lnTo>
                    <a:pt x="5616759" y="401716"/>
                  </a:lnTo>
                  <a:lnTo>
                    <a:pt x="5597473" y="438669"/>
                  </a:lnTo>
                  <a:lnTo>
                    <a:pt x="5578243" y="475730"/>
                  </a:lnTo>
                  <a:lnTo>
                    <a:pt x="5558957" y="512683"/>
                  </a:lnTo>
                  <a:lnTo>
                    <a:pt x="5539502" y="549311"/>
                  </a:lnTo>
                  <a:lnTo>
                    <a:pt x="5519767" y="585397"/>
                  </a:lnTo>
                  <a:lnTo>
                    <a:pt x="5499638" y="620726"/>
                  </a:lnTo>
                  <a:lnTo>
                    <a:pt x="5479003" y="655079"/>
                  </a:lnTo>
                  <a:lnTo>
                    <a:pt x="5457751" y="688241"/>
                  </a:lnTo>
                  <a:lnTo>
                    <a:pt x="5435768" y="719995"/>
                  </a:lnTo>
                  <a:lnTo>
                    <a:pt x="5389163" y="778412"/>
                  </a:lnTo>
                  <a:lnTo>
                    <a:pt x="5338288" y="828597"/>
                  </a:lnTo>
                  <a:lnTo>
                    <a:pt x="5282245" y="868818"/>
                  </a:lnTo>
                  <a:lnTo>
                    <a:pt x="5220135" y="897340"/>
                  </a:lnTo>
                  <a:lnTo>
                    <a:pt x="5151060" y="912432"/>
                  </a:lnTo>
                  <a:lnTo>
                    <a:pt x="5113629" y="914400"/>
                  </a:lnTo>
                  <a:lnTo>
                    <a:pt x="5076199" y="912432"/>
                  </a:lnTo>
                  <a:lnTo>
                    <a:pt x="5007126" y="897340"/>
                  </a:lnTo>
                  <a:lnTo>
                    <a:pt x="4945018" y="868818"/>
                  </a:lnTo>
                  <a:lnTo>
                    <a:pt x="4888976" y="828597"/>
                  </a:lnTo>
                  <a:lnTo>
                    <a:pt x="4838103" y="778412"/>
                  </a:lnTo>
                  <a:lnTo>
                    <a:pt x="4791498" y="719995"/>
                  </a:lnTo>
                  <a:lnTo>
                    <a:pt x="4769516" y="688241"/>
                  </a:lnTo>
                  <a:lnTo>
                    <a:pt x="4748264" y="655079"/>
                  </a:lnTo>
                  <a:lnTo>
                    <a:pt x="4727629" y="620726"/>
                  </a:lnTo>
                  <a:lnTo>
                    <a:pt x="4707501" y="585397"/>
                  </a:lnTo>
                  <a:lnTo>
                    <a:pt x="4687765" y="549311"/>
                  </a:lnTo>
                  <a:lnTo>
                    <a:pt x="4668311" y="512683"/>
                  </a:lnTo>
                  <a:lnTo>
                    <a:pt x="4649025" y="475730"/>
                  </a:lnTo>
                  <a:lnTo>
                    <a:pt x="4629795" y="438669"/>
                  </a:lnTo>
                  <a:lnTo>
                    <a:pt x="4610508" y="401716"/>
                  </a:lnTo>
                  <a:lnTo>
                    <a:pt x="4591054" y="365088"/>
                  </a:lnTo>
                  <a:lnTo>
                    <a:pt x="4571318" y="329002"/>
                  </a:lnTo>
                  <a:lnTo>
                    <a:pt x="4551189" y="293673"/>
                  </a:lnTo>
                  <a:lnTo>
                    <a:pt x="4530555" y="259320"/>
                  </a:lnTo>
                  <a:lnTo>
                    <a:pt x="4509302" y="226158"/>
                  </a:lnTo>
                  <a:lnTo>
                    <a:pt x="4487320" y="194404"/>
                  </a:lnTo>
                  <a:lnTo>
                    <a:pt x="4440714" y="135987"/>
                  </a:lnTo>
                  <a:lnTo>
                    <a:pt x="4389839" y="85802"/>
                  </a:lnTo>
                  <a:lnTo>
                    <a:pt x="4333796" y="45581"/>
                  </a:lnTo>
                  <a:lnTo>
                    <a:pt x="4271686" y="17059"/>
                  </a:lnTo>
                  <a:lnTo>
                    <a:pt x="4202611" y="1967"/>
                  </a:lnTo>
                  <a:lnTo>
                    <a:pt x="4165180" y="0"/>
                  </a:lnTo>
                  <a:lnTo>
                    <a:pt x="4127753" y="1967"/>
                  </a:lnTo>
                  <a:lnTo>
                    <a:pt x="4058683" y="17059"/>
                  </a:lnTo>
                  <a:lnTo>
                    <a:pt x="3996578" y="45581"/>
                  </a:lnTo>
                  <a:lnTo>
                    <a:pt x="3940540" y="85802"/>
                  </a:lnTo>
                  <a:lnTo>
                    <a:pt x="3889668" y="135987"/>
                  </a:lnTo>
                  <a:lnTo>
                    <a:pt x="3843066" y="194404"/>
                  </a:lnTo>
                  <a:lnTo>
                    <a:pt x="3821085" y="226158"/>
                  </a:lnTo>
                  <a:lnTo>
                    <a:pt x="3799834" y="259320"/>
                  </a:lnTo>
                  <a:lnTo>
                    <a:pt x="3779201" y="293673"/>
                  </a:lnTo>
                  <a:lnTo>
                    <a:pt x="3759073" y="329002"/>
                  </a:lnTo>
                  <a:lnTo>
                    <a:pt x="3739338" y="365088"/>
                  </a:lnTo>
                  <a:lnTo>
                    <a:pt x="3719885" y="401716"/>
                  </a:lnTo>
                  <a:lnTo>
                    <a:pt x="3700599" y="438669"/>
                  </a:lnTo>
                  <a:lnTo>
                    <a:pt x="3681370" y="475730"/>
                  </a:lnTo>
                  <a:lnTo>
                    <a:pt x="3662085" y="512683"/>
                  </a:lnTo>
                  <a:lnTo>
                    <a:pt x="3642631" y="549311"/>
                  </a:lnTo>
                  <a:lnTo>
                    <a:pt x="3622896" y="585397"/>
                  </a:lnTo>
                  <a:lnTo>
                    <a:pt x="3602767" y="620726"/>
                  </a:lnTo>
                  <a:lnTo>
                    <a:pt x="3582134" y="655079"/>
                  </a:lnTo>
                  <a:lnTo>
                    <a:pt x="3560882" y="688241"/>
                  </a:lnTo>
                  <a:lnTo>
                    <a:pt x="3538900" y="719995"/>
                  </a:lnTo>
                  <a:lnTo>
                    <a:pt x="3492296" y="778412"/>
                  </a:lnTo>
                  <a:lnTo>
                    <a:pt x="3441422" y="828597"/>
                  </a:lnTo>
                  <a:lnTo>
                    <a:pt x="3385381" y="868818"/>
                  </a:lnTo>
                  <a:lnTo>
                    <a:pt x="3323273" y="897340"/>
                  </a:lnTo>
                  <a:lnTo>
                    <a:pt x="3254199" y="912432"/>
                  </a:lnTo>
                  <a:lnTo>
                    <a:pt x="3216770" y="914400"/>
                  </a:lnTo>
                  <a:lnTo>
                    <a:pt x="3179340" y="912432"/>
                  </a:lnTo>
                  <a:lnTo>
                    <a:pt x="3110267" y="897340"/>
                  </a:lnTo>
                  <a:lnTo>
                    <a:pt x="3048159" y="868818"/>
                  </a:lnTo>
                  <a:lnTo>
                    <a:pt x="2992117" y="828597"/>
                  </a:lnTo>
                  <a:lnTo>
                    <a:pt x="2941243" y="778412"/>
                  </a:lnTo>
                  <a:lnTo>
                    <a:pt x="2894639" y="719995"/>
                  </a:lnTo>
                  <a:lnTo>
                    <a:pt x="2872657" y="688241"/>
                  </a:lnTo>
                  <a:lnTo>
                    <a:pt x="2851405" y="655079"/>
                  </a:lnTo>
                  <a:lnTo>
                    <a:pt x="2830771" y="620726"/>
                  </a:lnTo>
                  <a:lnTo>
                    <a:pt x="2810642" y="585397"/>
                  </a:lnTo>
                  <a:lnTo>
                    <a:pt x="2790907" y="549311"/>
                  </a:lnTo>
                  <a:lnTo>
                    <a:pt x="2771453" y="512683"/>
                  </a:lnTo>
                  <a:lnTo>
                    <a:pt x="2752167" y="475730"/>
                  </a:lnTo>
                  <a:lnTo>
                    <a:pt x="2732937" y="438669"/>
                  </a:lnTo>
                  <a:lnTo>
                    <a:pt x="2713651" y="401716"/>
                  </a:lnTo>
                  <a:lnTo>
                    <a:pt x="2694197" y="365088"/>
                  </a:lnTo>
                  <a:lnTo>
                    <a:pt x="2674461" y="329002"/>
                  </a:lnTo>
                  <a:lnTo>
                    <a:pt x="2654333" y="293673"/>
                  </a:lnTo>
                  <a:lnTo>
                    <a:pt x="2633699" y="259320"/>
                  </a:lnTo>
                  <a:lnTo>
                    <a:pt x="2612447" y="226158"/>
                  </a:lnTo>
                  <a:lnTo>
                    <a:pt x="2590465" y="194404"/>
                  </a:lnTo>
                  <a:lnTo>
                    <a:pt x="2543860" y="135987"/>
                  </a:lnTo>
                  <a:lnTo>
                    <a:pt x="2492987" y="85802"/>
                  </a:lnTo>
                  <a:lnTo>
                    <a:pt x="2436945" y="45581"/>
                  </a:lnTo>
                  <a:lnTo>
                    <a:pt x="2374837" y="17059"/>
                  </a:lnTo>
                  <a:lnTo>
                    <a:pt x="2305763" y="1967"/>
                  </a:lnTo>
                  <a:lnTo>
                    <a:pt x="2268334" y="0"/>
                  </a:lnTo>
                  <a:lnTo>
                    <a:pt x="2230904" y="1967"/>
                  </a:lnTo>
                  <a:lnTo>
                    <a:pt x="2161831" y="17059"/>
                  </a:lnTo>
                  <a:lnTo>
                    <a:pt x="2099723" y="45581"/>
                  </a:lnTo>
                  <a:lnTo>
                    <a:pt x="2043681" y="85802"/>
                  </a:lnTo>
                  <a:lnTo>
                    <a:pt x="1992807" y="135987"/>
                  </a:lnTo>
                  <a:lnTo>
                    <a:pt x="1946203" y="194404"/>
                  </a:lnTo>
                  <a:lnTo>
                    <a:pt x="1924221" y="226158"/>
                  </a:lnTo>
                  <a:lnTo>
                    <a:pt x="1902969" y="259320"/>
                  </a:lnTo>
                  <a:lnTo>
                    <a:pt x="1882335" y="293673"/>
                  </a:lnTo>
                  <a:lnTo>
                    <a:pt x="1862206" y="329002"/>
                  </a:lnTo>
                  <a:lnTo>
                    <a:pt x="1842471" y="365088"/>
                  </a:lnTo>
                  <a:lnTo>
                    <a:pt x="1823017" y="401716"/>
                  </a:lnTo>
                  <a:lnTo>
                    <a:pt x="1803731" y="438669"/>
                  </a:lnTo>
                  <a:lnTo>
                    <a:pt x="1784501" y="475730"/>
                  </a:lnTo>
                  <a:lnTo>
                    <a:pt x="1765215" y="512683"/>
                  </a:lnTo>
                  <a:lnTo>
                    <a:pt x="1745761" y="549311"/>
                  </a:lnTo>
                  <a:lnTo>
                    <a:pt x="1726025" y="585397"/>
                  </a:lnTo>
                  <a:lnTo>
                    <a:pt x="1705897" y="620726"/>
                  </a:lnTo>
                  <a:lnTo>
                    <a:pt x="1685263" y="655079"/>
                  </a:lnTo>
                  <a:lnTo>
                    <a:pt x="1664011" y="688241"/>
                  </a:lnTo>
                  <a:lnTo>
                    <a:pt x="1642029" y="719995"/>
                  </a:lnTo>
                  <a:lnTo>
                    <a:pt x="1595424" y="778412"/>
                  </a:lnTo>
                  <a:lnTo>
                    <a:pt x="1544551" y="828597"/>
                  </a:lnTo>
                  <a:lnTo>
                    <a:pt x="1488509" y="868818"/>
                  </a:lnTo>
                  <a:lnTo>
                    <a:pt x="1426401" y="897340"/>
                  </a:lnTo>
                  <a:lnTo>
                    <a:pt x="1357327" y="912432"/>
                  </a:lnTo>
                  <a:lnTo>
                    <a:pt x="1319898" y="914400"/>
                  </a:lnTo>
                  <a:lnTo>
                    <a:pt x="1282471" y="912432"/>
                  </a:lnTo>
                  <a:lnTo>
                    <a:pt x="1213403" y="897340"/>
                  </a:lnTo>
                  <a:lnTo>
                    <a:pt x="1151300" y="868818"/>
                  </a:lnTo>
                  <a:lnTo>
                    <a:pt x="1095263" y="828597"/>
                  </a:lnTo>
                  <a:lnTo>
                    <a:pt x="1044394" y="778412"/>
                  </a:lnTo>
                  <a:lnTo>
                    <a:pt x="997793" y="719995"/>
                  </a:lnTo>
                  <a:lnTo>
                    <a:pt x="975812" y="688241"/>
                  </a:lnTo>
                  <a:lnTo>
                    <a:pt x="954562" y="655079"/>
                  </a:lnTo>
                  <a:lnTo>
                    <a:pt x="933930" y="620726"/>
                  </a:lnTo>
                  <a:lnTo>
                    <a:pt x="913803" y="585397"/>
                  </a:lnTo>
                  <a:lnTo>
                    <a:pt x="894069" y="549311"/>
                  </a:lnTo>
                  <a:lnTo>
                    <a:pt x="874616" y="512683"/>
                  </a:lnTo>
                  <a:lnTo>
                    <a:pt x="855332" y="475730"/>
                  </a:lnTo>
                  <a:lnTo>
                    <a:pt x="836104" y="438669"/>
                  </a:lnTo>
                  <a:lnTo>
                    <a:pt x="816819" y="401716"/>
                  </a:lnTo>
                  <a:lnTo>
                    <a:pt x="797367" y="365088"/>
                  </a:lnTo>
                  <a:lnTo>
                    <a:pt x="777633" y="329002"/>
                  </a:lnTo>
                  <a:lnTo>
                    <a:pt x="757506" y="293673"/>
                  </a:lnTo>
                  <a:lnTo>
                    <a:pt x="736874" y="259320"/>
                  </a:lnTo>
                  <a:lnTo>
                    <a:pt x="715623" y="226158"/>
                  </a:lnTo>
                  <a:lnTo>
                    <a:pt x="693643" y="194404"/>
                  </a:lnTo>
                  <a:lnTo>
                    <a:pt x="647042" y="135987"/>
                  </a:lnTo>
                  <a:lnTo>
                    <a:pt x="596173" y="85802"/>
                  </a:lnTo>
                  <a:lnTo>
                    <a:pt x="540136" y="45581"/>
                  </a:lnTo>
                  <a:lnTo>
                    <a:pt x="478033" y="17059"/>
                  </a:lnTo>
                  <a:lnTo>
                    <a:pt x="408965" y="1967"/>
                  </a:lnTo>
                  <a:lnTo>
                    <a:pt x="371538" y="0"/>
                  </a:lnTo>
                  <a:lnTo>
                    <a:pt x="0" y="0"/>
                  </a:lnTo>
                </a:path>
              </a:pathLst>
            </a:custGeom>
            <a:ln w="508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6"/>
            <p:cNvSpPr/>
            <p:nvPr/>
          </p:nvSpPr>
          <p:spPr>
            <a:xfrm>
              <a:off x="11249806" y="4025607"/>
              <a:ext cx="434340" cy="483234"/>
            </a:xfrm>
            <a:custGeom>
              <a:avLst/>
              <a:gdLst/>
              <a:ahLst/>
              <a:cxnLst/>
              <a:rect l="l" t="t" r="r" b="b"/>
              <a:pathLst>
                <a:path w="434340" h="483235">
                  <a:moveTo>
                    <a:pt x="0" y="0"/>
                  </a:moveTo>
                  <a:lnTo>
                    <a:pt x="87375" y="241592"/>
                  </a:lnTo>
                  <a:lnTo>
                    <a:pt x="0" y="483146"/>
                  </a:lnTo>
                  <a:lnTo>
                    <a:pt x="35222" y="454316"/>
                  </a:lnTo>
                  <a:lnTo>
                    <a:pt x="73911" y="426007"/>
                  </a:lnTo>
                  <a:lnTo>
                    <a:pt x="115449" y="398411"/>
                  </a:lnTo>
                  <a:lnTo>
                    <a:pt x="159221" y="371725"/>
                  </a:lnTo>
                  <a:lnTo>
                    <a:pt x="204608" y="346143"/>
                  </a:lnTo>
                  <a:lnTo>
                    <a:pt x="250994" y="321858"/>
                  </a:lnTo>
                  <a:lnTo>
                    <a:pt x="297763" y="299066"/>
                  </a:lnTo>
                  <a:lnTo>
                    <a:pt x="344298" y="277962"/>
                  </a:lnTo>
                  <a:lnTo>
                    <a:pt x="389983" y="258738"/>
                  </a:lnTo>
                  <a:lnTo>
                    <a:pt x="434200" y="241592"/>
                  </a:lnTo>
                  <a:lnTo>
                    <a:pt x="389983" y="224431"/>
                  </a:lnTo>
                  <a:lnTo>
                    <a:pt x="344298" y="205197"/>
                  </a:lnTo>
                  <a:lnTo>
                    <a:pt x="297763" y="184084"/>
                  </a:lnTo>
                  <a:lnTo>
                    <a:pt x="250994" y="161286"/>
                  </a:lnTo>
                  <a:lnTo>
                    <a:pt x="204608" y="136998"/>
                  </a:lnTo>
                  <a:lnTo>
                    <a:pt x="159221" y="111413"/>
                  </a:lnTo>
                  <a:lnTo>
                    <a:pt x="115449" y="84727"/>
                  </a:lnTo>
                  <a:lnTo>
                    <a:pt x="73911" y="57133"/>
                  </a:lnTo>
                  <a:lnTo>
                    <a:pt x="35222" y="288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7"/>
          <p:cNvSpPr txBox="1"/>
          <p:nvPr/>
        </p:nvSpPr>
        <p:spPr>
          <a:xfrm>
            <a:off x="1054459" y="4327697"/>
            <a:ext cx="1547495" cy="1399101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10"/>
              </a:spcBef>
            </a:pPr>
            <a:r>
              <a:rPr sz="1600" b="1" dirty="0">
                <a:solidFill>
                  <a:srgbClr val="00AEEE"/>
                </a:solidFill>
                <a:latin typeface="Montserrat ExtraBold" panose="00000900000000000000" pitchFamily="2" charset="0"/>
                <a:cs typeface="Poppins ExtraBold" panose="00000900000000000000" pitchFamily="50" charset="0"/>
              </a:rPr>
              <a:t>1985</a:t>
            </a:r>
            <a:endParaRPr sz="1600" dirty="0">
              <a:latin typeface="Montserrat ExtraBold" panose="00000900000000000000" pitchFamily="2" charset="0"/>
              <a:cs typeface="Poppins ExtraBold" panose="00000900000000000000" pitchFamily="50" charset="0"/>
            </a:endParaRPr>
          </a:p>
          <a:p>
            <a:pPr marL="12700" marR="5080" algn="ctr">
              <a:lnSpc>
                <a:spcPct val="133300"/>
              </a:lnSpc>
              <a:spcBef>
                <a:spcPts val="110"/>
              </a:spcBef>
            </a:pPr>
            <a:r>
              <a:rPr sz="10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Incorporation of AMS as  Proprietary Company  offering Electronic CAD  Design Services</a:t>
            </a:r>
            <a:endParaRPr sz="10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  <p:sp>
        <p:nvSpPr>
          <p:cNvPr id="9" name="object 8"/>
          <p:cNvSpPr/>
          <p:nvPr/>
        </p:nvSpPr>
        <p:spPr>
          <a:xfrm>
            <a:off x="1827926" y="4267200"/>
            <a:ext cx="0" cy="121285"/>
          </a:xfrm>
          <a:custGeom>
            <a:avLst/>
            <a:gdLst/>
            <a:ahLst/>
            <a:cxnLst/>
            <a:rect l="l" t="t" r="r" b="b"/>
            <a:pathLst>
              <a:path h="121285">
                <a:moveTo>
                  <a:pt x="0" y="0"/>
                </a:moveTo>
                <a:lnTo>
                  <a:pt x="0" y="120777"/>
                </a:lnTo>
              </a:path>
            </a:pathLst>
          </a:custGeom>
          <a:ln w="508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9"/>
          <p:cNvSpPr txBox="1"/>
          <p:nvPr/>
        </p:nvSpPr>
        <p:spPr>
          <a:xfrm>
            <a:off x="2999845" y="4327697"/>
            <a:ext cx="1563714" cy="990271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490220">
              <a:lnSpc>
                <a:spcPct val="100000"/>
              </a:lnSpc>
              <a:spcBef>
                <a:spcPts val="910"/>
              </a:spcBef>
            </a:pPr>
            <a:r>
              <a:rPr sz="1600" b="1" dirty="0">
                <a:solidFill>
                  <a:srgbClr val="00AEEE"/>
                </a:solidFill>
                <a:latin typeface="Montserrat ExtraBold" panose="00000900000000000000" pitchFamily="2" charset="0"/>
                <a:cs typeface="Poppins ExtraBold" panose="00000900000000000000" pitchFamily="50" charset="0"/>
              </a:rPr>
              <a:t>1992</a:t>
            </a:r>
            <a:endParaRPr sz="1600" dirty="0">
              <a:latin typeface="Montserrat ExtraBold" panose="00000900000000000000" pitchFamily="2" charset="0"/>
              <a:cs typeface="Poppins ExtraBold" panose="00000900000000000000" pitchFamily="50" charset="0"/>
            </a:endParaRPr>
          </a:p>
          <a:p>
            <a:pPr marL="12700" marR="5080" indent="210820">
              <a:lnSpc>
                <a:spcPct val="133300"/>
              </a:lnSpc>
              <a:spcBef>
                <a:spcPts val="110"/>
              </a:spcBef>
            </a:pPr>
            <a:r>
              <a:rPr sz="10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Started offering  On-Board Systems for</a:t>
            </a:r>
            <a:endParaRPr sz="10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  <a:p>
            <a:pPr marL="459105">
              <a:lnSpc>
                <a:spcPct val="100000"/>
              </a:lnSpc>
              <a:spcBef>
                <a:spcPts val="400"/>
              </a:spcBef>
            </a:pPr>
            <a:r>
              <a:rPr sz="10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Defence</a:t>
            </a:r>
            <a:endParaRPr sz="10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  <p:sp>
        <p:nvSpPr>
          <p:cNvPr id="11" name="object 10"/>
          <p:cNvSpPr/>
          <p:nvPr/>
        </p:nvSpPr>
        <p:spPr>
          <a:xfrm>
            <a:off x="3722495" y="4267200"/>
            <a:ext cx="0" cy="121285"/>
          </a:xfrm>
          <a:custGeom>
            <a:avLst/>
            <a:gdLst/>
            <a:ahLst/>
            <a:cxnLst/>
            <a:rect l="l" t="t" r="r" b="b"/>
            <a:pathLst>
              <a:path h="121285">
                <a:moveTo>
                  <a:pt x="0" y="0"/>
                </a:moveTo>
                <a:lnTo>
                  <a:pt x="0" y="120777"/>
                </a:lnTo>
              </a:path>
            </a:pathLst>
          </a:custGeom>
          <a:ln w="508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1"/>
          <p:cNvSpPr txBox="1"/>
          <p:nvPr/>
        </p:nvSpPr>
        <p:spPr>
          <a:xfrm>
            <a:off x="4892272" y="4327697"/>
            <a:ext cx="1565855" cy="1399614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448309">
              <a:lnSpc>
                <a:spcPct val="100000"/>
              </a:lnSpc>
              <a:spcBef>
                <a:spcPts val="910"/>
              </a:spcBef>
            </a:pPr>
            <a:r>
              <a:rPr sz="1600" b="1" dirty="0">
                <a:solidFill>
                  <a:srgbClr val="00AEEE"/>
                </a:solidFill>
                <a:latin typeface="Montserrat ExtraBold" panose="00000900000000000000" pitchFamily="2" charset="0"/>
                <a:cs typeface="Poppins ExtraBold" panose="00000900000000000000" pitchFamily="50" charset="0"/>
              </a:rPr>
              <a:t>2000</a:t>
            </a:r>
            <a:endParaRPr sz="1600" dirty="0">
              <a:latin typeface="Montserrat ExtraBold" panose="00000900000000000000" pitchFamily="2" charset="0"/>
              <a:cs typeface="Poppins ExtraBold" panose="00000900000000000000" pitchFamily="50" charset="0"/>
            </a:endParaRPr>
          </a:p>
          <a:p>
            <a:pPr marL="12700" marR="5080" indent="207010">
              <a:lnSpc>
                <a:spcPct val="133300"/>
              </a:lnSpc>
              <a:spcBef>
                <a:spcPts val="110"/>
              </a:spcBef>
            </a:pPr>
            <a:r>
              <a:rPr sz="10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First Indigenous  Pay-Load Checkout  System is supplied to  ISRO replacing Legacy</a:t>
            </a:r>
            <a:endParaRPr sz="10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  <a:p>
            <a:pPr marL="139700">
              <a:lnSpc>
                <a:spcPct val="100000"/>
              </a:lnSpc>
              <a:spcBef>
                <a:spcPts val="400"/>
              </a:spcBef>
            </a:pPr>
            <a:r>
              <a:rPr sz="10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Imported Systems</a:t>
            </a:r>
            <a:endParaRPr sz="10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  <p:sp>
        <p:nvSpPr>
          <p:cNvPr id="13" name="object 12"/>
          <p:cNvSpPr/>
          <p:nvPr/>
        </p:nvSpPr>
        <p:spPr>
          <a:xfrm>
            <a:off x="5617065" y="4267200"/>
            <a:ext cx="0" cy="121285"/>
          </a:xfrm>
          <a:custGeom>
            <a:avLst/>
            <a:gdLst/>
            <a:ahLst/>
            <a:cxnLst/>
            <a:rect l="l" t="t" r="r" b="b"/>
            <a:pathLst>
              <a:path h="121285">
                <a:moveTo>
                  <a:pt x="0" y="0"/>
                </a:moveTo>
                <a:lnTo>
                  <a:pt x="0" y="120777"/>
                </a:lnTo>
              </a:path>
            </a:pathLst>
          </a:custGeom>
          <a:ln w="508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3"/>
          <p:cNvSpPr txBox="1"/>
          <p:nvPr/>
        </p:nvSpPr>
        <p:spPr>
          <a:xfrm>
            <a:off x="6846294" y="4327697"/>
            <a:ext cx="1330960" cy="989758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10"/>
              </a:spcBef>
            </a:pPr>
            <a:r>
              <a:rPr sz="1600" b="1" dirty="0">
                <a:solidFill>
                  <a:srgbClr val="00AEEE"/>
                </a:solidFill>
                <a:latin typeface="Montserrat ExtraBold" panose="00000900000000000000" pitchFamily="2" charset="0"/>
                <a:cs typeface="Poppins ExtraBold" panose="00000900000000000000" pitchFamily="50" charset="0"/>
              </a:rPr>
              <a:t>2005</a:t>
            </a:r>
            <a:endParaRPr sz="1600" dirty="0">
              <a:latin typeface="Montserrat ExtraBold" panose="00000900000000000000" pitchFamily="2" charset="0"/>
              <a:cs typeface="Poppins ExtraBold" panose="00000900000000000000" pitchFamily="50" charset="0"/>
            </a:endParaRPr>
          </a:p>
          <a:p>
            <a:pPr marL="12700" marR="5080" algn="ctr">
              <a:lnSpc>
                <a:spcPct val="133300"/>
              </a:lnSpc>
              <a:spcBef>
                <a:spcPts val="110"/>
              </a:spcBef>
            </a:pPr>
            <a:r>
              <a:rPr sz="10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Launched Telemetry  Products for ISRO  applications</a:t>
            </a:r>
            <a:endParaRPr sz="10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  <p:sp>
        <p:nvSpPr>
          <p:cNvPr id="15" name="object 14"/>
          <p:cNvSpPr/>
          <p:nvPr/>
        </p:nvSpPr>
        <p:spPr>
          <a:xfrm>
            <a:off x="7511634" y="4267200"/>
            <a:ext cx="0" cy="121285"/>
          </a:xfrm>
          <a:custGeom>
            <a:avLst/>
            <a:gdLst/>
            <a:ahLst/>
            <a:cxnLst/>
            <a:rect l="l" t="t" r="r" b="b"/>
            <a:pathLst>
              <a:path h="121285">
                <a:moveTo>
                  <a:pt x="0" y="0"/>
                </a:moveTo>
                <a:lnTo>
                  <a:pt x="0" y="120777"/>
                </a:lnTo>
              </a:path>
            </a:pathLst>
          </a:custGeom>
          <a:ln w="508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5"/>
          <p:cNvSpPr txBox="1"/>
          <p:nvPr/>
        </p:nvSpPr>
        <p:spPr>
          <a:xfrm>
            <a:off x="8616420" y="4327697"/>
            <a:ext cx="1579880" cy="1194430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10"/>
              </a:spcBef>
            </a:pPr>
            <a:r>
              <a:rPr sz="1600" b="1" dirty="0">
                <a:solidFill>
                  <a:srgbClr val="00AEEE"/>
                </a:solidFill>
                <a:latin typeface="Montserrat ExtraBold" panose="00000900000000000000" pitchFamily="2" charset="0"/>
                <a:cs typeface="Poppins ExtraBold" panose="00000900000000000000" pitchFamily="50" charset="0"/>
              </a:rPr>
              <a:t>2010</a:t>
            </a:r>
            <a:endParaRPr sz="1600" dirty="0">
              <a:latin typeface="Montserrat ExtraBold" panose="00000900000000000000" pitchFamily="2" charset="0"/>
              <a:cs typeface="Poppins ExtraBold" panose="00000900000000000000" pitchFamily="50" charset="0"/>
            </a:endParaRPr>
          </a:p>
          <a:p>
            <a:pPr marL="12700" marR="5080" algn="ctr">
              <a:lnSpc>
                <a:spcPct val="133300"/>
              </a:lnSpc>
              <a:spcBef>
                <a:spcPts val="110"/>
              </a:spcBef>
            </a:pPr>
            <a:r>
              <a:rPr sz="10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Successfully configured  Indigenous Automatic  Launcher Controller for  AGNI range of Missiles</a:t>
            </a:r>
            <a:endParaRPr sz="10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  <p:grpSp>
        <p:nvGrpSpPr>
          <p:cNvPr id="17" name="object 16"/>
          <p:cNvGrpSpPr/>
          <p:nvPr/>
        </p:nvGrpSpPr>
        <p:grpSpPr>
          <a:xfrm>
            <a:off x="2750759" y="3206635"/>
            <a:ext cx="6681470" cy="1207135"/>
            <a:chOff x="2750759" y="3206635"/>
            <a:chExt cx="6681470" cy="1207135"/>
          </a:xfrm>
        </p:grpSpPr>
        <p:sp>
          <p:nvSpPr>
            <p:cNvPr id="18" name="object 17"/>
            <p:cNvSpPr/>
            <p:nvPr/>
          </p:nvSpPr>
          <p:spPr>
            <a:xfrm>
              <a:off x="9406203" y="4267200"/>
              <a:ext cx="0" cy="121285"/>
            </a:xfrm>
            <a:custGeom>
              <a:avLst/>
              <a:gdLst/>
              <a:ahLst/>
              <a:cxnLst/>
              <a:rect l="l" t="t" r="r" b="b"/>
              <a:pathLst>
                <a:path h="121285">
                  <a:moveTo>
                    <a:pt x="0" y="0"/>
                  </a:moveTo>
                  <a:lnTo>
                    <a:pt x="0" y="120777"/>
                  </a:lnTo>
                </a:path>
              </a:pathLst>
            </a:custGeom>
            <a:ln w="508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8"/>
            <p:cNvSpPr/>
            <p:nvPr/>
          </p:nvSpPr>
          <p:spPr>
            <a:xfrm>
              <a:off x="2776159" y="3232035"/>
              <a:ext cx="0" cy="121285"/>
            </a:xfrm>
            <a:custGeom>
              <a:avLst/>
              <a:gdLst/>
              <a:ahLst/>
              <a:cxnLst/>
              <a:rect l="l" t="t" r="r" b="b"/>
              <a:pathLst>
                <a:path h="121285">
                  <a:moveTo>
                    <a:pt x="0" y="120764"/>
                  </a:moveTo>
                  <a:lnTo>
                    <a:pt x="0" y="0"/>
                  </a:lnTo>
                </a:path>
              </a:pathLst>
            </a:custGeom>
            <a:ln w="508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9"/>
            <p:cNvSpPr/>
            <p:nvPr/>
          </p:nvSpPr>
          <p:spPr>
            <a:xfrm>
              <a:off x="4672874" y="3232035"/>
              <a:ext cx="0" cy="121285"/>
            </a:xfrm>
            <a:custGeom>
              <a:avLst/>
              <a:gdLst/>
              <a:ahLst/>
              <a:cxnLst/>
              <a:rect l="l" t="t" r="r" b="b"/>
              <a:pathLst>
                <a:path h="121285">
                  <a:moveTo>
                    <a:pt x="0" y="120764"/>
                  </a:moveTo>
                  <a:lnTo>
                    <a:pt x="0" y="0"/>
                  </a:lnTo>
                </a:path>
              </a:pathLst>
            </a:custGeom>
            <a:ln w="508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0"/>
            <p:cNvSpPr/>
            <p:nvPr/>
          </p:nvSpPr>
          <p:spPr>
            <a:xfrm>
              <a:off x="6569589" y="3232035"/>
              <a:ext cx="0" cy="121285"/>
            </a:xfrm>
            <a:custGeom>
              <a:avLst/>
              <a:gdLst/>
              <a:ahLst/>
              <a:cxnLst/>
              <a:rect l="l" t="t" r="r" b="b"/>
              <a:pathLst>
                <a:path h="121285">
                  <a:moveTo>
                    <a:pt x="0" y="120764"/>
                  </a:moveTo>
                  <a:lnTo>
                    <a:pt x="0" y="0"/>
                  </a:lnTo>
                </a:path>
              </a:pathLst>
            </a:custGeom>
            <a:ln w="508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1"/>
            <p:cNvSpPr/>
            <p:nvPr/>
          </p:nvSpPr>
          <p:spPr>
            <a:xfrm>
              <a:off x="8466305" y="3232035"/>
              <a:ext cx="0" cy="121285"/>
            </a:xfrm>
            <a:custGeom>
              <a:avLst/>
              <a:gdLst/>
              <a:ahLst/>
              <a:cxnLst/>
              <a:rect l="l" t="t" r="r" b="b"/>
              <a:pathLst>
                <a:path h="121285">
                  <a:moveTo>
                    <a:pt x="0" y="120764"/>
                  </a:moveTo>
                  <a:lnTo>
                    <a:pt x="0" y="0"/>
                  </a:lnTo>
                </a:path>
              </a:pathLst>
            </a:custGeom>
            <a:ln w="508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2"/>
          <p:cNvSpPr txBox="1"/>
          <p:nvPr/>
        </p:nvSpPr>
        <p:spPr>
          <a:xfrm>
            <a:off x="2077317" y="2023097"/>
            <a:ext cx="1397635" cy="11290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33300"/>
              </a:lnSpc>
              <a:spcBef>
                <a:spcPts val="100"/>
              </a:spcBef>
            </a:pPr>
            <a:r>
              <a:rPr sz="10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Started offering  Indigenous Processor  Boards for Defence  applications</a:t>
            </a:r>
            <a:endParaRPr sz="10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  <a:p>
            <a:pPr algn="ctr">
              <a:lnSpc>
                <a:spcPct val="100000"/>
              </a:lnSpc>
              <a:spcBef>
                <a:spcPts val="409"/>
              </a:spcBef>
            </a:pPr>
            <a:r>
              <a:rPr sz="1600" b="1" dirty="0">
                <a:solidFill>
                  <a:srgbClr val="00AEEE"/>
                </a:solidFill>
                <a:latin typeface="Montserrat ExtraBold" panose="00000900000000000000" pitchFamily="2" charset="0"/>
                <a:cs typeface="Poppins ExtraBold" panose="00000900000000000000" pitchFamily="50" charset="0"/>
              </a:rPr>
              <a:t>1990</a:t>
            </a:r>
            <a:endParaRPr sz="1600" dirty="0">
              <a:latin typeface="Montserrat ExtraBold" panose="00000900000000000000" pitchFamily="2" charset="0"/>
              <a:cs typeface="Poppins ExtraBold" panose="00000900000000000000" pitchFamily="50" charset="0"/>
            </a:endParaRPr>
          </a:p>
        </p:txBody>
      </p:sp>
      <p:sp>
        <p:nvSpPr>
          <p:cNvPr id="24" name="object 23"/>
          <p:cNvSpPr txBox="1"/>
          <p:nvPr/>
        </p:nvSpPr>
        <p:spPr>
          <a:xfrm>
            <a:off x="4016988" y="2429497"/>
            <a:ext cx="1312545" cy="728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33300"/>
              </a:lnSpc>
              <a:spcBef>
                <a:spcPts val="100"/>
              </a:spcBef>
            </a:pPr>
            <a:r>
              <a:rPr sz="10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Converted to Pvt Ltd  Company</a:t>
            </a:r>
            <a:endParaRPr sz="10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  <a:p>
            <a:pPr algn="ctr">
              <a:lnSpc>
                <a:spcPct val="100000"/>
              </a:lnSpc>
              <a:spcBef>
                <a:spcPts val="409"/>
              </a:spcBef>
            </a:pPr>
            <a:r>
              <a:rPr sz="1600" b="1" dirty="0">
                <a:solidFill>
                  <a:srgbClr val="00AEEE"/>
                </a:solidFill>
                <a:latin typeface="Montserrat ExtraBold" panose="00000900000000000000" pitchFamily="2" charset="0"/>
                <a:cs typeface="Poppins ExtraBold" panose="00000900000000000000" pitchFamily="50" charset="0"/>
              </a:rPr>
              <a:t>1997</a:t>
            </a:r>
            <a:endParaRPr sz="1600" dirty="0">
              <a:latin typeface="Montserrat ExtraBold" panose="00000900000000000000" pitchFamily="2" charset="0"/>
              <a:cs typeface="Poppins ExtraBold" panose="00000900000000000000" pitchFamily="50" charset="0"/>
            </a:endParaRPr>
          </a:p>
        </p:txBody>
      </p:sp>
      <p:sp>
        <p:nvSpPr>
          <p:cNvPr id="25" name="object 24"/>
          <p:cNvSpPr txBox="1"/>
          <p:nvPr/>
        </p:nvSpPr>
        <p:spPr>
          <a:xfrm>
            <a:off x="5851122" y="2226424"/>
            <a:ext cx="1437640" cy="9315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33300"/>
              </a:lnSpc>
              <a:spcBef>
                <a:spcPts val="100"/>
              </a:spcBef>
            </a:pPr>
            <a:r>
              <a:rPr sz="10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First Pvt Company in  Defence Electronics to  be ISO certified</a:t>
            </a:r>
            <a:endParaRPr sz="10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  <a:p>
            <a:pPr algn="ctr">
              <a:lnSpc>
                <a:spcPct val="100000"/>
              </a:lnSpc>
              <a:spcBef>
                <a:spcPts val="409"/>
              </a:spcBef>
            </a:pPr>
            <a:r>
              <a:rPr sz="1600" b="1" dirty="0">
                <a:solidFill>
                  <a:srgbClr val="00AEEE"/>
                </a:solidFill>
                <a:latin typeface="Montserrat ExtraBold" panose="00000900000000000000" pitchFamily="2" charset="0"/>
                <a:cs typeface="Poppins ExtraBold" panose="00000900000000000000" pitchFamily="50" charset="0"/>
              </a:rPr>
              <a:t>2004</a:t>
            </a:r>
            <a:endParaRPr sz="1600" dirty="0">
              <a:latin typeface="Montserrat ExtraBold" panose="00000900000000000000" pitchFamily="2" charset="0"/>
              <a:cs typeface="Poppins ExtraBold" panose="00000900000000000000" pitchFamily="50" charset="0"/>
            </a:endParaRPr>
          </a:p>
        </p:txBody>
      </p:sp>
      <p:sp>
        <p:nvSpPr>
          <p:cNvPr id="26" name="object 25"/>
          <p:cNvSpPr txBox="1"/>
          <p:nvPr/>
        </p:nvSpPr>
        <p:spPr>
          <a:xfrm>
            <a:off x="7726658" y="1819897"/>
            <a:ext cx="1480185" cy="13336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33300"/>
              </a:lnSpc>
              <a:spcBef>
                <a:spcPts val="100"/>
              </a:spcBef>
            </a:pPr>
            <a:r>
              <a:rPr sz="10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Delivered Fully  Indigenous Integrated  Mine Management  System  for Coal &amp; Iron  Ore Mines</a:t>
            </a:r>
            <a:endParaRPr sz="10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  <a:p>
            <a:pPr algn="ctr">
              <a:lnSpc>
                <a:spcPct val="100000"/>
              </a:lnSpc>
              <a:spcBef>
                <a:spcPts val="409"/>
              </a:spcBef>
            </a:pPr>
            <a:r>
              <a:rPr sz="1600" b="1" dirty="0">
                <a:solidFill>
                  <a:srgbClr val="00AEEE"/>
                </a:solidFill>
                <a:latin typeface="Montserrat ExtraBold" panose="00000900000000000000" pitchFamily="2" charset="0"/>
                <a:cs typeface="Poppins ExtraBold" panose="00000900000000000000" pitchFamily="50" charset="0"/>
              </a:rPr>
              <a:t>2007</a:t>
            </a:r>
            <a:endParaRPr sz="1600" dirty="0">
              <a:latin typeface="Montserrat ExtraBold" panose="00000900000000000000" pitchFamily="2" charset="0"/>
              <a:cs typeface="Poppins ExtraBold" panose="00000900000000000000" pitchFamily="50" charset="0"/>
            </a:endParaRPr>
          </a:p>
        </p:txBody>
      </p:sp>
      <p:sp>
        <p:nvSpPr>
          <p:cNvPr id="27" name="object 26"/>
          <p:cNvSpPr/>
          <p:nvPr/>
        </p:nvSpPr>
        <p:spPr>
          <a:xfrm>
            <a:off x="10363019" y="3232035"/>
            <a:ext cx="0" cy="121285"/>
          </a:xfrm>
          <a:custGeom>
            <a:avLst/>
            <a:gdLst/>
            <a:ahLst/>
            <a:cxnLst/>
            <a:rect l="l" t="t" r="r" b="b"/>
            <a:pathLst>
              <a:path h="121285">
                <a:moveTo>
                  <a:pt x="0" y="120764"/>
                </a:moveTo>
                <a:lnTo>
                  <a:pt x="0" y="0"/>
                </a:lnTo>
              </a:path>
            </a:pathLst>
          </a:custGeom>
          <a:ln w="508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7"/>
          <p:cNvSpPr txBox="1"/>
          <p:nvPr/>
        </p:nvSpPr>
        <p:spPr>
          <a:xfrm>
            <a:off x="9561046" y="1616824"/>
            <a:ext cx="1604645" cy="1538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33300"/>
              </a:lnSpc>
              <a:spcBef>
                <a:spcPts val="100"/>
              </a:spcBef>
            </a:pPr>
            <a:r>
              <a:rPr sz="10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Installed State of the art  facility for Defence  Systems Manufacturing  Facility Inaugurated by  Head of State, &amp; Eminent  SCIENTIFIC Group</a:t>
            </a:r>
            <a:endParaRPr sz="10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  <a:p>
            <a:pPr algn="ctr">
              <a:lnSpc>
                <a:spcPct val="100000"/>
              </a:lnSpc>
              <a:spcBef>
                <a:spcPts val="409"/>
              </a:spcBef>
            </a:pPr>
            <a:r>
              <a:rPr sz="1600" b="1" dirty="0">
                <a:solidFill>
                  <a:srgbClr val="00AEEE"/>
                </a:solidFill>
                <a:latin typeface="Montserrat ExtraBold" panose="00000900000000000000" pitchFamily="2" charset="0"/>
                <a:cs typeface="Poppins ExtraBold" panose="00000900000000000000" pitchFamily="50" charset="0"/>
              </a:rPr>
              <a:t>2015</a:t>
            </a:r>
            <a:endParaRPr sz="1600" dirty="0">
              <a:latin typeface="Montserrat ExtraBold" panose="00000900000000000000" pitchFamily="2" charset="0"/>
              <a:cs typeface="Poppins ExtraBold" panose="00000900000000000000" pitchFamily="50" charset="0"/>
            </a:endParaRPr>
          </a:p>
        </p:txBody>
      </p:sp>
      <p:grpSp>
        <p:nvGrpSpPr>
          <p:cNvPr id="29" name="object 28"/>
          <p:cNvGrpSpPr/>
          <p:nvPr/>
        </p:nvGrpSpPr>
        <p:grpSpPr>
          <a:xfrm>
            <a:off x="507988" y="1443222"/>
            <a:ext cx="9954895" cy="2454910"/>
            <a:chOff x="507988" y="1443222"/>
            <a:chExt cx="9954895" cy="2454910"/>
          </a:xfrm>
        </p:grpSpPr>
        <p:pic>
          <p:nvPicPr>
            <p:cNvPr id="30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0119" y="3722204"/>
              <a:ext cx="175602" cy="175590"/>
            </a:xfrm>
            <a:prstGeom prst="rect">
              <a:avLst/>
            </a:prstGeom>
          </p:spPr>
        </p:pic>
        <p:pic>
          <p:nvPicPr>
            <p:cNvPr id="31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88377" y="3722217"/>
              <a:ext cx="175564" cy="175564"/>
            </a:xfrm>
            <a:prstGeom prst="rect">
              <a:avLst/>
            </a:prstGeom>
          </p:spPr>
        </p:pic>
        <p:pic>
          <p:nvPicPr>
            <p:cNvPr id="32" name="object 3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34714" y="3722217"/>
              <a:ext cx="175564" cy="175564"/>
            </a:xfrm>
            <a:prstGeom prst="rect">
              <a:avLst/>
            </a:prstGeom>
          </p:spPr>
        </p:pic>
        <p:pic>
          <p:nvPicPr>
            <p:cNvPr id="33" name="object 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81051" y="3722217"/>
              <a:ext cx="175564" cy="175564"/>
            </a:xfrm>
            <a:prstGeom prst="rect">
              <a:avLst/>
            </a:prstGeom>
          </p:spPr>
        </p:pic>
        <p:pic>
          <p:nvPicPr>
            <p:cNvPr id="34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27386" y="3722217"/>
              <a:ext cx="175564" cy="175564"/>
            </a:xfrm>
            <a:prstGeom prst="rect">
              <a:avLst/>
            </a:prstGeom>
          </p:spPr>
        </p:pic>
        <p:pic>
          <p:nvPicPr>
            <p:cNvPr id="35" name="object 3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73722" y="3722217"/>
              <a:ext cx="175564" cy="175564"/>
            </a:xfrm>
            <a:prstGeom prst="rect">
              <a:avLst/>
            </a:prstGeom>
          </p:spPr>
        </p:pic>
        <p:pic>
          <p:nvPicPr>
            <p:cNvPr id="36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20058" y="3722217"/>
              <a:ext cx="175564" cy="175564"/>
            </a:xfrm>
            <a:prstGeom prst="rect">
              <a:avLst/>
            </a:prstGeom>
          </p:spPr>
        </p:pic>
        <p:pic>
          <p:nvPicPr>
            <p:cNvPr id="37" name="object 3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66394" y="3722217"/>
              <a:ext cx="175564" cy="175564"/>
            </a:xfrm>
            <a:prstGeom prst="rect">
              <a:avLst/>
            </a:prstGeom>
          </p:spPr>
        </p:pic>
        <p:pic>
          <p:nvPicPr>
            <p:cNvPr id="38" name="object 3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12730" y="3722217"/>
              <a:ext cx="175564" cy="175564"/>
            </a:xfrm>
            <a:prstGeom prst="rect">
              <a:avLst/>
            </a:prstGeom>
          </p:spPr>
        </p:pic>
        <p:pic>
          <p:nvPicPr>
            <p:cNvPr id="39" name="object 3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59066" y="3722217"/>
              <a:ext cx="175564" cy="175564"/>
            </a:xfrm>
            <a:prstGeom prst="rect">
              <a:avLst/>
            </a:prstGeom>
          </p:spPr>
        </p:pic>
        <p:pic>
          <p:nvPicPr>
            <p:cNvPr id="40" name="object 3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66753" y="1588286"/>
              <a:ext cx="199110" cy="200405"/>
            </a:xfrm>
            <a:prstGeom prst="rect">
              <a:avLst/>
            </a:prstGeom>
          </p:spPr>
        </p:pic>
        <p:pic>
          <p:nvPicPr>
            <p:cNvPr id="41" name="object 4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63469" y="1443222"/>
              <a:ext cx="199110" cy="200405"/>
            </a:xfrm>
            <a:prstGeom prst="rect">
              <a:avLst/>
            </a:prstGeom>
          </p:spPr>
        </p:pic>
        <p:sp>
          <p:nvSpPr>
            <p:cNvPr id="42" name="object 41"/>
            <p:cNvSpPr/>
            <p:nvPr/>
          </p:nvSpPr>
          <p:spPr>
            <a:xfrm>
              <a:off x="507988" y="1574365"/>
              <a:ext cx="1849120" cy="274955"/>
            </a:xfrm>
            <a:custGeom>
              <a:avLst/>
              <a:gdLst/>
              <a:ahLst/>
              <a:cxnLst/>
              <a:rect l="l" t="t" r="r" b="b"/>
              <a:pathLst>
                <a:path w="1849120" h="274955">
                  <a:moveTo>
                    <a:pt x="1798662" y="0"/>
                  </a:moveTo>
                  <a:lnTo>
                    <a:pt x="49987" y="0"/>
                  </a:lnTo>
                  <a:lnTo>
                    <a:pt x="30528" y="3927"/>
                  </a:lnTo>
                  <a:lnTo>
                    <a:pt x="14639" y="14638"/>
                  </a:lnTo>
                  <a:lnTo>
                    <a:pt x="3927" y="30523"/>
                  </a:lnTo>
                  <a:lnTo>
                    <a:pt x="0" y="49974"/>
                  </a:lnTo>
                  <a:lnTo>
                    <a:pt x="0" y="224358"/>
                  </a:lnTo>
                  <a:lnTo>
                    <a:pt x="3927" y="243809"/>
                  </a:lnTo>
                  <a:lnTo>
                    <a:pt x="14639" y="259694"/>
                  </a:lnTo>
                  <a:lnTo>
                    <a:pt x="30528" y="270405"/>
                  </a:lnTo>
                  <a:lnTo>
                    <a:pt x="49987" y="274332"/>
                  </a:lnTo>
                  <a:lnTo>
                    <a:pt x="1798662" y="274332"/>
                  </a:lnTo>
                  <a:lnTo>
                    <a:pt x="1818113" y="270405"/>
                  </a:lnTo>
                  <a:lnTo>
                    <a:pt x="1833999" y="259694"/>
                  </a:lnTo>
                  <a:lnTo>
                    <a:pt x="1844709" y="243809"/>
                  </a:lnTo>
                  <a:lnTo>
                    <a:pt x="1848637" y="224358"/>
                  </a:lnTo>
                  <a:lnTo>
                    <a:pt x="1848637" y="49974"/>
                  </a:lnTo>
                  <a:lnTo>
                    <a:pt x="1844709" y="30523"/>
                  </a:lnTo>
                  <a:lnTo>
                    <a:pt x="1833999" y="14638"/>
                  </a:lnTo>
                  <a:lnTo>
                    <a:pt x="1818113" y="3927"/>
                  </a:lnTo>
                  <a:lnTo>
                    <a:pt x="1798662" y="0"/>
                  </a:lnTo>
                  <a:close/>
                </a:path>
              </a:pathLst>
            </a:custGeom>
            <a:solidFill>
              <a:srgbClr val="FB8F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2"/>
          <p:cNvSpPr txBox="1"/>
          <p:nvPr/>
        </p:nvSpPr>
        <p:spPr>
          <a:xfrm>
            <a:off x="581905" y="1601768"/>
            <a:ext cx="228203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Apollo Microsystems</a:t>
            </a:r>
            <a:endParaRPr sz="12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  <p:grpSp>
        <p:nvGrpSpPr>
          <p:cNvPr id="44" name="object 43"/>
          <p:cNvGrpSpPr/>
          <p:nvPr/>
        </p:nvGrpSpPr>
        <p:grpSpPr>
          <a:xfrm>
            <a:off x="507987" y="0"/>
            <a:ext cx="11430000" cy="6604000"/>
            <a:chOff x="507987" y="0"/>
            <a:chExt cx="11430000" cy="6604000"/>
          </a:xfrm>
        </p:grpSpPr>
        <p:sp>
          <p:nvSpPr>
            <p:cNvPr id="45" name="object 44"/>
            <p:cNvSpPr/>
            <p:nvPr/>
          </p:nvSpPr>
          <p:spPr>
            <a:xfrm>
              <a:off x="507987" y="508000"/>
              <a:ext cx="274955" cy="274320"/>
            </a:xfrm>
            <a:custGeom>
              <a:avLst/>
              <a:gdLst/>
              <a:ahLst/>
              <a:cxnLst/>
              <a:rect l="l" t="t" r="r" b="b"/>
              <a:pathLst>
                <a:path w="274955" h="274320">
                  <a:moveTo>
                    <a:pt x="274332" y="0"/>
                  </a:moveTo>
                  <a:lnTo>
                    <a:pt x="0" y="0"/>
                  </a:lnTo>
                  <a:lnTo>
                    <a:pt x="0" y="274320"/>
                  </a:lnTo>
                  <a:lnTo>
                    <a:pt x="274332" y="274320"/>
                  </a:lnTo>
                  <a:lnTo>
                    <a:pt x="274332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5"/>
            <p:cNvSpPr/>
            <p:nvPr/>
          </p:nvSpPr>
          <p:spPr>
            <a:xfrm>
              <a:off x="5842000" y="0"/>
              <a:ext cx="6096000" cy="6604000"/>
            </a:xfrm>
            <a:custGeom>
              <a:avLst/>
              <a:gdLst/>
              <a:ahLst/>
              <a:cxnLst/>
              <a:rect l="l" t="t" r="r" b="b"/>
              <a:pathLst>
                <a:path w="6096000" h="6604000">
                  <a:moveTo>
                    <a:pt x="508000" y="0"/>
                  </a:moveTo>
                  <a:lnTo>
                    <a:pt x="0" y="0"/>
                  </a:lnTo>
                  <a:lnTo>
                    <a:pt x="0" y="508000"/>
                  </a:lnTo>
                  <a:lnTo>
                    <a:pt x="508000" y="508000"/>
                  </a:lnTo>
                  <a:lnTo>
                    <a:pt x="508000" y="0"/>
                  </a:lnTo>
                  <a:close/>
                </a:path>
                <a:path w="6096000" h="6604000">
                  <a:moveTo>
                    <a:pt x="6095987" y="6469583"/>
                  </a:moveTo>
                  <a:lnTo>
                    <a:pt x="6089129" y="6427102"/>
                  </a:lnTo>
                  <a:lnTo>
                    <a:pt x="6070054" y="6390208"/>
                  </a:lnTo>
                  <a:lnTo>
                    <a:pt x="6040958" y="6361112"/>
                  </a:lnTo>
                  <a:lnTo>
                    <a:pt x="6004064" y="6342024"/>
                  </a:lnTo>
                  <a:lnTo>
                    <a:pt x="5961583" y="6335166"/>
                  </a:lnTo>
                  <a:lnTo>
                    <a:pt x="5919089" y="6342024"/>
                  </a:lnTo>
                  <a:lnTo>
                    <a:pt x="5882195" y="6361112"/>
                  </a:lnTo>
                  <a:lnTo>
                    <a:pt x="5853100" y="6390208"/>
                  </a:lnTo>
                  <a:lnTo>
                    <a:pt x="5834024" y="6427102"/>
                  </a:lnTo>
                  <a:lnTo>
                    <a:pt x="5827166" y="6469583"/>
                  </a:lnTo>
                  <a:lnTo>
                    <a:pt x="5834024" y="6512077"/>
                  </a:lnTo>
                  <a:lnTo>
                    <a:pt x="5853100" y="6548983"/>
                  </a:lnTo>
                  <a:lnTo>
                    <a:pt x="5882195" y="6578079"/>
                  </a:lnTo>
                  <a:lnTo>
                    <a:pt x="5919089" y="6597155"/>
                  </a:lnTo>
                  <a:lnTo>
                    <a:pt x="5961583" y="6604000"/>
                  </a:lnTo>
                  <a:lnTo>
                    <a:pt x="6004064" y="6597155"/>
                  </a:lnTo>
                  <a:lnTo>
                    <a:pt x="6040958" y="6578079"/>
                  </a:lnTo>
                  <a:lnTo>
                    <a:pt x="6070054" y="6548983"/>
                  </a:lnTo>
                  <a:lnTo>
                    <a:pt x="6089129" y="6512077"/>
                  </a:lnTo>
                  <a:lnTo>
                    <a:pt x="6095987" y="6469583"/>
                  </a:lnTo>
                  <a:close/>
                </a:path>
              </a:pathLst>
            </a:custGeom>
            <a:solidFill>
              <a:srgbClr val="FB8F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6"/>
          <p:cNvSpPr txBox="1">
            <a:spLocks/>
          </p:cNvSpPr>
          <p:nvPr/>
        </p:nvSpPr>
        <p:spPr>
          <a:xfrm>
            <a:off x="466712" y="901278"/>
            <a:ext cx="537528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3200" dirty="0">
                <a:solidFill>
                  <a:srgbClr val="002060"/>
                </a:solidFill>
                <a:latin typeface="Montserrat ExtraBold" panose="00000900000000000000" pitchFamily="2" charset="0"/>
                <a:cs typeface="Poppins ExtraBold" panose="00000900000000000000" pitchFamily="50" charset="0"/>
              </a:rPr>
              <a:t>Our Journey</a:t>
            </a:r>
          </a:p>
        </p:txBody>
      </p:sp>
      <p:sp>
        <p:nvSpPr>
          <p:cNvPr id="48" name="object 47"/>
          <p:cNvSpPr txBox="1"/>
          <p:nvPr/>
        </p:nvSpPr>
        <p:spPr>
          <a:xfrm>
            <a:off x="11705865" y="6375139"/>
            <a:ext cx="19558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30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lang="en-IN" sz="1000" spc="30" dirty="0">
                <a:solidFill>
                  <a:srgbClr val="FFFFFF"/>
                </a:solidFill>
                <a:latin typeface="Verdana"/>
                <a:cs typeface="Verdana"/>
              </a:rPr>
              <a:t>5</a:t>
            </a:r>
            <a:endParaRPr sz="1000" dirty="0">
              <a:latin typeface="Verdana"/>
              <a:cs typeface="Verdana"/>
            </a:endParaRPr>
          </a:p>
        </p:txBody>
      </p:sp>
      <p:pic>
        <p:nvPicPr>
          <p:cNvPr id="49" name="object 4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613605" y="507987"/>
            <a:ext cx="943394" cy="483984"/>
          </a:xfrm>
          <a:prstGeom prst="rect">
            <a:avLst/>
          </a:prstGeom>
        </p:spPr>
      </p:pic>
      <p:sp>
        <p:nvSpPr>
          <p:cNvPr id="51" name="object 20"/>
          <p:cNvSpPr txBox="1"/>
          <p:nvPr/>
        </p:nvSpPr>
        <p:spPr>
          <a:xfrm>
            <a:off x="241250" y="6464300"/>
            <a:ext cx="137096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21F1F"/>
                </a:solidFill>
                <a:latin typeface="Poppins "/>
                <a:cs typeface="Lucida Sans Unicode"/>
              </a:rPr>
              <a:t>Apollo Micro Systems</a:t>
            </a:r>
            <a:endParaRPr sz="1000" dirty="0">
              <a:latin typeface="Poppins 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847517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1658808" y="2023113"/>
            <a:ext cx="1423670" cy="4221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335">
              <a:lnSpc>
                <a:spcPct val="133300"/>
              </a:lnSpc>
              <a:spcBef>
                <a:spcPts val="100"/>
              </a:spcBef>
            </a:pPr>
            <a:r>
              <a:rPr sz="1000" spc="55" dirty="0">
                <a:solidFill>
                  <a:srgbClr val="001F5F"/>
                </a:solidFill>
                <a:latin typeface="Lucida Sans Unicode"/>
                <a:cs typeface="Lucida Sans Unicode"/>
              </a:rPr>
              <a:t>Reached</a:t>
            </a:r>
            <a:r>
              <a:rPr sz="1000" spc="-7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0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Milestone</a:t>
            </a:r>
            <a:r>
              <a:rPr sz="1000" spc="-7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000" spc="-10" dirty="0">
                <a:solidFill>
                  <a:srgbClr val="001F5F"/>
                </a:solidFill>
                <a:latin typeface="Lucida Sans Unicode"/>
                <a:cs typeface="Lucida Sans Unicode"/>
              </a:rPr>
              <a:t>of </a:t>
            </a:r>
            <a:r>
              <a:rPr sz="1000" spc="-305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000" spc="25" dirty="0">
                <a:solidFill>
                  <a:srgbClr val="001F5F"/>
                </a:solidFill>
                <a:latin typeface="Lucida Sans Unicode"/>
                <a:cs typeface="Lucida Sans Unicode"/>
              </a:rPr>
              <a:t>over</a:t>
            </a:r>
            <a:r>
              <a:rPr sz="1000" spc="-6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000" spc="-15" dirty="0">
                <a:solidFill>
                  <a:srgbClr val="001F5F"/>
                </a:solidFill>
                <a:latin typeface="Lucida Sans Unicode"/>
                <a:cs typeface="Lucida Sans Unicode"/>
              </a:rPr>
              <a:t>INR</a:t>
            </a:r>
            <a:r>
              <a:rPr sz="1000" spc="-6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000" spc="-285" dirty="0">
                <a:solidFill>
                  <a:srgbClr val="001F5F"/>
                </a:solidFill>
                <a:latin typeface="Lucida Sans Unicode"/>
                <a:cs typeface="Lucida Sans Unicode"/>
              </a:rPr>
              <a:t>1</a:t>
            </a:r>
            <a:r>
              <a:rPr sz="1000" spc="-6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000" spc="35" dirty="0">
                <a:solidFill>
                  <a:srgbClr val="001F5F"/>
                </a:solidFill>
                <a:latin typeface="Lucida Sans Unicode"/>
                <a:cs typeface="Lucida Sans Unicode"/>
              </a:rPr>
              <a:t>bn</a:t>
            </a:r>
            <a:r>
              <a:rPr sz="1000" spc="-60" dirty="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sz="1000" spc="10" dirty="0">
                <a:solidFill>
                  <a:srgbClr val="001F5F"/>
                </a:solidFill>
                <a:latin typeface="Lucida Sans Unicode"/>
                <a:cs typeface="Lucida Sans Unicode"/>
              </a:rPr>
              <a:t>Turnover</a:t>
            </a:r>
            <a:endParaRPr sz="1000" dirty="0">
              <a:latin typeface="Lucida Sans Unicode"/>
              <a:cs typeface="Lucida Sans Unicode"/>
            </a:endParaRPr>
          </a:p>
        </p:txBody>
      </p:sp>
      <p:sp>
        <p:nvSpPr>
          <p:cNvPr id="4" name="object 3"/>
          <p:cNvSpPr/>
          <p:nvPr/>
        </p:nvSpPr>
        <p:spPr>
          <a:xfrm>
            <a:off x="2370621" y="3232035"/>
            <a:ext cx="0" cy="121285"/>
          </a:xfrm>
          <a:custGeom>
            <a:avLst/>
            <a:gdLst/>
            <a:ahLst/>
            <a:cxnLst/>
            <a:rect l="l" t="t" r="r" b="b"/>
            <a:pathLst>
              <a:path h="121285">
                <a:moveTo>
                  <a:pt x="0" y="120764"/>
                </a:moveTo>
                <a:lnTo>
                  <a:pt x="0" y="0"/>
                </a:lnTo>
              </a:path>
            </a:pathLst>
          </a:custGeom>
          <a:ln w="508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 txBox="1"/>
          <p:nvPr/>
        </p:nvSpPr>
        <p:spPr>
          <a:xfrm>
            <a:off x="2118456" y="2888419"/>
            <a:ext cx="50482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0AEEE"/>
                </a:solidFill>
                <a:latin typeface="Montserrat ExtraBold" panose="00000900000000000000" pitchFamily="2" charset="0"/>
                <a:cs typeface="Poppins ExtraBold" panose="00000900000000000000" pitchFamily="50" charset="0"/>
              </a:rPr>
              <a:t>2015</a:t>
            </a:r>
            <a:endParaRPr sz="1600" dirty="0">
              <a:latin typeface="Montserrat ExtraBold" panose="00000900000000000000" pitchFamily="2" charset="0"/>
              <a:cs typeface="Poppins ExtraBold" panose="00000900000000000000" pitchFamily="50" charset="0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3475340" y="4327697"/>
            <a:ext cx="1516380" cy="989758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10"/>
              </a:spcBef>
            </a:pPr>
            <a:r>
              <a:rPr sz="1600" b="1" dirty="0">
                <a:solidFill>
                  <a:srgbClr val="00AEEE"/>
                </a:solidFill>
                <a:latin typeface="Montserrat ExtraBold" panose="00000900000000000000" pitchFamily="2" charset="0"/>
                <a:cs typeface="Poppins ExtraBold" panose="00000900000000000000" pitchFamily="50" charset="0"/>
              </a:rPr>
              <a:t>2017</a:t>
            </a:r>
            <a:endParaRPr sz="1600" dirty="0">
              <a:latin typeface="Montserrat ExtraBold" panose="00000900000000000000" pitchFamily="2" charset="0"/>
              <a:cs typeface="Poppins ExtraBold" panose="00000900000000000000" pitchFamily="50" charset="0"/>
            </a:endParaRPr>
          </a:p>
          <a:p>
            <a:pPr marL="12700" marR="5080" algn="ctr">
              <a:lnSpc>
                <a:spcPct val="133300"/>
              </a:lnSpc>
              <a:spcBef>
                <a:spcPts val="110"/>
              </a:spcBef>
            </a:pPr>
            <a:r>
              <a:rPr sz="10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Reached a Milestone of  over INR 2bn Turnover</a:t>
            </a:r>
            <a:endParaRPr sz="10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  <p:grpSp>
        <p:nvGrpSpPr>
          <p:cNvPr id="7" name="object 6"/>
          <p:cNvGrpSpPr/>
          <p:nvPr/>
        </p:nvGrpSpPr>
        <p:grpSpPr>
          <a:xfrm>
            <a:off x="2282826" y="3206635"/>
            <a:ext cx="3901440" cy="1207135"/>
            <a:chOff x="2282826" y="3206635"/>
            <a:chExt cx="3901440" cy="1207135"/>
          </a:xfrm>
        </p:grpSpPr>
        <p:sp>
          <p:nvSpPr>
            <p:cNvPr id="8" name="object 7"/>
            <p:cNvSpPr/>
            <p:nvPr/>
          </p:nvSpPr>
          <p:spPr>
            <a:xfrm>
              <a:off x="4233254" y="4267200"/>
              <a:ext cx="0" cy="121285"/>
            </a:xfrm>
            <a:custGeom>
              <a:avLst/>
              <a:gdLst/>
              <a:ahLst/>
              <a:cxnLst/>
              <a:rect l="l" t="t" r="r" b="b"/>
              <a:pathLst>
                <a:path h="121285">
                  <a:moveTo>
                    <a:pt x="0" y="0"/>
                  </a:moveTo>
                  <a:lnTo>
                    <a:pt x="0" y="120777"/>
                  </a:lnTo>
                </a:path>
              </a:pathLst>
            </a:custGeom>
            <a:ln w="508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2826" y="3722204"/>
              <a:ext cx="175590" cy="175590"/>
            </a:xfrm>
            <a:prstGeom prst="rect">
              <a:avLst/>
            </a:prstGeom>
          </p:spPr>
        </p:pic>
        <p:sp>
          <p:nvSpPr>
            <p:cNvPr id="10" name="object 9"/>
            <p:cNvSpPr/>
            <p:nvPr/>
          </p:nvSpPr>
          <p:spPr>
            <a:xfrm>
              <a:off x="6095888" y="3232035"/>
              <a:ext cx="0" cy="121285"/>
            </a:xfrm>
            <a:custGeom>
              <a:avLst/>
              <a:gdLst/>
              <a:ahLst/>
              <a:cxnLst/>
              <a:rect l="l" t="t" r="r" b="b"/>
              <a:pathLst>
                <a:path h="121285">
                  <a:moveTo>
                    <a:pt x="0" y="120764"/>
                  </a:moveTo>
                  <a:lnTo>
                    <a:pt x="0" y="0"/>
                  </a:lnTo>
                </a:path>
              </a:pathLst>
            </a:custGeom>
            <a:ln w="508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08093" y="3722204"/>
              <a:ext cx="175602" cy="175590"/>
            </a:xfrm>
            <a:prstGeom prst="rect">
              <a:avLst/>
            </a:prstGeom>
          </p:spPr>
        </p:pic>
        <p:pic>
          <p:nvPicPr>
            <p:cNvPr id="12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45460" y="3722204"/>
              <a:ext cx="175590" cy="175590"/>
            </a:xfrm>
            <a:prstGeom prst="rect">
              <a:avLst/>
            </a:prstGeom>
          </p:spPr>
        </p:pic>
      </p:grpSp>
      <p:sp>
        <p:nvSpPr>
          <p:cNvPr id="13" name="object 12"/>
          <p:cNvSpPr txBox="1"/>
          <p:nvPr/>
        </p:nvSpPr>
        <p:spPr>
          <a:xfrm>
            <a:off x="5487652" y="2023113"/>
            <a:ext cx="1383048" cy="4221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180" marR="5080" indent="-285115">
              <a:lnSpc>
                <a:spcPct val="133300"/>
              </a:lnSpc>
              <a:spcBef>
                <a:spcPts val="100"/>
              </a:spcBef>
            </a:pPr>
            <a:r>
              <a:rPr sz="10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Company Listed in  NSE &amp; BSE</a:t>
            </a:r>
            <a:endParaRPr sz="10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  <p:sp>
        <p:nvSpPr>
          <p:cNvPr id="14" name="object 13"/>
          <p:cNvSpPr txBox="1"/>
          <p:nvPr/>
        </p:nvSpPr>
        <p:spPr>
          <a:xfrm>
            <a:off x="5844120" y="2888419"/>
            <a:ext cx="5048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0AEEE"/>
                </a:solidFill>
                <a:latin typeface="Montserrat ExtraBold" panose="00000900000000000000" pitchFamily="2" charset="0"/>
                <a:cs typeface="Poppins ExtraBold" panose="00000900000000000000" pitchFamily="50" charset="0"/>
              </a:rPr>
              <a:t>2018</a:t>
            </a:r>
            <a:endParaRPr sz="1600" dirty="0">
              <a:latin typeface="Montserrat ExtraBold" panose="00000900000000000000" pitchFamily="2" charset="0"/>
              <a:cs typeface="Poppins ExtraBold" panose="00000900000000000000" pitchFamily="50" charset="0"/>
            </a:endParaRPr>
          </a:p>
        </p:txBody>
      </p:sp>
      <p:sp>
        <p:nvSpPr>
          <p:cNvPr id="15" name="object 14"/>
          <p:cNvSpPr txBox="1"/>
          <p:nvPr/>
        </p:nvSpPr>
        <p:spPr>
          <a:xfrm>
            <a:off x="7239900" y="4327697"/>
            <a:ext cx="1437640" cy="1402715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910"/>
              </a:spcBef>
            </a:pPr>
            <a:r>
              <a:rPr sz="1600" b="1" dirty="0">
                <a:solidFill>
                  <a:srgbClr val="00AEEE"/>
                </a:solidFill>
                <a:latin typeface="Montserrat ExtraBold" panose="00000900000000000000" pitchFamily="2" charset="0"/>
                <a:cs typeface="Poppins ExtraBold" panose="00000900000000000000" pitchFamily="50" charset="0"/>
              </a:rPr>
              <a:t>2021</a:t>
            </a:r>
            <a:endParaRPr sz="1600" dirty="0">
              <a:latin typeface="Montserrat ExtraBold" panose="00000900000000000000" pitchFamily="2" charset="0"/>
              <a:cs typeface="Poppins ExtraBold" panose="00000900000000000000" pitchFamily="50" charset="0"/>
            </a:endParaRPr>
          </a:p>
          <a:p>
            <a:pPr marL="12700" marR="5080" algn="ctr">
              <a:lnSpc>
                <a:spcPct val="133300"/>
              </a:lnSpc>
              <a:spcBef>
                <a:spcPts val="110"/>
              </a:spcBef>
            </a:pPr>
            <a:r>
              <a:rPr sz="10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Entered into RF &amp;  Microwave Designs  through Acquisition of  an established RF  Company</a:t>
            </a:r>
            <a:endParaRPr sz="10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  <p:sp>
        <p:nvSpPr>
          <p:cNvPr id="16" name="object 15"/>
          <p:cNvSpPr/>
          <p:nvPr/>
        </p:nvSpPr>
        <p:spPr>
          <a:xfrm>
            <a:off x="507993" y="1574365"/>
            <a:ext cx="1849120" cy="274955"/>
          </a:xfrm>
          <a:custGeom>
            <a:avLst/>
            <a:gdLst/>
            <a:ahLst/>
            <a:cxnLst/>
            <a:rect l="l" t="t" r="r" b="b"/>
            <a:pathLst>
              <a:path w="1849120" h="274955">
                <a:moveTo>
                  <a:pt x="1798650" y="0"/>
                </a:moveTo>
                <a:lnTo>
                  <a:pt x="49974" y="0"/>
                </a:lnTo>
                <a:lnTo>
                  <a:pt x="30523" y="3927"/>
                </a:lnTo>
                <a:lnTo>
                  <a:pt x="14638" y="14638"/>
                </a:lnTo>
                <a:lnTo>
                  <a:pt x="3927" y="30523"/>
                </a:lnTo>
                <a:lnTo>
                  <a:pt x="0" y="49974"/>
                </a:lnTo>
                <a:lnTo>
                  <a:pt x="0" y="224358"/>
                </a:lnTo>
                <a:lnTo>
                  <a:pt x="3927" y="243809"/>
                </a:lnTo>
                <a:lnTo>
                  <a:pt x="14638" y="259694"/>
                </a:lnTo>
                <a:lnTo>
                  <a:pt x="30523" y="270405"/>
                </a:lnTo>
                <a:lnTo>
                  <a:pt x="49974" y="274332"/>
                </a:lnTo>
                <a:lnTo>
                  <a:pt x="1798650" y="274332"/>
                </a:lnTo>
                <a:lnTo>
                  <a:pt x="1818106" y="270405"/>
                </a:lnTo>
                <a:lnTo>
                  <a:pt x="1833991" y="259694"/>
                </a:lnTo>
                <a:lnTo>
                  <a:pt x="1844698" y="243809"/>
                </a:lnTo>
                <a:lnTo>
                  <a:pt x="1848624" y="224358"/>
                </a:lnTo>
                <a:lnTo>
                  <a:pt x="1848624" y="49974"/>
                </a:lnTo>
                <a:lnTo>
                  <a:pt x="1844698" y="30523"/>
                </a:lnTo>
                <a:lnTo>
                  <a:pt x="1833991" y="14638"/>
                </a:lnTo>
                <a:lnTo>
                  <a:pt x="1818106" y="3927"/>
                </a:lnTo>
                <a:lnTo>
                  <a:pt x="1798650" y="0"/>
                </a:lnTo>
                <a:close/>
              </a:path>
            </a:pathLst>
          </a:custGeom>
          <a:solidFill>
            <a:srgbClr val="FB8F0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6"/>
          <p:cNvGrpSpPr/>
          <p:nvPr/>
        </p:nvGrpSpPr>
        <p:grpSpPr>
          <a:xfrm>
            <a:off x="482600" y="3232035"/>
            <a:ext cx="11201400" cy="1214755"/>
            <a:chOff x="482600" y="3232035"/>
            <a:chExt cx="11201400" cy="1214755"/>
          </a:xfrm>
        </p:grpSpPr>
        <p:sp>
          <p:nvSpPr>
            <p:cNvPr id="18" name="object 17"/>
            <p:cNvSpPr/>
            <p:nvPr/>
          </p:nvSpPr>
          <p:spPr>
            <a:xfrm>
              <a:off x="7958583" y="4267200"/>
              <a:ext cx="0" cy="121285"/>
            </a:xfrm>
            <a:custGeom>
              <a:avLst/>
              <a:gdLst/>
              <a:ahLst/>
              <a:cxnLst/>
              <a:rect l="l" t="t" r="r" b="b"/>
              <a:pathLst>
                <a:path h="121285">
                  <a:moveTo>
                    <a:pt x="0" y="0"/>
                  </a:moveTo>
                  <a:lnTo>
                    <a:pt x="0" y="120777"/>
                  </a:lnTo>
                </a:path>
              </a:pathLst>
            </a:custGeom>
            <a:ln w="508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70789" y="3722204"/>
              <a:ext cx="175590" cy="175590"/>
            </a:xfrm>
            <a:prstGeom prst="rect">
              <a:avLst/>
            </a:prstGeom>
          </p:spPr>
        </p:pic>
        <p:sp>
          <p:nvSpPr>
            <p:cNvPr id="20" name="object 19"/>
            <p:cNvSpPr/>
            <p:nvPr/>
          </p:nvSpPr>
          <p:spPr>
            <a:xfrm>
              <a:off x="508000" y="3352799"/>
              <a:ext cx="10871835" cy="914400"/>
            </a:xfrm>
            <a:custGeom>
              <a:avLst/>
              <a:gdLst/>
              <a:ahLst/>
              <a:cxnLst/>
              <a:rect l="l" t="t" r="r" b="b"/>
              <a:pathLst>
                <a:path w="10871835" h="914400">
                  <a:moveTo>
                    <a:pt x="0" y="914400"/>
                  </a:moveTo>
                  <a:lnTo>
                    <a:pt x="49885" y="913504"/>
                  </a:lnTo>
                  <a:lnTo>
                    <a:pt x="97991" y="910860"/>
                  </a:lnTo>
                  <a:lnTo>
                    <a:pt x="144384" y="906535"/>
                  </a:lnTo>
                  <a:lnTo>
                    <a:pt x="189132" y="900594"/>
                  </a:lnTo>
                  <a:lnTo>
                    <a:pt x="232301" y="893102"/>
                  </a:lnTo>
                  <a:lnTo>
                    <a:pt x="273958" y="884127"/>
                  </a:lnTo>
                  <a:lnTo>
                    <a:pt x="314171" y="873734"/>
                  </a:lnTo>
                  <a:lnTo>
                    <a:pt x="353008" y="861989"/>
                  </a:lnTo>
                  <a:lnTo>
                    <a:pt x="390534" y="848958"/>
                  </a:lnTo>
                  <a:lnTo>
                    <a:pt x="426818" y="834707"/>
                  </a:lnTo>
                  <a:lnTo>
                    <a:pt x="461926" y="819302"/>
                  </a:lnTo>
                  <a:lnTo>
                    <a:pt x="528885" y="785293"/>
                  </a:lnTo>
                  <a:lnTo>
                    <a:pt x="591948" y="747458"/>
                  </a:lnTo>
                  <a:lnTo>
                    <a:pt x="651652" y="706326"/>
                  </a:lnTo>
                  <a:lnTo>
                    <a:pt x="708535" y="662424"/>
                  </a:lnTo>
                  <a:lnTo>
                    <a:pt x="763134" y="616279"/>
                  </a:lnTo>
                  <a:lnTo>
                    <a:pt x="815987" y="568420"/>
                  </a:lnTo>
                  <a:lnTo>
                    <a:pt x="867630" y="519373"/>
                  </a:lnTo>
                  <a:lnTo>
                    <a:pt x="918602" y="469667"/>
                  </a:lnTo>
                  <a:lnTo>
                    <a:pt x="944004" y="444732"/>
                  </a:lnTo>
                  <a:lnTo>
                    <a:pt x="969440" y="419829"/>
                  </a:lnTo>
                  <a:lnTo>
                    <a:pt x="1020680" y="370387"/>
                  </a:lnTo>
                  <a:lnTo>
                    <a:pt x="1072861" y="321868"/>
                  </a:lnTo>
                  <a:lnTo>
                    <a:pt x="1126520" y="274800"/>
                  </a:lnTo>
                  <a:lnTo>
                    <a:pt x="1182194" y="229711"/>
                  </a:lnTo>
                  <a:lnTo>
                    <a:pt x="1240420" y="187128"/>
                  </a:lnTo>
                  <a:lnTo>
                    <a:pt x="1301737" y="147579"/>
                  </a:lnTo>
                  <a:lnTo>
                    <a:pt x="1366680" y="111591"/>
                  </a:lnTo>
                  <a:lnTo>
                    <a:pt x="1435789" y="79692"/>
                  </a:lnTo>
                  <a:lnTo>
                    <a:pt x="1472072" y="65441"/>
                  </a:lnTo>
                  <a:lnTo>
                    <a:pt x="1509599" y="52410"/>
                  </a:lnTo>
                  <a:lnTo>
                    <a:pt x="1548435" y="40665"/>
                  </a:lnTo>
                  <a:lnTo>
                    <a:pt x="1588648" y="30272"/>
                  </a:lnTo>
                  <a:lnTo>
                    <a:pt x="1630306" y="21297"/>
                  </a:lnTo>
                  <a:lnTo>
                    <a:pt x="1673475" y="13805"/>
                  </a:lnTo>
                  <a:lnTo>
                    <a:pt x="1718222" y="7864"/>
                  </a:lnTo>
                  <a:lnTo>
                    <a:pt x="1764615" y="3539"/>
                  </a:lnTo>
                  <a:lnTo>
                    <a:pt x="1812721" y="895"/>
                  </a:lnTo>
                  <a:lnTo>
                    <a:pt x="1862607" y="0"/>
                  </a:lnTo>
                  <a:lnTo>
                    <a:pt x="1912494" y="895"/>
                  </a:lnTo>
                  <a:lnTo>
                    <a:pt x="1960600" y="3539"/>
                  </a:lnTo>
                  <a:lnTo>
                    <a:pt x="2006994" y="7864"/>
                  </a:lnTo>
                  <a:lnTo>
                    <a:pt x="2051742" y="13805"/>
                  </a:lnTo>
                  <a:lnTo>
                    <a:pt x="2094911" y="21297"/>
                  </a:lnTo>
                  <a:lnTo>
                    <a:pt x="2136569" y="30272"/>
                  </a:lnTo>
                  <a:lnTo>
                    <a:pt x="2176783" y="40665"/>
                  </a:lnTo>
                  <a:lnTo>
                    <a:pt x="2215620" y="52410"/>
                  </a:lnTo>
                  <a:lnTo>
                    <a:pt x="2253147" y="65441"/>
                  </a:lnTo>
                  <a:lnTo>
                    <a:pt x="2289431" y="79692"/>
                  </a:lnTo>
                  <a:lnTo>
                    <a:pt x="2324540" y="95097"/>
                  </a:lnTo>
                  <a:lnTo>
                    <a:pt x="2391499" y="129106"/>
                  </a:lnTo>
                  <a:lnTo>
                    <a:pt x="2454563" y="166941"/>
                  </a:lnTo>
                  <a:lnTo>
                    <a:pt x="2514268" y="208073"/>
                  </a:lnTo>
                  <a:lnTo>
                    <a:pt x="2571152" y="251975"/>
                  </a:lnTo>
                  <a:lnTo>
                    <a:pt x="2625752" y="298120"/>
                  </a:lnTo>
                  <a:lnTo>
                    <a:pt x="2678605" y="345979"/>
                  </a:lnTo>
                  <a:lnTo>
                    <a:pt x="2730250" y="395026"/>
                  </a:lnTo>
                  <a:lnTo>
                    <a:pt x="2781222" y="444732"/>
                  </a:lnTo>
                  <a:lnTo>
                    <a:pt x="2806624" y="469667"/>
                  </a:lnTo>
                  <a:lnTo>
                    <a:pt x="2832060" y="494570"/>
                  </a:lnTo>
                  <a:lnTo>
                    <a:pt x="2883302" y="544012"/>
                  </a:lnTo>
                  <a:lnTo>
                    <a:pt x="2935483" y="592531"/>
                  </a:lnTo>
                  <a:lnTo>
                    <a:pt x="2989143" y="639599"/>
                  </a:lnTo>
                  <a:lnTo>
                    <a:pt x="3044818" y="684688"/>
                  </a:lnTo>
                  <a:lnTo>
                    <a:pt x="3103045" y="727271"/>
                  </a:lnTo>
                  <a:lnTo>
                    <a:pt x="3164362" y="766820"/>
                  </a:lnTo>
                  <a:lnTo>
                    <a:pt x="3229306" y="802808"/>
                  </a:lnTo>
                  <a:lnTo>
                    <a:pt x="3298416" y="834707"/>
                  </a:lnTo>
                  <a:lnTo>
                    <a:pt x="3334700" y="848958"/>
                  </a:lnTo>
                  <a:lnTo>
                    <a:pt x="3372227" y="861989"/>
                  </a:lnTo>
                  <a:lnTo>
                    <a:pt x="3411064" y="873734"/>
                  </a:lnTo>
                  <a:lnTo>
                    <a:pt x="3451277" y="884127"/>
                  </a:lnTo>
                  <a:lnTo>
                    <a:pt x="3492935" y="893102"/>
                  </a:lnTo>
                  <a:lnTo>
                    <a:pt x="3536105" y="900594"/>
                  </a:lnTo>
                  <a:lnTo>
                    <a:pt x="3580853" y="906535"/>
                  </a:lnTo>
                  <a:lnTo>
                    <a:pt x="3627246" y="910860"/>
                  </a:lnTo>
                  <a:lnTo>
                    <a:pt x="3675353" y="913504"/>
                  </a:lnTo>
                  <a:lnTo>
                    <a:pt x="3725240" y="914400"/>
                  </a:lnTo>
                  <a:lnTo>
                    <a:pt x="3775127" y="913504"/>
                  </a:lnTo>
                  <a:lnTo>
                    <a:pt x="3823234" y="910860"/>
                  </a:lnTo>
                  <a:lnTo>
                    <a:pt x="3869629" y="906535"/>
                  </a:lnTo>
                  <a:lnTo>
                    <a:pt x="3914377" y="900594"/>
                  </a:lnTo>
                  <a:lnTo>
                    <a:pt x="3957547" y="893102"/>
                  </a:lnTo>
                  <a:lnTo>
                    <a:pt x="3999206" y="884127"/>
                  </a:lnTo>
                  <a:lnTo>
                    <a:pt x="4039420" y="873734"/>
                  </a:lnTo>
                  <a:lnTo>
                    <a:pt x="4078258" y="861989"/>
                  </a:lnTo>
                  <a:lnTo>
                    <a:pt x="4115785" y="848958"/>
                  </a:lnTo>
                  <a:lnTo>
                    <a:pt x="4152070" y="834707"/>
                  </a:lnTo>
                  <a:lnTo>
                    <a:pt x="4187179" y="819302"/>
                  </a:lnTo>
                  <a:lnTo>
                    <a:pt x="4254139" y="785293"/>
                  </a:lnTo>
                  <a:lnTo>
                    <a:pt x="4317204" y="747458"/>
                  </a:lnTo>
                  <a:lnTo>
                    <a:pt x="4376910" y="706326"/>
                  </a:lnTo>
                  <a:lnTo>
                    <a:pt x="4433794" y="662424"/>
                  </a:lnTo>
                  <a:lnTo>
                    <a:pt x="4488395" y="616279"/>
                  </a:lnTo>
                  <a:lnTo>
                    <a:pt x="4541249" y="568420"/>
                  </a:lnTo>
                  <a:lnTo>
                    <a:pt x="4592894" y="519373"/>
                  </a:lnTo>
                  <a:lnTo>
                    <a:pt x="4643867" y="469667"/>
                  </a:lnTo>
                  <a:lnTo>
                    <a:pt x="4669270" y="444732"/>
                  </a:lnTo>
                  <a:lnTo>
                    <a:pt x="4694706" y="419829"/>
                  </a:lnTo>
                  <a:lnTo>
                    <a:pt x="4745948" y="370387"/>
                  </a:lnTo>
                  <a:lnTo>
                    <a:pt x="4798131" y="321868"/>
                  </a:lnTo>
                  <a:lnTo>
                    <a:pt x="4851791" y="274800"/>
                  </a:lnTo>
                  <a:lnTo>
                    <a:pt x="4907466" y="229711"/>
                  </a:lnTo>
                  <a:lnTo>
                    <a:pt x="4965694" y="187128"/>
                  </a:lnTo>
                  <a:lnTo>
                    <a:pt x="5027012" y="147579"/>
                  </a:lnTo>
                  <a:lnTo>
                    <a:pt x="5091958" y="111591"/>
                  </a:lnTo>
                  <a:lnTo>
                    <a:pt x="5161068" y="79692"/>
                  </a:lnTo>
                  <a:lnTo>
                    <a:pt x="5197353" y="65441"/>
                  </a:lnTo>
                  <a:lnTo>
                    <a:pt x="5234880" y="52410"/>
                  </a:lnTo>
                  <a:lnTo>
                    <a:pt x="5273717" y="40665"/>
                  </a:lnTo>
                  <a:lnTo>
                    <a:pt x="5313932" y="30272"/>
                  </a:lnTo>
                  <a:lnTo>
                    <a:pt x="5355590" y="21297"/>
                  </a:lnTo>
                  <a:lnTo>
                    <a:pt x="5398760" y="13805"/>
                  </a:lnTo>
                  <a:lnTo>
                    <a:pt x="5443509" y="7864"/>
                  </a:lnTo>
                  <a:lnTo>
                    <a:pt x="5489903" y="3539"/>
                  </a:lnTo>
                  <a:lnTo>
                    <a:pt x="5538011" y="895"/>
                  </a:lnTo>
                  <a:lnTo>
                    <a:pt x="5587898" y="0"/>
                  </a:lnTo>
                  <a:lnTo>
                    <a:pt x="5637785" y="895"/>
                  </a:lnTo>
                  <a:lnTo>
                    <a:pt x="5685892" y="3539"/>
                  </a:lnTo>
                  <a:lnTo>
                    <a:pt x="5732287" y="7864"/>
                  </a:lnTo>
                  <a:lnTo>
                    <a:pt x="5777035" y="13805"/>
                  </a:lnTo>
                  <a:lnTo>
                    <a:pt x="5820205" y="21297"/>
                  </a:lnTo>
                  <a:lnTo>
                    <a:pt x="5861864" y="30272"/>
                  </a:lnTo>
                  <a:lnTo>
                    <a:pt x="5902078" y="40665"/>
                  </a:lnTo>
                  <a:lnTo>
                    <a:pt x="5940916" y="52410"/>
                  </a:lnTo>
                  <a:lnTo>
                    <a:pt x="5978443" y="65441"/>
                  </a:lnTo>
                  <a:lnTo>
                    <a:pt x="6014728" y="79692"/>
                  </a:lnTo>
                  <a:lnTo>
                    <a:pt x="6049837" y="95097"/>
                  </a:lnTo>
                  <a:lnTo>
                    <a:pt x="6116797" y="129106"/>
                  </a:lnTo>
                  <a:lnTo>
                    <a:pt x="6179862" y="166941"/>
                  </a:lnTo>
                  <a:lnTo>
                    <a:pt x="6239568" y="208073"/>
                  </a:lnTo>
                  <a:lnTo>
                    <a:pt x="6296452" y="251975"/>
                  </a:lnTo>
                  <a:lnTo>
                    <a:pt x="6351052" y="298120"/>
                  </a:lnTo>
                  <a:lnTo>
                    <a:pt x="6403906" y="345979"/>
                  </a:lnTo>
                  <a:lnTo>
                    <a:pt x="6455551" y="395026"/>
                  </a:lnTo>
                  <a:lnTo>
                    <a:pt x="6506524" y="444732"/>
                  </a:lnTo>
                  <a:lnTo>
                    <a:pt x="6531927" y="469667"/>
                  </a:lnTo>
                  <a:lnTo>
                    <a:pt x="6557363" y="494570"/>
                  </a:lnTo>
                  <a:lnTo>
                    <a:pt x="6608604" y="544012"/>
                  </a:lnTo>
                  <a:lnTo>
                    <a:pt x="6660786" y="592531"/>
                  </a:lnTo>
                  <a:lnTo>
                    <a:pt x="6714446" y="639599"/>
                  </a:lnTo>
                  <a:lnTo>
                    <a:pt x="6770121" y="684688"/>
                  </a:lnTo>
                  <a:lnTo>
                    <a:pt x="6828348" y="727271"/>
                  </a:lnTo>
                  <a:lnTo>
                    <a:pt x="6889665" y="766820"/>
                  </a:lnTo>
                  <a:lnTo>
                    <a:pt x="6954610" y="802808"/>
                  </a:lnTo>
                  <a:lnTo>
                    <a:pt x="7023719" y="834707"/>
                  </a:lnTo>
                  <a:lnTo>
                    <a:pt x="7060003" y="848958"/>
                  </a:lnTo>
                  <a:lnTo>
                    <a:pt x="7097530" y="861989"/>
                  </a:lnTo>
                  <a:lnTo>
                    <a:pt x="7136367" y="873734"/>
                  </a:lnTo>
                  <a:lnTo>
                    <a:pt x="7176581" y="884127"/>
                  </a:lnTo>
                  <a:lnTo>
                    <a:pt x="7218239" y="893102"/>
                  </a:lnTo>
                  <a:lnTo>
                    <a:pt x="7261408" y="900594"/>
                  </a:lnTo>
                  <a:lnTo>
                    <a:pt x="7306156" y="906535"/>
                  </a:lnTo>
                  <a:lnTo>
                    <a:pt x="7352550" y="910860"/>
                  </a:lnTo>
                  <a:lnTo>
                    <a:pt x="7400657" y="913504"/>
                  </a:lnTo>
                  <a:lnTo>
                    <a:pt x="7450543" y="914400"/>
                  </a:lnTo>
                  <a:lnTo>
                    <a:pt x="7500433" y="913504"/>
                  </a:lnTo>
                  <a:lnTo>
                    <a:pt x="7548542" y="910860"/>
                  </a:lnTo>
                  <a:lnTo>
                    <a:pt x="7594938" y="906535"/>
                  </a:lnTo>
                  <a:lnTo>
                    <a:pt x="7639689" y="900594"/>
                  </a:lnTo>
                  <a:lnTo>
                    <a:pt x="7682860" y="893102"/>
                  </a:lnTo>
                  <a:lnTo>
                    <a:pt x="7724521" y="884127"/>
                  </a:lnTo>
                  <a:lnTo>
                    <a:pt x="7764737" y="873734"/>
                  </a:lnTo>
                  <a:lnTo>
                    <a:pt x="7803576" y="861989"/>
                  </a:lnTo>
                  <a:lnTo>
                    <a:pt x="7841105" y="848958"/>
                  </a:lnTo>
                  <a:lnTo>
                    <a:pt x="7877391" y="834707"/>
                  </a:lnTo>
                  <a:lnTo>
                    <a:pt x="7912502" y="819302"/>
                  </a:lnTo>
                  <a:lnTo>
                    <a:pt x="7979465" y="785293"/>
                  </a:lnTo>
                  <a:lnTo>
                    <a:pt x="8042532" y="747458"/>
                  </a:lnTo>
                  <a:lnTo>
                    <a:pt x="8102240" y="706326"/>
                  </a:lnTo>
                  <a:lnTo>
                    <a:pt x="8159127" y="662424"/>
                  </a:lnTo>
                  <a:lnTo>
                    <a:pt x="8213730" y="616279"/>
                  </a:lnTo>
                  <a:lnTo>
                    <a:pt x="8266586" y="568420"/>
                  </a:lnTo>
                  <a:lnTo>
                    <a:pt x="8318233" y="519373"/>
                  </a:lnTo>
                  <a:lnTo>
                    <a:pt x="8369209" y="469667"/>
                  </a:lnTo>
                  <a:lnTo>
                    <a:pt x="8394612" y="444732"/>
                  </a:lnTo>
                  <a:lnTo>
                    <a:pt x="8420050" y="419829"/>
                  </a:lnTo>
                  <a:lnTo>
                    <a:pt x="8471294" y="370387"/>
                  </a:lnTo>
                  <a:lnTo>
                    <a:pt x="8523478" y="321868"/>
                  </a:lnTo>
                  <a:lnTo>
                    <a:pt x="8577141" y="274800"/>
                  </a:lnTo>
                  <a:lnTo>
                    <a:pt x="8632819" y="229711"/>
                  </a:lnTo>
                  <a:lnTo>
                    <a:pt x="8691049" y="187128"/>
                  </a:lnTo>
                  <a:lnTo>
                    <a:pt x="8752369" y="147579"/>
                  </a:lnTo>
                  <a:lnTo>
                    <a:pt x="8817317" y="111591"/>
                  </a:lnTo>
                  <a:lnTo>
                    <a:pt x="8886430" y="79692"/>
                  </a:lnTo>
                  <a:lnTo>
                    <a:pt x="8922717" y="65441"/>
                  </a:lnTo>
                  <a:lnTo>
                    <a:pt x="8960246" y="52410"/>
                  </a:lnTo>
                  <a:lnTo>
                    <a:pt x="8999084" y="40665"/>
                  </a:lnTo>
                  <a:lnTo>
                    <a:pt x="9039300" y="30272"/>
                  </a:lnTo>
                  <a:lnTo>
                    <a:pt x="9080961" y="21297"/>
                  </a:lnTo>
                  <a:lnTo>
                    <a:pt x="9124133" y="13805"/>
                  </a:lnTo>
                  <a:lnTo>
                    <a:pt x="9168883" y="7864"/>
                  </a:lnTo>
                  <a:lnTo>
                    <a:pt x="9215279" y="3539"/>
                  </a:lnTo>
                  <a:lnTo>
                    <a:pt x="9263388" y="895"/>
                  </a:lnTo>
                  <a:lnTo>
                    <a:pt x="9313278" y="0"/>
                  </a:lnTo>
                  <a:lnTo>
                    <a:pt x="9369134" y="1126"/>
                  </a:lnTo>
                  <a:lnTo>
                    <a:pt x="9422758" y="4442"/>
                  </a:lnTo>
                  <a:lnTo>
                    <a:pt x="9474247" y="9856"/>
                  </a:lnTo>
                  <a:lnTo>
                    <a:pt x="9523695" y="17274"/>
                  </a:lnTo>
                  <a:lnTo>
                    <a:pt x="9571196" y="26603"/>
                  </a:lnTo>
                  <a:lnTo>
                    <a:pt x="9616846" y="37749"/>
                  </a:lnTo>
                  <a:lnTo>
                    <a:pt x="9660740" y="50620"/>
                  </a:lnTo>
                  <a:lnTo>
                    <a:pt x="9702972" y="65123"/>
                  </a:lnTo>
                  <a:lnTo>
                    <a:pt x="9743638" y="81163"/>
                  </a:lnTo>
                  <a:lnTo>
                    <a:pt x="9782831" y="98649"/>
                  </a:lnTo>
                  <a:lnTo>
                    <a:pt x="9820648" y="117486"/>
                  </a:lnTo>
                  <a:lnTo>
                    <a:pt x="9857183" y="137582"/>
                  </a:lnTo>
                  <a:lnTo>
                    <a:pt x="9892531" y="158843"/>
                  </a:lnTo>
                  <a:lnTo>
                    <a:pt x="9926787" y="181177"/>
                  </a:lnTo>
                  <a:lnTo>
                    <a:pt x="9960045" y="204489"/>
                  </a:lnTo>
                  <a:lnTo>
                    <a:pt x="9992401" y="228688"/>
                  </a:lnTo>
                  <a:lnTo>
                    <a:pt x="10023950" y="253679"/>
                  </a:lnTo>
                  <a:lnTo>
                    <a:pt x="10054786" y="279370"/>
                  </a:lnTo>
                  <a:lnTo>
                    <a:pt x="10085005" y="305668"/>
                  </a:lnTo>
                  <a:lnTo>
                    <a:pt x="10114701" y="332478"/>
                  </a:lnTo>
                  <a:lnTo>
                    <a:pt x="10143969" y="359709"/>
                  </a:lnTo>
                  <a:lnTo>
                    <a:pt x="10172904" y="387266"/>
                  </a:lnTo>
                  <a:lnTo>
                    <a:pt x="10201601" y="415057"/>
                  </a:lnTo>
                  <a:lnTo>
                    <a:pt x="10230155" y="442989"/>
                  </a:lnTo>
                  <a:lnTo>
                    <a:pt x="10258661" y="470968"/>
                  </a:lnTo>
                  <a:lnTo>
                    <a:pt x="10287214" y="498901"/>
                  </a:lnTo>
                  <a:lnTo>
                    <a:pt x="10315908" y="526696"/>
                  </a:lnTo>
                  <a:lnTo>
                    <a:pt x="10344838" y="554258"/>
                  </a:lnTo>
                  <a:lnTo>
                    <a:pt x="10374100" y="581494"/>
                  </a:lnTo>
                  <a:lnTo>
                    <a:pt x="10403788" y="608312"/>
                  </a:lnTo>
                  <a:lnTo>
                    <a:pt x="10433998" y="634619"/>
                  </a:lnTo>
                  <a:lnTo>
                    <a:pt x="10464823" y="660320"/>
                  </a:lnTo>
                  <a:lnTo>
                    <a:pt x="10496360" y="685323"/>
                  </a:lnTo>
                  <a:lnTo>
                    <a:pt x="10528702" y="709536"/>
                  </a:lnTo>
                  <a:lnTo>
                    <a:pt x="10561945" y="732863"/>
                  </a:lnTo>
                  <a:lnTo>
                    <a:pt x="10596184" y="755213"/>
                  </a:lnTo>
                  <a:lnTo>
                    <a:pt x="10631514" y="776493"/>
                  </a:lnTo>
                  <a:lnTo>
                    <a:pt x="10668029" y="796608"/>
                  </a:lnTo>
                  <a:lnTo>
                    <a:pt x="10705824" y="815466"/>
                  </a:lnTo>
                  <a:lnTo>
                    <a:pt x="10744995" y="832974"/>
                  </a:lnTo>
                  <a:lnTo>
                    <a:pt x="10785636" y="849039"/>
                  </a:lnTo>
                  <a:lnTo>
                    <a:pt x="10827842" y="863567"/>
                  </a:lnTo>
                  <a:lnTo>
                    <a:pt x="10871708" y="876465"/>
                  </a:lnTo>
                </a:path>
              </a:pathLst>
            </a:custGeom>
            <a:ln w="508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0"/>
            <p:cNvSpPr/>
            <p:nvPr/>
          </p:nvSpPr>
          <p:spPr>
            <a:xfrm>
              <a:off x="11220639" y="3968089"/>
              <a:ext cx="463550" cy="478790"/>
            </a:xfrm>
            <a:custGeom>
              <a:avLst/>
              <a:gdLst/>
              <a:ahLst/>
              <a:cxnLst/>
              <a:rect l="l" t="t" r="r" b="b"/>
              <a:pathLst>
                <a:path w="463550" h="478789">
                  <a:moveTo>
                    <a:pt x="66598" y="0"/>
                  </a:moveTo>
                  <a:lnTo>
                    <a:pt x="119849" y="251294"/>
                  </a:lnTo>
                  <a:lnTo>
                    <a:pt x="0" y="478536"/>
                  </a:lnTo>
                  <a:lnTo>
                    <a:pt x="38861" y="454840"/>
                  </a:lnTo>
                  <a:lnTo>
                    <a:pt x="81084" y="432136"/>
                  </a:lnTo>
                  <a:lnTo>
                    <a:pt x="126031" y="410531"/>
                  </a:lnTo>
                  <a:lnTo>
                    <a:pt x="173064" y="390133"/>
                  </a:lnTo>
                  <a:lnTo>
                    <a:pt x="221545" y="371049"/>
                  </a:lnTo>
                  <a:lnTo>
                    <a:pt x="270837" y="353387"/>
                  </a:lnTo>
                  <a:lnTo>
                    <a:pt x="320302" y="337255"/>
                  </a:lnTo>
                  <a:lnTo>
                    <a:pt x="369302" y="322759"/>
                  </a:lnTo>
                  <a:lnTo>
                    <a:pt x="417200" y="310008"/>
                  </a:lnTo>
                  <a:lnTo>
                    <a:pt x="463359" y="299110"/>
                  </a:lnTo>
                  <a:lnTo>
                    <a:pt x="421925" y="276033"/>
                  </a:lnTo>
                  <a:lnTo>
                    <a:pt x="379325" y="250696"/>
                  </a:lnTo>
                  <a:lnTo>
                    <a:pt x="336143" y="223377"/>
                  </a:lnTo>
                  <a:lnTo>
                    <a:pt x="292963" y="194353"/>
                  </a:lnTo>
                  <a:lnTo>
                    <a:pt x="250367" y="163904"/>
                  </a:lnTo>
                  <a:lnTo>
                    <a:pt x="208941" y="132307"/>
                  </a:lnTo>
                  <a:lnTo>
                    <a:pt x="169267" y="99840"/>
                  </a:lnTo>
                  <a:lnTo>
                    <a:pt x="131930" y="66781"/>
                  </a:lnTo>
                  <a:lnTo>
                    <a:pt x="97512" y="33408"/>
                  </a:lnTo>
                  <a:lnTo>
                    <a:pt x="66598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1"/>
            <p:cNvSpPr/>
            <p:nvPr/>
          </p:nvSpPr>
          <p:spPr>
            <a:xfrm>
              <a:off x="9821267" y="3232035"/>
              <a:ext cx="0" cy="121285"/>
            </a:xfrm>
            <a:custGeom>
              <a:avLst/>
              <a:gdLst/>
              <a:ahLst/>
              <a:cxnLst/>
              <a:rect l="l" t="t" r="r" b="b"/>
              <a:pathLst>
                <a:path h="121285">
                  <a:moveTo>
                    <a:pt x="0" y="120764"/>
                  </a:moveTo>
                  <a:lnTo>
                    <a:pt x="0" y="0"/>
                  </a:lnTo>
                </a:path>
              </a:pathLst>
            </a:custGeom>
            <a:ln w="508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33471" y="3722204"/>
              <a:ext cx="175602" cy="175590"/>
            </a:xfrm>
            <a:prstGeom prst="rect">
              <a:avLst/>
            </a:prstGeom>
          </p:spPr>
        </p:pic>
      </p:grpSp>
      <p:sp>
        <p:nvSpPr>
          <p:cNvPr id="24" name="object 23"/>
          <p:cNvSpPr txBox="1"/>
          <p:nvPr/>
        </p:nvSpPr>
        <p:spPr>
          <a:xfrm>
            <a:off x="581905" y="1601768"/>
            <a:ext cx="16135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Apollo Microsystems</a:t>
            </a:r>
            <a:endParaRPr sz="12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  <p:sp>
        <p:nvSpPr>
          <p:cNvPr id="25" name="object 24"/>
          <p:cNvSpPr/>
          <p:nvPr/>
        </p:nvSpPr>
        <p:spPr>
          <a:xfrm>
            <a:off x="508000" y="508000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20" h="274320">
                <a:moveTo>
                  <a:pt x="274320" y="0"/>
                </a:moveTo>
                <a:lnTo>
                  <a:pt x="0" y="0"/>
                </a:lnTo>
                <a:lnTo>
                  <a:pt x="0" y="274320"/>
                </a:lnTo>
                <a:lnTo>
                  <a:pt x="274320" y="274320"/>
                </a:lnTo>
                <a:lnTo>
                  <a:pt x="274320" y="0"/>
                </a:lnTo>
                <a:close/>
              </a:path>
            </a:pathLst>
          </a:custGeom>
          <a:solidFill>
            <a:srgbClr val="D7D7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5"/>
          <p:cNvSpPr/>
          <p:nvPr/>
        </p:nvSpPr>
        <p:spPr>
          <a:xfrm>
            <a:off x="11684000" y="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508000" y="0"/>
                </a:moveTo>
                <a:lnTo>
                  <a:pt x="0" y="0"/>
                </a:lnTo>
                <a:lnTo>
                  <a:pt x="0" y="508000"/>
                </a:lnTo>
                <a:lnTo>
                  <a:pt x="508000" y="508000"/>
                </a:lnTo>
                <a:lnTo>
                  <a:pt x="508000" y="0"/>
                </a:lnTo>
                <a:close/>
              </a:path>
            </a:pathLst>
          </a:custGeom>
          <a:solidFill>
            <a:srgbClr val="00A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6"/>
          <p:cNvSpPr txBox="1">
            <a:spLocks/>
          </p:cNvSpPr>
          <p:nvPr/>
        </p:nvSpPr>
        <p:spPr>
          <a:xfrm>
            <a:off x="466699" y="901278"/>
            <a:ext cx="376655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3200" dirty="0">
                <a:solidFill>
                  <a:srgbClr val="002060"/>
                </a:solidFill>
                <a:latin typeface="Montserrat ExtraBold" panose="00000900000000000000" pitchFamily="2" charset="0"/>
                <a:cs typeface="Poppins ExtraBold" panose="00000900000000000000" pitchFamily="50" charset="0"/>
              </a:rPr>
              <a:t>Our Journey</a:t>
            </a:r>
          </a:p>
        </p:txBody>
      </p:sp>
      <p:sp>
        <p:nvSpPr>
          <p:cNvPr id="28" name="object 27"/>
          <p:cNvSpPr/>
          <p:nvPr/>
        </p:nvSpPr>
        <p:spPr>
          <a:xfrm>
            <a:off x="11669165" y="6335166"/>
            <a:ext cx="269240" cy="269240"/>
          </a:xfrm>
          <a:custGeom>
            <a:avLst/>
            <a:gdLst/>
            <a:ahLst/>
            <a:cxnLst/>
            <a:rect l="l" t="t" r="r" b="b"/>
            <a:pathLst>
              <a:path w="269240" h="269240">
                <a:moveTo>
                  <a:pt x="134416" y="0"/>
                </a:moveTo>
                <a:lnTo>
                  <a:pt x="91932" y="6853"/>
                </a:lnTo>
                <a:lnTo>
                  <a:pt x="55034" y="25936"/>
                </a:lnTo>
                <a:lnTo>
                  <a:pt x="25936" y="55034"/>
                </a:lnTo>
                <a:lnTo>
                  <a:pt x="6853" y="91932"/>
                </a:lnTo>
                <a:lnTo>
                  <a:pt x="0" y="134416"/>
                </a:lnTo>
                <a:lnTo>
                  <a:pt x="6853" y="176905"/>
                </a:lnTo>
                <a:lnTo>
                  <a:pt x="25936" y="213805"/>
                </a:lnTo>
                <a:lnTo>
                  <a:pt x="55034" y="242901"/>
                </a:lnTo>
                <a:lnTo>
                  <a:pt x="91932" y="261981"/>
                </a:lnTo>
                <a:lnTo>
                  <a:pt x="134416" y="268833"/>
                </a:lnTo>
                <a:lnTo>
                  <a:pt x="176905" y="261981"/>
                </a:lnTo>
                <a:lnTo>
                  <a:pt x="213805" y="242901"/>
                </a:lnTo>
                <a:lnTo>
                  <a:pt x="242901" y="213805"/>
                </a:lnTo>
                <a:lnTo>
                  <a:pt x="261981" y="176905"/>
                </a:lnTo>
                <a:lnTo>
                  <a:pt x="268833" y="134416"/>
                </a:lnTo>
                <a:lnTo>
                  <a:pt x="261981" y="91932"/>
                </a:lnTo>
                <a:lnTo>
                  <a:pt x="242901" y="55034"/>
                </a:lnTo>
                <a:lnTo>
                  <a:pt x="213805" y="25936"/>
                </a:lnTo>
                <a:lnTo>
                  <a:pt x="176905" y="6853"/>
                </a:lnTo>
                <a:lnTo>
                  <a:pt x="134416" y="0"/>
                </a:lnTo>
                <a:close/>
              </a:path>
            </a:pathLst>
          </a:custGeom>
          <a:solidFill>
            <a:srgbClr val="FB8F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8"/>
          <p:cNvSpPr txBox="1"/>
          <p:nvPr/>
        </p:nvSpPr>
        <p:spPr>
          <a:xfrm>
            <a:off x="11709535" y="6375139"/>
            <a:ext cx="18859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lang="en-IN" sz="1000" dirty="0">
                <a:solidFill>
                  <a:srgbClr val="FFFFFF"/>
                </a:solidFill>
                <a:latin typeface="Verdana"/>
                <a:cs typeface="Verdana"/>
              </a:rPr>
              <a:t>6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30" name="object 29"/>
          <p:cNvSpPr txBox="1"/>
          <p:nvPr/>
        </p:nvSpPr>
        <p:spPr>
          <a:xfrm>
            <a:off x="9021830" y="2023113"/>
            <a:ext cx="1599565" cy="11290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33300"/>
              </a:lnSpc>
              <a:spcBef>
                <a:spcPts val="100"/>
              </a:spcBef>
            </a:pPr>
            <a:r>
              <a:rPr sz="10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Company is Heading  towards Inaugurating its  Weapon Integration  Facility in next 6 Months</a:t>
            </a:r>
            <a:endParaRPr sz="10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  <a:p>
            <a:pPr marL="635" algn="ctr">
              <a:lnSpc>
                <a:spcPct val="100000"/>
              </a:lnSpc>
              <a:spcBef>
                <a:spcPts val="409"/>
              </a:spcBef>
            </a:pPr>
            <a:r>
              <a:rPr sz="1600" b="1" dirty="0">
                <a:solidFill>
                  <a:srgbClr val="00AEEE"/>
                </a:solidFill>
                <a:latin typeface="Montserrat ExtraBold" panose="00000900000000000000" pitchFamily="2" charset="0"/>
                <a:cs typeface="Poppins ExtraBold" panose="00000900000000000000" pitchFamily="50" charset="0"/>
              </a:rPr>
              <a:t>2022</a:t>
            </a:r>
            <a:endParaRPr sz="1600" dirty="0">
              <a:latin typeface="Montserrat ExtraBold" panose="00000900000000000000" pitchFamily="2" charset="0"/>
              <a:cs typeface="Poppins ExtraBold" panose="00000900000000000000" pitchFamily="50" charset="0"/>
            </a:endParaRPr>
          </a:p>
        </p:txBody>
      </p:sp>
      <p:sp>
        <p:nvSpPr>
          <p:cNvPr id="33" name="object 20"/>
          <p:cNvSpPr txBox="1"/>
          <p:nvPr/>
        </p:nvSpPr>
        <p:spPr>
          <a:xfrm>
            <a:off x="241250" y="6464300"/>
            <a:ext cx="137096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21F1F"/>
                </a:solidFill>
                <a:latin typeface="Poppins "/>
                <a:cs typeface="Lucida Sans Unicode"/>
              </a:rPr>
              <a:t>Apollo Micro Systems</a:t>
            </a:r>
            <a:endParaRPr sz="1000" dirty="0">
              <a:latin typeface="Poppins "/>
              <a:cs typeface="Lucida Sans Unicode"/>
            </a:endParaRPr>
          </a:p>
        </p:txBody>
      </p:sp>
      <p:pic>
        <p:nvPicPr>
          <p:cNvPr id="34" name="object 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569001" y="508000"/>
            <a:ext cx="963167" cy="53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916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45100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730938" y="1016000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20" h="274319">
                <a:moveTo>
                  <a:pt x="274320" y="0"/>
                </a:moveTo>
                <a:lnTo>
                  <a:pt x="0" y="0"/>
                </a:lnTo>
                <a:lnTo>
                  <a:pt x="0" y="274320"/>
                </a:lnTo>
                <a:lnTo>
                  <a:pt x="274320" y="274320"/>
                </a:lnTo>
                <a:lnTo>
                  <a:pt x="274320" y="0"/>
                </a:lnTo>
                <a:close/>
              </a:path>
            </a:pathLst>
          </a:custGeom>
          <a:solidFill>
            <a:srgbClr val="D7D7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684000" y="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508000" y="0"/>
                </a:moveTo>
                <a:lnTo>
                  <a:pt x="0" y="0"/>
                </a:lnTo>
                <a:lnTo>
                  <a:pt x="0" y="508000"/>
                </a:lnTo>
                <a:lnTo>
                  <a:pt x="508000" y="508000"/>
                </a:lnTo>
                <a:lnTo>
                  <a:pt x="508000" y="0"/>
                </a:lnTo>
                <a:close/>
              </a:path>
            </a:pathLst>
          </a:custGeom>
          <a:solidFill>
            <a:srgbClr val="FB8F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/>
          </p:cNvSpPr>
          <p:nvPr/>
        </p:nvSpPr>
        <p:spPr>
          <a:xfrm>
            <a:off x="2604405" y="1221491"/>
            <a:ext cx="8417378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089275">
              <a:lnSpc>
                <a:spcPct val="100000"/>
              </a:lnSpc>
              <a:spcBef>
                <a:spcPts val="100"/>
              </a:spcBef>
            </a:pPr>
            <a:r>
              <a:rPr lang="en-IN" sz="2800" dirty="0">
                <a:solidFill>
                  <a:srgbClr val="002060"/>
                </a:solidFill>
                <a:latin typeface="Montserrat ExtraBold" panose="00000900000000000000" pitchFamily="2" charset="0"/>
                <a:cs typeface="Poppins ExtraBold" panose="00000900000000000000" pitchFamily="50" charset="0"/>
              </a:rPr>
              <a:t>Founder Promoter &amp; Managing Director</a:t>
            </a:r>
          </a:p>
        </p:txBody>
      </p:sp>
      <p:sp>
        <p:nvSpPr>
          <p:cNvPr id="6" name="object 6"/>
          <p:cNvSpPr/>
          <p:nvPr/>
        </p:nvSpPr>
        <p:spPr>
          <a:xfrm>
            <a:off x="11669163" y="6335166"/>
            <a:ext cx="269240" cy="269240"/>
          </a:xfrm>
          <a:custGeom>
            <a:avLst/>
            <a:gdLst/>
            <a:ahLst/>
            <a:cxnLst/>
            <a:rect l="l" t="t" r="r" b="b"/>
            <a:pathLst>
              <a:path w="269240" h="269240">
                <a:moveTo>
                  <a:pt x="134416" y="0"/>
                </a:moveTo>
                <a:lnTo>
                  <a:pt x="91932" y="6853"/>
                </a:lnTo>
                <a:lnTo>
                  <a:pt x="55034" y="25936"/>
                </a:lnTo>
                <a:lnTo>
                  <a:pt x="25936" y="55034"/>
                </a:lnTo>
                <a:lnTo>
                  <a:pt x="6853" y="91932"/>
                </a:lnTo>
                <a:lnTo>
                  <a:pt x="0" y="134416"/>
                </a:lnTo>
                <a:lnTo>
                  <a:pt x="6853" y="176905"/>
                </a:lnTo>
                <a:lnTo>
                  <a:pt x="25936" y="213805"/>
                </a:lnTo>
                <a:lnTo>
                  <a:pt x="55034" y="242901"/>
                </a:lnTo>
                <a:lnTo>
                  <a:pt x="91932" y="261981"/>
                </a:lnTo>
                <a:lnTo>
                  <a:pt x="134416" y="268833"/>
                </a:lnTo>
                <a:lnTo>
                  <a:pt x="176905" y="261981"/>
                </a:lnTo>
                <a:lnTo>
                  <a:pt x="213805" y="242901"/>
                </a:lnTo>
                <a:lnTo>
                  <a:pt x="242901" y="213805"/>
                </a:lnTo>
                <a:lnTo>
                  <a:pt x="261981" y="176905"/>
                </a:lnTo>
                <a:lnTo>
                  <a:pt x="268833" y="134416"/>
                </a:lnTo>
                <a:lnTo>
                  <a:pt x="261981" y="91932"/>
                </a:lnTo>
                <a:lnTo>
                  <a:pt x="242901" y="55034"/>
                </a:lnTo>
                <a:lnTo>
                  <a:pt x="213805" y="25936"/>
                </a:lnTo>
                <a:lnTo>
                  <a:pt x="176905" y="6853"/>
                </a:lnTo>
                <a:lnTo>
                  <a:pt x="134416" y="0"/>
                </a:lnTo>
                <a:close/>
              </a:path>
            </a:pathLst>
          </a:custGeom>
          <a:solidFill>
            <a:srgbClr val="FB8F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30938" y="2066588"/>
            <a:ext cx="1849120" cy="274955"/>
          </a:xfrm>
          <a:custGeom>
            <a:avLst/>
            <a:gdLst/>
            <a:ahLst/>
            <a:cxnLst/>
            <a:rect l="l" t="t" r="r" b="b"/>
            <a:pathLst>
              <a:path w="1849120" h="274955">
                <a:moveTo>
                  <a:pt x="1798650" y="0"/>
                </a:moveTo>
                <a:lnTo>
                  <a:pt x="49974" y="0"/>
                </a:lnTo>
                <a:lnTo>
                  <a:pt x="30523" y="3927"/>
                </a:lnTo>
                <a:lnTo>
                  <a:pt x="14638" y="14638"/>
                </a:lnTo>
                <a:lnTo>
                  <a:pt x="3927" y="30523"/>
                </a:lnTo>
                <a:lnTo>
                  <a:pt x="0" y="49974"/>
                </a:lnTo>
                <a:lnTo>
                  <a:pt x="0" y="224358"/>
                </a:lnTo>
                <a:lnTo>
                  <a:pt x="3927" y="243809"/>
                </a:lnTo>
                <a:lnTo>
                  <a:pt x="14638" y="259694"/>
                </a:lnTo>
                <a:lnTo>
                  <a:pt x="30523" y="270405"/>
                </a:lnTo>
                <a:lnTo>
                  <a:pt x="49974" y="274332"/>
                </a:lnTo>
                <a:lnTo>
                  <a:pt x="1798650" y="274332"/>
                </a:lnTo>
                <a:lnTo>
                  <a:pt x="1818106" y="270405"/>
                </a:lnTo>
                <a:lnTo>
                  <a:pt x="1833991" y="259694"/>
                </a:lnTo>
                <a:lnTo>
                  <a:pt x="1844698" y="243809"/>
                </a:lnTo>
                <a:lnTo>
                  <a:pt x="1848624" y="224358"/>
                </a:lnTo>
                <a:lnTo>
                  <a:pt x="1848624" y="49974"/>
                </a:lnTo>
                <a:lnTo>
                  <a:pt x="1844698" y="30523"/>
                </a:lnTo>
                <a:lnTo>
                  <a:pt x="1833991" y="14638"/>
                </a:lnTo>
                <a:lnTo>
                  <a:pt x="1818106" y="3927"/>
                </a:lnTo>
                <a:lnTo>
                  <a:pt x="1798650" y="0"/>
                </a:lnTo>
                <a:close/>
              </a:path>
            </a:pathLst>
          </a:custGeom>
          <a:solidFill>
            <a:srgbClr val="FB8F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705878" y="6375139"/>
            <a:ext cx="19558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30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lang="en-IN" sz="1000" spc="30" dirty="0">
                <a:solidFill>
                  <a:srgbClr val="FFFFFF"/>
                </a:solidFill>
                <a:latin typeface="Verdana"/>
                <a:cs typeface="Verdana"/>
              </a:rPr>
              <a:t>7</a:t>
            </a:r>
            <a:endParaRPr sz="1000" dirty="0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01650" y="719874"/>
            <a:ext cx="4203700" cy="5418455"/>
            <a:chOff x="501650" y="719874"/>
            <a:chExt cx="4203700" cy="5418455"/>
          </a:xfrm>
        </p:grpSpPr>
        <p:sp>
          <p:nvSpPr>
            <p:cNvPr id="9" name="object 9"/>
            <p:cNvSpPr/>
            <p:nvPr/>
          </p:nvSpPr>
          <p:spPr>
            <a:xfrm>
              <a:off x="508000" y="726224"/>
              <a:ext cx="4191000" cy="5405755"/>
            </a:xfrm>
            <a:custGeom>
              <a:avLst/>
              <a:gdLst/>
              <a:ahLst/>
              <a:cxnLst/>
              <a:rect l="l" t="t" r="r" b="b"/>
              <a:pathLst>
                <a:path w="4191000" h="5405755">
                  <a:moveTo>
                    <a:pt x="0" y="0"/>
                  </a:moveTo>
                  <a:lnTo>
                    <a:pt x="4191000" y="0"/>
                  </a:lnTo>
                  <a:lnTo>
                    <a:pt x="4191000" y="5405539"/>
                  </a:lnTo>
                  <a:lnTo>
                    <a:pt x="0" y="540553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B8F0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16000" y="1234224"/>
              <a:ext cx="3175000" cy="1073785"/>
            </a:xfrm>
            <a:custGeom>
              <a:avLst/>
              <a:gdLst/>
              <a:ahLst/>
              <a:cxnLst/>
              <a:rect l="l" t="t" r="r" b="b"/>
              <a:pathLst>
                <a:path w="3175000" h="1073785">
                  <a:moveTo>
                    <a:pt x="3175000" y="0"/>
                  </a:moveTo>
                  <a:lnTo>
                    <a:pt x="0" y="0"/>
                  </a:lnTo>
                  <a:lnTo>
                    <a:pt x="0" y="1073746"/>
                  </a:lnTo>
                  <a:lnTo>
                    <a:pt x="3175000" y="1073746"/>
                  </a:lnTo>
                  <a:lnTo>
                    <a:pt x="3175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6000" y="1939386"/>
              <a:ext cx="3175000" cy="3684386"/>
            </a:xfrm>
            <a:prstGeom prst="rect">
              <a:avLst/>
            </a:prstGeom>
          </p:spPr>
        </p:pic>
      </p:grpSp>
      <p:sp>
        <p:nvSpPr>
          <p:cNvPr id="2" name="object 2"/>
          <p:cNvSpPr txBox="1"/>
          <p:nvPr/>
        </p:nvSpPr>
        <p:spPr>
          <a:xfrm>
            <a:off x="5717957" y="2109768"/>
            <a:ext cx="5979795" cy="36485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060" algn="just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Apollo Microsystems</a:t>
            </a:r>
            <a:endParaRPr sz="12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 dirty="0">
              <a:latin typeface="Lucida Sans Unicode"/>
              <a:cs typeface="Lucida Sans Unicode"/>
            </a:endParaRPr>
          </a:p>
          <a:p>
            <a:pPr marL="12700" algn="just">
              <a:lnSpc>
                <a:spcPct val="100000"/>
              </a:lnSpc>
            </a:pPr>
            <a:r>
              <a:rPr sz="1600" b="1" dirty="0">
                <a:solidFill>
                  <a:srgbClr val="00AEEE"/>
                </a:solidFill>
                <a:latin typeface="Montserrat ExtraBold" panose="00000900000000000000" pitchFamily="2" charset="0"/>
                <a:cs typeface="Poppins ExtraBold" panose="00000900000000000000" pitchFamily="50" charset="0"/>
              </a:rPr>
              <a:t>Mr. Baddam Karunakar Reddy</a:t>
            </a:r>
            <a:endParaRPr sz="1600" dirty="0">
              <a:latin typeface="Montserrat ExtraBold" panose="00000900000000000000" pitchFamily="2" charset="0"/>
              <a:cs typeface="Poppins ExtraBold" panose="00000900000000000000" pitchFamily="50" charset="0"/>
            </a:endParaRPr>
          </a:p>
          <a:p>
            <a:pPr marL="12700" algn="just">
              <a:lnSpc>
                <a:spcPct val="100000"/>
              </a:lnSpc>
              <a:spcBef>
                <a:spcPts val="370"/>
              </a:spcBef>
            </a:pPr>
            <a:r>
              <a:rPr sz="1200" dirty="0">
                <a:solidFill>
                  <a:srgbClr val="808184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Founder and Managing Director</a:t>
            </a:r>
            <a:endParaRPr sz="12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  <a:p>
            <a:pPr marL="12700" marR="5080" algn="just">
              <a:lnSpc>
                <a:spcPct val="138900"/>
              </a:lnSpc>
              <a:spcBef>
                <a:spcPts val="910"/>
              </a:spcBef>
            </a:pPr>
            <a:r>
              <a:rPr sz="12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He is the Founder and Managing Director of Apollo Microsystems Ltd. He chose  to become an entrepreneur and founded AMS in 1985 as a Proprietary  Company and in 1997 converted into a Private Limited company and he is  heading the company under diversified board of Directors.</a:t>
            </a:r>
            <a:endParaRPr lang="en-IN" sz="1200" dirty="0">
              <a:solidFill>
                <a:srgbClr val="001F5F"/>
              </a:solidFill>
              <a:latin typeface="Poppins Medium" panose="02000000000000000000" pitchFamily="2" charset="0"/>
              <a:cs typeface="Poppins Medium" panose="02000000000000000000" pitchFamily="2" charset="0"/>
            </a:endParaRPr>
          </a:p>
          <a:p>
            <a:pPr marL="12700" marR="5080" algn="just">
              <a:lnSpc>
                <a:spcPct val="138900"/>
              </a:lnSpc>
              <a:spcBef>
                <a:spcPts val="910"/>
              </a:spcBef>
            </a:pPr>
            <a:endParaRPr sz="11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  <a:p>
            <a:pPr marL="12700" marR="5080" algn="just">
              <a:lnSpc>
                <a:spcPct val="138900"/>
              </a:lnSpc>
            </a:pPr>
            <a:r>
              <a:rPr sz="12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Under his leadership, AMS has grown from a design company to a turnkey  solution provider. He was instrumental in successfully developing solutions for  defence &amp; space programmes with his innovative ideas and miniaturization  techniques. He is a visionary and has relentlessly worked on developing  import substitution</a:t>
            </a:r>
            <a:r>
              <a:rPr lang="en-IN" sz="12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 technologies</a:t>
            </a:r>
            <a:r>
              <a:rPr sz="1200" dirty="0">
                <a:solidFill>
                  <a:srgbClr val="001F5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.</a:t>
            </a:r>
            <a:endParaRPr sz="12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  <p:sp>
        <p:nvSpPr>
          <p:cNvPr id="16" name="object 20"/>
          <p:cNvSpPr txBox="1"/>
          <p:nvPr/>
        </p:nvSpPr>
        <p:spPr>
          <a:xfrm>
            <a:off x="241250" y="6464300"/>
            <a:ext cx="137096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21F1F"/>
                </a:solidFill>
                <a:latin typeface="Poppins "/>
                <a:cs typeface="Lucida Sans Unicode"/>
              </a:rPr>
              <a:t>Apollo Micro Systems</a:t>
            </a:r>
            <a:endParaRPr sz="1000" dirty="0">
              <a:latin typeface="Poppins "/>
              <a:cs typeface="Lucida Sans Unicode"/>
            </a:endParaRPr>
          </a:p>
        </p:txBody>
      </p:sp>
      <p:pic>
        <p:nvPicPr>
          <p:cNvPr id="12" name="object 12">
            <a:extLst>
              <a:ext uri="{FF2B5EF4-FFF2-40B4-BE49-F238E27FC236}">
                <a16:creationId xmlns:a16="http://schemas.microsoft.com/office/drawing/2014/main" id="{39435308-DC10-021E-341F-40BF0D5F9DE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13605" y="246730"/>
            <a:ext cx="943394" cy="48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818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1868" y="1601768"/>
            <a:ext cx="16135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0" dirty="0">
                <a:solidFill>
                  <a:srgbClr val="FFFFFF"/>
                </a:solidFill>
                <a:latin typeface="Verdana"/>
                <a:cs typeface="Verdana"/>
              </a:rPr>
              <a:t>Apollo</a:t>
            </a:r>
            <a:r>
              <a:rPr sz="12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Verdana"/>
                <a:cs typeface="Verdana"/>
              </a:rPr>
              <a:t>Microsystems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7987" y="508000"/>
            <a:ext cx="274955" cy="274320"/>
          </a:xfrm>
          <a:custGeom>
            <a:avLst/>
            <a:gdLst/>
            <a:ahLst/>
            <a:cxnLst/>
            <a:rect l="l" t="t" r="r" b="b"/>
            <a:pathLst>
              <a:path w="274955" h="274320">
                <a:moveTo>
                  <a:pt x="274332" y="0"/>
                </a:moveTo>
                <a:lnTo>
                  <a:pt x="0" y="0"/>
                </a:lnTo>
                <a:lnTo>
                  <a:pt x="0" y="274320"/>
                </a:lnTo>
                <a:lnTo>
                  <a:pt x="274332" y="274320"/>
                </a:lnTo>
                <a:lnTo>
                  <a:pt x="274332" y="0"/>
                </a:lnTo>
                <a:close/>
              </a:path>
            </a:pathLst>
          </a:custGeom>
          <a:solidFill>
            <a:srgbClr val="D7D7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42000" y="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508000" y="0"/>
                </a:moveTo>
                <a:lnTo>
                  <a:pt x="0" y="0"/>
                </a:lnTo>
                <a:lnTo>
                  <a:pt x="0" y="508000"/>
                </a:lnTo>
                <a:lnTo>
                  <a:pt x="508000" y="508000"/>
                </a:lnTo>
                <a:lnTo>
                  <a:pt x="508000" y="0"/>
                </a:lnTo>
                <a:close/>
              </a:path>
            </a:pathLst>
          </a:custGeom>
          <a:solidFill>
            <a:srgbClr val="00A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/>
          </p:cNvSpPr>
          <p:nvPr/>
        </p:nvSpPr>
        <p:spPr>
          <a:xfrm>
            <a:off x="466650" y="835966"/>
            <a:ext cx="517215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3200" dirty="0">
                <a:solidFill>
                  <a:srgbClr val="002060"/>
                </a:solidFill>
                <a:latin typeface="Montserrat ExtraBold" panose="00000900000000000000" pitchFamily="2" charset="0"/>
                <a:cs typeface="Poppins ExtraBold" panose="00000900000000000000" pitchFamily="50" charset="0"/>
              </a:rPr>
              <a:t>Board of Directors</a:t>
            </a:r>
          </a:p>
        </p:txBody>
      </p:sp>
      <p:sp>
        <p:nvSpPr>
          <p:cNvPr id="6" name="object 6"/>
          <p:cNvSpPr/>
          <p:nvPr/>
        </p:nvSpPr>
        <p:spPr>
          <a:xfrm>
            <a:off x="11669173" y="6335166"/>
            <a:ext cx="269240" cy="269240"/>
          </a:xfrm>
          <a:custGeom>
            <a:avLst/>
            <a:gdLst/>
            <a:ahLst/>
            <a:cxnLst/>
            <a:rect l="l" t="t" r="r" b="b"/>
            <a:pathLst>
              <a:path w="269240" h="269240">
                <a:moveTo>
                  <a:pt x="134416" y="0"/>
                </a:moveTo>
                <a:lnTo>
                  <a:pt x="91927" y="6853"/>
                </a:lnTo>
                <a:lnTo>
                  <a:pt x="55028" y="25936"/>
                </a:lnTo>
                <a:lnTo>
                  <a:pt x="25932" y="55034"/>
                </a:lnTo>
                <a:lnTo>
                  <a:pt x="6851" y="91932"/>
                </a:lnTo>
                <a:lnTo>
                  <a:pt x="0" y="134416"/>
                </a:lnTo>
                <a:lnTo>
                  <a:pt x="6851" y="176905"/>
                </a:lnTo>
                <a:lnTo>
                  <a:pt x="25932" y="213805"/>
                </a:lnTo>
                <a:lnTo>
                  <a:pt x="55028" y="242901"/>
                </a:lnTo>
                <a:lnTo>
                  <a:pt x="91927" y="261981"/>
                </a:lnTo>
                <a:lnTo>
                  <a:pt x="134416" y="268833"/>
                </a:lnTo>
                <a:lnTo>
                  <a:pt x="176899" y="261981"/>
                </a:lnTo>
                <a:lnTo>
                  <a:pt x="213795" y="242901"/>
                </a:lnTo>
                <a:lnTo>
                  <a:pt x="242889" y="213805"/>
                </a:lnTo>
                <a:lnTo>
                  <a:pt x="261969" y="176905"/>
                </a:lnTo>
                <a:lnTo>
                  <a:pt x="268820" y="134416"/>
                </a:lnTo>
                <a:lnTo>
                  <a:pt x="261969" y="91932"/>
                </a:lnTo>
                <a:lnTo>
                  <a:pt x="242889" y="55034"/>
                </a:lnTo>
                <a:lnTo>
                  <a:pt x="213795" y="25936"/>
                </a:lnTo>
                <a:lnTo>
                  <a:pt x="176899" y="6853"/>
                </a:lnTo>
                <a:lnTo>
                  <a:pt x="134416" y="0"/>
                </a:lnTo>
                <a:close/>
              </a:path>
            </a:pathLst>
          </a:custGeom>
          <a:solidFill>
            <a:srgbClr val="FB8F08"/>
          </a:solidFill>
        </p:spPr>
        <p:txBody>
          <a:bodyPr wrap="square" lIns="0" tIns="0" rIns="0" bIns="0" rtlCol="0"/>
          <a:lstStyle/>
          <a:p>
            <a:pPr algn="ctr"/>
            <a:r>
              <a:rPr lang="en-IN" sz="1400" dirty="0">
                <a:solidFill>
                  <a:schemeClr val="bg1"/>
                </a:solidFill>
              </a:rPr>
              <a:t>08</a:t>
            </a:r>
            <a:endParaRPr dirty="0">
              <a:solidFill>
                <a:schemeClr val="bg1"/>
              </a:solidFill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86435" y="2225128"/>
            <a:ext cx="1172845" cy="1172845"/>
            <a:chOff x="486435" y="2225128"/>
            <a:chExt cx="1172845" cy="117284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2785" y="2239050"/>
              <a:ext cx="1159725" cy="115216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92785" y="2231478"/>
              <a:ext cx="1160145" cy="1160145"/>
            </a:xfrm>
            <a:custGeom>
              <a:avLst/>
              <a:gdLst/>
              <a:ahLst/>
              <a:cxnLst/>
              <a:rect l="l" t="t" r="r" b="b"/>
              <a:pathLst>
                <a:path w="1160145" h="1160145">
                  <a:moveTo>
                    <a:pt x="1159725" y="1159725"/>
                  </a:moveTo>
                  <a:lnTo>
                    <a:pt x="0" y="1159725"/>
                  </a:lnTo>
                  <a:lnTo>
                    <a:pt x="0" y="0"/>
                  </a:lnTo>
                  <a:lnTo>
                    <a:pt x="1159725" y="0"/>
                  </a:lnTo>
                  <a:lnTo>
                    <a:pt x="1159725" y="1159725"/>
                  </a:lnTo>
                  <a:close/>
                </a:path>
              </a:pathLst>
            </a:custGeom>
            <a:ln w="12700">
              <a:solidFill>
                <a:srgbClr val="FB8F0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893825" y="2486283"/>
            <a:ext cx="4372074" cy="55784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600" b="1" dirty="0">
                <a:solidFill>
                  <a:srgbClr val="00AEEE"/>
                </a:solidFill>
                <a:latin typeface="Montserrat ExtraBold" panose="00000900000000000000" pitchFamily="2" charset="0"/>
                <a:cs typeface="Poppins ExtraBold" panose="00000900000000000000" pitchFamily="50" charset="0"/>
              </a:rPr>
              <a:t>Mr. Chandrapati Venkata Siva Prasad</a:t>
            </a:r>
            <a:endParaRPr sz="1600" dirty="0">
              <a:latin typeface="Montserrat ExtraBold" panose="00000900000000000000" pitchFamily="2" charset="0"/>
              <a:cs typeface="Poppins ExtraBold" panose="00000900000000000000" pitchFamily="50" charset="0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200" dirty="0">
                <a:solidFill>
                  <a:srgbClr val="808184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Whole-time Director(Technical)</a:t>
            </a:r>
            <a:endParaRPr sz="12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86435" y="3638893"/>
            <a:ext cx="1172845" cy="1172845"/>
            <a:chOff x="486435" y="3638893"/>
            <a:chExt cx="1172845" cy="1172845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999" y="3652845"/>
              <a:ext cx="1144511" cy="114451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92785" y="3645243"/>
              <a:ext cx="1160145" cy="1160145"/>
            </a:xfrm>
            <a:custGeom>
              <a:avLst/>
              <a:gdLst/>
              <a:ahLst/>
              <a:cxnLst/>
              <a:rect l="l" t="t" r="r" b="b"/>
              <a:pathLst>
                <a:path w="1160145" h="1160145">
                  <a:moveTo>
                    <a:pt x="1159725" y="1159738"/>
                  </a:moveTo>
                  <a:lnTo>
                    <a:pt x="0" y="1159738"/>
                  </a:lnTo>
                  <a:lnTo>
                    <a:pt x="0" y="0"/>
                  </a:lnTo>
                  <a:lnTo>
                    <a:pt x="1159725" y="0"/>
                  </a:lnTo>
                  <a:lnTo>
                    <a:pt x="1159725" y="1159738"/>
                  </a:lnTo>
                  <a:close/>
                </a:path>
              </a:pathLst>
            </a:custGeom>
            <a:ln w="12700">
              <a:solidFill>
                <a:srgbClr val="FB8F0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893825" y="3900058"/>
            <a:ext cx="3744975" cy="55784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600" b="1" dirty="0">
                <a:solidFill>
                  <a:srgbClr val="00AEEE"/>
                </a:solidFill>
                <a:latin typeface="Montserrat ExtraBold" panose="00000900000000000000" pitchFamily="2" charset="0"/>
                <a:cs typeface="Poppins ExtraBold" panose="00000900000000000000" pitchFamily="50" charset="0"/>
              </a:rPr>
              <a:t>Mr. Addepalli Krishna Sai Kumar</a:t>
            </a:r>
            <a:endParaRPr sz="1600" dirty="0">
              <a:latin typeface="Montserrat ExtraBold" panose="00000900000000000000" pitchFamily="2" charset="0"/>
              <a:cs typeface="Poppins ExtraBold" panose="00000900000000000000" pitchFamily="50" charset="0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200" dirty="0">
                <a:solidFill>
                  <a:srgbClr val="808184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Whole-time Director(Operations)</a:t>
            </a:r>
            <a:endParaRPr sz="12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86435" y="5052656"/>
            <a:ext cx="1172845" cy="1172845"/>
            <a:chOff x="486435" y="5052656"/>
            <a:chExt cx="1172845" cy="1172845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2785" y="5058994"/>
              <a:ext cx="1159725" cy="115973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92785" y="5059006"/>
              <a:ext cx="1160145" cy="1160145"/>
            </a:xfrm>
            <a:custGeom>
              <a:avLst/>
              <a:gdLst/>
              <a:ahLst/>
              <a:cxnLst/>
              <a:rect l="l" t="t" r="r" b="b"/>
              <a:pathLst>
                <a:path w="1160145" h="1160145">
                  <a:moveTo>
                    <a:pt x="1159725" y="1159725"/>
                  </a:moveTo>
                  <a:lnTo>
                    <a:pt x="0" y="1159725"/>
                  </a:lnTo>
                  <a:lnTo>
                    <a:pt x="0" y="0"/>
                  </a:lnTo>
                  <a:lnTo>
                    <a:pt x="1159725" y="0"/>
                  </a:lnTo>
                  <a:lnTo>
                    <a:pt x="1159725" y="1159725"/>
                  </a:lnTo>
                  <a:close/>
                </a:path>
              </a:pathLst>
            </a:custGeom>
            <a:ln w="12700">
              <a:solidFill>
                <a:srgbClr val="FB8F0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893825" y="5313826"/>
            <a:ext cx="3262375" cy="55784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600" b="1" dirty="0">
                <a:solidFill>
                  <a:srgbClr val="00AEEE"/>
                </a:solidFill>
                <a:latin typeface="Montserrat ExtraBold" panose="00000900000000000000" pitchFamily="2" charset="0"/>
                <a:cs typeface="Poppins ExtraBold" panose="00000900000000000000" pitchFamily="50" charset="0"/>
              </a:rPr>
              <a:t>Raghupathy Goud Theegala</a:t>
            </a:r>
            <a:endParaRPr sz="1600" dirty="0">
              <a:latin typeface="Montserrat ExtraBold" panose="00000900000000000000" pitchFamily="2" charset="0"/>
              <a:cs typeface="Poppins ExtraBold" panose="00000900000000000000" pitchFamily="50" charset="0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200" dirty="0">
                <a:solidFill>
                  <a:srgbClr val="808184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Chairman and Independent Director</a:t>
            </a:r>
            <a:endParaRPr sz="12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259969" y="2225116"/>
            <a:ext cx="1172845" cy="1172845"/>
            <a:chOff x="6259969" y="2225116"/>
            <a:chExt cx="1172845" cy="1172845"/>
          </a:xfrm>
        </p:grpSpPr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66319" y="2231453"/>
              <a:ext cx="1159738" cy="115973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266319" y="2231466"/>
              <a:ext cx="1160145" cy="1160145"/>
            </a:xfrm>
            <a:custGeom>
              <a:avLst/>
              <a:gdLst/>
              <a:ahLst/>
              <a:cxnLst/>
              <a:rect l="l" t="t" r="r" b="b"/>
              <a:pathLst>
                <a:path w="1160145" h="1160145">
                  <a:moveTo>
                    <a:pt x="1159738" y="1159725"/>
                  </a:moveTo>
                  <a:lnTo>
                    <a:pt x="0" y="1159725"/>
                  </a:lnTo>
                  <a:lnTo>
                    <a:pt x="0" y="0"/>
                  </a:lnTo>
                  <a:lnTo>
                    <a:pt x="1159738" y="0"/>
                  </a:lnTo>
                  <a:lnTo>
                    <a:pt x="1159738" y="1159725"/>
                  </a:lnTo>
                  <a:close/>
                </a:path>
              </a:pathLst>
            </a:custGeom>
            <a:ln w="12700">
              <a:solidFill>
                <a:srgbClr val="FB8F0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667352" y="2486290"/>
            <a:ext cx="3521348" cy="55784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600" b="1" dirty="0">
                <a:solidFill>
                  <a:srgbClr val="00AEEE"/>
                </a:solidFill>
                <a:latin typeface="Montserrat ExtraBold" panose="00000900000000000000" pitchFamily="2" charset="0"/>
                <a:cs typeface="Poppins ExtraBold" panose="00000900000000000000" pitchFamily="50" charset="0"/>
              </a:rPr>
              <a:t>Mrs. KarunaSree Samudrala</a:t>
            </a:r>
            <a:endParaRPr sz="1600" dirty="0">
              <a:latin typeface="Montserrat ExtraBold" panose="00000900000000000000" pitchFamily="2" charset="0"/>
              <a:cs typeface="Poppins ExtraBold" panose="00000900000000000000" pitchFamily="50" charset="0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200" dirty="0">
                <a:solidFill>
                  <a:srgbClr val="808184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Independent director</a:t>
            </a:r>
            <a:endParaRPr sz="12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267589" y="3638893"/>
            <a:ext cx="1172845" cy="1172845"/>
            <a:chOff x="6267589" y="3638893"/>
            <a:chExt cx="1172845" cy="1172845"/>
          </a:xfrm>
        </p:grpSpPr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73926" y="3645230"/>
              <a:ext cx="1159738" cy="1159751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273939" y="3645243"/>
              <a:ext cx="1160145" cy="1160145"/>
            </a:xfrm>
            <a:custGeom>
              <a:avLst/>
              <a:gdLst/>
              <a:ahLst/>
              <a:cxnLst/>
              <a:rect l="l" t="t" r="r" b="b"/>
              <a:pathLst>
                <a:path w="1160145" h="1160145">
                  <a:moveTo>
                    <a:pt x="1159725" y="1159738"/>
                  </a:moveTo>
                  <a:lnTo>
                    <a:pt x="0" y="1159738"/>
                  </a:lnTo>
                  <a:lnTo>
                    <a:pt x="0" y="0"/>
                  </a:lnTo>
                  <a:lnTo>
                    <a:pt x="1159725" y="0"/>
                  </a:lnTo>
                  <a:lnTo>
                    <a:pt x="1159725" y="1159738"/>
                  </a:lnTo>
                  <a:close/>
                </a:path>
              </a:pathLst>
            </a:custGeom>
            <a:ln w="12700">
              <a:solidFill>
                <a:srgbClr val="FB8F0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667352" y="3900050"/>
            <a:ext cx="2821305" cy="56134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600" b="1" dirty="0">
                <a:solidFill>
                  <a:srgbClr val="00AEEE"/>
                </a:solidFill>
                <a:latin typeface="Montserrat ExtraBold" panose="00000900000000000000" pitchFamily="2" charset="0"/>
                <a:cs typeface="Poppins ExtraBold" panose="00000900000000000000" pitchFamily="50" charset="0"/>
              </a:rPr>
              <a:t>Sri Lakshmi Reddy Vangeti</a:t>
            </a:r>
            <a:endParaRPr sz="1600" dirty="0">
              <a:latin typeface="Montserrat ExtraBold" panose="00000900000000000000" pitchFamily="2" charset="0"/>
              <a:cs typeface="Poppins ExtraBold" panose="00000900000000000000" pitchFamily="50" charset="0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200" dirty="0">
                <a:solidFill>
                  <a:srgbClr val="808184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Non – Executive Director</a:t>
            </a:r>
            <a:endParaRPr sz="12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  <p:pic>
        <p:nvPicPr>
          <p:cNvPr id="29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613605" y="507987"/>
            <a:ext cx="943394" cy="483984"/>
          </a:xfrm>
          <a:prstGeom prst="rect">
            <a:avLst/>
          </a:prstGeom>
        </p:spPr>
      </p:pic>
      <p:sp>
        <p:nvSpPr>
          <p:cNvPr id="30" name="object 20"/>
          <p:cNvSpPr txBox="1"/>
          <p:nvPr/>
        </p:nvSpPr>
        <p:spPr>
          <a:xfrm>
            <a:off x="241250" y="6464300"/>
            <a:ext cx="137096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21F1F"/>
                </a:solidFill>
                <a:latin typeface="Poppins "/>
                <a:cs typeface="Lucida Sans Unicode"/>
              </a:rPr>
              <a:t>Apollo Micro Systems</a:t>
            </a:r>
            <a:endParaRPr sz="1000" dirty="0">
              <a:latin typeface="Poppins "/>
              <a:cs typeface="Lucida Sans Unicode"/>
            </a:endParaRPr>
          </a:p>
        </p:txBody>
      </p:sp>
      <p:sp>
        <p:nvSpPr>
          <p:cNvPr id="31" name="object 15"/>
          <p:cNvSpPr/>
          <p:nvPr/>
        </p:nvSpPr>
        <p:spPr>
          <a:xfrm>
            <a:off x="507993" y="1574365"/>
            <a:ext cx="1849120" cy="274955"/>
          </a:xfrm>
          <a:custGeom>
            <a:avLst/>
            <a:gdLst/>
            <a:ahLst/>
            <a:cxnLst/>
            <a:rect l="l" t="t" r="r" b="b"/>
            <a:pathLst>
              <a:path w="1849120" h="274955">
                <a:moveTo>
                  <a:pt x="1798650" y="0"/>
                </a:moveTo>
                <a:lnTo>
                  <a:pt x="49974" y="0"/>
                </a:lnTo>
                <a:lnTo>
                  <a:pt x="30523" y="3927"/>
                </a:lnTo>
                <a:lnTo>
                  <a:pt x="14638" y="14638"/>
                </a:lnTo>
                <a:lnTo>
                  <a:pt x="3927" y="30523"/>
                </a:lnTo>
                <a:lnTo>
                  <a:pt x="0" y="49974"/>
                </a:lnTo>
                <a:lnTo>
                  <a:pt x="0" y="224358"/>
                </a:lnTo>
                <a:lnTo>
                  <a:pt x="3927" y="243809"/>
                </a:lnTo>
                <a:lnTo>
                  <a:pt x="14638" y="259694"/>
                </a:lnTo>
                <a:lnTo>
                  <a:pt x="30523" y="270405"/>
                </a:lnTo>
                <a:lnTo>
                  <a:pt x="49974" y="274332"/>
                </a:lnTo>
                <a:lnTo>
                  <a:pt x="1798650" y="274332"/>
                </a:lnTo>
                <a:lnTo>
                  <a:pt x="1818106" y="270405"/>
                </a:lnTo>
                <a:lnTo>
                  <a:pt x="1833991" y="259694"/>
                </a:lnTo>
                <a:lnTo>
                  <a:pt x="1844698" y="243809"/>
                </a:lnTo>
                <a:lnTo>
                  <a:pt x="1848624" y="224358"/>
                </a:lnTo>
                <a:lnTo>
                  <a:pt x="1848624" y="49974"/>
                </a:lnTo>
                <a:lnTo>
                  <a:pt x="1844698" y="30523"/>
                </a:lnTo>
                <a:lnTo>
                  <a:pt x="1833991" y="14638"/>
                </a:lnTo>
                <a:lnTo>
                  <a:pt x="1818106" y="3927"/>
                </a:lnTo>
                <a:lnTo>
                  <a:pt x="1798650" y="0"/>
                </a:lnTo>
                <a:close/>
              </a:path>
            </a:pathLst>
          </a:custGeom>
          <a:solidFill>
            <a:srgbClr val="FB8F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3"/>
          <p:cNvSpPr txBox="1"/>
          <p:nvPr/>
        </p:nvSpPr>
        <p:spPr>
          <a:xfrm>
            <a:off x="581905" y="1601768"/>
            <a:ext cx="16135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Apollo Microsystems</a:t>
            </a:r>
            <a:endParaRPr sz="12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986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08000" y="508000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20" h="274320">
                <a:moveTo>
                  <a:pt x="274320" y="0"/>
                </a:moveTo>
                <a:lnTo>
                  <a:pt x="0" y="0"/>
                </a:lnTo>
                <a:lnTo>
                  <a:pt x="0" y="274320"/>
                </a:lnTo>
                <a:lnTo>
                  <a:pt x="274320" y="274320"/>
                </a:lnTo>
                <a:lnTo>
                  <a:pt x="274320" y="0"/>
                </a:lnTo>
                <a:close/>
              </a:path>
            </a:pathLst>
          </a:custGeom>
          <a:solidFill>
            <a:srgbClr val="D7D7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684000" y="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508000" y="0"/>
                </a:moveTo>
                <a:lnTo>
                  <a:pt x="0" y="0"/>
                </a:lnTo>
                <a:lnTo>
                  <a:pt x="0" y="508000"/>
                </a:lnTo>
                <a:lnTo>
                  <a:pt x="508000" y="508000"/>
                </a:lnTo>
                <a:lnTo>
                  <a:pt x="508000" y="0"/>
                </a:lnTo>
                <a:close/>
              </a:path>
            </a:pathLst>
          </a:custGeom>
          <a:solidFill>
            <a:srgbClr val="FB8F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/>
          </p:cNvSpPr>
          <p:nvPr/>
        </p:nvSpPr>
        <p:spPr>
          <a:xfrm>
            <a:off x="466650" y="901278"/>
            <a:ext cx="613735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3200" dirty="0">
                <a:solidFill>
                  <a:srgbClr val="002060"/>
                </a:solidFill>
                <a:latin typeface="Montserrat ExtraBold" panose="00000900000000000000" pitchFamily="2" charset="0"/>
                <a:cs typeface="Poppins ExtraBold" panose="00000900000000000000" pitchFamily="50" charset="0"/>
              </a:rPr>
              <a:t>Key Managerial Personnel</a:t>
            </a:r>
          </a:p>
        </p:txBody>
      </p:sp>
      <p:sp>
        <p:nvSpPr>
          <p:cNvPr id="6" name="object 6"/>
          <p:cNvSpPr/>
          <p:nvPr/>
        </p:nvSpPr>
        <p:spPr>
          <a:xfrm>
            <a:off x="11669169" y="6335166"/>
            <a:ext cx="269240" cy="269240"/>
          </a:xfrm>
          <a:custGeom>
            <a:avLst/>
            <a:gdLst/>
            <a:ahLst/>
            <a:cxnLst/>
            <a:rect l="l" t="t" r="r" b="b"/>
            <a:pathLst>
              <a:path w="269240" h="269240">
                <a:moveTo>
                  <a:pt x="134416" y="0"/>
                </a:moveTo>
                <a:lnTo>
                  <a:pt x="91927" y="6853"/>
                </a:lnTo>
                <a:lnTo>
                  <a:pt x="55028" y="25936"/>
                </a:lnTo>
                <a:lnTo>
                  <a:pt x="25932" y="55034"/>
                </a:lnTo>
                <a:lnTo>
                  <a:pt x="6851" y="91932"/>
                </a:lnTo>
                <a:lnTo>
                  <a:pt x="0" y="134416"/>
                </a:lnTo>
                <a:lnTo>
                  <a:pt x="6851" y="176905"/>
                </a:lnTo>
                <a:lnTo>
                  <a:pt x="25932" y="213805"/>
                </a:lnTo>
                <a:lnTo>
                  <a:pt x="55028" y="242901"/>
                </a:lnTo>
                <a:lnTo>
                  <a:pt x="91927" y="261981"/>
                </a:lnTo>
                <a:lnTo>
                  <a:pt x="134416" y="268833"/>
                </a:lnTo>
                <a:lnTo>
                  <a:pt x="176901" y="261981"/>
                </a:lnTo>
                <a:lnTo>
                  <a:pt x="213799" y="242901"/>
                </a:lnTo>
                <a:lnTo>
                  <a:pt x="242897" y="213805"/>
                </a:lnTo>
                <a:lnTo>
                  <a:pt x="261980" y="176905"/>
                </a:lnTo>
                <a:lnTo>
                  <a:pt x="268833" y="134416"/>
                </a:lnTo>
                <a:lnTo>
                  <a:pt x="261980" y="91932"/>
                </a:lnTo>
                <a:lnTo>
                  <a:pt x="242897" y="55034"/>
                </a:lnTo>
                <a:lnTo>
                  <a:pt x="213799" y="25936"/>
                </a:lnTo>
                <a:lnTo>
                  <a:pt x="176901" y="6853"/>
                </a:lnTo>
                <a:lnTo>
                  <a:pt x="134416" y="0"/>
                </a:lnTo>
                <a:close/>
              </a:path>
            </a:pathLst>
          </a:custGeom>
          <a:solidFill>
            <a:srgbClr val="FB8F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705938" y="6375139"/>
            <a:ext cx="19558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000" spc="30" dirty="0">
                <a:solidFill>
                  <a:srgbClr val="FFFFFF"/>
                </a:solidFill>
                <a:latin typeface="Verdana"/>
                <a:cs typeface="Verdana"/>
              </a:rPr>
              <a:t>10</a:t>
            </a:r>
            <a:endParaRPr sz="1000" dirty="0">
              <a:latin typeface="Verdana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8000" y="2356688"/>
            <a:ext cx="2676055" cy="272606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41306" y="2356688"/>
            <a:ext cx="2676067" cy="2726067"/>
          </a:xfrm>
          <a:prstGeom prst="rect">
            <a:avLst/>
          </a:prstGeom>
        </p:spPr>
      </p:pic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285376"/>
              </p:ext>
            </p:extLst>
          </p:nvPr>
        </p:nvGraphicFramePr>
        <p:xfrm>
          <a:off x="3334969" y="2350338"/>
          <a:ext cx="2675889" cy="27260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1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3498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B8F08"/>
                      </a:solidFill>
                      <a:prstDash val="solid"/>
                    </a:lnL>
                    <a:lnR w="12700">
                      <a:solidFill>
                        <a:srgbClr val="FB8F08"/>
                      </a:solidFill>
                      <a:prstDash val="solid"/>
                    </a:lnR>
                    <a:lnT w="12700">
                      <a:solidFill>
                        <a:srgbClr val="FB8F08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275"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  <a:spcBef>
                          <a:spcPts val="970"/>
                        </a:spcBef>
                      </a:pPr>
                      <a:r>
                        <a:rPr sz="1400" b="1" spc="0" dirty="0">
                          <a:solidFill>
                            <a:srgbClr val="00AEEE"/>
                          </a:solidFill>
                          <a:latin typeface="Montserrat ExtraBold" panose="00000900000000000000" pitchFamily="2" charset="0"/>
                          <a:cs typeface="Poppins ExtraBold" panose="00000900000000000000" pitchFamily="50" charset="0"/>
                        </a:rPr>
                        <a:t>V C Siva Shankar</a:t>
                      </a:r>
                      <a:endParaRPr sz="1400" spc="0" dirty="0">
                        <a:latin typeface="Montserrat ExtraBold" panose="00000900000000000000" pitchFamily="2" charset="0"/>
                        <a:cs typeface="Poppins ExtraBold" panose="00000900000000000000" pitchFamily="50" charset="0"/>
                      </a:endParaRPr>
                    </a:p>
                    <a:p>
                      <a:pPr marL="1409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0" dirty="0">
                          <a:solidFill>
                            <a:srgbClr val="808184"/>
                          </a:solidFill>
                          <a:latin typeface="Poppins Medium" panose="02000000000000000000" pitchFamily="2" charset="0"/>
                          <a:cs typeface="Poppins Medium" panose="02000000000000000000" pitchFamily="2" charset="0"/>
                        </a:rPr>
                        <a:t>Company Secretary</a:t>
                      </a:r>
                      <a:endParaRPr sz="1200" spc="0" dirty="0">
                        <a:latin typeface="Poppins Medium" panose="02000000000000000000" pitchFamily="2" charset="0"/>
                        <a:cs typeface="Poppins Medium" panose="02000000000000000000" pitchFamily="2" charset="0"/>
                      </a:endParaRPr>
                    </a:p>
                  </a:txBody>
                  <a:tcPr marL="0" marR="0" marT="123190" marB="0">
                    <a:lnL w="12700">
                      <a:solidFill>
                        <a:srgbClr val="FB8F08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B8F08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811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B8F08"/>
                      </a:solidFill>
                      <a:prstDash val="solid"/>
                    </a:lnL>
                    <a:lnR w="12700">
                      <a:solidFill>
                        <a:srgbClr val="FB8F08"/>
                      </a:solidFill>
                      <a:prstDash val="solid"/>
                    </a:lnR>
                    <a:lnB w="12700">
                      <a:solidFill>
                        <a:srgbClr val="FB8F0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74638" y="2356688"/>
            <a:ext cx="2676055" cy="2726067"/>
          </a:xfrm>
          <a:prstGeom prst="rect">
            <a:avLst/>
          </a:prstGeom>
        </p:spPr>
      </p:pic>
      <p:graphicFrame>
        <p:nvGraphicFramePr>
          <p:cNvPr id="12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789181"/>
              </p:ext>
            </p:extLst>
          </p:nvPr>
        </p:nvGraphicFramePr>
        <p:xfrm>
          <a:off x="6168288" y="2350338"/>
          <a:ext cx="2675889" cy="27260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1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3498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B8F08"/>
                      </a:solidFill>
                      <a:prstDash val="solid"/>
                    </a:lnL>
                    <a:lnR w="12700">
                      <a:solidFill>
                        <a:srgbClr val="FB8F08"/>
                      </a:solidFill>
                      <a:prstDash val="solid"/>
                    </a:lnR>
                    <a:lnT w="12700">
                      <a:solidFill>
                        <a:srgbClr val="FB8F08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275"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  <a:spcBef>
                          <a:spcPts val="970"/>
                        </a:spcBef>
                      </a:pPr>
                      <a:r>
                        <a:rPr sz="1400" b="1" spc="0" dirty="0">
                          <a:solidFill>
                            <a:srgbClr val="00AEEE"/>
                          </a:solidFill>
                          <a:latin typeface="Montserrat ExtraBold" panose="00000900000000000000" pitchFamily="2" charset="0"/>
                          <a:cs typeface="Poppins ExtraBold" panose="00000900000000000000" pitchFamily="50" charset="0"/>
                        </a:rPr>
                        <a:t>A. Venkateswara Rao</a:t>
                      </a:r>
                      <a:endParaRPr sz="1400" spc="0" dirty="0">
                        <a:latin typeface="Montserrat ExtraBold" panose="00000900000000000000" pitchFamily="2" charset="0"/>
                        <a:cs typeface="Poppins ExtraBold" panose="00000900000000000000" pitchFamily="50" charset="0"/>
                      </a:endParaRPr>
                    </a:p>
                    <a:p>
                      <a:pPr marL="1409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0" dirty="0">
                          <a:solidFill>
                            <a:srgbClr val="808184"/>
                          </a:solidFill>
                          <a:latin typeface="Poppins Medium" panose="02000000000000000000" pitchFamily="2" charset="0"/>
                          <a:cs typeface="Poppins Medium" panose="02000000000000000000" pitchFamily="2" charset="0"/>
                        </a:rPr>
                        <a:t>Vice President</a:t>
                      </a:r>
                      <a:r>
                        <a:rPr lang="en-US" sz="1200" spc="0" dirty="0">
                          <a:solidFill>
                            <a:srgbClr val="808184"/>
                          </a:solidFill>
                          <a:latin typeface="Poppins Medium" panose="02000000000000000000" pitchFamily="2" charset="0"/>
                          <a:cs typeface="Poppins Medium" panose="02000000000000000000" pitchFamily="2" charset="0"/>
                        </a:rPr>
                        <a:t> Marketing</a:t>
                      </a:r>
                      <a:endParaRPr sz="1200" spc="0" dirty="0">
                        <a:latin typeface="Poppins Medium" panose="02000000000000000000" pitchFamily="2" charset="0"/>
                        <a:cs typeface="Poppins Medium" panose="02000000000000000000" pitchFamily="2" charset="0"/>
                      </a:endParaRPr>
                    </a:p>
                  </a:txBody>
                  <a:tcPr marL="0" marR="0" marT="123190" marB="0">
                    <a:lnL w="12700">
                      <a:solidFill>
                        <a:srgbClr val="FB8F08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B8F08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811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B8F08"/>
                      </a:solidFill>
                      <a:prstDash val="solid"/>
                    </a:lnL>
                    <a:lnR w="12700">
                      <a:solidFill>
                        <a:srgbClr val="FB8F08"/>
                      </a:solidFill>
                      <a:prstDash val="solid"/>
                    </a:lnR>
                    <a:lnB w="12700">
                      <a:solidFill>
                        <a:srgbClr val="FB8F0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007944" y="2356688"/>
            <a:ext cx="2676055" cy="2726067"/>
          </a:xfrm>
          <a:prstGeom prst="rect">
            <a:avLst/>
          </a:prstGeom>
        </p:spPr>
      </p:pic>
      <p:graphicFrame>
        <p:nvGraphicFramePr>
          <p:cNvPr id="14" name="objec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417924"/>
              </p:ext>
            </p:extLst>
          </p:nvPr>
        </p:nvGraphicFramePr>
        <p:xfrm>
          <a:off x="9001594" y="2350338"/>
          <a:ext cx="2675889" cy="27260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1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3498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B8F08"/>
                      </a:solidFill>
                      <a:prstDash val="solid"/>
                    </a:lnL>
                    <a:lnR w="12700">
                      <a:solidFill>
                        <a:srgbClr val="FB8F08"/>
                      </a:solidFill>
                      <a:prstDash val="solid"/>
                    </a:lnR>
                    <a:lnT w="12700">
                      <a:solidFill>
                        <a:srgbClr val="FB8F08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275"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  <a:spcBef>
                          <a:spcPts val="970"/>
                        </a:spcBef>
                      </a:pPr>
                      <a:r>
                        <a:rPr sz="1400" b="1" spc="0" dirty="0">
                          <a:solidFill>
                            <a:srgbClr val="00AEEE"/>
                          </a:solidFill>
                          <a:latin typeface="Montserrat ExtraBold" panose="00000900000000000000" pitchFamily="2" charset="0"/>
                          <a:cs typeface="Poppins ExtraBold" panose="00000900000000000000" pitchFamily="50" charset="0"/>
                        </a:rPr>
                        <a:t>Supriya Kondap</a:t>
                      </a:r>
                      <a:endParaRPr sz="1400" spc="0" dirty="0">
                        <a:latin typeface="Montserrat ExtraBold" panose="00000900000000000000" pitchFamily="2" charset="0"/>
                        <a:cs typeface="Poppins ExtraBold" panose="00000900000000000000" pitchFamily="50" charset="0"/>
                      </a:endParaRPr>
                    </a:p>
                    <a:p>
                      <a:pPr marL="1409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0" dirty="0">
                          <a:solidFill>
                            <a:srgbClr val="808184"/>
                          </a:solidFill>
                          <a:latin typeface="Poppins Medium" panose="02000000000000000000" pitchFamily="2" charset="0"/>
                          <a:cs typeface="Poppins Medium" panose="02000000000000000000" pitchFamily="2" charset="0"/>
                        </a:rPr>
                        <a:t>Associate Vice President</a:t>
                      </a:r>
                      <a:endParaRPr sz="1200" spc="0" dirty="0">
                        <a:latin typeface="Poppins Medium" panose="02000000000000000000" pitchFamily="2" charset="0"/>
                        <a:cs typeface="Poppins Medium" panose="02000000000000000000" pitchFamily="2" charset="0"/>
                      </a:endParaRPr>
                    </a:p>
                  </a:txBody>
                  <a:tcPr marL="0" marR="0" marT="123190" marB="0">
                    <a:lnL w="12700">
                      <a:solidFill>
                        <a:srgbClr val="FB8F08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B8F08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811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B8F08"/>
                      </a:solidFill>
                      <a:prstDash val="solid"/>
                    </a:lnL>
                    <a:lnR w="12700">
                      <a:solidFill>
                        <a:srgbClr val="FB8F08"/>
                      </a:solidFill>
                      <a:prstDash val="solid"/>
                    </a:lnR>
                    <a:lnB w="12700">
                      <a:solidFill>
                        <a:srgbClr val="FB8F0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379411"/>
              </p:ext>
            </p:extLst>
          </p:nvPr>
        </p:nvGraphicFramePr>
        <p:xfrm>
          <a:off x="501650" y="2350338"/>
          <a:ext cx="2675889" cy="27260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1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3498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B8F08"/>
                      </a:solidFill>
                      <a:prstDash val="solid"/>
                    </a:lnL>
                    <a:lnR w="12700">
                      <a:solidFill>
                        <a:srgbClr val="FB8F08"/>
                      </a:solidFill>
                      <a:prstDash val="solid"/>
                    </a:lnR>
                    <a:lnT w="12700">
                      <a:solidFill>
                        <a:srgbClr val="FB8F08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275"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  <a:spcBef>
                          <a:spcPts val="970"/>
                        </a:spcBef>
                      </a:pPr>
                      <a:r>
                        <a:rPr sz="1400" b="1" spc="0" dirty="0">
                          <a:solidFill>
                            <a:srgbClr val="00AEEE"/>
                          </a:solidFill>
                          <a:latin typeface="Montserrat ExtraBold" panose="00000900000000000000" pitchFamily="2" charset="0"/>
                          <a:cs typeface="Poppins ExtraBold" panose="00000900000000000000" pitchFamily="50" charset="0"/>
                        </a:rPr>
                        <a:t>Ch. Sudarshan</a:t>
                      </a:r>
                      <a:endParaRPr sz="1400" spc="0" dirty="0">
                        <a:latin typeface="Montserrat ExtraBold" panose="00000900000000000000" pitchFamily="2" charset="0"/>
                        <a:cs typeface="Poppins ExtraBold" panose="00000900000000000000" pitchFamily="50" charset="0"/>
                      </a:endParaRPr>
                    </a:p>
                    <a:p>
                      <a:pPr marL="1409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0" dirty="0">
                          <a:solidFill>
                            <a:srgbClr val="808184"/>
                          </a:solidFill>
                          <a:latin typeface="Poppins Medium" panose="02000000000000000000" pitchFamily="2" charset="0"/>
                          <a:cs typeface="Poppins Medium" panose="02000000000000000000" pitchFamily="2" charset="0"/>
                        </a:rPr>
                        <a:t>Chief Financial Officer</a:t>
                      </a:r>
                      <a:endParaRPr sz="1200" spc="0" dirty="0">
                        <a:latin typeface="Poppins Medium" panose="02000000000000000000" pitchFamily="2" charset="0"/>
                        <a:cs typeface="Poppins Medium" panose="02000000000000000000" pitchFamily="2" charset="0"/>
                      </a:endParaRPr>
                    </a:p>
                  </a:txBody>
                  <a:tcPr marL="0" marR="0" marT="123190" marB="0">
                    <a:lnL w="12700">
                      <a:solidFill>
                        <a:srgbClr val="FB8F08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B8F08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811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B8F08"/>
                      </a:solidFill>
                      <a:prstDash val="solid"/>
                    </a:lnL>
                    <a:lnR w="12700">
                      <a:solidFill>
                        <a:srgbClr val="FB8F08"/>
                      </a:solidFill>
                      <a:prstDash val="solid"/>
                    </a:lnR>
                    <a:lnB w="12700">
                      <a:solidFill>
                        <a:srgbClr val="FB8F0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object 15"/>
          <p:cNvSpPr/>
          <p:nvPr/>
        </p:nvSpPr>
        <p:spPr>
          <a:xfrm>
            <a:off x="464075" y="1562701"/>
            <a:ext cx="1849120" cy="274955"/>
          </a:xfrm>
          <a:custGeom>
            <a:avLst/>
            <a:gdLst/>
            <a:ahLst/>
            <a:cxnLst/>
            <a:rect l="l" t="t" r="r" b="b"/>
            <a:pathLst>
              <a:path w="1849120" h="274955">
                <a:moveTo>
                  <a:pt x="1798650" y="0"/>
                </a:moveTo>
                <a:lnTo>
                  <a:pt x="49974" y="0"/>
                </a:lnTo>
                <a:lnTo>
                  <a:pt x="30523" y="3927"/>
                </a:lnTo>
                <a:lnTo>
                  <a:pt x="14638" y="14638"/>
                </a:lnTo>
                <a:lnTo>
                  <a:pt x="3927" y="30523"/>
                </a:lnTo>
                <a:lnTo>
                  <a:pt x="0" y="49974"/>
                </a:lnTo>
                <a:lnTo>
                  <a:pt x="0" y="224358"/>
                </a:lnTo>
                <a:lnTo>
                  <a:pt x="3927" y="243809"/>
                </a:lnTo>
                <a:lnTo>
                  <a:pt x="14638" y="259694"/>
                </a:lnTo>
                <a:lnTo>
                  <a:pt x="30523" y="270405"/>
                </a:lnTo>
                <a:lnTo>
                  <a:pt x="49974" y="274332"/>
                </a:lnTo>
                <a:lnTo>
                  <a:pt x="1798650" y="274332"/>
                </a:lnTo>
                <a:lnTo>
                  <a:pt x="1818106" y="270405"/>
                </a:lnTo>
                <a:lnTo>
                  <a:pt x="1833991" y="259694"/>
                </a:lnTo>
                <a:lnTo>
                  <a:pt x="1844698" y="243809"/>
                </a:lnTo>
                <a:lnTo>
                  <a:pt x="1848624" y="224358"/>
                </a:lnTo>
                <a:lnTo>
                  <a:pt x="1848624" y="49974"/>
                </a:lnTo>
                <a:lnTo>
                  <a:pt x="1844698" y="30523"/>
                </a:lnTo>
                <a:lnTo>
                  <a:pt x="1833991" y="14638"/>
                </a:lnTo>
                <a:lnTo>
                  <a:pt x="1818106" y="3927"/>
                </a:lnTo>
                <a:lnTo>
                  <a:pt x="1798650" y="0"/>
                </a:lnTo>
                <a:close/>
              </a:path>
            </a:pathLst>
          </a:custGeom>
          <a:solidFill>
            <a:srgbClr val="FB8F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581868" y="1601768"/>
            <a:ext cx="16135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Poppins Medium" panose="02000000000000000000" pitchFamily="2" charset="0"/>
                <a:cs typeface="Poppins Medium" panose="02000000000000000000" pitchFamily="2" charset="0"/>
              </a:rPr>
              <a:t>Apollo Microsystems</a:t>
            </a:r>
            <a:endParaRPr sz="1200" dirty="0">
              <a:latin typeface="Poppins Medium" panose="02000000000000000000" pitchFamily="2" charset="0"/>
              <a:cs typeface="Poppins Medium" panose="02000000000000000000" pitchFamily="2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1250" y="6464300"/>
            <a:ext cx="137096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221F1F"/>
                </a:solidFill>
                <a:latin typeface="Poppins "/>
                <a:cs typeface="Lucida Sans Unicode"/>
              </a:rPr>
              <a:t>Apollo Micro Systems</a:t>
            </a:r>
            <a:endParaRPr sz="1000" dirty="0">
              <a:latin typeface="Poppins "/>
              <a:cs typeface="Lucida Sans Unicode"/>
            </a:endParaRPr>
          </a:p>
        </p:txBody>
      </p:sp>
      <p:pic>
        <p:nvPicPr>
          <p:cNvPr id="21" name="object 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569001" y="508000"/>
            <a:ext cx="963167" cy="53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50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5963</TotalTime>
  <Words>1991</Words>
  <Application>Microsoft Office PowerPoint</Application>
  <PresentationFormat>Widescreen</PresentationFormat>
  <Paragraphs>317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Calibri</vt:lpstr>
      <vt:lpstr>Calibri Light</vt:lpstr>
      <vt:lpstr>Lucida Sans Unicode</vt:lpstr>
      <vt:lpstr>Montserrat ExtraBold</vt:lpstr>
      <vt:lpstr>Palatino Linotype</vt:lpstr>
      <vt:lpstr>Poppins </vt:lpstr>
      <vt:lpstr>Poppins Medium</vt:lpstr>
      <vt:lpstr>Times New Roman</vt:lpstr>
      <vt:lpstr>Verdana</vt:lpstr>
      <vt:lpstr>Office Theme</vt:lpstr>
      <vt:lpstr>PowerPoint Presentation</vt:lpstr>
      <vt:lpstr>Executive Summary</vt:lpstr>
      <vt:lpstr>PowerPoint Presentation</vt:lpstr>
      <vt:lpstr>All about 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Brij</dc:creator>
  <cp:lastModifiedBy>krishna</cp:lastModifiedBy>
  <cp:revision>58</cp:revision>
  <dcterms:created xsi:type="dcterms:W3CDTF">2022-09-28T11:56:59Z</dcterms:created>
  <dcterms:modified xsi:type="dcterms:W3CDTF">2022-10-16T13:49:09Z</dcterms:modified>
</cp:coreProperties>
</file>