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  <p:sldMasterId id="2147484225" r:id="rId2"/>
    <p:sldMasterId id="2147484237" r:id="rId3"/>
  </p:sldMasterIdLst>
  <p:notesMasterIdLst>
    <p:notesMasterId r:id="rId36"/>
  </p:notesMasterIdLst>
  <p:sldIdLst>
    <p:sldId id="355" r:id="rId4"/>
    <p:sldId id="258" r:id="rId5"/>
    <p:sldId id="408" r:id="rId6"/>
    <p:sldId id="259" r:id="rId7"/>
    <p:sldId id="344" r:id="rId8"/>
    <p:sldId id="366" r:id="rId9"/>
    <p:sldId id="393" r:id="rId10"/>
    <p:sldId id="390" r:id="rId11"/>
    <p:sldId id="290" r:id="rId12"/>
    <p:sldId id="371" r:id="rId13"/>
    <p:sldId id="385" r:id="rId14"/>
    <p:sldId id="382" r:id="rId15"/>
    <p:sldId id="369" r:id="rId16"/>
    <p:sldId id="278" r:id="rId17"/>
    <p:sldId id="386" r:id="rId18"/>
    <p:sldId id="375" r:id="rId19"/>
    <p:sldId id="376" r:id="rId20"/>
    <p:sldId id="377" r:id="rId21"/>
    <p:sldId id="406" r:id="rId22"/>
    <p:sldId id="405" r:id="rId23"/>
    <p:sldId id="404" r:id="rId24"/>
    <p:sldId id="403" r:id="rId25"/>
    <p:sldId id="373" r:id="rId26"/>
    <p:sldId id="384" r:id="rId27"/>
    <p:sldId id="279" r:id="rId28"/>
    <p:sldId id="281" r:id="rId29"/>
    <p:sldId id="402" r:id="rId30"/>
    <p:sldId id="270" r:id="rId31"/>
    <p:sldId id="401" r:id="rId32"/>
    <p:sldId id="407" r:id="rId33"/>
    <p:sldId id="313" r:id="rId34"/>
    <p:sldId id="26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B0"/>
    <a:srgbClr val="00003A"/>
    <a:srgbClr val="66FFCC"/>
    <a:srgbClr val="FF9900"/>
    <a:srgbClr val="CC00FF"/>
    <a:srgbClr val="000099"/>
    <a:srgbClr val="0000CC"/>
    <a:srgbClr val="04003A"/>
    <a:srgbClr val="00006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4" d="100"/>
          <a:sy n="64" d="100"/>
        </p:scale>
        <p:origin x="13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marketing" userId="6a7c70c3fabd07e0" providerId="LiveId" clId="{BD050145-0C57-4A16-B6D5-DE006F675A69}"/>
    <pc:docChg chg="custSel modSld">
      <pc:chgData name="Taylor marketing" userId="6a7c70c3fabd07e0" providerId="LiveId" clId="{BD050145-0C57-4A16-B6D5-DE006F675A69}" dt="2022-10-31T08:31:28.450" v="19" actId="14100"/>
      <pc:docMkLst>
        <pc:docMk/>
      </pc:docMkLst>
      <pc:sldChg chg="addSp delSp modSp mod">
        <pc:chgData name="Taylor marketing" userId="6a7c70c3fabd07e0" providerId="LiveId" clId="{BD050145-0C57-4A16-B6D5-DE006F675A69}" dt="2022-10-31T08:31:28.450" v="19" actId="14100"/>
        <pc:sldMkLst>
          <pc:docMk/>
          <pc:sldMk cId="0" sldId="393"/>
        </pc:sldMkLst>
        <pc:picChg chg="add mod">
          <ac:chgData name="Taylor marketing" userId="6a7c70c3fabd07e0" providerId="LiveId" clId="{BD050145-0C57-4A16-B6D5-DE006F675A69}" dt="2022-10-31T08:28:54.162" v="9" actId="14100"/>
          <ac:picMkLst>
            <pc:docMk/>
            <pc:sldMk cId="0" sldId="393"/>
            <ac:picMk id="3" creationId="{69889F93-CC0F-D079-EF5A-965F0EFE307F}"/>
          </ac:picMkLst>
        </pc:picChg>
        <pc:picChg chg="add mod">
          <ac:chgData name="Taylor marketing" userId="6a7c70c3fabd07e0" providerId="LiveId" clId="{BD050145-0C57-4A16-B6D5-DE006F675A69}" dt="2022-10-31T08:31:28.450" v="19" actId="14100"/>
          <ac:picMkLst>
            <pc:docMk/>
            <pc:sldMk cId="0" sldId="393"/>
            <ac:picMk id="5" creationId="{86B32F9C-BC5E-4B61-154C-74957E4BED90}"/>
          </ac:picMkLst>
        </pc:picChg>
        <pc:picChg chg="del">
          <ac:chgData name="Taylor marketing" userId="6a7c70c3fabd07e0" providerId="LiveId" clId="{BD050145-0C57-4A16-B6D5-DE006F675A69}" dt="2022-10-31T08:27:45.944" v="0" actId="478"/>
          <ac:picMkLst>
            <pc:docMk/>
            <pc:sldMk cId="0" sldId="393"/>
            <ac:picMk id="8" creationId="{00000000-0000-0000-0000-000000000000}"/>
          </ac:picMkLst>
        </pc:picChg>
        <pc:picChg chg="del">
          <ac:chgData name="Taylor marketing" userId="6a7c70c3fabd07e0" providerId="LiveId" clId="{BD050145-0C57-4A16-B6D5-DE006F675A69}" dt="2022-10-31T08:27:46.947" v="1" actId="478"/>
          <ac:picMkLst>
            <pc:docMk/>
            <pc:sldMk cId="0" sldId="393"/>
            <ac:picMk id="9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3T06:08:13.470"/>
    </inkml:context>
    <inkml:brush xml:id="br0">
      <inkml:brushProperty name="width" value="0.3" units="cm"/>
      <inkml:brushProperty name="height" value="0.6" units="cm"/>
      <inkml:brushProperty name="color" value="#DDDDD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3T06:08:15.227"/>
    </inkml:context>
    <inkml:brush xml:id="br0">
      <inkml:brushProperty name="width" value="0.3" units="cm"/>
      <inkml:brushProperty name="height" value="0.6" units="cm"/>
      <inkml:brushProperty name="color" value="#DDDDDD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6-03T06:08:19.52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0CAF216-EF53-414D-8EF3-1CD213B7FB26}" type="datetimeFigureOut">
              <a:rPr lang="en-US"/>
              <a:pPr>
                <a:defRPr/>
              </a:pPr>
              <a:t>10/31/2022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A07F0D-829F-43A4-A8C3-7AC3D4EBC36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1536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A07F0D-829F-43A4-A8C3-7AC3D4EBC369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457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72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456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8199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96251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482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307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4010335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1037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08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3" y="2011680"/>
            <a:ext cx="3566160" cy="420624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939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6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" y="2656566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913470"/>
            <a:ext cx="356616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2656564"/>
            <a:ext cx="3566160" cy="35661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1558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515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370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2120054"/>
            <a:ext cx="4594860" cy="4114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7" y="2147487"/>
            <a:ext cx="24003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4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7EEF-74EB-407C-95DF-E6E3CCB26D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7968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2211494"/>
            <a:ext cx="459486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2150621"/>
            <a:ext cx="24003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46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632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274638"/>
            <a:ext cx="180178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979968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093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6EC64-3DF6-4582-9626-F6BC821CA4AD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67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A77EEF-74EB-407C-95DF-E6E3CCB26D3A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88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EDFE0C-34E0-4A78-8CA1-A8CF8636B9F0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8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C56C-A1E4-4DE1-ACC8-8AF6E9AD225A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089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3856B-93B8-49AF-9A80-2659313A116F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44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288466-9FC9-471B-82C9-76D7F32982E1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438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628E4-05A1-4213-B92B-456E3B6CE4F9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69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6A3A5-D3F3-4357-AB0A-B5BF55540E2A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9F628-6BDF-4410-97FA-15B9BD9618D6}" type="slidenum">
              <a:rPr lang="en-US" smtClean="0">
                <a:solidFill>
                  <a:srgbClr val="FFFFFF">
                    <a:shade val="5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72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D63E6-9F8A-436A-AC7C-D4AAD957A8FA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0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>
              <a:defRPr/>
            </a:pPr>
            <a:fld id="{BE5BD456-5DFD-4344-9109-A2C9F1153B24}" type="slidenum">
              <a:rPr lang="en-US" smtClean="0">
                <a:solidFill>
                  <a:srgbClr val="FFFFFF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4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EC56C-A1E4-4DE1-ACC8-8AF6E9AD22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17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3856B-93B8-49AF-9A80-2659313A11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360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5645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628E4-05A1-4213-B92B-456E3B6CE4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2352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30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201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39F628-6BDF-4410-97FA-15B9BD9618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ransition spd="med">
    <p:fad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89" y="284176"/>
            <a:ext cx="733806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89" y="2011680"/>
            <a:ext cx="733806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699" y="6422855"/>
            <a:ext cx="2250671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41A5CA8C-9951-4953-B4D0-FF7AA7F8CA56}" type="datetimeFigureOut">
              <a:rPr lang="en-IN" smtClean="0"/>
              <a:t>31-10-2022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3" y="6422855"/>
            <a:ext cx="3783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5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EE14EF27-F4E6-4501-8274-CCC4866882F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017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9F628-6BDF-4410-97FA-15B9BD9618D6}" type="slidenum">
              <a:rPr lang="en-US" smtClean="0">
                <a:solidFill>
                  <a:srgbClr val="FFFFFF">
                    <a:shade val="50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>
                  <a:shade val="5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595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info@taylorrubber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nrs@taylorrubber.com" TargetMode="External"/><Relationship Id="rId3" Type="http://schemas.openxmlformats.org/officeDocument/2006/relationships/customXml" Target="../ink/ink1.xml"/><Relationship Id="rId7" Type="http://schemas.openxmlformats.org/officeDocument/2006/relationships/image" Target="../media/image35.png"/><Relationship Id="rId2" Type="http://schemas.openxmlformats.org/officeDocument/2006/relationships/hyperlink" Target="http://www.taylorrubber.com/" TargetMode="Externa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ctory exter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09800"/>
            <a:ext cx="5486400" cy="31920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755825"/>
              </p:ext>
            </p:extLst>
          </p:nvPr>
        </p:nvGraphicFramePr>
        <p:xfrm>
          <a:off x="152400" y="228600"/>
          <a:ext cx="1143000" cy="86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647619" imgH="476316" progId="">
                  <p:embed/>
                </p:oleObj>
              </mc:Choice>
              <mc:Fallback>
                <p:oleObj name="Photo Editor Photo" r:id="rId3" imgW="647619" imgH="476316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143000" cy="862879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381000" y="5715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b="1" dirty="0"/>
              <a:t>283, SIDCO Industrial  Estate, Thirumudivakkam, Chennai 600 044, India.</a:t>
            </a:r>
            <a:endParaRPr lang="en-US" sz="1400" dirty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>
                <a:solidFill>
                  <a:srgbClr val="FFFF00"/>
                </a:solidFill>
                <a:hlinkClick r:id="rId5"/>
              </a:rPr>
              <a:t>info@taylorrubber.com</a:t>
            </a:r>
            <a:endParaRPr lang="en-US" sz="1400" dirty="0">
              <a:solidFill>
                <a:srgbClr val="FFFF00"/>
              </a:solidFill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1400" dirty="0"/>
              <a:t>nrs@taylorrubber.com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D2C17546-3379-44BE-A46C-34B71CB2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3400" y="497482"/>
            <a:ext cx="9784080" cy="1508760"/>
          </a:xfrm>
        </p:spPr>
        <p:txBody>
          <a:bodyPr/>
          <a:lstStyle/>
          <a:p>
            <a:pPr algn="ctr"/>
            <a:r>
              <a:rPr lang="en-IN" b="1" dirty="0"/>
              <a:t>TAYLOR RUBBER PVT LTD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27448C-154E-4B75-A80B-CE98BBA2E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5181600" cy="2362200"/>
          </a:xfr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NR      -  Natural Rubber</a:t>
            </a:r>
          </a:p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SBR    -  Styrene Butadiene Rubber</a:t>
            </a:r>
          </a:p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CR      -  Neoprene</a:t>
            </a:r>
          </a:p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NBR   -  Nitrile Butadiene Rubber </a:t>
            </a:r>
          </a:p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EPDM -  Ethylene Propylene </a:t>
            </a:r>
            <a:r>
              <a:rPr lang="en-US" sz="1600" dirty="0" err="1">
                <a:solidFill>
                  <a:schemeClr val="tx1"/>
                </a:solidFill>
                <a:cs typeface="Times New Roman" pitchFamily="18" charset="0"/>
              </a:rPr>
              <a:t>Diene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Rubber</a:t>
            </a:r>
          </a:p>
          <a:p>
            <a:pPr>
              <a:buClr>
                <a:srgbClr val="FF3300"/>
              </a:buClr>
              <a:buNone/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Special grades - VITON, SILICON and HNBR</a:t>
            </a:r>
            <a:endParaRPr 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2444" y="4318516"/>
            <a:ext cx="8305799" cy="24384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POLY ACRYLIC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VAMAC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AFLAS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NBR-PVC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PLASTICS – NYLON6, NYLON6.6,  POLYACETAL, POM, PP, PVC, PP/EPDM, LDPE, HDPE, ABS, TPE ETC.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</a:pP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 METALS – CR STEEL, SPRING STEEL, STAINLESS STEEL, EN1A-NON LEADED, DIE CASTING</a:t>
            </a:r>
          </a:p>
        </p:txBody>
      </p:sp>
      <p:pic>
        <p:nvPicPr>
          <p:cNvPr id="8" name="Picture 7" descr="cbe9caa5_498f0a8d_341b_4bac_aacd_17a0578975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5300" y="3733799"/>
            <a:ext cx="2438400" cy="1668869"/>
          </a:xfrm>
          <a:prstGeom prst="rect">
            <a:avLst/>
          </a:prstGeom>
        </p:spPr>
      </p:pic>
      <p:pic>
        <p:nvPicPr>
          <p:cNvPr id="9" name="Picture 8" descr="20180626_093619.jpg"/>
          <p:cNvPicPr>
            <a:picLocks noChangeAspect="1"/>
          </p:cNvPicPr>
          <p:nvPr/>
        </p:nvPicPr>
        <p:blipFill>
          <a:blip r:embed="rId3" cstate="print"/>
          <a:srcRect t="15278" b="2778"/>
          <a:stretch>
            <a:fillRect/>
          </a:stretch>
        </p:blipFill>
        <p:spPr>
          <a:xfrm>
            <a:off x="4267200" y="1988729"/>
            <a:ext cx="2514600" cy="166887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858000" y="2176865"/>
            <a:ext cx="1524000" cy="805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288155" y="1905000"/>
            <a:ext cx="729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NBR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7924800" y="3703786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CR</a:t>
            </a:r>
            <a:endParaRPr lang="en-IN" dirty="0"/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6858000" y="3918467"/>
            <a:ext cx="1066800" cy="80593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3">
            <a:extLst>
              <a:ext uri="{FF2B5EF4-FFF2-40B4-BE49-F238E27FC236}">
                <a16:creationId xmlns:a16="http://schemas.microsoft.com/office/drawing/2014/main" id="{9C00BA4C-9A34-4C6A-8340-48875376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D6EDE99-5C79-459D-9F54-3AF592DE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TYPES OF POLYMER</a:t>
            </a:r>
          </a:p>
        </p:txBody>
      </p:sp>
    </p:spTree>
    <p:extLst>
      <p:ext uri="{BB962C8B-B14F-4D97-AF65-F5344CB8AC3E}">
        <p14:creationId xmlns:p14="http://schemas.microsoft.com/office/powerpoint/2010/main" val="252439288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POSTER\POSTER REV - B\Poster 3.jpg"/>
          <p:cNvPicPr>
            <a:picLocks noChangeAspect="1" noChangeArrowheads="1"/>
          </p:cNvPicPr>
          <p:nvPr/>
        </p:nvPicPr>
        <p:blipFill>
          <a:blip r:embed="rId2" cstate="print"/>
          <a:srcRect l="2380" t="9589" r="3570" b="2740"/>
          <a:stretch>
            <a:fillRect/>
          </a:stretch>
        </p:blipFill>
        <p:spPr bwMode="auto">
          <a:xfrm>
            <a:off x="228600" y="2054270"/>
            <a:ext cx="8686800" cy="4651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l 3">
            <a:extLst>
              <a:ext uri="{FF2B5EF4-FFF2-40B4-BE49-F238E27FC236}">
                <a16:creationId xmlns:a16="http://schemas.microsoft.com/office/drawing/2014/main" id="{4E7A585B-E3D2-4A8D-8EC8-AA5511786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F4F71EF6-9BE3-4399-8D3D-13EAAE98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APPLICATION OF COMPONANTS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MG_4530.JPG"/>
          <p:cNvPicPr>
            <a:picLocks noChangeAspect="1"/>
          </p:cNvPicPr>
          <p:nvPr/>
        </p:nvPicPr>
        <p:blipFill>
          <a:blip r:embed="rId2" cstate="email"/>
          <a:srcRect t="12031" r="2222"/>
          <a:stretch>
            <a:fillRect/>
          </a:stretch>
        </p:blipFill>
        <p:spPr>
          <a:xfrm>
            <a:off x="269967" y="1981200"/>
            <a:ext cx="8763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B97C6199-A4EA-4BFC-8607-FFC27C4A7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8E09D24A-9F92-4474-8804-5AFD01FD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TPE BELLOWS FOR LCV AND HCV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MG_4552.JPG"/>
          <p:cNvPicPr>
            <a:picLocks noChangeAspect="1"/>
          </p:cNvPicPr>
          <p:nvPr/>
        </p:nvPicPr>
        <p:blipFill>
          <a:blip r:embed="rId2" cstate="email"/>
          <a:srcRect t="4712" r="1010" b="5759"/>
          <a:stretch>
            <a:fillRect/>
          </a:stretch>
        </p:blipFill>
        <p:spPr>
          <a:xfrm>
            <a:off x="152400" y="1905000"/>
            <a:ext cx="88392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CB31BD8C-2A13-4712-BB4C-D71E210C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4854F7DC-2F41-4AB2-A5F7-74244444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RUBBER PARTS FOR TRUCKS AND</a:t>
            </a:r>
            <a:br>
              <a:rPr lang="en-IN" sz="3200" b="1" dirty="0">
                <a:solidFill>
                  <a:srgbClr val="002060"/>
                </a:solidFill>
              </a:rPr>
            </a:br>
            <a:r>
              <a:rPr lang="en-IN" sz="3200" b="1" dirty="0">
                <a:solidFill>
                  <a:srgbClr val="002060"/>
                </a:solidFill>
              </a:rPr>
              <a:t>TRACTORS</a:t>
            </a:r>
          </a:p>
        </p:txBody>
      </p:sp>
    </p:spTree>
    <p:extLst>
      <p:ext uri="{BB962C8B-B14F-4D97-AF65-F5344CB8AC3E}">
        <p14:creationId xmlns:p14="http://schemas.microsoft.com/office/powerpoint/2010/main" val="422789561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" y="567154"/>
            <a:ext cx="66294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RUBBER PARTS FOR TIEROD ENDS &amp; SUSPENSION JOINTS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_MG_4635.JPG"/>
          <p:cNvPicPr>
            <a:picLocks noChangeAspect="1"/>
          </p:cNvPicPr>
          <p:nvPr/>
        </p:nvPicPr>
        <p:blipFill>
          <a:blip r:embed="rId2" cstate="email"/>
          <a:srcRect l="5000" t="10345" r="-1000" b="15517"/>
          <a:stretch>
            <a:fillRect/>
          </a:stretch>
        </p:blipFill>
        <p:spPr>
          <a:xfrm>
            <a:off x="208134" y="1905000"/>
            <a:ext cx="8783465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3">
            <a:extLst>
              <a:ext uri="{FF2B5EF4-FFF2-40B4-BE49-F238E27FC236}">
                <a16:creationId xmlns:a16="http://schemas.microsoft.com/office/drawing/2014/main" id="{8056D07A-7A06-4AC0-B42C-3F58A6B7E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BBER PARTS FOR CAR DOORS.JPG"/>
          <p:cNvPicPr>
            <a:picLocks noChangeAspect="1"/>
          </p:cNvPicPr>
          <p:nvPr/>
        </p:nvPicPr>
        <p:blipFill>
          <a:blip r:embed="rId2" cstate="print"/>
          <a:srcRect l="3922" t="5172" b="8621"/>
          <a:stretch>
            <a:fillRect/>
          </a:stretch>
        </p:blipFill>
        <p:spPr>
          <a:xfrm>
            <a:off x="377536" y="1981200"/>
            <a:ext cx="8388928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A609CA9C-F981-4450-BE61-F0C191C36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7D2F0BB-6C3E-448A-899E-470EAEE35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RUBBER PARTS FOR CAR DOORS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" y="585918"/>
            <a:ext cx="693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RUBBER GROMMETS FOR CONTROL CABLES</a:t>
            </a:r>
            <a:endParaRPr lang="en-US" sz="32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_MG_4616 w.jpg"/>
          <p:cNvPicPr>
            <a:picLocks noChangeAspect="1"/>
          </p:cNvPicPr>
          <p:nvPr/>
        </p:nvPicPr>
        <p:blipFill>
          <a:blip r:embed="rId2" cstate="email"/>
          <a:srcRect l="2020" t="11864" r="-1010" b="8475"/>
          <a:stretch>
            <a:fillRect/>
          </a:stretch>
        </p:blipFill>
        <p:spPr>
          <a:xfrm>
            <a:off x="381000" y="2057399"/>
            <a:ext cx="8458200" cy="449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21C7B416-6F2F-43A1-95D6-B5F1923D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7873" y="603722"/>
            <a:ext cx="6781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RUBBER BELLOWS FOR CONTROL CABLES</a:t>
            </a:r>
            <a:endParaRPr lang="en-US" sz="32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_MG_4566.JPG"/>
          <p:cNvPicPr>
            <a:picLocks noChangeAspect="1"/>
          </p:cNvPicPr>
          <p:nvPr/>
        </p:nvPicPr>
        <p:blipFill>
          <a:blip r:embed="rId2" cstate="email"/>
          <a:srcRect l="2970" t="17647" b="10160"/>
          <a:stretch>
            <a:fillRect/>
          </a:stretch>
        </p:blipFill>
        <p:spPr>
          <a:xfrm>
            <a:off x="381000" y="1987078"/>
            <a:ext cx="8534400" cy="448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9463D7AD-1B4C-43FB-AA31-9362360E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04800" y="609600"/>
            <a:ext cx="655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RUBBER SLEEVES FOR CONTROL CABLES</a:t>
            </a:r>
            <a:endParaRPr lang="en-US" sz="32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_MG_4622 w.jpg"/>
          <p:cNvPicPr>
            <a:picLocks noChangeAspect="1"/>
          </p:cNvPicPr>
          <p:nvPr/>
        </p:nvPicPr>
        <p:blipFill>
          <a:blip r:embed="rId2" cstate="email"/>
          <a:srcRect t="9524" b="19048"/>
          <a:stretch>
            <a:fillRect/>
          </a:stretch>
        </p:blipFill>
        <p:spPr>
          <a:xfrm>
            <a:off x="304800" y="1981199"/>
            <a:ext cx="8610600" cy="4572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914C8620-034C-4DC5-90A3-130E9727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POSTER\POSTERS\POSTER 8\RUBBER PARTS FOR FILTRATION SYSTEM\RUBBER PART FOR FILTRATION SYST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27123"/>
            <a:ext cx="8382000" cy="462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E298DFE2-E8D7-49D9-B7C0-E36027161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AD85341D-FF09-4C0F-8298-A2FF75E8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RUBBER PARTS FOR FILTERS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847136"/>
              </p:ext>
            </p:extLst>
          </p:nvPr>
        </p:nvGraphicFramePr>
        <p:xfrm>
          <a:off x="685800" y="1981200"/>
          <a:ext cx="7772400" cy="473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5590476" imgH="6009524" progId="">
                  <p:embed/>
                </p:oleObj>
              </mc:Choice>
              <mc:Fallback>
                <p:oleObj name="Photo Editor Photo" r:id="rId3" imgW="5590476" imgH="6009524" progId="">
                  <p:embed/>
                  <p:pic>
                    <p:nvPicPr>
                      <p:cNvPr id="307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738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AutoShape 7"/>
          <p:cNvSpPr>
            <a:spLocks noChangeArrowheads="1"/>
          </p:cNvSpPr>
          <p:nvPr/>
        </p:nvSpPr>
        <p:spPr bwMode="auto">
          <a:xfrm>
            <a:off x="4267200" y="5638800"/>
            <a:ext cx="1905000" cy="533400"/>
          </a:xfrm>
          <a:prstGeom prst="wedgeRectCallout">
            <a:avLst>
              <a:gd name="adj1" fmla="val -70947"/>
              <a:gd name="adj2" fmla="val -56985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tIns="100584" bIns="0"/>
          <a:lstStyle/>
          <a:p>
            <a:pPr algn="ctr" eaLnBrk="0" hangingPunct="0"/>
            <a:r>
              <a:rPr lang="en-US" sz="2000" b="1" dirty="0"/>
              <a:t>we are here</a:t>
            </a:r>
          </a:p>
        </p:txBody>
      </p:sp>
      <p:sp>
        <p:nvSpPr>
          <p:cNvPr id="3076" name="Oval 8"/>
          <p:cNvSpPr>
            <a:spLocks noChangeArrowheads="1"/>
          </p:cNvSpPr>
          <p:nvPr/>
        </p:nvSpPr>
        <p:spPr bwMode="auto">
          <a:xfrm>
            <a:off x="3657600" y="5431465"/>
            <a:ext cx="228600" cy="228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BBDF90-4F9F-41BA-9BAA-828D63ACD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8600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801A650-F1F2-4220-8D09-97CC2F074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OUR LOCATION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28600" y="603722"/>
            <a:ext cx="6934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RUBBER PARTS FOR THE CONSUMER DURABLE SECTOR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_MG_4625.JPG"/>
          <p:cNvPicPr>
            <a:picLocks noChangeAspect="1"/>
          </p:cNvPicPr>
          <p:nvPr/>
        </p:nvPicPr>
        <p:blipFill>
          <a:blip r:embed="rId2" cstate="email"/>
          <a:srcRect l="2913" t="5097" b="4995"/>
          <a:stretch>
            <a:fillRect/>
          </a:stretch>
        </p:blipFill>
        <p:spPr>
          <a:xfrm>
            <a:off x="304800" y="2057400"/>
            <a:ext cx="8534400" cy="4496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BEF4396B-3269-40E8-886F-AA89C8287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  <p:extLst>
      <p:ext uri="{BB962C8B-B14F-4D97-AF65-F5344CB8AC3E}">
        <p14:creationId xmlns:p14="http://schemas.microsoft.com/office/powerpoint/2010/main" val="3344085183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0" y="685800"/>
            <a:ext cx="7696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RUBBER HOSES FOR AUTOMOTIVE &amp;  NON-AUTOMOTIVE APPLICATIONS</a:t>
            </a:r>
            <a:endParaRPr lang="en-US" sz="3200" dirty="0">
              <a:solidFill>
                <a:schemeClr val="bg2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5" descr="_MG_4583.JPG"/>
          <p:cNvPicPr>
            <a:picLocks noChangeAspect="1"/>
          </p:cNvPicPr>
          <p:nvPr/>
        </p:nvPicPr>
        <p:blipFill>
          <a:blip r:embed="rId2" cstate="print"/>
          <a:srcRect t="13559" r="1020"/>
          <a:stretch>
            <a:fillRect/>
          </a:stretch>
        </p:blipFill>
        <p:spPr>
          <a:xfrm>
            <a:off x="304800" y="2057400"/>
            <a:ext cx="85344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7B8A2896-74B2-406B-BE3D-5BC7A92FA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28600" y="134779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RUBBER PARTS FOR LIGHTING SYSTEM, WIRING HARNESS &amp; TOWBARS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7" name="Picture 6" descr="_MG_4600.JPG"/>
          <p:cNvPicPr>
            <a:picLocks noChangeAspect="1"/>
          </p:cNvPicPr>
          <p:nvPr/>
        </p:nvPicPr>
        <p:blipFill>
          <a:blip r:embed="rId2" cstate="print"/>
          <a:srcRect t="13559" b="10169"/>
          <a:stretch>
            <a:fillRect/>
          </a:stretch>
        </p:blipFill>
        <p:spPr>
          <a:xfrm>
            <a:off x="304800" y="2133600"/>
            <a:ext cx="41910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_MG_4602.JPG"/>
          <p:cNvPicPr>
            <a:picLocks noChangeAspect="1"/>
          </p:cNvPicPr>
          <p:nvPr/>
        </p:nvPicPr>
        <p:blipFill>
          <a:blip r:embed="rId3" cstate="print"/>
          <a:srcRect t="11864" r="3636"/>
          <a:stretch>
            <a:fillRect/>
          </a:stretch>
        </p:blipFill>
        <p:spPr>
          <a:xfrm>
            <a:off x="4648202" y="2133600"/>
            <a:ext cx="4109484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3">
            <a:extLst>
              <a:ext uri="{FF2B5EF4-FFF2-40B4-BE49-F238E27FC236}">
                <a16:creationId xmlns:a16="http://schemas.microsoft.com/office/drawing/2014/main" id="{32B95D23-64B2-405F-8A65-FD207C3D9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  <p:extLst>
      <p:ext uri="{BB962C8B-B14F-4D97-AF65-F5344CB8AC3E}">
        <p14:creationId xmlns:p14="http://schemas.microsoft.com/office/powerpoint/2010/main" val="62351851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81000" y="643353"/>
            <a:ext cx="670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RUBBER PARTS FOR WIND &amp; SOLAR ENERGY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+mj-lt"/>
              <a:cs typeface="Times New Roman" pitchFamily="18" charset="0"/>
            </a:endParaRPr>
          </a:p>
        </p:txBody>
      </p:sp>
      <p:pic>
        <p:nvPicPr>
          <p:cNvPr id="15" name="Picture 14" descr="_MG_4612.JPG"/>
          <p:cNvPicPr>
            <a:picLocks noChangeAspect="1"/>
          </p:cNvPicPr>
          <p:nvPr/>
        </p:nvPicPr>
        <p:blipFill>
          <a:blip r:embed="rId2" cstate="email"/>
          <a:srcRect t="1744" r="1087" b="-1163"/>
          <a:stretch>
            <a:fillRect/>
          </a:stretch>
        </p:blipFill>
        <p:spPr>
          <a:xfrm>
            <a:off x="228600" y="1981200"/>
            <a:ext cx="8686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5E83BA4D-DA8C-4358-94F9-79F3123C8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  <p:extLst>
      <p:ext uri="{BB962C8B-B14F-4D97-AF65-F5344CB8AC3E}">
        <p14:creationId xmlns:p14="http://schemas.microsoft.com/office/powerpoint/2010/main" val="2241189544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MG_4643.JPG"/>
          <p:cNvPicPr>
            <a:picLocks noChangeAspect="1"/>
          </p:cNvPicPr>
          <p:nvPr/>
        </p:nvPicPr>
        <p:blipFill>
          <a:blip r:embed="rId2" cstate="email"/>
          <a:srcRect l="6030" t="4545" r="-503" b="3030"/>
          <a:stretch>
            <a:fillRect/>
          </a:stretch>
        </p:blipFill>
        <p:spPr>
          <a:xfrm>
            <a:off x="228600" y="1981200"/>
            <a:ext cx="8763000" cy="460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EE8998D2-F07C-4FEF-BC0E-9DB9A0BD9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E2C0398-EB15-4AF1-AD76-DDCD552D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11645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RUBBER TO METAL BONDED PARTS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4267200" y="725703"/>
            <a:ext cx="2819400" cy="572871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US" sz="3200" b="1" kern="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pic>
        <p:nvPicPr>
          <p:cNvPr id="7" name="Picture 6" descr="_MG_4661.JPG"/>
          <p:cNvPicPr>
            <a:picLocks noChangeAspect="1"/>
          </p:cNvPicPr>
          <p:nvPr/>
        </p:nvPicPr>
        <p:blipFill>
          <a:blip r:embed="rId2" cstate="email"/>
          <a:srcRect l="3125" t="25000" r="-1042" b="3125"/>
          <a:stretch>
            <a:fillRect/>
          </a:stretch>
        </p:blipFill>
        <p:spPr>
          <a:xfrm>
            <a:off x="304800" y="1981200"/>
            <a:ext cx="8686800" cy="4639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3">
            <a:extLst>
              <a:ext uri="{FF2B5EF4-FFF2-40B4-BE49-F238E27FC236}">
                <a16:creationId xmlns:a16="http://schemas.microsoft.com/office/drawing/2014/main" id="{AC853EE7-B40D-4E61-B882-84671FE5B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47DB0BC5-F0B1-4C88-BFBB-B215CAE0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METAL PARTS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na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6678" y="1918865"/>
            <a:ext cx="8678721" cy="490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3">
            <a:extLst>
              <a:ext uri="{FF2B5EF4-FFF2-40B4-BE49-F238E27FC236}">
                <a16:creationId xmlns:a16="http://schemas.microsoft.com/office/drawing/2014/main" id="{32491772-3F45-47F0-8980-390A76891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FA7D6C5-561A-4AE4-A171-F4888C46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PLASTIC PARTS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_MG_4589.JPG"/>
          <p:cNvPicPr>
            <a:picLocks noChangeAspect="1"/>
          </p:cNvPicPr>
          <p:nvPr/>
        </p:nvPicPr>
        <p:blipFill>
          <a:blip r:embed="rId2" cstate="email"/>
          <a:srcRect l="3000" t="18274" b="11675"/>
          <a:stretch>
            <a:fillRect/>
          </a:stretch>
        </p:blipFill>
        <p:spPr>
          <a:xfrm>
            <a:off x="217714" y="1905000"/>
            <a:ext cx="8697686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E27A0AA5-4C4D-4203-A0FE-D60AF3EDF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56D4373-A13F-4DE3-992F-115DBBE6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RUBBER PROFILES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Rot="1" noChangeArrowheads="1"/>
          </p:cNvSpPr>
          <p:nvPr/>
        </p:nvSpPr>
        <p:spPr bwMode="auto">
          <a:xfrm>
            <a:off x="228600" y="190500"/>
            <a:ext cx="6248400" cy="56356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MIXING PROCESS</a:t>
            </a:r>
          </a:p>
        </p:txBody>
      </p:sp>
      <p:sp>
        <p:nvSpPr>
          <p:cNvPr id="28677" name="Text Box 13"/>
          <p:cNvSpPr txBox="1">
            <a:spLocks noChangeArrowheads="1"/>
          </p:cNvSpPr>
          <p:nvPr/>
        </p:nvSpPr>
        <p:spPr bwMode="auto">
          <a:xfrm>
            <a:off x="5867400" y="838200"/>
            <a:ext cx="2895600" cy="3539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Dispersion Kneader 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161924" y="842540"/>
            <a:ext cx="4876800" cy="3539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Automated Weighing System</a:t>
            </a:r>
          </a:p>
        </p:txBody>
      </p:sp>
      <p:sp>
        <p:nvSpPr>
          <p:cNvPr id="28679" name="Text Box 16"/>
          <p:cNvSpPr txBox="1">
            <a:spLocks noChangeArrowheads="1"/>
          </p:cNvSpPr>
          <p:nvPr/>
        </p:nvSpPr>
        <p:spPr bwMode="auto">
          <a:xfrm>
            <a:off x="3581400" y="3733800"/>
            <a:ext cx="1872960" cy="3539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Extrusion</a:t>
            </a:r>
          </a:p>
        </p:txBody>
      </p:sp>
      <p:pic>
        <p:nvPicPr>
          <p:cNvPr id="28681" name="Picture 18" descr="kaizen JAN09 0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218921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 Box 19"/>
          <p:cNvSpPr txBox="1">
            <a:spLocks noChangeArrowheads="1"/>
          </p:cNvSpPr>
          <p:nvPr/>
        </p:nvSpPr>
        <p:spPr bwMode="auto">
          <a:xfrm>
            <a:off x="3467172" y="870249"/>
            <a:ext cx="274305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Kneader Controller 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172200" y="3733800"/>
            <a:ext cx="29718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Open Mixing Mill</a:t>
            </a:r>
          </a:p>
          <a:p>
            <a:pPr>
              <a:spcBef>
                <a:spcPct val="50000"/>
              </a:spcBef>
              <a:defRPr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CC4B806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1371600"/>
            <a:ext cx="2971800" cy="2133600"/>
          </a:xfrm>
          <a:prstGeom prst="rect">
            <a:avLst/>
          </a:prstGeom>
        </p:spPr>
      </p:pic>
      <p:pic>
        <p:nvPicPr>
          <p:cNvPr id="18" name="Picture 17" descr="CC4B79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5000" y="1371600"/>
            <a:ext cx="2971800" cy="2133600"/>
          </a:xfrm>
          <a:prstGeom prst="rect">
            <a:avLst/>
          </a:prstGeom>
        </p:spPr>
      </p:pic>
      <p:pic>
        <p:nvPicPr>
          <p:cNvPr id="21" name="Picture 20" descr="CC4B814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24200" y="4343400"/>
            <a:ext cx="2895600" cy="2133599"/>
          </a:xfrm>
          <a:prstGeom prst="rect">
            <a:avLst/>
          </a:prstGeom>
        </p:spPr>
      </p:pic>
      <p:pic>
        <p:nvPicPr>
          <p:cNvPr id="22" name="Picture 21" descr="CC4B80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52400" y="4343400"/>
            <a:ext cx="2869324" cy="2133600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2971800" y="914400"/>
            <a:ext cx="533400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5410200" y="914400"/>
            <a:ext cx="533400" cy="228600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Bent Arrow 23"/>
          <p:cNvSpPr/>
          <p:nvPr/>
        </p:nvSpPr>
        <p:spPr>
          <a:xfrm rot="5400000">
            <a:off x="8267700" y="723900"/>
            <a:ext cx="609600" cy="1143000"/>
          </a:xfrm>
          <a:prstGeom prst="bentArrow">
            <a:avLst>
              <a:gd name="adj1" fmla="val 20588"/>
              <a:gd name="adj2" fmla="val 28511"/>
              <a:gd name="adj3" fmla="val 25000"/>
              <a:gd name="adj4" fmla="val 43750"/>
            </a:avLst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1981200" y="3733800"/>
            <a:ext cx="1524000" cy="304800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flipH="1">
            <a:off x="4648200" y="3733800"/>
            <a:ext cx="1905000" cy="304800"/>
          </a:xfrm>
          <a:prstGeom prst="rightArrow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C4B795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96000" y="4343400"/>
            <a:ext cx="2872740" cy="21336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0" y="3733800"/>
            <a:ext cx="1973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Calendering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Line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Bent Arrow 34"/>
          <p:cNvSpPr/>
          <p:nvPr/>
        </p:nvSpPr>
        <p:spPr>
          <a:xfrm flipH="1" flipV="1">
            <a:off x="8382000" y="2971800"/>
            <a:ext cx="609600" cy="1066800"/>
          </a:xfrm>
          <a:prstGeom prst="bentArrow">
            <a:avLst>
              <a:gd name="adj1" fmla="val 25000"/>
              <a:gd name="adj2" fmla="val 23740"/>
              <a:gd name="adj3" fmla="val 25000"/>
              <a:gd name="adj4" fmla="val 43750"/>
            </a:avLst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auto">
          <a:xfrm>
            <a:off x="6934200" y="228600"/>
            <a:ext cx="1835728" cy="533400"/>
          </a:xfrm>
          <a:prstGeom prst="ellipse">
            <a:avLst/>
          </a:prstGeom>
          <a:noFill/>
          <a:ln w="38100">
            <a:solidFill>
              <a:schemeClr val="tx1"/>
            </a:solidFill>
            <a:headEnd/>
            <a:tailEnd/>
          </a:ln>
          <a:effectLst>
            <a:glow rad="101600">
              <a:srgbClr val="0000CC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C4B8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4900" y="2066330"/>
            <a:ext cx="3924300" cy="457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00800" y="1143000"/>
            <a:ext cx="438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716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10" name="Picture 9" descr="CC4B83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4191000" cy="4572000"/>
          </a:xfrm>
          <a:prstGeom prst="rect">
            <a:avLst/>
          </a:prstGeom>
        </p:spPr>
      </p:pic>
      <p:sp>
        <p:nvSpPr>
          <p:cNvPr id="11" name="Oval 3">
            <a:extLst>
              <a:ext uri="{FF2B5EF4-FFF2-40B4-BE49-F238E27FC236}">
                <a16:creationId xmlns:a16="http://schemas.microsoft.com/office/drawing/2014/main" id="{6C201A00-E5E5-48A2-ACB6-C6445EDDF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6BEEBC2-3770-4D50-9CAF-9AD69AA1B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MOULDING TECHNOLOGY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BRIEF HISTORY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343401" y="1988840"/>
            <a:ext cx="4724400" cy="437854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200" b="1" dirty="0"/>
              <a:t>Started in 1980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Promoted by Mr. T </a:t>
            </a:r>
            <a:r>
              <a:rPr lang="en-US" sz="1200" b="1" dirty="0" err="1"/>
              <a:t>T</a:t>
            </a:r>
            <a:r>
              <a:rPr lang="en-US" sz="1200" b="1" dirty="0"/>
              <a:t> Ashok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Units – 4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3 Verticals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Taylor Rubber Pvt Ltd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Taylor Glassware Pvt Ltd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</a:t>
            </a:r>
            <a:r>
              <a:rPr lang="en-US" sz="1200" b="1" dirty="0" err="1"/>
              <a:t>Cofle</a:t>
            </a:r>
            <a:r>
              <a:rPr lang="en-US" sz="1200" b="1" dirty="0"/>
              <a:t> Taylor India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Combined Factory area:  4500 Sq. 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/>
              <a:t>         ( 2000, 1010 , 940 &amp; </a:t>
            </a:r>
            <a:r>
              <a:rPr lang="en-US" sz="1200" dirty="0"/>
              <a:t>550</a:t>
            </a:r>
            <a:r>
              <a:rPr lang="en-US" sz="1200" b="1" dirty="0"/>
              <a:t> Sq. m.)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Employee Strength – 235</a:t>
            </a:r>
          </a:p>
          <a:p>
            <a:pPr eaLnBrk="1" hangingPunct="1">
              <a:lnSpc>
                <a:spcPct val="90000"/>
              </a:lnSpc>
            </a:pPr>
            <a:r>
              <a:rPr lang="en-US" sz="1200" b="1" dirty="0"/>
              <a:t>Diverse footprint – Major customers in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Consumer durable sector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Automotive sector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1200" b="1" dirty="0"/>
              <a:t>	Trucks, Forklifts and Tractors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3836504" cy="1672214"/>
          </a:xfrm>
          <a:prstGeom prst="rect">
            <a:avLst/>
          </a:prstGeom>
          <a:noFill/>
          <a:ln w="603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69" y="3837708"/>
            <a:ext cx="3854824" cy="1415899"/>
          </a:xfrm>
          <a:prstGeom prst="rect">
            <a:avLst/>
          </a:prstGeom>
        </p:spPr>
      </p:pic>
      <p:sp>
        <p:nvSpPr>
          <p:cNvPr id="8" name="Oval 3">
            <a:extLst>
              <a:ext uri="{FF2B5EF4-FFF2-40B4-BE49-F238E27FC236}">
                <a16:creationId xmlns:a16="http://schemas.microsoft.com/office/drawing/2014/main" id="{9DA79149-D1F3-429D-B567-ABF0C69A2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pic>
        <p:nvPicPr>
          <p:cNvPr id="9" name="Content Placeholder 5" descr="HIL_2829 copy_resize.jpg">
            <a:extLst>
              <a:ext uri="{FF2B5EF4-FFF2-40B4-BE49-F238E27FC236}">
                <a16:creationId xmlns:a16="http://schemas.microsoft.com/office/drawing/2014/main" id="{CF50080A-F526-4DAF-AC5A-B290B7C1119C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5373216"/>
            <a:ext cx="3898776" cy="14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9923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711_092800.jpg"/>
          <p:cNvPicPr>
            <a:picLocks noChangeAspect="1"/>
          </p:cNvPicPr>
          <p:nvPr/>
        </p:nvPicPr>
        <p:blipFill>
          <a:blip r:embed="rId2" cstate="print"/>
          <a:srcRect l="8333" r="27500" b="1389"/>
          <a:stretch>
            <a:fillRect/>
          </a:stretch>
        </p:blipFill>
        <p:spPr>
          <a:xfrm>
            <a:off x="327858" y="1981200"/>
            <a:ext cx="8511342" cy="4724400"/>
          </a:xfrm>
          <a:prstGeom prst="rect">
            <a:avLst/>
          </a:prstGeom>
        </p:spPr>
      </p:pic>
      <p:sp>
        <p:nvSpPr>
          <p:cNvPr id="5" name="Rectangle 4"/>
          <p:cNvSpPr>
            <a:spLocks noRot="1" noChangeArrowheads="1"/>
          </p:cNvSpPr>
          <p:nvPr/>
        </p:nvSpPr>
        <p:spPr bwMode="auto">
          <a:xfrm>
            <a:off x="327858" y="494966"/>
            <a:ext cx="7543800" cy="10668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SLICING MACHINE FOR FLAT </a:t>
            </a:r>
          </a:p>
          <a:p>
            <a:r>
              <a:rPr lang="en-US" sz="3200" b="1" dirty="0">
                <a:solidFill>
                  <a:schemeClr val="bg2"/>
                </a:solidFill>
                <a:latin typeface="+mj-lt"/>
                <a:cs typeface="Times New Roman" pitchFamily="18" charset="0"/>
              </a:rPr>
              <a:t>GASKETS</a:t>
            </a:r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5063F807-4712-4620-B357-552CE5005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16"/>
          <p:cNvSpPr txBox="1">
            <a:spLocks noChangeArrowheads="1"/>
          </p:cNvSpPr>
          <p:nvPr/>
        </p:nvSpPr>
        <p:spPr bwMode="auto">
          <a:xfrm>
            <a:off x="990863" y="1941644"/>
            <a:ext cx="1752600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+mn-lt"/>
                <a:cs typeface="Times New Roman" pitchFamily="18" charset="0"/>
              </a:rPr>
              <a:t>RHEOMETER</a:t>
            </a:r>
          </a:p>
        </p:txBody>
      </p:sp>
      <p:sp>
        <p:nvSpPr>
          <p:cNvPr id="30729" name="Text Box 16"/>
          <p:cNvSpPr txBox="1">
            <a:spLocks noChangeArrowheads="1"/>
          </p:cNvSpPr>
          <p:nvPr/>
        </p:nvSpPr>
        <p:spPr bwMode="auto">
          <a:xfrm>
            <a:off x="3733800" y="1915252"/>
            <a:ext cx="21336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TENSILE TESTER</a:t>
            </a:r>
          </a:p>
        </p:txBody>
      </p:sp>
      <p:sp>
        <p:nvSpPr>
          <p:cNvPr id="30730" name="Text Box 16"/>
          <p:cNvSpPr txBox="1">
            <a:spLocks noChangeArrowheads="1"/>
          </p:cNvSpPr>
          <p:nvPr/>
        </p:nvSpPr>
        <p:spPr bwMode="auto">
          <a:xfrm>
            <a:off x="6083113" y="1807530"/>
            <a:ext cx="35814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DENSIMETER &amp; COMPRESSION SET APPARATUS</a:t>
            </a:r>
          </a:p>
          <a:p>
            <a:pPr eaLnBrk="1" hangingPunct="1">
              <a:spcBef>
                <a:spcPct val="50000"/>
              </a:spcBef>
            </a:pPr>
            <a:endParaRPr lang="en-US" sz="1600" dirty="0">
              <a:solidFill>
                <a:srgbClr val="1C1CB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342900" y="4339393"/>
            <a:ext cx="27432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OZONE CHAMBER</a:t>
            </a: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3581400" y="4385846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PROFILE PROJECTOR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096000" y="4339393"/>
            <a:ext cx="322021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VISUAL MEASURING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4400"/>
            <a:ext cx="2683854" cy="1965523"/>
          </a:xfrm>
          <a:prstGeom prst="rect">
            <a:avLst/>
          </a:prstGeom>
        </p:spPr>
      </p:pic>
      <p:pic>
        <p:nvPicPr>
          <p:cNvPr id="16" name="Picture 15" descr="CC4B82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6513" y="2321379"/>
            <a:ext cx="2775983" cy="1951876"/>
          </a:xfrm>
          <a:prstGeom prst="rect">
            <a:avLst/>
          </a:prstGeom>
        </p:spPr>
      </p:pic>
      <p:pic>
        <p:nvPicPr>
          <p:cNvPr id="17" name="Picture 16" descr="CC4B827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5964" y="2281592"/>
            <a:ext cx="2743200" cy="1981198"/>
          </a:xfrm>
          <a:prstGeom prst="rect">
            <a:avLst/>
          </a:prstGeom>
        </p:spPr>
      </p:pic>
      <p:pic>
        <p:nvPicPr>
          <p:cNvPr id="18" name="Picture 17" descr="CC4B82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69673" y="2294927"/>
            <a:ext cx="2688908" cy="1954529"/>
          </a:xfrm>
          <a:prstGeom prst="rect">
            <a:avLst/>
          </a:prstGeom>
        </p:spPr>
      </p:pic>
      <p:pic>
        <p:nvPicPr>
          <p:cNvPr id="20" name="Picture 19" descr="CC4B828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9297" y="4724400"/>
            <a:ext cx="2743200" cy="1981199"/>
          </a:xfrm>
          <a:prstGeom prst="rect">
            <a:avLst/>
          </a:prstGeom>
        </p:spPr>
      </p:pic>
      <p:pic>
        <p:nvPicPr>
          <p:cNvPr id="21" name="Picture 20" descr="CC4B827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276600" y="4708724"/>
            <a:ext cx="2743200" cy="1981199"/>
          </a:xfrm>
          <a:prstGeom prst="rect">
            <a:avLst/>
          </a:prstGeom>
        </p:spPr>
      </p:pic>
      <p:sp>
        <p:nvSpPr>
          <p:cNvPr id="19" name="Oval 3">
            <a:extLst>
              <a:ext uri="{FF2B5EF4-FFF2-40B4-BE49-F238E27FC236}">
                <a16:creationId xmlns:a16="http://schemas.microsoft.com/office/drawing/2014/main" id="{7C446BEF-3C09-4178-A065-FA43A6BD5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7A17528A-F6BF-4AD5-B4F4-F8A5B5E2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TESTING FACILITIES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87624" y="0"/>
            <a:ext cx="7019925" cy="2057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Arial" charset="0"/>
              </a:rPr>
              <a:t>Our Journey to excellence continues . . 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3428998" y="2593542"/>
            <a:ext cx="2757487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17406D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Arial" charset="0"/>
              </a:rPr>
              <a:t>THANK YOU</a:t>
            </a:r>
          </a:p>
        </p:txBody>
      </p:sp>
      <p:sp>
        <p:nvSpPr>
          <p:cNvPr id="37895" name="Rectangle 9"/>
          <p:cNvSpPr>
            <a:spLocks noChangeArrowheads="1"/>
          </p:cNvSpPr>
          <p:nvPr/>
        </p:nvSpPr>
        <p:spPr bwMode="auto">
          <a:xfrm>
            <a:off x="4953000" y="58674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2"/>
              </a:rPr>
              <a:t>http://www.taylorrubber.com/</a:t>
            </a: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</a:t>
            </a:r>
          </a:p>
          <a:p>
            <a:pPr marL="342900" marR="0" lvl="0" indent="-342900" algn="ctr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EC14E6-E16B-48F4-9BB4-4C5965627B85}"/>
                  </a:ext>
                </a:extLst>
              </p14:cNvPr>
              <p14:cNvContentPartPr/>
              <p14:nvPr/>
            </p14:nvContentPartPr>
            <p14:xfrm>
              <a:off x="2627784" y="371020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EC14E6-E16B-48F4-9BB4-4C5965627B8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3784" y="3602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F89FF6-1BCC-42E7-9F08-7CD2326B8F77}"/>
                  </a:ext>
                </a:extLst>
              </p14:cNvPr>
              <p14:cNvContentPartPr/>
              <p14:nvPr/>
            </p14:nvContentPartPr>
            <p14:xfrm>
              <a:off x="2627784" y="371020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F89FF6-1BCC-42E7-9F08-7CD2326B8F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3784" y="3602200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1F21DF9-8746-4076-8896-E4F9AFD95BE4}"/>
                  </a:ext>
                </a:extLst>
              </p14:cNvPr>
              <p14:cNvContentPartPr/>
              <p14:nvPr/>
            </p14:nvContentPartPr>
            <p14:xfrm>
              <a:off x="-1260648" y="314096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1F21DF9-8746-4076-8896-E4F9AFD95B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14648" y="3032968"/>
                <a:ext cx="108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20A94CA-3F6D-4B38-86D5-B2546CF76EA5}"/>
              </a:ext>
            </a:extLst>
          </p:cNvPr>
          <p:cNvSpPr txBox="1"/>
          <p:nvPr/>
        </p:nvSpPr>
        <p:spPr>
          <a:xfrm>
            <a:off x="109304" y="5157192"/>
            <a:ext cx="8855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For further details/enquiries, Please contact Mr. NR Srinivasan, President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  <a:hlinkClick r:id="rId8"/>
              </a:rPr>
              <a:t>nrs@taylorrubber.com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+91-9840299240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+91-44-42429292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01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AE4365-509B-4040-9B65-9A8ED3B4B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327" y="2365773"/>
            <a:ext cx="7288618" cy="3232270"/>
          </a:xfrm>
          <a:prstGeom prst="rect">
            <a:avLst/>
          </a:prstGeom>
        </p:spPr>
      </p:pic>
      <p:pic>
        <p:nvPicPr>
          <p:cNvPr id="8" name="Picture 7" descr="Y:\New Folder (3)\MR. TTK\TTA PHOTO\_MG_6543.JPG">
            <a:extLst>
              <a:ext uri="{FF2B5EF4-FFF2-40B4-BE49-F238E27FC236}">
                <a16:creationId xmlns:a16="http://schemas.microsoft.com/office/drawing/2014/main" id="{E1B3DAA3-B2E0-41BA-B370-B82D7F9F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64" y="2608964"/>
            <a:ext cx="487769" cy="4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\\Accounts-pc\canon scanning documents\KESAV.JPG">
            <a:extLst>
              <a:ext uri="{FF2B5EF4-FFF2-40B4-BE49-F238E27FC236}">
                <a16:creationId xmlns:a16="http://schemas.microsoft.com/office/drawing/2014/main" id="{B1898600-9F61-48D0-8EBC-7E166CFD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64" y="3143250"/>
            <a:ext cx="487769" cy="3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>
            <a:extLst>
              <a:ext uri="{FF2B5EF4-FFF2-40B4-BE49-F238E27FC236}">
                <a16:creationId xmlns:a16="http://schemas.microsoft.com/office/drawing/2014/main" id="{993DC245-932E-4E53-B498-95626FCF9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65" y="3688196"/>
            <a:ext cx="519667" cy="4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A728FA60-90C9-471F-A3FF-86B2EA9C7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65" y="4193215"/>
            <a:ext cx="519666" cy="40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283E1B8-2444-4A58-92C7-9C5865BD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17" y="4698234"/>
            <a:ext cx="558211" cy="4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AR">
            <a:extLst>
              <a:ext uri="{FF2B5EF4-FFF2-40B4-BE49-F238E27FC236}">
                <a16:creationId xmlns:a16="http://schemas.microsoft.com/office/drawing/2014/main" id="{61256D69-A525-4D14-934A-44D575F2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558210" cy="465175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934AF63C-95B4-4E94-9C4E-EF9D87B0E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DA2333D-844D-4E8F-8CF6-C5D3A5C1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KEY </a:t>
            </a:r>
            <a:r>
              <a:rPr lang="en-IN" sz="3200" b="1" dirty="0" err="1">
                <a:solidFill>
                  <a:srgbClr val="002060"/>
                </a:solidFill>
              </a:rPr>
              <a:t>PERSONNeL</a:t>
            </a:r>
            <a:endParaRPr lang="en-IN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72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NRS\Desktop\PLANT T PHATO\_MG_6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49" y="4723513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8" descr="C:\Users\user\Pictures\mould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734" y="2239926"/>
            <a:ext cx="4025601" cy="198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761612"/>
            <a:ext cx="3962399" cy="190500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554665" y="1881963"/>
            <a:ext cx="3657600" cy="304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MOULD  ROOM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544241" y="1805763"/>
            <a:ext cx="4267200" cy="457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MOULDING AREA – BLACK COMPONENTS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91116" y="4352259"/>
            <a:ext cx="3657600" cy="304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>
                <a:latin typeface="+mj-lt"/>
              </a:rPr>
              <a:t>CONFERENCE HALL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381499" y="4276059"/>
            <a:ext cx="4495800" cy="4572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MOULDING AREA – COLOUR COMPONENTS</a:t>
            </a:r>
          </a:p>
        </p:txBody>
      </p:sp>
      <p:pic>
        <p:nvPicPr>
          <p:cNvPr id="20" name="Picture 5" descr="C:\Users\NRS\Desktop\PLANT T PHATO\_MG_66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349" y="2248786"/>
            <a:ext cx="3810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3">
            <a:extLst>
              <a:ext uri="{FF2B5EF4-FFF2-40B4-BE49-F238E27FC236}">
                <a16:creationId xmlns:a16="http://schemas.microsoft.com/office/drawing/2014/main" id="{5B48790C-0CC1-49EC-B362-0FEE3EE83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F6106FB0-1AC1-4554-BB42-D253268BA5AE}"/>
              </a:ext>
            </a:extLst>
          </p:cNvPr>
          <p:cNvSpPr txBox="1">
            <a:spLocks/>
          </p:cNvSpPr>
          <p:nvPr/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002060"/>
                </a:solidFill>
              </a:rPr>
              <a:t>FACILITIES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800" y="2362199"/>
            <a:ext cx="4038600" cy="194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86" y="2362199"/>
            <a:ext cx="4038600" cy="192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4219" y="4876800"/>
            <a:ext cx="5334000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930800" y="4417364"/>
            <a:ext cx="5334000" cy="381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TRIMMING SECTION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7586" y="1947065"/>
            <a:ext cx="4038600" cy="304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DISPATCH SECTION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597800" y="1929388"/>
            <a:ext cx="4038600" cy="3048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/>
              <a:t>INSPECTION  SECTION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3E7B7C3F-2F65-403E-964B-B68EF1690ED7}"/>
              </a:ext>
            </a:extLst>
          </p:cNvPr>
          <p:cNvSpPr txBox="1">
            <a:spLocks/>
          </p:cNvSpPr>
          <p:nvPr/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200" b="1" dirty="0">
                <a:solidFill>
                  <a:srgbClr val="002060"/>
                </a:solidFill>
              </a:rPr>
              <a:t>FACILITIES</a:t>
            </a: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CAC5ACAA-4ADF-4238-80E1-71A20BD2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</p:spTree>
    <p:extLst>
      <p:ext uri="{BB962C8B-B14F-4D97-AF65-F5344CB8AC3E}">
        <p14:creationId xmlns:p14="http://schemas.microsoft.com/office/powerpoint/2010/main" val="34665694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3">
            <a:extLst>
              <a:ext uri="{FF2B5EF4-FFF2-40B4-BE49-F238E27FC236}">
                <a16:creationId xmlns:a16="http://schemas.microsoft.com/office/drawing/2014/main" id="{2480366C-C521-48D1-80B5-C6F104779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7096356-C117-4F95-AB1A-67CC8009C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IATF 16949:2016 CERTIFICATION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889F93-CC0F-D079-EF5A-965F0EFE3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133600"/>
            <a:ext cx="3832311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B32F9C-BC5E-4B61-154C-74957E4BE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49" y="2133600"/>
            <a:ext cx="3833951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59436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*Please note. We at Taylor Rubber have a non-disclosure agreement with our customers and the information presented here is confidential.</a:t>
            </a:r>
          </a:p>
        </p:txBody>
      </p:sp>
      <p:pic>
        <p:nvPicPr>
          <p:cNvPr id="6" name="Picture 1" descr="cid:image001.png@01D0AF3F.8B7C8B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3332"/>
            <a:ext cx="2514598" cy="82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6" descr="http://spicyip.com/wp-content/uploads/2015/01/TTK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22505"/>
            <a:ext cx="2590800" cy="73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mages (8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2897394"/>
            <a:ext cx="2590800" cy="836406"/>
          </a:xfrm>
          <a:prstGeom prst="rect">
            <a:avLst/>
          </a:prstGeom>
        </p:spPr>
      </p:pic>
      <p:pic>
        <p:nvPicPr>
          <p:cNvPr id="14" name="Picture 13" descr="india-pistons-squarelogo-1427186545260.png"/>
          <p:cNvPicPr>
            <a:picLocks noChangeAspect="1"/>
          </p:cNvPicPr>
          <p:nvPr/>
        </p:nvPicPr>
        <p:blipFill>
          <a:blip r:embed="rId5" cstate="print"/>
          <a:srcRect t="14444" b="18889"/>
          <a:stretch>
            <a:fillRect/>
          </a:stretch>
        </p:blipFill>
        <p:spPr>
          <a:xfrm>
            <a:off x="6248400" y="2908787"/>
            <a:ext cx="2480930" cy="836406"/>
          </a:xfrm>
          <a:prstGeom prst="rect">
            <a:avLst/>
          </a:prstGeom>
        </p:spPr>
      </p:pic>
      <p:pic>
        <p:nvPicPr>
          <p:cNvPr id="16" name="Picture 15" descr="857783.png"/>
          <p:cNvPicPr>
            <a:picLocks noChangeAspect="1"/>
          </p:cNvPicPr>
          <p:nvPr/>
        </p:nvPicPr>
        <p:blipFill>
          <a:blip r:embed="rId6" cstate="print"/>
          <a:srcRect b="18000"/>
          <a:stretch>
            <a:fillRect/>
          </a:stretch>
        </p:blipFill>
        <p:spPr>
          <a:xfrm>
            <a:off x="304800" y="3988990"/>
            <a:ext cx="2514600" cy="811610"/>
          </a:xfrm>
          <a:prstGeom prst="rect">
            <a:avLst/>
          </a:prstGeom>
        </p:spPr>
      </p:pic>
      <p:pic>
        <p:nvPicPr>
          <p:cNvPr id="19" name="Picture 18" descr="753a82091bdf93df272697e1f26229c2_XL.jpg"/>
          <p:cNvPicPr>
            <a:picLocks noChangeAspect="1"/>
          </p:cNvPicPr>
          <p:nvPr/>
        </p:nvPicPr>
        <p:blipFill>
          <a:blip r:embed="rId7" cstate="print"/>
          <a:srcRect l="11778" t="39244" r="10000" b="36554"/>
          <a:stretch>
            <a:fillRect/>
          </a:stretch>
        </p:blipFill>
        <p:spPr>
          <a:xfrm>
            <a:off x="6248399" y="3988990"/>
            <a:ext cx="2528778" cy="811610"/>
          </a:xfrm>
          <a:prstGeom prst="rect">
            <a:avLst/>
          </a:prstGeom>
        </p:spPr>
      </p:pic>
      <p:pic>
        <p:nvPicPr>
          <p:cNvPr id="20" name="Picture 31" descr="https://upload.wikimedia.org/wikipedia/en/thumb/9/9e/Parker_Hannifin.svg/250px-Parker_Hannifi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54820"/>
            <a:ext cx="2590800" cy="84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rane-madras-squarelogo-144602511608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748" y="5055790"/>
            <a:ext cx="2514597" cy="735409"/>
          </a:xfrm>
          <a:prstGeom prst="rect">
            <a:avLst/>
          </a:prstGeom>
        </p:spPr>
      </p:pic>
      <p:pic>
        <p:nvPicPr>
          <p:cNvPr id="22" name="Picture 21" descr="vestas-wind-systems_416x416.jpg"/>
          <p:cNvPicPr>
            <a:picLocks noChangeAspect="1"/>
          </p:cNvPicPr>
          <p:nvPr/>
        </p:nvPicPr>
        <p:blipFill>
          <a:blip r:embed="rId10" cstate="print"/>
          <a:srcRect t="35753" b="34329"/>
          <a:stretch>
            <a:fillRect/>
          </a:stretch>
        </p:blipFill>
        <p:spPr>
          <a:xfrm>
            <a:off x="3177362" y="5052227"/>
            <a:ext cx="2690037" cy="738971"/>
          </a:xfrm>
          <a:prstGeom prst="rect">
            <a:avLst/>
          </a:prstGeom>
        </p:spPr>
      </p:pic>
      <p:pic>
        <p:nvPicPr>
          <p:cNvPr id="23" name="Picture 39" descr="http://seeklogo.com/images/W/WEG_Electric_Motors-logo-39E9470B23-seeklogo.com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134" y="5097591"/>
            <a:ext cx="2574853" cy="73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3">
            <a:extLst>
              <a:ext uri="{FF2B5EF4-FFF2-40B4-BE49-F238E27FC236}">
                <a16:creationId xmlns:a16="http://schemas.microsoft.com/office/drawing/2014/main" id="{5A91E2FC-AB80-487F-A987-BADF22B17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6520F74-64AE-47D8-81F6-F5191496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DOMESTIC CUSTOMERS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41rF4Xwf3SL._SX355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514600"/>
            <a:ext cx="1690688" cy="1033463"/>
          </a:xfrm>
          <a:prstGeom prst="rect">
            <a:avLst/>
          </a:prstGeom>
        </p:spPr>
      </p:pic>
      <p:pic>
        <p:nvPicPr>
          <p:cNvPr id="9" name="Picture 8" descr="81gEb6mO8WL._SL1500_.jpg"/>
          <p:cNvPicPr>
            <a:picLocks noChangeAspect="1"/>
          </p:cNvPicPr>
          <p:nvPr/>
        </p:nvPicPr>
        <p:blipFill>
          <a:blip r:embed="rId3" cstate="print"/>
          <a:srcRect l="2257" t="21146" r="2187" b="21076"/>
          <a:stretch>
            <a:fillRect/>
          </a:stretch>
        </p:blipFill>
        <p:spPr>
          <a:xfrm>
            <a:off x="381000" y="3733800"/>
            <a:ext cx="1764323" cy="1066800"/>
          </a:xfrm>
          <a:prstGeom prst="rect">
            <a:avLst/>
          </a:prstGeom>
        </p:spPr>
      </p:pic>
      <p:pic>
        <p:nvPicPr>
          <p:cNvPr id="10" name="Picture 9" descr="downloa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657600"/>
            <a:ext cx="1676400" cy="1143000"/>
          </a:xfrm>
          <a:prstGeom prst="rect">
            <a:avLst/>
          </a:prstGeom>
        </p:spPr>
      </p:pic>
      <p:pic>
        <p:nvPicPr>
          <p:cNvPr id="11" name="Picture 10" descr="download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2514600"/>
            <a:ext cx="1686750" cy="1012050"/>
          </a:xfrm>
          <a:prstGeom prst="rect">
            <a:avLst/>
          </a:prstGeom>
        </p:spPr>
      </p:pic>
      <p:pic>
        <p:nvPicPr>
          <p:cNvPr id="12" name="Picture 11" descr="download (2).jpg"/>
          <p:cNvPicPr>
            <a:picLocks noChangeAspect="1"/>
          </p:cNvPicPr>
          <p:nvPr/>
        </p:nvPicPr>
        <p:blipFill>
          <a:blip r:embed="rId6" cstate="print"/>
          <a:srcRect t="21333" b="18222"/>
          <a:stretch>
            <a:fillRect/>
          </a:stretch>
        </p:blipFill>
        <p:spPr>
          <a:xfrm>
            <a:off x="6858000" y="4953000"/>
            <a:ext cx="1676399" cy="1371600"/>
          </a:xfrm>
          <a:prstGeom prst="rect">
            <a:avLst/>
          </a:prstGeom>
        </p:spPr>
      </p:pic>
      <p:pic>
        <p:nvPicPr>
          <p:cNvPr id="13" name="Picture 12" descr="download (2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3581400"/>
            <a:ext cx="1600200" cy="1143000"/>
          </a:xfrm>
          <a:prstGeom prst="rect">
            <a:avLst/>
          </a:prstGeom>
        </p:spPr>
      </p:pic>
      <p:pic>
        <p:nvPicPr>
          <p:cNvPr id="14" name="Picture 13" descr="download (3).jpg"/>
          <p:cNvPicPr>
            <a:picLocks noChangeAspect="1"/>
          </p:cNvPicPr>
          <p:nvPr/>
        </p:nvPicPr>
        <p:blipFill>
          <a:blip r:embed="rId8" cstate="print"/>
          <a:srcRect t="21333" b="21778"/>
          <a:stretch>
            <a:fillRect/>
          </a:stretch>
        </p:blipFill>
        <p:spPr>
          <a:xfrm>
            <a:off x="6934200" y="2438400"/>
            <a:ext cx="1600200" cy="990600"/>
          </a:xfrm>
          <a:prstGeom prst="rect">
            <a:avLst/>
          </a:prstGeom>
        </p:spPr>
      </p:pic>
      <p:pic>
        <p:nvPicPr>
          <p:cNvPr id="15" name="Picture 14" descr="download (3).png"/>
          <p:cNvPicPr>
            <a:picLocks noChangeAspect="1"/>
          </p:cNvPicPr>
          <p:nvPr/>
        </p:nvPicPr>
        <p:blipFill>
          <a:blip r:embed="rId9" cstate="print"/>
          <a:srcRect t="14222" b="14667"/>
          <a:stretch>
            <a:fillRect/>
          </a:stretch>
        </p:blipFill>
        <p:spPr>
          <a:xfrm>
            <a:off x="2667000" y="4953000"/>
            <a:ext cx="1676400" cy="1371600"/>
          </a:xfrm>
          <a:prstGeom prst="rect">
            <a:avLst/>
          </a:prstGeom>
        </p:spPr>
      </p:pic>
      <p:pic>
        <p:nvPicPr>
          <p:cNvPr id="16" name="Picture 15" descr="download (4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00600" y="2514600"/>
            <a:ext cx="1676400" cy="990600"/>
          </a:xfrm>
          <a:prstGeom prst="rect">
            <a:avLst/>
          </a:prstGeom>
        </p:spPr>
      </p:pic>
      <p:pic>
        <p:nvPicPr>
          <p:cNvPr id="17" name="Picture 16" descr="download (6).png"/>
          <p:cNvPicPr>
            <a:picLocks noChangeAspect="1"/>
          </p:cNvPicPr>
          <p:nvPr/>
        </p:nvPicPr>
        <p:blipFill>
          <a:blip r:embed="rId11" cstate="print"/>
          <a:srcRect t="17778" b="18222"/>
          <a:stretch>
            <a:fillRect/>
          </a:stretch>
        </p:blipFill>
        <p:spPr>
          <a:xfrm>
            <a:off x="4800600" y="4953000"/>
            <a:ext cx="1666875" cy="1371600"/>
          </a:xfrm>
          <a:prstGeom prst="rect">
            <a:avLst/>
          </a:prstGeom>
        </p:spPr>
      </p:pic>
      <p:pic>
        <p:nvPicPr>
          <p:cNvPr id="18" name="Picture 17" descr="download (7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1000" y="4953000"/>
            <a:ext cx="1752600" cy="1371600"/>
          </a:xfrm>
          <a:prstGeom prst="rect">
            <a:avLst/>
          </a:prstGeom>
        </p:spPr>
      </p:pic>
      <p:pic>
        <p:nvPicPr>
          <p:cNvPr id="19" name="Picture 18" descr="download (8).png"/>
          <p:cNvPicPr>
            <a:picLocks noChangeAspect="1"/>
          </p:cNvPicPr>
          <p:nvPr/>
        </p:nvPicPr>
        <p:blipFill>
          <a:blip r:embed="rId13" cstate="print"/>
          <a:srcRect t="7960" b="8458"/>
          <a:stretch>
            <a:fillRect/>
          </a:stretch>
        </p:blipFill>
        <p:spPr>
          <a:xfrm>
            <a:off x="4800600" y="3581400"/>
            <a:ext cx="1676400" cy="1143000"/>
          </a:xfrm>
          <a:prstGeom prst="rect">
            <a:avLst/>
          </a:prstGeom>
        </p:spPr>
      </p:pic>
      <p:sp>
        <p:nvSpPr>
          <p:cNvPr id="20" name="Oval 3">
            <a:extLst>
              <a:ext uri="{FF2B5EF4-FFF2-40B4-BE49-F238E27FC236}">
                <a16:creationId xmlns:a16="http://schemas.microsoft.com/office/drawing/2014/main" id="{635EAD19-31FD-4FA0-99DD-E6DBFB0E8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673" y="304131"/>
            <a:ext cx="1988128" cy="838200"/>
          </a:xfrm>
          <a:prstGeom prst="ellipse">
            <a:avLst/>
          </a:prstGeom>
          <a:noFill/>
          <a:ln w="34925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uLnTx/>
                <a:uFillTx/>
                <a:latin typeface="Arial" charset="0"/>
                <a:ea typeface="Arial Unicode MS" pitchFamily="34" charset="-128"/>
                <a:cs typeface="Arial Unicode MS" pitchFamily="34" charset="-128"/>
              </a:rPr>
              <a:t>TAYLORS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6901DFCD-399D-49FF-9FED-4180D223F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2060"/>
                </a:solidFill>
              </a:rPr>
              <a:t>GLOBAL PRESENCE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2_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7503</TotalTime>
  <Words>456</Words>
  <Application>Microsoft Office PowerPoint</Application>
  <PresentationFormat>On-screen Show (4:3)</PresentationFormat>
  <Paragraphs>124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Corbel</vt:lpstr>
      <vt:lpstr>Times New Roman</vt:lpstr>
      <vt:lpstr>Wingdings</vt:lpstr>
      <vt:lpstr>Banded</vt:lpstr>
      <vt:lpstr>1_Banded</vt:lpstr>
      <vt:lpstr>2_Banded</vt:lpstr>
      <vt:lpstr>Photo Editor Photo</vt:lpstr>
      <vt:lpstr>TAYLOR RUBBER PVT LTD</vt:lpstr>
      <vt:lpstr>OUR LOCATION</vt:lpstr>
      <vt:lpstr>BRIEF HISTORY</vt:lpstr>
      <vt:lpstr>KEY PERSONNeL</vt:lpstr>
      <vt:lpstr>PowerPoint Presentation</vt:lpstr>
      <vt:lpstr>PowerPoint Presentation</vt:lpstr>
      <vt:lpstr>IATF 16949:2016 CERTIFICATION</vt:lpstr>
      <vt:lpstr>DOMESTIC CUSTOMERS</vt:lpstr>
      <vt:lpstr>GLOBAL PRESENCE</vt:lpstr>
      <vt:lpstr>TYPES OF POLYMER</vt:lpstr>
      <vt:lpstr>APPLICATION OF COMPONANTS</vt:lpstr>
      <vt:lpstr>TPE BELLOWS FOR LCV AND HCV</vt:lpstr>
      <vt:lpstr>RUBBER PARTS FOR TRUCKS AND TRACTORS</vt:lpstr>
      <vt:lpstr>PowerPoint Presentation</vt:lpstr>
      <vt:lpstr>RUBBER PARTS FOR CAR DOORS</vt:lpstr>
      <vt:lpstr>PowerPoint Presentation</vt:lpstr>
      <vt:lpstr>PowerPoint Presentation</vt:lpstr>
      <vt:lpstr>PowerPoint Presentation</vt:lpstr>
      <vt:lpstr>RUBBER PARTS FOR FILTERS</vt:lpstr>
      <vt:lpstr>PowerPoint Presentation</vt:lpstr>
      <vt:lpstr>PowerPoint Presentation</vt:lpstr>
      <vt:lpstr>PowerPoint Presentation</vt:lpstr>
      <vt:lpstr>PowerPoint Presentation</vt:lpstr>
      <vt:lpstr>RUBBER TO METAL BONDED PARTS</vt:lpstr>
      <vt:lpstr>METAL PARTS</vt:lpstr>
      <vt:lpstr>PLASTIC PARTS</vt:lpstr>
      <vt:lpstr>RUBBER PROFILES</vt:lpstr>
      <vt:lpstr>PowerPoint Presentation</vt:lpstr>
      <vt:lpstr>MOULDING TECHNOLOGY</vt:lpstr>
      <vt:lpstr>PowerPoint Presentation</vt:lpstr>
      <vt:lpstr>TESTING FACILITIES</vt:lpstr>
      <vt:lpstr>PowerPoint Presentation</vt:lpstr>
    </vt:vector>
  </TitlesOfParts>
  <Company>Taylor Rubber Pvt 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Taylor marketing</cp:lastModifiedBy>
  <cp:revision>665</cp:revision>
  <dcterms:created xsi:type="dcterms:W3CDTF">2007-01-14T05:34:02Z</dcterms:created>
  <dcterms:modified xsi:type="dcterms:W3CDTF">2022-10-31T08:31:33Z</dcterms:modified>
</cp:coreProperties>
</file>