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2192000" cy="6858000"/>
  <p:notesSz cx="12192000" cy="6858000"/>
  <p:embeddedFontLst>
    <p:embeddedFont>
      <p:font typeface="VNPIUJ+Arial-ItalicMT"/>
      <p:regular r:id="rId34"/>
    </p:embeddedFont>
    <p:embeddedFont>
      <p:font typeface="PLTNVN+Arial-BoldItalicMT"/>
      <p:regular r:id="rId35"/>
    </p:embeddedFont>
    <p:embeddedFont>
      <p:font typeface="TWQCKR+ArialMT"/>
      <p:regular r:id="rId3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font" Target="fonts/font1.fntdata" /><Relationship Id="rId35" Type="http://schemas.openxmlformats.org/officeDocument/2006/relationships/font" Target="fonts/font2.fntdata" /><Relationship Id="rId36" Type="http://schemas.openxmlformats.org/officeDocument/2006/relationships/font" Target="fonts/font3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49126" y="5292196"/>
            <a:ext cx="1349672" cy="5103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8275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NPIUJ+Arial-ItalicMT"/>
                <a:cs typeface="VNPIUJ+Arial-ItalicMT"/>
              </a:rPr>
              <a:t>Software</a:t>
            </a:r>
          </a:p>
          <a:p>
            <a:pPr marL="0" marR="0">
              <a:lnSpc>
                <a:spcPts val="1787"/>
              </a:lnSpc>
              <a:spcBef>
                <a:spcPts val="143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NPIUJ+Arial-ItalicMT"/>
                <a:cs typeface="VNPIUJ+Arial-ItalicMT"/>
              </a:rPr>
              <a:t>Development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7903" y="5292196"/>
            <a:ext cx="1033462" cy="5103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NPIUJ+Arial-ItalicMT"/>
                <a:cs typeface="VNPIUJ+Arial-ItalicMT"/>
              </a:rPr>
              <a:t>Solution’s</a:t>
            </a:r>
          </a:p>
          <a:p>
            <a:pPr marL="150564" marR="0">
              <a:lnSpc>
                <a:spcPts val="1787"/>
              </a:lnSpc>
              <a:spcBef>
                <a:spcPts val="143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NPIUJ+Arial-ItalicMT"/>
                <a:cs typeface="VNPIUJ+Arial-ItalicMT"/>
              </a:rPr>
              <a:t>Design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44379" y="5570570"/>
            <a:ext cx="1168796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NPIUJ+Arial-ItalicMT"/>
                <a:cs typeface="VNPIUJ+Arial-ItalicMT"/>
              </a:rPr>
              <a:t>Distribution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96621" y="5570570"/>
            <a:ext cx="144006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NPIUJ+Arial-ItalicMT"/>
                <a:cs typeface="VNPIUJ+Arial-ItalicMT"/>
              </a:rPr>
              <a:t>Manufacturing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10972" y="3012974"/>
            <a:ext cx="5072684" cy="982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NPIUJ+Arial-ItalicMT"/>
                <a:cs typeface="VNPIUJ+Arial-ItalicMT"/>
              </a:rPr>
              <a:t>A</a:t>
            </a:r>
            <a:r>
              <a:rPr dirty="0" sz="32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VNPIUJ+Arial-ItalicMT"/>
                <a:cs typeface="VNPIUJ+Arial-ItalicMT"/>
              </a:rPr>
              <a:t>destination</a:t>
            </a:r>
            <a:r>
              <a:rPr dirty="0" sz="32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VNPIUJ+Arial-ItalicMT"/>
                <a:cs typeface="VNPIUJ+Arial-ItalicMT"/>
              </a:rPr>
              <a:t>of</a:t>
            </a:r>
            <a:r>
              <a:rPr dirty="0" sz="32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VNPIUJ+Arial-ItalicMT"/>
                <a:cs typeface="VNPIUJ+Arial-ItalicMT"/>
              </a:rPr>
              <a:t>high</a:t>
            </a:r>
          </a:p>
          <a:p>
            <a:pPr marL="0" marR="0">
              <a:lnSpc>
                <a:spcPts val="3575"/>
              </a:lnSpc>
              <a:spcBef>
                <a:spcPts val="236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NPIUJ+Arial-ItalicMT"/>
                <a:cs typeface="VNPIUJ+Arial-ItalicMT"/>
              </a:rPr>
              <a:t>visibility</a:t>
            </a:r>
            <a:r>
              <a:rPr dirty="0" sz="32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VNPIUJ+Arial-ItalicMT"/>
                <a:cs typeface="VNPIUJ+Arial-ItalicMT"/>
              </a:rPr>
              <a:t>for</a:t>
            </a:r>
            <a:r>
              <a:rPr dirty="0" sz="32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VNPIUJ+Arial-ItalicMT"/>
                <a:cs typeface="VNPIUJ+Arial-ItalicMT"/>
              </a:rPr>
              <a:t>different</a:t>
            </a:r>
            <a:r>
              <a:rPr dirty="0" sz="32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VNPIUJ+Arial-ItalicMT"/>
                <a:cs typeface="VNPIUJ+Arial-ItalicMT"/>
              </a:rPr>
              <a:t>brands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39107" y="4496210"/>
            <a:ext cx="4952503" cy="11164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While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on-boarding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of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different</a:t>
            </a:r>
            <a:r>
              <a:rPr dirty="0" sz="18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top-tier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global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brands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reflects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major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milestones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in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our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journey,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it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also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illustrates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our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global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recognition</a:t>
            </a:r>
            <a:r>
              <a:rPr dirty="0" sz="18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as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a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destination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of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high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visibility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for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them.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5384" y="6291211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NPIUJ+Arial-ItalicMT"/>
                <a:cs typeface="VNPIUJ+Arial-ItalicMT"/>
              </a:rPr>
              <a:t>09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8263" y="1024528"/>
            <a:ext cx="716954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HP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9112" y="1661584"/>
            <a:ext cx="2055986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Storage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Products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89690" y="2364370"/>
            <a:ext cx="886321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Internal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SSDs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89689" y="3555326"/>
            <a:ext cx="954285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External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SSDs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9114" y="4735401"/>
            <a:ext cx="4365724" cy="567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We’ve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been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exclusive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distributor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of</a:t>
            </a:r>
            <a:r>
              <a:rPr dirty="0" sz="1800" spc="5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HP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Storage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Solutions</a:t>
            </a:r>
            <a:r>
              <a:rPr dirty="0" sz="1800" spc="5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across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India.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585384" y="6291211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NPIUJ+Arial-ItalicMT"/>
                <a:cs typeface="VNPIUJ+Arial-ItalicMT"/>
              </a:rPr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8263" y="1024528"/>
            <a:ext cx="2070198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PNY</a:t>
            </a:r>
            <a:r>
              <a:rPr dirty="0" sz="3200" spc="85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&amp;</a:t>
            </a:r>
            <a:r>
              <a:rPr dirty="0" sz="3200" spc="86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HP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89689" y="1822007"/>
            <a:ext cx="57021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PNY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89689" y="2064472"/>
            <a:ext cx="3243647" cy="5103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Flash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Drives,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SSDs,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Micro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SDXC,</a:t>
            </a:r>
          </a:p>
          <a:p>
            <a:pPr marL="0" marR="0">
              <a:lnSpc>
                <a:spcPts val="1787"/>
              </a:lnSpc>
              <a:spcBef>
                <a:spcPts val="143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Micro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USB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Duo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Link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OTG,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DRAM.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89690" y="3012963"/>
            <a:ext cx="43467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HP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89690" y="3256803"/>
            <a:ext cx="3605408" cy="752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SDHC,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SDXC,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Metal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Flash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Drives,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Sliding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Flash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Drives,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Flash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Drives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with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OTG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etc.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9114" y="4735401"/>
            <a:ext cx="4937189" cy="567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We’ve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been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associated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with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these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brands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fo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over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10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years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now.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585384" y="6291211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NPIUJ+Arial-ItalicMT"/>
                <a:cs typeface="VNPIUJ+Arial-ItalicMT"/>
              </a:rPr>
              <a:t>11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8263" y="1024528"/>
            <a:ext cx="1056084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Acer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89690" y="2047095"/>
            <a:ext cx="1844477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Storage</a:t>
            </a:r>
            <a:r>
              <a:rPr dirty="0" sz="1600" spc="43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Products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DRAMs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89689" y="3224423"/>
            <a:ext cx="1878411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Solid</a:t>
            </a:r>
            <a:r>
              <a:rPr dirty="0" sz="1600" spc="43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State</a:t>
            </a:r>
            <a:r>
              <a:rPr dirty="0" sz="1600" spc="43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Drives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SSDs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2506" y="5368448"/>
            <a:ext cx="4695634" cy="567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We’ve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been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exclusive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distributor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of</a:t>
            </a:r>
            <a:r>
              <a:rPr dirty="0" sz="1800" spc="5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ACER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Storage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Solutions</a:t>
            </a:r>
            <a:r>
              <a:rPr dirty="0" sz="1800" spc="5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across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India.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85384" y="6291211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NPIUJ+Arial-ItalicMT"/>
                <a:cs typeface="VNPIUJ+Arial-ItalicMT"/>
              </a:rPr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8264" y="1024528"/>
            <a:ext cx="1191220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Enter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89689" y="1822007"/>
            <a:ext cx="3821941" cy="752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IT</a:t>
            </a:r>
            <a:r>
              <a:rPr dirty="0" sz="1600" spc="43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Peripherals</a:t>
            </a:r>
          </a:p>
          <a:p>
            <a:pPr marL="0" marR="0">
              <a:lnSpc>
                <a:spcPts val="1787"/>
              </a:lnSpc>
              <a:spcBef>
                <a:spcPts val="121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Keyboard</a:t>
            </a: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,</a:t>
            </a:r>
            <a:r>
              <a:rPr dirty="0" sz="1600" spc="55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Mouse,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Cabinet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Motherboard,</a:t>
            </a:r>
          </a:p>
          <a:p>
            <a:pPr marL="0" marR="0">
              <a:lnSpc>
                <a:spcPts val="1787"/>
              </a:lnSpc>
              <a:spcBef>
                <a:spcPts val="143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Monitor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SMPS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etc.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89689" y="3012964"/>
            <a:ext cx="976808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Lifestyle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89689" y="3256804"/>
            <a:ext cx="4001786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Earphone,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Powerbank,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Bluetooth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Speaker,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Charging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Cable,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Wireless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Charger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3180" y="4640694"/>
            <a:ext cx="3566045" cy="567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Enter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is</a:t>
            </a:r>
            <a:r>
              <a:rPr dirty="0" sz="1800" spc="5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our</a:t>
            </a:r>
            <a:r>
              <a:rPr dirty="0" sz="1800" spc="5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own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brand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with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a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strong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recall-value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of</a:t>
            </a:r>
            <a:r>
              <a:rPr dirty="0" sz="1800" spc="5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products.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585384" y="6291211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NPIUJ+Arial-ItalicMT"/>
                <a:cs typeface="VNPIUJ+Arial-ItalicMT"/>
              </a:rPr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8264" y="1024528"/>
            <a:ext cx="1371401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Zoook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89689" y="1743950"/>
            <a:ext cx="3934358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Bluetooth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Speaker,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Earphone,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Headphone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&amp;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Receiv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89689" y="2551737"/>
            <a:ext cx="3449082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Musicana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Headphone,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Speaker,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Earphone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etc.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89689" y="3359524"/>
            <a:ext cx="3594608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Gadget-fashion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Chargers,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Cables,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Cases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&amp;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Protectors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89690" y="4167311"/>
            <a:ext cx="86360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Moto69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89690" y="4411151"/>
            <a:ext cx="3887418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Car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Care,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Interior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Accessories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&amp;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Safety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P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89690" y="4975098"/>
            <a:ext cx="1258986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PowerVault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Powerbank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89689" y="5782883"/>
            <a:ext cx="1935481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Rover-Connect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Data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Card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&amp;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Router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585384" y="6291211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NPIUJ+Arial-ItalicMT"/>
                <a:cs typeface="VNPIUJ+Arial-ItalicMT"/>
              </a:rPr>
              <a:t>14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8264" y="1024528"/>
            <a:ext cx="1959967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Secureye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89689" y="1822007"/>
            <a:ext cx="807144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CCTVs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13104" y="1816524"/>
            <a:ext cx="2149855" cy="1664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Smart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Home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Products</a:t>
            </a:r>
          </a:p>
          <a:p>
            <a:pPr marL="0" marR="0">
              <a:lnSpc>
                <a:spcPts val="1787"/>
              </a:lnSpc>
              <a:spcBef>
                <a:spcPts val="3723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Entrance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Products</a:t>
            </a:r>
          </a:p>
          <a:p>
            <a:pPr marL="0" marR="0">
              <a:lnSpc>
                <a:spcPts val="1787"/>
              </a:lnSpc>
              <a:spcBef>
                <a:spcPts val="3723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RFID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Cards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89689" y="2521946"/>
            <a:ext cx="1856434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Biometric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Products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89690" y="3221885"/>
            <a:ext cx="1834895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Video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Doorphones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8263" y="4753130"/>
            <a:ext cx="4920661" cy="567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We</a:t>
            </a:r>
            <a:r>
              <a:rPr dirty="0" sz="1800" spc="5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became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the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first</a:t>
            </a:r>
            <a:r>
              <a:rPr dirty="0" sz="1800" spc="24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countrywide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distributor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of</a:t>
            </a:r>
            <a:r>
              <a:rPr dirty="0" sz="1800" spc="5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this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global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brand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in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2005.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585384" y="6291211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NPIUJ+Arial-ItalicMT"/>
                <a:cs typeface="VNPIUJ+Arial-ItalicMT"/>
              </a:rPr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8264" y="1024528"/>
            <a:ext cx="1349176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Tenda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89690" y="1677042"/>
            <a:ext cx="67181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Mesh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89690" y="1920882"/>
            <a:ext cx="251053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Home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Mesh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Wi-Fi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System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89689" y="2502670"/>
            <a:ext cx="2352818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Router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Smart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Wireless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Routers.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89690" y="3328298"/>
            <a:ext cx="807243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Switch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89690" y="3572138"/>
            <a:ext cx="342496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5/8/16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Port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Desktop/Ethernet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Switch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89690" y="4153926"/>
            <a:ext cx="3910346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Power</a:t>
            </a:r>
            <a:r>
              <a:rPr dirty="0" sz="1600" spc="44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line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Power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line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Extender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Kit,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Power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line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Adapt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2506" y="5368448"/>
            <a:ext cx="5113437" cy="567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We’ve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been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exclusive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distributor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of</a:t>
            </a:r>
            <a:r>
              <a:rPr dirty="0" sz="1800" spc="5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Tenda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Networking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Solutions</a:t>
            </a:r>
            <a:r>
              <a:rPr dirty="0" sz="1800" spc="5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in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India</a:t>
            </a:r>
            <a:r>
              <a:rPr dirty="0" sz="1800" spc="5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for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many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years.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585384" y="6291211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NPIUJ+Arial-ItalicMT"/>
                <a:cs typeface="VNPIUJ+Arial-ItalicMT"/>
              </a:rPr>
              <a:t>16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8263" y="1024528"/>
            <a:ext cx="1484114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Norton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89689" y="1751667"/>
            <a:ext cx="3493445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Norton</a:t>
            </a:r>
            <a:r>
              <a:rPr dirty="0" sz="1600" spc="42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Security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Real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time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protection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against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malware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89689" y="2577295"/>
            <a:ext cx="2759015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Norton</a:t>
            </a:r>
            <a:r>
              <a:rPr dirty="0" sz="1600" spc="42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Secure</a:t>
            </a:r>
            <a:r>
              <a:rPr dirty="0" sz="1600" spc="43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VPN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Protection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of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Wi-Fi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hubspots.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89689" y="3360719"/>
            <a:ext cx="3752729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Anti-Virus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Security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against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virus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in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PC/Mac/Laptop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17825" y="4186348"/>
            <a:ext cx="3335324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Mobile</a:t>
            </a:r>
            <a:r>
              <a:rPr dirty="0" sz="1600" spc="43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Security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Security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solution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for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mobile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devices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2506" y="5368448"/>
            <a:ext cx="4796829" cy="567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We’ve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been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exclusive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distributor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of</a:t>
            </a:r>
            <a:r>
              <a:rPr dirty="0" sz="1800" spc="5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Norton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Security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Solutions</a:t>
            </a:r>
            <a:r>
              <a:rPr dirty="0" sz="1800" spc="5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for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many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years.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585384" y="6291211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NPIUJ+Arial-ItalicMT"/>
                <a:cs typeface="VNPIUJ+Arial-ItalicMT"/>
              </a:rPr>
              <a:t>17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8264" y="1024528"/>
            <a:ext cx="1507331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Targus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89689" y="1751667"/>
            <a:ext cx="3809187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Bagpacks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Laptop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Bags,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Carry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Bags,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Bag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packs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etc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89690" y="2577295"/>
            <a:ext cx="3910415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Docking</a:t>
            </a:r>
            <a:r>
              <a:rPr dirty="0" sz="1600" spc="42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Stations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Universal,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Docking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Stations,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All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Accessori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89690" y="3360719"/>
            <a:ext cx="3606596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Input</a:t>
            </a:r>
            <a:r>
              <a:rPr dirty="0" sz="1600" spc="44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Devices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Wireless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Mouse,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Hubs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and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Keyboards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17825" y="4186348"/>
            <a:ext cx="3685438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Accessories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Cooling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Pads,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Cable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Locks,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Presenters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2505" y="5368448"/>
            <a:ext cx="3706023" cy="567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We’ve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been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exclusive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distributor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of</a:t>
            </a:r>
            <a:r>
              <a:rPr dirty="0" sz="1800" spc="5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Targus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in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India.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585384" y="6291211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NPIUJ+Arial-ItalicMT"/>
                <a:cs typeface="VNPIUJ+Arial-ItalicMT"/>
              </a:rPr>
              <a:t>18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8410" y="2555895"/>
            <a:ext cx="4540234" cy="1470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PLTNVN+Arial-BoldItalicMT"/>
                <a:cs typeface="PLTNVN+Arial-BoldItalicMT"/>
              </a:rPr>
              <a:t>Fortune</a:t>
            </a:r>
            <a:r>
              <a:rPr dirty="0" sz="3200" spc="88" b="1">
                <a:solidFill>
                  <a:srgbClr val="ffffff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PLTNVN+Arial-BoldItalicMT"/>
                <a:cs typeface="PLTNVN+Arial-BoldItalicMT"/>
              </a:rPr>
              <a:t>Marketing:</a:t>
            </a:r>
          </a:p>
          <a:p>
            <a:pPr marL="0" marR="0">
              <a:lnSpc>
                <a:spcPts val="3575"/>
              </a:lnSpc>
              <a:spcBef>
                <a:spcPts val="214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PLTNVN+Arial-BoldItalicMT"/>
                <a:cs typeface="PLTNVN+Arial-BoldItalicMT"/>
              </a:rPr>
              <a:t>Well</a:t>
            </a:r>
            <a:r>
              <a:rPr dirty="0" sz="3200" spc="86" b="1">
                <a:solidFill>
                  <a:srgbClr val="ffffff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PLTNVN+Arial-BoldItalicMT"/>
                <a:cs typeface="PLTNVN+Arial-BoldItalicMT"/>
              </a:rPr>
              <a:t>into</a:t>
            </a:r>
            <a:r>
              <a:rPr dirty="0" sz="3200" spc="85" b="1">
                <a:solidFill>
                  <a:srgbClr val="ffffff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PLTNVN+Arial-BoldItalicMT"/>
                <a:cs typeface="PLTNVN+Arial-BoldItalicMT"/>
              </a:rPr>
              <a:t>its</a:t>
            </a:r>
            <a:r>
              <a:rPr dirty="0" sz="3200" spc="87" b="1">
                <a:solidFill>
                  <a:srgbClr val="ffffff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3200" spc="-66" b="1">
                <a:solidFill>
                  <a:srgbClr val="ffffff"/>
                </a:solidFill>
                <a:latin typeface="PLTNVN+Arial-BoldItalicMT"/>
                <a:cs typeface="PLTNVN+Arial-BoldItalicMT"/>
              </a:rPr>
              <a:t>3</a:t>
            </a:r>
            <a:r>
              <a:rPr dirty="0" sz="3150" baseline="30000" b="1">
                <a:solidFill>
                  <a:srgbClr val="ffffff"/>
                </a:solidFill>
                <a:latin typeface="PLTNVN+Arial-BoldItalicMT"/>
                <a:cs typeface="PLTNVN+Arial-BoldItalicMT"/>
              </a:rPr>
              <a:t>rd</a:t>
            </a:r>
            <a:r>
              <a:rPr dirty="0" sz="3150" baseline="30000" spc="102" b="1">
                <a:solidFill>
                  <a:srgbClr val="ffffff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PLTNVN+Arial-BoldItalicMT"/>
                <a:cs typeface="PLTNVN+Arial-BoldItalicMT"/>
              </a:rPr>
              <a:t>decade</a:t>
            </a:r>
          </a:p>
          <a:p>
            <a:pPr marL="0" marR="0">
              <a:lnSpc>
                <a:spcPts val="3575"/>
              </a:lnSpc>
              <a:spcBef>
                <a:spcPts val="286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PLTNVN+Arial-BoldItalicMT"/>
                <a:cs typeface="PLTNVN+Arial-BoldItalicMT"/>
              </a:rPr>
              <a:t>&amp;</a:t>
            </a:r>
            <a:r>
              <a:rPr dirty="0" sz="3200" spc="86" b="1">
                <a:solidFill>
                  <a:srgbClr val="ffffff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PLTNVN+Arial-BoldItalicMT"/>
                <a:cs typeface="PLTNVN+Arial-BoldItalicMT"/>
              </a:rPr>
              <a:t>going</a:t>
            </a:r>
            <a:r>
              <a:rPr dirty="0" sz="3200" spc="86" b="1">
                <a:solidFill>
                  <a:srgbClr val="ffffff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3200" b="1">
                <a:solidFill>
                  <a:srgbClr val="ffffff"/>
                </a:solidFill>
                <a:latin typeface="PLTNVN+Arial-BoldItalicMT"/>
                <a:cs typeface="PLTNVN+Arial-BoldItalicMT"/>
              </a:rPr>
              <a:t>strong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8410" y="4383117"/>
            <a:ext cx="4991175" cy="1939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While</a:t>
            </a:r>
            <a:r>
              <a:rPr dirty="0" sz="18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the</a:t>
            </a:r>
            <a:r>
              <a:rPr dirty="0" sz="18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longevity</a:t>
            </a:r>
            <a:r>
              <a:rPr dirty="0" sz="18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of</a:t>
            </a:r>
            <a:r>
              <a:rPr dirty="0" sz="1800" spc="4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companies</a:t>
            </a:r>
            <a:r>
              <a:rPr dirty="0" sz="18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world-over</a:t>
            </a:r>
            <a:r>
              <a:rPr dirty="0" sz="18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is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decreasing,</a:t>
            </a:r>
            <a:r>
              <a:rPr dirty="0" sz="1800" spc="4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Fortune</a:t>
            </a:r>
            <a:r>
              <a:rPr dirty="0" sz="18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Marketing</a:t>
            </a:r>
            <a:r>
              <a:rPr dirty="0" sz="18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Pvt.</a:t>
            </a:r>
            <a:r>
              <a:rPr dirty="0" sz="1800" spc="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Ltd.</a:t>
            </a:r>
            <a:r>
              <a:rPr dirty="0" sz="1800" spc="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has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been</a:t>
            </a:r>
            <a:r>
              <a:rPr dirty="0" sz="18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one</a:t>
            </a:r>
            <a:r>
              <a:rPr dirty="0" sz="18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organization</a:t>
            </a:r>
            <a:r>
              <a:rPr dirty="0" sz="18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that</a:t>
            </a:r>
            <a:r>
              <a:rPr dirty="0" sz="1800" spc="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has</a:t>
            </a:r>
            <a:r>
              <a:rPr dirty="0" sz="18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been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successfully</a:t>
            </a:r>
            <a:r>
              <a:rPr dirty="0" sz="18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keeping</a:t>
            </a:r>
            <a:r>
              <a:rPr dirty="0" sz="18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pace</a:t>
            </a:r>
            <a:r>
              <a:rPr dirty="0" sz="18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with</a:t>
            </a:r>
            <a:r>
              <a:rPr dirty="0" sz="18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successive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waves</a:t>
            </a:r>
            <a:r>
              <a:rPr dirty="0" sz="18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of</a:t>
            </a:r>
            <a:r>
              <a:rPr dirty="0" sz="1800" spc="4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trade-patterns,</a:t>
            </a:r>
            <a:r>
              <a:rPr dirty="0" sz="1800" spc="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adapting</a:t>
            </a:r>
            <a:r>
              <a:rPr dirty="0" sz="18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to</a:t>
            </a:r>
            <a:r>
              <a:rPr dirty="0" sz="18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multiple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product</a:t>
            </a:r>
            <a:r>
              <a:rPr dirty="0" sz="1800" spc="4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&amp;</a:t>
            </a:r>
            <a:r>
              <a:rPr dirty="0" sz="1800" spc="4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innovation-cycles</a:t>
            </a:r>
            <a:r>
              <a:rPr dirty="0" sz="18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and</a:t>
            </a:r>
            <a:r>
              <a:rPr dirty="0" sz="18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creating</a:t>
            </a:r>
            <a:r>
              <a:rPr dirty="0" sz="18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values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for</a:t>
            </a:r>
            <a:r>
              <a:rPr dirty="0" sz="18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its</a:t>
            </a:r>
            <a:r>
              <a:rPr dirty="0" sz="18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clients,</a:t>
            </a:r>
            <a:r>
              <a:rPr dirty="0" sz="1800" spc="4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for</a:t>
            </a:r>
            <a:r>
              <a:rPr dirty="0" sz="18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over</a:t>
            </a:r>
            <a:r>
              <a:rPr dirty="0" sz="18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25</a:t>
            </a:r>
            <a:r>
              <a:rPr dirty="0" sz="18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years</a:t>
            </a:r>
            <a:r>
              <a:rPr dirty="0" sz="18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now.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5384" y="6291211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NPIUJ+Arial-ItalicMT"/>
                <a:cs typeface="VNPIUJ+Arial-ItalicMT"/>
              </a:rPr>
              <a:t>01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0836" y="1021777"/>
            <a:ext cx="1711126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Seagate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89689" y="1822007"/>
            <a:ext cx="57021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SSD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89689" y="2521946"/>
            <a:ext cx="1135062" cy="2364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FireCuda</a:t>
            </a:r>
          </a:p>
          <a:p>
            <a:pPr marL="0" marR="0">
              <a:lnSpc>
                <a:spcPts val="1787"/>
              </a:lnSpc>
              <a:spcBef>
                <a:spcPts val="3723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BarraCuda</a:t>
            </a:r>
          </a:p>
          <a:p>
            <a:pPr marL="0" marR="0">
              <a:lnSpc>
                <a:spcPts val="1787"/>
              </a:lnSpc>
              <a:spcBef>
                <a:spcPts val="3723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Skyhawk</a:t>
            </a:r>
          </a:p>
          <a:p>
            <a:pPr marL="0" marR="0">
              <a:lnSpc>
                <a:spcPts val="1787"/>
              </a:lnSpc>
              <a:spcBef>
                <a:spcPts val="3723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Exos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5384" y="5354530"/>
            <a:ext cx="4835992" cy="5693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We’ve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been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Seagate’s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exclusive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distributor</a:t>
            </a:r>
          </a:p>
          <a:p>
            <a:pPr marL="0" marR="0">
              <a:lnSpc>
                <a:spcPts val="2010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of</a:t>
            </a:r>
            <a:r>
              <a:rPr dirty="0" sz="1800" spc="5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SSDs</a:t>
            </a:r>
            <a:r>
              <a:rPr dirty="0" sz="1800" spc="5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in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India.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5384" y="6179037"/>
            <a:ext cx="7018134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We’ve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been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in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a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tie-up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for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HDD-business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for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over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20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years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now.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585384" y="6291211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NPIUJ+Arial-ItalicMT"/>
                <a:cs typeface="VNPIUJ+Arial-ItalicMT"/>
              </a:rPr>
              <a:t>19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8264" y="1024529"/>
            <a:ext cx="1597818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McAfee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89690" y="2103360"/>
            <a:ext cx="3187192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Premium</a:t>
            </a:r>
            <a:r>
              <a:rPr dirty="0" sz="1600" spc="43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Antivirus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Antivirus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for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PC,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Antivirus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for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Mac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89689" y="3308815"/>
            <a:ext cx="2375032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Virtual</a:t>
            </a:r>
            <a:r>
              <a:rPr dirty="0" sz="1600" spc="42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Private</a:t>
            </a:r>
            <a:r>
              <a:rPr dirty="0" sz="1600" spc="43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Network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VPNs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89690" y="4246984"/>
            <a:ext cx="1721307" cy="508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Safe</a:t>
            </a:r>
            <a:r>
              <a:rPr dirty="0" sz="1600" spc="43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Browsing</a:t>
            </a:r>
          </a:p>
          <a:p>
            <a:pPr marL="0" marR="0">
              <a:lnSpc>
                <a:spcPts val="178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Parental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Controls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5720" y="6221395"/>
            <a:ext cx="5913766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We’ve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been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exclusive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distributor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of</a:t>
            </a:r>
            <a:r>
              <a:rPr dirty="0" sz="1800" spc="5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MacAfee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in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India.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585384" y="6291211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NPIUJ+Arial-ItalicMT"/>
                <a:cs typeface="VNPIUJ+Arial-ItalicMT"/>
              </a:rPr>
              <a:t>20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8263" y="1024529"/>
            <a:ext cx="2388393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SilverStone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26983" y="1769904"/>
            <a:ext cx="2765258" cy="5092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Computer</a:t>
            </a:r>
            <a:r>
              <a:rPr dirty="0" sz="1600" spc="43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Chassis</a:t>
            </a:r>
          </a:p>
          <a:p>
            <a:pPr marL="0" marR="0">
              <a:lnSpc>
                <a:spcPts val="1600"/>
              </a:lnSpc>
              <a:spcBef>
                <a:spcPts val="32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Tower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case,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shoebox/cube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case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26983" y="2869510"/>
            <a:ext cx="3661833" cy="5075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Power</a:t>
            </a:r>
            <a:r>
              <a:rPr dirty="0" sz="1600" spc="44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Supply</a:t>
            </a:r>
          </a:p>
          <a:p>
            <a:pPr marL="0" marR="0">
              <a:lnSpc>
                <a:spcPts val="1787"/>
              </a:lnSpc>
              <a:spcBef>
                <a:spcPts val="121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Wattage,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Form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Factor,</a:t>
            </a:r>
            <a:r>
              <a:rPr dirty="0" sz="16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Cable</a:t>
            </a:r>
            <a:r>
              <a:rPr dirty="0" sz="16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VNPIUJ+Arial-ItalicMT"/>
                <a:cs typeface="VNPIUJ+Arial-ItalicMT"/>
              </a:rPr>
              <a:t>Modularit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26983" y="4139586"/>
            <a:ext cx="864207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Server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26983" y="4413907"/>
            <a:ext cx="3148240" cy="567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2U,3U,4U,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NAS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Chassis,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Rail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Slide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compatibility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5720" y="6221395"/>
            <a:ext cx="6230149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We’ve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been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exclusive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distributor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of</a:t>
            </a:r>
            <a:r>
              <a:rPr dirty="0" sz="1800" spc="5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SilverStone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in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India.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585384" y="6291211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NPIUJ+Arial-ItalicMT"/>
                <a:cs typeface="VNPIUJ+Arial-ItalicMT"/>
              </a:rPr>
              <a:t>21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8263" y="2172957"/>
            <a:ext cx="6157834" cy="982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NPIUJ+Arial-ItalicMT"/>
                <a:cs typeface="VNPIUJ+Arial-ItalicMT"/>
              </a:rPr>
              <a:t>To</a:t>
            </a:r>
            <a:r>
              <a:rPr dirty="0" sz="32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VNPIUJ+Arial-ItalicMT"/>
                <a:cs typeface="VNPIUJ+Arial-ItalicMT"/>
              </a:rPr>
              <a:t>drive</a:t>
            </a:r>
            <a:r>
              <a:rPr dirty="0" sz="32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VNPIUJ+Arial-ItalicMT"/>
                <a:cs typeface="VNPIUJ+Arial-ItalicMT"/>
              </a:rPr>
              <a:t>growth</a:t>
            </a:r>
            <a:r>
              <a:rPr dirty="0" sz="32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VNPIUJ+Arial-ItalicMT"/>
                <a:cs typeface="VNPIUJ+Arial-ItalicMT"/>
              </a:rPr>
              <a:t>further,</a:t>
            </a:r>
          </a:p>
          <a:p>
            <a:pPr marL="0" marR="0">
              <a:lnSpc>
                <a:spcPts val="3575"/>
              </a:lnSpc>
              <a:spcBef>
                <a:spcPts val="236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NPIUJ+Arial-ItalicMT"/>
                <a:cs typeface="VNPIUJ+Arial-ItalicMT"/>
              </a:rPr>
              <a:t>we</a:t>
            </a:r>
            <a:r>
              <a:rPr dirty="0" sz="32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VNPIUJ+Arial-ItalicMT"/>
                <a:cs typeface="VNPIUJ+Arial-ItalicMT"/>
              </a:rPr>
              <a:t>started</a:t>
            </a:r>
            <a:r>
              <a:rPr dirty="0" sz="32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VNPIUJ+Arial-ItalicMT"/>
                <a:cs typeface="VNPIUJ+Arial-ItalicMT"/>
              </a:rPr>
              <a:t>manufacturing</a:t>
            </a:r>
            <a:r>
              <a:rPr dirty="0" sz="32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VNPIUJ+Arial-ItalicMT"/>
                <a:cs typeface="VNPIUJ+Arial-ItalicMT"/>
              </a:rPr>
              <a:t>in</a:t>
            </a:r>
            <a:r>
              <a:rPr dirty="0" sz="32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VNPIUJ+Arial-ItalicMT"/>
                <a:cs typeface="VNPIUJ+Arial-ItalicMT"/>
              </a:rPr>
              <a:t>2016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6061" y="3332631"/>
            <a:ext cx="5461175" cy="842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Evolving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technologies,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disruptive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business-models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&amp;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increasing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customer-expectations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pushed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us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into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manufacturing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Flash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Drives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PVC</a:t>
            </a:r>
            <a:r>
              <a:rPr dirty="0" sz="18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&amp;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RFID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Cards.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5384" y="6291211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NPIUJ+Arial-ItalicMT"/>
                <a:cs typeface="VNPIUJ+Arial-ItalicMT"/>
              </a:rPr>
              <a:t>22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8263" y="1024528"/>
            <a:ext cx="5272695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A</a:t>
            </a:r>
            <a:r>
              <a:rPr dirty="0" sz="3200" spc="86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top-in-line</a:t>
            </a:r>
            <a:r>
              <a:rPr dirty="0" sz="3200" spc="8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infrastructure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5384" y="6291211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NPIUJ+Arial-ItalicMT"/>
                <a:cs typeface="VNPIUJ+Arial-ItalicMT"/>
              </a:rPr>
              <a:t>23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0672" y="2154003"/>
            <a:ext cx="4438500" cy="1288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VNPIUJ+Arial-ItalicMT"/>
                <a:cs typeface="VNPIUJ+Arial-ItalicMT"/>
              </a:rPr>
              <a:t>A</a:t>
            </a:r>
            <a:r>
              <a:rPr dirty="0" sz="28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VNPIUJ+Arial-ItalicMT"/>
                <a:cs typeface="VNPIUJ+Arial-ItalicMT"/>
              </a:rPr>
              <a:t>sophisticated</a:t>
            </a:r>
            <a:r>
              <a:rPr dirty="0" sz="28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VNPIUJ+Arial-ItalicMT"/>
                <a:cs typeface="VNPIUJ+Arial-ItalicMT"/>
              </a:rPr>
              <a:t>Call</a:t>
            </a:r>
            <a:r>
              <a:rPr dirty="0" sz="28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VNPIUJ+Arial-ItalicMT"/>
                <a:cs typeface="VNPIUJ+Arial-ItalicMT"/>
              </a:rPr>
              <a:t>Centre</a:t>
            </a:r>
          </a:p>
          <a:p>
            <a:pPr marL="0" marR="0">
              <a:lnSpc>
                <a:spcPts val="3128"/>
              </a:lnSpc>
              <a:spcBef>
                <a:spcPts val="281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VNPIUJ+Arial-ItalicMT"/>
                <a:cs typeface="VNPIUJ+Arial-ItalicMT"/>
              </a:rPr>
              <a:t>enhances</a:t>
            </a:r>
            <a:r>
              <a:rPr dirty="0" sz="28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VNPIUJ+Arial-ItalicMT"/>
                <a:cs typeface="VNPIUJ+Arial-ItalicMT"/>
              </a:rPr>
              <a:t>our</a:t>
            </a:r>
            <a:r>
              <a:rPr dirty="0" sz="28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VNPIUJ+Arial-ItalicMT"/>
                <a:cs typeface="VNPIUJ+Arial-ItalicMT"/>
              </a:rPr>
              <a:t>customer</a:t>
            </a:r>
          </a:p>
          <a:p>
            <a:pPr marL="0" marR="0">
              <a:lnSpc>
                <a:spcPts val="3128"/>
              </a:lnSpc>
              <a:spcBef>
                <a:spcPts val="231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VNPIUJ+Arial-ItalicMT"/>
                <a:cs typeface="VNPIUJ+Arial-ItalicMT"/>
              </a:rPr>
              <a:t>relationship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4739" y="3738571"/>
            <a:ext cx="4532337" cy="11164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We</a:t>
            </a:r>
            <a:r>
              <a:rPr dirty="0" sz="18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run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a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dedicated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Call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Centre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for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CCTVs,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Biometric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Products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&amp;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Tenda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Networking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Solutions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to</a:t>
            </a:r>
            <a:r>
              <a:rPr dirty="0" sz="18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boost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our</a:t>
            </a:r>
            <a:r>
              <a:rPr dirty="0" sz="18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sales</a:t>
            </a:r>
            <a:r>
              <a:rPr dirty="0" sz="1800" spc="47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&amp;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extend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support</a:t>
            </a:r>
            <a:r>
              <a:rPr dirty="0" sz="1800" spc="57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to</a:t>
            </a:r>
            <a:r>
              <a:rPr dirty="0" sz="18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our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customers.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5384" y="6291211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NPIUJ+Arial-ItalicMT"/>
                <a:cs typeface="VNPIUJ+Arial-ItalicMT"/>
              </a:rPr>
              <a:t>24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8860" y="786725"/>
            <a:ext cx="4989214" cy="1715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VNPIUJ+Arial-ItalicMT"/>
                <a:cs typeface="VNPIUJ+Arial-ItalicMT"/>
              </a:rPr>
              <a:t>Our</a:t>
            </a:r>
            <a:r>
              <a:rPr dirty="0" sz="28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VNPIUJ+Arial-ItalicMT"/>
                <a:cs typeface="VNPIUJ+Arial-ItalicMT"/>
              </a:rPr>
              <a:t>post-sale</a:t>
            </a:r>
            <a:r>
              <a:rPr dirty="0" sz="28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VNPIUJ+Arial-ItalicMT"/>
                <a:cs typeface="VNPIUJ+Arial-ItalicMT"/>
              </a:rPr>
              <a:t>support</a:t>
            </a:r>
          </a:p>
          <a:p>
            <a:pPr marL="0" marR="0">
              <a:lnSpc>
                <a:spcPts val="3128"/>
              </a:lnSpc>
              <a:spcBef>
                <a:spcPts val="26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VNPIUJ+Arial-ItalicMT"/>
                <a:cs typeface="VNPIUJ+Arial-ItalicMT"/>
              </a:rPr>
              <a:t>strengthens</a:t>
            </a:r>
            <a:r>
              <a:rPr dirty="0" sz="28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VNPIUJ+Arial-ItalicMT"/>
                <a:cs typeface="VNPIUJ+Arial-ItalicMT"/>
              </a:rPr>
              <a:t>bond</a:t>
            </a:r>
            <a:r>
              <a:rPr dirty="0" sz="28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VNPIUJ+Arial-ItalicMT"/>
                <a:cs typeface="VNPIUJ+Arial-ItalicMT"/>
              </a:rPr>
              <a:t>between</a:t>
            </a:r>
          </a:p>
          <a:p>
            <a:pPr marL="0" marR="0">
              <a:lnSpc>
                <a:spcPts val="3128"/>
              </a:lnSpc>
              <a:spcBef>
                <a:spcPts val="20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us</a:t>
            </a:r>
            <a:r>
              <a:rPr dirty="0" sz="2800" spc="77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&amp;</a:t>
            </a:r>
            <a:r>
              <a:rPr dirty="0" sz="2800" spc="74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channel-partners</a:t>
            </a:r>
            <a:r>
              <a:rPr dirty="0" sz="2800" spc="75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&amp;</a:t>
            </a:r>
            <a:r>
              <a:rPr dirty="0" sz="2800" spc="74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end</a:t>
            </a:r>
          </a:p>
          <a:p>
            <a:pPr marL="0" marR="0">
              <a:lnSpc>
                <a:spcPts val="3128"/>
              </a:lnSpc>
              <a:spcBef>
                <a:spcPts val="281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-customers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8860" y="2947536"/>
            <a:ext cx="4628421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TWQCKR+ArialMT"/>
                <a:cs typeface="TWQCKR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Sales-professionals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stay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in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touch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with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the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4610" y="3227605"/>
            <a:ext cx="4355667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customers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even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after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the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product-delivery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8860" y="3770496"/>
            <a:ext cx="4298021" cy="8478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TWQCKR+ArialMT"/>
                <a:cs typeface="TWQCKR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We’ve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a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regular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availability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of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different</a:t>
            </a:r>
          </a:p>
          <a:p>
            <a:pPr marL="285750" marR="0">
              <a:lnSpc>
                <a:spcPts val="2010"/>
              </a:lnSpc>
              <a:spcBef>
                <a:spcPts val="138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products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at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every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single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branch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of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the</a:t>
            </a:r>
          </a:p>
          <a:p>
            <a:pPr marL="28575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company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8860" y="4867776"/>
            <a:ext cx="4259426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TWQCKR+ArialMT"/>
                <a:cs typeface="TWQCKR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We’re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keen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to</a:t>
            </a:r>
            <a:r>
              <a:rPr dirty="0" sz="18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correct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defects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in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faulty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44610" y="5147845"/>
            <a:ext cx="2921204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products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or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exchange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them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8860" y="5690736"/>
            <a:ext cx="4641189" cy="300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TWQCKR+ArialMT"/>
                <a:cs typeface="TWQCKR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Our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Customer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Service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responds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promptly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44610" y="5970804"/>
            <a:ext cx="2704719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to</a:t>
            </a:r>
            <a:r>
              <a:rPr dirty="0" sz="18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the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customers’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queries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585384" y="6291211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NPIUJ+Arial-ItalicMT"/>
                <a:cs typeface="VNPIUJ+Arial-ItalicMT"/>
              </a:rPr>
              <a:t>25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05139" y="3855460"/>
            <a:ext cx="3708306" cy="13907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Committed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to</a:t>
            </a:r>
            <a:r>
              <a:rPr dirty="0" sz="18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evolve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with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times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&amp;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respond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proactively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to</a:t>
            </a:r>
            <a:r>
              <a:rPr dirty="0" sz="18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market-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demands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&amp;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developments,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Fortune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is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marching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on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a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journey,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replete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with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greater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promises,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05139" y="5227061"/>
            <a:ext cx="2983800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performances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&amp;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profitability.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5384" y="6291211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NPIUJ+Arial-ItalicMT"/>
                <a:cs typeface="VNPIUJ+Arial-ItalicMT"/>
              </a:rPr>
              <a:t>26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83122" y="2961965"/>
            <a:ext cx="2315616" cy="23918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91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–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011-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4994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0000</a:t>
            </a:r>
          </a:p>
          <a:p>
            <a:pPr marL="0" marR="0">
              <a:lnSpc>
                <a:spcPts val="2010"/>
              </a:lnSpc>
              <a:spcBef>
                <a:spcPts val="628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sales@fortune-it.com</a:t>
            </a:r>
          </a:p>
          <a:p>
            <a:pPr marL="0" marR="0">
              <a:lnSpc>
                <a:spcPts val="2010"/>
              </a:lnSpc>
              <a:spcBef>
                <a:spcPts val="622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www.fortune-it.com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44895" y="1919790"/>
            <a:ext cx="3874552" cy="982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A</a:t>
            </a:r>
            <a:r>
              <a:rPr dirty="0" sz="3200" spc="86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story</a:t>
            </a:r>
            <a:r>
              <a:rPr dirty="0" sz="3200" spc="87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of</a:t>
            </a:r>
          </a:p>
          <a:p>
            <a:pPr marL="0" marR="0">
              <a:lnSpc>
                <a:spcPts val="3575"/>
              </a:lnSpc>
              <a:spcBef>
                <a:spcPts val="236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Rise</a:t>
            </a:r>
            <a:r>
              <a:rPr dirty="0" sz="3200" spc="87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&amp;</a:t>
            </a:r>
            <a:r>
              <a:rPr dirty="0" sz="3200" spc="86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Recognition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44896" y="3220142"/>
            <a:ext cx="3679507" cy="30366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A</a:t>
            </a:r>
            <a:r>
              <a:rPr dirty="0" sz="18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Delhi-based</a:t>
            </a:r>
            <a:r>
              <a:rPr dirty="0" sz="1800" spc="54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tiny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IT-trading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firm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of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the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beginning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has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enlarged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into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a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big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&amp;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dynamically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agile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organization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,</a:t>
            </a:r>
            <a:r>
              <a:rPr dirty="0" sz="1800" spc="47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involved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in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Distribution,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Software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Development,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Solution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Design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&amp;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Manufacturing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of</a:t>
            </a:r>
            <a:r>
              <a:rPr dirty="0" sz="1800" spc="5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different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security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surveillance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&amp;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IT-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products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&amp;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solutions,</a:t>
            </a:r>
            <a:r>
              <a:rPr dirty="0" sz="1800" spc="71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with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a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robust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pan-India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footprints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&amp;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appeal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5384" y="6291211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NPIUJ+Arial-ItalicMT"/>
                <a:cs typeface="VNPIUJ+Arial-ItalicMT"/>
              </a:rPr>
              <a:t>02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59267" y="1919790"/>
            <a:ext cx="6309422" cy="982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A</a:t>
            </a:r>
            <a:r>
              <a:rPr dirty="0" sz="3200" spc="86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one-stop-source</a:t>
            </a:r>
            <a:r>
              <a:rPr dirty="0" sz="3200" spc="87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for</a:t>
            </a:r>
            <a:r>
              <a:rPr dirty="0" sz="3200" spc="87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a</a:t>
            </a:r>
            <a:r>
              <a:rPr dirty="0" sz="3200" spc="86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huge</a:t>
            </a:r>
          </a:p>
          <a:p>
            <a:pPr marL="0" marR="0">
              <a:lnSpc>
                <a:spcPts val="3575"/>
              </a:lnSpc>
              <a:spcBef>
                <a:spcPts val="236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number</a:t>
            </a:r>
            <a:r>
              <a:rPr dirty="0" sz="3200" spc="8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of</a:t>
            </a:r>
            <a:r>
              <a:rPr dirty="0" sz="3200" spc="8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products</a:t>
            </a:r>
            <a:r>
              <a:rPr dirty="0" sz="3200" spc="8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&amp;</a:t>
            </a:r>
            <a:r>
              <a:rPr dirty="0" sz="3200" spc="86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solutions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9267" y="3220142"/>
            <a:ext cx="4672240" cy="1939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Surveillance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Hard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Drives,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Solid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State</a:t>
            </a:r>
            <a:r>
              <a:rPr dirty="0" sz="18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Drives,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Flash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Drives,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IP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CCTV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Products,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Biometric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Products,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Access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Control,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Computer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Hardware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&amp;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Peripherals,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Data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Storage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Solutions,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Networking,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Mobile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Accessories,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different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Software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products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and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Audio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&amp;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Multimedia-solutions,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9267" y="5140382"/>
            <a:ext cx="2057285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And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many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more….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85384" y="6291211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NPIUJ+Arial-ItalicMT"/>
                <a:cs typeface="VNPIUJ+Arial-ItalicMT"/>
              </a:rPr>
              <a:t>03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94875" y="1003774"/>
            <a:ext cx="2453130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NPIUJ+Arial-ItalicMT"/>
                <a:cs typeface="VNPIUJ+Arial-ItalicMT"/>
              </a:rPr>
              <a:t>Our</a:t>
            </a:r>
            <a:r>
              <a:rPr dirty="0" sz="32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Mission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06104" y="1070663"/>
            <a:ext cx="2159303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NPIUJ+Arial-ItalicMT"/>
                <a:cs typeface="VNPIUJ+Arial-ItalicMT"/>
              </a:rPr>
              <a:t>Our</a:t>
            </a:r>
            <a:r>
              <a:rPr dirty="0" sz="32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Vision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3624" y="2973801"/>
            <a:ext cx="3124463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vision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is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deep-rooted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in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being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05141" y="2973801"/>
            <a:ext cx="1599666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Our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mission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is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3624" y="3248121"/>
            <a:ext cx="3098598" cy="1939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a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company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which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lives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on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true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business-ethos</a:t>
            </a:r>
            <a:r>
              <a:rPr dirty="0" sz="1800" spc="6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and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works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&amp;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leads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as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a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true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aggregator,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supplier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&amp;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maker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of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hi-tech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products,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with</a:t>
            </a:r>
            <a:r>
              <a:rPr dirty="0" sz="18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the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foundation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of</a:t>
            </a:r>
            <a:r>
              <a:rPr dirty="0" sz="1800" spc="5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sustained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ambition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&amp;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constant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05141" y="3248121"/>
            <a:ext cx="1777760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encapsulated</a:t>
            </a:r>
            <a:r>
              <a:rPr dirty="0" sz="18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in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05141" y="3522440"/>
            <a:ext cx="2575294" cy="1665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continually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identifying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market-trends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and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creating</a:t>
            </a:r>
            <a:r>
              <a:rPr dirty="0" sz="1800" spc="4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reliable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&amp;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scalable</a:t>
            </a:r>
            <a:r>
              <a:rPr dirty="0" sz="1800" spc="49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business-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models</a:t>
            </a:r>
            <a:r>
              <a:rPr dirty="0" sz="1800" spc="53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to</a:t>
            </a:r>
            <a:r>
              <a:rPr dirty="0" sz="18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meet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the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opportunities.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63624" y="5168361"/>
            <a:ext cx="2007319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competitiveness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585384" y="6291211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NPIUJ+Arial-ItalicMT"/>
                <a:cs typeface="VNPIUJ+Arial-ItalicMT"/>
              </a:rPr>
              <a:t>04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0715" y="1030059"/>
            <a:ext cx="6604471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Quality</a:t>
            </a:r>
            <a:r>
              <a:rPr dirty="0" sz="3200" spc="8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in</a:t>
            </a:r>
            <a:r>
              <a:rPr dirty="0" sz="3200" spc="86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products</a:t>
            </a:r>
            <a:r>
              <a:rPr dirty="0" sz="3200" spc="88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&amp;</a:t>
            </a:r>
            <a:r>
              <a:rPr dirty="0" sz="3200" spc="86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mechanism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25951" y="5679440"/>
            <a:ext cx="1702785" cy="6634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VNPIUJ+Arial-ItalicMT"/>
                <a:cs typeface="VNPIUJ+Arial-ItalicMT"/>
              </a:rPr>
              <a:t>ISO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VNPIUJ+Arial-ItalicMT"/>
                <a:cs typeface="VNPIUJ+Arial-ItalicMT"/>
              </a:rPr>
              <a:t>9001:2015/ISO</a:t>
            </a:r>
          </a:p>
          <a:p>
            <a:pPr marL="9525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VNPIUJ+Arial-ItalicMT"/>
                <a:cs typeface="VNPIUJ+Arial-ItalicMT"/>
              </a:rPr>
              <a:t>9001:2015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VNPIUJ+Arial-ItalicMT"/>
                <a:cs typeface="VNPIUJ+Arial-ItalicMT"/>
              </a:rPr>
              <a:t>AS/NZS</a:t>
            </a:r>
          </a:p>
          <a:p>
            <a:pPr marL="153987" marR="0">
              <a:lnSpc>
                <a:spcPts val="1564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VNPIUJ+Arial-ItalicMT"/>
                <a:cs typeface="VNPIUJ+Arial-ItalicMT"/>
              </a:rPr>
              <a:t>(Manufacturing)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78120" y="5679440"/>
            <a:ext cx="1702785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VNPIUJ+Arial-ItalicMT"/>
                <a:cs typeface="VNPIUJ+Arial-ItalicMT"/>
              </a:rPr>
              <a:t>ISO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VNPIUJ+Arial-ItalicMT"/>
                <a:cs typeface="VNPIUJ+Arial-ItalicMT"/>
              </a:rPr>
              <a:t>9001:2008/ISO</a:t>
            </a:r>
          </a:p>
          <a:p>
            <a:pPr marL="9525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VNPIUJ+Arial-ItalicMT"/>
                <a:cs typeface="VNPIUJ+Arial-ItalicMT"/>
              </a:rPr>
              <a:t>9001:2008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VNPIUJ+Arial-ItalicMT"/>
                <a:cs typeface="VNPIUJ+Arial-ItalicMT"/>
              </a:rPr>
              <a:t>AS/NZS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51459" y="5679440"/>
            <a:ext cx="1791742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VNPIUJ+Arial-ItalicMT"/>
                <a:cs typeface="VNPIUJ+Arial-ItalicMT"/>
              </a:rPr>
              <a:t>ISO/IEC</a:t>
            </a:r>
            <a:r>
              <a:rPr dirty="0"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VNPIUJ+Arial-ItalicMT"/>
                <a:cs typeface="VNPIUJ+Arial-ItalicMT"/>
              </a:rPr>
              <a:t>27001:2013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701965" y="5679440"/>
            <a:ext cx="1662424" cy="45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VNPIUJ+Arial-ItalicMT"/>
                <a:cs typeface="VNPIUJ+Arial-ItalicMT"/>
              </a:rPr>
              <a:t>CMMI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VNPIUJ+Arial-ItalicMT"/>
                <a:cs typeface="VNPIUJ+Arial-ItalicMT"/>
              </a:rPr>
              <a:t>-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VNPIUJ+Arial-ItalicMT"/>
                <a:cs typeface="VNPIUJ+Arial-ItalicMT"/>
              </a:rPr>
              <a:t>DEV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VNPIUJ+Arial-ItalicMT"/>
                <a:cs typeface="VNPIUJ+Arial-ItalicMT"/>
              </a:rPr>
              <a:t>V.1.3,</a:t>
            </a:r>
          </a:p>
          <a:p>
            <a:pPr marL="122783" marR="0">
              <a:lnSpc>
                <a:spcPts val="1564"/>
              </a:lnSpc>
              <a:spcBef>
                <a:spcPts val="65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VNPIUJ+Arial-ItalicMT"/>
                <a:cs typeface="VNPIUJ+Arial-ItalicMT"/>
              </a:rPr>
              <a:t>Maturity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VNPIUJ+Arial-ItalicMT"/>
                <a:cs typeface="VNPIUJ+Arial-ItalicMT"/>
              </a:rPr>
              <a:t>Level</a:t>
            </a:r>
            <a:r>
              <a:rPr dirty="0"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0000"/>
                </a:solidFill>
                <a:latin typeface="VNPIUJ+Arial-ItalicMT"/>
                <a:cs typeface="VNPIUJ+Arial-ItalicMT"/>
              </a:rPr>
              <a:t>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585384" y="6291211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NPIUJ+Arial-ItalicMT"/>
                <a:cs typeface="VNPIUJ+Arial-ItalicMT"/>
              </a:rPr>
              <a:t>05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59267" y="2232030"/>
            <a:ext cx="6652702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Massive</a:t>
            </a:r>
            <a:r>
              <a:rPr dirty="0" sz="3200" spc="87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workforce</a:t>
            </a:r>
            <a:r>
              <a:rPr dirty="0" sz="3200" spc="87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Across</a:t>
            </a:r>
            <a:r>
              <a:rPr dirty="0" sz="3200" spc="87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Nation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69882" y="3444454"/>
            <a:ext cx="1182216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PLTNVN+Arial-BoldItalicMT"/>
                <a:cs typeface="PLTNVN+Arial-BoldItalicMT"/>
              </a:rPr>
              <a:t>700+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49696" y="3444454"/>
            <a:ext cx="1182216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PLTNVN+Arial-BoldItalicMT"/>
                <a:cs typeface="PLTNVN+Arial-BoldItalicMT"/>
              </a:rPr>
              <a:t>250+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04473" y="3444454"/>
            <a:ext cx="1436489" cy="548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ffffff"/>
                </a:solidFill>
                <a:latin typeface="PLTNVN+Arial-BoldItalicMT"/>
                <a:cs typeface="PLTNVN+Arial-BoldItalicMT"/>
              </a:rPr>
              <a:t>3000+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28832" y="4090951"/>
            <a:ext cx="3110445" cy="842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Active</a:t>
            </a:r>
            <a:r>
              <a:rPr dirty="0" sz="18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Partners</a:t>
            </a:r>
            <a:r>
              <a:rPr dirty="0" sz="18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of</a:t>
            </a:r>
            <a:r>
              <a:rPr dirty="0" sz="1800" spc="4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Re-sellers,</a:t>
            </a:r>
          </a:p>
          <a:p>
            <a:pPr marL="7620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System</a:t>
            </a:r>
            <a:r>
              <a:rPr dirty="0" sz="18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Integrators,</a:t>
            </a:r>
            <a:r>
              <a:rPr dirty="0" sz="1800" spc="4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LFRs</a:t>
            </a:r>
            <a:r>
              <a:rPr dirty="0" sz="18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&amp;</a:t>
            </a:r>
          </a:p>
          <a:p>
            <a:pPr marL="116205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OEMs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08980" y="4190966"/>
            <a:ext cx="1485595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Sales</a:t>
            </a:r>
            <a:r>
              <a:rPr dirty="0" sz="1800" spc="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Teams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66775" y="4233830"/>
            <a:ext cx="622548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VNPIUJ+Arial-ItalicMT"/>
                <a:cs typeface="VNPIUJ+Arial-ItalicMT"/>
              </a:rPr>
              <a:t>Staff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32793" y="5206801"/>
            <a:ext cx="8274758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All</a:t>
            </a:r>
            <a:r>
              <a:rPr dirty="0" sz="2400" spc="63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of</a:t>
            </a:r>
            <a:r>
              <a:rPr dirty="0" sz="2400" spc="66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them</a:t>
            </a:r>
            <a:r>
              <a:rPr dirty="0" sz="2400" spc="64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work</a:t>
            </a:r>
            <a:r>
              <a:rPr dirty="0" sz="2400" spc="65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cohesively</a:t>
            </a:r>
            <a:r>
              <a:rPr dirty="0" sz="2400" spc="65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for</a:t>
            </a:r>
            <a:r>
              <a:rPr dirty="0" sz="2400" spc="65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shared</a:t>
            </a:r>
            <a:r>
              <a:rPr dirty="0" sz="2400" spc="63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interests</a:t>
            </a:r>
            <a:r>
              <a:rPr dirty="0" sz="2400" spc="64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&amp;</a:t>
            </a:r>
            <a:r>
              <a:rPr dirty="0" sz="2400" spc="64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goals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585384" y="6291211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NPIUJ+Arial-ItalicMT"/>
                <a:cs typeface="VNPIUJ+Arial-ItalicMT"/>
              </a:rPr>
              <a:t>06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1787" y="2290850"/>
            <a:ext cx="4598350" cy="982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Effective</a:t>
            </a:r>
            <a:r>
              <a:rPr dirty="0" sz="3200" spc="87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&amp;</a:t>
            </a:r>
            <a:r>
              <a:rPr dirty="0" sz="3200" spc="86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widespread</a:t>
            </a:r>
          </a:p>
          <a:p>
            <a:pPr marL="0" marR="0">
              <a:lnSpc>
                <a:spcPts val="3575"/>
              </a:lnSpc>
              <a:spcBef>
                <a:spcPts val="236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distribution-network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1787" y="3577907"/>
            <a:ext cx="4122318" cy="862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VNPIUJ+Arial-ItalicMT"/>
                <a:cs typeface="VNPIUJ+Arial-ItalicMT"/>
              </a:rPr>
              <a:t>24</a:t>
            </a:r>
            <a:r>
              <a:rPr dirty="0" sz="28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VNPIUJ+Arial-ItalicMT"/>
                <a:cs typeface="VNPIUJ+Arial-ItalicMT"/>
              </a:rPr>
              <a:t>Branch</a:t>
            </a:r>
            <a:r>
              <a:rPr dirty="0" sz="28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VNPIUJ+Arial-ItalicMT"/>
                <a:cs typeface="VNPIUJ+Arial-ItalicMT"/>
              </a:rPr>
              <a:t>Offices</a:t>
            </a:r>
            <a:r>
              <a:rPr dirty="0" sz="28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VNPIUJ+Arial-ItalicMT"/>
                <a:cs typeface="VNPIUJ+Arial-ItalicMT"/>
              </a:rPr>
              <a:t>across</a:t>
            </a:r>
          </a:p>
          <a:p>
            <a:pPr marL="0" marR="0">
              <a:lnSpc>
                <a:spcPts val="3128"/>
              </a:lnSpc>
              <a:spcBef>
                <a:spcPts val="281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VNPIUJ+Arial-ItalicMT"/>
                <a:cs typeface="VNPIUJ+Arial-ItalicMT"/>
              </a:rPr>
              <a:t>Indian</a:t>
            </a:r>
            <a:r>
              <a:rPr dirty="0" sz="28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VNPIUJ+Arial-ItalicMT"/>
                <a:cs typeface="VNPIUJ+Arial-ItalicMT"/>
              </a:rPr>
              <a:t>geography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5384" y="6291211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NPIUJ+Arial-ItalicMT"/>
                <a:cs typeface="VNPIUJ+Arial-ItalicMT"/>
              </a:rPr>
              <a:t>07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95929" y="2739567"/>
            <a:ext cx="4682619" cy="1288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VNPIUJ+Arial-ItalicMT"/>
                <a:cs typeface="VNPIUJ+Arial-ItalicMT"/>
              </a:rPr>
              <a:t>A</a:t>
            </a:r>
            <a:r>
              <a:rPr dirty="0" sz="28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VNPIUJ+Arial-ItalicMT"/>
                <a:cs typeface="VNPIUJ+Arial-ItalicMT"/>
              </a:rPr>
              <a:t>nationwide</a:t>
            </a:r>
            <a:r>
              <a:rPr dirty="0" sz="28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VNPIUJ+Arial-ItalicMT"/>
                <a:cs typeface="VNPIUJ+Arial-ItalicMT"/>
              </a:rPr>
              <a:t>spread</a:t>
            </a:r>
            <a:r>
              <a:rPr dirty="0" sz="28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VNPIUJ+Arial-ItalicMT"/>
                <a:cs typeface="VNPIUJ+Arial-ItalicMT"/>
              </a:rPr>
              <a:t>of</a:t>
            </a:r>
            <a:r>
              <a:rPr dirty="0" sz="28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21</a:t>
            </a:r>
          </a:p>
          <a:p>
            <a:pPr marL="0" marR="0">
              <a:lnSpc>
                <a:spcPts val="3128"/>
              </a:lnSpc>
              <a:spcBef>
                <a:spcPts val="281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warehouses</a:t>
            </a:r>
            <a:r>
              <a:rPr dirty="0" sz="2800" spc="76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empowers</a:t>
            </a:r>
            <a:r>
              <a:rPr dirty="0" sz="2800" spc="136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2800">
                <a:solidFill>
                  <a:srgbClr val="000000"/>
                </a:solidFill>
                <a:latin typeface="VNPIUJ+Arial-ItalicMT"/>
                <a:cs typeface="VNPIUJ+Arial-ItalicMT"/>
              </a:rPr>
              <a:t>our</a:t>
            </a:r>
          </a:p>
          <a:p>
            <a:pPr marL="0" marR="0">
              <a:lnSpc>
                <a:spcPts val="3128"/>
              </a:lnSpc>
              <a:spcBef>
                <a:spcPts val="231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VNPIUJ+Arial-ItalicMT"/>
                <a:cs typeface="VNPIUJ+Arial-ItalicMT"/>
              </a:rPr>
              <a:t>supply-chain</a:t>
            </a:r>
            <a:r>
              <a:rPr dirty="0" sz="28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VNPIUJ+Arial-ItalicMT"/>
                <a:cs typeface="VNPIUJ+Arial-ItalicMT"/>
              </a:rPr>
              <a:t>mechanism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8134" y="4563888"/>
            <a:ext cx="4330482" cy="1659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4</a:t>
            </a:r>
            <a:r>
              <a:rPr dirty="0" sz="2400" spc="64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Mother</a:t>
            </a:r>
            <a:r>
              <a:rPr dirty="0" sz="2400" spc="65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Warehouses</a:t>
            </a:r>
            <a:r>
              <a:rPr dirty="0" sz="2400" spc="65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at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Chennai,</a:t>
            </a:r>
            <a:r>
              <a:rPr dirty="0" sz="2400" spc="63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Mumbai,</a:t>
            </a:r>
            <a:r>
              <a:rPr dirty="0" sz="2400" spc="63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Kolkata</a:t>
            </a:r>
            <a:r>
              <a:rPr dirty="0" sz="2400" spc="64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&amp;</a:t>
            </a:r>
          </a:p>
          <a:p>
            <a:pPr marL="0" marR="0">
              <a:lnSpc>
                <a:spcPts val="268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PLTNVN+Arial-BoldItalicMT"/>
                <a:cs typeface="PLTNVN+Arial-BoldItalicMT"/>
              </a:rPr>
              <a:t>Delhi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,</a:t>
            </a:r>
          </a:p>
          <a:p>
            <a:pPr marL="0" marR="0">
              <a:lnSpc>
                <a:spcPts val="2010"/>
              </a:lnSpc>
              <a:spcBef>
                <a:spcPts val="158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ensures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efficient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storage,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movement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and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a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regular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supply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of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goods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to</a:t>
            </a:r>
            <a:r>
              <a:rPr dirty="0" sz="18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our</a:t>
            </a:r>
            <a:r>
              <a:rPr dirty="0" sz="18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NPIUJ+Arial-ItalicMT"/>
                <a:cs typeface="VNPIUJ+Arial-ItalicMT"/>
              </a:rPr>
              <a:t>partners.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5384" y="6291211"/>
            <a:ext cx="37842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VNPIUJ+Arial-ItalicMT"/>
                <a:cs typeface="VNPIUJ+Arial-ItalicMT"/>
              </a:rPr>
              <a:t>08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2023-02-27T04:35:57-06:00</dcterms:modified>
</cp:coreProperties>
</file>