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40"/>
  </p:notesMasterIdLst>
  <p:handoutMasterIdLst>
    <p:handoutMasterId r:id="rId41"/>
  </p:handoutMasterIdLst>
  <p:sldIdLst>
    <p:sldId id="256" r:id="rId2"/>
    <p:sldId id="296" r:id="rId3"/>
    <p:sldId id="324" r:id="rId4"/>
    <p:sldId id="258" r:id="rId5"/>
    <p:sldId id="270" r:id="rId6"/>
    <p:sldId id="311" r:id="rId7"/>
    <p:sldId id="313" r:id="rId8"/>
    <p:sldId id="289" r:id="rId9"/>
    <p:sldId id="290" r:id="rId10"/>
    <p:sldId id="315" r:id="rId11"/>
    <p:sldId id="301" r:id="rId12"/>
    <p:sldId id="327" r:id="rId13"/>
    <p:sldId id="323" r:id="rId14"/>
    <p:sldId id="316" r:id="rId15"/>
    <p:sldId id="317" r:id="rId16"/>
    <p:sldId id="308" r:id="rId17"/>
    <p:sldId id="309" r:id="rId18"/>
    <p:sldId id="310" r:id="rId19"/>
    <p:sldId id="267" r:id="rId20"/>
    <p:sldId id="268" r:id="rId21"/>
    <p:sldId id="275" r:id="rId22"/>
    <p:sldId id="279" r:id="rId23"/>
    <p:sldId id="305" r:id="rId24"/>
    <p:sldId id="326" r:id="rId25"/>
    <p:sldId id="304" r:id="rId26"/>
    <p:sldId id="320" r:id="rId27"/>
    <p:sldId id="321" r:id="rId28"/>
    <p:sldId id="322" r:id="rId29"/>
    <p:sldId id="319" r:id="rId30"/>
    <p:sldId id="265" r:id="rId31"/>
    <p:sldId id="271" r:id="rId32"/>
    <p:sldId id="328" r:id="rId33"/>
    <p:sldId id="263" r:id="rId34"/>
    <p:sldId id="264" r:id="rId35"/>
    <p:sldId id="260" r:id="rId36"/>
    <p:sldId id="300" r:id="rId37"/>
    <p:sldId id="329" r:id="rId38"/>
    <p:sldId id="292" r:id="rId39"/>
  </p:sldIdLst>
  <p:sldSz cx="12801600" cy="9601200" type="A3"/>
  <p:notesSz cx="14449425" cy="10020300"/>
  <p:defaultTextStyle>
    <a:defPPr>
      <a:defRPr lang="en-US"/>
    </a:defPPr>
    <a:lvl1pPr marL="0" algn="l" defTabSz="1126135" rtl="0" eaLnBrk="1" latinLnBrk="0" hangingPunct="1">
      <a:defRPr sz="2218" kern="1200">
        <a:solidFill>
          <a:schemeClr val="tx1"/>
        </a:solidFill>
        <a:latin typeface="+mn-lt"/>
        <a:ea typeface="+mn-ea"/>
        <a:cs typeface="+mn-cs"/>
      </a:defRPr>
    </a:lvl1pPr>
    <a:lvl2pPr marL="563066" algn="l" defTabSz="1126135" rtl="0" eaLnBrk="1" latinLnBrk="0" hangingPunct="1">
      <a:defRPr sz="2218" kern="1200">
        <a:solidFill>
          <a:schemeClr val="tx1"/>
        </a:solidFill>
        <a:latin typeface="+mn-lt"/>
        <a:ea typeface="+mn-ea"/>
        <a:cs typeface="+mn-cs"/>
      </a:defRPr>
    </a:lvl2pPr>
    <a:lvl3pPr marL="1126135" algn="l" defTabSz="1126135" rtl="0" eaLnBrk="1" latinLnBrk="0" hangingPunct="1">
      <a:defRPr sz="2218" kern="1200">
        <a:solidFill>
          <a:schemeClr val="tx1"/>
        </a:solidFill>
        <a:latin typeface="+mn-lt"/>
        <a:ea typeface="+mn-ea"/>
        <a:cs typeface="+mn-cs"/>
      </a:defRPr>
    </a:lvl3pPr>
    <a:lvl4pPr marL="1689202" algn="l" defTabSz="1126135" rtl="0" eaLnBrk="1" latinLnBrk="0" hangingPunct="1">
      <a:defRPr sz="2218" kern="1200">
        <a:solidFill>
          <a:schemeClr val="tx1"/>
        </a:solidFill>
        <a:latin typeface="+mn-lt"/>
        <a:ea typeface="+mn-ea"/>
        <a:cs typeface="+mn-cs"/>
      </a:defRPr>
    </a:lvl4pPr>
    <a:lvl5pPr marL="2252271" algn="l" defTabSz="1126135" rtl="0" eaLnBrk="1" latinLnBrk="0" hangingPunct="1">
      <a:defRPr sz="2218" kern="1200">
        <a:solidFill>
          <a:schemeClr val="tx1"/>
        </a:solidFill>
        <a:latin typeface="+mn-lt"/>
        <a:ea typeface="+mn-ea"/>
        <a:cs typeface="+mn-cs"/>
      </a:defRPr>
    </a:lvl5pPr>
    <a:lvl6pPr marL="2815337" algn="l" defTabSz="1126135" rtl="0" eaLnBrk="1" latinLnBrk="0" hangingPunct="1">
      <a:defRPr sz="2218" kern="1200">
        <a:solidFill>
          <a:schemeClr val="tx1"/>
        </a:solidFill>
        <a:latin typeface="+mn-lt"/>
        <a:ea typeface="+mn-ea"/>
        <a:cs typeface="+mn-cs"/>
      </a:defRPr>
    </a:lvl6pPr>
    <a:lvl7pPr marL="3378404" algn="l" defTabSz="1126135" rtl="0" eaLnBrk="1" latinLnBrk="0" hangingPunct="1">
      <a:defRPr sz="2218" kern="1200">
        <a:solidFill>
          <a:schemeClr val="tx1"/>
        </a:solidFill>
        <a:latin typeface="+mn-lt"/>
        <a:ea typeface="+mn-ea"/>
        <a:cs typeface="+mn-cs"/>
      </a:defRPr>
    </a:lvl7pPr>
    <a:lvl8pPr marL="3941472" algn="l" defTabSz="1126135" rtl="0" eaLnBrk="1" latinLnBrk="0" hangingPunct="1">
      <a:defRPr sz="2218" kern="1200">
        <a:solidFill>
          <a:schemeClr val="tx1"/>
        </a:solidFill>
        <a:latin typeface="+mn-lt"/>
        <a:ea typeface="+mn-ea"/>
        <a:cs typeface="+mn-cs"/>
      </a:defRPr>
    </a:lvl8pPr>
    <a:lvl9pPr marL="4504540" algn="l" defTabSz="1126135" rtl="0" eaLnBrk="1" latinLnBrk="0" hangingPunct="1">
      <a:defRPr sz="221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5C5"/>
    <a:srgbClr val="66FFFF"/>
    <a:srgbClr val="66FF33"/>
    <a:srgbClr val="FFFFFF"/>
    <a:srgbClr val="000099"/>
    <a:srgbClr val="FF33CC"/>
    <a:srgbClr val="FFFF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434" autoAdjust="0"/>
  </p:normalViewPr>
  <p:slideViewPr>
    <p:cSldViewPr snapToGrid="0">
      <p:cViewPr varScale="1">
        <p:scale>
          <a:sx n="49" d="100"/>
          <a:sy n="49" d="100"/>
        </p:scale>
        <p:origin x="112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8143EB-0276-4FE3-9E81-AAF2B822890C}"/>
              </a:ext>
            </a:extLst>
          </p:cNvPr>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9F7DFA-E929-46CA-BEC1-F1690974D495}"/>
              </a:ext>
            </a:extLst>
          </p:cNvPr>
          <p:cNvSpPr>
            <a:spLocks noGrp="1"/>
          </p:cNvSpPr>
          <p:nvPr>
            <p:ph type="dt" sz="quarter" idx="1"/>
          </p:nvPr>
        </p:nvSpPr>
        <p:spPr>
          <a:xfrm>
            <a:off x="8185150" y="0"/>
            <a:ext cx="6261100" cy="501650"/>
          </a:xfrm>
          <a:prstGeom prst="rect">
            <a:avLst/>
          </a:prstGeom>
        </p:spPr>
        <p:txBody>
          <a:bodyPr vert="horz" lIns="91440" tIns="45720" rIns="91440" bIns="45720" rtlCol="0"/>
          <a:lstStyle>
            <a:lvl1pPr algn="r">
              <a:defRPr sz="1200"/>
            </a:lvl1pPr>
          </a:lstStyle>
          <a:p>
            <a:fld id="{FF1867C5-10B4-4628-9167-754325075915}" type="datetimeFigureOut">
              <a:rPr lang="en-US" smtClean="0"/>
              <a:t>1/28/2023</a:t>
            </a:fld>
            <a:endParaRPr lang="en-US"/>
          </a:p>
        </p:txBody>
      </p:sp>
      <p:sp>
        <p:nvSpPr>
          <p:cNvPr id="4" name="Footer Placeholder 3">
            <a:extLst>
              <a:ext uri="{FF2B5EF4-FFF2-40B4-BE49-F238E27FC236}">
                <a16:creationId xmlns:a16="http://schemas.microsoft.com/office/drawing/2014/main" id="{190E6BAE-B50B-4C71-B8E4-0D3E9BD8BCD9}"/>
              </a:ext>
            </a:extLst>
          </p:cNvPr>
          <p:cNvSpPr>
            <a:spLocks noGrp="1"/>
          </p:cNvSpPr>
          <p:nvPr>
            <p:ph type="ftr" sz="quarter" idx="2"/>
          </p:nvPr>
        </p:nvSpPr>
        <p:spPr>
          <a:xfrm>
            <a:off x="0" y="9518650"/>
            <a:ext cx="6261100" cy="5016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9AABDC-823A-4DAE-BCAD-9C62DEEFE77F}"/>
              </a:ext>
            </a:extLst>
          </p:cNvPr>
          <p:cNvSpPr>
            <a:spLocks noGrp="1"/>
          </p:cNvSpPr>
          <p:nvPr>
            <p:ph type="sldNum" sz="quarter" idx="3"/>
          </p:nvPr>
        </p:nvSpPr>
        <p:spPr>
          <a:xfrm>
            <a:off x="8185150" y="9518650"/>
            <a:ext cx="6261100" cy="501650"/>
          </a:xfrm>
          <a:prstGeom prst="rect">
            <a:avLst/>
          </a:prstGeom>
        </p:spPr>
        <p:txBody>
          <a:bodyPr vert="horz" lIns="91440" tIns="45720" rIns="91440" bIns="45720" rtlCol="0" anchor="b"/>
          <a:lstStyle>
            <a:lvl1pPr algn="r">
              <a:defRPr sz="1200"/>
            </a:lvl1pPr>
          </a:lstStyle>
          <a:p>
            <a:fld id="{E9124888-F7DC-4CC0-B285-97BCB94485B3}" type="slidenum">
              <a:rPr lang="en-US" smtClean="0"/>
              <a:t>‹#›</a:t>
            </a:fld>
            <a:endParaRPr lang="en-US"/>
          </a:p>
        </p:txBody>
      </p:sp>
    </p:spTree>
    <p:extLst>
      <p:ext uri="{BB962C8B-B14F-4D97-AF65-F5344CB8AC3E}">
        <p14:creationId xmlns:p14="http://schemas.microsoft.com/office/powerpoint/2010/main" val="424346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6261418" cy="502755"/>
          </a:xfrm>
          <a:prstGeom prst="rect">
            <a:avLst/>
          </a:prstGeom>
        </p:spPr>
        <p:txBody>
          <a:bodyPr vert="horz" lIns="139805" tIns="69902" rIns="139805" bIns="69902" rtlCol="0"/>
          <a:lstStyle>
            <a:lvl1pPr algn="l">
              <a:defRPr sz="1800"/>
            </a:lvl1pPr>
          </a:lstStyle>
          <a:p>
            <a:endParaRPr lang="en-US"/>
          </a:p>
        </p:txBody>
      </p:sp>
      <p:sp>
        <p:nvSpPr>
          <p:cNvPr id="3" name="Date Placeholder 2"/>
          <p:cNvSpPr>
            <a:spLocks noGrp="1"/>
          </p:cNvSpPr>
          <p:nvPr>
            <p:ph type="dt" idx="1"/>
          </p:nvPr>
        </p:nvSpPr>
        <p:spPr>
          <a:xfrm>
            <a:off x="8184663" y="0"/>
            <a:ext cx="6261418" cy="502755"/>
          </a:xfrm>
          <a:prstGeom prst="rect">
            <a:avLst/>
          </a:prstGeom>
        </p:spPr>
        <p:txBody>
          <a:bodyPr vert="horz" lIns="139805" tIns="69902" rIns="139805" bIns="69902" rtlCol="0"/>
          <a:lstStyle>
            <a:lvl1pPr algn="r">
              <a:defRPr sz="1800"/>
            </a:lvl1pPr>
          </a:lstStyle>
          <a:p>
            <a:fld id="{32F979A7-3553-492E-BFFE-622DDC3A25E2}" type="datetimeFigureOut">
              <a:rPr lang="en-US" smtClean="0"/>
              <a:t>1/28/2023</a:t>
            </a:fld>
            <a:endParaRPr lang="en-US"/>
          </a:p>
        </p:txBody>
      </p:sp>
      <p:sp>
        <p:nvSpPr>
          <p:cNvPr id="4" name="Slide Image Placeholder 3"/>
          <p:cNvSpPr>
            <a:spLocks noGrp="1" noRot="1" noChangeAspect="1"/>
          </p:cNvSpPr>
          <p:nvPr>
            <p:ph type="sldImg" idx="2"/>
          </p:nvPr>
        </p:nvSpPr>
        <p:spPr>
          <a:xfrm>
            <a:off x="4968875" y="1250950"/>
            <a:ext cx="4511675" cy="3382963"/>
          </a:xfrm>
          <a:prstGeom prst="rect">
            <a:avLst/>
          </a:prstGeom>
          <a:noFill/>
          <a:ln w="12700">
            <a:solidFill>
              <a:prstClr val="black"/>
            </a:solidFill>
          </a:ln>
        </p:spPr>
        <p:txBody>
          <a:bodyPr vert="horz" lIns="139805" tIns="69902" rIns="139805" bIns="69902" rtlCol="0" anchor="ctr"/>
          <a:lstStyle/>
          <a:p>
            <a:endParaRPr lang="en-US"/>
          </a:p>
        </p:txBody>
      </p:sp>
      <p:sp>
        <p:nvSpPr>
          <p:cNvPr id="5" name="Notes Placeholder 4"/>
          <p:cNvSpPr>
            <a:spLocks noGrp="1"/>
          </p:cNvSpPr>
          <p:nvPr>
            <p:ph type="body" sz="quarter" idx="3"/>
          </p:nvPr>
        </p:nvSpPr>
        <p:spPr>
          <a:xfrm>
            <a:off x="1444944" y="4822270"/>
            <a:ext cx="11559540" cy="3945493"/>
          </a:xfrm>
          <a:prstGeom prst="rect">
            <a:avLst/>
          </a:prstGeom>
        </p:spPr>
        <p:txBody>
          <a:bodyPr vert="horz" lIns="139805" tIns="69902" rIns="139805" bIns="6990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7547"/>
            <a:ext cx="6261418" cy="502754"/>
          </a:xfrm>
          <a:prstGeom prst="rect">
            <a:avLst/>
          </a:prstGeom>
        </p:spPr>
        <p:txBody>
          <a:bodyPr vert="horz" lIns="139805" tIns="69902" rIns="139805" bIns="69902" rtlCol="0" anchor="b"/>
          <a:lstStyle>
            <a:lvl1pPr algn="l">
              <a:defRPr sz="1800"/>
            </a:lvl1pPr>
          </a:lstStyle>
          <a:p>
            <a:endParaRPr lang="en-US"/>
          </a:p>
        </p:txBody>
      </p:sp>
      <p:sp>
        <p:nvSpPr>
          <p:cNvPr id="7" name="Slide Number Placeholder 6"/>
          <p:cNvSpPr>
            <a:spLocks noGrp="1"/>
          </p:cNvSpPr>
          <p:nvPr>
            <p:ph type="sldNum" sz="quarter" idx="5"/>
          </p:nvPr>
        </p:nvSpPr>
        <p:spPr>
          <a:xfrm>
            <a:off x="8184663" y="9517547"/>
            <a:ext cx="6261418" cy="502754"/>
          </a:xfrm>
          <a:prstGeom prst="rect">
            <a:avLst/>
          </a:prstGeom>
        </p:spPr>
        <p:txBody>
          <a:bodyPr vert="horz" lIns="139805" tIns="69902" rIns="139805" bIns="69902" rtlCol="0" anchor="b"/>
          <a:lstStyle>
            <a:lvl1pPr algn="r">
              <a:defRPr sz="1800"/>
            </a:lvl1pPr>
          </a:lstStyle>
          <a:p>
            <a:fld id="{781353F5-54A3-4A80-AFC3-637782F985CD}" type="slidenum">
              <a:rPr lang="en-US" smtClean="0"/>
              <a:t>‹#›</a:t>
            </a:fld>
            <a:endParaRPr lang="en-US"/>
          </a:p>
        </p:txBody>
      </p:sp>
    </p:spTree>
    <p:extLst>
      <p:ext uri="{BB962C8B-B14F-4D97-AF65-F5344CB8AC3E}">
        <p14:creationId xmlns:p14="http://schemas.microsoft.com/office/powerpoint/2010/main" val="1590682931"/>
      </p:ext>
    </p:extLst>
  </p:cSld>
  <p:clrMap bg1="lt1" tx1="dk1" bg2="lt2" tx2="dk2" accent1="accent1" accent2="accent2" accent3="accent3" accent4="accent4" accent5="accent5" accent6="accent6" hlink="hlink" folHlink="folHlink"/>
  <p:hf sldNum="0" hdr="0" ftr="0" dt="0"/>
  <p:notesStyle>
    <a:lvl1pPr marL="0" algn="l" defTabSz="1126135" rtl="0" eaLnBrk="1" latinLnBrk="0" hangingPunct="1">
      <a:defRPr sz="1478" kern="1200">
        <a:solidFill>
          <a:schemeClr val="tx1"/>
        </a:solidFill>
        <a:latin typeface="+mn-lt"/>
        <a:ea typeface="+mn-ea"/>
        <a:cs typeface="+mn-cs"/>
      </a:defRPr>
    </a:lvl1pPr>
    <a:lvl2pPr marL="563066" algn="l" defTabSz="1126135" rtl="0" eaLnBrk="1" latinLnBrk="0" hangingPunct="1">
      <a:defRPr sz="1478" kern="1200">
        <a:solidFill>
          <a:schemeClr val="tx1"/>
        </a:solidFill>
        <a:latin typeface="+mn-lt"/>
        <a:ea typeface="+mn-ea"/>
        <a:cs typeface="+mn-cs"/>
      </a:defRPr>
    </a:lvl2pPr>
    <a:lvl3pPr marL="1126135" algn="l" defTabSz="1126135" rtl="0" eaLnBrk="1" latinLnBrk="0" hangingPunct="1">
      <a:defRPr sz="1478" kern="1200">
        <a:solidFill>
          <a:schemeClr val="tx1"/>
        </a:solidFill>
        <a:latin typeface="+mn-lt"/>
        <a:ea typeface="+mn-ea"/>
        <a:cs typeface="+mn-cs"/>
      </a:defRPr>
    </a:lvl3pPr>
    <a:lvl4pPr marL="1689202" algn="l" defTabSz="1126135" rtl="0" eaLnBrk="1" latinLnBrk="0" hangingPunct="1">
      <a:defRPr sz="1478" kern="1200">
        <a:solidFill>
          <a:schemeClr val="tx1"/>
        </a:solidFill>
        <a:latin typeface="+mn-lt"/>
        <a:ea typeface="+mn-ea"/>
        <a:cs typeface="+mn-cs"/>
      </a:defRPr>
    </a:lvl4pPr>
    <a:lvl5pPr marL="2252271" algn="l" defTabSz="1126135" rtl="0" eaLnBrk="1" latinLnBrk="0" hangingPunct="1">
      <a:defRPr sz="1478" kern="1200">
        <a:solidFill>
          <a:schemeClr val="tx1"/>
        </a:solidFill>
        <a:latin typeface="+mn-lt"/>
        <a:ea typeface="+mn-ea"/>
        <a:cs typeface="+mn-cs"/>
      </a:defRPr>
    </a:lvl5pPr>
    <a:lvl6pPr marL="2815337" algn="l" defTabSz="1126135" rtl="0" eaLnBrk="1" latinLnBrk="0" hangingPunct="1">
      <a:defRPr sz="1478" kern="1200">
        <a:solidFill>
          <a:schemeClr val="tx1"/>
        </a:solidFill>
        <a:latin typeface="+mn-lt"/>
        <a:ea typeface="+mn-ea"/>
        <a:cs typeface="+mn-cs"/>
      </a:defRPr>
    </a:lvl6pPr>
    <a:lvl7pPr marL="3378404" algn="l" defTabSz="1126135" rtl="0" eaLnBrk="1" latinLnBrk="0" hangingPunct="1">
      <a:defRPr sz="1478" kern="1200">
        <a:solidFill>
          <a:schemeClr val="tx1"/>
        </a:solidFill>
        <a:latin typeface="+mn-lt"/>
        <a:ea typeface="+mn-ea"/>
        <a:cs typeface="+mn-cs"/>
      </a:defRPr>
    </a:lvl7pPr>
    <a:lvl8pPr marL="3941472" algn="l" defTabSz="1126135" rtl="0" eaLnBrk="1" latinLnBrk="0" hangingPunct="1">
      <a:defRPr sz="1478" kern="1200">
        <a:solidFill>
          <a:schemeClr val="tx1"/>
        </a:solidFill>
        <a:latin typeface="+mn-lt"/>
        <a:ea typeface="+mn-ea"/>
        <a:cs typeface="+mn-cs"/>
      </a:defRPr>
    </a:lvl8pPr>
    <a:lvl9pPr marL="4504540" algn="l" defTabSz="1126135" rtl="0" eaLnBrk="1" latinLnBrk="0" hangingPunct="1">
      <a:defRPr sz="147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75" y="1250950"/>
            <a:ext cx="4511675" cy="33829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00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75" y="1250950"/>
            <a:ext cx="4511675" cy="33829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148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75" y="1250950"/>
            <a:ext cx="4511675" cy="33829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496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75" y="1250950"/>
            <a:ext cx="4511675" cy="33829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025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792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6024EA-A70A-4270-8F98-B1A66F40AC79}"/>
              </a:ext>
            </a:extLst>
          </p:cNvPr>
          <p:cNvSpPr>
            <a:spLocks noGrp="1"/>
          </p:cNvSpPr>
          <p:nvPr>
            <p:ph type="dt" sz="half" idx="2"/>
          </p:nvPr>
        </p:nvSpPr>
        <p:spPr>
          <a:xfrm>
            <a:off x="880111" y="8898899"/>
            <a:ext cx="2880360" cy="511175"/>
          </a:xfrm>
          <a:prstGeom prst="rect">
            <a:avLst/>
          </a:prstGeom>
        </p:spPr>
        <p:txBody>
          <a:bodyPr vert="horz" lIns="91440" tIns="45720" rIns="91440" bIns="45720" rtlCol="0" anchor="ctr"/>
          <a:lstStyle>
            <a:lvl1pPr algn="l">
              <a:defRPr sz="1107">
                <a:solidFill>
                  <a:schemeClr val="tx1">
                    <a:tint val="75000"/>
                  </a:schemeClr>
                </a:solidFill>
              </a:defRPr>
            </a:lvl1pPr>
          </a:lstStyle>
          <a:p>
            <a:fld id="{64376575-2C02-4981-8C42-0D701E8F3758}" type="datetimeFigureOut">
              <a:rPr lang="en-US" smtClean="0"/>
              <a:t>1/28/2023</a:t>
            </a:fld>
            <a:endParaRPr lang="en-US"/>
          </a:p>
        </p:txBody>
      </p:sp>
      <p:grpSp>
        <p:nvGrpSpPr>
          <p:cNvPr id="8" name="Group 7">
            <a:extLst>
              <a:ext uri="{FF2B5EF4-FFF2-40B4-BE49-F238E27FC236}">
                <a16:creationId xmlns:a16="http://schemas.microsoft.com/office/drawing/2014/main" id="{622058EE-6150-46AD-88DF-1CD0FCC0C84A}"/>
              </a:ext>
            </a:extLst>
          </p:cNvPr>
          <p:cNvGrpSpPr/>
          <p:nvPr userDrawn="1"/>
        </p:nvGrpSpPr>
        <p:grpSpPr>
          <a:xfrm>
            <a:off x="1" y="97824"/>
            <a:ext cx="13364253" cy="9647903"/>
            <a:chOff x="0" y="69875"/>
            <a:chExt cx="10341386" cy="6891358"/>
          </a:xfrm>
        </p:grpSpPr>
        <p:sp>
          <p:nvSpPr>
            <p:cNvPr id="12" name="Freeform 15">
              <a:extLst>
                <a:ext uri="{FF2B5EF4-FFF2-40B4-BE49-F238E27FC236}">
                  <a16:creationId xmlns:a16="http://schemas.microsoft.com/office/drawing/2014/main" id="{0EE226D7-0C8C-44F7-851D-7237511EEEF3}"/>
                </a:ext>
              </a:extLst>
            </p:cNvPr>
            <p:cNvSpPr>
              <a:spLocks/>
            </p:cNvSpPr>
            <p:nvPr/>
          </p:nvSpPr>
          <p:spPr bwMode="gray">
            <a:xfrm>
              <a:off x="1" y="3810474"/>
              <a:ext cx="10341385" cy="3150759"/>
            </a:xfrm>
            <a:custGeom>
              <a:avLst/>
              <a:gdLst>
                <a:gd name="T0" fmla="*/ 5760 w 6012"/>
                <a:gd name="T1" fmla="*/ 0 h 1706"/>
                <a:gd name="T2" fmla="*/ 4332 w 6012"/>
                <a:gd name="T3" fmla="*/ 1484 h 1706"/>
                <a:gd name="T4" fmla="*/ 0 w 6012"/>
                <a:gd name="T5" fmla="*/ 1493 h 1706"/>
                <a:gd name="T6" fmla="*/ 1 w 6012"/>
                <a:gd name="T7" fmla="*/ 1706 h 1706"/>
                <a:gd name="T8" fmla="*/ 5760 w 6012"/>
                <a:gd name="T9" fmla="*/ 1671 h 1706"/>
              </a:gdLst>
              <a:ahLst/>
              <a:cxnLst>
                <a:cxn ang="0">
                  <a:pos x="T0" y="T1"/>
                </a:cxn>
                <a:cxn ang="0">
                  <a:pos x="T2" y="T3"/>
                </a:cxn>
                <a:cxn ang="0">
                  <a:pos x="T4" y="T5"/>
                </a:cxn>
                <a:cxn ang="0">
                  <a:pos x="T6" y="T7"/>
                </a:cxn>
                <a:cxn ang="0">
                  <a:pos x="T8" y="T9"/>
                </a:cxn>
              </a:cxnLst>
              <a:rect l="0" t="0" r="r" b="b"/>
              <a:pathLst>
                <a:path w="6012" h="1706">
                  <a:moveTo>
                    <a:pt x="5760" y="0"/>
                  </a:moveTo>
                  <a:cubicBezTo>
                    <a:pt x="5736" y="43"/>
                    <a:pt x="6012" y="1484"/>
                    <a:pt x="4332" y="1484"/>
                  </a:cubicBezTo>
                  <a:lnTo>
                    <a:pt x="0" y="1493"/>
                  </a:lnTo>
                  <a:lnTo>
                    <a:pt x="1" y="1706"/>
                  </a:lnTo>
                  <a:lnTo>
                    <a:pt x="5760" y="1671"/>
                  </a:lnTo>
                </a:path>
              </a:pathLst>
            </a:custGeom>
            <a:gradFill flip="none" rotWithShape="1">
              <a:gsLst>
                <a:gs pos="49609">
                  <a:srgbClr val="9CB96E"/>
                </a:gs>
                <a:gs pos="49218">
                  <a:srgbClr val="9CBA6E"/>
                </a:gs>
                <a:gs pos="48437">
                  <a:srgbClr val="9CBB6D"/>
                </a:gs>
                <a:gs pos="46875">
                  <a:srgbClr val="9CBD6B"/>
                </a:gs>
                <a:gs pos="43750">
                  <a:srgbClr val="9CC167"/>
                </a:gs>
                <a:gs pos="37500">
                  <a:srgbClr val="9CCA60"/>
                </a:gs>
                <a:gs pos="25000">
                  <a:srgbClr val="9BDC51"/>
                </a:gs>
                <a:gs pos="0">
                  <a:srgbClr val="99FF33"/>
                </a:gs>
                <a:gs pos="50000">
                  <a:srgbClr val="9CB86E"/>
                </a:gs>
                <a:gs pos="100000">
                  <a:srgbClr val="156B13"/>
                </a:gs>
              </a:gsLst>
              <a:path path="circle">
                <a:fillToRect l="100000" t="100000"/>
              </a:path>
              <a:tileRect r="-100000" b="-100000"/>
            </a:gradFill>
            <a:ln w="9525" cap="flat" cmpd="sng" algn="ctr">
              <a:noFill/>
              <a:prstDash val="solid"/>
              <a:round/>
              <a:headEnd type="none" w="med" len="med"/>
              <a:tailEnd type="none" w="med" len="med"/>
            </a:ln>
            <a:effectLst/>
            <a:extLst>
              <a:ext uri="{91240B29-F687-4F45-9708-019B960494DF}">
                <a14:hiddenLine xmlns:a14="http://schemas.microsoft.com/office/drawing/2010/main" w="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954" kern="0">
                <a:solidFill>
                  <a:sysClr val="windowText" lastClr="000000"/>
                </a:solidFill>
                <a:latin typeface="Constantia"/>
              </a:endParaRPr>
            </a:p>
          </p:txBody>
        </p:sp>
        <p:pic>
          <p:nvPicPr>
            <p:cNvPr id="13" name="Picture 12">
              <a:extLst>
                <a:ext uri="{FF2B5EF4-FFF2-40B4-BE49-F238E27FC236}">
                  <a16:creationId xmlns:a16="http://schemas.microsoft.com/office/drawing/2014/main" id="{25B5AEF6-B879-4D71-84D1-7D67328CE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652" y="69875"/>
              <a:ext cx="1038968" cy="825086"/>
            </a:xfrm>
            <a:prstGeom prst="rect">
              <a:avLst/>
            </a:prstGeom>
          </p:spPr>
        </p:pic>
        <p:cxnSp>
          <p:nvCxnSpPr>
            <p:cNvPr id="14" name="Straight Connector 13">
              <a:extLst>
                <a:ext uri="{FF2B5EF4-FFF2-40B4-BE49-F238E27FC236}">
                  <a16:creationId xmlns:a16="http://schemas.microsoft.com/office/drawing/2014/main" id="{0CD64F17-B057-421D-99A1-C433E9F384E8}"/>
                </a:ext>
              </a:extLst>
            </p:cNvPr>
            <p:cNvCxnSpPr>
              <a:cxnSpLocks/>
            </p:cNvCxnSpPr>
            <p:nvPr/>
          </p:nvCxnSpPr>
          <p:spPr>
            <a:xfrm>
              <a:off x="0" y="989618"/>
              <a:ext cx="9906002" cy="0"/>
            </a:xfrm>
            <a:prstGeom prst="line">
              <a:avLst/>
            </a:prstGeom>
            <a:ln w="130175" cap="flat" cmpd="thinThick">
              <a:gradFill flip="none" rotWithShape="1">
                <a:gsLst>
                  <a:gs pos="11000">
                    <a:srgbClr val="006600"/>
                  </a:gs>
                  <a:gs pos="82000">
                    <a:srgbClr val="99FF33">
                      <a:alpha val="78000"/>
                      <a:lumMod val="96000"/>
                    </a:srgbClr>
                  </a:gs>
                </a:gsLst>
                <a:lin ang="10800000" scaled="1"/>
                <a:tileRect/>
              </a:gra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764C830-7B59-4BA2-ACBC-88FD0A87BFB5}"/>
              </a:ext>
            </a:extLst>
          </p:cNvPr>
          <p:cNvPicPr>
            <a:picLocks noChangeAspect="1"/>
          </p:cNvPicPr>
          <p:nvPr userDrawn="1"/>
        </p:nvPicPr>
        <p:blipFill>
          <a:blip r:embed="rId4"/>
          <a:stretch>
            <a:fillRect/>
          </a:stretch>
        </p:blipFill>
        <p:spPr>
          <a:xfrm>
            <a:off x="11787123" y="8553449"/>
            <a:ext cx="887059" cy="914400"/>
          </a:xfrm>
          <a:prstGeom prst="rect">
            <a:avLst/>
          </a:prstGeom>
        </p:spPr>
      </p:pic>
      <p:sp>
        <p:nvSpPr>
          <p:cNvPr id="38" name="Slide Number Placeholder 5">
            <a:extLst>
              <a:ext uri="{FF2B5EF4-FFF2-40B4-BE49-F238E27FC236}">
                <a16:creationId xmlns:a16="http://schemas.microsoft.com/office/drawing/2014/main" id="{2A0059C7-2EC7-4E01-B841-9E3A54865374}"/>
              </a:ext>
            </a:extLst>
          </p:cNvPr>
          <p:cNvSpPr txBox="1">
            <a:spLocks/>
          </p:cNvSpPr>
          <p:nvPr userDrawn="1"/>
        </p:nvSpPr>
        <p:spPr>
          <a:xfrm>
            <a:off x="11829318" y="8705541"/>
            <a:ext cx="829957" cy="642256"/>
          </a:xfrm>
          <a:prstGeom prst="rect">
            <a:avLst/>
          </a:prstGeom>
        </p:spPr>
        <p:txBody>
          <a:bodyPr anchor="ctr" anchorCtr="0"/>
          <a:lstStyle>
            <a:defPPr>
              <a:defRPr lang="en-US"/>
            </a:defPPr>
            <a:lvl1pPr marL="0" algn="l" defTabSz="914400" rtl="0" eaLnBrk="1" latinLnBrk="0" hangingPunct="1">
              <a:defRPr sz="1800" kern="1200">
                <a:solidFill>
                  <a:srgbClr val="FF99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639E1B-AC9A-412E-981E-D3EFFE8F5636}" type="slidenum">
              <a:rPr lang="en-US" sz="1800" smtClean="0"/>
              <a:pPr algn="ctr"/>
              <a:t>‹#›</a:t>
            </a:fld>
            <a:endParaRPr lang="en-US" sz="1800" dirty="0"/>
          </a:p>
        </p:txBody>
      </p:sp>
    </p:spTree>
    <p:extLst>
      <p:ext uri="{BB962C8B-B14F-4D97-AF65-F5344CB8AC3E}">
        <p14:creationId xmlns:p14="http://schemas.microsoft.com/office/powerpoint/2010/main" val="158497540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844095" rtl="0" eaLnBrk="1" latinLnBrk="0" hangingPunct="1">
        <a:lnSpc>
          <a:spcPct val="90000"/>
        </a:lnSpc>
        <a:spcBef>
          <a:spcPct val="0"/>
        </a:spcBef>
        <a:buNone/>
        <a:defRPr sz="4061" kern="1200">
          <a:solidFill>
            <a:schemeClr val="tx1"/>
          </a:solidFill>
          <a:latin typeface="+mj-lt"/>
          <a:ea typeface="+mj-ea"/>
          <a:cs typeface="+mj-cs"/>
        </a:defRPr>
      </a:lvl1pPr>
    </p:titleStyle>
    <p:bodyStyle>
      <a:lvl1pPr marL="211023" indent="-211023" algn="l" defTabSz="844095" rtl="0" eaLnBrk="1" latinLnBrk="0" hangingPunct="1">
        <a:lnSpc>
          <a:spcPct val="90000"/>
        </a:lnSpc>
        <a:spcBef>
          <a:spcPts val="923"/>
        </a:spcBef>
        <a:buFont typeface="Arial" panose="020B0604020202020204" pitchFamily="34" charset="0"/>
        <a:buChar char="•"/>
        <a:defRPr sz="2584" kern="1200">
          <a:solidFill>
            <a:schemeClr val="tx1"/>
          </a:solidFill>
          <a:latin typeface="+mn-lt"/>
          <a:ea typeface="+mn-ea"/>
          <a:cs typeface="+mn-cs"/>
        </a:defRPr>
      </a:lvl1pPr>
      <a:lvl2pPr marL="633070" indent="-211023" algn="l" defTabSz="844095"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18" indent="-211023" algn="l" defTabSz="844095" rtl="0" eaLnBrk="1" latinLnBrk="0" hangingPunct="1">
        <a:lnSpc>
          <a:spcPct val="90000"/>
        </a:lnSpc>
        <a:spcBef>
          <a:spcPts val="462"/>
        </a:spcBef>
        <a:buFont typeface="Arial" panose="020B0604020202020204" pitchFamily="34" charset="0"/>
        <a:buChar char="•"/>
        <a:defRPr sz="1847" kern="1200">
          <a:solidFill>
            <a:schemeClr val="tx1"/>
          </a:solidFill>
          <a:latin typeface="+mn-lt"/>
          <a:ea typeface="+mn-ea"/>
          <a:cs typeface="+mn-cs"/>
        </a:defRPr>
      </a:lvl3pPr>
      <a:lvl4pPr marL="1477167"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213"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62"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308"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55"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403"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95" rtl="0" eaLnBrk="1" latinLnBrk="0" hangingPunct="1">
        <a:defRPr sz="1662" kern="1200">
          <a:solidFill>
            <a:schemeClr val="tx1"/>
          </a:solidFill>
          <a:latin typeface="+mn-lt"/>
          <a:ea typeface="+mn-ea"/>
          <a:cs typeface="+mn-cs"/>
        </a:defRPr>
      </a:lvl1pPr>
      <a:lvl2pPr marL="422047" algn="l" defTabSz="844095" rtl="0" eaLnBrk="1" latinLnBrk="0" hangingPunct="1">
        <a:defRPr sz="1662" kern="1200">
          <a:solidFill>
            <a:schemeClr val="tx1"/>
          </a:solidFill>
          <a:latin typeface="+mn-lt"/>
          <a:ea typeface="+mn-ea"/>
          <a:cs typeface="+mn-cs"/>
        </a:defRPr>
      </a:lvl2pPr>
      <a:lvl3pPr marL="844095" algn="l" defTabSz="844095" rtl="0" eaLnBrk="1" latinLnBrk="0" hangingPunct="1">
        <a:defRPr sz="1662" kern="1200">
          <a:solidFill>
            <a:schemeClr val="tx1"/>
          </a:solidFill>
          <a:latin typeface="+mn-lt"/>
          <a:ea typeface="+mn-ea"/>
          <a:cs typeface="+mn-cs"/>
        </a:defRPr>
      </a:lvl3pPr>
      <a:lvl4pPr marL="1266142" algn="l" defTabSz="844095" rtl="0" eaLnBrk="1" latinLnBrk="0" hangingPunct="1">
        <a:defRPr sz="1662" kern="1200">
          <a:solidFill>
            <a:schemeClr val="tx1"/>
          </a:solidFill>
          <a:latin typeface="+mn-lt"/>
          <a:ea typeface="+mn-ea"/>
          <a:cs typeface="+mn-cs"/>
        </a:defRPr>
      </a:lvl4pPr>
      <a:lvl5pPr marL="1688190" algn="l" defTabSz="844095" rtl="0" eaLnBrk="1" latinLnBrk="0" hangingPunct="1">
        <a:defRPr sz="1662" kern="1200">
          <a:solidFill>
            <a:schemeClr val="tx1"/>
          </a:solidFill>
          <a:latin typeface="+mn-lt"/>
          <a:ea typeface="+mn-ea"/>
          <a:cs typeface="+mn-cs"/>
        </a:defRPr>
      </a:lvl5pPr>
      <a:lvl6pPr marL="2110237" algn="l" defTabSz="844095" rtl="0" eaLnBrk="1" latinLnBrk="0" hangingPunct="1">
        <a:defRPr sz="1662" kern="1200">
          <a:solidFill>
            <a:schemeClr val="tx1"/>
          </a:solidFill>
          <a:latin typeface="+mn-lt"/>
          <a:ea typeface="+mn-ea"/>
          <a:cs typeface="+mn-cs"/>
        </a:defRPr>
      </a:lvl6pPr>
      <a:lvl7pPr marL="2532285" algn="l" defTabSz="844095" rtl="0" eaLnBrk="1" latinLnBrk="0" hangingPunct="1">
        <a:defRPr sz="1662" kern="1200">
          <a:solidFill>
            <a:schemeClr val="tx1"/>
          </a:solidFill>
          <a:latin typeface="+mn-lt"/>
          <a:ea typeface="+mn-ea"/>
          <a:cs typeface="+mn-cs"/>
        </a:defRPr>
      </a:lvl7pPr>
      <a:lvl8pPr marL="2954332" algn="l" defTabSz="844095" rtl="0" eaLnBrk="1" latinLnBrk="0" hangingPunct="1">
        <a:defRPr sz="1662" kern="1200">
          <a:solidFill>
            <a:schemeClr val="tx1"/>
          </a:solidFill>
          <a:latin typeface="+mn-lt"/>
          <a:ea typeface="+mn-ea"/>
          <a:cs typeface="+mn-cs"/>
        </a:defRPr>
      </a:lvl8pPr>
      <a:lvl9pPr marL="3376379" algn="l" defTabSz="844095"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0.jpeg"/><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fif"/><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3.jpeg"/><Relationship Id="rId5" Type="http://schemas.microsoft.com/office/2007/relationships/hdphoto" Target="../media/hdphoto2.wdp"/><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23.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7.jpe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04.png"/><Relationship Id="rId18" Type="http://schemas.microsoft.com/office/2007/relationships/hdphoto" Target="../media/hdphoto11.wdp"/><Relationship Id="rId3" Type="http://schemas.openxmlformats.org/officeDocument/2006/relationships/image" Target="../media/image99.png"/><Relationship Id="rId21" Type="http://schemas.openxmlformats.org/officeDocument/2006/relationships/image" Target="../media/image108.png"/><Relationship Id="rId7" Type="http://schemas.openxmlformats.org/officeDocument/2006/relationships/image" Target="../media/image101.png"/><Relationship Id="rId12" Type="http://schemas.microsoft.com/office/2007/relationships/hdphoto" Target="../media/hdphoto8.wdp"/><Relationship Id="rId17" Type="http://schemas.openxmlformats.org/officeDocument/2006/relationships/image" Target="../media/image106.png"/><Relationship Id="rId2" Type="http://schemas.openxmlformats.org/officeDocument/2006/relationships/image" Target="../media/image98.png"/><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03.png"/><Relationship Id="rId24" Type="http://schemas.microsoft.com/office/2007/relationships/hdphoto" Target="../media/hdphoto14.wdp"/><Relationship Id="rId5" Type="http://schemas.openxmlformats.org/officeDocument/2006/relationships/image" Target="../media/image100.png"/><Relationship Id="rId15" Type="http://schemas.openxmlformats.org/officeDocument/2006/relationships/image" Target="../media/image105.png"/><Relationship Id="rId23" Type="http://schemas.openxmlformats.org/officeDocument/2006/relationships/image" Target="../media/image109.png"/><Relationship Id="rId10" Type="http://schemas.microsoft.com/office/2007/relationships/hdphoto" Target="../media/hdphoto7.wdp"/><Relationship Id="rId19" Type="http://schemas.openxmlformats.org/officeDocument/2006/relationships/image" Target="../media/image107.png"/><Relationship Id="rId4" Type="http://schemas.microsoft.com/office/2007/relationships/hdphoto" Target="../media/hdphoto4.wdp"/><Relationship Id="rId9" Type="http://schemas.openxmlformats.org/officeDocument/2006/relationships/image" Target="../media/image102.png"/><Relationship Id="rId14" Type="http://schemas.microsoft.com/office/2007/relationships/hdphoto" Target="../media/hdphoto9.wdp"/><Relationship Id="rId22"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25.jpe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24.jpeg"/><Relationship Id="rId4" Type="http://schemas.openxmlformats.org/officeDocument/2006/relationships/image" Target="../media/image112.jpeg"/></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3" Type="http://schemas.openxmlformats.org/officeDocument/2006/relationships/image" Target="../media/image115.jpe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jpe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7.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20.jpeg"/><Relationship Id="rId7" Type="http://schemas.openxmlformats.org/officeDocument/2006/relationships/image" Target="../media/image129.jpeg"/><Relationship Id="rId2" Type="http://schemas.openxmlformats.org/officeDocument/2006/relationships/image" Target="../media/image126.jpe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125.jpeg"/><Relationship Id="rId5" Type="http://schemas.openxmlformats.org/officeDocument/2006/relationships/image" Target="../media/image128.jpeg"/><Relationship Id="rId10" Type="http://schemas.openxmlformats.org/officeDocument/2006/relationships/image" Target="../media/image132.jpeg"/><Relationship Id="rId4" Type="http://schemas.openxmlformats.org/officeDocument/2006/relationships/image" Target="../media/image127.jpeg"/><Relationship Id="rId9" Type="http://schemas.openxmlformats.org/officeDocument/2006/relationships/image" Target="../media/image131.jpeg"/></Relationships>
</file>

<file path=ppt/slides/_rels/slide2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2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43.png"/><Relationship Id="rId7" Type="http://schemas.openxmlformats.org/officeDocument/2006/relationships/image" Target="../media/image147.jpeg"/><Relationship Id="rId2"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1.xml"/><Relationship Id="rId5" Type="http://schemas.openxmlformats.org/officeDocument/2006/relationships/image" Target="../media/image151.jpeg"/><Relationship Id="rId4" Type="http://schemas.openxmlformats.org/officeDocument/2006/relationships/image" Target="../media/image150.png"/></Relationships>
</file>

<file path=ppt/slides/_rels/slide3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s>
</file>

<file path=ppt/slides/_rels/slide3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64.jpeg"/><Relationship Id="rId13" Type="http://schemas.microsoft.com/office/2007/relationships/hdphoto" Target="../media/hdphoto19.wdp"/><Relationship Id="rId18" Type="http://schemas.openxmlformats.org/officeDocument/2006/relationships/image" Target="../media/image171.jpeg"/><Relationship Id="rId3" Type="http://schemas.microsoft.com/office/2007/relationships/hdphoto" Target="../media/hdphoto15.wdp"/><Relationship Id="rId7" Type="http://schemas.microsoft.com/office/2007/relationships/hdphoto" Target="../media/hdphoto17.wdp"/><Relationship Id="rId12" Type="http://schemas.openxmlformats.org/officeDocument/2006/relationships/image" Target="../media/image167.png"/><Relationship Id="rId17" Type="http://schemas.microsoft.com/office/2007/relationships/hdphoto" Target="../media/hdphoto20.wdp"/><Relationship Id="rId2" Type="http://schemas.openxmlformats.org/officeDocument/2006/relationships/image" Target="../media/image161.png"/><Relationship Id="rId16"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163.png"/><Relationship Id="rId11" Type="http://schemas.microsoft.com/office/2007/relationships/hdphoto" Target="../media/hdphoto18.wdp"/><Relationship Id="rId5" Type="http://schemas.microsoft.com/office/2007/relationships/hdphoto" Target="../media/hdphoto16.wdp"/><Relationship Id="rId15" Type="http://schemas.openxmlformats.org/officeDocument/2006/relationships/image" Target="../media/image169.jpeg"/><Relationship Id="rId10" Type="http://schemas.openxmlformats.org/officeDocument/2006/relationships/image" Target="../media/image166.png"/><Relationship Id="rId19" Type="http://schemas.openxmlformats.org/officeDocument/2006/relationships/image" Target="../media/image172.jpeg"/><Relationship Id="rId4" Type="http://schemas.openxmlformats.org/officeDocument/2006/relationships/image" Target="../media/image162.png"/><Relationship Id="rId9" Type="http://schemas.openxmlformats.org/officeDocument/2006/relationships/image" Target="../media/image165.jpeg"/><Relationship Id="rId14" Type="http://schemas.openxmlformats.org/officeDocument/2006/relationships/image" Target="../media/image168.jpeg"/></Relationships>
</file>

<file path=ppt/slides/_rels/slide3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4A810A-92AE-4D11-9DC1-B6EE7E1E2D20}"/>
              </a:ext>
            </a:extLst>
          </p:cNvPr>
          <p:cNvSpPr/>
          <p:nvPr/>
        </p:nvSpPr>
        <p:spPr>
          <a:xfrm>
            <a:off x="0" y="0"/>
            <a:ext cx="12801600" cy="276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B491C243-E863-4ADA-B7D1-FF6CFB513202}"/>
              </a:ext>
            </a:extLst>
          </p:cNvPr>
          <p:cNvSpPr txBox="1"/>
          <p:nvPr/>
        </p:nvSpPr>
        <p:spPr>
          <a:xfrm>
            <a:off x="301557" y="4219650"/>
            <a:ext cx="12198485" cy="1323439"/>
          </a:xfrm>
          <a:prstGeom prst="rect">
            <a:avLst/>
          </a:prstGeom>
          <a:noFill/>
        </p:spPr>
        <p:txBody>
          <a:bodyPr wrap="square" rtlCol="0">
            <a:spAutoFit/>
          </a:bodyPr>
          <a:lstStyle/>
          <a:p>
            <a:pPr algn="ctr"/>
            <a:r>
              <a:rPr lang="en-US" sz="8000" b="1" i="1" dirty="0">
                <a:solidFill>
                  <a:srgbClr val="116937"/>
                </a:solidFill>
                <a:latin typeface="Times New Roman" panose="02020603050405020304" pitchFamily="18" charset="0"/>
                <a:cs typeface="Times New Roman" panose="02020603050405020304" pitchFamily="18" charset="0"/>
              </a:rPr>
              <a:t>ACT Plast Paints Pvt. Ltd.</a:t>
            </a:r>
          </a:p>
        </p:txBody>
      </p:sp>
      <p:pic>
        <p:nvPicPr>
          <p:cNvPr id="9" name="Picture 8">
            <a:extLst>
              <a:ext uri="{FF2B5EF4-FFF2-40B4-BE49-F238E27FC236}">
                <a16:creationId xmlns:a16="http://schemas.microsoft.com/office/drawing/2014/main" id="{430E364B-692E-463F-8AE2-4BE59E79BD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6799" y="151955"/>
            <a:ext cx="4288002" cy="3549980"/>
          </a:xfrm>
          <a:prstGeom prst="rect">
            <a:avLst/>
          </a:prstGeom>
        </p:spPr>
      </p:pic>
    </p:spTree>
    <p:extLst>
      <p:ext uri="{BB962C8B-B14F-4D97-AF65-F5344CB8AC3E}">
        <p14:creationId xmlns:p14="http://schemas.microsoft.com/office/powerpoint/2010/main" val="314061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8A385B-BCB2-4A4C-BA8E-1B06D777C6C3}"/>
              </a:ext>
            </a:extLst>
          </p:cNvPr>
          <p:cNvSpPr txBox="1">
            <a:spLocks/>
          </p:cNvSpPr>
          <p:nvPr/>
        </p:nvSpPr>
        <p:spPr>
          <a:xfrm>
            <a:off x="273992" y="1536575"/>
            <a:ext cx="5879395" cy="7570849"/>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Laser Etching </a:t>
            </a:r>
          </a:p>
          <a:p>
            <a:endParaRPr lang="en-US" sz="2700" b="1" dirty="0">
              <a:solidFill>
                <a:srgbClr val="002060"/>
              </a:solidFill>
            </a:endParaRPr>
          </a:p>
          <a:p>
            <a:r>
              <a:rPr lang="en-US" sz="2800" b="1" dirty="0">
                <a:solidFill>
                  <a:srgbClr val="116937"/>
                </a:solidFill>
                <a:latin typeface="Times New Roman" panose="02020603050405020304" pitchFamily="18" charset="0"/>
                <a:ea typeface="+mn-ea"/>
                <a:cs typeface="Times New Roman" panose="02020603050405020304" pitchFamily="18" charset="0"/>
              </a:rPr>
              <a:t>Advantages: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Precision engraving can be achieved through Laser etching</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It will pass interior test requirement of automotive standards.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Both day and night condition illumination is achieved.</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Laser etching can be made 300 x 300mm at one stretch</a:t>
            </a:r>
            <a:endParaRPr lang="en-IN" sz="3200" dirty="0">
              <a:solidFill>
                <a:srgbClr val="002060"/>
              </a:solidFill>
            </a:endParaRPr>
          </a:p>
          <a:p>
            <a:endParaRPr lang="en-IN" sz="3200" dirty="0">
              <a:solidFill>
                <a:srgbClr val="002060"/>
              </a:solidFill>
            </a:endParaRPr>
          </a:p>
          <a:p>
            <a:r>
              <a:rPr lang="en-IN" sz="2800" b="1" dirty="0">
                <a:solidFill>
                  <a:srgbClr val="116937"/>
                </a:solidFill>
                <a:latin typeface="Times New Roman" panose="02020603050405020304" pitchFamily="18" charset="0"/>
                <a:ea typeface="+mn-ea"/>
                <a:cs typeface="Times New Roman" panose="02020603050405020304" pitchFamily="18" charset="0"/>
              </a:rPr>
              <a:t>Applications : </a:t>
            </a:r>
            <a:r>
              <a:rPr lang="en-IN" sz="2600" dirty="0">
                <a:solidFill>
                  <a:srgbClr val="116937"/>
                </a:solidFill>
                <a:latin typeface="Times New Roman" panose="02020603050405020304" pitchFamily="18" charset="0"/>
                <a:ea typeface="+mn-ea"/>
                <a:cs typeface="Times New Roman" panose="02020603050405020304" pitchFamily="18" charset="0"/>
              </a:rPr>
              <a:t>Home Appliances, Automotive interior etc.</a:t>
            </a:r>
          </a:p>
          <a:p>
            <a:endParaRPr lang="en-US" sz="2600" dirty="0">
              <a:solidFill>
                <a:srgbClr val="116937"/>
              </a:solidFill>
              <a:latin typeface="Times New Roman" panose="02020603050405020304" pitchFamily="18" charset="0"/>
              <a:ea typeface="+mn-ea"/>
              <a:cs typeface="Times New Roman" panose="02020603050405020304" pitchFamily="18" charset="0"/>
            </a:endParaRPr>
          </a:p>
          <a:p>
            <a:r>
              <a:rPr lang="en-IN" sz="2800" b="1" dirty="0">
                <a:solidFill>
                  <a:srgbClr val="116937"/>
                </a:solidFill>
                <a:latin typeface="Times New Roman" panose="02020603050405020304" pitchFamily="18" charset="0"/>
                <a:ea typeface="+mn-ea"/>
                <a:cs typeface="Times New Roman" panose="02020603050405020304" pitchFamily="18" charset="0"/>
              </a:rPr>
              <a:t>Major Customers </a:t>
            </a:r>
            <a:r>
              <a:rPr lang="en-IN" sz="3200" b="1" dirty="0">
                <a:solidFill>
                  <a:srgbClr val="116937"/>
                </a:solidFill>
                <a:latin typeface="Times New Roman" panose="02020603050405020304" pitchFamily="18" charset="0"/>
                <a:cs typeface="Times New Roman" panose="02020603050405020304" pitchFamily="18" charset="0"/>
              </a:rPr>
              <a:t>: </a:t>
            </a:r>
            <a:r>
              <a:rPr lang="en-IN" sz="2600" dirty="0" err="1">
                <a:solidFill>
                  <a:srgbClr val="116937"/>
                </a:solidFill>
                <a:latin typeface="Times New Roman" panose="02020603050405020304" pitchFamily="18" charset="0"/>
                <a:cs typeface="Times New Roman" panose="02020603050405020304" pitchFamily="18" charset="0"/>
              </a:rPr>
              <a:t>Kostal</a:t>
            </a:r>
            <a:r>
              <a:rPr lang="en-IN" sz="2600" dirty="0">
                <a:solidFill>
                  <a:srgbClr val="116937"/>
                </a:solidFill>
                <a:latin typeface="Times New Roman" panose="02020603050405020304" pitchFamily="18" charset="0"/>
                <a:cs typeface="Times New Roman" panose="02020603050405020304" pitchFamily="18" charset="0"/>
              </a:rPr>
              <a:t>, Hyundai </a:t>
            </a:r>
            <a:r>
              <a:rPr lang="en-IN" sz="2600" dirty="0" err="1">
                <a:solidFill>
                  <a:srgbClr val="116937"/>
                </a:solidFill>
                <a:latin typeface="Times New Roman" panose="02020603050405020304" pitchFamily="18" charset="0"/>
                <a:cs typeface="Times New Roman" panose="02020603050405020304" pitchFamily="18" charset="0"/>
              </a:rPr>
              <a:t>Mobis</a:t>
            </a:r>
            <a:r>
              <a:rPr lang="en-IN" sz="2600" dirty="0">
                <a:solidFill>
                  <a:srgbClr val="116937"/>
                </a:solidFill>
                <a:latin typeface="Times New Roman" panose="02020603050405020304" pitchFamily="18" charset="0"/>
                <a:cs typeface="Times New Roman" panose="02020603050405020304" pitchFamily="18" charset="0"/>
              </a:rPr>
              <a:t>, Faurecia, Hyundai, Ford etc.</a:t>
            </a:r>
            <a:endParaRPr lang="en-IN" sz="2800" dirty="0">
              <a:solidFill>
                <a:srgbClr val="116937"/>
              </a:solidFill>
              <a:latin typeface="Times New Roman" panose="02020603050405020304" pitchFamily="18" charset="0"/>
              <a:cs typeface="Times New Roman" panose="02020603050405020304" pitchFamily="18" charset="0"/>
            </a:endParaRPr>
          </a:p>
          <a:p>
            <a:endParaRPr lang="en-US" sz="2700" dirty="0">
              <a:solidFill>
                <a:srgbClr val="002060"/>
              </a:solidFill>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pic>
        <p:nvPicPr>
          <p:cNvPr id="10" name="Picture 9" descr="IMG_20181025_215600">
            <a:extLst>
              <a:ext uri="{FF2B5EF4-FFF2-40B4-BE49-F238E27FC236}">
                <a16:creationId xmlns:a16="http://schemas.microsoft.com/office/drawing/2014/main" id="{D605E40B-57B4-4C18-8E37-0A7EE326298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5569" t="7370" r="6235"/>
          <a:stretch/>
        </p:blipFill>
        <p:spPr bwMode="auto">
          <a:xfrm>
            <a:off x="9911610" y="5795887"/>
            <a:ext cx="2359152" cy="136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2BEF221-4A2C-4608-A2C4-2E2C479646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024"/>
          <a:stretch/>
        </p:blipFill>
        <p:spPr>
          <a:xfrm>
            <a:off x="6953262" y="5825837"/>
            <a:ext cx="2353710" cy="1306246"/>
          </a:xfrm>
          <a:prstGeom prst="rect">
            <a:avLst/>
          </a:prstGeom>
        </p:spPr>
      </p:pic>
      <p:pic>
        <p:nvPicPr>
          <p:cNvPr id="14" name="Picture 13">
            <a:extLst>
              <a:ext uri="{FF2B5EF4-FFF2-40B4-BE49-F238E27FC236}">
                <a16:creationId xmlns:a16="http://schemas.microsoft.com/office/drawing/2014/main" id="{00000000-0008-0000-0300-000010000000}"/>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758025" y="4099181"/>
            <a:ext cx="1675655" cy="1457137"/>
          </a:xfrm>
          <a:prstGeom prst="rect">
            <a:avLst/>
          </a:prstGeom>
        </p:spPr>
      </p:pic>
      <p:pic>
        <p:nvPicPr>
          <p:cNvPr id="15" name="Picture 14">
            <a:extLst>
              <a:ext uri="{FF2B5EF4-FFF2-40B4-BE49-F238E27FC236}">
                <a16:creationId xmlns:a16="http://schemas.microsoft.com/office/drawing/2014/main" id="{A8E16ACC-F44D-4A9D-BCF6-00BCB5DCDD1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41664" y="4099181"/>
            <a:ext cx="1596392" cy="1457137"/>
          </a:xfrm>
          <a:prstGeom prst="rect">
            <a:avLst/>
          </a:prstGeom>
        </p:spPr>
      </p:pic>
      <p:pic>
        <p:nvPicPr>
          <p:cNvPr id="16" name="Picture 15">
            <a:extLst>
              <a:ext uri="{FF2B5EF4-FFF2-40B4-BE49-F238E27FC236}">
                <a16:creationId xmlns:a16="http://schemas.microsoft.com/office/drawing/2014/main" id="{F749A6A1-2BB1-4F5C-874D-5E897C9513C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1757" b="8419"/>
          <a:stretch/>
        </p:blipFill>
        <p:spPr>
          <a:xfrm>
            <a:off x="10597410" y="4096489"/>
            <a:ext cx="1585284" cy="1459829"/>
          </a:xfrm>
          <a:prstGeom prst="rect">
            <a:avLst/>
          </a:prstGeom>
        </p:spPr>
      </p:pic>
      <p:sp>
        <p:nvSpPr>
          <p:cNvPr id="19" name="TextBox 18">
            <a:extLst>
              <a:ext uri="{FF2B5EF4-FFF2-40B4-BE49-F238E27FC236}">
                <a16:creationId xmlns:a16="http://schemas.microsoft.com/office/drawing/2014/main" id="{649BDF0A-A859-4095-A258-9B62760C261D}"/>
              </a:ext>
            </a:extLst>
          </p:cNvPr>
          <p:cNvSpPr txBox="1"/>
          <p:nvPr/>
        </p:nvSpPr>
        <p:spPr>
          <a:xfrm>
            <a:off x="0" y="30961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LASER ETCHING</a:t>
            </a:r>
          </a:p>
        </p:txBody>
      </p:sp>
      <p:pic>
        <p:nvPicPr>
          <p:cNvPr id="20" name="Picture 19" descr="A piece of luggage&#10;&#10;Description automatically generated">
            <a:extLst>
              <a:ext uri="{FF2B5EF4-FFF2-40B4-BE49-F238E27FC236}">
                <a16:creationId xmlns:a16="http://schemas.microsoft.com/office/drawing/2014/main" id="{6CF6F5B2-DFEA-4EFF-8F0C-36C21748073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664" t="2861" r="2202" b="5323"/>
          <a:stretch/>
        </p:blipFill>
        <p:spPr>
          <a:xfrm rot="5400000">
            <a:off x="10360832" y="1780053"/>
            <a:ext cx="2271016" cy="2146576"/>
          </a:xfrm>
          <a:prstGeom prst="rect">
            <a:avLst/>
          </a:prstGeom>
        </p:spPr>
      </p:pic>
      <p:pic>
        <p:nvPicPr>
          <p:cNvPr id="21" name="Picture 20" descr="A microwave oven&#10;&#10;Description automatically generated">
            <a:extLst>
              <a:ext uri="{FF2B5EF4-FFF2-40B4-BE49-F238E27FC236}">
                <a16:creationId xmlns:a16="http://schemas.microsoft.com/office/drawing/2014/main" id="{4853B0D6-AA22-4AC0-BF25-A91A7E00581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3527" t="4831" r="4325"/>
          <a:stretch/>
        </p:blipFill>
        <p:spPr>
          <a:xfrm>
            <a:off x="6507872" y="1717833"/>
            <a:ext cx="3766894" cy="2271016"/>
          </a:xfrm>
          <a:prstGeom prst="rect">
            <a:avLst/>
          </a:prstGeom>
        </p:spPr>
      </p:pic>
    </p:spTree>
    <p:extLst>
      <p:ext uri="{BB962C8B-B14F-4D97-AF65-F5344CB8AC3E}">
        <p14:creationId xmlns:p14="http://schemas.microsoft.com/office/powerpoint/2010/main" val="821694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DCE810A-CC17-43CA-B449-AFC448EF0427}"/>
              </a:ext>
            </a:extLst>
          </p:cNvPr>
          <p:cNvSpPr txBox="1">
            <a:spLocks/>
          </p:cNvSpPr>
          <p:nvPr/>
        </p:nvSpPr>
        <p:spPr>
          <a:xfrm>
            <a:off x="287384" y="2031390"/>
            <a:ext cx="9426495" cy="548642"/>
          </a:xfrm>
          <a:prstGeom prst="rect">
            <a:avLst/>
          </a:prstGeom>
        </p:spPr>
        <p:txBody>
          <a:bodyPr>
            <a:noAutofit/>
          </a:bodyPr>
          <a:lstStyle>
            <a:lvl1pPr marL="211023" indent="-211023" algn="l" defTabSz="844095" rtl="0" eaLnBrk="1" latinLnBrk="0" hangingPunct="1">
              <a:lnSpc>
                <a:spcPct val="90000"/>
              </a:lnSpc>
              <a:spcBef>
                <a:spcPts val="923"/>
              </a:spcBef>
              <a:buFont typeface="Arial" panose="020B0604020202020204" pitchFamily="34" charset="0"/>
              <a:buChar char="•"/>
              <a:defRPr sz="2584" kern="1200">
                <a:solidFill>
                  <a:schemeClr val="tx1"/>
                </a:solidFill>
                <a:latin typeface="+mn-lt"/>
                <a:ea typeface="+mn-ea"/>
                <a:cs typeface="+mn-cs"/>
              </a:defRPr>
            </a:lvl1pPr>
            <a:lvl2pPr marL="633070" indent="-211023" algn="l" defTabSz="844095"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18" indent="-211023" algn="l" defTabSz="844095" rtl="0" eaLnBrk="1" latinLnBrk="0" hangingPunct="1">
              <a:lnSpc>
                <a:spcPct val="90000"/>
              </a:lnSpc>
              <a:spcBef>
                <a:spcPts val="462"/>
              </a:spcBef>
              <a:buFont typeface="Arial" panose="020B0604020202020204" pitchFamily="34" charset="0"/>
              <a:buChar char="•"/>
              <a:defRPr sz="1847" kern="1200">
                <a:solidFill>
                  <a:schemeClr val="tx1"/>
                </a:solidFill>
                <a:latin typeface="+mn-lt"/>
                <a:ea typeface="+mn-ea"/>
                <a:cs typeface="+mn-cs"/>
              </a:defRPr>
            </a:lvl3pPr>
            <a:lvl4pPr marL="1477167"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213"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62"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308"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55"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403" indent="-211023" algn="l" defTabSz="844095"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marL="0" indent="0" defTabSz="1126135">
              <a:lnSpc>
                <a:spcPct val="150000"/>
              </a:lnSpc>
              <a:buNone/>
            </a:pPr>
            <a:r>
              <a:rPr lang="en-US" sz="2600" dirty="0">
                <a:solidFill>
                  <a:srgbClr val="116937"/>
                </a:solidFill>
                <a:latin typeface="Times New Roman" panose="02020603050405020304" pitchFamily="18" charset="0"/>
                <a:cs typeface="Times New Roman" panose="02020603050405020304" pitchFamily="18" charset="0"/>
              </a:rPr>
              <a:t>Max hanger size / Parts  1500 (L) X 1200(W) X 300 (Depth) </a:t>
            </a:r>
          </a:p>
        </p:txBody>
      </p:sp>
      <p:sp>
        <p:nvSpPr>
          <p:cNvPr id="6" name="TextBox 5">
            <a:extLst>
              <a:ext uri="{FF2B5EF4-FFF2-40B4-BE49-F238E27FC236}">
                <a16:creationId xmlns:a16="http://schemas.microsoft.com/office/drawing/2014/main" id="{4F32C3BE-8AE9-4F5F-AD3D-0C4BDAEFB7E5}"/>
              </a:ext>
            </a:extLst>
          </p:cNvPr>
          <p:cNvSpPr txBox="1"/>
          <p:nvPr/>
        </p:nvSpPr>
        <p:spPr>
          <a:xfrm>
            <a:off x="108520" y="1585114"/>
            <a:ext cx="8800349" cy="892552"/>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pPr algn="l"/>
            <a:r>
              <a:rPr lang="en-US" sz="2600" dirty="0">
                <a:solidFill>
                  <a:srgbClr val="116937"/>
                </a:solidFill>
                <a:latin typeface="Times New Roman" panose="02020603050405020304" pitchFamily="18" charset="0"/>
                <a:cs typeface="Times New Roman" panose="02020603050405020304" pitchFamily="18" charset="0"/>
              </a:rPr>
              <a:t>Chrome Plating Line – </a:t>
            </a:r>
            <a:r>
              <a:rPr lang="en-US" sz="2600" b="0" dirty="0">
                <a:solidFill>
                  <a:srgbClr val="116937"/>
                </a:solidFill>
                <a:latin typeface="Times New Roman" panose="02020603050405020304" pitchFamily="18" charset="0"/>
                <a:cs typeface="Times New Roman" panose="02020603050405020304" pitchFamily="18" charset="0"/>
              </a:rPr>
              <a:t>Complete automation for plastic parts</a:t>
            </a:r>
          </a:p>
          <a:p>
            <a:pPr algn="l"/>
            <a:endParaRPr lang="en-US" sz="2600" dirty="0">
              <a:solidFill>
                <a:srgbClr val="116937"/>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AF4D374-CCD0-42D0-84F9-FFE6B10F3874}"/>
              </a:ext>
            </a:extLst>
          </p:cNvPr>
          <p:cNvSpPr txBox="1"/>
          <p:nvPr/>
        </p:nvSpPr>
        <p:spPr>
          <a:xfrm>
            <a:off x="1161094" y="98258"/>
            <a:ext cx="10894978"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Chrome Plating </a:t>
            </a:r>
          </a:p>
        </p:txBody>
      </p:sp>
      <p:pic>
        <p:nvPicPr>
          <p:cNvPr id="3" name="Picture 2" descr="A person standing in a factory&#10;&#10;Description automatically generated with medium confidence">
            <a:extLst>
              <a:ext uri="{FF2B5EF4-FFF2-40B4-BE49-F238E27FC236}">
                <a16:creationId xmlns:a16="http://schemas.microsoft.com/office/drawing/2014/main" id="{A3BC6921-E111-4D88-AD29-0021D5FFE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3010739"/>
            <a:ext cx="12253424" cy="5581052"/>
          </a:xfrm>
          <a:prstGeom prst="rect">
            <a:avLst/>
          </a:prstGeom>
        </p:spPr>
      </p:pic>
    </p:spTree>
    <p:extLst>
      <p:ext uri="{BB962C8B-B14F-4D97-AF65-F5344CB8AC3E}">
        <p14:creationId xmlns:p14="http://schemas.microsoft.com/office/powerpoint/2010/main" val="702077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gnifying glass&#10;&#10;Description automatically generated with medium confidence">
            <a:extLst>
              <a:ext uri="{FF2B5EF4-FFF2-40B4-BE49-F238E27FC236}">
                <a16:creationId xmlns:a16="http://schemas.microsoft.com/office/drawing/2014/main" id="{C0B15742-67F6-9EAE-532D-5529511F12D1}"/>
              </a:ext>
            </a:extLst>
          </p:cNvPr>
          <p:cNvPicPr>
            <a:picLocks noChangeAspect="1"/>
          </p:cNvPicPr>
          <p:nvPr/>
        </p:nvPicPr>
        <p:blipFill rotWithShape="1">
          <a:blip r:embed="rId2">
            <a:extLst>
              <a:ext uri="{28A0092B-C50C-407E-A947-70E740481C1C}">
                <a14:useLocalDpi xmlns:a14="http://schemas.microsoft.com/office/drawing/2010/main" val="0"/>
              </a:ext>
            </a:extLst>
          </a:blip>
          <a:srcRect l="5885" t="9383" r="9308" b="19318"/>
          <a:stretch/>
        </p:blipFill>
        <p:spPr>
          <a:xfrm>
            <a:off x="4395108" y="5086093"/>
            <a:ext cx="4004094" cy="3639213"/>
          </a:xfrm>
          <a:prstGeom prst="rect">
            <a:avLst/>
          </a:prstGeom>
        </p:spPr>
      </p:pic>
      <p:pic>
        <p:nvPicPr>
          <p:cNvPr id="7" name="Picture 6" descr="A close-up of a tire&#10;&#10;Description automatically generated with low confidence">
            <a:extLst>
              <a:ext uri="{FF2B5EF4-FFF2-40B4-BE49-F238E27FC236}">
                <a16:creationId xmlns:a16="http://schemas.microsoft.com/office/drawing/2014/main" id="{DC8CB0B1-B7C0-ABFA-2A24-8C7F7D9DD123}"/>
              </a:ext>
            </a:extLst>
          </p:cNvPr>
          <p:cNvPicPr>
            <a:picLocks noChangeAspect="1"/>
          </p:cNvPicPr>
          <p:nvPr/>
        </p:nvPicPr>
        <p:blipFill rotWithShape="1">
          <a:blip r:embed="rId3">
            <a:extLst>
              <a:ext uri="{28A0092B-C50C-407E-A947-70E740481C1C}">
                <a14:useLocalDpi xmlns:a14="http://schemas.microsoft.com/office/drawing/2010/main" val="0"/>
              </a:ext>
            </a:extLst>
          </a:blip>
          <a:srcRect l="15102" r="17415"/>
          <a:stretch/>
        </p:blipFill>
        <p:spPr>
          <a:xfrm rot="5400000">
            <a:off x="390463" y="4883407"/>
            <a:ext cx="3639213" cy="4044587"/>
          </a:xfrm>
          <a:prstGeom prst="rect">
            <a:avLst/>
          </a:prstGeom>
        </p:spPr>
      </p:pic>
      <p:sp>
        <p:nvSpPr>
          <p:cNvPr id="10" name="TextBox 9">
            <a:extLst>
              <a:ext uri="{FF2B5EF4-FFF2-40B4-BE49-F238E27FC236}">
                <a16:creationId xmlns:a16="http://schemas.microsoft.com/office/drawing/2014/main" id="{51B2825D-3055-1C43-5F56-2C8503F2A50F}"/>
              </a:ext>
            </a:extLst>
          </p:cNvPr>
          <p:cNvSpPr txBox="1"/>
          <p:nvPr/>
        </p:nvSpPr>
        <p:spPr>
          <a:xfrm>
            <a:off x="1152687" y="294201"/>
            <a:ext cx="10894978"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Chrome Plating </a:t>
            </a:r>
          </a:p>
        </p:txBody>
      </p:sp>
      <p:pic>
        <p:nvPicPr>
          <p:cNvPr id="2" name="Picture 1" descr="A pair of sunglasses&#10;&#10;Description automatically generated with medium confidence">
            <a:extLst>
              <a:ext uri="{FF2B5EF4-FFF2-40B4-BE49-F238E27FC236}">
                <a16:creationId xmlns:a16="http://schemas.microsoft.com/office/drawing/2014/main" id="{8FD372F6-D5C0-37E8-72F4-864EE6115FF6}"/>
              </a:ext>
            </a:extLst>
          </p:cNvPr>
          <p:cNvPicPr>
            <a:picLocks noChangeAspect="1"/>
          </p:cNvPicPr>
          <p:nvPr/>
        </p:nvPicPr>
        <p:blipFill rotWithShape="1">
          <a:blip r:embed="rId4">
            <a:extLst>
              <a:ext uri="{28A0092B-C50C-407E-A947-70E740481C1C}">
                <a14:useLocalDpi xmlns:a14="http://schemas.microsoft.com/office/drawing/2010/main" val="0"/>
              </a:ext>
            </a:extLst>
          </a:blip>
          <a:srcRect l="23163" t="26803" r="15919" b="18232"/>
          <a:stretch/>
        </p:blipFill>
        <p:spPr>
          <a:xfrm>
            <a:off x="187777" y="1946839"/>
            <a:ext cx="4044587" cy="2737041"/>
          </a:xfrm>
          <a:prstGeom prst="rect">
            <a:avLst/>
          </a:prstGeom>
        </p:spPr>
      </p:pic>
      <p:pic>
        <p:nvPicPr>
          <p:cNvPr id="4" name="Picture 3">
            <a:extLst>
              <a:ext uri="{FF2B5EF4-FFF2-40B4-BE49-F238E27FC236}">
                <a16:creationId xmlns:a16="http://schemas.microsoft.com/office/drawing/2014/main" id="{A4CDA9AA-875E-0C94-56AD-AD7EA7C508F6}"/>
              </a:ext>
            </a:extLst>
          </p:cNvPr>
          <p:cNvPicPr>
            <a:picLocks noChangeAspect="1"/>
          </p:cNvPicPr>
          <p:nvPr/>
        </p:nvPicPr>
        <p:blipFill rotWithShape="1">
          <a:blip r:embed="rId5">
            <a:extLst>
              <a:ext uri="{28A0092B-C50C-407E-A947-70E740481C1C}">
                <a14:useLocalDpi xmlns:a14="http://schemas.microsoft.com/office/drawing/2010/main" val="0"/>
              </a:ext>
            </a:extLst>
          </a:blip>
          <a:srcRect l="19092" t="15859" r="13188" b="11377"/>
          <a:stretch/>
        </p:blipFill>
        <p:spPr>
          <a:xfrm rot="10800000">
            <a:off x="4310741" y="1946839"/>
            <a:ext cx="3396513" cy="2737043"/>
          </a:xfrm>
          <a:prstGeom prst="rect">
            <a:avLst/>
          </a:prstGeom>
        </p:spPr>
      </p:pic>
      <p:pic>
        <p:nvPicPr>
          <p:cNvPr id="6" name="Picture 5">
            <a:extLst>
              <a:ext uri="{FF2B5EF4-FFF2-40B4-BE49-F238E27FC236}">
                <a16:creationId xmlns:a16="http://schemas.microsoft.com/office/drawing/2014/main" id="{8F822281-2A42-7AA1-2954-FB213B79FC48}"/>
              </a:ext>
            </a:extLst>
          </p:cNvPr>
          <p:cNvPicPr>
            <a:picLocks noChangeAspect="1"/>
          </p:cNvPicPr>
          <p:nvPr/>
        </p:nvPicPr>
        <p:blipFill rotWithShape="1">
          <a:blip r:embed="rId6">
            <a:extLst>
              <a:ext uri="{28A0092B-C50C-407E-A947-70E740481C1C}">
                <a14:useLocalDpi xmlns:a14="http://schemas.microsoft.com/office/drawing/2010/main" val="0"/>
              </a:ext>
            </a:extLst>
          </a:blip>
          <a:srcRect l="2925" t="2993" r="15170" b="9933"/>
          <a:stretch/>
        </p:blipFill>
        <p:spPr>
          <a:xfrm>
            <a:off x="8673742" y="5086092"/>
            <a:ext cx="2567352" cy="3639213"/>
          </a:xfrm>
          <a:prstGeom prst="rect">
            <a:avLst/>
          </a:prstGeom>
        </p:spPr>
      </p:pic>
      <p:pic>
        <p:nvPicPr>
          <p:cNvPr id="8" name="Picture 7" descr="A close up of a mask&#10;&#10;Description automatically generated with low confidence">
            <a:extLst>
              <a:ext uri="{FF2B5EF4-FFF2-40B4-BE49-F238E27FC236}">
                <a16:creationId xmlns:a16="http://schemas.microsoft.com/office/drawing/2014/main" id="{ED98C032-81DE-263B-614B-4B6C702E444D}"/>
              </a:ext>
            </a:extLst>
          </p:cNvPr>
          <p:cNvPicPr>
            <a:picLocks noChangeAspect="1"/>
          </p:cNvPicPr>
          <p:nvPr/>
        </p:nvPicPr>
        <p:blipFill rotWithShape="1">
          <a:blip r:embed="rId7">
            <a:extLst>
              <a:ext uri="{28A0092B-C50C-407E-A947-70E740481C1C}">
                <a14:useLocalDpi xmlns:a14="http://schemas.microsoft.com/office/drawing/2010/main" val="0"/>
              </a:ext>
            </a:extLst>
          </a:blip>
          <a:srcRect l="14694" r="20816" b="5778"/>
          <a:stretch/>
        </p:blipFill>
        <p:spPr>
          <a:xfrm rot="5400000">
            <a:off x="8143640" y="1905421"/>
            <a:ext cx="2733789" cy="2823129"/>
          </a:xfrm>
          <a:prstGeom prst="rect">
            <a:avLst/>
          </a:prstGeom>
        </p:spPr>
      </p:pic>
    </p:spTree>
    <p:extLst>
      <p:ext uri="{BB962C8B-B14F-4D97-AF65-F5344CB8AC3E}">
        <p14:creationId xmlns:p14="http://schemas.microsoft.com/office/powerpoint/2010/main" val="221213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488" y="1565178"/>
            <a:ext cx="11173968" cy="6555641"/>
          </a:xfrm>
          <a:prstGeom prst="rect">
            <a:avLst/>
          </a:prstGeom>
        </p:spPr>
        <p:txBody>
          <a:bodyPr wrap="square">
            <a:spAutoFit/>
          </a:bodyPr>
          <a:lstStyle/>
          <a:p>
            <a:pPr marL="514350" indent="-514350">
              <a:buFont typeface="Arial" panose="020B0604020202020204" pitchFamily="34" charset="0"/>
              <a:buChar char="•"/>
            </a:pPr>
            <a:r>
              <a:rPr lang="en-US" sz="2800" b="1" dirty="0">
                <a:solidFill>
                  <a:srgbClr val="116937"/>
                </a:solidFill>
                <a:latin typeface="Times New Roman" panose="02020603050405020304" pitchFamily="18" charset="0"/>
                <a:cs typeface="Times New Roman" panose="02020603050405020304" pitchFamily="18" charset="0"/>
              </a:rPr>
              <a:t>Hot Foil Stamping : </a:t>
            </a:r>
            <a:r>
              <a:rPr lang="en-IN" sz="2600" dirty="0">
                <a:solidFill>
                  <a:srgbClr val="116937"/>
                </a:solidFill>
                <a:latin typeface="Times New Roman" panose="02020603050405020304" pitchFamily="18" charset="0"/>
                <a:cs typeface="Times New Roman" panose="02020603050405020304" pitchFamily="18" charset="0"/>
              </a:rPr>
              <a:t>Our Hot stamping capability can make different kinds of hot stamping process. Our engineers are expert in guiding the process from the tool design stage itself. We have capability to print parts up to 300 mm in length. </a:t>
            </a:r>
          </a:p>
          <a:p>
            <a:pPr marL="514350" indent="-514350">
              <a:buFont typeface="Arial" panose="020B0604020202020204" pitchFamily="34" charset="0"/>
              <a:buChar char="•"/>
            </a:pPr>
            <a:endParaRPr lang="en-US" sz="2400" b="1" dirty="0">
              <a:solidFill>
                <a:srgbClr val="116937"/>
              </a:solidFill>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Char char="•"/>
            </a:pPr>
            <a:r>
              <a:rPr lang="en-US" sz="2800" b="1" dirty="0">
                <a:solidFill>
                  <a:srgbClr val="116937"/>
                </a:solidFill>
                <a:latin typeface="Times New Roman" panose="02020603050405020304" pitchFamily="18" charset="0"/>
                <a:cs typeface="Times New Roman" panose="02020603050405020304" pitchFamily="18" charset="0"/>
              </a:rPr>
              <a:t>Ultrasonic Welding : </a:t>
            </a:r>
            <a:r>
              <a:rPr lang="en-IN" sz="2600" dirty="0">
                <a:solidFill>
                  <a:srgbClr val="116937"/>
                </a:solidFill>
                <a:latin typeface="Times New Roman" panose="02020603050405020304" pitchFamily="18" charset="0"/>
                <a:cs typeface="Times New Roman" panose="02020603050405020304" pitchFamily="18" charset="0"/>
              </a:rPr>
              <a:t>ACT has 4 Ultrasonic Welding lines to meet specific customer requirements. Ultrasonic Welding is a great replacement for screws, glue, and snap-fit designs. As such, it has broad range of applications and is a cost-effective and environmentally friendly solution.</a:t>
            </a:r>
          </a:p>
          <a:p>
            <a:pPr marL="514350" indent="-514350">
              <a:buFont typeface="Arial" panose="020B0604020202020204" pitchFamily="34" charset="0"/>
              <a:buChar char="•"/>
            </a:pPr>
            <a:endParaRPr lang="en-IN" sz="2600" b="1" dirty="0">
              <a:solidFill>
                <a:srgbClr val="116937"/>
              </a:solidFill>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Char char="•"/>
            </a:pPr>
            <a:r>
              <a:rPr lang="en-US" sz="2800" b="1" dirty="0">
                <a:solidFill>
                  <a:srgbClr val="116937"/>
                </a:solidFill>
                <a:latin typeface="Times New Roman" panose="02020603050405020304" pitchFamily="18" charset="0"/>
                <a:cs typeface="Times New Roman" panose="02020603050405020304" pitchFamily="18" charset="0"/>
              </a:rPr>
              <a:t>Value added assembly : </a:t>
            </a:r>
            <a:r>
              <a:rPr lang="en-IN" sz="2600" dirty="0">
                <a:solidFill>
                  <a:srgbClr val="116937"/>
                </a:solidFill>
                <a:latin typeface="Times New Roman" panose="02020603050405020304" pitchFamily="18" charset="0"/>
                <a:cs typeface="Times New Roman" panose="02020603050405020304" pitchFamily="18" charset="0"/>
              </a:rPr>
              <a:t>Manufacturing of individual components to fully-assembled functional devices require a holistic approach to building products. We need to combine technology with expertise and wisdom in delivering the desired outcome.  Therefore, We understand and are committed to be a one point supplier who  offer mix ‘n‘ match solutions to save customers both time and money</a:t>
            </a:r>
            <a:endParaRPr lang="en-US" sz="2600" dirty="0">
              <a:solidFill>
                <a:srgbClr val="116937"/>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9BDF0A-A859-4095-A258-9B62760C261D}"/>
              </a:ext>
            </a:extLst>
          </p:cNvPr>
          <p:cNvSpPr txBox="1"/>
          <p:nvPr/>
        </p:nvSpPr>
        <p:spPr>
          <a:xfrm>
            <a:off x="0" y="30961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Hot Stamping – Ultrasonic Welding – Assembly</a:t>
            </a:r>
          </a:p>
        </p:txBody>
      </p:sp>
    </p:spTree>
    <p:extLst>
      <p:ext uri="{BB962C8B-B14F-4D97-AF65-F5344CB8AC3E}">
        <p14:creationId xmlns:p14="http://schemas.microsoft.com/office/powerpoint/2010/main" val="342648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713ADA-6AB9-43DD-84C2-6BFDA68851D1}"/>
              </a:ext>
            </a:extLst>
          </p:cNvPr>
          <p:cNvPicPr>
            <a:picLocks noChangeAspect="1"/>
          </p:cNvPicPr>
          <p:nvPr/>
        </p:nvPicPr>
        <p:blipFill>
          <a:blip r:embed="rId3"/>
          <a:stretch>
            <a:fillRect/>
          </a:stretch>
        </p:blipFill>
        <p:spPr>
          <a:xfrm>
            <a:off x="10315840" y="1707316"/>
            <a:ext cx="2318165" cy="2928710"/>
          </a:xfrm>
          <a:prstGeom prst="rect">
            <a:avLst/>
          </a:prstGeom>
        </p:spPr>
      </p:pic>
      <p:sp>
        <p:nvSpPr>
          <p:cNvPr id="6" name="TextBox 5">
            <a:extLst>
              <a:ext uri="{FF2B5EF4-FFF2-40B4-BE49-F238E27FC236}">
                <a16:creationId xmlns:a16="http://schemas.microsoft.com/office/drawing/2014/main" id="{22C652C9-62CC-42E0-8B9F-91848A6BDC46}"/>
              </a:ext>
            </a:extLst>
          </p:cNvPr>
          <p:cNvSpPr txBox="1"/>
          <p:nvPr/>
        </p:nvSpPr>
        <p:spPr>
          <a:xfrm>
            <a:off x="344706" y="1579300"/>
            <a:ext cx="6565392" cy="7848302"/>
          </a:xfrm>
          <a:prstGeom prst="rect">
            <a:avLst/>
          </a:prstGeom>
          <a:noFill/>
        </p:spPr>
        <p:txBody>
          <a:bodyPr wrap="square" rtlCol="0">
            <a:spAutoFit/>
          </a:bodyPr>
          <a:lstStyle/>
          <a:p>
            <a:pPr defTabSz="844095">
              <a:lnSpc>
                <a:spcPct val="90000"/>
              </a:lnSpc>
              <a:spcBef>
                <a:spcPct val="0"/>
              </a:spcBef>
            </a:pPr>
            <a:r>
              <a:rPr lang="en-IN" sz="2800" b="1" dirty="0">
                <a:solidFill>
                  <a:srgbClr val="116937"/>
                </a:solidFill>
                <a:latin typeface="Times New Roman" panose="02020603050405020304" pitchFamily="18" charset="0"/>
                <a:cs typeface="Times New Roman" panose="02020603050405020304" pitchFamily="18" charset="0"/>
              </a:rPr>
              <a:t>Screen Printing</a:t>
            </a:r>
          </a:p>
          <a:p>
            <a:pPr defTabSz="844095">
              <a:lnSpc>
                <a:spcPct val="90000"/>
              </a:lnSpc>
              <a:spcBef>
                <a:spcPct val="0"/>
              </a:spcBef>
            </a:pPr>
            <a:endParaRPr lang="en-IN" sz="2800" b="1" dirty="0">
              <a:solidFill>
                <a:srgbClr val="116937"/>
              </a:solidFill>
              <a:latin typeface="Times New Roman" panose="02020603050405020304" pitchFamily="18" charset="0"/>
              <a:cs typeface="Times New Roman" panose="02020603050405020304" pitchFamily="18" charset="0"/>
            </a:endParaRPr>
          </a:p>
          <a:p>
            <a:pPr defTabSz="844095">
              <a:lnSpc>
                <a:spcPct val="90000"/>
              </a:lnSpc>
              <a:spcBef>
                <a:spcPct val="0"/>
              </a:spcBef>
            </a:pPr>
            <a:r>
              <a:rPr lang="en-IN" sz="2800" b="1" dirty="0">
                <a:solidFill>
                  <a:srgbClr val="116937"/>
                </a:solidFill>
                <a:latin typeface="Times New Roman" panose="02020603050405020304" pitchFamily="18" charset="0"/>
                <a:cs typeface="Times New Roman" panose="02020603050405020304" pitchFamily="18" charset="0"/>
              </a:rPr>
              <a:t>Advantages:</a:t>
            </a:r>
          </a:p>
          <a:p>
            <a:pPr marL="457200" indent="-457200" defTabSz="844095">
              <a:lnSpc>
                <a:spcPct val="90000"/>
              </a:lnSpc>
              <a:spcBef>
                <a:spcPct val="0"/>
              </a:spcBef>
              <a:buFont typeface="Arial" panose="020B0604020202020204" pitchFamily="34" charset="0"/>
              <a:buChar char="•"/>
            </a:pPr>
            <a:r>
              <a:rPr lang="en-IN" sz="2800" dirty="0">
                <a:solidFill>
                  <a:srgbClr val="116937"/>
                </a:solidFill>
                <a:latin typeface="Times New Roman" panose="02020603050405020304" pitchFamily="18" charset="0"/>
                <a:cs typeface="Times New Roman" panose="02020603050405020304" pitchFamily="18" charset="0"/>
              </a:rPr>
              <a:t>Printing, forming and injection process in single-roof platform with highly skilled team.</a:t>
            </a:r>
          </a:p>
          <a:p>
            <a:pPr marL="457200" indent="-457200" defTabSz="844095">
              <a:lnSpc>
                <a:spcPct val="90000"/>
              </a:lnSpc>
              <a:spcBef>
                <a:spcPct val="0"/>
              </a:spcBef>
              <a:buFont typeface="Arial" panose="020B0604020202020204" pitchFamily="34" charset="0"/>
              <a:buChar char="•"/>
            </a:pPr>
            <a:r>
              <a:rPr lang="en-IN" sz="2800" dirty="0">
                <a:solidFill>
                  <a:srgbClr val="116937"/>
                </a:solidFill>
                <a:latin typeface="Times New Roman" panose="02020603050405020304" pitchFamily="18" charset="0"/>
                <a:cs typeface="Times New Roman" panose="02020603050405020304" pitchFamily="18" charset="0"/>
              </a:rPr>
              <a:t>Speciality in design concept proposal and solution provider to customer</a:t>
            </a:r>
          </a:p>
          <a:p>
            <a:pPr marL="457200" indent="-457200" defTabSz="844095">
              <a:lnSpc>
                <a:spcPct val="90000"/>
              </a:lnSpc>
              <a:spcBef>
                <a:spcPct val="0"/>
              </a:spcBef>
              <a:buFont typeface="Arial" panose="020B0604020202020204" pitchFamily="34" charset="0"/>
              <a:buChar char="•"/>
            </a:pPr>
            <a:r>
              <a:rPr lang="en-IN" sz="2800" dirty="0">
                <a:solidFill>
                  <a:srgbClr val="116937"/>
                </a:solidFill>
                <a:latin typeface="Times New Roman" panose="02020603050405020304" pitchFamily="18" charset="0"/>
                <a:cs typeface="Times New Roman" panose="02020603050405020304" pitchFamily="18" charset="0"/>
              </a:rPr>
              <a:t>State-of-the-art, world’s </a:t>
            </a:r>
            <a:r>
              <a:rPr lang="en-US" sz="2800" dirty="0">
                <a:solidFill>
                  <a:srgbClr val="116937"/>
                </a:solidFill>
                <a:latin typeface="Times New Roman" panose="02020603050405020304" pitchFamily="18" charset="0"/>
                <a:cs typeface="Times New Roman" panose="02020603050405020304" pitchFamily="18" charset="0"/>
              </a:rPr>
              <a:t>latest technology with fully automated Japanese, German </a:t>
            </a:r>
            <a:r>
              <a:rPr lang="en-IN" sz="2800" dirty="0">
                <a:solidFill>
                  <a:srgbClr val="116937"/>
                </a:solidFill>
                <a:latin typeface="Times New Roman" panose="02020603050405020304" pitchFamily="18" charset="0"/>
                <a:cs typeface="Times New Roman" panose="02020603050405020304" pitchFamily="18" charset="0"/>
              </a:rPr>
              <a:t>&amp; Taiwan make machines.</a:t>
            </a:r>
          </a:p>
          <a:p>
            <a:pPr marL="457200" indent="-457200" defTabSz="844095">
              <a:lnSpc>
                <a:spcPct val="90000"/>
              </a:lnSpc>
              <a:spcBef>
                <a:spcPct val="0"/>
              </a:spcBef>
              <a:buFont typeface="Arial" panose="020B0604020202020204" pitchFamily="34" charset="0"/>
              <a:buChar char="•"/>
            </a:pPr>
            <a:endParaRPr lang="en-IN" sz="2800" dirty="0">
              <a:solidFill>
                <a:srgbClr val="116937"/>
              </a:solidFill>
              <a:latin typeface="Times New Roman" panose="02020603050405020304" pitchFamily="18" charset="0"/>
              <a:cs typeface="Times New Roman" panose="02020603050405020304" pitchFamily="18" charset="0"/>
            </a:endParaRPr>
          </a:p>
          <a:p>
            <a:pPr defTabSz="844095">
              <a:lnSpc>
                <a:spcPct val="90000"/>
              </a:lnSpc>
              <a:spcBef>
                <a:spcPct val="0"/>
              </a:spcBef>
            </a:pPr>
            <a:r>
              <a:rPr lang="en-IN" sz="2800" b="1" dirty="0">
                <a:solidFill>
                  <a:srgbClr val="116937"/>
                </a:solidFill>
                <a:latin typeface="Times New Roman" panose="02020603050405020304" pitchFamily="18" charset="0"/>
                <a:cs typeface="Times New Roman" panose="02020603050405020304" pitchFamily="18" charset="0"/>
              </a:rPr>
              <a:t>Applications : </a:t>
            </a:r>
            <a:r>
              <a:rPr lang="en-IN" sz="2800" dirty="0">
                <a:solidFill>
                  <a:srgbClr val="116937"/>
                </a:solidFill>
                <a:latin typeface="Times New Roman" panose="02020603050405020304" pitchFamily="18" charset="0"/>
                <a:cs typeface="Times New Roman" panose="02020603050405020304" pitchFamily="18" charset="0"/>
              </a:rPr>
              <a:t>Home Appliances, Automotive, Mobile communications, Computers etc.</a:t>
            </a:r>
          </a:p>
          <a:p>
            <a:pPr defTabSz="844095">
              <a:lnSpc>
                <a:spcPct val="90000"/>
              </a:lnSpc>
              <a:spcBef>
                <a:spcPct val="0"/>
              </a:spcBef>
            </a:pPr>
            <a:endParaRPr lang="en-IN" sz="2800" dirty="0">
              <a:solidFill>
                <a:srgbClr val="116937"/>
              </a:solidFill>
              <a:latin typeface="Times New Roman" panose="02020603050405020304" pitchFamily="18" charset="0"/>
              <a:cs typeface="Times New Roman" panose="02020603050405020304" pitchFamily="18" charset="0"/>
            </a:endParaRPr>
          </a:p>
          <a:p>
            <a:pPr marL="457200" indent="-457200" defTabSz="844095">
              <a:lnSpc>
                <a:spcPct val="90000"/>
              </a:lnSpc>
              <a:spcBef>
                <a:spcPct val="0"/>
              </a:spcBef>
              <a:buFont typeface="Arial" panose="020B0604020202020204" pitchFamily="34" charset="0"/>
              <a:buChar char="•"/>
            </a:pPr>
            <a:endParaRPr lang="en-IN" sz="2800" dirty="0">
              <a:solidFill>
                <a:srgbClr val="116937"/>
              </a:solidFill>
              <a:latin typeface="Times New Roman" panose="02020603050405020304" pitchFamily="18" charset="0"/>
              <a:cs typeface="Times New Roman" panose="02020603050405020304" pitchFamily="18" charset="0"/>
            </a:endParaRPr>
          </a:p>
          <a:p>
            <a:pPr marL="457200" indent="-457200" defTabSz="844095">
              <a:lnSpc>
                <a:spcPct val="90000"/>
              </a:lnSpc>
              <a:spcBef>
                <a:spcPct val="0"/>
              </a:spcBef>
              <a:buFont typeface="Arial" panose="020B0604020202020204" pitchFamily="34" charset="0"/>
              <a:buChar char="•"/>
            </a:pPr>
            <a:endParaRPr lang="en-IN" sz="2800" dirty="0">
              <a:solidFill>
                <a:srgbClr val="116937"/>
              </a:solidFill>
              <a:latin typeface="Times New Roman" panose="02020603050405020304" pitchFamily="18" charset="0"/>
              <a:cs typeface="Times New Roman" panose="02020603050405020304" pitchFamily="18" charset="0"/>
            </a:endParaRPr>
          </a:p>
          <a:p>
            <a:pPr marL="457200" indent="-457200" defTabSz="844095">
              <a:lnSpc>
                <a:spcPct val="90000"/>
              </a:lnSpc>
              <a:spcBef>
                <a:spcPct val="0"/>
              </a:spcBef>
              <a:buFont typeface="Arial" panose="020B0604020202020204" pitchFamily="34" charset="0"/>
              <a:buChar char="•"/>
            </a:pPr>
            <a:endParaRPr lang="en-IN" sz="2800" dirty="0">
              <a:solidFill>
                <a:srgbClr val="116937"/>
              </a:solidFill>
              <a:latin typeface="Times New Roman" panose="02020603050405020304" pitchFamily="18" charset="0"/>
              <a:cs typeface="Times New Roman" panose="02020603050405020304" pitchFamily="18" charset="0"/>
            </a:endParaRPr>
          </a:p>
          <a:p>
            <a:pPr defTabSz="844095">
              <a:lnSpc>
                <a:spcPct val="90000"/>
              </a:lnSpc>
              <a:spcBef>
                <a:spcPct val="0"/>
              </a:spcBef>
            </a:pPr>
            <a:endParaRPr lang="en-IN" sz="2800" dirty="0">
              <a:solidFill>
                <a:srgbClr val="116937"/>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7382C28-4A2A-4BF3-9CA2-4CE19A56B70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724178" y="1872372"/>
            <a:ext cx="2706633" cy="2285601"/>
          </a:xfrm>
          <a:prstGeom prst="rect">
            <a:avLst/>
          </a:prstGeom>
        </p:spPr>
      </p:pic>
      <p:pic>
        <p:nvPicPr>
          <p:cNvPr id="14" name="Picture 13">
            <a:extLst>
              <a:ext uri="{FF2B5EF4-FFF2-40B4-BE49-F238E27FC236}">
                <a16:creationId xmlns:a16="http://schemas.microsoft.com/office/drawing/2014/main" id="{6ACCBC2F-C91F-4C2B-8B92-231A5357874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189969" y="5318069"/>
            <a:ext cx="2540839" cy="1276904"/>
          </a:xfrm>
          <a:prstGeom prst="rect">
            <a:avLst/>
          </a:prstGeom>
        </p:spPr>
      </p:pic>
      <p:sp>
        <p:nvSpPr>
          <p:cNvPr id="13" name="TextBox 12">
            <a:extLst>
              <a:ext uri="{FF2B5EF4-FFF2-40B4-BE49-F238E27FC236}">
                <a16:creationId xmlns:a16="http://schemas.microsoft.com/office/drawing/2014/main" id="{65193EB4-C13F-48DE-9216-AA5802A9AEC4}"/>
              </a:ext>
            </a:extLst>
          </p:cNvPr>
          <p:cNvSpPr txBox="1"/>
          <p:nvPr/>
        </p:nvSpPr>
        <p:spPr>
          <a:xfrm>
            <a:off x="0" y="337584"/>
            <a:ext cx="12821054" cy="5909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pPr defTabSz="844095">
              <a:lnSpc>
                <a:spcPct val="90000"/>
              </a:lnSpc>
              <a:spcBef>
                <a:spcPct val="0"/>
              </a:spcBef>
            </a:pPr>
            <a:r>
              <a:rPr lang="en-US" sz="3600" dirty="0">
                <a:solidFill>
                  <a:srgbClr val="116937"/>
                </a:solidFill>
                <a:latin typeface="Times New Roman" panose="02020603050405020304" pitchFamily="18" charset="0"/>
                <a:cs typeface="Times New Roman" panose="02020603050405020304" pitchFamily="18" charset="0"/>
              </a:rPr>
              <a:t>Screen Printing</a:t>
            </a:r>
          </a:p>
        </p:txBody>
      </p:sp>
    </p:spTree>
    <p:extLst>
      <p:ext uri="{BB962C8B-B14F-4D97-AF65-F5344CB8AC3E}">
        <p14:creationId xmlns:p14="http://schemas.microsoft.com/office/powerpoint/2010/main" val="2419845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A1311-677D-48EA-8C81-EEF8A353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934" y="1819530"/>
            <a:ext cx="3765685" cy="2085610"/>
          </a:xfrm>
          <a:prstGeom prst="rect">
            <a:avLst/>
          </a:prstGeom>
        </p:spPr>
      </p:pic>
      <p:pic>
        <p:nvPicPr>
          <p:cNvPr id="5" name="Picture 4">
            <a:extLst>
              <a:ext uri="{FF2B5EF4-FFF2-40B4-BE49-F238E27FC236}">
                <a16:creationId xmlns:a16="http://schemas.microsoft.com/office/drawing/2014/main" id="{72B995CE-E2B4-4A33-B2E2-9AA634DF06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605" r="2990"/>
          <a:stretch/>
        </p:blipFill>
        <p:spPr>
          <a:xfrm>
            <a:off x="6537322" y="4716244"/>
            <a:ext cx="3511297" cy="4156959"/>
          </a:xfrm>
          <a:prstGeom prst="rect">
            <a:avLst/>
          </a:prstGeom>
        </p:spPr>
      </p:pic>
      <p:sp>
        <p:nvSpPr>
          <p:cNvPr id="7" name="TextBox 6">
            <a:extLst>
              <a:ext uri="{FF2B5EF4-FFF2-40B4-BE49-F238E27FC236}">
                <a16:creationId xmlns:a16="http://schemas.microsoft.com/office/drawing/2014/main" id="{65193EB4-C13F-48DE-9216-AA5802A9AEC4}"/>
              </a:ext>
            </a:extLst>
          </p:cNvPr>
          <p:cNvSpPr txBox="1"/>
          <p:nvPr/>
        </p:nvSpPr>
        <p:spPr>
          <a:xfrm>
            <a:off x="0" y="337584"/>
            <a:ext cx="12821054" cy="5909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pPr defTabSz="844095">
              <a:lnSpc>
                <a:spcPct val="90000"/>
              </a:lnSpc>
              <a:spcBef>
                <a:spcPct val="0"/>
              </a:spcBef>
            </a:pPr>
            <a:r>
              <a:rPr lang="en-US" sz="3600" dirty="0">
                <a:solidFill>
                  <a:srgbClr val="116937"/>
                </a:solidFill>
                <a:latin typeface="Times New Roman" panose="02020603050405020304" pitchFamily="18" charset="0"/>
                <a:cs typeface="Times New Roman" panose="02020603050405020304" pitchFamily="18" charset="0"/>
              </a:rPr>
              <a:t>New Products Introduction</a:t>
            </a:r>
          </a:p>
        </p:txBody>
      </p:sp>
      <p:sp>
        <p:nvSpPr>
          <p:cNvPr id="8" name="TextBox 7">
            <a:extLst>
              <a:ext uri="{FF2B5EF4-FFF2-40B4-BE49-F238E27FC236}">
                <a16:creationId xmlns:a16="http://schemas.microsoft.com/office/drawing/2014/main" id="{22C652C9-62CC-42E0-8B9F-91848A6BDC46}"/>
              </a:ext>
            </a:extLst>
          </p:cNvPr>
          <p:cNvSpPr txBox="1"/>
          <p:nvPr/>
        </p:nvSpPr>
        <p:spPr>
          <a:xfrm>
            <a:off x="259239" y="1819530"/>
            <a:ext cx="5263737" cy="7072705"/>
          </a:xfrm>
          <a:prstGeom prst="rect">
            <a:avLst/>
          </a:prstGeom>
          <a:noFill/>
        </p:spPr>
        <p:txBody>
          <a:bodyPr wrap="square" rtlCol="0">
            <a:spAutoFit/>
          </a:bodyPr>
          <a:lstStyle/>
          <a:p>
            <a:pPr defTabSz="844095">
              <a:lnSpc>
                <a:spcPct val="90000"/>
              </a:lnSpc>
              <a:spcBef>
                <a:spcPct val="0"/>
              </a:spcBef>
            </a:pPr>
            <a:r>
              <a:rPr lang="en-IN" sz="2800" b="1" dirty="0">
                <a:solidFill>
                  <a:srgbClr val="116937"/>
                </a:solidFill>
                <a:latin typeface="Times New Roman" panose="02020603050405020304" pitchFamily="18" charset="0"/>
                <a:cs typeface="Times New Roman" panose="02020603050405020304" pitchFamily="18" charset="0"/>
              </a:rPr>
              <a:t>Membrane Switches</a:t>
            </a:r>
          </a:p>
          <a:p>
            <a:pPr defTabSz="844095">
              <a:lnSpc>
                <a:spcPct val="90000"/>
              </a:lnSpc>
              <a:spcBef>
                <a:spcPct val="0"/>
              </a:spcBef>
            </a:pPr>
            <a:endParaRPr lang="en-IN" sz="2800" b="1" dirty="0">
              <a:solidFill>
                <a:srgbClr val="116937"/>
              </a:solidFill>
              <a:latin typeface="Times New Roman" panose="02020603050405020304" pitchFamily="18" charset="0"/>
              <a:cs typeface="Times New Roman" panose="02020603050405020304" pitchFamily="18" charset="0"/>
            </a:endParaRPr>
          </a:p>
          <a:p>
            <a:pPr defTabSz="844095">
              <a:lnSpc>
                <a:spcPct val="90000"/>
              </a:lnSpc>
              <a:spcBef>
                <a:spcPct val="0"/>
              </a:spcBef>
            </a:pPr>
            <a:r>
              <a:rPr lang="en-IN" sz="2800" b="1" dirty="0">
                <a:solidFill>
                  <a:srgbClr val="116937"/>
                </a:solidFill>
                <a:latin typeface="Times New Roman" panose="02020603050405020304" pitchFamily="18" charset="0"/>
                <a:cs typeface="Times New Roman" panose="02020603050405020304" pitchFamily="18" charset="0"/>
              </a:rPr>
              <a:t>Advantages:</a:t>
            </a:r>
          </a:p>
          <a:p>
            <a:pPr marL="457200" indent="-457200">
              <a:buFont typeface="Arial" panose="020B0604020202020204" pitchFamily="34" charset="0"/>
              <a:buChar char="•"/>
            </a:pPr>
            <a:r>
              <a:rPr lang="en-US" sz="2800" dirty="0">
                <a:solidFill>
                  <a:srgbClr val="116937"/>
                </a:solidFill>
                <a:latin typeface="Times New Roman" panose="02020603050405020304" pitchFamily="18" charset="0"/>
                <a:cs typeface="Times New Roman" panose="02020603050405020304" pitchFamily="18" charset="0"/>
              </a:rPr>
              <a:t>Membrane Geeks on developing complex, integrated human-machine interfaces with unique functional, graphics with performance requirements.</a:t>
            </a:r>
          </a:p>
          <a:p>
            <a:pPr marL="457200" indent="-457200">
              <a:buFont typeface="Arial" panose="020B0604020202020204" pitchFamily="34" charset="0"/>
              <a:buChar char="•"/>
            </a:pPr>
            <a:r>
              <a:rPr lang="en-US" sz="2800" dirty="0">
                <a:solidFill>
                  <a:srgbClr val="116937"/>
                </a:solidFill>
                <a:latin typeface="Times New Roman" panose="02020603050405020304" pitchFamily="18" charset="0"/>
                <a:cs typeface="Times New Roman" panose="02020603050405020304" pitchFamily="18" charset="0"/>
              </a:rPr>
              <a:t>Extensive understanding about India US and Europe quality standard in membrane switch and related products.</a:t>
            </a:r>
            <a:endParaRPr lang="en-IN" sz="2800" dirty="0">
              <a:solidFill>
                <a:srgbClr val="116937"/>
              </a:solidFill>
              <a:latin typeface="Times New Roman" panose="02020603050405020304" pitchFamily="18" charset="0"/>
              <a:cs typeface="Times New Roman" panose="02020603050405020304" pitchFamily="18" charset="0"/>
            </a:endParaRPr>
          </a:p>
          <a:p>
            <a:pPr marL="457200" indent="-457200" defTabSz="844095">
              <a:lnSpc>
                <a:spcPct val="90000"/>
              </a:lnSpc>
              <a:spcBef>
                <a:spcPct val="0"/>
              </a:spcBef>
              <a:buFont typeface="Arial" panose="020B0604020202020204" pitchFamily="34" charset="0"/>
              <a:buChar char="•"/>
            </a:pPr>
            <a:endParaRPr lang="en-IN" sz="2800" dirty="0">
              <a:solidFill>
                <a:srgbClr val="116937"/>
              </a:solidFill>
              <a:latin typeface="Times New Roman" panose="02020603050405020304" pitchFamily="18" charset="0"/>
              <a:cs typeface="Times New Roman" panose="02020603050405020304" pitchFamily="18" charset="0"/>
            </a:endParaRPr>
          </a:p>
          <a:p>
            <a:pPr defTabSz="844095">
              <a:lnSpc>
                <a:spcPct val="90000"/>
              </a:lnSpc>
              <a:spcBef>
                <a:spcPct val="0"/>
              </a:spcBef>
            </a:pPr>
            <a:r>
              <a:rPr lang="en-IN" sz="2800" b="1" dirty="0">
                <a:solidFill>
                  <a:srgbClr val="116937"/>
                </a:solidFill>
                <a:latin typeface="Times New Roman" panose="02020603050405020304" pitchFamily="18" charset="0"/>
                <a:cs typeface="Times New Roman" panose="02020603050405020304" pitchFamily="18" charset="0"/>
              </a:rPr>
              <a:t>Applications : </a:t>
            </a:r>
            <a:r>
              <a:rPr lang="en-IN" sz="2800" dirty="0">
                <a:solidFill>
                  <a:srgbClr val="116937"/>
                </a:solidFill>
                <a:latin typeface="Times New Roman" panose="02020603050405020304" pitchFamily="18" charset="0"/>
                <a:cs typeface="Times New Roman" panose="02020603050405020304" pitchFamily="18" charset="0"/>
              </a:rPr>
              <a:t>Home Appliances, Electronic Applications etc.</a:t>
            </a:r>
          </a:p>
          <a:p>
            <a:pPr defTabSz="844095">
              <a:lnSpc>
                <a:spcPct val="90000"/>
              </a:lnSpc>
              <a:spcBef>
                <a:spcPct val="0"/>
              </a:spcBef>
            </a:pPr>
            <a:endParaRPr lang="en-IN" sz="2800" dirty="0">
              <a:solidFill>
                <a:srgbClr val="116937"/>
              </a:solidFill>
              <a:latin typeface="Times New Roman" panose="02020603050405020304" pitchFamily="18" charset="0"/>
              <a:cs typeface="Times New Roman" panose="02020603050405020304" pitchFamily="18" charset="0"/>
            </a:endParaRPr>
          </a:p>
          <a:p>
            <a:pPr defTabSz="844095">
              <a:lnSpc>
                <a:spcPct val="90000"/>
              </a:lnSpc>
              <a:spcBef>
                <a:spcPct val="0"/>
              </a:spcBef>
            </a:pPr>
            <a:endParaRPr lang="en-IN" sz="2800" dirty="0">
              <a:solidFill>
                <a:srgbClr val="1169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356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93EB4-C13F-48DE-9216-AA5802A9AEC4}"/>
              </a:ext>
            </a:extLst>
          </p:cNvPr>
          <p:cNvSpPr txBox="1"/>
          <p:nvPr/>
        </p:nvSpPr>
        <p:spPr>
          <a:xfrm>
            <a:off x="0" y="337584"/>
            <a:ext cx="12821054" cy="5909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pPr defTabSz="844095">
              <a:lnSpc>
                <a:spcPct val="90000"/>
              </a:lnSpc>
              <a:spcBef>
                <a:spcPct val="0"/>
              </a:spcBef>
            </a:pPr>
            <a:r>
              <a:rPr lang="en-US" sz="3600" dirty="0">
                <a:solidFill>
                  <a:srgbClr val="116937"/>
                </a:solidFill>
                <a:latin typeface="Times New Roman" panose="02020603050405020304" pitchFamily="18" charset="0"/>
                <a:cs typeface="Times New Roman" panose="02020603050405020304" pitchFamily="18" charset="0"/>
              </a:rPr>
              <a:t>New Products Introduction</a:t>
            </a:r>
          </a:p>
        </p:txBody>
      </p:sp>
      <p:sp>
        <p:nvSpPr>
          <p:cNvPr id="4" name="Title 1">
            <a:extLst>
              <a:ext uri="{FF2B5EF4-FFF2-40B4-BE49-F238E27FC236}">
                <a16:creationId xmlns:a16="http://schemas.microsoft.com/office/drawing/2014/main" id="{AC8A385B-BCB2-4A4C-BA8E-1B06D777C6C3}"/>
              </a:ext>
            </a:extLst>
          </p:cNvPr>
          <p:cNvSpPr txBox="1">
            <a:spLocks/>
          </p:cNvSpPr>
          <p:nvPr/>
        </p:nvSpPr>
        <p:spPr>
          <a:xfrm>
            <a:off x="356680" y="1521974"/>
            <a:ext cx="6391592" cy="7183114"/>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IMD – IN Mold Decorative</a:t>
            </a:r>
          </a:p>
          <a:p>
            <a:endParaRPr lang="en-US" sz="2700" b="1" dirty="0">
              <a:solidFill>
                <a:srgbClr val="002060"/>
              </a:solidFill>
            </a:endParaRPr>
          </a:p>
          <a:p>
            <a:r>
              <a:rPr lang="en-US" sz="2600" dirty="0">
                <a:solidFill>
                  <a:srgbClr val="116937"/>
                </a:solidFill>
                <a:latin typeface="Times New Roman" panose="02020603050405020304" pitchFamily="18" charset="0"/>
                <a:ea typeface="+mn-ea"/>
                <a:cs typeface="Times New Roman" panose="02020603050405020304" pitchFamily="18" charset="0"/>
              </a:rPr>
              <a:t>The technology used to transfer graphics in to injection molding parts.</a:t>
            </a:r>
          </a:p>
          <a:p>
            <a:endParaRPr lang="en-US" sz="2700" dirty="0">
              <a:solidFill>
                <a:srgbClr val="002060"/>
              </a:solidFill>
            </a:endParaRPr>
          </a:p>
          <a:p>
            <a:r>
              <a:rPr lang="en-US" sz="2800" b="1" dirty="0">
                <a:solidFill>
                  <a:srgbClr val="116937"/>
                </a:solidFill>
                <a:latin typeface="Times New Roman" panose="02020603050405020304" pitchFamily="18" charset="0"/>
                <a:ea typeface="+mn-ea"/>
                <a:cs typeface="Times New Roman" panose="02020603050405020304" pitchFamily="18" charset="0"/>
              </a:rPr>
              <a:t>Advantages: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High accuracy in positioning is possible.</a:t>
            </a: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Scratch resistant, corrosion resistant and long service life.</a:t>
            </a: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The </a:t>
            </a:r>
            <a:r>
              <a:rPr lang="en-IN" sz="2600" dirty="0" err="1">
                <a:solidFill>
                  <a:srgbClr val="116937"/>
                </a:solidFill>
                <a:latin typeface="Times New Roman" panose="02020603050405020304" pitchFamily="18" charset="0"/>
                <a:ea typeface="+mn-ea"/>
                <a:cs typeface="Times New Roman" panose="02020603050405020304" pitchFamily="18" charset="0"/>
              </a:rPr>
              <a:t>color</a:t>
            </a:r>
            <a:r>
              <a:rPr lang="en-IN" sz="2600" dirty="0">
                <a:solidFill>
                  <a:srgbClr val="116937"/>
                </a:solidFill>
                <a:latin typeface="Times New Roman" panose="02020603050405020304" pitchFamily="18" charset="0"/>
                <a:ea typeface="+mn-ea"/>
                <a:cs typeface="Times New Roman" panose="02020603050405020304" pitchFamily="18" charset="0"/>
              </a:rPr>
              <a:t> can be changed at will, and the pattern can be changed at will.</a:t>
            </a: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Cost effective, eliminates pasting process,</a:t>
            </a:r>
          </a:p>
          <a:p>
            <a:pPr marL="457200" indent="-457200">
              <a:buFont typeface="Arial" panose="020B0604020202020204" pitchFamily="34" charset="0"/>
              <a:buChar char="•"/>
            </a:pPr>
            <a:endParaRPr lang="en-IN" sz="3200" dirty="0">
              <a:solidFill>
                <a:srgbClr val="002060"/>
              </a:solidFill>
            </a:endParaRPr>
          </a:p>
          <a:p>
            <a:r>
              <a:rPr lang="en-IN" sz="2800" b="1" dirty="0">
                <a:solidFill>
                  <a:srgbClr val="116937"/>
                </a:solidFill>
                <a:latin typeface="Times New Roman" panose="02020603050405020304" pitchFamily="18" charset="0"/>
                <a:ea typeface="+mn-ea"/>
                <a:cs typeface="Times New Roman" panose="02020603050405020304" pitchFamily="18" charset="0"/>
              </a:rPr>
              <a:t>Applications : </a:t>
            </a:r>
            <a:r>
              <a:rPr lang="en-IN" sz="2600" dirty="0">
                <a:solidFill>
                  <a:srgbClr val="116937"/>
                </a:solidFill>
                <a:latin typeface="Times New Roman" panose="02020603050405020304" pitchFamily="18" charset="0"/>
                <a:ea typeface="+mn-ea"/>
                <a:cs typeface="Times New Roman" panose="02020603050405020304" pitchFamily="18" charset="0"/>
              </a:rPr>
              <a:t>Home Appliances, Automotive, Mobile communications, Computers etc.</a:t>
            </a: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endParaRPr lang="en-US" sz="2700" dirty="0">
              <a:solidFill>
                <a:srgbClr val="002060"/>
              </a:solidFill>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pic>
        <p:nvPicPr>
          <p:cNvPr id="7" name="Picture 6" descr="A picture containing diagram&#10;&#10;Description automatically generated">
            <a:extLst>
              <a:ext uri="{FF2B5EF4-FFF2-40B4-BE49-F238E27FC236}">
                <a16:creationId xmlns:a16="http://schemas.microsoft.com/office/drawing/2014/main" id="{1475135A-7632-989B-DEDB-D943B4100B04}"/>
              </a:ext>
            </a:extLst>
          </p:cNvPr>
          <p:cNvPicPr>
            <a:picLocks noChangeAspect="1"/>
          </p:cNvPicPr>
          <p:nvPr/>
        </p:nvPicPr>
        <p:blipFill rotWithShape="1">
          <a:blip r:embed="rId2">
            <a:extLst>
              <a:ext uri="{28A0092B-C50C-407E-A947-70E740481C1C}">
                <a14:useLocalDpi xmlns:a14="http://schemas.microsoft.com/office/drawing/2010/main" val="0"/>
              </a:ext>
            </a:extLst>
          </a:blip>
          <a:srcRect l="4592" t="11564" r="6938" b="5850"/>
          <a:stretch/>
        </p:blipFill>
        <p:spPr>
          <a:xfrm rot="16200000">
            <a:off x="7550710" y="2135555"/>
            <a:ext cx="4092109" cy="2864948"/>
          </a:xfrm>
          <a:prstGeom prst="rect">
            <a:avLst/>
          </a:prstGeom>
        </p:spPr>
      </p:pic>
      <p:pic>
        <p:nvPicPr>
          <p:cNvPr id="8" name="Picture 7">
            <a:extLst>
              <a:ext uri="{FF2B5EF4-FFF2-40B4-BE49-F238E27FC236}">
                <a16:creationId xmlns:a16="http://schemas.microsoft.com/office/drawing/2014/main" id="{758F72F5-3C27-AC2F-C133-C8D429279AA9}"/>
              </a:ext>
            </a:extLst>
          </p:cNvPr>
          <p:cNvPicPr>
            <a:picLocks noChangeAspect="1"/>
          </p:cNvPicPr>
          <p:nvPr/>
        </p:nvPicPr>
        <p:blipFill rotWithShape="1">
          <a:blip r:embed="rId3">
            <a:extLst>
              <a:ext uri="{28A0092B-C50C-407E-A947-70E740481C1C}">
                <a14:useLocalDpi xmlns:a14="http://schemas.microsoft.com/office/drawing/2010/main" val="0"/>
              </a:ext>
            </a:extLst>
          </a:blip>
          <a:srcRect l="8291" r="14203"/>
          <a:stretch/>
        </p:blipFill>
        <p:spPr>
          <a:xfrm>
            <a:off x="8065718" y="5742021"/>
            <a:ext cx="3062089" cy="2963067"/>
          </a:xfrm>
          <a:prstGeom prst="rect">
            <a:avLst/>
          </a:prstGeom>
        </p:spPr>
      </p:pic>
    </p:spTree>
    <p:extLst>
      <p:ext uri="{BB962C8B-B14F-4D97-AF65-F5344CB8AC3E}">
        <p14:creationId xmlns:p14="http://schemas.microsoft.com/office/powerpoint/2010/main" val="1756495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93EB4-C13F-48DE-9216-AA5802A9AEC4}"/>
              </a:ext>
            </a:extLst>
          </p:cNvPr>
          <p:cNvSpPr txBox="1"/>
          <p:nvPr/>
        </p:nvSpPr>
        <p:spPr>
          <a:xfrm>
            <a:off x="0" y="337584"/>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a:solidFill>
                  <a:srgbClr val="116937"/>
                </a:solidFill>
                <a:latin typeface="Times New Roman" panose="02020603050405020304" pitchFamily="18" charset="0"/>
                <a:cs typeface="Times New Roman" panose="02020603050405020304" pitchFamily="18" charset="0"/>
              </a:rPr>
              <a:t>New Products Introduction</a:t>
            </a:r>
            <a:endParaRPr lang="en-US" sz="3600" dirty="0">
              <a:solidFill>
                <a:srgbClr val="116937"/>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AC8A385B-BCB2-4A4C-BA8E-1B06D777C6C3}"/>
              </a:ext>
            </a:extLst>
          </p:cNvPr>
          <p:cNvSpPr txBox="1">
            <a:spLocks/>
          </p:cNvSpPr>
          <p:nvPr/>
        </p:nvSpPr>
        <p:spPr>
          <a:xfrm>
            <a:off x="356680" y="1560074"/>
            <a:ext cx="6867080" cy="7401046"/>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IML – IN Mold Labelling</a:t>
            </a:r>
          </a:p>
          <a:p>
            <a:endParaRPr lang="en-US" sz="2800" b="1" dirty="0">
              <a:solidFill>
                <a:srgbClr val="116937"/>
              </a:solidFill>
              <a:latin typeface="Times New Roman" panose="02020603050405020304" pitchFamily="18" charset="0"/>
              <a:ea typeface="+mn-ea"/>
              <a:cs typeface="Times New Roman" panose="02020603050405020304" pitchFamily="18" charset="0"/>
            </a:endParaRPr>
          </a:p>
          <a:p>
            <a:r>
              <a:rPr lang="en-US" sz="2600" dirty="0">
                <a:solidFill>
                  <a:srgbClr val="116937"/>
                </a:solidFill>
                <a:latin typeface="Times New Roman" panose="02020603050405020304" pitchFamily="18" charset="0"/>
                <a:ea typeface="+mn-ea"/>
                <a:cs typeface="Times New Roman" panose="02020603050405020304" pitchFamily="18" charset="0"/>
              </a:rPr>
              <a:t>The technology where the preformed printed film is used during injection molding</a:t>
            </a:r>
          </a:p>
          <a:p>
            <a:endParaRPr lang="en-US" sz="2700" b="1" dirty="0">
              <a:solidFill>
                <a:schemeClr val="accent6">
                  <a:lumMod val="50000"/>
                </a:schemeClr>
              </a:solidFill>
              <a:latin typeface="Times New Roman" panose="02020603050405020304" pitchFamily="18" charset="0"/>
              <a:cs typeface="Times New Roman" panose="02020603050405020304" pitchFamily="18" charset="0"/>
            </a:endParaRPr>
          </a:p>
          <a:p>
            <a:r>
              <a:rPr lang="en-US" sz="2800" b="1" dirty="0">
                <a:solidFill>
                  <a:srgbClr val="116937"/>
                </a:solidFill>
                <a:latin typeface="Times New Roman" panose="02020603050405020304" pitchFamily="18" charset="0"/>
                <a:ea typeface="+mn-ea"/>
                <a:cs typeface="Times New Roman" panose="02020603050405020304" pitchFamily="18" charset="0"/>
              </a:rPr>
              <a:t>Advantages: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This process </a:t>
            </a:r>
            <a:r>
              <a:rPr lang="en-IN" sz="2600" dirty="0">
                <a:solidFill>
                  <a:srgbClr val="116937"/>
                </a:solidFill>
                <a:latin typeface="Times New Roman" panose="02020603050405020304" pitchFamily="18" charset="0"/>
                <a:ea typeface="+mn-ea"/>
                <a:cs typeface="Times New Roman" panose="02020603050405020304" pitchFamily="18" charset="0"/>
              </a:rPr>
              <a:t>achieves high-precision decoration of the three-dimensional surface.</a:t>
            </a: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It is highly integrated, saving subsequent assembly processes with improved yield.</a:t>
            </a: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The decorative pattern is built in, never worn out.</a:t>
            </a: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Light transmission for easy and clear display functions. </a:t>
            </a: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It is better, lighter, more solid, more choices, and more secure for end users.</a:t>
            </a:r>
          </a:p>
          <a:p>
            <a:endParaRPr lang="en-IN" sz="2800" b="1" dirty="0">
              <a:solidFill>
                <a:schemeClr val="accent6">
                  <a:lumMod val="50000"/>
                </a:schemeClr>
              </a:solidFill>
              <a:latin typeface="Times New Roman" panose="02020603050405020304" pitchFamily="18" charset="0"/>
              <a:cs typeface="Times New Roman" panose="02020603050405020304" pitchFamily="18" charset="0"/>
            </a:endParaRPr>
          </a:p>
          <a:p>
            <a:r>
              <a:rPr lang="en-IN" sz="2800" b="1" dirty="0">
                <a:solidFill>
                  <a:srgbClr val="116937"/>
                </a:solidFill>
                <a:latin typeface="Times New Roman" panose="02020603050405020304" pitchFamily="18" charset="0"/>
                <a:ea typeface="+mn-ea"/>
                <a:cs typeface="Times New Roman" panose="02020603050405020304" pitchFamily="18" charset="0"/>
              </a:rPr>
              <a:t>Applications </a:t>
            </a:r>
            <a:r>
              <a:rPr lang="en-IN" sz="2800" dirty="0">
                <a:solidFill>
                  <a:schemeClr val="accent6">
                    <a:lumMod val="50000"/>
                  </a:schemeClr>
                </a:solidFill>
                <a:latin typeface="Times New Roman" panose="02020603050405020304" pitchFamily="18" charset="0"/>
                <a:cs typeface="Times New Roman" panose="02020603050405020304" pitchFamily="18" charset="0"/>
              </a:rPr>
              <a:t>: </a:t>
            </a:r>
            <a:r>
              <a:rPr lang="en-IN" sz="2600" dirty="0">
                <a:solidFill>
                  <a:srgbClr val="116937"/>
                </a:solidFill>
                <a:latin typeface="Times New Roman" panose="02020603050405020304" pitchFamily="18" charset="0"/>
                <a:cs typeface="Times New Roman" panose="02020603050405020304" pitchFamily="18" charset="0"/>
              </a:rPr>
              <a:t>Home Appliances, Automotive, Mobile communications, Computers etc</a:t>
            </a: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endParaRPr lang="en-US" sz="2700" dirty="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700" dirty="0">
              <a:solidFill>
                <a:srgbClr val="002060"/>
              </a:solidFill>
              <a:latin typeface="Times New Roman" panose="02020603050405020304" pitchFamily="18" charset="0"/>
              <a:cs typeface="Times New Roman" panose="02020603050405020304" pitchFamily="18" charset="0"/>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pic>
        <p:nvPicPr>
          <p:cNvPr id="6" name="Picture 5" descr="A close-up of a chip&#10;&#10;Description automatically generated with low confidence">
            <a:extLst>
              <a:ext uri="{FF2B5EF4-FFF2-40B4-BE49-F238E27FC236}">
                <a16:creationId xmlns:a16="http://schemas.microsoft.com/office/drawing/2014/main" id="{C57CF28D-DF84-4488-B11E-CDD05CEE850C}"/>
              </a:ext>
            </a:extLst>
          </p:cNvPr>
          <p:cNvPicPr>
            <a:picLocks noChangeAspect="1"/>
          </p:cNvPicPr>
          <p:nvPr/>
        </p:nvPicPr>
        <p:blipFill rotWithShape="1">
          <a:blip r:embed="rId2">
            <a:extLst>
              <a:ext uri="{28A0092B-C50C-407E-A947-70E740481C1C}">
                <a14:useLocalDpi xmlns:a14="http://schemas.microsoft.com/office/drawing/2010/main" val="0"/>
              </a:ext>
            </a:extLst>
          </a:blip>
          <a:srcRect l="16939" t="1225" r="10509" b="1768"/>
          <a:stretch/>
        </p:blipFill>
        <p:spPr>
          <a:xfrm>
            <a:off x="8281851" y="2262989"/>
            <a:ext cx="3777603" cy="3788229"/>
          </a:xfrm>
          <a:prstGeom prst="rect">
            <a:avLst/>
          </a:prstGeom>
        </p:spPr>
      </p:pic>
      <p:sp>
        <p:nvSpPr>
          <p:cNvPr id="12" name="TextBox 11">
            <a:extLst>
              <a:ext uri="{FF2B5EF4-FFF2-40B4-BE49-F238E27FC236}">
                <a16:creationId xmlns:a16="http://schemas.microsoft.com/office/drawing/2014/main" id="{84697F93-2821-49AD-A190-D8DE6D762ADF}"/>
              </a:ext>
            </a:extLst>
          </p:cNvPr>
          <p:cNvSpPr txBox="1"/>
          <p:nvPr/>
        </p:nvSpPr>
        <p:spPr>
          <a:xfrm>
            <a:off x="7919897" y="6178732"/>
            <a:ext cx="4088675" cy="1754326"/>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Painted and </a:t>
            </a:r>
            <a:r>
              <a:rPr lang="en-US" sz="3600" dirty="0" err="1">
                <a:solidFill>
                  <a:srgbClr val="116937"/>
                </a:solidFill>
                <a:latin typeface="Times New Roman" panose="02020603050405020304" pitchFamily="18" charset="0"/>
                <a:cs typeface="Times New Roman" panose="02020603050405020304" pitchFamily="18" charset="0"/>
              </a:rPr>
              <a:t>Lazer</a:t>
            </a:r>
            <a:r>
              <a:rPr lang="en-US" sz="3600" dirty="0">
                <a:solidFill>
                  <a:srgbClr val="116937"/>
                </a:solidFill>
                <a:latin typeface="Times New Roman" panose="02020603050405020304" pitchFamily="18" charset="0"/>
                <a:cs typeface="Times New Roman" panose="02020603050405020304" pitchFamily="18" charset="0"/>
              </a:rPr>
              <a:t> etching part converted to IMD</a:t>
            </a:r>
            <a:endParaRPr lang="en-US" sz="3600" b="0" dirty="0">
              <a:solidFill>
                <a:srgbClr val="1169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709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93EB4-C13F-48DE-9216-AA5802A9AEC4}"/>
              </a:ext>
            </a:extLst>
          </p:cNvPr>
          <p:cNvSpPr txBox="1"/>
          <p:nvPr/>
        </p:nvSpPr>
        <p:spPr>
          <a:xfrm>
            <a:off x="0" y="337584"/>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New Products Introduction</a:t>
            </a:r>
          </a:p>
        </p:txBody>
      </p:sp>
      <p:sp>
        <p:nvSpPr>
          <p:cNvPr id="4" name="Title 1">
            <a:extLst>
              <a:ext uri="{FF2B5EF4-FFF2-40B4-BE49-F238E27FC236}">
                <a16:creationId xmlns:a16="http://schemas.microsoft.com/office/drawing/2014/main" id="{AC8A385B-BCB2-4A4C-BA8E-1B06D777C6C3}"/>
              </a:ext>
            </a:extLst>
          </p:cNvPr>
          <p:cNvSpPr txBox="1">
            <a:spLocks/>
          </p:cNvSpPr>
          <p:nvPr/>
        </p:nvSpPr>
        <p:spPr>
          <a:xfrm>
            <a:off x="356680" y="1560074"/>
            <a:ext cx="6848792" cy="7401046"/>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IME – IN Mold Electronics</a:t>
            </a:r>
          </a:p>
          <a:p>
            <a:endParaRPr lang="en-US" sz="2700" b="1" dirty="0">
              <a:solidFill>
                <a:srgbClr val="002060"/>
              </a:solidFill>
              <a:latin typeface="Times New Roman" panose="02020603050405020304" pitchFamily="18" charset="0"/>
              <a:cs typeface="Times New Roman" panose="02020603050405020304" pitchFamily="18" charset="0"/>
            </a:endParaRPr>
          </a:p>
          <a:p>
            <a:r>
              <a:rPr lang="en-US" sz="2600" dirty="0">
                <a:solidFill>
                  <a:srgbClr val="116937"/>
                </a:solidFill>
                <a:latin typeface="Times New Roman" panose="02020603050405020304" pitchFamily="18" charset="0"/>
                <a:ea typeface="+mn-ea"/>
                <a:cs typeface="Times New Roman" panose="02020603050405020304" pitchFamily="18" charset="0"/>
              </a:rPr>
              <a:t>The technology where the product is integrated with functional parts.</a:t>
            </a:r>
          </a:p>
          <a:p>
            <a:endParaRPr lang="en-US" sz="2700" dirty="0">
              <a:solidFill>
                <a:srgbClr val="002060"/>
              </a:solidFill>
              <a:latin typeface="Times New Roman" panose="02020603050405020304" pitchFamily="18" charset="0"/>
              <a:cs typeface="Times New Roman" panose="02020603050405020304" pitchFamily="18" charset="0"/>
            </a:endParaRPr>
          </a:p>
          <a:p>
            <a:endParaRPr lang="en-US" sz="2700" dirty="0">
              <a:solidFill>
                <a:srgbClr val="002060"/>
              </a:solidFill>
              <a:latin typeface="Times New Roman" panose="02020603050405020304" pitchFamily="18" charset="0"/>
              <a:cs typeface="Times New Roman" panose="02020603050405020304" pitchFamily="18" charset="0"/>
            </a:endParaRPr>
          </a:p>
          <a:p>
            <a:r>
              <a:rPr lang="en-US" sz="2800" b="1" dirty="0">
                <a:solidFill>
                  <a:srgbClr val="116937"/>
                </a:solidFill>
                <a:latin typeface="Times New Roman" panose="02020603050405020304" pitchFamily="18" charset="0"/>
                <a:ea typeface="+mn-ea"/>
                <a:cs typeface="Times New Roman" panose="02020603050405020304" pitchFamily="18" charset="0"/>
              </a:rPr>
              <a:t>Advantages:</a:t>
            </a:r>
            <a:endParaRPr lang="en-IN" sz="2800" b="1"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IME allows to add functional parts even onto the complex plastic parts which is not possible in conventional laminating process</a:t>
            </a: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IME surface decoration is possible with IMD/IML process</a:t>
            </a:r>
          </a:p>
          <a:p>
            <a:pPr marL="457200" indent="-457200">
              <a:buFont typeface="Arial" panose="020B0604020202020204" pitchFamily="34" charset="0"/>
              <a:buChar char="•"/>
            </a:pPr>
            <a:r>
              <a:rPr lang="en-IN" sz="2600" dirty="0">
                <a:solidFill>
                  <a:srgbClr val="116937"/>
                </a:solidFill>
                <a:latin typeface="Times New Roman" panose="02020603050405020304" pitchFamily="18" charset="0"/>
                <a:ea typeface="+mn-ea"/>
                <a:cs typeface="Times New Roman" panose="02020603050405020304" pitchFamily="18" charset="0"/>
              </a:rPr>
              <a:t>Eliminates printed circuit boards, light guides and make product look sleek and compact. </a:t>
            </a:r>
          </a:p>
          <a:p>
            <a:endParaRPr lang="en-IN" sz="2800" b="1" dirty="0">
              <a:solidFill>
                <a:srgbClr val="002060"/>
              </a:solidFill>
              <a:latin typeface="Times New Roman" panose="02020603050405020304" pitchFamily="18" charset="0"/>
              <a:cs typeface="Times New Roman" panose="02020603050405020304" pitchFamily="18" charset="0"/>
            </a:endParaRPr>
          </a:p>
          <a:p>
            <a:r>
              <a:rPr lang="en-IN" sz="2800" b="1" dirty="0">
                <a:solidFill>
                  <a:srgbClr val="116937"/>
                </a:solidFill>
                <a:latin typeface="Times New Roman" panose="02020603050405020304" pitchFamily="18" charset="0"/>
                <a:ea typeface="+mn-ea"/>
                <a:cs typeface="Times New Roman" panose="02020603050405020304" pitchFamily="18" charset="0"/>
              </a:rPr>
              <a:t>Applications : </a:t>
            </a:r>
            <a:r>
              <a:rPr lang="en-IN" sz="2600" dirty="0">
                <a:solidFill>
                  <a:srgbClr val="116937"/>
                </a:solidFill>
                <a:latin typeface="Times New Roman" panose="02020603050405020304" pitchFamily="18" charset="0"/>
                <a:ea typeface="+mn-ea"/>
                <a:cs typeface="Times New Roman" panose="02020603050405020304" pitchFamily="18" charset="0"/>
              </a:rPr>
              <a:t>Home Appliances, Automotive, Medical equipment's, Water Purifiers.</a:t>
            </a: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endParaRPr lang="en-US" sz="2700" dirty="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700" dirty="0">
              <a:solidFill>
                <a:srgbClr val="002060"/>
              </a:solidFill>
              <a:latin typeface="Times New Roman" panose="02020603050405020304" pitchFamily="18" charset="0"/>
              <a:cs typeface="Times New Roman" panose="02020603050405020304" pitchFamily="18" charset="0"/>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sp>
        <p:nvSpPr>
          <p:cNvPr id="5" name="TextBox 4">
            <a:extLst>
              <a:ext uri="{FF2B5EF4-FFF2-40B4-BE49-F238E27FC236}">
                <a16:creationId xmlns:a16="http://schemas.microsoft.com/office/drawing/2014/main" id="{8833836B-2880-4F58-9398-10DEFC6FF5D5}"/>
              </a:ext>
            </a:extLst>
          </p:cNvPr>
          <p:cNvSpPr txBox="1"/>
          <p:nvPr/>
        </p:nvSpPr>
        <p:spPr>
          <a:xfrm>
            <a:off x="7654834" y="5408023"/>
            <a:ext cx="4088675" cy="1200329"/>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IMAGE - </a:t>
            </a:r>
            <a:r>
              <a:rPr lang="en-US" sz="3600" b="0" dirty="0">
                <a:solidFill>
                  <a:srgbClr val="116937"/>
                </a:solidFill>
                <a:latin typeface="Times New Roman" panose="02020603050405020304" pitchFamily="18" charset="0"/>
                <a:cs typeface="Times New Roman" panose="02020603050405020304" pitchFamily="18" charset="0"/>
              </a:rPr>
              <a:t>Samples under development</a:t>
            </a:r>
          </a:p>
        </p:txBody>
      </p:sp>
    </p:spTree>
    <p:extLst>
      <p:ext uri="{BB962C8B-B14F-4D97-AF65-F5344CB8AC3E}">
        <p14:creationId xmlns:p14="http://schemas.microsoft.com/office/powerpoint/2010/main" val="1132970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229E0E-B77F-43FC-BFD4-BA511A4ED86C}"/>
              </a:ext>
            </a:extLst>
          </p:cNvPr>
          <p:cNvSpPr txBox="1"/>
          <p:nvPr/>
        </p:nvSpPr>
        <p:spPr>
          <a:xfrm>
            <a:off x="2788958" y="8250602"/>
            <a:ext cx="7122185"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Audio Panel , Air vent &amp; Console Parts </a:t>
            </a:r>
          </a:p>
        </p:txBody>
      </p:sp>
      <p:pic>
        <p:nvPicPr>
          <p:cNvPr id="3" name="Picture 2">
            <a:extLst>
              <a:ext uri="{FF2B5EF4-FFF2-40B4-BE49-F238E27FC236}">
                <a16:creationId xmlns:a16="http://schemas.microsoft.com/office/drawing/2014/main" id="{FF48CAD5-47DD-4851-AD89-0E46387227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7491" y="2882784"/>
            <a:ext cx="4631502" cy="3145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5" name="Straight Arrow Connector 4">
            <a:extLst>
              <a:ext uri="{FF2B5EF4-FFF2-40B4-BE49-F238E27FC236}">
                <a16:creationId xmlns:a16="http://schemas.microsoft.com/office/drawing/2014/main" id="{CBD74ECD-D7B3-4EA2-BB92-DF356FC1C917}"/>
              </a:ext>
            </a:extLst>
          </p:cNvPr>
          <p:cNvCxnSpPr>
            <a:stCxn id="7" idx="0"/>
          </p:cNvCxnSpPr>
          <p:nvPr/>
        </p:nvCxnSpPr>
        <p:spPr>
          <a:xfrm flipV="1">
            <a:off x="8047047" y="4210543"/>
            <a:ext cx="2287928" cy="238976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 name="Picture 6">
            <a:extLst>
              <a:ext uri="{FF2B5EF4-FFF2-40B4-BE49-F238E27FC236}">
                <a16:creationId xmlns:a16="http://schemas.microsoft.com/office/drawing/2014/main" id="{AC1FC6E6-69A0-4987-8EB3-599EB5EBB9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0436" y="6600313"/>
            <a:ext cx="2313233" cy="1252478"/>
          </a:xfrm>
          <a:prstGeom prst="rect">
            <a:avLst/>
          </a:prstGeom>
        </p:spPr>
      </p:pic>
      <p:pic>
        <p:nvPicPr>
          <p:cNvPr id="8" name="Picture 7">
            <a:extLst>
              <a:ext uri="{FF2B5EF4-FFF2-40B4-BE49-F238E27FC236}">
                <a16:creationId xmlns:a16="http://schemas.microsoft.com/office/drawing/2014/main" id="{A638D6F5-D5A4-463B-BFF5-C4560583C5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5786" y="6609179"/>
            <a:ext cx="1788503" cy="1280583"/>
          </a:xfrm>
          <a:prstGeom prst="rect">
            <a:avLst/>
          </a:prstGeom>
        </p:spPr>
      </p:pic>
      <p:cxnSp>
        <p:nvCxnSpPr>
          <p:cNvPr id="9" name="Straight Arrow Connector 8">
            <a:extLst>
              <a:ext uri="{FF2B5EF4-FFF2-40B4-BE49-F238E27FC236}">
                <a16:creationId xmlns:a16="http://schemas.microsoft.com/office/drawing/2014/main" id="{118FCA3E-FFA6-4C13-A6F0-7BB5189FD2CA}"/>
              </a:ext>
            </a:extLst>
          </p:cNvPr>
          <p:cNvCxnSpPr>
            <a:stCxn id="8" idx="0"/>
          </p:cNvCxnSpPr>
          <p:nvPr/>
        </p:nvCxnSpPr>
        <p:spPr>
          <a:xfrm flipV="1">
            <a:off x="10200032" y="4210544"/>
            <a:ext cx="237060" cy="239863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a:extLst>
              <a:ext uri="{FF2B5EF4-FFF2-40B4-BE49-F238E27FC236}">
                <a16:creationId xmlns:a16="http://schemas.microsoft.com/office/drawing/2014/main" id="{D1FCF3F6-5B4E-4E6F-BF51-9EEC2365942C}"/>
              </a:ext>
            </a:extLst>
          </p:cNvPr>
          <p:cNvCxnSpPr/>
          <p:nvPr/>
        </p:nvCxnSpPr>
        <p:spPr>
          <a:xfrm flipH="1" flipV="1">
            <a:off x="9939807" y="5434701"/>
            <a:ext cx="1742703" cy="117447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4" name="Picture 3">
            <a:extLst>
              <a:ext uri="{FF2B5EF4-FFF2-40B4-BE49-F238E27FC236}">
                <a16:creationId xmlns:a16="http://schemas.microsoft.com/office/drawing/2014/main" id="{FBA02E4A-9801-4BAE-A4E0-A303E049AC23}"/>
              </a:ext>
            </a:extLst>
          </p:cNvPr>
          <p:cNvPicPr>
            <a:picLocks noChangeAspect="1" noChangeArrowheads="1"/>
          </p:cNvPicPr>
          <p:nvPr/>
        </p:nvPicPr>
        <p:blipFill>
          <a:blip r:embed="rId5" cstate="email"/>
          <a:srcRect/>
          <a:stretch>
            <a:fillRect/>
          </a:stretch>
        </p:blipFill>
        <p:spPr bwMode="auto">
          <a:xfrm>
            <a:off x="270580" y="2824073"/>
            <a:ext cx="5294040" cy="3129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5" name="Straight Arrow Connector 14">
            <a:extLst>
              <a:ext uri="{FF2B5EF4-FFF2-40B4-BE49-F238E27FC236}">
                <a16:creationId xmlns:a16="http://schemas.microsoft.com/office/drawing/2014/main" id="{06EFE931-AC9E-4515-BB69-F142FA32BCBF}"/>
              </a:ext>
            </a:extLst>
          </p:cNvPr>
          <p:cNvCxnSpPr/>
          <p:nvPr/>
        </p:nvCxnSpPr>
        <p:spPr>
          <a:xfrm flipV="1">
            <a:off x="1560570" y="5556119"/>
            <a:ext cx="972518" cy="109223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19F0C4FE-83B4-4786-A6F9-C61FA3306B49}"/>
              </a:ext>
            </a:extLst>
          </p:cNvPr>
          <p:cNvCxnSpPr/>
          <p:nvPr/>
        </p:nvCxnSpPr>
        <p:spPr>
          <a:xfrm flipH="1" flipV="1">
            <a:off x="2805988" y="5121248"/>
            <a:ext cx="326656" cy="148793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D0B0DDFF-80FE-48B7-9384-AB719BD65BD5}"/>
              </a:ext>
            </a:extLst>
          </p:cNvPr>
          <p:cNvPicPr>
            <a:picLocks noChangeAspect="1" noChangeArrowheads="1"/>
          </p:cNvPicPr>
          <p:nvPr/>
        </p:nvPicPr>
        <p:blipFill>
          <a:blip r:embed="rId6" cstate="email"/>
          <a:srcRect/>
          <a:stretch>
            <a:fillRect/>
          </a:stretch>
        </p:blipFill>
        <p:spPr bwMode="auto">
          <a:xfrm>
            <a:off x="2247257" y="6648356"/>
            <a:ext cx="1962423" cy="1375024"/>
          </a:xfrm>
          <a:prstGeom prst="rect">
            <a:avLst/>
          </a:prstGeom>
        </p:spPr>
      </p:pic>
      <p:pic>
        <p:nvPicPr>
          <p:cNvPr id="18" name="Picture 17">
            <a:extLst>
              <a:ext uri="{FF2B5EF4-FFF2-40B4-BE49-F238E27FC236}">
                <a16:creationId xmlns:a16="http://schemas.microsoft.com/office/drawing/2014/main" id="{086939A1-E1C3-4E61-8E00-39D9C4E89EF9}"/>
              </a:ext>
            </a:extLst>
          </p:cNvPr>
          <p:cNvPicPr>
            <a:picLocks noChangeAspect="1" noChangeArrowheads="1"/>
          </p:cNvPicPr>
          <p:nvPr/>
        </p:nvPicPr>
        <p:blipFill>
          <a:blip r:embed="rId7" cstate="email"/>
          <a:srcRect/>
          <a:stretch>
            <a:fillRect/>
          </a:stretch>
        </p:blipFill>
        <p:spPr bwMode="auto">
          <a:xfrm rot="10800000">
            <a:off x="4311798" y="6636886"/>
            <a:ext cx="1873473" cy="1386494"/>
          </a:xfrm>
          <a:prstGeom prst="rect">
            <a:avLst/>
          </a:prstGeom>
        </p:spPr>
      </p:pic>
      <p:pic>
        <p:nvPicPr>
          <p:cNvPr id="19" name="Picture 18">
            <a:extLst>
              <a:ext uri="{FF2B5EF4-FFF2-40B4-BE49-F238E27FC236}">
                <a16:creationId xmlns:a16="http://schemas.microsoft.com/office/drawing/2014/main" id="{94BCD812-BCF1-406C-9DBC-B230DA61842B}"/>
              </a:ext>
            </a:extLst>
          </p:cNvPr>
          <p:cNvPicPr>
            <a:picLocks noChangeAspect="1" noChangeArrowheads="1"/>
          </p:cNvPicPr>
          <p:nvPr/>
        </p:nvPicPr>
        <p:blipFill>
          <a:blip r:embed="rId8" cstate="email"/>
          <a:srcRect/>
          <a:stretch>
            <a:fillRect/>
          </a:stretch>
        </p:blipFill>
        <p:spPr bwMode="auto">
          <a:xfrm>
            <a:off x="605157" y="6648356"/>
            <a:ext cx="1502158" cy="1375024"/>
          </a:xfrm>
          <a:prstGeom prst="rect">
            <a:avLst/>
          </a:prstGeom>
        </p:spPr>
      </p:pic>
      <p:sp>
        <p:nvSpPr>
          <p:cNvPr id="28" name="TextBox 27">
            <a:extLst>
              <a:ext uri="{FF2B5EF4-FFF2-40B4-BE49-F238E27FC236}">
                <a16:creationId xmlns:a16="http://schemas.microsoft.com/office/drawing/2014/main" id="{B7773AA4-E885-46AD-83E8-33CA3EE7D158}"/>
              </a:ext>
            </a:extLst>
          </p:cNvPr>
          <p:cNvSpPr txBox="1"/>
          <p:nvPr/>
        </p:nvSpPr>
        <p:spPr>
          <a:xfrm>
            <a:off x="4209680" y="1663560"/>
            <a:ext cx="3504413" cy="954107"/>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Hyundai Verna</a:t>
            </a:r>
          </a:p>
        </p:txBody>
      </p:sp>
      <p:pic>
        <p:nvPicPr>
          <p:cNvPr id="10" name="Picture 9">
            <a:extLst>
              <a:ext uri="{FF2B5EF4-FFF2-40B4-BE49-F238E27FC236}">
                <a16:creationId xmlns:a16="http://schemas.microsoft.com/office/drawing/2014/main" id="{2AF5616C-FA99-48C3-A41F-A4D5B16F980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1196406" y="6648356"/>
            <a:ext cx="1284210" cy="1167502"/>
          </a:xfrm>
          <a:prstGeom prst="rect">
            <a:avLst/>
          </a:prstGeom>
          <a:ln>
            <a:noFill/>
          </a:ln>
        </p:spPr>
      </p:pic>
      <p:sp>
        <p:nvSpPr>
          <p:cNvPr id="23" name="TextBox 22">
            <a:extLst>
              <a:ext uri="{FF2B5EF4-FFF2-40B4-BE49-F238E27FC236}">
                <a16:creationId xmlns:a16="http://schemas.microsoft.com/office/drawing/2014/main" id="{7305FE81-FC87-4750-A14B-DD2DA8D79A0B}"/>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spTree>
    <p:extLst>
      <p:ext uri="{BB962C8B-B14F-4D97-AF65-F5344CB8AC3E}">
        <p14:creationId xmlns:p14="http://schemas.microsoft.com/office/powerpoint/2010/main" val="1034551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545B5E-CEE3-47B3-ADBA-DF9E5ED041C7}"/>
              </a:ext>
            </a:extLst>
          </p:cNvPr>
          <p:cNvSpPr txBox="1"/>
          <p:nvPr/>
        </p:nvSpPr>
        <p:spPr>
          <a:xfrm>
            <a:off x="0" y="30961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ABOUT US</a:t>
            </a:r>
          </a:p>
        </p:txBody>
      </p:sp>
      <p:sp>
        <p:nvSpPr>
          <p:cNvPr id="5" name="Title 1">
            <a:extLst>
              <a:ext uri="{FF2B5EF4-FFF2-40B4-BE49-F238E27FC236}">
                <a16:creationId xmlns:a16="http://schemas.microsoft.com/office/drawing/2014/main" id="{AC8A385B-BCB2-4A4C-BA8E-1B06D777C6C3}"/>
              </a:ext>
            </a:extLst>
          </p:cNvPr>
          <p:cNvSpPr txBox="1">
            <a:spLocks/>
          </p:cNvSpPr>
          <p:nvPr/>
        </p:nvSpPr>
        <p:spPr>
          <a:xfrm>
            <a:off x="346953" y="1731524"/>
            <a:ext cx="12107694" cy="7159557"/>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Company Overview  </a:t>
            </a:r>
            <a:br>
              <a:rPr lang="en-US" sz="2700" dirty="0">
                <a:solidFill>
                  <a:srgbClr val="002060"/>
                </a:solidFill>
              </a:rPr>
            </a:br>
            <a:br>
              <a:rPr lang="en-US" sz="2700" dirty="0">
                <a:solidFill>
                  <a:srgbClr val="002060"/>
                </a:solidFill>
              </a:rPr>
            </a:br>
            <a:r>
              <a:rPr lang="en-US" sz="2600" dirty="0">
                <a:solidFill>
                  <a:srgbClr val="116937"/>
                </a:solidFill>
                <a:latin typeface="Times New Roman" panose="02020603050405020304" pitchFamily="18" charset="0"/>
                <a:ea typeface="+mn-ea"/>
                <a:cs typeface="Times New Roman" panose="02020603050405020304" pitchFamily="18" charset="0"/>
              </a:rPr>
              <a:t>ACT Plast has been established as a Plastic Decorative Parts &amp; Engineering components Manufacturer in Chennai.</a:t>
            </a:r>
            <a:br>
              <a:rPr lang="en-US" sz="2700" dirty="0">
                <a:solidFill>
                  <a:srgbClr val="002060"/>
                </a:solidFill>
              </a:rPr>
            </a:br>
            <a:br>
              <a:rPr lang="en-US" sz="2700" dirty="0">
                <a:solidFill>
                  <a:srgbClr val="002060"/>
                </a:solidFill>
              </a:rPr>
            </a:br>
            <a:r>
              <a:rPr lang="en-US" sz="2800" b="1" dirty="0">
                <a:solidFill>
                  <a:srgbClr val="116937"/>
                </a:solidFill>
                <a:latin typeface="Times New Roman" panose="02020603050405020304" pitchFamily="18" charset="0"/>
                <a:ea typeface="+mn-ea"/>
                <a:cs typeface="Times New Roman" panose="02020603050405020304" pitchFamily="18" charset="0"/>
              </a:rPr>
              <a:t>Company Strategy</a:t>
            </a:r>
            <a:br>
              <a:rPr lang="en-US" sz="2700" dirty="0">
                <a:solidFill>
                  <a:srgbClr val="002060"/>
                </a:solidFill>
              </a:rPr>
            </a:br>
            <a:br>
              <a:rPr lang="en-US" sz="2700" dirty="0">
                <a:solidFill>
                  <a:srgbClr val="002060"/>
                </a:solidFill>
              </a:rPr>
            </a:br>
            <a:r>
              <a:rPr lang="en-US" sz="2600" b="1" dirty="0">
                <a:solidFill>
                  <a:srgbClr val="116937"/>
                </a:solidFill>
                <a:latin typeface="Times New Roman" panose="02020603050405020304" pitchFamily="18" charset="0"/>
                <a:ea typeface="+mn-ea"/>
                <a:cs typeface="Times New Roman" panose="02020603050405020304" pitchFamily="18" charset="0"/>
              </a:rPr>
              <a:t>Vision</a:t>
            </a:r>
            <a:r>
              <a:rPr lang="en-US" sz="2700" b="1" dirty="0">
                <a:solidFill>
                  <a:srgbClr val="002060"/>
                </a:solidFill>
              </a:rPr>
              <a:t> </a:t>
            </a:r>
            <a:r>
              <a:rPr lang="en-US" sz="2600" dirty="0">
                <a:solidFill>
                  <a:srgbClr val="116937"/>
                </a:solidFill>
                <a:latin typeface="Times New Roman" panose="02020603050405020304" pitchFamily="18" charset="0"/>
                <a:ea typeface="+mn-ea"/>
                <a:cs typeface="Times New Roman" panose="02020603050405020304" pitchFamily="18" charset="0"/>
              </a:rPr>
              <a:t>To be a leader in the Decorative Parts Manufacturer through innovation and advanced technology</a:t>
            </a:r>
            <a:r>
              <a:rPr lang="en-US" sz="2700" dirty="0">
                <a:solidFill>
                  <a:srgbClr val="002060"/>
                </a:solidFill>
              </a:rPr>
              <a:t>.</a:t>
            </a:r>
            <a:br>
              <a:rPr lang="en-US" sz="2700" dirty="0">
                <a:solidFill>
                  <a:srgbClr val="002060"/>
                </a:solidFill>
              </a:rPr>
            </a:br>
            <a:br>
              <a:rPr lang="en-US" sz="2700" dirty="0">
                <a:solidFill>
                  <a:srgbClr val="002060"/>
                </a:solidFill>
              </a:rPr>
            </a:br>
            <a:r>
              <a:rPr lang="en-US" sz="2600" b="1" dirty="0">
                <a:solidFill>
                  <a:srgbClr val="116937"/>
                </a:solidFill>
                <a:latin typeface="Times New Roman" panose="02020603050405020304" pitchFamily="18" charset="0"/>
                <a:ea typeface="+mn-ea"/>
                <a:cs typeface="Times New Roman" panose="02020603050405020304" pitchFamily="18" charset="0"/>
              </a:rPr>
              <a:t>Mission</a:t>
            </a:r>
            <a:r>
              <a:rPr lang="en-US" sz="2600" dirty="0">
                <a:solidFill>
                  <a:srgbClr val="116937"/>
                </a:solidFill>
                <a:latin typeface="Times New Roman" panose="02020603050405020304" pitchFamily="18" charset="0"/>
                <a:ea typeface="+mn-ea"/>
                <a:cs typeface="Times New Roman" panose="02020603050405020304" pitchFamily="18" charset="0"/>
              </a:rPr>
              <a:t> Our Mission is to be a leader in providing engineered decorative solutions for customers with whom we develop long-term business relations. </a:t>
            </a:r>
          </a:p>
          <a:p>
            <a:br>
              <a:rPr lang="en-US" sz="2600" dirty="0">
                <a:solidFill>
                  <a:srgbClr val="116937"/>
                </a:solidFill>
                <a:latin typeface="Times New Roman" panose="02020603050405020304" pitchFamily="18" charset="0"/>
                <a:ea typeface="+mn-ea"/>
                <a:cs typeface="Times New Roman" panose="02020603050405020304" pitchFamily="18" charset="0"/>
              </a:rPr>
            </a:br>
            <a:r>
              <a:rPr lang="en-US" sz="2600" b="1" dirty="0">
                <a:solidFill>
                  <a:srgbClr val="116937"/>
                </a:solidFill>
                <a:latin typeface="Times New Roman" panose="02020603050405020304" pitchFamily="18" charset="0"/>
                <a:ea typeface="+mn-ea"/>
                <a:cs typeface="Times New Roman" panose="02020603050405020304" pitchFamily="18" charset="0"/>
              </a:rPr>
              <a:t>Core values </a:t>
            </a:r>
            <a:r>
              <a:rPr lang="en-US" sz="2600" dirty="0">
                <a:solidFill>
                  <a:srgbClr val="116937"/>
                </a:solidFill>
                <a:latin typeface="Times New Roman" panose="02020603050405020304" pitchFamily="18" charset="0"/>
                <a:ea typeface="+mn-ea"/>
                <a:cs typeface="Times New Roman" panose="02020603050405020304" pitchFamily="18" charset="0"/>
              </a:rPr>
              <a:t>We grow through creativity, invention and innovation. We integrate honesty, integrity and business ethics into all aspects of our business functioning.</a:t>
            </a:r>
            <a:br>
              <a:rPr lang="en-US" sz="2600" dirty="0">
                <a:solidFill>
                  <a:srgbClr val="116937"/>
                </a:solidFill>
                <a:latin typeface="Times New Roman" panose="02020603050405020304" pitchFamily="18" charset="0"/>
                <a:ea typeface="+mn-ea"/>
                <a:cs typeface="Times New Roman" panose="02020603050405020304" pitchFamily="18" charset="0"/>
              </a:rPr>
            </a:br>
            <a:br>
              <a:rPr lang="en-US" sz="2600" dirty="0">
                <a:solidFill>
                  <a:srgbClr val="116937"/>
                </a:solidFill>
                <a:latin typeface="Times New Roman" panose="02020603050405020304" pitchFamily="18" charset="0"/>
                <a:ea typeface="+mn-ea"/>
                <a:cs typeface="Times New Roman" panose="02020603050405020304" pitchFamily="18" charset="0"/>
              </a:rPr>
            </a:br>
            <a:r>
              <a:rPr lang="en-US" sz="2600" b="1" dirty="0">
                <a:solidFill>
                  <a:srgbClr val="116937"/>
                </a:solidFill>
                <a:latin typeface="Times New Roman" panose="02020603050405020304" pitchFamily="18" charset="0"/>
                <a:ea typeface="+mn-ea"/>
                <a:cs typeface="Times New Roman" panose="02020603050405020304" pitchFamily="18" charset="0"/>
              </a:rPr>
              <a:t>Goals</a:t>
            </a:r>
            <a:r>
              <a:rPr lang="en-US" sz="2600" dirty="0">
                <a:solidFill>
                  <a:srgbClr val="116937"/>
                </a:solidFill>
                <a:latin typeface="Times New Roman" panose="02020603050405020304" pitchFamily="18" charset="0"/>
                <a:ea typeface="+mn-ea"/>
                <a:cs typeface="Times New Roman" panose="02020603050405020304" pitchFamily="18" charset="0"/>
              </a:rPr>
              <a:t> Regional expansion in the field of Decorative parts and develop a strong base of key customers. Increase the assets and investments of the company to support the development of services</a:t>
            </a:r>
            <a:r>
              <a:rPr lang="en-US" sz="2700" dirty="0">
                <a:solidFill>
                  <a:srgbClr val="002060"/>
                </a:solidFill>
              </a:rPr>
              <a:t>. </a:t>
            </a:r>
            <a:br>
              <a:rPr lang="en-US" sz="2700" dirty="0">
                <a:solidFill>
                  <a:srgbClr val="002060"/>
                </a:solidFill>
              </a:rPr>
            </a:br>
            <a:br>
              <a:rPr lang="en-US" sz="2700" dirty="0">
                <a:solidFill>
                  <a:srgbClr val="002060"/>
                </a:solidFill>
              </a:rPr>
            </a:br>
            <a:endParaRPr lang="en-US" sz="2700" dirty="0">
              <a:solidFill>
                <a:srgbClr val="002060"/>
              </a:solidFill>
            </a:endParaRPr>
          </a:p>
        </p:txBody>
      </p:sp>
    </p:spTree>
    <p:extLst>
      <p:ext uri="{BB962C8B-B14F-4D97-AF65-F5344CB8AC3E}">
        <p14:creationId xmlns:p14="http://schemas.microsoft.com/office/powerpoint/2010/main" val="140291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DCDA507-6096-4422-B3EF-616BB6A65A44}"/>
              </a:ext>
            </a:extLst>
          </p:cNvPr>
          <p:cNvSpPr txBox="1"/>
          <p:nvPr/>
        </p:nvSpPr>
        <p:spPr>
          <a:xfrm>
            <a:off x="2996049" y="7760261"/>
            <a:ext cx="7122185"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Audio Panel , Air vent &amp; Console Parts </a:t>
            </a:r>
          </a:p>
        </p:txBody>
      </p:sp>
      <p:pic>
        <p:nvPicPr>
          <p:cNvPr id="2" name="Picture 1" descr="nissan-sunny-190911-15_044222.jpg">
            <a:extLst>
              <a:ext uri="{FF2B5EF4-FFF2-40B4-BE49-F238E27FC236}">
                <a16:creationId xmlns:a16="http://schemas.microsoft.com/office/drawing/2014/main" id="{D5B60598-BCB5-4840-B650-A6528BF62227}"/>
              </a:ext>
            </a:extLst>
          </p:cNvPr>
          <p:cNvPicPr>
            <a:picLocks noChangeAspect="1"/>
          </p:cNvPicPr>
          <p:nvPr/>
        </p:nvPicPr>
        <p:blipFill>
          <a:blip r:embed="rId2" cstate="email"/>
          <a:srcRect/>
          <a:stretch>
            <a:fillRect/>
          </a:stretch>
        </p:blipFill>
        <p:spPr>
          <a:xfrm>
            <a:off x="1139338" y="2652628"/>
            <a:ext cx="5518258" cy="2369708"/>
          </a:xfrm>
          <a:prstGeom prst="rect">
            <a:avLst/>
          </a:prstGeom>
        </p:spPr>
      </p:pic>
      <p:pic>
        <p:nvPicPr>
          <p:cNvPr id="3" name="Picture 2">
            <a:extLst>
              <a:ext uri="{FF2B5EF4-FFF2-40B4-BE49-F238E27FC236}">
                <a16:creationId xmlns:a16="http://schemas.microsoft.com/office/drawing/2014/main" id="{B4C159C6-7CB1-4D52-841A-0206CF1AE23C}"/>
              </a:ext>
            </a:extLst>
          </p:cNvPr>
          <p:cNvPicPr>
            <a:picLocks noChangeAspect="1" noChangeArrowheads="1"/>
          </p:cNvPicPr>
          <p:nvPr/>
        </p:nvPicPr>
        <p:blipFill>
          <a:blip r:embed="rId3" cstate="email"/>
          <a:srcRect/>
          <a:stretch>
            <a:fillRect/>
          </a:stretch>
        </p:blipFill>
        <p:spPr bwMode="auto">
          <a:xfrm>
            <a:off x="128878" y="5381244"/>
            <a:ext cx="1701089" cy="1228095"/>
          </a:xfrm>
          <a:prstGeom prst="rect">
            <a:avLst/>
          </a:prstGeom>
        </p:spPr>
      </p:pic>
      <p:grpSp>
        <p:nvGrpSpPr>
          <p:cNvPr id="4" name="Group 3">
            <a:extLst>
              <a:ext uri="{FF2B5EF4-FFF2-40B4-BE49-F238E27FC236}">
                <a16:creationId xmlns:a16="http://schemas.microsoft.com/office/drawing/2014/main" id="{8C72D696-B510-4E76-9B96-7802E080F7BD}"/>
              </a:ext>
            </a:extLst>
          </p:cNvPr>
          <p:cNvGrpSpPr/>
          <p:nvPr/>
        </p:nvGrpSpPr>
        <p:grpSpPr>
          <a:xfrm>
            <a:off x="2228885" y="5350314"/>
            <a:ext cx="1755231" cy="1323102"/>
            <a:chOff x="502277" y="5112423"/>
            <a:chExt cx="1133338" cy="985140"/>
          </a:xfrm>
        </p:grpSpPr>
        <p:pic>
          <p:nvPicPr>
            <p:cNvPr id="5" name="Picture 3">
              <a:extLst>
                <a:ext uri="{FF2B5EF4-FFF2-40B4-BE49-F238E27FC236}">
                  <a16:creationId xmlns:a16="http://schemas.microsoft.com/office/drawing/2014/main" id="{748E715B-E927-47A2-B7B3-2BB4E3BEBD9A}"/>
                </a:ext>
              </a:extLst>
            </p:cNvPr>
            <p:cNvPicPr>
              <a:picLocks noChangeAspect="1" noChangeArrowheads="1"/>
            </p:cNvPicPr>
            <p:nvPr/>
          </p:nvPicPr>
          <p:blipFill>
            <a:blip r:embed="rId4" cstate="email"/>
            <a:srcRect/>
            <a:stretch>
              <a:fillRect/>
            </a:stretch>
          </p:blipFill>
          <p:spPr bwMode="auto">
            <a:xfrm rot="16200000">
              <a:off x="287139" y="5328632"/>
              <a:ext cx="984069" cy="553794"/>
            </a:xfrm>
            <a:prstGeom prst="rect">
              <a:avLst/>
            </a:prstGeom>
          </p:spPr>
        </p:pic>
        <p:pic>
          <p:nvPicPr>
            <p:cNvPr id="6" name="Picture 4">
              <a:extLst>
                <a:ext uri="{FF2B5EF4-FFF2-40B4-BE49-F238E27FC236}">
                  <a16:creationId xmlns:a16="http://schemas.microsoft.com/office/drawing/2014/main" id="{F149D27C-E231-44E3-86F1-F6F00B803F32}"/>
                </a:ext>
              </a:extLst>
            </p:cNvPr>
            <p:cNvPicPr>
              <a:picLocks noChangeAspect="1" noChangeArrowheads="1"/>
            </p:cNvPicPr>
            <p:nvPr/>
          </p:nvPicPr>
          <p:blipFill>
            <a:blip r:embed="rId5" cstate="email"/>
            <a:srcRect/>
            <a:stretch>
              <a:fillRect/>
            </a:stretch>
          </p:blipFill>
          <p:spPr bwMode="auto">
            <a:xfrm rot="5400000">
              <a:off x="853805" y="5314683"/>
              <a:ext cx="984069" cy="579550"/>
            </a:xfrm>
            <a:prstGeom prst="rect">
              <a:avLst/>
            </a:prstGeom>
          </p:spPr>
        </p:pic>
      </p:grpSp>
      <p:sp>
        <p:nvSpPr>
          <p:cNvPr id="7" name="TextBox 6">
            <a:extLst>
              <a:ext uri="{FF2B5EF4-FFF2-40B4-BE49-F238E27FC236}">
                <a16:creationId xmlns:a16="http://schemas.microsoft.com/office/drawing/2014/main" id="{09797CD0-C05B-49F7-AD84-3DD8ED59B322}"/>
              </a:ext>
            </a:extLst>
          </p:cNvPr>
          <p:cNvSpPr txBox="1"/>
          <p:nvPr/>
        </p:nvSpPr>
        <p:spPr>
          <a:xfrm>
            <a:off x="2486211" y="6788870"/>
            <a:ext cx="1497905" cy="369332"/>
          </a:xfrm>
          <a:prstGeom prst="rect">
            <a:avLst/>
          </a:prstGeom>
          <a:noFill/>
        </p:spPr>
        <p:txBody>
          <a:bodyPr wrap="square" rtlCol="0">
            <a:spAutoFit/>
          </a:bodyPr>
          <a:lstStyle/>
          <a:p>
            <a:r>
              <a:rPr lang="en-US" sz="1800" dirty="0">
                <a:solidFill>
                  <a:srgbClr val="116937"/>
                </a:solidFill>
                <a:latin typeface="Times New Roman" panose="02020603050405020304" pitchFamily="18" charset="0"/>
                <a:cs typeface="Times New Roman" panose="02020603050405020304" pitchFamily="18" charset="0"/>
              </a:rPr>
              <a:t>Fin – LH/RH</a:t>
            </a:r>
          </a:p>
        </p:txBody>
      </p:sp>
      <p:sp>
        <p:nvSpPr>
          <p:cNvPr id="8" name="TextBox 7">
            <a:extLst>
              <a:ext uri="{FF2B5EF4-FFF2-40B4-BE49-F238E27FC236}">
                <a16:creationId xmlns:a16="http://schemas.microsoft.com/office/drawing/2014/main" id="{E6B72BC7-DFA9-4CC0-A9CA-66E3D745A27D}"/>
              </a:ext>
            </a:extLst>
          </p:cNvPr>
          <p:cNvSpPr txBox="1"/>
          <p:nvPr/>
        </p:nvSpPr>
        <p:spPr>
          <a:xfrm>
            <a:off x="353648" y="6788870"/>
            <a:ext cx="1341802" cy="369332"/>
          </a:xfrm>
          <a:prstGeom prst="rect">
            <a:avLst/>
          </a:prstGeom>
          <a:noFill/>
        </p:spPr>
        <p:txBody>
          <a:bodyPr wrap="square" rtlCol="0">
            <a:spAutoFit/>
          </a:bodyPr>
          <a:lstStyle/>
          <a:p>
            <a:r>
              <a:rPr lang="en-US" sz="1800" dirty="0">
                <a:solidFill>
                  <a:srgbClr val="116937"/>
                </a:solidFill>
                <a:latin typeface="Times New Roman" panose="02020603050405020304" pitchFamily="18" charset="0"/>
                <a:cs typeface="Times New Roman" panose="02020603050405020304" pitchFamily="18" charset="0"/>
              </a:rPr>
              <a:t>V – Bracket </a:t>
            </a:r>
          </a:p>
        </p:txBody>
      </p:sp>
      <p:cxnSp>
        <p:nvCxnSpPr>
          <p:cNvPr id="9" name="Straight Arrow Connector 8">
            <a:extLst>
              <a:ext uri="{FF2B5EF4-FFF2-40B4-BE49-F238E27FC236}">
                <a16:creationId xmlns:a16="http://schemas.microsoft.com/office/drawing/2014/main" id="{F4329807-8EE1-424F-AE2F-497F2A3735F4}"/>
              </a:ext>
            </a:extLst>
          </p:cNvPr>
          <p:cNvCxnSpPr>
            <a:stCxn id="3" idx="0"/>
          </p:cNvCxnSpPr>
          <p:nvPr/>
        </p:nvCxnSpPr>
        <p:spPr>
          <a:xfrm rot="5400000" flipH="1" flipV="1">
            <a:off x="494881" y="4365275"/>
            <a:ext cx="1500517" cy="53140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a:extLst>
              <a:ext uri="{FF2B5EF4-FFF2-40B4-BE49-F238E27FC236}">
                <a16:creationId xmlns:a16="http://schemas.microsoft.com/office/drawing/2014/main" id="{A3CA8709-363B-4EB7-84E0-679C6696871B}"/>
              </a:ext>
            </a:extLst>
          </p:cNvPr>
          <p:cNvCxnSpPr>
            <a:stCxn id="5" idx="3"/>
          </p:cNvCxnSpPr>
          <p:nvPr/>
        </p:nvCxnSpPr>
        <p:spPr>
          <a:xfrm rot="5400000" flipH="1" flipV="1">
            <a:off x="2301577" y="4427146"/>
            <a:ext cx="1280759" cy="56845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a:extLst>
              <a:ext uri="{FF2B5EF4-FFF2-40B4-BE49-F238E27FC236}">
                <a16:creationId xmlns:a16="http://schemas.microsoft.com/office/drawing/2014/main" id="{F765F96D-8F0C-45A0-9469-A1901A2F8E89}"/>
              </a:ext>
            </a:extLst>
          </p:cNvPr>
          <p:cNvCxnSpPr>
            <a:stCxn id="6" idx="1"/>
          </p:cNvCxnSpPr>
          <p:nvPr/>
        </p:nvCxnSpPr>
        <p:spPr>
          <a:xfrm rot="5400000" flipH="1" flipV="1">
            <a:off x="3357476" y="4404536"/>
            <a:ext cx="1123647" cy="7679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6" name="Picture 2">
            <a:extLst>
              <a:ext uri="{FF2B5EF4-FFF2-40B4-BE49-F238E27FC236}">
                <a16:creationId xmlns:a16="http://schemas.microsoft.com/office/drawing/2014/main" id="{293FD740-2057-4C92-9024-AAFF4B93F46F}"/>
              </a:ext>
            </a:extLst>
          </p:cNvPr>
          <p:cNvPicPr>
            <a:picLocks noChangeAspect="1" noChangeArrowheads="1"/>
          </p:cNvPicPr>
          <p:nvPr/>
        </p:nvPicPr>
        <p:blipFill>
          <a:blip r:embed="rId6" cstate="screen"/>
          <a:srcRect/>
          <a:stretch>
            <a:fillRect/>
          </a:stretch>
        </p:blipFill>
        <p:spPr bwMode="auto">
          <a:xfrm>
            <a:off x="4502720" y="5368273"/>
            <a:ext cx="2054422" cy="518914"/>
          </a:xfrm>
          <a:prstGeom prst="rect">
            <a:avLst/>
          </a:prstGeom>
        </p:spPr>
      </p:pic>
      <p:pic>
        <p:nvPicPr>
          <p:cNvPr id="17" name="Picture 2">
            <a:extLst>
              <a:ext uri="{FF2B5EF4-FFF2-40B4-BE49-F238E27FC236}">
                <a16:creationId xmlns:a16="http://schemas.microsoft.com/office/drawing/2014/main" id="{D5A09A60-1858-40CA-BD2F-B781EA097F2F}"/>
              </a:ext>
            </a:extLst>
          </p:cNvPr>
          <p:cNvPicPr>
            <a:picLocks noChangeAspect="1" noChangeArrowheads="1"/>
          </p:cNvPicPr>
          <p:nvPr/>
        </p:nvPicPr>
        <p:blipFill>
          <a:blip r:embed="rId7" cstate="screen"/>
          <a:srcRect/>
          <a:stretch>
            <a:fillRect/>
          </a:stretch>
        </p:blipFill>
        <p:spPr bwMode="auto">
          <a:xfrm>
            <a:off x="4303259" y="6163950"/>
            <a:ext cx="2553071" cy="432425"/>
          </a:xfrm>
          <a:prstGeom prst="rect">
            <a:avLst/>
          </a:prstGeom>
        </p:spPr>
      </p:pic>
      <p:sp>
        <p:nvSpPr>
          <p:cNvPr id="18" name="TextBox 17">
            <a:extLst>
              <a:ext uri="{FF2B5EF4-FFF2-40B4-BE49-F238E27FC236}">
                <a16:creationId xmlns:a16="http://schemas.microsoft.com/office/drawing/2014/main" id="{B4958B46-E5C7-47D7-99F0-7453495EB583}"/>
              </a:ext>
            </a:extLst>
          </p:cNvPr>
          <p:cNvSpPr txBox="1"/>
          <p:nvPr/>
        </p:nvSpPr>
        <p:spPr>
          <a:xfrm>
            <a:off x="4931195" y="6772088"/>
            <a:ext cx="1222604" cy="369332"/>
          </a:xfrm>
          <a:prstGeom prst="rect">
            <a:avLst/>
          </a:prstGeom>
          <a:noFill/>
        </p:spPr>
        <p:txBody>
          <a:bodyPr wrap="square" rtlCol="0">
            <a:spAutoFit/>
          </a:bodyPr>
          <a:lstStyle/>
          <a:p>
            <a:r>
              <a:rPr lang="en-US" sz="1800" dirty="0">
                <a:solidFill>
                  <a:srgbClr val="116937"/>
                </a:solidFill>
                <a:latin typeface="Times New Roman" panose="02020603050405020304" pitchFamily="18" charset="0"/>
                <a:cs typeface="Times New Roman" panose="02020603050405020304" pitchFamily="18" charset="0"/>
              </a:rPr>
              <a:t>Body side</a:t>
            </a:r>
          </a:p>
        </p:txBody>
      </p:sp>
      <p:sp>
        <p:nvSpPr>
          <p:cNvPr id="35" name="TextBox 34">
            <a:extLst>
              <a:ext uri="{FF2B5EF4-FFF2-40B4-BE49-F238E27FC236}">
                <a16:creationId xmlns:a16="http://schemas.microsoft.com/office/drawing/2014/main" id="{1DCC57FA-68A3-42B8-AF94-C67F74682878}"/>
              </a:ext>
            </a:extLst>
          </p:cNvPr>
          <p:cNvSpPr txBox="1"/>
          <p:nvPr/>
        </p:nvSpPr>
        <p:spPr>
          <a:xfrm>
            <a:off x="1928497" y="1796177"/>
            <a:ext cx="3891222"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Nissan Sunny</a:t>
            </a:r>
          </a:p>
        </p:txBody>
      </p:sp>
      <p:pic>
        <p:nvPicPr>
          <p:cNvPr id="23" name="Picture 2" descr="http://www.hyundai.com/wcm/idc/groups/sgvehiclecontent/@hmc/documents/sitecontent/mdaw/mdyw/%7Eedisp/hw070558.jpg">
            <a:extLst>
              <a:ext uri="{FF2B5EF4-FFF2-40B4-BE49-F238E27FC236}">
                <a16:creationId xmlns:a16="http://schemas.microsoft.com/office/drawing/2014/main" id="{0439D0C8-5D0B-43EA-A229-C43AFAA6B85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82667" y="2528679"/>
            <a:ext cx="3263944" cy="2330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4DCFB140-7DEA-4A86-98B0-9E858CFD6E20}"/>
              </a:ext>
            </a:extLst>
          </p:cNvPr>
          <p:cNvSpPr txBox="1"/>
          <p:nvPr/>
        </p:nvSpPr>
        <p:spPr>
          <a:xfrm>
            <a:off x="11394121" y="6802864"/>
            <a:ext cx="1240960" cy="369332"/>
          </a:xfrm>
          <a:prstGeom prst="rect">
            <a:avLst/>
          </a:prstGeom>
          <a:noFill/>
        </p:spPr>
        <p:txBody>
          <a:bodyPr wrap="square" rtlCol="0">
            <a:spAutoFit/>
          </a:bodyPr>
          <a:lstStyle/>
          <a:p>
            <a:r>
              <a:rPr lang="en-US" sz="1800" dirty="0">
                <a:solidFill>
                  <a:srgbClr val="116937"/>
                </a:solidFill>
                <a:latin typeface="Times New Roman" panose="02020603050405020304" pitchFamily="18" charset="0"/>
                <a:cs typeface="Times New Roman" panose="02020603050405020304" pitchFamily="18" charset="0"/>
              </a:rPr>
              <a:t>Knob</a:t>
            </a:r>
          </a:p>
        </p:txBody>
      </p:sp>
      <p:cxnSp>
        <p:nvCxnSpPr>
          <p:cNvPr id="26" name="Straight Arrow Connector 25">
            <a:extLst>
              <a:ext uri="{FF2B5EF4-FFF2-40B4-BE49-F238E27FC236}">
                <a16:creationId xmlns:a16="http://schemas.microsoft.com/office/drawing/2014/main" id="{9DFBAC68-9FBB-49ED-8C34-D21EC9DB78C1}"/>
              </a:ext>
            </a:extLst>
          </p:cNvPr>
          <p:cNvCxnSpPr/>
          <p:nvPr/>
        </p:nvCxnSpPr>
        <p:spPr>
          <a:xfrm flipV="1">
            <a:off x="8015518" y="4172942"/>
            <a:ext cx="2640919" cy="12108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a:extLst>
              <a:ext uri="{FF2B5EF4-FFF2-40B4-BE49-F238E27FC236}">
                <a16:creationId xmlns:a16="http://schemas.microsoft.com/office/drawing/2014/main" id="{F286A931-C792-47C4-BDB4-078113540692}"/>
              </a:ext>
            </a:extLst>
          </p:cNvPr>
          <p:cNvCxnSpPr/>
          <p:nvPr/>
        </p:nvCxnSpPr>
        <p:spPr>
          <a:xfrm flipH="1" flipV="1">
            <a:off x="11503986" y="4005621"/>
            <a:ext cx="396724" cy="136691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29" name="Picture 28" descr="IMG_20150226_152524726.jpg">
            <a:extLst>
              <a:ext uri="{FF2B5EF4-FFF2-40B4-BE49-F238E27FC236}">
                <a16:creationId xmlns:a16="http://schemas.microsoft.com/office/drawing/2014/main" id="{506BA63E-7F6B-4A97-807A-84235F122F90}"/>
              </a:ext>
            </a:extLst>
          </p:cNvPr>
          <p:cNvPicPr>
            <a:picLocks noChangeAspect="1"/>
          </p:cNvPicPr>
          <p:nvPr/>
        </p:nvPicPr>
        <p:blipFill>
          <a:blip r:embed="rId9" cstate="email">
            <a:lum bright="10000"/>
            <a:extLst>
              <a:ext uri="{28A0092B-C50C-407E-A947-70E740481C1C}">
                <a14:useLocalDpi xmlns:a14="http://schemas.microsoft.com/office/drawing/2010/main"/>
              </a:ext>
            </a:extLst>
          </a:blip>
          <a:srcRect/>
          <a:stretch>
            <a:fillRect/>
          </a:stretch>
        </p:blipFill>
        <p:spPr>
          <a:xfrm>
            <a:off x="8855750" y="5405572"/>
            <a:ext cx="1961321" cy="1284576"/>
          </a:xfrm>
          <a:prstGeom prst="rect">
            <a:avLst/>
          </a:prstGeom>
          <a:ln w="28575">
            <a:noFill/>
          </a:ln>
        </p:spPr>
      </p:pic>
      <p:pic>
        <p:nvPicPr>
          <p:cNvPr id="30" name="Picture 29" descr="IMG_20150504_084905783.jpg">
            <a:extLst>
              <a:ext uri="{FF2B5EF4-FFF2-40B4-BE49-F238E27FC236}">
                <a16:creationId xmlns:a16="http://schemas.microsoft.com/office/drawing/2014/main" id="{ACEDBB4E-D333-4C1A-9EBB-DC6D887FE1EC}"/>
              </a:ext>
            </a:extLst>
          </p:cNvPr>
          <p:cNvPicPr>
            <a:picLocks noChangeAspect="1"/>
          </p:cNvPicPr>
          <p:nvPr/>
        </p:nvPicPr>
        <p:blipFill>
          <a:blip r:embed="rId10" cstate="email">
            <a:lum bright="10000"/>
            <a:extLst>
              <a:ext uri="{28A0092B-C50C-407E-A947-70E740481C1C}">
                <a14:useLocalDpi xmlns:a14="http://schemas.microsoft.com/office/drawing/2010/main"/>
              </a:ext>
            </a:extLst>
          </a:blip>
          <a:srcRect/>
          <a:stretch>
            <a:fillRect/>
          </a:stretch>
        </p:blipFill>
        <p:spPr>
          <a:xfrm>
            <a:off x="11110832" y="5425341"/>
            <a:ext cx="1194675" cy="1223969"/>
          </a:xfrm>
          <a:prstGeom prst="rect">
            <a:avLst/>
          </a:prstGeom>
          <a:ln w="28575">
            <a:solidFill>
              <a:srgbClr val="00B050"/>
            </a:solidFill>
          </a:ln>
        </p:spPr>
      </p:pic>
      <p:cxnSp>
        <p:nvCxnSpPr>
          <p:cNvPr id="31" name="Straight Arrow Connector 30">
            <a:extLst>
              <a:ext uri="{FF2B5EF4-FFF2-40B4-BE49-F238E27FC236}">
                <a16:creationId xmlns:a16="http://schemas.microsoft.com/office/drawing/2014/main" id="{A638CD41-508B-4C78-94E2-D80A439676BD}"/>
              </a:ext>
            </a:extLst>
          </p:cNvPr>
          <p:cNvCxnSpPr>
            <a:stCxn id="29" idx="0"/>
          </p:cNvCxnSpPr>
          <p:nvPr/>
        </p:nvCxnSpPr>
        <p:spPr>
          <a:xfrm flipV="1">
            <a:off x="9836413" y="4624961"/>
            <a:ext cx="547873" cy="78061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2" name="Straight Arrow Connector 31">
            <a:extLst>
              <a:ext uri="{FF2B5EF4-FFF2-40B4-BE49-F238E27FC236}">
                <a16:creationId xmlns:a16="http://schemas.microsoft.com/office/drawing/2014/main" id="{131BB273-DE93-49ED-9B37-ABA782EE2F48}"/>
              </a:ext>
            </a:extLst>
          </p:cNvPr>
          <p:cNvCxnSpPr>
            <a:stCxn id="29" idx="0"/>
          </p:cNvCxnSpPr>
          <p:nvPr/>
        </p:nvCxnSpPr>
        <p:spPr>
          <a:xfrm flipV="1">
            <a:off x="9836409" y="4524567"/>
            <a:ext cx="1557712" cy="88100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33" name="Picture 2">
            <a:extLst>
              <a:ext uri="{FF2B5EF4-FFF2-40B4-BE49-F238E27FC236}">
                <a16:creationId xmlns:a16="http://schemas.microsoft.com/office/drawing/2014/main" id="{677DC53C-50DB-4973-B930-824FA2E95B46}"/>
              </a:ext>
            </a:extLst>
          </p:cNvPr>
          <p:cNvPicPr>
            <a:picLocks noChangeAspect="1" noChangeArrowheads="1"/>
          </p:cNvPicPr>
          <p:nvPr/>
        </p:nvPicPr>
        <p:blipFill>
          <a:blip r:embed="rId11" cstate="screen"/>
          <a:srcRect/>
          <a:stretch>
            <a:fillRect/>
          </a:stretch>
        </p:blipFill>
        <p:spPr bwMode="auto">
          <a:xfrm>
            <a:off x="7186593" y="5418250"/>
            <a:ext cx="1452787" cy="1353838"/>
          </a:xfrm>
          <a:prstGeom prst="rect">
            <a:avLst/>
          </a:prstGeom>
        </p:spPr>
      </p:pic>
      <p:sp>
        <p:nvSpPr>
          <p:cNvPr id="36" name="TextBox 35">
            <a:extLst>
              <a:ext uri="{FF2B5EF4-FFF2-40B4-BE49-F238E27FC236}">
                <a16:creationId xmlns:a16="http://schemas.microsoft.com/office/drawing/2014/main" id="{F1A68AD2-A319-4468-9435-5E99B30D99B0}"/>
              </a:ext>
            </a:extLst>
          </p:cNvPr>
          <p:cNvSpPr txBox="1"/>
          <p:nvPr/>
        </p:nvSpPr>
        <p:spPr>
          <a:xfrm>
            <a:off x="8228150" y="1784591"/>
            <a:ext cx="3803790"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Hyundai Eon</a:t>
            </a:r>
          </a:p>
        </p:txBody>
      </p:sp>
      <p:sp>
        <p:nvSpPr>
          <p:cNvPr id="34" name="TextBox 33">
            <a:extLst>
              <a:ext uri="{FF2B5EF4-FFF2-40B4-BE49-F238E27FC236}">
                <a16:creationId xmlns:a16="http://schemas.microsoft.com/office/drawing/2014/main" id="{08A79C30-6E24-40E9-94B3-4F50EEBE9DAC}"/>
              </a:ext>
            </a:extLst>
          </p:cNvPr>
          <p:cNvSpPr txBox="1"/>
          <p:nvPr/>
        </p:nvSpPr>
        <p:spPr>
          <a:xfrm>
            <a:off x="1" y="309615"/>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spTree>
    <p:extLst>
      <p:ext uri="{BB962C8B-B14F-4D97-AF65-F5344CB8AC3E}">
        <p14:creationId xmlns:p14="http://schemas.microsoft.com/office/powerpoint/2010/main" val="3314473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8779E30-CA48-43A8-816D-2303010EF6E5}"/>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pic>
        <p:nvPicPr>
          <p:cNvPr id="30" name="Picture 29" descr="IMG-20200107-WA0018">
            <a:extLst>
              <a:ext uri="{FF2B5EF4-FFF2-40B4-BE49-F238E27FC236}">
                <a16:creationId xmlns:a16="http://schemas.microsoft.com/office/drawing/2014/main" id="{1CC34528-1E57-4622-BA03-C66E1110259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a:off x="655117" y="3161765"/>
            <a:ext cx="5361191" cy="641755"/>
          </a:xfrm>
          <a:prstGeom prst="rect">
            <a:avLst/>
          </a:prstGeom>
        </p:spPr>
      </p:pic>
      <p:pic>
        <p:nvPicPr>
          <p:cNvPr id="31" name="Picture 30" descr="IMG-20200107-WA0019">
            <a:extLst>
              <a:ext uri="{FF2B5EF4-FFF2-40B4-BE49-F238E27FC236}">
                <a16:creationId xmlns:a16="http://schemas.microsoft.com/office/drawing/2014/main" id="{8AC0B6F9-858D-4FDE-9ECE-88E71F24F5BD}"/>
              </a:ext>
            </a:extLst>
          </p:cNvPr>
          <p:cNvPicPr>
            <a:picLocks noChangeAspect="1"/>
          </p:cNvPicPr>
          <p:nvPr/>
        </p:nvPicPr>
        <p:blipFill>
          <a:blip r:embed="rId3" cstate="email">
            <a:extLst>
              <a:ext uri="{28A0092B-C50C-407E-A947-70E740481C1C}">
                <a14:useLocalDpi xmlns:a14="http://schemas.microsoft.com/office/drawing/2010/main"/>
              </a:ext>
            </a:extLst>
          </a:blip>
          <a:srcRect l="-6"/>
          <a:stretch>
            <a:fillRect/>
          </a:stretch>
        </p:blipFill>
        <p:spPr>
          <a:xfrm>
            <a:off x="655117" y="4540924"/>
            <a:ext cx="5459933" cy="413605"/>
          </a:xfrm>
          <a:prstGeom prst="rect">
            <a:avLst/>
          </a:prstGeom>
        </p:spPr>
      </p:pic>
      <p:sp>
        <p:nvSpPr>
          <p:cNvPr id="33" name="TextBox 32">
            <a:extLst>
              <a:ext uri="{FF2B5EF4-FFF2-40B4-BE49-F238E27FC236}">
                <a16:creationId xmlns:a16="http://schemas.microsoft.com/office/drawing/2014/main" id="{2E06C7E7-6CD3-4730-9E5C-EE43332B5917}"/>
              </a:ext>
            </a:extLst>
          </p:cNvPr>
          <p:cNvSpPr txBox="1"/>
          <p:nvPr/>
        </p:nvSpPr>
        <p:spPr>
          <a:xfrm>
            <a:off x="538279" y="1797246"/>
            <a:ext cx="5872249"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Hyundai Grand i10 </a:t>
            </a:r>
            <a:r>
              <a:rPr lang="en-US" sz="2800" b="1" dirty="0" err="1">
                <a:solidFill>
                  <a:srgbClr val="116937"/>
                </a:solidFill>
                <a:latin typeface="Times New Roman" panose="02020603050405020304" pitchFamily="18" charset="0"/>
                <a:cs typeface="Times New Roman" panose="02020603050405020304" pitchFamily="18" charset="0"/>
              </a:rPr>
              <a:t>Nios</a:t>
            </a:r>
            <a:endParaRPr lang="en-US" sz="2800" b="1" dirty="0">
              <a:solidFill>
                <a:srgbClr val="116937"/>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4"/>
          <a:stretch>
            <a:fillRect/>
          </a:stretch>
        </p:blipFill>
        <p:spPr>
          <a:xfrm>
            <a:off x="547167" y="5295892"/>
            <a:ext cx="5419725" cy="3057525"/>
          </a:xfrm>
          <a:prstGeom prst="rect">
            <a:avLst/>
          </a:prstGeom>
        </p:spPr>
      </p:pic>
      <p:pic>
        <p:nvPicPr>
          <p:cNvPr id="16" name="Picture 15" descr="renault-duster-facelift-rendering-front.jpg">
            <a:extLst>
              <a:ext uri="{FF2B5EF4-FFF2-40B4-BE49-F238E27FC236}">
                <a16:creationId xmlns:a16="http://schemas.microsoft.com/office/drawing/2014/main" id="{FE90E77B-FFD0-47DE-ADC1-F22656BA1A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83" t="6701" r="1887" b="6145"/>
          <a:stretch/>
        </p:blipFill>
        <p:spPr>
          <a:xfrm>
            <a:off x="7284285" y="5225169"/>
            <a:ext cx="4667250"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2E06C7E7-6CD3-4730-9E5C-EE43332B5917}"/>
              </a:ext>
            </a:extLst>
          </p:cNvPr>
          <p:cNvSpPr txBox="1"/>
          <p:nvPr/>
        </p:nvSpPr>
        <p:spPr>
          <a:xfrm>
            <a:off x="7284285" y="1816526"/>
            <a:ext cx="3962831"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Renault Duster</a:t>
            </a:r>
          </a:p>
        </p:txBody>
      </p:sp>
      <p:pic>
        <p:nvPicPr>
          <p:cNvPr id="21" name="Picture 20" descr="DSC_0017.jpg">
            <a:extLst>
              <a:ext uri="{FF2B5EF4-FFF2-40B4-BE49-F238E27FC236}">
                <a16:creationId xmlns:a16="http://schemas.microsoft.com/office/drawing/2014/main" id="{50E7B668-D3EB-4021-A464-717B50E20A0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97034" y="3665952"/>
            <a:ext cx="4854501" cy="690867"/>
          </a:xfrm>
          <a:prstGeom prst="roundRect">
            <a:avLst>
              <a:gd name="adj" fmla="val 16667"/>
            </a:avLst>
          </a:prstGeom>
          <a:ln>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5ECD4BF6-6795-4105-BF75-F5A4A3395527}"/>
              </a:ext>
            </a:extLst>
          </p:cNvPr>
          <p:cNvSpPr txBox="1"/>
          <p:nvPr/>
        </p:nvSpPr>
        <p:spPr>
          <a:xfrm>
            <a:off x="2553957" y="8448558"/>
            <a:ext cx="7122185"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Roof rail parts </a:t>
            </a:r>
          </a:p>
        </p:txBody>
      </p:sp>
    </p:spTree>
    <p:extLst>
      <p:ext uri="{BB962C8B-B14F-4D97-AF65-F5344CB8AC3E}">
        <p14:creationId xmlns:p14="http://schemas.microsoft.com/office/powerpoint/2010/main" val="4052356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46D0D4-28CB-4455-8259-5C8095E680D5}"/>
              </a:ext>
            </a:extLst>
          </p:cNvPr>
          <p:cNvSpPr/>
          <p:nvPr/>
        </p:nvSpPr>
        <p:spPr>
          <a:xfrm>
            <a:off x="2562399" y="2801860"/>
            <a:ext cx="7980218" cy="4923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1462" dirty="0">
              <a:solidFill>
                <a:srgbClr val="FF0000"/>
              </a:solidFill>
            </a:endParaRPr>
          </a:p>
        </p:txBody>
      </p:sp>
      <p:sp>
        <p:nvSpPr>
          <p:cNvPr id="3" name="Rectangle 2">
            <a:extLst>
              <a:ext uri="{FF2B5EF4-FFF2-40B4-BE49-F238E27FC236}">
                <a16:creationId xmlns:a16="http://schemas.microsoft.com/office/drawing/2014/main" id="{E1741B12-1A66-49BA-B5CB-681E0223D8F2}"/>
              </a:ext>
            </a:extLst>
          </p:cNvPr>
          <p:cNvSpPr/>
          <p:nvPr/>
        </p:nvSpPr>
        <p:spPr>
          <a:xfrm>
            <a:off x="2502462" y="8689169"/>
            <a:ext cx="7054230"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CC Parts, DP Parts &amp; IP Parts</a:t>
            </a:r>
          </a:p>
        </p:txBody>
      </p:sp>
      <p:pic>
        <p:nvPicPr>
          <p:cNvPr id="4" name="Picture 3">
            <a:extLst>
              <a:ext uri="{FF2B5EF4-FFF2-40B4-BE49-F238E27FC236}">
                <a16:creationId xmlns:a16="http://schemas.microsoft.com/office/drawing/2014/main" id="{82FDD606-C73E-4E3B-94EE-A916BAA56530}"/>
              </a:ext>
            </a:extLst>
          </p:cNvPr>
          <p:cNvPicPr>
            <a:picLocks noChangeAspect="1"/>
          </p:cNvPicPr>
          <p:nvPr/>
        </p:nvPicPr>
        <p:blipFill>
          <a:blip r:embed="rId2"/>
          <a:stretch>
            <a:fillRect/>
          </a:stretch>
        </p:blipFill>
        <p:spPr>
          <a:xfrm flipH="1">
            <a:off x="3116646" y="2973886"/>
            <a:ext cx="6568308" cy="3776559"/>
          </a:xfrm>
          <a:prstGeom prst="rect">
            <a:avLst/>
          </a:prstGeom>
        </p:spPr>
      </p:pic>
      <p:pic>
        <p:nvPicPr>
          <p:cNvPr id="5" name="Picture 4">
            <a:extLst>
              <a:ext uri="{FF2B5EF4-FFF2-40B4-BE49-F238E27FC236}">
                <a16:creationId xmlns:a16="http://schemas.microsoft.com/office/drawing/2014/main" id="{7053C4CE-41B2-4CC5-9F8A-2959AC14C179}"/>
              </a:ext>
            </a:extLst>
          </p:cNvPr>
          <p:cNvPicPr>
            <a:picLocks noChangeAspect="1" noChangeArrowheads="1"/>
          </p:cNvPicPr>
          <p:nvPr/>
        </p:nvPicPr>
        <p:blipFill>
          <a:blip r:embed="rId3" cstate="email">
            <a:clrChange>
              <a:clrFrom>
                <a:srgbClr val="333366"/>
              </a:clrFrom>
              <a:clrTo>
                <a:srgbClr val="333366">
                  <a:alpha val="0"/>
                </a:srgbClr>
              </a:clrTo>
            </a:clrChange>
            <a:extLst>
              <a:ext uri="{28A0092B-C50C-407E-A947-70E740481C1C}">
                <a14:useLocalDpi xmlns:a14="http://schemas.microsoft.com/office/drawing/2010/main"/>
              </a:ext>
            </a:extLst>
          </a:blip>
          <a:srcRect/>
          <a:stretch>
            <a:fillRect/>
          </a:stretch>
        </p:blipFill>
        <p:spPr bwMode="auto">
          <a:xfrm rot="8754224">
            <a:off x="2877051" y="7468434"/>
            <a:ext cx="1778260" cy="989472"/>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F39B0E3-1390-45F1-873C-252533745F41}"/>
              </a:ext>
            </a:extLst>
          </p:cNvPr>
          <p:cNvPicPr>
            <a:picLocks noChangeAspect="1" noChangeArrowheads="1"/>
          </p:cNvPicPr>
          <p:nvPr/>
        </p:nvPicPr>
        <p:blipFill>
          <a:blip r:embed="rId4" cstate="email">
            <a:clrChange>
              <a:clrFrom>
                <a:srgbClr val="333366"/>
              </a:clrFrom>
              <a:clrTo>
                <a:srgbClr val="333366">
                  <a:alpha val="0"/>
                </a:srgbClr>
              </a:clrTo>
            </a:clrChange>
            <a:extLst>
              <a:ext uri="{28A0092B-C50C-407E-A947-70E740481C1C}">
                <a14:useLocalDpi xmlns:a14="http://schemas.microsoft.com/office/drawing/2010/main"/>
              </a:ext>
            </a:extLst>
          </a:blip>
          <a:srcRect/>
          <a:stretch>
            <a:fillRect/>
          </a:stretch>
        </p:blipFill>
        <p:spPr bwMode="auto">
          <a:xfrm rot="5400000">
            <a:off x="10086494" y="5297957"/>
            <a:ext cx="2909973" cy="10564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3B7CC24-6311-44EC-A5E4-7589FF7303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98085" y="2705853"/>
            <a:ext cx="1595016" cy="1434112"/>
          </a:xfrm>
          <a:prstGeom prst="rect">
            <a:avLst/>
          </a:prstGeom>
        </p:spPr>
      </p:pic>
      <p:pic>
        <p:nvPicPr>
          <p:cNvPr id="8" name="Picture 7">
            <a:extLst>
              <a:ext uri="{FF2B5EF4-FFF2-40B4-BE49-F238E27FC236}">
                <a16:creationId xmlns:a16="http://schemas.microsoft.com/office/drawing/2014/main" id="{3231C0E2-EFD0-486A-8E91-823E00B1BDC1}"/>
              </a:ext>
            </a:extLst>
          </p:cNvPr>
          <p:cNvPicPr>
            <a:picLocks noChangeAspect="1" noChangeArrowheads="1"/>
          </p:cNvPicPr>
          <p:nvPr/>
        </p:nvPicPr>
        <p:blipFill>
          <a:blip r:embed="rId6" cstate="email">
            <a:clrChange>
              <a:clrFrom>
                <a:srgbClr val="333366"/>
              </a:clrFrom>
              <a:clrTo>
                <a:srgbClr val="333366">
                  <a:alpha val="0"/>
                </a:srgbClr>
              </a:clrTo>
            </a:clrChange>
            <a:extLst>
              <a:ext uri="{28A0092B-C50C-407E-A947-70E740481C1C}">
                <a14:useLocalDpi xmlns:a14="http://schemas.microsoft.com/office/drawing/2010/main"/>
              </a:ext>
            </a:extLst>
          </a:blip>
          <a:srcRect/>
          <a:stretch>
            <a:fillRect/>
          </a:stretch>
        </p:blipFill>
        <p:spPr bwMode="auto">
          <a:xfrm rot="5400000">
            <a:off x="8502726" y="4349732"/>
            <a:ext cx="3776558" cy="61383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D434C56-F784-4699-AD7A-FEC3282AEB6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33193" y="2632263"/>
            <a:ext cx="1332611" cy="1276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a:extLst>
              <a:ext uri="{FF2B5EF4-FFF2-40B4-BE49-F238E27FC236}">
                <a16:creationId xmlns:a16="http://schemas.microsoft.com/office/drawing/2014/main" id="{A92F29C4-AF85-418D-9A51-75D664389C1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1914" y="7227117"/>
            <a:ext cx="1842559" cy="146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539693B-F87D-4683-ABE0-577067BF4067}"/>
              </a:ext>
            </a:extLst>
          </p:cNvPr>
          <p:cNvPicPr>
            <a:picLocks noChangeAspect="1" noChangeArrowheads="1"/>
          </p:cNvPicPr>
          <p:nvPr/>
        </p:nvPicPr>
        <p:blipFill>
          <a:blip r:embed="rId9" cstate="email">
            <a:clrChange>
              <a:clrFrom>
                <a:srgbClr val="333366"/>
              </a:clrFrom>
              <a:clrTo>
                <a:srgbClr val="333366">
                  <a:alpha val="0"/>
                </a:srgbClr>
              </a:clrTo>
            </a:clrChange>
            <a:extLst>
              <a:ext uri="{28A0092B-C50C-407E-A947-70E740481C1C}">
                <a14:useLocalDpi xmlns:a14="http://schemas.microsoft.com/office/drawing/2010/main"/>
              </a:ext>
            </a:extLst>
          </a:blip>
          <a:srcRect/>
          <a:stretch>
            <a:fillRect/>
          </a:stretch>
        </p:blipFill>
        <p:spPr bwMode="auto">
          <a:xfrm rot="4340173">
            <a:off x="-133873" y="5074750"/>
            <a:ext cx="3561183" cy="764537"/>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A9173DE4-6355-4656-AA22-2856ECA0795F}"/>
              </a:ext>
            </a:extLst>
          </p:cNvPr>
          <p:cNvPicPr>
            <a:picLocks noChangeAspect="1" noChangeArrowheads="1"/>
          </p:cNvPicPr>
          <p:nvPr/>
        </p:nvPicPr>
        <p:blipFill>
          <a:blip r:embed="rId10" cstate="email">
            <a:clrChange>
              <a:clrFrom>
                <a:srgbClr val="333366"/>
              </a:clrFrom>
              <a:clrTo>
                <a:srgbClr val="333366">
                  <a:alpha val="0"/>
                </a:srgbClr>
              </a:clrTo>
            </a:clrChange>
            <a:extLst>
              <a:ext uri="{28A0092B-C50C-407E-A947-70E740481C1C}">
                <a14:useLocalDpi xmlns:a14="http://schemas.microsoft.com/office/drawing/2010/main"/>
              </a:ext>
            </a:extLst>
          </a:blip>
          <a:srcRect/>
          <a:stretch>
            <a:fillRect/>
          </a:stretch>
        </p:blipFill>
        <p:spPr bwMode="auto">
          <a:xfrm>
            <a:off x="8746798" y="7213011"/>
            <a:ext cx="1989123" cy="137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6542FCC-00F1-4D4C-8BC4-5FD72D0B094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81537" y="7084486"/>
            <a:ext cx="1567863" cy="1504343"/>
          </a:xfrm>
          <a:prstGeom prst="rect">
            <a:avLst/>
          </a:prstGeom>
        </p:spPr>
      </p:pic>
      <p:sp>
        <p:nvSpPr>
          <p:cNvPr id="19" name="TextBox 18">
            <a:extLst>
              <a:ext uri="{FF2B5EF4-FFF2-40B4-BE49-F238E27FC236}">
                <a16:creationId xmlns:a16="http://schemas.microsoft.com/office/drawing/2014/main" id="{413CE1BA-9EEF-42FA-8C43-F3EA7088EA12}"/>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sp>
        <p:nvSpPr>
          <p:cNvPr id="20" name="TextBox 19">
            <a:extLst>
              <a:ext uri="{FF2B5EF4-FFF2-40B4-BE49-F238E27FC236}">
                <a16:creationId xmlns:a16="http://schemas.microsoft.com/office/drawing/2014/main" id="{2E06C7E7-6CD3-4730-9E5C-EE43332B5917}"/>
              </a:ext>
            </a:extLst>
          </p:cNvPr>
          <p:cNvSpPr txBox="1"/>
          <p:nvPr/>
        </p:nvSpPr>
        <p:spPr>
          <a:xfrm>
            <a:off x="4429112" y="1838243"/>
            <a:ext cx="3962831"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Ford Eco Sport</a:t>
            </a:r>
          </a:p>
        </p:txBody>
      </p:sp>
    </p:spTree>
    <p:extLst>
      <p:ext uri="{BB962C8B-B14F-4D97-AF65-F5344CB8AC3E}">
        <p14:creationId xmlns:p14="http://schemas.microsoft.com/office/powerpoint/2010/main" val="2224319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a-seltos-default">
            <a:extLst>
              <a:ext uri="{FF2B5EF4-FFF2-40B4-BE49-F238E27FC236}">
                <a16:creationId xmlns:a16="http://schemas.microsoft.com/office/drawing/2014/main" id="{9744C62D-61C5-4675-A72F-EF5E5C5E1F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1477" y="2806336"/>
            <a:ext cx="5320030" cy="2992755"/>
          </a:xfrm>
          <a:prstGeom prst="rect">
            <a:avLst/>
          </a:prstGeom>
        </p:spPr>
      </p:pic>
      <p:sp>
        <p:nvSpPr>
          <p:cNvPr id="5" name="TextBox 4">
            <a:extLst>
              <a:ext uri="{FF2B5EF4-FFF2-40B4-BE49-F238E27FC236}">
                <a16:creationId xmlns:a16="http://schemas.microsoft.com/office/drawing/2014/main" id="{0A848510-3D07-4925-826B-E690E12636D4}"/>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pic>
        <p:nvPicPr>
          <p:cNvPr id="6" name="Picture 5" descr="IMG-20200107-WA0019">
            <a:extLst>
              <a:ext uri="{FF2B5EF4-FFF2-40B4-BE49-F238E27FC236}">
                <a16:creationId xmlns:a16="http://schemas.microsoft.com/office/drawing/2014/main" id="{60F55CED-502A-4DD3-8421-E8566B36BD7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1616451" y="1075838"/>
            <a:ext cx="542440" cy="2434961"/>
          </a:xfrm>
          <a:prstGeom prst="rect">
            <a:avLst/>
          </a:prstGeom>
        </p:spPr>
      </p:pic>
      <p:pic>
        <p:nvPicPr>
          <p:cNvPr id="8" name="Picture 7" descr="IMG-20200107-WA0017">
            <a:extLst>
              <a:ext uri="{FF2B5EF4-FFF2-40B4-BE49-F238E27FC236}">
                <a16:creationId xmlns:a16="http://schemas.microsoft.com/office/drawing/2014/main" id="{380A6B84-A603-4090-B14D-55E83F993E8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3752870" y="3504104"/>
            <a:ext cx="639282" cy="6868266"/>
          </a:xfrm>
          <a:prstGeom prst="rect">
            <a:avLst/>
          </a:prstGeom>
        </p:spPr>
      </p:pic>
      <p:pic>
        <p:nvPicPr>
          <p:cNvPr id="9" name="Picture 8" descr="IMG-20200107-WA0016">
            <a:extLst>
              <a:ext uri="{FF2B5EF4-FFF2-40B4-BE49-F238E27FC236}">
                <a16:creationId xmlns:a16="http://schemas.microsoft.com/office/drawing/2014/main" id="{E9FA6162-6275-417D-81D8-E085F3268E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08752" y="3226563"/>
            <a:ext cx="779282" cy="5320030"/>
          </a:xfrm>
          <a:prstGeom prst="rect">
            <a:avLst/>
          </a:prstGeom>
        </p:spPr>
      </p:pic>
      <p:pic>
        <p:nvPicPr>
          <p:cNvPr id="10" name="Picture 9" descr="IMG-20200107-WA0013">
            <a:extLst>
              <a:ext uri="{FF2B5EF4-FFF2-40B4-BE49-F238E27FC236}">
                <a16:creationId xmlns:a16="http://schemas.microsoft.com/office/drawing/2014/main" id="{F53E1EF1-8A1E-47F3-AAD9-60A8ED2342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6200000">
            <a:off x="2049528" y="1732161"/>
            <a:ext cx="685934" cy="3444610"/>
          </a:xfrm>
          <a:prstGeom prst="rect">
            <a:avLst/>
          </a:prstGeom>
        </p:spPr>
      </p:pic>
      <p:pic>
        <p:nvPicPr>
          <p:cNvPr id="11" name="Picture 10" descr="IMG-20200107-WA0014">
            <a:extLst>
              <a:ext uri="{FF2B5EF4-FFF2-40B4-BE49-F238E27FC236}">
                <a16:creationId xmlns:a16="http://schemas.microsoft.com/office/drawing/2014/main" id="{59344F4C-5AB7-4AC5-95C6-7FCD8A70485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6200000">
            <a:off x="2047473" y="2871815"/>
            <a:ext cx="905463" cy="3660027"/>
          </a:xfrm>
          <a:prstGeom prst="rect">
            <a:avLst/>
          </a:prstGeom>
        </p:spPr>
      </p:pic>
      <p:sp>
        <p:nvSpPr>
          <p:cNvPr id="12" name="TextBox 11">
            <a:extLst>
              <a:ext uri="{FF2B5EF4-FFF2-40B4-BE49-F238E27FC236}">
                <a16:creationId xmlns:a16="http://schemas.microsoft.com/office/drawing/2014/main" id="{8B3F019D-AC06-41AD-89EB-5AAA8D1A079A}"/>
              </a:ext>
            </a:extLst>
          </p:cNvPr>
          <p:cNvSpPr txBox="1"/>
          <p:nvPr/>
        </p:nvSpPr>
        <p:spPr>
          <a:xfrm>
            <a:off x="853595" y="7856255"/>
            <a:ext cx="6522412"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Molding , Garnish , Skid Plate</a:t>
            </a:r>
          </a:p>
        </p:txBody>
      </p:sp>
      <p:sp>
        <p:nvSpPr>
          <p:cNvPr id="13" name="TextBox 12">
            <a:extLst>
              <a:ext uri="{FF2B5EF4-FFF2-40B4-BE49-F238E27FC236}">
                <a16:creationId xmlns:a16="http://schemas.microsoft.com/office/drawing/2014/main" id="{975E7A9F-2968-42BC-800B-3C9ED17E8CB5}"/>
              </a:ext>
            </a:extLst>
          </p:cNvPr>
          <p:cNvSpPr txBox="1"/>
          <p:nvPr/>
        </p:nvSpPr>
        <p:spPr>
          <a:xfrm>
            <a:off x="8312227" y="7856255"/>
            <a:ext cx="3839519"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Cluster Facia , RR Panel</a:t>
            </a:r>
          </a:p>
        </p:txBody>
      </p:sp>
      <p:pic>
        <p:nvPicPr>
          <p:cNvPr id="15" name="Picture 14" descr="WhatsApp Image 2019-09-17 at 3.28.58 PM">
            <a:extLst>
              <a:ext uri="{FF2B5EF4-FFF2-40B4-BE49-F238E27FC236}">
                <a16:creationId xmlns:a16="http://schemas.microsoft.com/office/drawing/2014/main" id="{D78EC067-D0A7-4E66-85C4-030CE884D587}"/>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0800000" flipH="1">
            <a:off x="9199960" y="2312389"/>
            <a:ext cx="3049172" cy="1598218"/>
          </a:xfrm>
          <a:prstGeom prst="rect">
            <a:avLst/>
          </a:prstGeom>
        </p:spPr>
      </p:pic>
      <p:pic>
        <p:nvPicPr>
          <p:cNvPr id="16" name="Picture 15" descr="WhatsApp Image 2019-09-17 at 3.29.03 PM">
            <a:extLst>
              <a:ext uri="{FF2B5EF4-FFF2-40B4-BE49-F238E27FC236}">
                <a16:creationId xmlns:a16="http://schemas.microsoft.com/office/drawing/2014/main" id="{5CDCC428-05E4-4B7C-BB35-6761DA83F26C}"/>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flipH="1">
            <a:off x="8976999" y="6020822"/>
            <a:ext cx="3272133" cy="1003393"/>
          </a:xfrm>
          <a:prstGeom prst="rect">
            <a:avLst/>
          </a:prstGeom>
        </p:spPr>
      </p:pic>
      <p:sp>
        <p:nvSpPr>
          <p:cNvPr id="18" name="TextBox 17">
            <a:extLst>
              <a:ext uri="{FF2B5EF4-FFF2-40B4-BE49-F238E27FC236}">
                <a16:creationId xmlns:a16="http://schemas.microsoft.com/office/drawing/2014/main" id="{F1A68AD2-A319-4468-9435-5E99B30D99B0}"/>
              </a:ext>
            </a:extLst>
          </p:cNvPr>
          <p:cNvSpPr txBox="1"/>
          <p:nvPr/>
        </p:nvSpPr>
        <p:spPr>
          <a:xfrm>
            <a:off x="4031468" y="1537500"/>
            <a:ext cx="4610599"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KIA </a:t>
            </a:r>
            <a:r>
              <a:rPr lang="en-US" sz="2800" b="1" dirty="0" err="1">
                <a:solidFill>
                  <a:srgbClr val="116937"/>
                </a:solidFill>
                <a:latin typeface="Times New Roman" panose="02020603050405020304" pitchFamily="18" charset="0"/>
                <a:cs typeface="Times New Roman" panose="02020603050405020304" pitchFamily="18" charset="0"/>
              </a:rPr>
              <a:t>Seltos</a:t>
            </a:r>
            <a:endParaRPr lang="en-US" sz="2800" b="1" dirty="0">
              <a:solidFill>
                <a:srgbClr val="1169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61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FE3C9-D324-4093-A1C3-233ED152125F}"/>
              </a:ext>
            </a:extLst>
          </p:cNvPr>
          <p:cNvPicPr>
            <a:picLocks noChangeAspect="1"/>
          </p:cNvPicPr>
          <p:nvPr/>
        </p:nvPicPr>
        <p:blipFill>
          <a:blip r:embed="rId2"/>
          <a:stretch>
            <a:fillRect/>
          </a:stretch>
        </p:blipFill>
        <p:spPr>
          <a:xfrm>
            <a:off x="4440464" y="3601100"/>
            <a:ext cx="5366385" cy="3533200"/>
          </a:xfrm>
          <a:prstGeom prst="rect">
            <a:avLst/>
          </a:prstGeom>
        </p:spPr>
      </p:pic>
      <p:sp>
        <p:nvSpPr>
          <p:cNvPr id="4" name="TextBox 3">
            <a:extLst>
              <a:ext uri="{FF2B5EF4-FFF2-40B4-BE49-F238E27FC236}">
                <a16:creationId xmlns:a16="http://schemas.microsoft.com/office/drawing/2014/main" id="{B618A198-DD12-4B13-AAE0-0C868D833EE9}"/>
              </a:ext>
            </a:extLst>
          </p:cNvPr>
          <p:cNvSpPr txBox="1"/>
          <p:nvPr/>
        </p:nvSpPr>
        <p:spPr>
          <a:xfrm>
            <a:off x="5362053" y="3079295"/>
            <a:ext cx="2743657" cy="460375"/>
          </a:xfrm>
          <a:prstGeom prst="rect">
            <a:avLst/>
          </a:prstGeom>
          <a:noFill/>
        </p:spPr>
        <p:txBody>
          <a:bodyPr wrap="square" rtlCol="0">
            <a:spAutoFit/>
          </a:bodyPr>
          <a:lstStyle/>
          <a:p>
            <a:pPr algn="ctr"/>
            <a:r>
              <a:rPr lang="en-IN" altLang="en-US" sz="2400" b="1" i="1" dirty="0">
                <a:solidFill>
                  <a:srgbClr val="00B0F0"/>
                </a:solidFill>
                <a:latin typeface="Times New Roman" panose="02020603050405020304" pitchFamily="18" charset="0"/>
                <a:cs typeface="Times New Roman" panose="02020603050405020304" pitchFamily="18" charset="0"/>
              </a:rPr>
              <a:t>QY</a:t>
            </a:r>
          </a:p>
        </p:txBody>
      </p:sp>
      <p:pic>
        <p:nvPicPr>
          <p:cNvPr id="5" name="Picture 4">
            <a:extLst>
              <a:ext uri="{FF2B5EF4-FFF2-40B4-BE49-F238E27FC236}">
                <a16:creationId xmlns:a16="http://schemas.microsoft.com/office/drawing/2014/main" id="{EABF9F4C-C341-4A79-8E02-3651B878C3D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5400000">
            <a:off x="1828012" y="1601367"/>
            <a:ext cx="577850" cy="2999105"/>
          </a:xfrm>
          <a:prstGeom prst="rect">
            <a:avLst/>
          </a:prstGeom>
        </p:spPr>
      </p:pic>
      <p:pic>
        <p:nvPicPr>
          <p:cNvPr id="6" name="Picture 5">
            <a:extLst>
              <a:ext uri="{FF2B5EF4-FFF2-40B4-BE49-F238E27FC236}">
                <a16:creationId xmlns:a16="http://schemas.microsoft.com/office/drawing/2014/main" id="{ACA9A511-0C96-458B-B26F-39979A8B28EA}"/>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rot="10800000">
            <a:off x="339501" y="4172975"/>
            <a:ext cx="3488443" cy="568999"/>
          </a:xfrm>
          <a:prstGeom prst="rect">
            <a:avLst/>
          </a:prstGeom>
        </p:spPr>
      </p:pic>
      <p:pic>
        <p:nvPicPr>
          <p:cNvPr id="7" name="Picture 6" descr="Capture">
            <a:extLst>
              <a:ext uri="{FF2B5EF4-FFF2-40B4-BE49-F238E27FC236}">
                <a16:creationId xmlns:a16="http://schemas.microsoft.com/office/drawing/2014/main" id="{01614913-7C9C-49B8-9363-AB58010143B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343056" y="5433052"/>
            <a:ext cx="3505043" cy="590165"/>
          </a:xfrm>
          <a:prstGeom prst="rect">
            <a:avLst/>
          </a:prstGeom>
        </p:spPr>
      </p:pic>
      <p:pic>
        <p:nvPicPr>
          <p:cNvPr id="8" name="Picture 7">
            <a:extLst>
              <a:ext uri="{FF2B5EF4-FFF2-40B4-BE49-F238E27FC236}">
                <a16:creationId xmlns:a16="http://schemas.microsoft.com/office/drawing/2014/main" id="{EDEDD2B7-0CB2-4760-9B3D-CF1DE4079623}"/>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6200000">
            <a:off x="1869781" y="3210913"/>
            <a:ext cx="494316" cy="3810620"/>
          </a:xfrm>
          <a:prstGeom prst="rect">
            <a:avLst/>
          </a:prstGeom>
        </p:spPr>
      </p:pic>
      <p:pic>
        <p:nvPicPr>
          <p:cNvPr id="9" name="Picture 8" descr="FRONT GARNISH BGT">
            <a:extLst>
              <a:ext uri="{FF2B5EF4-FFF2-40B4-BE49-F238E27FC236}">
                <a16:creationId xmlns:a16="http://schemas.microsoft.com/office/drawing/2014/main" id="{A1AF334A-9D3F-4DA2-834F-DDA56AA2D39D}"/>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268778" y="3389845"/>
            <a:ext cx="5404352" cy="719198"/>
          </a:xfrm>
          <a:prstGeom prst="rect">
            <a:avLst/>
          </a:prstGeom>
        </p:spPr>
      </p:pic>
      <p:pic>
        <p:nvPicPr>
          <p:cNvPr id="10" name="Picture 9">
            <a:extLst>
              <a:ext uri="{FF2B5EF4-FFF2-40B4-BE49-F238E27FC236}">
                <a16:creationId xmlns:a16="http://schemas.microsoft.com/office/drawing/2014/main" id="{45520001-6762-4F56-8150-DCDAF491B586}"/>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5400000">
            <a:off x="2083394" y="5587768"/>
            <a:ext cx="343905" cy="4370234"/>
          </a:xfrm>
          <a:prstGeom prst="rect">
            <a:avLst/>
          </a:prstGeom>
        </p:spPr>
      </p:pic>
      <p:pic>
        <p:nvPicPr>
          <p:cNvPr id="11" name="Picture 10" descr="SKID PLATE ABP">
            <a:extLst>
              <a:ext uri="{FF2B5EF4-FFF2-40B4-BE49-F238E27FC236}">
                <a16:creationId xmlns:a16="http://schemas.microsoft.com/office/drawing/2014/main" id="{6DA43646-88A4-4736-B624-BBE8C4A46393}"/>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Lst>
          </a:blip>
          <a:stretch>
            <a:fillRect/>
          </a:stretch>
        </p:blipFill>
        <p:spPr>
          <a:xfrm flipV="1">
            <a:off x="0" y="8445076"/>
            <a:ext cx="5429250" cy="327025"/>
          </a:xfrm>
          <a:prstGeom prst="rect">
            <a:avLst/>
          </a:prstGeom>
        </p:spPr>
      </p:pic>
      <p:pic>
        <p:nvPicPr>
          <p:cNvPr id="12" name="Picture 11">
            <a:extLst>
              <a:ext uri="{FF2B5EF4-FFF2-40B4-BE49-F238E27FC236}">
                <a16:creationId xmlns:a16="http://schemas.microsoft.com/office/drawing/2014/main" id="{9915C5A1-AA66-49BF-9732-18CBDF45296B}"/>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a:ext>
            </a:extLst>
          </a:blip>
          <a:stretch>
            <a:fillRect/>
          </a:stretch>
        </p:blipFill>
        <p:spPr>
          <a:xfrm>
            <a:off x="46483" y="6318099"/>
            <a:ext cx="4140907" cy="1127270"/>
          </a:xfrm>
          <a:prstGeom prst="rect">
            <a:avLst/>
          </a:prstGeom>
        </p:spPr>
      </p:pic>
      <p:pic>
        <p:nvPicPr>
          <p:cNvPr id="14" name="Picture 13">
            <a:extLst>
              <a:ext uri="{FF2B5EF4-FFF2-40B4-BE49-F238E27FC236}">
                <a16:creationId xmlns:a16="http://schemas.microsoft.com/office/drawing/2014/main" id="{FE162823-7ACD-49B1-B76A-34D3E880AB1B}"/>
              </a:ext>
            </a:extLst>
          </p:cNvPr>
          <p:cNvPicPr>
            <a:picLocks noChangeAspect="1"/>
          </p:cNvPicPr>
          <p:nvPr/>
        </p:nvPicPr>
        <p:blipFill>
          <a:blip r:embed="rId19" cstate="screen">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533716" y="2866893"/>
            <a:ext cx="2999106" cy="2249330"/>
          </a:xfrm>
          <a:prstGeom prst="rect">
            <a:avLst/>
          </a:prstGeom>
        </p:spPr>
      </p:pic>
      <p:pic>
        <p:nvPicPr>
          <p:cNvPr id="15" name="Picture 14">
            <a:extLst>
              <a:ext uri="{FF2B5EF4-FFF2-40B4-BE49-F238E27FC236}">
                <a16:creationId xmlns:a16="http://schemas.microsoft.com/office/drawing/2014/main" id="{A45270DB-FE1F-490B-84C1-476E5D2B3E1C}"/>
              </a:ext>
            </a:extLst>
          </p:cNvPr>
          <p:cNvPicPr>
            <a:picLocks noChangeAspect="1"/>
          </p:cNvPicPr>
          <p:nvPr/>
        </p:nvPicPr>
        <p:blipFill>
          <a:blip r:embed="rId21" cstate="screen">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9653184" y="6724633"/>
            <a:ext cx="2760169" cy="1285967"/>
          </a:xfrm>
          <a:prstGeom prst="rect">
            <a:avLst/>
          </a:prstGeom>
        </p:spPr>
      </p:pic>
      <p:pic>
        <p:nvPicPr>
          <p:cNvPr id="16" name="Picture 15">
            <a:extLst>
              <a:ext uri="{FF2B5EF4-FFF2-40B4-BE49-F238E27FC236}">
                <a16:creationId xmlns:a16="http://schemas.microsoft.com/office/drawing/2014/main" id="{CCDF9854-6652-411B-BB28-349A937CCFA9}"/>
              </a:ext>
            </a:extLst>
          </p:cNvPr>
          <p:cNvPicPr>
            <a:picLocks noChangeAspect="1"/>
          </p:cNvPicPr>
          <p:nvPr/>
        </p:nvPicPr>
        <p:blipFill>
          <a:blip r:embed="rId23" cstate="screen">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9806849" y="5459532"/>
            <a:ext cx="2359036" cy="781796"/>
          </a:xfrm>
          <a:prstGeom prst="rect">
            <a:avLst/>
          </a:prstGeom>
        </p:spPr>
      </p:pic>
      <p:sp>
        <p:nvSpPr>
          <p:cNvPr id="34" name="TextBox 33">
            <a:extLst>
              <a:ext uri="{FF2B5EF4-FFF2-40B4-BE49-F238E27FC236}">
                <a16:creationId xmlns:a16="http://schemas.microsoft.com/office/drawing/2014/main" id="{B54A9D7C-919A-4E8E-83FE-876DA390DF3E}"/>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sp>
        <p:nvSpPr>
          <p:cNvPr id="35" name="TextBox 34">
            <a:extLst>
              <a:ext uri="{FF2B5EF4-FFF2-40B4-BE49-F238E27FC236}">
                <a16:creationId xmlns:a16="http://schemas.microsoft.com/office/drawing/2014/main" id="{C69249B6-B11A-4E7D-B18E-A1B50DDEA3DC}"/>
              </a:ext>
            </a:extLst>
          </p:cNvPr>
          <p:cNvSpPr txBox="1"/>
          <p:nvPr/>
        </p:nvSpPr>
        <p:spPr>
          <a:xfrm>
            <a:off x="4031468" y="1537500"/>
            <a:ext cx="4610599"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KIA </a:t>
            </a:r>
            <a:r>
              <a:rPr lang="en-US" sz="2800" b="1" dirty="0" err="1">
                <a:solidFill>
                  <a:srgbClr val="116937"/>
                </a:solidFill>
                <a:latin typeface="Times New Roman" panose="02020603050405020304" pitchFamily="18" charset="0"/>
                <a:cs typeface="Times New Roman" panose="02020603050405020304" pitchFamily="18" charset="0"/>
              </a:rPr>
              <a:t>Sonet</a:t>
            </a:r>
            <a:endParaRPr lang="en-US" sz="2800" b="1" dirty="0">
              <a:solidFill>
                <a:srgbClr val="1169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694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FF60B4-FB13-4565-905F-A1A091E82F37}"/>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pic>
        <p:nvPicPr>
          <p:cNvPr id="10" name="Picture 9" descr="IMG-20200107-WA0017">
            <a:extLst>
              <a:ext uri="{FF2B5EF4-FFF2-40B4-BE49-F238E27FC236}">
                <a16:creationId xmlns:a16="http://schemas.microsoft.com/office/drawing/2014/main" id="{3B055A86-80D3-4CEA-8C59-C3FB97D131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771" t="18024" r="5430" b="16961"/>
          <a:stretch/>
        </p:blipFill>
        <p:spPr>
          <a:xfrm>
            <a:off x="417654" y="5867156"/>
            <a:ext cx="4645152" cy="1519436"/>
          </a:xfrm>
          <a:prstGeom prst="rect">
            <a:avLst/>
          </a:prstGeom>
        </p:spPr>
      </p:pic>
      <p:pic>
        <p:nvPicPr>
          <p:cNvPr id="11" name="Picture 10" descr="front-left-side-47">
            <a:extLst>
              <a:ext uri="{FF2B5EF4-FFF2-40B4-BE49-F238E27FC236}">
                <a16:creationId xmlns:a16="http://schemas.microsoft.com/office/drawing/2014/main" id="{44FB343A-073F-42FD-AEFB-69E17DAF74A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6190" y="2499326"/>
            <a:ext cx="4666616" cy="2524433"/>
          </a:xfrm>
          <a:prstGeom prst="rect">
            <a:avLst/>
          </a:prstGeom>
        </p:spPr>
      </p:pic>
      <p:sp>
        <p:nvSpPr>
          <p:cNvPr id="12" name="TextBox 11">
            <a:extLst>
              <a:ext uri="{FF2B5EF4-FFF2-40B4-BE49-F238E27FC236}">
                <a16:creationId xmlns:a16="http://schemas.microsoft.com/office/drawing/2014/main" id="{F1A68AD2-A319-4468-9435-5E99B30D99B0}"/>
              </a:ext>
            </a:extLst>
          </p:cNvPr>
          <p:cNvSpPr txBox="1"/>
          <p:nvPr/>
        </p:nvSpPr>
        <p:spPr>
          <a:xfrm>
            <a:off x="396190" y="1733300"/>
            <a:ext cx="4610599"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Hyundai Aura</a:t>
            </a:r>
          </a:p>
        </p:txBody>
      </p:sp>
      <p:sp>
        <p:nvSpPr>
          <p:cNvPr id="14" name="TextBox 13">
            <a:extLst>
              <a:ext uri="{FF2B5EF4-FFF2-40B4-BE49-F238E27FC236}">
                <a16:creationId xmlns:a16="http://schemas.microsoft.com/office/drawing/2014/main" id="{F1A68AD2-A319-4468-9435-5E99B30D99B0}"/>
              </a:ext>
            </a:extLst>
          </p:cNvPr>
          <p:cNvSpPr txBox="1"/>
          <p:nvPr/>
        </p:nvSpPr>
        <p:spPr>
          <a:xfrm>
            <a:off x="547397" y="8107195"/>
            <a:ext cx="4610599"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Radiator Grill Assembly</a:t>
            </a:r>
          </a:p>
        </p:txBody>
      </p:sp>
      <p:pic>
        <p:nvPicPr>
          <p:cNvPr id="7" name="Picture 10" descr="http://image3.mouthshut.com/images/ImagesR/2012/7/Renault-Duster-925643683-8482722-2.jpg">
            <a:extLst>
              <a:ext uri="{FF2B5EF4-FFF2-40B4-BE49-F238E27FC236}">
                <a16:creationId xmlns:a16="http://schemas.microsoft.com/office/drawing/2014/main" id="{B851FF91-522C-4FE0-832C-8B85F756760F}"/>
              </a:ext>
            </a:extLst>
          </p:cNvPr>
          <p:cNvPicPr>
            <a:picLocks noChangeAspect="1" noChangeArrowheads="1"/>
          </p:cNvPicPr>
          <p:nvPr/>
        </p:nvPicPr>
        <p:blipFill>
          <a:blip r:embed="rId4" cstate="email"/>
          <a:srcRect/>
          <a:stretch>
            <a:fillRect/>
          </a:stretch>
        </p:blipFill>
        <p:spPr bwMode="auto">
          <a:xfrm>
            <a:off x="6614727" y="2511966"/>
            <a:ext cx="4628644" cy="3333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26755E5F-3A9D-460C-964E-DC79624FFE2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flipV="1">
            <a:off x="6583307" y="6821469"/>
            <a:ext cx="1964624" cy="606828"/>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90B057FE-9AB0-486F-8D03-1929306FDCE6}"/>
              </a:ext>
            </a:extLst>
          </p:cNvPr>
          <p:cNvPicPr>
            <a:picLocks noChangeAspect="1" noChangeArrowheads="1"/>
          </p:cNvPicPr>
          <p:nvPr/>
        </p:nvPicPr>
        <p:blipFill>
          <a:blip r:embed="rId6" cstate="email"/>
          <a:srcRect/>
          <a:stretch>
            <a:fillRect/>
          </a:stretch>
        </p:blipFill>
        <p:spPr bwMode="auto">
          <a:xfrm rot="5400000" flipV="1">
            <a:off x="9300372" y="6802535"/>
            <a:ext cx="1969809" cy="639516"/>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8B0D2F39-A99B-4AB1-93B9-521102B38F28}"/>
              </a:ext>
            </a:extLst>
          </p:cNvPr>
          <p:cNvPicPr>
            <a:picLocks noChangeAspect="1" noChangeArrowheads="1"/>
          </p:cNvPicPr>
          <p:nvPr/>
        </p:nvPicPr>
        <p:blipFill>
          <a:blip r:embed="rId7" cstate="screen"/>
          <a:srcRect/>
          <a:stretch>
            <a:fillRect/>
          </a:stretch>
        </p:blipFill>
        <p:spPr bwMode="auto">
          <a:xfrm rot="16200000">
            <a:off x="7959657" y="6689271"/>
            <a:ext cx="1969805" cy="866043"/>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cxnSp>
        <p:nvCxnSpPr>
          <p:cNvPr id="16" name="Straight Arrow Connector 15">
            <a:extLst>
              <a:ext uri="{FF2B5EF4-FFF2-40B4-BE49-F238E27FC236}">
                <a16:creationId xmlns:a16="http://schemas.microsoft.com/office/drawing/2014/main" id="{78970B2C-195E-423B-B20E-B787150E9F47}"/>
              </a:ext>
            </a:extLst>
          </p:cNvPr>
          <p:cNvCxnSpPr>
            <a:stCxn id="9" idx="3"/>
          </p:cNvCxnSpPr>
          <p:nvPr/>
        </p:nvCxnSpPr>
        <p:spPr>
          <a:xfrm flipV="1">
            <a:off x="7565619" y="5396047"/>
            <a:ext cx="1476535" cy="74652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a:extLst>
              <a:ext uri="{FF2B5EF4-FFF2-40B4-BE49-F238E27FC236}">
                <a16:creationId xmlns:a16="http://schemas.microsoft.com/office/drawing/2014/main" id="{9FDB0F66-F94D-4F20-B9EE-EF9B22E635B0}"/>
              </a:ext>
            </a:extLst>
          </p:cNvPr>
          <p:cNvCxnSpPr>
            <a:stCxn id="15" idx="3"/>
          </p:cNvCxnSpPr>
          <p:nvPr/>
        </p:nvCxnSpPr>
        <p:spPr>
          <a:xfrm flipV="1">
            <a:off x="8944560" y="4319329"/>
            <a:ext cx="1661652" cy="181806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8" name="Straight Arrow Connector 17">
            <a:extLst>
              <a:ext uri="{FF2B5EF4-FFF2-40B4-BE49-F238E27FC236}">
                <a16:creationId xmlns:a16="http://schemas.microsoft.com/office/drawing/2014/main" id="{BE10C199-ABC2-4175-82DA-43978DED0AD4}"/>
              </a:ext>
            </a:extLst>
          </p:cNvPr>
          <p:cNvCxnSpPr>
            <a:stCxn id="13" idx="1"/>
          </p:cNvCxnSpPr>
          <p:nvPr/>
        </p:nvCxnSpPr>
        <p:spPr>
          <a:xfrm flipV="1">
            <a:off x="10285277" y="3913345"/>
            <a:ext cx="349297" cy="222404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9" name="TextBox 18">
            <a:extLst>
              <a:ext uri="{FF2B5EF4-FFF2-40B4-BE49-F238E27FC236}">
                <a16:creationId xmlns:a16="http://schemas.microsoft.com/office/drawing/2014/main" id="{2E06C7E7-6CD3-4730-9E5C-EE43332B5917}"/>
              </a:ext>
            </a:extLst>
          </p:cNvPr>
          <p:cNvSpPr txBox="1"/>
          <p:nvPr/>
        </p:nvSpPr>
        <p:spPr>
          <a:xfrm>
            <a:off x="7117314" y="1726225"/>
            <a:ext cx="3962831" cy="523220"/>
          </a:xfrm>
          <a:prstGeom prst="rect">
            <a:avLst/>
          </a:prstGeom>
          <a:noFill/>
        </p:spPr>
        <p:txBody>
          <a:bodyPr wrap="square" rtlCol="0">
            <a:spAutoFit/>
          </a:bodyPr>
          <a:lstStyle/>
          <a:p>
            <a:pPr algn="ctr"/>
            <a:r>
              <a:rPr lang="en-US" sz="2800" b="1" dirty="0">
                <a:solidFill>
                  <a:srgbClr val="116937"/>
                </a:solidFill>
                <a:latin typeface="Times New Roman" panose="02020603050405020304" pitchFamily="18" charset="0"/>
                <a:cs typeface="Times New Roman" panose="02020603050405020304" pitchFamily="18" charset="0"/>
              </a:rPr>
              <a:t>Model :  Renault Duster</a:t>
            </a:r>
          </a:p>
        </p:txBody>
      </p:sp>
      <p:sp>
        <p:nvSpPr>
          <p:cNvPr id="20" name="TextBox 19">
            <a:extLst>
              <a:ext uri="{FF2B5EF4-FFF2-40B4-BE49-F238E27FC236}">
                <a16:creationId xmlns:a16="http://schemas.microsoft.com/office/drawing/2014/main" id="{5ECD4BF6-6795-4105-BF75-F5A4A3395527}"/>
              </a:ext>
            </a:extLst>
          </p:cNvPr>
          <p:cNvSpPr txBox="1"/>
          <p:nvPr/>
        </p:nvSpPr>
        <p:spPr>
          <a:xfrm>
            <a:off x="6613565" y="8237213"/>
            <a:ext cx="4857178"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Door Handle &amp; Console Parts </a:t>
            </a:r>
          </a:p>
        </p:txBody>
      </p:sp>
    </p:spTree>
    <p:extLst>
      <p:ext uri="{BB962C8B-B14F-4D97-AF65-F5344CB8AC3E}">
        <p14:creationId xmlns:p14="http://schemas.microsoft.com/office/powerpoint/2010/main" val="3947248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40D789-E556-4CC2-82A2-1EDB8A12A8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65578" y="1655659"/>
            <a:ext cx="2730247" cy="2980426"/>
          </a:xfrm>
          <a:prstGeom prst="rect">
            <a:avLst/>
          </a:prstGeom>
          <a:noFill/>
          <a:ln w="1">
            <a:noFill/>
            <a:miter lim="800000"/>
            <a:headEnd/>
            <a:tailEnd type="none" w="med" len="med"/>
          </a:ln>
          <a:effectLst/>
        </p:spPr>
      </p:pic>
      <p:pic>
        <p:nvPicPr>
          <p:cNvPr id="5" name="Picture 4">
            <a:extLst>
              <a:ext uri="{FF2B5EF4-FFF2-40B4-BE49-F238E27FC236}">
                <a16:creationId xmlns:a16="http://schemas.microsoft.com/office/drawing/2014/main" id="{8F3C94CC-F974-4C28-BCF6-C1B883AD78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1700" y="1901934"/>
            <a:ext cx="2901699" cy="2919986"/>
          </a:xfrm>
          <a:prstGeom prst="rect">
            <a:avLst/>
          </a:prstGeom>
        </p:spPr>
      </p:pic>
      <p:sp>
        <p:nvSpPr>
          <p:cNvPr id="6" name="TextBox 5">
            <a:extLst>
              <a:ext uri="{FF2B5EF4-FFF2-40B4-BE49-F238E27FC236}">
                <a16:creationId xmlns:a16="http://schemas.microsoft.com/office/drawing/2014/main" id="{C648DC81-CC54-4CC8-B833-3C869F173EF5}"/>
              </a:ext>
            </a:extLst>
          </p:cNvPr>
          <p:cNvSpPr txBox="1"/>
          <p:nvPr/>
        </p:nvSpPr>
        <p:spPr>
          <a:xfrm>
            <a:off x="3184399" y="4613148"/>
            <a:ext cx="2435711"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Splutch parts</a:t>
            </a:r>
          </a:p>
        </p:txBody>
      </p:sp>
      <p:cxnSp>
        <p:nvCxnSpPr>
          <p:cNvPr id="7" name="Straight Arrow Connector 6">
            <a:extLst>
              <a:ext uri="{FF2B5EF4-FFF2-40B4-BE49-F238E27FC236}">
                <a16:creationId xmlns:a16="http://schemas.microsoft.com/office/drawing/2014/main" id="{4A19D482-B443-43D7-9068-D69F225D63DB}"/>
              </a:ext>
            </a:extLst>
          </p:cNvPr>
          <p:cNvCxnSpPr/>
          <p:nvPr/>
        </p:nvCxnSpPr>
        <p:spPr>
          <a:xfrm flipH="1" flipV="1">
            <a:off x="2779776" y="4253746"/>
            <a:ext cx="451016" cy="13325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8" name="Picture 7">
            <a:extLst>
              <a:ext uri="{FF2B5EF4-FFF2-40B4-BE49-F238E27FC236}">
                <a16:creationId xmlns:a16="http://schemas.microsoft.com/office/drawing/2014/main" id="{B5F8B8C3-CE4C-4230-844E-B398047103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4585" y="5647992"/>
            <a:ext cx="1543454" cy="1614853"/>
          </a:xfrm>
          <a:prstGeom prst="rect">
            <a:avLst/>
          </a:prstGeom>
        </p:spPr>
      </p:pic>
      <p:pic>
        <p:nvPicPr>
          <p:cNvPr id="9" name="Picture 8">
            <a:extLst>
              <a:ext uri="{FF2B5EF4-FFF2-40B4-BE49-F238E27FC236}">
                <a16:creationId xmlns:a16="http://schemas.microsoft.com/office/drawing/2014/main" id="{7A16008F-711A-4B2E-8E67-EFCF2C2CF4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3757" y="5687565"/>
            <a:ext cx="1635892" cy="1305296"/>
          </a:xfrm>
          <a:prstGeom prst="rect">
            <a:avLst/>
          </a:prstGeom>
        </p:spPr>
      </p:pic>
      <p:pic>
        <p:nvPicPr>
          <p:cNvPr id="10" name="Picture 9">
            <a:extLst>
              <a:ext uri="{FF2B5EF4-FFF2-40B4-BE49-F238E27FC236}">
                <a16:creationId xmlns:a16="http://schemas.microsoft.com/office/drawing/2014/main" id="{128FD4AD-4AA9-44B1-847E-2E592BB72E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67246" y="7179714"/>
            <a:ext cx="1408995" cy="1311743"/>
          </a:xfrm>
          <a:prstGeom prst="rect">
            <a:avLst/>
          </a:prstGeom>
        </p:spPr>
      </p:pic>
      <p:pic>
        <p:nvPicPr>
          <p:cNvPr id="11" name="Picture 10">
            <a:extLst>
              <a:ext uri="{FF2B5EF4-FFF2-40B4-BE49-F238E27FC236}">
                <a16:creationId xmlns:a16="http://schemas.microsoft.com/office/drawing/2014/main" id="{FD816A64-70D5-4F50-A9A1-5BAE9E2625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65579" y="7153372"/>
            <a:ext cx="1266829" cy="1207377"/>
          </a:xfrm>
          <a:prstGeom prst="rect">
            <a:avLst/>
          </a:prstGeom>
        </p:spPr>
      </p:pic>
      <p:pic>
        <p:nvPicPr>
          <p:cNvPr id="12" name="Picture 11">
            <a:extLst>
              <a:ext uri="{FF2B5EF4-FFF2-40B4-BE49-F238E27FC236}">
                <a16:creationId xmlns:a16="http://schemas.microsoft.com/office/drawing/2014/main" id="{4079AC68-3D46-4AA2-9303-097A357E34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57130" y="6826161"/>
            <a:ext cx="1771704" cy="1600519"/>
          </a:xfrm>
          <a:prstGeom prst="rect">
            <a:avLst/>
          </a:prstGeom>
        </p:spPr>
      </p:pic>
      <p:cxnSp>
        <p:nvCxnSpPr>
          <p:cNvPr id="13" name="Straight Arrow Connector 12">
            <a:extLst>
              <a:ext uri="{FF2B5EF4-FFF2-40B4-BE49-F238E27FC236}">
                <a16:creationId xmlns:a16="http://schemas.microsoft.com/office/drawing/2014/main" id="{CBD79145-434C-43AC-BF0E-C448677A80A7}"/>
              </a:ext>
            </a:extLst>
          </p:cNvPr>
          <p:cNvCxnSpPr>
            <a:stCxn id="20" idx="0"/>
          </p:cNvCxnSpPr>
          <p:nvPr/>
        </p:nvCxnSpPr>
        <p:spPr>
          <a:xfrm flipV="1">
            <a:off x="9356444" y="4181407"/>
            <a:ext cx="1053205" cy="13187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4" name="TextBox 13">
            <a:extLst>
              <a:ext uri="{FF2B5EF4-FFF2-40B4-BE49-F238E27FC236}">
                <a16:creationId xmlns:a16="http://schemas.microsoft.com/office/drawing/2014/main" id="{21306D87-4406-40DC-AA30-8020B3EEB4DA}"/>
              </a:ext>
            </a:extLst>
          </p:cNvPr>
          <p:cNvSpPr txBox="1"/>
          <p:nvPr/>
        </p:nvSpPr>
        <p:spPr>
          <a:xfrm>
            <a:off x="6692875" y="4582686"/>
            <a:ext cx="2858613"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Under base parts</a:t>
            </a:r>
          </a:p>
        </p:txBody>
      </p:sp>
      <p:pic>
        <p:nvPicPr>
          <p:cNvPr id="15" name="Picture 14">
            <a:extLst>
              <a:ext uri="{FF2B5EF4-FFF2-40B4-BE49-F238E27FC236}">
                <a16:creationId xmlns:a16="http://schemas.microsoft.com/office/drawing/2014/main" id="{DE2FCC62-5AE4-4386-946B-E1DD9D6C3C6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7712" y="5703040"/>
            <a:ext cx="1460082" cy="1411382"/>
          </a:xfrm>
          <a:prstGeom prst="rect">
            <a:avLst/>
          </a:prstGeom>
        </p:spPr>
      </p:pic>
      <p:pic>
        <p:nvPicPr>
          <p:cNvPr id="16" name="Picture 15">
            <a:extLst>
              <a:ext uri="{FF2B5EF4-FFF2-40B4-BE49-F238E27FC236}">
                <a16:creationId xmlns:a16="http://schemas.microsoft.com/office/drawing/2014/main" id="{51F078A2-C7AB-4E40-9D4E-765C62B249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84820" y="5807461"/>
            <a:ext cx="1302648" cy="1321177"/>
          </a:xfrm>
          <a:prstGeom prst="rect">
            <a:avLst/>
          </a:prstGeom>
        </p:spPr>
      </p:pic>
      <p:pic>
        <p:nvPicPr>
          <p:cNvPr id="17" name="Picture 16">
            <a:extLst>
              <a:ext uri="{FF2B5EF4-FFF2-40B4-BE49-F238E27FC236}">
                <a16:creationId xmlns:a16="http://schemas.microsoft.com/office/drawing/2014/main" id="{95714DED-352A-4803-BD82-F16B755081F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27821" y="7198964"/>
            <a:ext cx="1151156" cy="1208454"/>
          </a:xfrm>
          <a:prstGeom prst="rect">
            <a:avLst/>
          </a:prstGeom>
        </p:spPr>
      </p:pic>
      <p:pic>
        <p:nvPicPr>
          <p:cNvPr id="18" name="Picture 17">
            <a:extLst>
              <a:ext uri="{FF2B5EF4-FFF2-40B4-BE49-F238E27FC236}">
                <a16:creationId xmlns:a16="http://schemas.microsoft.com/office/drawing/2014/main" id="{01984266-719C-4333-B6F8-CAC5DE91CCB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2151" y="7279670"/>
            <a:ext cx="1162728" cy="1224396"/>
          </a:xfrm>
          <a:prstGeom prst="rect">
            <a:avLst/>
          </a:prstGeom>
        </p:spPr>
      </p:pic>
      <p:sp>
        <p:nvSpPr>
          <p:cNvPr id="19" name="Rounded Rectangle 10">
            <a:extLst>
              <a:ext uri="{FF2B5EF4-FFF2-40B4-BE49-F238E27FC236}">
                <a16:creationId xmlns:a16="http://schemas.microsoft.com/office/drawing/2014/main" id="{A778811B-17CC-45A4-BA4E-BD806C1FE58C}"/>
              </a:ext>
            </a:extLst>
          </p:cNvPr>
          <p:cNvSpPr/>
          <p:nvPr/>
        </p:nvSpPr>
        <p:spPr>
          <a:xfrm>
            <a:off x="942733" y="5537792"/>
            <a:ext cx="4937050" cy="3197646"/>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ounded Rectangle 25">
            <a:extLst>
              <a:ext uri="{FF2B5EF4-FFF2-40B4-BE49-F238E27FC236}">
                <a16:creationId xmlns:a16="http://schemas.microsoft.com/office/drawing/2014/main" id="{3AE3BB30-3C33-4E82-AAAD-18AC586DC746}"/>
              </a:ext>
            </a:extLst>
          </p:cNvPr>
          <p:cNvSpPr/>
          <p:nvPr/>
        </p:nvSpPr>
        <p:spPr>
          <a:xfrm>
            <a:off x="6887919" y="5500125"/>
            <a:ext cx="4937050" cy="3197646"/>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C6E738E3-DE4F-41FF-A54C-2A1C24D5CEB6}"/>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pic>
        <p:nvPicPr>
          <p:cNvPr id="21" name="Picture 20">
            <a:extLst>
              <a:ext uri="{FF2B5EF4-FFF2-40B4-BE49-F238E27FC236}">
                <a16:creationId xmlns:a16="http://schemas.microsoft.com/office/drawing/2014/main" id="{D097DFF6-1121-4224-A057-39C20ED19BF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78981" y="1540167"/>
            <a:ext cx="3382593" cy="1813463"/>
          </a:xfrm>
          <a:prstGeom prst="rect">
            <a:avLst/>
          </a:prstGeom>
        </p:spPr>
      </p:pic>
    </p:spTree>
    <p:extLst>
      <p:ext uri="{BB962C8B-B14F-4D97-AF65-F5344CB8AC3E}">
        <p14:creationId xmlns:p14="http://schemas.microsoft.com/office/powerpoint/2010/main" val="3187223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180409_125539">
            <a:extLst>
              <a:ext uri="{FF2B5EF4-FFF2-40B4-BE49-F238E27FC236}">
                <a16:creationId xmlns:a16="http://schemas.microsoft.com/office/drawing/2014/main" id="{87E2E2AF-AAD7-4BD2-A788-F735D0A615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8729" y="3670745"/>
            <a:ext cx="2194754" cy="2310508"/>
          </a:xfrm>
          <a:prstGeom prst="rect">
            <a:avLst/>
          </a:prstGeom>
        </p:spPr>
      </p:pic>
      <p:pic>
        <p:nvPicPr>
          <p:cNvPr id="5" name="Picture 4">
            <a:extLst>
              <a:ext uri="{FF2B5EF4-FFF2-40B4-BE49-F238E27FC236}">
                <a16:creationId xmlns:a16="http://schemas.microsoft.com/office/drawing/2014/main" id="{0EEC993A-B16A-44F7-B664-CC974E9AAF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64035" y="3681334"/>
            <a:ext cx="2343356" cy="2351265"/>
          </a:xfrm>
          <a:prstGeom prst="rect">
            <a:avLst/>
          </a:prstGeom>
        </p:spPr>
      </p:pic>
      <p:pic>
        <p:nvPicPr>
          <p:cNvPr id="6" name="Picture 5">
            <a:extLst>
              <a:ext uri="{FF2B5EF4-FFF2-40B4-BE49-F238E27FC236}">
                <a16:creationId xmlns:a16="http://schemas.microsoft.com/office/drawing/2014/main" id="{99824459-F649-4835-BB16-B9AB638F80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4748817" y="6542805"/>
            <a:ext cx="1974465" cy="2066559"/>
          </a:xfrm>
          <a:prstGeom prst="rect">
            <a:avLst/>
          </a:prstGeom>
        </p:spPr>
      </p:pic>
      <p:pic>
        <p:nvPicPr>
          <p:cNvPr id="7" name="Picture 6">
            <a:extLst>
              <a:ext uri="{FF2B5EF4-FFF2-40B4-BE49-F238E27FC236}">
                <a16:creationId xmlns:a16="http://schemas.microsoft.com/office/drawing/2014/main" id="{34A50C6E-08E4-496C-84BC-5EDB0BB097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10062793" y="5587165"/>
            <a:ext cx="881379" cy="3503541"/>
          </a:xfrm>
          <a:prstGeom prst="rect">
            <a:avLst/>
          </a:prstGeom>
        </p:spPr>
      </p:pic>
      <p:pic>
        <p:nvPicPr>
          <p:cNvPr id="8" name="Picture 7" descr="WhatsApp Image 2017-12-23 at 11.54.02 AM (1)">
            <a:extLst>
              <a:ext uri="{FF2B5EF4-FFF2-40B4-BE49-F238E27FC236}">
                <a16:creationId xmlns:a16="http://schemas.microsoft.com/office/drawing/2014/main" id="{BC71B8C9-B1CE-4A80-A841-24101F103E3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736050" y="3701712"/>
            <a:ext cx="2318733" cy="2310508"/>
          </a:xfrm>
          <a:prstGeom prst="rect">
            <a:avLst/>
          </a:prstGeom>
          <a:ln>
            <a:solidFill>
              <a:schemeClr val="bg1"/>
            </a:solidFill>
          </a:ln>
        </p:spPr>
      </p:pic>
      <p:pic>
        <p:nvPicPr>
          <p:cNvPr id="9" name="Picture 8" descr="WhatsApp Image 2017-12-16 at 11.04.23 AM">
            <a:extLst>
              <a:ext uri="{FF2B5EF4-FFF2-40B4-BE49-F238E27FC236}">
                <a16:creationId xmlns:a16="http://schemas.microsoft.com/office/drawing/2014/main" id="{825EFA3D-ED76-4B63-B5A7-5ECB9C682F7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6882026" y="6866020"/>
            <a:ext cx="1959096" cy="1456657"/>
          </a:xfrm>
          <a:prstGeom prst="rect">
            <a:avLst/>
          </a:prstGeom>
          <a:ln>
            <a:solidFill>
              <a:schemeClr val="bg1"/>
            </a:solidFill>
          </a:ln>
        </p:spPr>
      </p:pic>
      <p:pic>
        <p:nvPicPr>
          <p:cNvPr id="10" name="Picture 9" descr="WhatsApp Image 2017-12-16 at 11.05.21 AM (1)">
            <a:extLst>
              <a:ext uri="{FF2B5EF4-FFF2-40B4-BE49-F238E27FC236}">
                <a16:creationId xmlns:a16="http://schemas.microsoft.com/office/drawing/2014/main" id="{5CE1E5FC-F3E9-4819-B59C-02CEDD3DCCAC}"/>
              </a:ext>
            </a:extLst>
          </p:cNvPr>
          <p:cNvPicPr>
            <a:picLocks noChangeAspect="1"/>
          </p:cNvPicPr>
          <p:nvPr/>
        </p:nvPicPr>
        <p:blipFill>
          <a:blip r:embed="rId8" cstate="email">
            <a:lum bright="12000"/>
            <a:extLst>
              <a:ext uri="{28A0092B-C50C-407E-A947-70E740481C1C}">
                <a14:useLocalDpi xmlns:a14="http://schemas.microsoft.com/office/drawing/2010/main"/>
              </a:ext>
            </a:extLst>
          </a:blip>
          <a:srcRect/>
          <a:stretch>
            <a:fillRect/>
          </a:stretch>
        </p:blipFill>
        <p:spPr>
          <a:xfrm rot="5400000">
            <a:off x="248473" y="6934126"/>
            <a:ext cx="1967215" cy="1258499"/>
          </a:xfrm>
          <a:prstGeom prst="rect">
            <a:avLst/>
          </a:prstGeom>
          <a:ln>
            <a:solidFill>
              <a:schemeClr val="bg1"/>
            </a:solidFill>
          </a:ln>
        </p:spPr>
      </p:pic>
      <p:pic>
        <p:nvPicPr>
          <p:cNvPr id="11" name="Picture 10" descr="WhatsApp Image 2017-12-16 at 11.04.34 AM">
            <a:extLst>
              <a:ext uri="{FF2B5EF4-FFF2-40B4-BE49-F238E27FC236}">
                <a16:creationId xmlns:a16="http://schemas.microsoft.com/office/drawing/2014/main" id="{A4D56116-E713-49DE-BFA0-174F3BFF979C}"/>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2134442" y="6570370"/>
            <a:ext cx="2157363" cy="1976613"/>
          </a:xfrm>
          <a:prstGeom prst="rect">
            <a:avLst/>
          </a:prstGeom>
          <a:ln>
            <a:solidFill>
              <a:schemeClr val="bg1"/>
            </a:solidFill>
          </a:ln>
        </p:spPr>
      </p:pic>
      <p:sp>
        <p:nvSpPr>
          <p:cNvPr id="13" name="TextBox 12">
            <a:extLst>
              <a:ext uri="{FF2B5EF4-FFF2-40B4-BE49-F238E27FC236}">
                <a16:creationId xmlns:a16="http://schemas.microsoft.com/office/drawing/2014/main" id="{7E823A5C-C37E-4A79-AC58-AD67EECF7003}"/>
              </a:ext>
            </a:extLst>
          </p:cNvPr>
          <p:cNvSpPr txBox="1"/>
          <p:nvPr/>
        </p:nvSpPr>
        <p:spPr>
          <a:xfrm>
            <a:off x="110216" y="2314609"/>
            <a:ext cx="4615205"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PACE MODEL PARTS</a:t>
            </a:r>
          </a:p>
        </p:txBody>
      </p:sp>
      <p:pic>
        <p:nvPicPr>
          <p:cNvPr id="14" name="Shape 62" descr="red.jpg">
            <a:extLst>
              <a:ext uri="{FF2B5EF4-FFF2-40B4-BE49-F238E27FC236}">
                <a16:creationId xmlns:a16="http://schemas.microsoft.com/office/drawing/2014/main" id="{CAB5EA06-4B60-4617-A755-397F69FEFCC5}"/>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56944" y="3407004"/>
            <a:ext cx="2328031" cy="2699254"/>
          </a:xfrm>
          <a:prstGeom prst="rect">
            <a:avLst/>
          </a:prstGeom>
          <a:noFill/>
          <a:ln>
            <a:noFill/>
          </a:ln>
        </p:spPr>
      </p:pic>
      <p:sp>
        <p:nvSpPr>
          <p:cNvPr id="16" name="TextBox 15">
            <a:extLst>
              <a:ext uri="{FF2B5EF4-FFF2-40B4-BE49-F238E27FC236}">
                <a16:creationId xmlns:a16="http://schemas.microsoft.com/office/drawing/2014/main" id="{65193EB4-C13F-48DE-9216-AA5802A9AEC4}"/>
              </a:ext>
            </a:extLst>
          </p:cNvPr>
          <p:cNvSpPr txBox="1"/>
          <p:nvPr/>
        </p:nvSpPr>
        <p:spPr>
          <a:xfrm>
            <a:off x="0" y="337584"/>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pic>
        <p:nvPicPr>
          <p:cNvPr id="15" name="Picture 14">
            <a:extLst>
              <a:ext uri="{FF2B5EF4-FFF2-40B4-BE49-F238E27FC236}">
                <a16:creationId xmlns:a16="http://schemas.microsoft.com/office/drawing/2014/main" id="{2E49EF5A-B29A-41CB-AA7F-2C5D73DBC62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78981" y="1540167"/>
            <a:ext cx="3382593" cy="1813463"/>
          </a:xfrm>
          <a:prstGeom prst="rect">
            <a:avLst/>
          </a:prstGeom>
        </p:spPr>
      </p:pic>
    </p:spTree>
    <p:extLst>
      <p:ext uri="{BB962C8B-B14F-4D97-AF65-F5344CB8AC3E}">
        <p14:creationId xmlns:p14="http://schemas.microsoft.com/office/powerpoint/2010/main" val="4058536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6DBF7-2E21-4561-93B7-35EBBF57EC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387" y="2871494"/>
            <a:ext cx="3994206" cy="3765524"/>
          </a:xfrm>
          <a:prstGeom prst="rect">
            <a:avLst/>
          </a:prstGeom>
        </p:spPr>
      </p:pic>
      <p:sp>
        <p:nvSpPr>
          <p:cNvPr id="5" name="Rectangle 4">
            <a:extLst>
              <a:ext uri="{FF2B5EF4-FFF2-40B4-BE49-F238E27FC236}">
                <a16:creationId xmlns:a16="http://schemas.microsoft.com/office/drawing/2014/main" id="{F94397A5-F150-4EF6-B35D-DDA299598219}"/>
              </a:ext>
            </a:extLst>
          </p:cNvPr>
          <p:cNvSpPr/>
          <p:nvPr/>
        </p:nvSpPr>
        <p:spPr>
          <a:xfrm>
            <a:off x="222416" y="2546174"/>
            <a:ext cx="3115725" cy="492443"/>
          </a:xfrm>
          <a:prstGeom prst="rect">
            <a:avLst/>
          </a:prstGeom>
        </p:spPr>
        <p:txBody>
          <a:bodyPr wrap="none">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Mixer Grinder parts</a:t>
            </a:r>
          </a:p>
        </p:txBody>
      </p:sp>
      <p:pic>
        <p:nvPicPr>
          <p:cNvPr id="7" name="Picture 6">
            <a:extLst>
              <a:ext uri="{FF2B5EF4-FFF2-40B4-BE49-F238E27FC236}">
                <a16:creationId xmlns:a16="http://schemas.microsoft.com/office/drawing/2014/main" id="{FC9228F7-8E31-41B1-AA4F-7DB336CB781E}"/>
              </a:ext>
            </a:extLst>
          </p:cNvPr>
          <p:cNvPicPr>
            <a:picLocks noChangeAspect="1"/>
          </p:cNvPicPr>
          <p:nvPr/>
        </p:nvPicPr>
        <p:blipFill>
          <a:blip r:embed="rId3"/>
          <a:stretch>
            <a:fillRect/>
          </a:stretch>
        </p:blipFill>
        <p:spPr>
          <a:xfrm>
            <a:off x="7822085" y="1679017"/>
            <a:ext cx="4570953" cy="3256991"/>
          </a:xfrm>
          <a:prstGeom prst="rect">
            <a:avLst/>
          </a:prstGeom>
        </p:spPr>
      </p:pic>
      <p:pic>
        <p:nvPicPr>
          <p:cNvPr id="8" name="Picture 7">
            <a:extLst>
              <a:ext uri="{FF2B5EF4-FFF2-40B4-BE49-F238E27FC236}">
                <a16:creationId xmlns:a16="http://schemas.microsoft.com/office/drawing/2014/main" id="{E6B50756-3416-47CB-8627-CF61CCB23458}"/>
              </a:ext>
            </a:extLst>
          </p:cNvPr>
          <p:cNvPicPr>
            <a:picLocks noChangeAspect="1"/>
          </p:cNvPicPr>
          <p:nvPr/>
        </p:nvPicPr>
        <p:blipFill>
          <a:blip r:embed="rId4"/>
          <a:stretch>
            <a:fillRect/>
          </a:stretch>
        </p:blipFill>
        <p:spPr>
          <a:xfrm>
            <a:off x="8025173" y="4772425"/>
            <a:ext cx="3680680" cy="3582690"/>
          </a:xfrm>
          <a:prstGeom prst="rect">
            <a:avLst/>
          </a:prstGeom>
        </p:spPr>
      </p:pic>
      <p:pic>
        <p:nvPicPr>
          <p:cNvPr id="9" name="Picture 8">
            <a:extLst>
              <a:ext uri="{FF2B5EF4-FFF2-40B4-BE49-F238E27FC236}">
                <a16:creationId xmlns:a16="http://schemas.microsoft.com/office/drawing/2014/main" id="{FCA0CDCD-F55F-428B-A8BC-679F711EA813}"/>
              </a:ext>
            </a:extLst>
          </p:cNvPr>
          <p:cNvPicPr>
            <a:picLocks noChangeAspect="1"/>
          </p:cNvPicPr>
          <p:nvPr/>
        </p:nvPicPr>
        <p:blipFill>
          <a:blip r:embed="rId5"/>
          <a:stretch>
            <a:fillRect/>
          </a:stretch>
        </p:blipFill>
        <p:spPr>
          <a:xfrm>
            <a:off x="615839" y="6739146"/>
            <a:ext cx="1634381" cy="1428065"/>
          </a:xfrm>
          <a:prstGeom prst="rect">
            <a:avLst/>
          </a:prstGeom>
        </p:spPr>
      </p:pic>
      <p:pic>
        <p:nvPicPr>
          <p:cNvPr id="10" name="Picture 9">
            <a:extLst>
              <a:ext uri="{FF2B5EF4-FFF2-40B4-BE49-F238E27FC236}">
                <a16:creationId xmlns:a16="http://schemas.microsoft.com/office/drawing/2014/main" id="{F73984D9-3644-44F9-8C01-50FFE90A0CC8}"/>
              </a:ext>
            </a:extLst>
          </p:cNvPr>
          <p:cNvPicPr>
            <a:picLocks noChangeAspect="1"/>
          </p:cNvPicPr>
          <p:nvPr/>
        </p:nvPicPr>
        <p:blipFill>
          <a:blip r:embed="rId6"/>
          <a:stretch>
            <a:fillRect/>
          </a:stretch>
        </p:blipFill>
        <p:spPr>
          <a:xfrm>
            <a:off x="5011299" y="6446452"/>
            <a:ext cx="2777120" cy="2355055"/>
          </a:xfrm>
          <a:prstGeom prst="rect">
            <a:avLst/>
          </a:prstGeom>
        </p:spPr>
      </p:pic>
      <p:pic>
        <p:nvPicPr>
          <p:cNvPr id="11" name="Picture 10">
            <a:extLst>
              <a:ext uri="{FF2B5EF4-FFF2-40B4-BE49-F238E27FC236}">
                <a16:creationId xmlns:a16="http://schemas.microsoft.com/office/drawing/2014/main" id="{7D40A788-8F22-4208-ABFA-8C9A69AC6180}"/>
              </a:ext>
            </a:extLst>
          </p:cNvPr>
          <p:cNvPicPr>
            <a:picLocks noChangeAspect="1"/>
          </p:cNvPicPr>
          <p:nvPr/>
        </p:nvPicPr>
        <p:blipFill>
          <a:blip r:embed="rId7"/>
          <a:stretch>
            <a:fillRect/>
          </a:stretch>
        </p:blipFill>
        <p:spPr>
          <a:xfrm>
            <a:off x="2279458" y="6551243"/>
            <a:ext cx="1979860" cy="1803872"/>
          </a:xfrm>
          <a:prstGeom prst="rect">
            <a:avLst/>
          </a:prstGeom>
        </p:spPr>
      </p:pic>
      <p:pic>
        <p:nvPicPr>
          <p:cNvPr id="12" name="Picture 11">
            <a:extLst>
              <a:ext uri="{FF2B5EF4-FFF2-40B4-BE49-F238E27FC236}">
                <a16:creationId xmlns:a16="http://schemas.microsoft.com/office/drawing/2014/main" id="{273C3A74-E208-4385-91C4-E3977B69F7B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79109" y="1950706"/>
            <a:ext cx="3628339" cy="1773202"/>
          </a:xfrm>
          <a:prstGeom prst="rect">
            <a:avLst/>
          </a:prstGeom>
        </p:spPr>
      </p:pic>
      <p:pic>
        <p:nvPicPr>
          <p:cNvPr id="13" name="Picture 12">
            <a:extLst>
              <a:ext uri="{FF2B5EF4-FFF2-40B4-BE49-F238E27FC236}">
                <a16:creationId xmlns:a16="http://schemas.microsoft.com/office/drawing/2014/main" id="{55EE4600-B56C-4543-93A6-33D57C4B32E5}"/>
              </a:ext>
            </a:extLst>
          </p:cNvPr>
          <p:cNvPicPr>
            <a:picLocks noChangeAspect="1"/>
          </p:cNvPicPr>
          <p:nvPr/>
        </p:nvPicPr>
        <p:blipFill>
          <a:blip r:embed="rId9"/>
          <a:stretch>
            <a:fillRect/>
          </a:stretch>
        </p:blipFill>
        <p:spPr>
          <a:xfrm>
            <a:off x="5367091" y="4108464"/>
            <a:ext cx="2218240" cy="1924680"/>
          </a:xfrm>
          <a:prstGeom prst="rect">
            <a:avLst/>
          </a:prstGeom>
        </p:spPr>
      </p:pic>
      <p:sp>
        <p:nvSpPr>
          <p:cNvPr id="15" name="TextBox 14">
            <a:extLst>
              <a:ext uri="{FF2B5EF4-FFF2-40B4-BE49-F238E27FC236}">
                <a16:creationId xmlns:a16="http://schemas.microsoft.com/office/drawing/2014/main" id="{8E123A41-14EB-4BFF-81B7-0CB02A8D8027}"/>
              </a:ext>
            </a:extLst>
          </p:cNvPr>
          <p:cNvSpPr txBox="1"/>
          <p:nvPr/>
        </p:nvSpPr>
        <p:spPr>
          <a:xfrm>
            <a:off x="1" y="290161"/>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pic>
        <p:nvPicPr>
          <p:cNvPr id="14" name="Picture 3">
            <a:extLst>
              <a:ext uri="{FF2B5EF4-FFF2-40B4-BE49-F238E27FC236}">
                <a16:creationId xmlns:a16="http://schemas.microsoft.com/office/drawing/2014/main" id="{6968D104-3662-4D8D-8325-F01E993011F1}"/>
              </a:ext>
            </a:extLst>
          </p:cNvPr>
          <p:cNvPicPr>
            <a:picLocks noChangeAspect="1" noChangeArrowheads="1"/>
          </p:cNvPicPr>
          <p:nvPr/>
        </p:nvPicPr>
        <p:blipFill>
          <a:blip r:embed="rId10" cstate="email"/>
          <a:srcRect/>
          <a:stretch>
            <a:fillRect/>
          </a:stretch>
        </p:blipFill>
        <p:spPr bwMode="auto">
          <a:xfrm>
            <a:off x="408387" y="1584905"/>
            <a:ext cx="2060631" cy="576982"/>
          </a:xfrm>
          <a:prstGeom prst="rect">
            <a:avLst/>
          </a:prstGeom>
          <a:noFill/>
          <a:ln w="9525">
            <a:noFill/>
            <a:miter lim="800000"/>
            <a:headEnd/>
            <a:tailEnd/>
          </a:ln>
          <a:effectLst/>
        </p:spPr>
      </p:pic>
      <p:sp>
        <p:nvSpPr>
          <p:cNvPr id="19" name="Rectangle 18">
            <a:extLst>
              <a:ext uri="{FF2B5EF4-FFF2-40B4-BE49-F238E27FC236}">
                <a16:creationId xmlns:a16="http://schemas.microsoft.com/office/drawing/2014/main" id="{F9C41234-3164-4F80-B10D-133162E7ED82}"/>
              </a:ext>
            </a:extLst>
          </p:cNvPr>
          <p:cNvSpPr/>
          <p:nvPr/>
        </p:nvSpPr>
        <p:spPr>
          <a:xfrm>
            <a:off x="1013203" y="2118701"/>
            <a:ext cx="839651" cy="369332"/>
          </a:xfrm>
          <a:prstGeom prst="rect">
            <a:avLst/>
          </a:prstGeom>
        </p:spPr>
        <p:txBody>
          <a:bodyPr wrap="none">
            <a:spAutoFit/>
          </a:bodyPr>
          <a:lstStyle/>
          <a:p>
            <a:pPr algn="ctr"/>
            <a:r>
              <a:rPr lang="en-US" sz="1800" b="1" dirty="0">
                <a:solidFill>
                  <a:srgbClr val="FF0000"/>
                </a:solidFill>
              </a:rPr>
              <a:t>STEELE</a:t>
            </a:r>
            <a:endParaRPr lang="en-US" sz="2400" b="1" dirty="0">
              <a:solidFill>
                <a:srgbClr val="FF0000"/>
              </a:solidFill>
            </a:endParaRPr>
          </a:p>
        </p:txBody>
      </p:sp>
    </p:spTree>
    <p:extLst>
      <p:ext uri="{BB962C8B-B14F-4D97-AF65-F5344CB8AC3E}">
        <p14:creationId xmlns:p14="http://schemas.microsoft.com/office/powerpoint/2010/main" val="583028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E7BD36-CF60-468A-8DDF-9DDF5AB5616A}"/>
              </a:ext>
            </a:extLst>
          </p:cNvPr>
          <p:cNvPicPr>
            <a:picLocks noChangeAspect="1" noChangeArrowheads="1"/>
          </p:cNvPicPr>
          <p:nvPr/>
        </p:nvPicPr>
        <p:blipFill>
          <a:blip r:embed="rId2" cstate="email"/>
          <a:srcRect/>
          <a:stretch>
            <a:fillRect/>
          </a:stretch>
        </p:blipFill>
        <p:spPr bwMode="auto">
          <a:xfrm>
            <a:off x="7131169" y="2915540"/>
            <a:ext cx="2652709" cy="2388440"/>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916BE377-7DB6-4D05-8B0F-0419A7460CF4}"/>
              </a:ext>
            </a:extLst>
          </p:cNvPr>
          <p:cNvSpPr txBox="1"/>
          <p:nvPr/>
        </p:nvSpPr>
        <p:spPr>
          <a:xfrm>
            <a:off x="9134728" y="8353123"/>
            <a:ext cx="1024598" cy="492443"/>
          </a:xfrm>
          <a:prstGeom prst="rect">
            <a:avLst/>
          </a:prstGeom>
          <a:noFill/>
        </p:spPr>
        <p:txBody>
          <a:bodyPr wrap="square" rtlCol="0">
            <a:spAutoFit/>
          </a:bodyPr>
          <a:lstStyle/>
          <a:p>
            <a:r>
              <a:rPr lang="en-US" sz="2600" b="1" dirty="0">
                <a:solidFill>
                  <a:srgbClr val="116937"/>
                </a:solidFill>
                <a:latin typeface="Times New Roman" panose="02020603050405020304" pitchFamily="18" charset="0"/>
                <a:cs typeface="Times New Roman" panose="02020603050405020304" pitchFamily="18" charset="0"/>
              </a:rPr>
              <a:t>Knob</a:t>
            </a:r>
          </a:p>
        </p:txBody>
      </p:sp>
      <p:cxnSp>
        <p:nvCxnSpPr>
          <p:cNvPr id="5" name="Straight Arrow Connector 4">
            <a:extLst>
              <a:ext uri="{FF2B5EF4-FFF2-40B4-BE49-F238E27FC236}">
                <a16:creationId xmlns:a16="http://schemas.microsoft.com/office/drawing/2014/main" id="{194AAEEF-F192-4370-AA71-96F17961B37A}"/>
              </a:ext>
            </a:extLst>
          </p:cNvPr>
          <p:cNvCxnSpPr>
            <a:stCxn id="7" idx="0"/>
          </p:cNvCxnSpPr>
          <p:nvPr/>
        </p:nvCxnSpPr>
        <p:spPr>
          <a:xfrm rot="16200000" flipV="1">
            <a:off x="8229935" y="5255947"/>
            <a:ext cx="1725352" cy="87382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6" name="Picture 2">
            <a:extLst>
              <a:ext uri="{FF2B5EF4-FFF2-40B4-BE49-F238E27FC236}">
                <a16:creationId xmlns:a16="http://schemas.microsoft.com/office/drawing/2014/main" id="{F18194F9-2BDD-4E7E-8343-9041855CB2E3}"/>
              </a:ext>
            </a:extLst>
          </p:cNvPr>
          <p:cNvPicPr>
            <a:picLocks noChangeAspect="1" noChangeArrowheads="1"/>
          </p:cNvPicPr>
          <p:nvPr/>
        </p:nvPicPr>
        <p:blipFill>
          <a:blip r:embed="rId3" cstate="email"/>
          <a:srcRect/>
          <a:stretch>
            <a:fillRect/>
          </a:stretch>
        </p:blipFill>
        <p:spPr bwMode="auto">
          <a:xfrm>
            <a:off x="9895409" y="2908887"/>
            <a:ext cx="2617864" cy="2388440"/>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56943FC4-6F39-4574-9782-054970D457D5}"/>
              </a:ext>
            </a:extLst>
          </p:cNvPr>
          <p:cNvPicPr>
            <a:picLocks noChangeAspect="1" noChangeArrowheads="1"/>
          </p:cNvPicPr>
          <p:nvPr/>
        </p:nvPicPr>
        <p:blipFill>
          <a:blip r:embed="rId4" cstate="email"/>
          <a:srcRect/>
          <a:stretch>
            <a:fillRect/>
          </a:stretch>
        </p:blipFill>
        <p:spPr bwMode="auto">
          <a:xfrm>
            <a:off x="8899717" y="6555534"/>
            <a:ext cx="1259609" cy="1194220"/>
          </a:xfrm>
          <a:prstGeom prst="rect">
            <a:avLst/>
          </a:prstGeom>
          <a:noFill/>
          <a:ln>
            <a:solidFill>
              <a:schemeClr val="tx1"/>
            </a:solidFill>
          </a:ln>
        </p:spPr>
      </p:pic>
      <p:cxnSp>
        <p:nvCxnSpPr>
          <p:cNvPr id="8" name="Straight Arrow Connector 7">
            <a:extLst>
              <a:ext uri="{FF2B5EF4-FFF2-40B4-BE49-F238E27FC236}">
                <a16:creationId xmlns:a16="http://schemas.microsoft.com/office/drawing/2014/main" id="{21A90DD7-16F9-485E-9646-CF8769CA3616}"/>
              </a:ext>
            </a:extLst>
          </p:cNvPr>
          <p:cNvCxnSpPr>
            <a:stCxn id="7" idx="0"/>
          </p:cNvCxnSpPr>
          <p:nvPr/>
        </p:nvCxnSpPr>
        <p:spPr>
          <a:xfrm rot="5400000" flipH="1" flipV="1">
            <a:off x="9594878" y="4986609"/>
            <a:ext cx="1503569" cy="163428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C1B4DD7F-6959-419B-884E-DBAA09505589}"/>
              </a:ext>
            </a:extLst>
          </p:cNvPr>
          <p:cNvSpPr txBox="1"/>
          <p:nvPr/>
        </p:nvSpPr>
        <p:spPr>
          <a:xfrm>
            <a:off x="2188562" y="8325866"/>
            <a:ext cx="3911475" cy="492443"/>
          </a:xfrm>
          <a:prstGeom prst="rect">
            <a:avLst/>
          </a:prstGeom>
          <a:noFill/>
        </p:spPr>
        <p:txBody>
          <a:bodyPr wrap="square" rtlCol="0">
            <a:spAutoFit/>
          </a:bodyPr>
          <a:lstStyle/>
          <a:p>
            <a:pPr algn="ctr"/>
            <a:r>
              <a:rPr lang="en-US" sz="2600" b="1" dirty="0">
                <a:solidFill>
                  <a:srgbClr val="116937"/>
                </a:solidFill>
                <a:latin typeface="Times New Roman" panose="02020603050405020304" pitchFamily="18" charset="0"/>
                <a:cs typeface="Times New Roman" panose="02020603050405020304" pitchFamily="18" charset="0"/>
              </a:rPr>
              <a:t>Washing Machine Parts</a:t>
            </a:r>
          </a:p>
        </p:txBody>
      </p:sp>
      <p:pic>
        <p:nvPicPr>
          <p:cNvPr id="12" name="Picture 2" descr="WM12K268IN">
            <a:extLst>
              <a:ext uri="{FF2B5EF4-FFF2-40B4-BE49-F238E27FC236}">
                <a16:creationId xmlns:a16="http://schemas.microsoft.com/office/drawing/2014/main" id="{93B7A521-4B76-43DB-A7A0-669FD9FA4F7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327" y="2436537"/>
            <a:ext cx="3280288" cy="3476886"/>
          </a:xfrm>
          <a:prstGeom prst="rect">
            <a:avLst/>
          </a:prstGeom>
          <a:noFill/>
        </p:spPr>
      </p:pic>
      <p:pic>
        <p:nvPicPr>
          <p:cNvPr id="13" name="Picture 12">
            <a:extLst>
              <a:ext uri="{FF2B5EF4-FFF2-40B4-BE49-F238E27FC236}">
                <a16:creationId xmlns:a16="http://schemas.microsoft.com/office/drawing/2014/main" id="{B7B704C7-16A8-4C09-9DA2-B7F4AAECDA5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3691353" y="2372959"/>
            <a:ext cx="2988744" cy="3512929"/>
          </a:xfrm>
          <a:prstGeom prst="rect">
            <a:avLst/>
          </a:prstGeom>
        </p:spPr>
      </p:pic>
      <p:pic>
        <p:nvPicPr>
          <p:cNvPr id="16" name="Picture 15">
            <a:extLst>
              <a:ext uri="{FF2B5EF4-FFF2-40B4-BE49-F238E27FC236}">
                <a16:creationId xmlns:a16="http://schemas.microsoft.com/office/drawing/2014/main" id="{560B7515-8429-45FA-BF75-10FB864935A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rot="5400000">
            <a:off x="4984533" y="6013735"/>
            <a:ext cx="436967" cy="1314054"/>
          </a:xfrm>
          <a:prstGeom prst="rect">
            <a:avLst/>
          </a:prstGeom>
        </p:spPr>
      </p:pic>
      <p:cxnSp>
        <p:nvCxnSpPr>
          <p:cNvPr id="17" name="Straight Arrow Connector 16">
            <a:extLst>
              <a:ext uri="{FF2B5EF4-FFF2-40B4-BE49-F238E27FC236}">
                <a16:creationId xmlns:a16="http://schemas.microsoft.com/office/drawing/2014/main" id="{45BF5F81-2DA1-439B-B82E-D34A0D8BF78D}"/>
              </a:ext>
            </a:extLst>
          </p:cNvPr>
          <p:cNvCxnSpPr>
            <a:stCxn id="16" idx="1"/>
          </p:cNvCxnSpPr>
          <p:nvPr/>
        </p:nvCxnSpPr>
        <p:spPr>
          <a:xfrm flipV="1">
            <a:off x="5203017" y="4297912"/>
            <a:ext cx="731190" cy="215436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3984B55A-C434-45BE-8FB8-CA7147AF78F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rot="5400000">
            <a:off x="1728895" y="6132773"/>
            <a:ext cx="1522115" cy="1694714"/>
          </a:xfrm>
          <a:prstGeom prst="rect">
            <a:avLst/>
          </a:prstGeom>
        </p:spPr>
      </p:pic>
      <p:cxnSp>
        <p:nvCxnSpPr>
          <p:cNvPr id="19" name="Straight Arrow Connector 18">
            <a:extLst>
              <a:ext uri="{FF2B5EF4-FFF2-40B4-BE49-F238E27FC236}">
                <a16:creationId xmlns:a16="http://schemas.microsoft.com/office/drawing/2014/main" id="{A2F04DAA-B1B6-4EDD-A72F-0FC781A493BF}"/>
              </a:ext>
            </a:extLst>
          </p:cNvPr>
          <p:cNvCxnSpPr/>
          <p:nvPr/>
        </p:nvCxnSpPr>
        <p:spPr>
          <a:xfrm flipH="1" flipV="1">
            <a:off x="1784163" y="4884189"/>
            <a:ext cx="404399" cy="144058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TextBox 20">
            <a:extLst>
              <a:ext uri="{FF2B5EF4-FFF2-40B4-BE49-F238E27FC236}">
                <a16:creationId xmlns:a16="http://schemas.microsoft.com/office/drawing/2014/main" id="{B65DCD2D-A65F-4F89-968B-804EB161624D}"/>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PRODUCTS GALLERY</a:t>
            </a:r>
          </a:p>
        </p:txBody>
      </p:sp>
    </p:spTree>
    <p:extLst>
      <p:ext uri="{BB962C8B-B14F-4D97-AF65-F5344CB8AC3E}">
        <p14:creationId xmlns:p14="http://schemas.microsoft.com/office/powerpoint/2010/main" val="381585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2EE94-B7DC-4AFA-98A7-ABD8A44C8AF0}"/>
              </a:ext>
            </a:extLst>
          </p:cNvPr>
          <p:cNvPicPr>
            <a:picLocks noChangeAspect="1"/>
          </p:cNvPicPr>
          <p:nvPr/>
        </p:nvPicPr>
        <p:blipFill rotWithShape="1">
          <a:blip r:embed="rId2"/>
          <a:srcRect t="54385" b="22458"/>
          <a:stretch/>
        </p:blipFill>
        <p:spPr>
          <a:xfrm>
            <a:off x="2363018" y="5153580"/>
            <a:ext cx="3943785" cy="489433"/>
          </a:xfrm>
          <a:prstGeom prst="rect">
            <a:avLst/>
          </a:prstGeom>
        </p:spPr>
      </p:pic>
      <p:pic>
        <p:nvPicPr>
          <p:cNvPr id="3" name="Picture 2">
            <a:extLst>
              <a:ext uri="{FF2B5EF4-FFF2-40B4-BE49-F238E27FC236}">
                <a16:creationId xmlns:a16="http://schemas.microsoft.com/office/drawing/2014/main" id="{DBD5F2CF-2AF7-4680-B6DC-C3701636C914}"/>
              </a:ext>
            </a:extLst>
          </p:cNvPr>
          <p:cNvPicPr>
            <a:picLocks noChangeAspect="1"/>
          </p:cNvPicPr>
          <p:nvPr/>
        </p:nvPicPr>
        <p:blipFill rotWithShape="1">
          <a:blip r:embed="rId2"/>
          <a:srcRect t="27191" b="49033"/>
          <a:stretch/>
        </p:blipFill>
        <p:spPr>
          <a:xfrm>
            <a:off x="2363019" y="3283726"/>
            <a:ext cx="3943785" cy="502523"/>
          </a:xfrm>
          <a:prstGeom prst="rect">
            <a:avLst/>
          </a:prstGeom>
        </p:spPr>
      </p:pic>
      <p:pic>
        <p:nvPicPr>
          <p:cNvPr id="4" name="Picture 3">
            <a:extLst>
              <a:ext uri="{FF2B5EF4-FFF2-40B4-BE49-F238E27FC236}">
                <a16:creationId xmlns:a16="http://schemas.microsoft.com/office/drawing/2014/main" id="{E0969717-23FE-445D-88D3-280F3604C9E8}"/>
              </a:ext>
            </a:extLst>
          </p:cNvPr>
          <p:cNvPicPr>
            <a:picLocks noChangeAspect="1"/>
          </p:cNvPicPr>
          <p:nvPr/>
        </p:nvPicPr>
        <p:blipFill rotWithShape="1">
          <a:blip r:embed="rId2"/>
          <a:srcRect t="3304" b="70035"/>
          <a:stretch/>
        </p:blipFill>
        <p:spPr>
          <a:xfrm>
            <a:off x="2348437" y="1494232"/>
            <a:ext cx="3943785" cy="563506"/>
          </a:xfrm>
          <a:prstGeom prst="rect">
            <a:avLst/>
          </a:prstGeom>
        </p:spPr>
      </p:pic>
      <p:pic>
        <p:nvPicPr>
          <p:cNvPr id="5" name="Picture 4">
            <a:extLst>
              <a:ext uri="{FF2B5EF4-FFF2-40B4-BE49-F238E27FC236}">
                <a16:creationId xmlns:a16="http://schemas.microsoft.com/office/drawing/2014/main" id="{12703F2C-2415-4625-BE29-90CFA0CC6A51}"/>
              </a:ext>
            </a:extLst>
          </p:cNvPr>
          <p:cNvPicPr>
            <a:picLocks noChangeAspect="1"/>
          </p:cNvPicPr>
          <p:nvPr/>
        </p:nvPicPr>
        <p:blipFill rotWithShape="1">
          <a:blip r:embed="rId2"/>
          <a:srcRect t="74649"/>
          <a:stretch/>
        </p:blipFill>
        <p:spPr>
          <a:xfrm>
            <a:off x="2191088" y="7010344"/>
            <a:ext cx="3943785" cy="535830"/>
          </a:xfrm>
          <a:prstGeom prst="rect">
            <a:avLst/>
          </a:prstGeom>
        </p:spPr>
      </p:pic>
      <p:sp>
        <p:nvSpPr>
          <p:cNvPr id="6" name="TextBox 5">
            <a:extLst>
              <a:ext uri="{FF2B5EF4-FFF2-40B4-BE49-F238E27FC236}">
                <a16:creationId xmlns:a16="http://schemas.microsoft.com/office/drawing/2014/main" id="{D18311F1-377F-40A5-B284-E473503C52E2}"/>
              </a:ext>
            </a:extLst>
          </p:cNvPr>
          <p:cNvSpPr txBox="1"/>
          <p:nvPr/>
        </p:nvSpPr>
        <p:spPr>
          <a:xfrm>
            <a:off x="2452019" y="1862958"/>
            <a:ext cx="5738383" cy="1877437"/>
          </a:xfrm>
          <a:prstGeom prst="rect">
            <a:avLst/>
          </a:prstGeom>
          <a:noFill/>
        </p:spPr>
        <p:txBody>
          <a:bodyPr wrap="square" rtlCol="0">
            <a:spAutoFit/>
          </a:bodyPr>
          <a:lstStyle>
            <a:defPPr>
              <a:defRPr lang="en-US"/>
            </a:defPPr>
            <a:lvl1pPr>
              <a:defRPr sz="1600">
                <a:solidFill>
                  <a:schemeClr val="tx1">
                    <a:lumMod val="75000"/>
                    <a:lumOff val="25000"/>
                  </a:schemeClr>
                </a:solidFill>
                <a:latin typeface="Arial" panose="020B0604020202020204" pitchFamily="34" charset="0"/>
                <a:cs typeface="Arial" panose="020B0604020202020204" pitchFamily="34" charset="0"/>
              </a:defRPr>
            </a:lvl1pPr>
          </a:lstStyle>
          <a:p>
            <a:r>
              <a:rPr lang="en-US" sz="2000" dirty="0">
                <a:solidFill>
                  <a:srgbClr val="116937"/>
                </a:solidFill>
                <a:latin typeface="Times New Roman" panose="02020603050405020304" pitchFamily="18" charset="0"/>
                <a:cs typeface="Times New Roman" panose="02020603050405020304" pitchFamily="18" charset="0"/>
              </a:rPr>
              <a:t>105/4, 5A Ezhichur Main Road, Ezhichur,</a:t>
            </a:r>
          </a:p>
          <a:p>
            <a:r>
              <a:rPr lang="en-US" sz="2000" dirty="0">
                <a:solidFill>
                  <a:srgbClr val="116937"/>
                </a:solidFill>
                <a:latin typeface="Times New Roman" panose="02020603050405020304" pitchFamily="18" charset="0"/>
                <a:cs typeface="Times New Roman" panose="02020603050405020304" pitchFamily="18" charset="0"/>
              </a:rPr>
              <a:t>Sriperumbudur Taluk, Kanchipuram District,</a:t>
            </a:r>
          </a:p>
          <a:p>
            <a:r>
              <a:rPr lang="en-US" sz="2000" dirty="0">
                <a:solidFill>
                  <a:srgbClr val="116937"/>
                </a:solidFill>
                <a:latin typeface="Times New Roman" panose="02020603050405020304" pitchFamily="18" charset="0"/>
                <a:cs typeface="Times New Roman" panose="02020603050405020304" pitchFamily="18" charset="0"/>
              </a:rPr>
              <a:t>Chennai - 603 204, Tamil Nadu, India.</a:t>
            </a:r>
          </a:p>
          <a:p>
            <a:r>
              <a:rPr lang="en-US" sz="2000" b="1" dirty="0">
                <a:solidFill>
                  <a:srgbClr val="116937"/>
                </a:solidFill>
                <a:latin typeface="Times New Roman" panose="02020603050405020304" pitchFamily="18" charset="0"/>
                <a:cs typeface="Times New Roman" panose="02020603050405020304" pitchFamily="18" charset="0"/>
              </a:rPr>
              <a:t>Land Area</a:t>
            </a:r>
            <a:r>
              <a:rPr lang="en-US" sz="2000" dirty="0">
                <a:solidFill>
                  <a:srgbClr val="116937"/>
                </a:solidFill>
                <a:latin typeface="Times New Roman" panose="02020603050405020304" pitchFamily="18" charset="0"/>
                <a:cs typeface="Times New Roman" panose="02020603050405020304" pitchFamily="18" charset="0"/>
              </a:rPr>
              <a:t>: 5220 </a:t>
            </a:r>
            <a:r>
              <a:rPr lang="en-US" sz="2000" dirty="0" err="1">
                <a:solidFill>
                  <a:srgbClr val="116937"/>
                </a:solidFill>
                <a:latin typeface="Times New Roman" panose="02020603050405020304" pitchFamily="18" charset="0"/>
                <a:cs typeface="Times New Roman" panose="02020603050405020304" pitchFamily="18" charset="0"/>
              </a:rPr>
              <a:t>Sq.Mts</a:t>
            </a:r>
            <a:r>
              <a:rPr lang="en-US" sz="2000" dirty="0">
                <a:solidFill>
                  <a:srgbClr val="116937"/>
                </a:solidFill>
                <a:latin typeface="Times New Roman" panose="02020603050405020304" pitchFamily="18" charset="0"/>
                <a:cs typeface="Times New Roman" panose="02020603050405020304" pitchFamily="18" charset="0"/>
              </a:rPr>
              <a:t> </a:t>
            </a:r>
            <a:r>
              <a:rPr lang="en-US" sz="2000" b="1" dirty="0">
                <a:solidFill>
                  <a:srgbClr val="116937"/>
                </a:solidFill>
                <a:latin typeface="Times New Roman" panose="02020603050405020304" pitchFamily="18" charset="0"/>
                <a:cs typeface="Times New Roman" panose="02020603050405020304" pitchFamily="18" charset="0"/>
              </a:rPr>
              <a:t>Building Area</a:t>
            </a:r>
            <a:r>
              <a:rPr lang="en-US" sz="2000" dirty="0">
                <a:solidFill>
                  <a:srgbClr val="116937"/>
                </a:solidFill>
                <a:latin typeface="Times New Roman" panose="02020603050405020304" pitchFamily="18" charset="0"/>
                <a:cs typeface="Times New Roman" panose="02020603050405020304" pitchFamily="18" charset="0"/>
              </a:rPr>
              <a:t>:1050 </a:t>
            </a:r>
            <a:r>
              <a:rPr lang="en-US" sz="2000" dirty="0" err="1">
                <a:solidFill>
                  <a:srgbClr val="116937"/>
                </a:solidFill>
                <a:latin typeface="Times New Roman" panose="02020603050405020304" pitchFamily="18" charset="0"/>
                <a:cs typeface="Times New Roman" panose="02020603050405020304" pitchFamily="18" charset="0"/>
              </a:rPr>
              <a:t>Sq.Mts</a:t>
            </a:r>
            <a:endParaRPr lang="en-US" sz="2000" dirty="0">
              <a:solidFill>
                <a:srgbClr val="116937"/>
              </a:solidFill>
              <a:latin typeface="Times New Roman" panose="02020603050405020304" pitchFamily="18" charset="0"/>
              <a:cs typeface="Times New Roman" panose="02020603050405020304" pitchFamily="18" charset="0"/>
            </a:endParaRPr>
          </a:p>
          <a:p>
            <a:endParaRPr lang="en-US" sz="2000" dirty="0">
              <a:solidFill>
                <a:srgbClr val="116937"/>
              </a:solidFill>
              <a:latin typeface="Times New Roman" panose="02020603050405020304" pitchFamily="18"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C0097D03-8FA3-4043-87AB-3F45341171B4}"/>
              </a:ext>
            </a:extLst>
          </p:cNvPr>
          <p:cNvSpPr txBox="1"/>
          <p:nvPr/>
        </p:nvSpPr>
        <p:spPr>
          <a:xfrm>
            <a:off x="2477918" y="3641513"/>
            <a:ext cx="5918492" cy="1569660"/>
          </a:xfrm>
          <a:prstGeom prst="rect">
            <a:avLst/>
          </a:prstGeom>
          <a:noFill/>
        </p:spPr>
        <p:txBody>
          <a:bodyPr wrap="square" rtlCol="0">
            <a:spAutoFit/>
          </a:bodyPr>
          <a:lstStyle>
            <a:defPPr>
              <a:defRPr lang="en-US"/>
            </a:defPPr>
            <a:lvl1pPr>
              <a:defRPr sz="1600">
                <a:solidFill>
                  <a:schemeClr val="tx1">
                    <a:lumMod val="75000"/>
                    <a:lumOff val="25000"/>
                  </a:schemeClr>
                </a:solidFill>
                <a:latin typeface="Arial" panose="020B0604020202020204" pitchFamily="34" charset="0"/>
                <a:cs typeface="Arial" panose="020B0604020202020204" pitchFamily="34" charset="0"/>
              </a:defRPr>
            </a:lvl1pPr>
          </a:lstStyle>
          <a:p>
            <a:r>
              <a:rPr lang="en-US" sz="2000" dirty="0">
                <a:solidFill>
                  <a:srgbClr val="116937"/>
                </a:solidFill>
                <a:latin typeface="Times New Roman" panose="02020603050405020304" pitchFamily="18" charset="0"/>
                <a:cs typeface="Times New Roman" panose="02020603050405020304" pitchFamily="18" charset="0"/>
              </a:rPr>
              <a:t>S-37, Pillaipakkam SIPCOT Industrial Park, Vengadu Village, Sriperumbudur Taluk, Kanchipuram District,</a:t>
            </a:r>
          </a:p>
          <a:p>
            <a:r>
              <a:rPr lang="en-US" sz="2000" dirty="0">
                <a:solidFill>
                  <a:srgbClr val="116937"/>
                </a:solidFill>
                <a:latin typeface="Times New Roman" panose="02020603050405020304" pitchFamily="18" charset="0"/>
                <a:cs typeface="Times New Roman" panose="02020603050405020304" pitchFamily="18" charset="0"/>
              </a:rPr>
              <a:t>Chennai - 602 105, Tamil Nadu, India.</a:t>
            </a:r>
          </a:p>
          <a:p>
            <a:r>
              <a:rPr lang="en-US" sz="2000" b="1" dirty="0">
                <a:solidFill>
                  <a:srgbClr val="116937"/>
                </a:solidFill>
                <a:latin typeface="Times New Roman" panose="02020603050405020304" pitchFamily="18" charset="0"/>
                <a:cs typeface="Times New Roman" panose="02020603050405020304" pitchFamily="18" charset="0"/>
              </a:rPr>
              <a:t>Land Area: </a:t>
            </a:r>
            <a:r>
              <a:rPr lang="en-US" sz="2000" dirty="0">
                <a:solidFill>
                  <a:srgbClr val="116937"/>
                </a:solidFill>
                <a:latin typeface="Times New Roman" panose="02020603050405020304" pitchFamily="18" charset="0"/>
                <a:cs typeface="Times New Roman" panose="02020603050405020304" pitchFamily="18" charset="0"/>
              </a:rPr>
              <a:t>3800 </a:t>
            </a:r>
            <a:r>
              <a:rPr lang="en-US" sz="2000" dirty="0" err="1">
                <a:solidFill>
                  <a:srgbClr val="116937"/>
                </a:solidFill>
                <a:latin typeface="Times New Roman" panose="02020603050405020304" pitchFamily="18" charset="0"/>
                <a:cs typeface="Times New Roman" panose="02020603050405020304" pitchFamily="18" charset="0"/>
              </a:rPr>
              <a:t>Sq.Mts</a:t>
            </a:r>
            <a:r>
              <a:rPr lang="en-US" sz="2000" dirty="0">
                <a:solidFill>
                  <a:srgbClr val="116937"/>
                </a:solidFill>
                <a:latin typeface="Times New Roman" panose="02020603050405020304" pitchFamily="18" charset="0"/>
                <a:cs typeface="Times New Roman" panose="02020603050405020304" pitchFamily="18" charset="0"/>
              </a:rPr>
              <a:t> </a:t>
            </a:r>
            <a:r>
              <a:rPr lang="en-US" sz="2000" b="1" dirty="0">
                <a:solidFill>
                  <a:srgbClr val="116937"/>
                </a:solidFill>
                <a:latin typeface="Times New Roman" panose="02020603050405020304" pitchFamily="18" charset="0"/>
                <a:cs typeface="Times New Roman" panose="02020603050405020304" pitchFamily="18" charset="0"/>
              </a:rPr>
              <a:t>Building Area: </a:t>
            </a:r>
            <a:r>
              <a:rPr lang="en-US" sz="2000" dirty="0">
                <a:solidFill>
                  <a:srgbClr val="116937"/>
                </a:solidFill>
                <a:latin typeface="Times New Roman" panose="02020603050405020304" pitchFamily="18" charset="0"/>
                <a:cs typeface="Times New Roman" panose="02020603050405020304" pitchFamily="18" charset="0"/>
              </a:rPr>
              <a:t>6040 </a:t>
            </a:r>
            <a:r>
              <a:rPr lang="en-US" sz="2000" dirty="0" err="1">
                <a:solidFill>
                  <a:srgbClr val="116937"/>
                </a:solidFill>
                <a:latin typeface="Times New Roman" panose="02020603050405020304" pitchFamily="18" charset="0"/>
                <a:cs typeface="Times New Roman" panose="02020603050405020304" pitchFamily="18" charset="0"/>
              </a:rPr>
              <a:t>Sq.Mts</a:t>
            </a:r>
            <a:endParaRPr lang="en-US" sz="2000" dirty="0">
              <a:solidFill>
                <a:srgbClr val="116937"/>
              </a:solidFill>
              <a:latin typeface="Times New Roman" panose="02020603050405020304" pitchFamily="18"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6E5F5B08-B38C-4E5C-86B7-6974100B19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3194" y="3436937"/>
            <a:ext cx="2259825" cy="1601013"/>
          </a:xfrm>
          <a:prstGeom prst="rect">
            <a:avLst/>
          </a:prstGeom>
        </p:spPr>
      </p:pic>
      <p:pic>
        <p:nvPicPr>
          <p:cNvPr id="9" name="Picture 8">
            <a:extLst>
              <a:ext uri="{FF2B5EF4-FFF2-40B4-BE49-F238E27FC236}">
                <a16:creationId xmlns:a16="http://schemas.microsoft.com/office/drawing/2014/main" id="{9954F924-2597-41BF-AE94-CE1C35079C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41294" y="1604966"/>
            <a:ext cx="2207144" cy="1533526"/>
          </a:xfrm>
          <a:prstGeom prst="rect">
            <a:avLst/>
          </a:prstGeom>
        </p:spPr>
      </p:pic>
      <p:pic>
        <p:nvPicPr>
          <p:cNvPr id="10" name="Picture 9">
            <a:extLst>
              <a:ext uri="{FF2B5EF4-FFF2-40B4-BE49-F238E27FC236}">
                <a16:creationId xmlns:a16="http://schemas.microsoft.com/office/drawing/2014/main" id="{BCEEFD2F-6942-4472-9E65-7CEACA6E4A8A}"/>
              </a:ext>
            </a:extLst>
          </p:cNvPr>
          <p:cNvPicPr/>
          <p:nvPr/>
        </p:nvPicPr>
        <p:blipFill>
          <a:blip r:embed="rId5" cstate="email">
            <a:extLst>
              <a:ext uri="{28A0092B-C50C-407E-A947-70E740481C1C}">
                <a14:useLocalDpi xmlns:a14="http://schemas.microsoft.com/office/drawing/2010/main"/>
              </a:ext>
            </a:extLst>
          </a:blip>
          <a:stretch>
            <a:fillRect/>
          </a:stretch>
        </p:blipFill>
        <p:spPr>
          <a:xfrm>
            <a:off x="88613" y="5415957"/>
            <a:ext cx="2259824" cy="1477328"/>
          </a:xfrm>
          <a:prstGeom prst="rect">
            <a:avLst/>
          </a:prstGeom>
        </p:spPr>
      </p:pic>
      <p:sp>
        <p:nvSpPr>
          <p:cNvPr id="11" name="AutoShape 2">
            <a:extLst>
              <a:ext uri="{FF2B5EF4-FFF2-40B4-BE49-F238E27FC236}">
                <a16:creationId xmlns:a16="http://schemas.microsoft.com/office/drawing/2014/main" id="{4201BF7E-F675-4BC0-80AC-B81D16AFED97}"/>
              </a:ext>
            </a:extLst>
          </p:cNvPr>
          <p:cNvSpPr>
            <a:spLocks noChangeAspect="1" noChangeArrowheads="1"/>
          </p:cNvSpPr>
          <p:nvPr/>
        </p:nvSpPr>
        <p:spPr bwMode="auto">
          <a:xfrm>
            <a:off x="1637202" y="4648200"/>
            <a:ext cx="1107772" cy="1107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TextBox 11">
            <a:extLst>
              <a:ext uri="{FF2B5EF4-FFF2-40B4-BE49-F238E27FC236}">
                <a16:creationId xmlns:a16="http://schemas.microsoft.com/office/drawing/2014/main" id="{203A8101-35AB-4B51-BEA8-907D4836EE6C}"/>
              </a:ext>
            </a:extLst>
          </p:cNvPr>
          <p:cNvSpPr txBox="1"/>
          <p:nvPr/>
        </p:nvSpPr>
        <p:spPr>
          <a:xfrm>
            <a:off x="2363018" y="7483676"/>
            <a:ext cx="6937667" cy="1569660"/>
          </a:xfrm>
          <a:prstGeom prst="rect">
            <a:avLst/>
          </a:prstGeom>
          <a:noFill/>
        </p:spPr>
        <p:txBody>
          <a:bodyPr wrap="square" rtlCol="0">
            <a:spAutoFit/>
          </a:bodyPr>
          <a:lstStyle>
            <a:defPPr>
              <a:defRPr lang="en-US"/>
            </a:defPPr>
            <a:lvl1pPr>
              <a:defRPr sz="1600">
                <a:solidFill>
                  <a:schemeClr val="tx1">
                    <a:lumMod val="75000"/>
                    <a:lumOff val="25000"/>
                  </a:schemeClr>
                </a:solidFill>
                <a:latin typeface="Arial" panose="020B0604020202020204" pitchFamily="34" charset="0"/>
                <a:cs typeface="Arial" panose="020B0604020202020204" pitchFamily="34" charset="0"/>
              </a:defRPr>
            </a:lvl1pPr>
          </a:lstStyle>
          <a:p>
            <a:pPr fontAlgn="base"/>
            <a:r>
              <a:rPr lang="en-IN" sz="2000" dirty="0">
                <a:solidFill>
                  <a:srgbClr val="116937"/>
                </a:solidFill>
                <a:latin typeface="Times New Roman" panose="02020603050405020304" pitchFamily="18" charset="0"/>
                <a:cs typeface="Times New Roman" panose="02020603050405020304" pitchFamily="18" charset="0"/>
              </a:rPr>
              <a:t>No.330/1C2, Block A/2  Shakthi Industrial Park</a:t>
            </a:r>
            <a:br>
              <a:rPr lang="en-IN" sz="2000" dirty="0">
                <a:solidFill>
                  <a:srgbClr val="116937"/>
                </a:solidFill>
                <a:latin typeface="Times New Roman" panose="02020603050405020304" pitchFamily="18" charset="0"/>
                <a:cs typeface="Times New Roman" panose="02020603050405020304" pitchFamily="18" charset="0"/>
              </a:rPr>
            </a:br>
            <a:r>
              <a:rPr lang="en-IN" sz="2000" dirty="0">
                <a:solidFill>
                  <a:srgbClr val="116937"/>
                </a:solidFill>
                <a:latin typeface="Times New Roman" panose="02020603050405020304" pitchFamily="18" charset="0"/>
                <a:cs typeface="Times New Roman" panose="02020603050405020304" pitchFamily="18" charset="0"/>
              </a:rPr>
              <a:t>Bangalore-Hyderabad Highway Near Hotel K9</a:t>
            </a:r>
            <a:br>
              <a:rPr lang="en-IN" sz="2000" dirty="0">
                <a:solidFill>
                  <a:srgbClr val="116937"/>
                </a:solidFill>
                <a:latin typeface="Times New Roman" panose="02020603050405020304" pitchFamily="18" charset="0"/>
                <a:cs typeface="Times New Roman" panose="02020603050405020304" pitchFamily="18" charset="0"/>
              </a:rPr>
            </a:br>
            <a:r>
              <a:rPr lang="en-IN" sz="2000" dirty="0" err="1">
                <a:solidFill>
                  <a:srgbClr val="116937"/>
                </a:solidFill>
                <a:latin typeface="Times New Roman" panose="02020603050405020304" pitchFamily="18" charset="0"/>
                <a:cs typeface="Times New Roman" panose="02020603050405020304" pitchFamily="18" charset="0"/>
              </a:rPr>
              <a:t>Penukonda</a:t>
            </a:r>
            <a:r>
              <a:rPr lang="en-IN" sz="2000" dirty="0">
                <a:solidFill>
                  <a:srgbClr val="116937"/>
                </a:solidFill>
                <a:latin typeface="Times New Roman" panose="02020603050405020304" pitchFamily="18" charset="0"/>
                <a:cs typeface="Times New Roman" panose="02020603050405020304" pitchFamily="18" charset="0"/>
              </a:rPr>
              <a:t> - 515 110 Anantapur, Andhra Pradesh, India</a:t>
            </a:r>
          </a:p>
          <a:p>
            <a:r>
              <a:rPr lang="en-US" sz="2000" b="1" dirty="0">
                <a:solidFill>
                  <a:srgbClr val="116937"/>
                </a:solidFill>
                <a:latin typeface="Times New Roman" panose="02020603050405020304" pitchFamily="18" charset="0"/>
                <a:cs typeface="Times New Roman" panose="02020603050405020304" pitchFamily="18" charset="0"/>
              </a:rPr>
              <a:t>Land Area : </a:t>
            </a:r>
            <a:r>
              <a:rPr lang="en-US" sz="2000" dirty="0">
                <a:solidFill>
                  <a:srgbClr val="116937"/>
                </a:solidFill>
                <a:latin typeface="Times New Roman" panose="02020603050405020304" pitchFamily="18" charset="0"/>
                <a:cs typeface="Times New Roman" panose="02020603050405020304" pitchFamily="18" charset="0"/>
              </a:rPr>
              <a:t>7663 Sq. Mts  </a:t>
            </a:r>
            <a:r>
              <a:rPr lang="en-US" sz="2000" b="1" dirty="0">
                <a:solidFill>
                  <a:srgbClr val="116937"/>
                </a:solidFill>
                <a:latin typeface="Times New Roman" panose="02020603050405020304" pitchFamily="18" charset="0"/>
                <a:cs typeface="Times New Roman" panose="02020603050405020304" pitchFamily="18" charset="0"/>
              </a:rPr>
              <a:t>Building Area : </a:t>
            </a:r>
            <a:r>
              <a:rPr lang="en-US" sz="2000" dirty="0">
                <a:solidFill>
                  <a:srgbClr val="116937"/>
                </a:solidFill>
                <a:latin typeface="Times New Roman" panose="02020603050405020304" pitchFamily="18" charset="0"/>
                <a:cs typeface="Times New Roman" panose="02020603050405020304" pitchFamily="18" charset="0"/>
              </a:rPr>
              <a:t>6594 Sq. Mts</a:t>
            </a:r>
          </a:p>
          <a:p>
            <a:endParaRPr lang="en-US" dirty="0"/>
          </a:p>
        </p:txBody>
      </p:sp>
      <p:pic>
        <p:nvPicPr>
          <p:cNvPr id="13" name="Picture 12" descr="A picture containing sky, building, outdoor, house&#10;&#10;Description automatically generated">
            <a:extLst>
              <a:ext uri="{FF2B5EF4-FFF2-40B4-BE49-F238E27FC236}">
                <a16:creationId xmlns:a16="http://schemas.microsoft.com/office/drawing/2014/main" id="{4650BC5D-32C4-4B70-83D4-2CF97EC13A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13" y="7241588"/>
            <a:ext cx="2259824" cy="1533033"/>
          </a:xfrm>
          <a:prstGeom prst="rect">
            <a:avLst/>
          </a:prstGeom>
        </p:spPr>
      </p:pic>
      <p:sp>
        <p:nvSpPr>
          <p:cNvPr id="14" name="TextBox 13">
            <a:extLst>
              <a:ext uri="{FF2B5EF4-FFF2-40B4-BE49-F238E27FC236}">
                <a16:creationId xmlns:a16="http://schemas.microsoft.com/office/drawing/2014/main" id="{AE3A5C4B-36A3-47FA-B19C-060829C4084E}"/>
              </a:ext>
            </a:extLst>
          </p:cNvPr>
          <p:cNvSpPr txBox="1"/>
          <p:nvPr/>
        </p:nvSpPr>
        <p:spPr>
          <a:xfrm>
            <a:off x="2489332" y="5450747"/>
            <a:ext cx="6051674" cy="1631216"/>
          </a:xfrm>
          <a:prstGeom prst="rect">
            <a:avLst/>
          </a:prstGeom>
          <a:noFill/>
        </p:spPr>
        <p:txBody>
          <a:bodyPr wrap="square" rtlCol="0">
            <a:spAutoFit/>
          </a:bodyPr>
          <a:lstStyle/>
          <a:p>
            <a:r>
              <a:rPr lang="en-US" sz="2000" dirty="0">
                <a:solidFill>
                  <a:srgbClr val="116937"/>
                </a:solidFill>
                <a:latin typeface="Times New Roman" panose="02020603050405020304" pitchFamily="18" charset="0"/>
                <a:cs typeface="Times New Roman" panose="02020603050405020304" pitchFamily="18" charset="0"/>
              </a:rPr>
              <a:t>231/5A, Poothurai Main Road, </a:t>
            </a:r>
          </a:p>
          <a:p>
            <a:r>
              <a:rPr lang="en-US" sz="2000" dirty="0">
                <a:solidFill>
                  <a:srgbClr val="116937"/>
                </a:solidFill>
                <a:latin typeface="Times New Roman" panose="02020603050405020304" pitchFamily="18" charset="0"/>
                <a:cs typeface="Times New Roman" panose="02020603050405020304" pitchFamily="18" charset="0"/>
              </a:rPr>
              <a:t>Poothurai Village , Vanur Taluk, </a:t>
            </a:r>
          </a:p>
          <a:p>
            <a:r>
              <a:rPr lang="en-US" sz="2000" dirty="0">
                <a:solidFill>
                  <a:srgbClr val="116937"/>
                </a:solidFill>
                <a:latin typeface="Times New Roman" panose="02020603050405020304" pitchFamily="18" charset="0"/>
                <a:cs typeface="Times New Roman" panose="02020603050405020304" pitchFamily="18" charset="0"/>
              </a:rPr>
              <a:t>Villupuram District India – 605 111, Tamil Nadu, India.</a:t>
            </a:r>
          </a:p>
          <a:p>
            <a:r>
              <a:rPr lang="en-US" sz="2000" b="1" dirty="0">
                <a:solidFill>
                  <a:srgbClr val="116937"/>
                </a:solidFill>
                <a:latin typeface="Times New Roman" panose="02020603050405020304" pitchFamily="18" charset="0"/>
                <a:cs typeface="Times New Roman" panose="02020603050405020304" pitchFamily="18" charset="0"/>
              </a:rPr>
              <a:t>Land Area: </a:t>
            </a:r>
            <a:r>
              <a:rPr lang="en-US" sz="2000" dirty="0">
                <a:solidFill>
                  <a:srgbClr val="116937"/>
                </a:solidFill>
                <a:latin typeface="Times New Roman" panose="02020603050405020304" pitchFamily="18" charset="0"/>
                <a:cs typeface="Times New Roman" panose="02020603050405020304" pitchFamily="18" charset="0"/>
              </a:rPr>
              <a:t>6070 Sq. Mts </a:t>
            </a:r>
            <a:r>
              <a:rPr lang="en-US" sz="2000" b="1" dirty="0">
                <a:solidFill>
                  <a:srgbClr val="116937"/>
                </a:solidFill>
                <a:latin typeface="Times New Roman" panose="02020603050405020304" pitchFamily="18" charset="0"/>
                <a:cs typeface="Times New Roman" panose="02020603050405020304" pitchFamily="18" charset="0"/>
              </a:rPr>
              <a:t>Building Area: </a:t>
            </a:r>
            <a:r>
              <a:rPr lang="en-US" sz="2000" dirty="0">
                <a:solidFill>
                  <a:srgbClr val="116937"/>
                </a:solidFill>
                <a:latin typeface="Times New Roman" panose="02020603050405020304" pitchFamily="18" charset="0"/>
                <a:cs typeface="Times New Roman" panose="02020603050405020304" pitchFamily="18" charset="0"/>
              </a:rPr>
              <a:t>2325 Sq. Mts</a:t>
            </a:r>
          </a:p>
          <a:p>
            <a:endParaRPr lang="en-US" sz="2000" dirty="0">
              <a:solidFill>
                <a:srgbClr val="116937"/>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524A966-ED06-4D56-99D0-E2D1B1D747EA}"/>
              </a:ext>
            </a:extLst>
          </p:cNvPr>
          <p:cNvPicPr>
            <a:picLocks noChangeAspect="1"/>
          </p:cNvPicPr>
          <p:nvPr/>
        </p:nvPicPr>
        <p:blipFill rotWithShape="1">
          <a:blip r:embed="rId7"/>
          <a:srcRect l="13192" t="55758" r="44051"/>
          <a:stretch/>
        </p:blipFill>
        <p:spPr>
          <a:xfrm>
            <a:off x="8279402" y="1505913"/>
            <a:ext cx="4487508" cy="3944834"/>
          </a:xfrm>
          <a:prstGeom prst="rect">
            <a:avLst/>
          </a:prstGeom>
        </p:spPr>
      </p:pic>
      <p:sp>
        <p:nvSpPr>
          <p:cNvPr id="16" name="TextBox 15">
            <a:extLst>
              <a:ext uri="{FF2B5EF4-FFF2-40B4-BE49-F238E27FC236}">
                <a16:creationId xmlns:a16="http://schemas.microsoft.com/office/drawing/2014/main" id="{52643A73-73FB-4C12-8BE6-8098239C1082}"/>
              </a:ext>
            </a:extLst>
          </p:cNvPr>
          <p:cNvSpPr txBox="1"/>
          <p:nvPr/>
        </p:nvSpPr>
        <p:spPr>
          <a:xfrm>
            <a:off x="0" y="42634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FOOTPRINTS</a:t>
            </a:r>
          </a:p>
        </p:txBody>
      </p:sp>
    </p:spTree>
    <p:extLst>
      <p:ext uri="{BB962C8B-B14F-4D97-AF65-F5344CB8AC3E}">
        <p14:creationId xmlns:p14="http://schemas.microsoft.com/office/powerpoint/2010/main" val="1146483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CEEA399-799E-48D8-8F56-3A9ABBDBA24A}"/>
              </a:ext>
            </a:extLst>
          </p:cNvPr>
          <p:cNvPicPr>
            <a:picLocks noChangeAspect="1" noChangeArrowheads="1"/>
          </p:cNvPicPr>
          <p:nvPr/>
        </p:nvPicPr>
        <p:blipFill>
          <a:blip r:embed="rId2" cstate="email">
            <a:duotone>
              <a:prstClr val="black"/>
              <a:schemeClr val="tx2">
                <a:tint val="45000"/>
                <a:satMod val="400000"/>
              </a:schemeClr>
            </a:duotone>
          </a:blip>
          <a:srcRect/>
          <a:stretch>
            <a:fillRect/>
          </a:stretch>
        </p:blipFill>
        <p:spPr bwMode="auto">
          <a:xfrm>
            <a:off x="1379614" y="1649833"/>
            <a:ext cx="3227152" cy="3036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a:extLst>
              <a:ext uri="{FF2B5EF4-FFF2-40B4-BE49-F238E27FC236}">
                <a16:creationId xmlns:a16="http://schemas.microsoft.com/office/drawing/2014/main" id="{022D3984-9D39-484B-8E31-1A3CA1271956}"/>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843504" y="1695900"/>
            <a:ext cx="3001562" cy="3036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a:extLst>
              <a:ext uri="{FF2B5EF4-FFF2-40B4-BE49-F238E27FC236}">
                <a16:creationId xmlns:a16="http://schemas.microsoft.com/office/drawing/2014/main" id="{BF215712-58CE-4A37-8565-E56F5AB33C46}"/>
              </a:ext>
            </a:extLst>
          </p:cNvPr>
          <p:cNvPicPr>
            <a:picLocks noChangeAspect="1" noChangeArrowheads="1"/>
          </p:cNvPicPr>
          <p:nvPr/>
        </p:nvPicPr>
        <p:blipFill>
          <a:blip r:embed="rId4" cstate="email"/>
          <a:srcRect/>
          <a:stretch>
            <a:fillRect/>
          </a:stretch>
        </p:blipFill>
        <p:spPr bwMode="auto">
          <a:xfrm>
            <a:off x="1482869" y="5450062"/>
            <a:ext cx="3020642" cy="3036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F29FFC19-7372-49C7-B8E6-A75979D5B4A1}"/>
              </a:ext>
            </a:extLst>
          </p:cNvPr>
          <p:cNvSpPr txBox="1"/>
          <p:nvPr/>
        </p:nvSpPr>
        <p:spPr>
          <a:xfrm>
            <a:off x="7843504" y="8486696"/>
            <a:ext cx="3141673" cy="646331"/>
          </a:xfrm>
          <a:prstGeom prst="rect">
            <a:avLst/>
          </a:prstGeom>
          <a:noFill/>
        </p:spPr>
        <p:txBody>
          <a:bodyPr wrap="square" rtlCol="0">
            <a:spAutoFit/>
          </a:bodyPr>
          <a:lstStyle/>
          <a:p>
            <a:pPr algn="ctr"/>
            <a:r>
              <a:rPr lang="en-US" sz="2000" b="1" dirty="0" err="1">
                <a:solidFill>
                  <a:srgbClr val="116937"/>
                </a:solidFill>
                <a:latin typeface="Times New Roman" panose="02020603050405020304" pitchFamily="18" charset="0"/>
                <a:cs typeface="Times New Roman" panose="02020603050405020304" pitchFamily="18" charset="0"/>
              </a:rPr>
              <a:t>Lux</a:t>
            </a:r>
            <a:r>
              <a:rPr lang="en-US" sz="2000" b="1" dirty="0">
                <a:solidFill>
                  <a:srgbClr val="116937"/>
                </a:solidFill>
                <a:latin typeface="Times New Roman" panose="02020603050405020304" pitchFamily="18" charset="0"/>
                <a:cs typeface="Times New Roman" panose="02020603050405020304" pitchFamily="18" charset="0"/>
              </a:rPr>
              <a:t> Meter</a:t>
            </a:r>
          </a:p>
          <a:p>
            <a:pPr algn="ctr"/>
            <a:r>
              <a:rPr lang="en-US" sz="1600" dirty="0">
                <a:solidFill>
                  <a:srgbClr val="116937"/>
                </a:solidFill>
                <a:latin typeface="Times New Roman" panose="02020603050405020304" pitchFamily="18" charset="0"/>
                <a:cs typeface="Times New Roman" panose="02020603050405020304" pitchFamily="18" charset="0"/>
              </a:rPr>
              <a:t>To Check Light Intensity</a:t>
            </a:r>
          </a:p>
        </p:txBody>
      </p:sp>
      <p:pic>
        <p:nvPicPr>
          <p:cNvPr id="12" name="Picture 11" descr="Lux Meter.jpg">
            <a:extLst>
              <a:ext uri="{FF2B5EF4-FFF2-40B4-BE49-F238E27FC236}">
                <a16:creationId xmlns:a16="http://schemas.microsoft.com/office/drawing/2014/main" id="{F2ED01EE-BD3D-4366-B30E-9E98DF49C89E}"/>
              </a:ext>
            </a:extLst>
          </p:cNvPr>
          <p:cNvPicPr>
            <a:picLocks noChangeAspect="1"/>
          </p:cNvPicPr>
          <p:nvPr/>
        </p:nvPicPr>
        <p:blipFill>
          <a:blip r:embed="rId5" cstate="email"/>
          <a:stretch>
            <a:fillRect/>
          </a:stretch>
        </p:blipFill>
        <p:spPr>
          <a:xfrm>
            <a:off x="7843504" y="5521258"/>
            <a:ext cx="3001562" cy="2921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A42114C9-34E0-4AD3-9539-3A479359506D}"/>
              </a:ext>
            </a:extLst>
          </p:cNvPr>
          <p:cNvSpPr txBox="1"/>
          <p:nvPr/>
        </p:nvSpPr>
        <p:spPr>
          <a:xfrm>
            <a:off x="7072733" y="4803731"/>
            <a:ext cx="4376570" cy="646331"/>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Muffle Furnace</a:t>
            </a:r>
          </a:p>
          <a:p>
            <a:pPr algn="ctr"/>
            <a:r>
              <a:rPr lang="en-US" sz="1600" dirty="0">
                <a:solidFill>
                  <a:srgbClr val="116937"/>
                </a:solidFill>
                <a:latin typeface="Times New Roman" panose="02020603050405020304" pitchFamily="18" charset="0"/>
                <a:cs typeface="Times New Roman" panose="02020603050405020304" pitchFamily="18" charset="0"/>
              </a:rPr>
              <a:t>To Check filler content in Plastic RM</a:t>
            </a:r>
          </a:p>
        </p:txBody>
      </p:sp>
      <p:sp>
        <p:nvSpPr>
          <p:cNvPr id="14" name="TextBox 13">
            <a:extLst>
              <a:ext uri="{FF2B5EF4-FFF2-40B4-BE49-F238E27FC236}">
                <a16:creationId xmlns:a16="http://schemas.microsoft.com/office/drawing/2014/main" id="{B5161C03-26F5-421F-8BE1-A236D0C29598}"/>
              </a:ext>
            </a:extLst>
          </p:cNvPr>
          <p:cNvSpPr txBox="1"/>
          <p:nvPr/>
        </p:nvSpPr>
        <p:spPr>
          <a:xfrm>
            <a:off x="786233" y="8486697"/>
            <a:ext cx="4413914" cy="646331"/>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MFI Tester</a:t>
            </a:r>
          </a:p>
          <a:p>
            <a:pPr algn="ctr"/>
            <a:r>
              <a:rPr lang="en-US" sz="1600" dirty="0">
                <a:solidFill>
                  <a:srgbClr val="116937"/>
                </a:solidFill>
                <a:latin typeface="Times New Roman" panose="02020603050405020304" pitchFamily="18" charset="0"/>
                <a:cs typeface="Times New Roman" panose="02020603050405020304" pitchFamily="18" charset="0"/>
              </a:rPr>
              <a:t>To Check the Melt flow index of the Plastic RM</a:t>
            </a:r>
          </a:p>
        </p:txBody>
      </p:sp>
      <p:sp>
        <p:nvSpPr>
          <p:cNvPr id="15" name="TextBox 14">
            <a:extLst>
              <a:ext uri="{FF2B5EF4-FFF2-40B4-BE49-F238E27FC236}">
                <a16:creationId xmlns:a16="http://schemas.microsoft.com/office/drawing/2014/main" id="{24B13E22-F9AF-46A3-AEE7-7AEA20437FF0}"/>
              </a:ext>
            </a:extLst>
          </p:cNvPr>
          <p:cNvSpPr txBox="1"/>
          <p:nvPr/>
        </p:nvSpPr>
        <p:spPr>
          <a:xfrm>
            <a:off x="636664" y="4675553"/>
            <a:ext cx="4996053" cy="646331"/>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Moisture Analyzer</a:t>
            </a:r>
          </a:p>
          <a:p>
            <a:pPr algn="ctr"/>
            <a:r>
              <a:rPr lang="en-US" sz="1600" dirty="0">
                <a:solidFill>
                  <a:srgbClr val="116937"/>
                </a:solidFill>
                <a:latin typeface="Times New Roman" panose="02020603050405020304" pitchFamily="18" charset="0"/>
                <a:cs typeface="Times New Roman" panose="02020603050405020304" pitchFamily="18" charset="0"/>
              </a:rPr>
              <a:t>To Check Moisture content in Plastic RM</a:t>
            </a:r>
          </a:p>
        </p:txBody>
      </p:sp>
      <p:sp>
        <p:nvSpPr>
          <p:cNvPr id="16" name="TextBox 15">
            <a:extLst>
              <a:ext uri="{FF2B5EF4-FFF2-40B4-BE49-F238E27FC236}">
                <a16:creationId xmlns:a16="http://schemas.microsoft.com/office/drawing/2014/main" id="{A21E5360-6332-4FAA-96DE-0FCBD858DAA5}"/>
              </a:ext>
            </a:extLst>
          </p:cNvPr>
          <p:cNvSpPr txBox="1"/>
          <p:nvPr/>
        </p:nvSpPr>
        <p:spPr>
          <a:xfrm>
            <a:off x="1" y="309616"/>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LAB FACILITIES (</a:t>
            </a:r>
            <a:r>
              <a:rPr lang="en-US" sz="2800" dirty="0">
                <a:solidFill>
                  <a:srgbClr val="116937"/>
                </a:solidFill>
                <a:latin typeface="Times New Roman" panose="02020603050405020304" pitchFamily="18" charset="0"/>
                <a:cs typeface="Times New Roman" panose="02020603050405020304" pitchFamily="18" charset="0"/>
              </a:rPr>
              <a:t>Injection Molding)</a:t>
            </a:r>
          </a:p>
        </p:txBody>
      </p:sp>
    </p:spTree>
    <p:extLst>
      <p:ext uri="{BB962C8B-B14F-4D97-AF65-F5344CB8AC3E}">
        <p14:creationId xmlns:p14="http://schemas.microsoft.com/office/powerpoint/2010/main" val="3008657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CCC3DE6-F272-48DB-9906-E4E24710FAC0}"/>
              </a:ext>
            </a:extLst>
          </p:cNvPr>
          <p:cNvPicPr>
            <a:picLocks noChangeAspect="1" noChangeArrowheads="1"/>
          </p:cNvPicPr>
          <p:nvPr/>
        </p:nvPicPr>
        <p:blipFill>
          <a:blip r:embed="rId2" cstate="email"/>
          <a:srcRect/>
          <a:stretch>
            <a:fillRect/>
          </a:stretch>
        </p:blipFill>
        <p:spPr bwMode="auto">
          <a:xfrm>
            <a:off x="3876227" y="1764979"/>
            <a:ext cx="3162761"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a:extLst>
              <a:ext uri="{FF2B5EF4-FFF2-40B4-BE49-F238E27FC236}">
                <a16:creationId xmlns:a16="http://schemas.microsoft.com/office/drawing/2014/main" id="{0C5CAE58-8605-4A79-B127-CD3AB50964F9}"/>
              </a:ext>
            </a:extLst>
          </p:cNvPr>
          <p:cNvPicPr>
            <a:picLocks noChangeAspect="1" noChangeArrowheads="1"/>
          </p:cNvPicPr>
          <p:nvPr/>
        </p:nvPicPr>
        <p:blipFill>
          <a:blip r:embed="rId3" cstate="screen"/>
          <a:srcRect/>
          <a:stretch>
            <a:fillRect/>
          </a:stretch>
        </p:blipFill>
        <p:spPr bwMode="auto">
          <a:xfrm>
            <a:off x="327923" y="1787640"/>
            <a:ext cx="3204768"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6">
            <a:extLst>
              <a:ext uri="{FF2B5EF4-FFF2-40B4-BE49-F238E27FC236}">
                <a16:creationId xmlns:a16="http://schemas.microsoft.com/office/drawing/2014/main" id="{BDD3E3DC-7B71-466F-8D6D-9B96289795C4}"/>
              </a:ext>
            </a:extLst>
          </p:cNvPr>
          <p:cNvPicPr>
            <a:picLocks noChangeAspect="1" noChangeArrowheads="1"/>
          </p:cNvPicPr>
          <p:nvPr/>
        </p:nvPicPr>
        <p:blipFill>
          <a:blip r:embed="rId4" cstate="email"/>
          <a:srcRect/>
          <a:stretch>
            <a:fillRect/>
          </a:stretch>
        </p:blipFill>
        <p:spPr bwMode="auto">
          <a:xfrm>
            <a:off x="4794232" y="5506152"/>
            <a:ext cx="3516446"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DFT Meter.jpg">
            <a:extLst>
              <a:ext uri="{FF2B5EF4-FFF2-40B4-BE49-F238E27FC236}">
                <a16:creationId xmlns:a16="http://schemas.microsoft.com/office/drawing/2014/main" id="{64999176-477F-4ED0-B8EF-D3CFCD15421E}"/>
              </a:ext>
            </a:extLst>
          </p:cNvPr>
          <p:cNvPicPr>
            <a:picLocks noChangeAspect="1"/>
          </p:cNvPicPr>
          <p:nvPr/>
        </p:nvPicPr>
        <p:blipFill>
          <a:blip r:embed="rId5" cstate="email"/>
          <a:stretch>
            <a:fillRect/>
          </a:stretch>
        </p:blipFill>
        <p:spPr>
          <a:xfrm>
            <a:off x="8852492" y="5506152"/>
            <a:ext cx="3344105"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5861BD2D-3721-40DB-BE23-48D827EA60FD}"/>
              </a:ext>
            </a:extLst>
          </p:cNvPr>
          <p:cNvSpPr txBox="1"/>
          <p:nvPr/>
        </p:nvSpPr>
        <p:spPr>
          <a:xfrm>
            <a:off x="901591" y="4690995"/>
            <a:ext cx="2461847" cy="646331"/>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Spectro Photo Meter </a:t>
            </a:r>
          </a:p>
          <a:p>
            <a:pPr algn="ctr"/>
            <a:r>
              <a:rPr lang="en-US" sz="1600" dirty="0">
                <a:solidFill>
                  <a:srgbClr val="116937"/>
                </a:solidFill>
                <a:latin typeface="Times New Roman" panose="02020603050405020304" pitchFamily="18" charset="0"/>
                <a:cs typeface="Times New Roman" panose="02020603050405020304" pitchFamily="18" charset="0"/>
              </a:rPr>
              <a:t>To Check Color</a:t>
            </a:r>
          </a:p>
        </p:txBody>
      </p:sp>
      <p:sp>
        <p:nvSpPr>
          <p:cNvPr id="11" name="TextBox 10">
            <a:extLst>
              <a:ext uri="{FF2B5EF4-FFF2-40B4-BE49-F238E27FC236}">
                <a16:creationId xmlns:a16="http://schemas.microsoft.com/office/drawing/2014/main" id="{505FFC6E-5DAC-4297-9BF6-179C6E3D2844}"/>
              </a:ext>
            </a:extLst>
          </p:cNvPr>
          <p:cNvSpPr txBox="1"/>
          <p:nvPr/>
        </p:nvSpPr>
        <p:spPr>
          <a:xfrm>
            <a:off x="4214710" y="4590939"/>
            <a:ext cx="2507282" cy="892552"/>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Gloss Meter </a:t>
            </a:r>
          </a:p>
          <a:p>
            <a:pPr algn="ctr"/>
            <a:r>
              <a:rPr lang="en-US" sz="1600" dirty="0">
                <a:solidFill>
                  <a:srgbClr val="116937"/>
                </a:solidFill>
                <a:latin typeface="Times New Roman" panose="02020603050405020304" pitchFamily="18" charset="0"/>
                <a:cs typeface="Times New Roman" panose="02020603050405020304" pitchFamily="18" charset="0"/>
              </a:rPr>
              <a:t>To Check Gloss Level of the Part</a:t>
            </a:r>
          </a:p>
        </p:txBody>
      </p:sp>
      <p:sp>
        <p:nvSpPr>
          <p:cNvPr id="12" name="TextBox 11">
            <a:extLst>
              <a:ext uri="{FF2B5EF4-FFF2-40B4-BE49-F238E27FC236}">
                <a16:creationId xmlns:a16="http://schemas.microsoft.com/office/drawing/2014/main" id="{732483D6-4666-43F3-9F90-30A72142AA0A}"/>
              </a:ext>
            </a:extLst>
          </p:cNvPr>
          <p:cNvSpPr txBox="1"/>
          <p:nvPr/>
        </p:nvSpPr>
        <p:spPr>
          <a:xfrm>
            <a:off x="5631745" y="8319437"/>
            <a:ext cx="2180493" cy="892552"/>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Cross Cut test</a:t>
            </a:r>
          </a:p>
          <a:p>
            <a:pPr algn="ctr"/>
            <a:r>
              <a:rPr lang="en-US" sz="1600" dirty="0">
                <a:solidFill>
                  <a:srgbClr val="116937"/>
                </a:solidFill>
                <a:latin typeface="Times New Roman" panose="02020603050405020304" pitchFamily="18" charset="0"/>
                <a:cs typeface="Times New Roman" panose="02020603050405020304" pitchFamily="18" charset="0"/>
              </a:rPr>
              <a:t>To perform cross cuts for adhesion test</a:t>
            </a:r>
          </a:p>
        </p:txBody>
      </p:sp>
      <p:sp>
        <p:nvSpPr>
          <p:cNvPr id="13" name="TextBox 12">
            <a:extLst>
              <a:ext uri="{FF2B5EF4-FFF2-40B4-BE49-F238E27FC236}">
                <a16:creationId xmlns:a16="http://schemas.microsoft.com/office/drawing/2014/main" id="{FF3987CF-C4FF-4BA4-8987-0B750B7DBF03}"/>
              </a:ext>
            </a:extLst>
          </p:cNvPr>
          <p:cNvSpPr txBox="1"/>
          <p:nvPr/>
        </p:nvSpPr>
        <p:spPr>
          <a:xfrm>
            <a:off x="9167502" y="8319437"/>
            <a:ext cx="2461847" cy="646331"/>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DFT Meter </a:t>
            </a:r>
          </a:p>
          <a:p>
            <a:pPr algn="ctr"/>
            <a:r>
              <a:rPr lang="en-US" sz="1600" dirty="0">
                <a:solidFill>
                  <a:srgbClr val="116937"/>
                </a:solidFill>
                <a:latin typeface="Times New Roman" panose="02020603050405020304" pitchFamily="18" charset="0"/>
                <a:cs typeface="Times New Roman" panose="02020603050405020304" pitchFamily="18" charset="0"/>
              </a:rPr>
              <a:t>To Check Paint Thickness</a:t>
            </a:r>
          </a:p>
        </p:txBody>
      </p:sp>
      <p:pic>
        <p:nvPicPr>
          <p:cNvPr id="20" name="Picture 19" descr="Vicosity Cup.jpg">
            <a:extLst>
              <a:ext uri="{FF2B5EF4-FFF2-40B4-BE49-F238E27FC236}">
                <a16:creationId xmlns:a16="http://schemas.microsoft.com/office/drawing/2014/main" id="{80F0E27E-0657-412F-A1AF-06B1A97D7A0E}"/>
              </a:ext>
            </a:extLst>
          </p:cNvPr>
          <p:cNvPicPr>
            <a:picLocks noChangeAspect="1"/>
          </p:cNvPicPr>
          <p:nvPr/>
        </p:nvPicPr>
        <p:blipFill>
          <a:blip r:embed="rId6" cstate="email"/>
          <a:srcRect/>
          <a:stretch>
            <a:fillRect/>
          </a:stretch>
        </p:blipFill>
        <p:spPr>
          <a:xfrm>
            <a:off x="7482650" y="1800315"/>
            <a:ext cx="2253346"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D5882F82-EC69-4823-A26F-FD2F3C1ADCF2}"/>
              </a:ext>
            </a:extLst>
          </p:cNvPr>
          <p:cNvSpPr txBox="1"/>
          <p:nvPr/>
        </p:nvSpPr>
        <p:spPr>
          <a:xfrm>
            <a:off x="7637017" y="4648936"/>
            <a:ext cx="2180493" cy="892552"/>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B4 Ford Cup</a:t>
            </a:r>
          </a:p>
          <a:p>
            <a:pPr algn="ctr"/>
            <a:r>
              <a:rPr lang="en-US" sz="1600" dirty="0">
                <a:solidFill>
                  <a:srgbClr val="116937"/>
                </a:solidFill>
                <a:latin typeface="Times New Roman" panose="02020603050405020304" pitchFamily="18" charset="0"/>
                <a:cs typeface="Times New Roman" panose="02020603050405020304" pitchFamily="18" charset="0"/>
              </a:rPr>
              <a:t>To Check Application Viscosity of paint</a:t>
            </a:r>
          </a:p>
        </p:txBody>
      </p:sp>
      <p:pic>
        <p:nvPicPr>
          <p:cNvPr id="22" name="Picture 21" descr="Anemometer.jpg">
            <a:extLst>
              <a:ext uri="{FF2B5EF4-FFF2-40B4-BE49-F238E27FC236}">
                <a16:creationId xmlns:a16="http://schemas.microsoft.com/office/drawing/2014/main" id="{23EB64B3-AEAB-4320-AA8F-7748998BE25E}"/>
              </a:ext>
            </a:extLst>
          </p:cNvPr>
          <p:cNvPicPr>
            <a:picLocks noChangeAspect="1"/>
          </p:cNvPicPr>
          <p:nvPr/>
        </p:nvPicPr>
        <p:blipFill>
          <a:blip r:embed="rId7" cstate="email"/>
          <a:stretch>
            <a:fillRect/>
          </a:stretch>
        </p:blipFill>
        <p:spPr>
          <a:xfrm>
            <a:off x="642975" y="5506152"/>
            <a:ext cx="3657601"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a:extLst>
              <a:ext uri="{FF2B5EF4-FFF2-40B4-BE49-F238E27FC236}">
                <a16:creationId xmlns:a16="http://schemas.microsoft.com/office/drawing/2014/main" id="{EE646D12-0B3A-4A42-AAD7-37EFF391EA3A}"/>
              </a:ext>
            </a:extLst>
          </p:cNvPr>
          <p:cNvSpPr txBox="1"/>
          <p:nvPr/>
        </p:nvSpPr>
        <p:spPr>
          <a:xfrm>
            <a:off x="1323622" y="8445222"/>
            <a:ext cx="2039816" cy="646331"/>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Anemometer</a:t>
            </a:r>
          </a:p>
          <a:p>
            <a:pPr algn="ctr"/>
            <a:r>
              <a:rPr lang="en-US" sz="1600" dirty="0">
                <a:solidFill>
                  <a:srgbClr val="116937"/>
                </a:solidFill>
                <a:latin typeface="Times New Roman" panose="02020603050405020304" pitchFamily="18" charset="0"/>
                <a:cs typeface="Times New Roman" panose="02020603050405020304" pitchFamily="18" charset="0"/>
              </a:rPr>
              <a:t>To Check Air Velocity</a:t>
            </a:r>
          </a:p>
        </p:txBody>
      </p:sp>
      <p:sp>
        <p:nvSpPr>
          <p:cNvPr id="24" name="TextBox 23">
            <a:extLst>
              <a:ext uri="{FF2B5EF4-FFF2-40B4-BE49-F238E27FC236}">
                <a16:creationId xmlns:a16="http://schemas.microsoft.com/office/drawing/2014/main" id="{5E7896D1-BEF7-4C4E-B988-FC39D6753574}"/>
              </a:ext>
            </a:extLst>
          </p:cNvPr>
          <p:cNvSpPr txBox="1"/>
          <p:nvPr/>
        </p:nvSpPr>
        <p:spPr>
          <a:xfrm>
            <a:off x="10398426" y="4631268"/>
            <a:ext cx="2277056" cy="892552"/>
          </a:xfrm>
          <a:prstGeom prst="rect">
            <a:avLst/>
          </a:prstGeom>
          <a:noFill/>
        </p:spPr>
        <p:txBody>
          <a:bodyPr wrap="square" rtlCol="0">
            <a:sp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Particle Counter</a:t>
            </a:r>
          </a:p>
          <a:p>
            <a:pPr algn="ctr"/>
            <a:r>
              <a:rPr lang="en-US" sz="1600" dirty="0">
                <a:solidFill>
                  <a:srgbClr val="116937"/>
                </a:solidFill>
                <a:latin typeface="Times New Roman" panose="02020603050405020304" pitchFamily="18" charset="0"/>
                <a:cs typeface="Times New Roman" panose="02020603050405020304" pitchFamily="18" charset="0"/>
              </a:rPr>
              <a:t>To give dust levels in paint shop</a:t>
            </a:r>
          </a:p>
        </p:txBody>
      </p:sp>
      <p:pic>
        <p:nvPicPr>
          <p:cNvPr id="25" name="Picture 2">
            <a:extLst>
              <a:ext uri="{FF2B5EF4-FFF2-40B4-BE49-F238E27FC236}">
                <a16:creationId xmlns:a16="http://schemas.microsoft.com/office/drawing/2014/main" id="{CB879A76-351A-4C8C-AE1D-98A81A3B559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03857" y="1800315"/>
            <a:ext cx="2322309"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25">
            <a:extLst>
              <a:ext uri="{FF2B5EF4-FFF2-40B4-BE49-F238E27FC236}">
                <a16:creationId xmlns:a16="http://schemas.microsoft.com/office/drawing/2014/main" id="{921E7EF3-5D8B-42AF-A018-74AFAD28DD2B}"/>
              </a:ext>
            </a:extLst>
          </p:cNvPr>
          <p:cNvSpPr txBox="1"/>
          <p:nvPr/>
        </p:nvSpPr>
        <p:spPr>
          <a:xfrm>
            <a:off x="0" y="295835"/>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LAB FACILITIES</a:t>
            </a:r>
          </a:p>
        </p:txBody>
      </p:sp>
    </p:spTree>
    <p:extLst>
      <p:ext uri="{BB962C8B-B14F-4D97-AF65-F5344CB8AC3E}">
        <p14:creationId xmlns:p14="http://schemas.microsoft.com/office/powerpoint/2010/main" val="3145428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42114C9-34E0-4AD3-9539-3A479359506D}"/>
              </a:ext>
            </a:extLst>
          </p:cNvPr>
          <p:cNvSpPr txBox="1"/>
          <p:nvPr/>
        </p:nvSpPr>
        <p:spPr>
          <a:xfrm>
            <a:off x="7237468" y="8331850"/>
            <a:ext cx="2757441" cy="376578"/>
          </a:xfrm>
          <a:prstGeom prst="rect">
            <a:avLst/>
          </a:prstGeom>
          <a:noFill/>
        </p:spPr>
        <p:txBody>
          <a:bodyPr wrap="square" rtlCol="0">
            <a:spAutoFit/>
          </a:bodyPr>
          <a:lstStyle/>
          <a:p>
            <a:pPr algn="ctr"/>
            <a:r>
              <a:rPr lang="en-IN" sz="1847" b="1" dirty="0">
                <a:solidFill>
                  <a:schemeClr val="tx1">
                    <a:lumMod val="75000"/>
                    <a:lumOff val="25000"/>
                  </a:schemeClr>
                </a:solidFill>
              </a:rPr>
              <a:t>Vision Measuring System</a:t>
            </a:r>
            <a:endParaRPr lang="en-US" sz="1847" b="1" dirty="0">
              <a:solidFill>
                <a:schemeClr val="tx1">
                  <a:lumMod val="75000"/>
                  <a:lumOff val="25000"/>
                </a:schemeClr>
              </a:solidFill>
            </a:endParaRPr>
          </a:p>
        </p:txBody>
      </p:sp>
      <p:pic>
        <p:nvPicPr>
          <p:cNvPr id="4098" name="Picture 2" descr="New-Absolute-Arm_Hero-Image_Compact">
            <a:extLst>
              <a:ext uri="{FF2B5EF4-FFF2-40B4-BE49-F238E27FC236}">
                <a16:creationId xmlns:a16="http://schemas.microsoft.com/office/drawing/2014/main" id="{A3DD792D-796D-4921-91BC-3A3E67EFE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96" r="35447"/>
          <a:stretch/>
        </p:blipFill>
        <p:spPr bwMode="auto">
          <a:xfrm>
            <a:off x="971913" y="1623449"/>
            <a:ext cx="3255517" cy="6274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C4EFCC-4C06-48E1-AF84-B74BBCE647C7}"/>
              </a:ext>
            </a:extLst>
          </p:cNvPr>
          <p:cNvPicPr>
            <a:picLocks noChangeAspect="1"/>
          </p:cNvPicPr>
          <p:nvPr/>
        </p:nvPicPr>
        <p:blipFill rotWithShape="1">
          <a:blip r:embed="rId3"/>
          <a:srcRect r="60544"/>
          <a:stretch/>
        </p:blipFill>
        <p:spPr>
          <a:xfrm>
            <a:off x="6347807" y="1576252"/>
            <a:ext cx="4525627" cy="6448696"/>
          </a:xfrm>
          <a:prstGeom prst="rect">
            <a:avLst/>
          </a:prstGeom>
        </p:spPr>
      </p:pic>
      <p:sp>
        <p:nvSpPr>
          <p:cNvPr id="17" name="TextBox 16">
            <a:extLst>
              <a:ext uri="{FF2B5EF4-FFF2-40B4-BE49-F238E27FC236}">
                <a16:creationId xmlns:a16="http://schemas.microsoft.com/office/drawing/2014/main" id="{F7697BE7-F700-4357-90C0-AA6CB7719FE8}"/>
              </a:ext>
            </a:extLst>
          </p:cNvPr>
          <p:cNvSpPr txBox="1"/>
          <p:nvPr/>
        </p:nvSpPr>
        <p:spPr>
          <a:xfrm>
            <a:off x="1427970" y="8402619"/>
            <a:ext cx="2757441" cy="376578"/>
          </a:xfrm>
          <a:prstGeom prst="rect">
            <a:avLst/>
          </a:prstGeom>
          <a:noFill/>
        </p:spPr>
        <p:txBody>
          <a:bodyPr wrap="square" rtlCol="0">
            <a:spAutoFit/>
          </a:bodyPr>
          <a:lstStyle/>
          <a:p>
            <a:pPr algn="ctr"/>
            <a:r>
              <a:rPr lang="en-IN" sz="1847" b="1" dirty="0">
                <a:solidFill>
                  <a:schemeClr val="tx1">
                    <a:lumMod val="75000"/>
                    <a:lumOff val="25000"/>
                  </a:schemeClr>
                </a:solidFill>
              </a:rPr>
              <a:t>Portable CMM</a:t>
            </a:r>
            <a:endParaRPr lang="en-US" sz="1847" b="1" dirty="0">
              <a:solidFill>
                <a:schemeClr val="tx1">
                  <a:lumMod val="75000"/>
                  <a:lumOff val="25000"/>
                </a:schemeClr>
              </a:solidFill>
            </a:endParaRPr>
          </a:p>
        </p:txBody>
      </p:sp>
      <p:sp>
        <p:nvSpPr>
          <p:cNvPr id="7" name="TextBox 6">
            <a:extLst>
              <a:ext uri="{FF2B5EF4-FFF2-40B4-BE49-F238E27FC236}">
                <a16:creationId xmlns:a16="http://schemas.microsoft.com/office/drawing/2014/main" id="{8822DFE1-8A13-4423-4742-88C550F6379B}"/>
              </a:ext>
            </a:extLst>
          </p:cNvPr>
          <p:cNvSpPr txBox="1"/>
          <p:nvPr/>
        </p:nvSpPr>
        <p:spPr>
          <a:xfrm>
            <a:off x="0" y="295835"/>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LAB FACILITIES</a:t>
            </a:r>
          </a:p>
        </p:txBody>
      </p:sp>
    </p:spTree>
    <p:extLst>
      <p:ext uri="{BB962C8B-B14F-4D97-AF65-F5344CB8AC3E}">
        <p14:creationId xmlns:p14="http://schemas.microsoft.com/office/powerpoint/2010/main" val="1907770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16F234E-AB68-48E1-838B-B56533EBAA3C}"/>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744383" y="1598546"/>
            <a:ext cx="3380310" cy="1659637"/>
          </a:xfrm>
          <a:prstGeom prst="rect">
            <a:avLst/>
          </a:prstGeom>
        </p:spPr>
      </p:pic>
      <p:pic>
        <p:nvPicPr>
          <p:cNvPr id="6" name="Picture 2" descr="Image result">
            <a:extLst>
              <a:ext uri="{FF2B5EF4-FFF2-40B4-BE49-F238E27FC236}">
                <a16:creationId xmlns:a16="http://schemas.microsoft.com/office/drawing/2014/main" id="{94ED1237-45DE-42C9-B1BD-34266799296A}"/>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7377487" y="1598546"/>
            <a:ext cx="2191357" cy="1660970"/>
          </a:xfrm>
          <a:prstGeom prst="rect">
            <a:avLst/>
          </a:prstGeom>
        </p:spPr>
      </p:pic>
      <p:pic>
        <p:nvPicPr>
          <p:cNvPr id="7" name="Picture 2" descr="E:\Profiles\PS4.jpg">
            <a:extLst>
              <a:ext uri="{FF2B5EF4-FFF2-40B4-BE49-F238E27FC236}">
                <a16:creationId xmlns:a16="http://schemas.microsoft.com/office/drawing/2014/main" id="{EFFDFD82-EF54-4408-A26C-B21A21BE7149}"/>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40000" contrast="20000"/>
                    </a14:imgEffect>
                  </a14:imgLayer>
                </a14:imgProps>
              </a:ext>
            </a:extLst>
          </a:blip>
          <a:srcRect/>
          <a:stretch>
            <a:fillRect/>
          </a:stretch>
        </p:blipFill>
        <p:spPr bwMode="auto">
          <a:xfrm>
            <a:off x="9807906" y="1598546"/>
            <a:ext cx="2731317" cy="1659636"/>
          </a:xfrm>
          <a:prstGeom prst="rect">
            <a:avLst/>
          </a:prstGeom>
        </p:spPr>
      </p:pic>
      <p:pic>
        <p:nvPicPr>
          <p:cNvPr id="9" name="Picture 8" descr="041011_102659_ferromatik.jpg">
            <a:extLst>
              <a:ext uri="{FF2B5EF4-FFF2-40B4-BE49-F238E27FC236}">
                <a16:creationId xmlns:a16="http://schemas.microsoft.com/office/drawing/2014/main" id="{8E897F8C-B0BF-4252-BBEB-01D18A85DA4D}"/>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19115" y="1647905"/>
            <a:ext cx="3421842" cy="1610278"/>
          </a:xfrm>
          <a:prstGeom prst="rect">
            <a:avLst/>
          </a:prstGeom>
        </p:spPr>
      </p:pic>
      <p:pic>
        <p:nvPicPr>
          <p:cNvPr id="10" name="Picture 9" descr="3_2_5.jpg">
            <a:extLst>
              <a:ext uri="{FF2B5EF4-FFF2-40B4-BE49-F238E27FC236}">
                <a16:creationId xmlns:a16="http://schemas.microsoft.com/office/drawing/2014/main" id="{90FBFDDD-507A-44B6-BBEB-A091D2D11E89}"/>
              </a:ext>
            </a:extLst>
          </p:cNvPr>
          <p:cNvPicPr>
            <a:picLocks noChangeAspect="1"/>
          </p:cNvPicPr>
          <p:nvPr/>
        </p:nvPicPr>
        <p:blipFill>
          <a:blip r:embed="rId9" cstate="print"/>
          <a:stretch>
            <a:fillRect/>
          </a:stretch>
        </p:blipFill>
        <p:spPr>
          <a:xfrm>
            <a:off x="4099354" y="4254295"/>
            <a:ext cx="1796666" cy="1955486"/>
          </a:xfrm>
          <a:prstGeom prst="rect">
            <a:avLst/>
          </a:prstGeom>
        </p:spPr>
      </p:pic>
      <p:pic>
        <p:nvPicPr>
          <p:cNvPr id="12" name="Picture 11">
            <a:extLst>
              <a:ext uri="{FF2B5EF4-FFF2-40B4-BE49-F238E27FC236}">
                <a16:creationId xmlns:a16="http://schemas.microsoft.com/office/drawing/2014/main" id="{A5D7953D-E4EC-4ED1-AA4C-E6DDF132CC49}"/>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300417" y="4339176"/>
            <a:ext cx="3245610" cy="1891610"/>
          </a:xfrm>
          <a:prstGeom prst="rect">
            <a:avLst/>
          </a:prstGeom>
        </p:spPr>
      </p:pic>
      <p:pic>
        <p:nvPicPr>
          <p:cNvPr id="13" name="Picture 12">
            <a:extLst>
              <a:ext uri="{FF2B5EF4-FFF2-40B4-BE49-F238E27FC236}">
                <a16:creationId xmlns:a16="http://schemas.microsoft.com/office/drawing/2014/main" id="{740BF86D-F174-4B37-9DFD-7BA218744BF9}"/>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083130" y="6835173"/>
            <a:ext cx="2879013" cy="1511936"/>
          </a:xfrm>
          <a:prstGeom prst="rect">
            <a:avLst/>
          </a:prstGeom>
        </p:spPr>
      </p:pic>
      <p:sp>
        <p:nvSpPr>
          <p:cNvPr id="14" name="Rectangle: Rounded Corners 13">
            <a:extLst>
              <a:ext uri="{FF2B5EF4-FFF2-40B4-BE49-F238E27FC236}">
                <a16:creationId xmlns:a16="http://schemas.microsoft.com/office/drawing/2014/main" id="{F1762044-83FA-4211-B9EC-89E4FB9A1F67}"/>
              </a:ext>
            </a:extLst>
          </p:cNvPr>
          <p:cNvSpPr/>
          <p:nvPr/>
        </p:nvSpPr>
        <p:spPr>
          <a:xfrm>
            <a:off x="336184" y="8659289"/>
            <a:ext cx="2743795" cy="4572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Leak test SPM – 2 No</a:t>
            </a:r>
          </a:p>
        </p:txBody>
      </p:sp>
      <p:sp>
        <p:nvSpPr>
          <p:cNvPr id="15" name="Rectangle: Rounded Corners 14">
            <a:extLst>
              <a:ext uri="{FF2B5EF4-FFF2-40B4-BE49-F238E27FC236}">
                <a16:creationId xmlns:a16="http://schemas.microsoft.com/office/drawing/2014/main" id="{059DBFA2-CE43-49EC-8CB5-242F493DDFD5}"/>
              </a:ext>
            </a:extLst>
          </p:cNvPr>
          <p:cNvSpPr/>
          <p:nvPr/>
        </p:nvSpPr>
        <p:spPr>
          <a:xfrm>
            <a:off x="-102728" y="3525658"/>
            <a:ext cx="4072320" cy="4572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Plastic Injection Molding – 40 No</a:t>
            </a:r>
          </a:p>
        </p:txBody>
      </p:sp>
      <p:sp>
        <p:nvSpPr>
          <p:cNvPr id="16" name="Rectangle: Rounded Corners 15">
            <a:extLst>
              <a:ext uri="{FF2B5EF4-FFF2-40B4-BE49-F238E27FC236}">
                <a16:creationId xmlns:a16="http://schemas.microsoft.com/office/drawing/2014/main" id="{653D8C8C-1B51-47D3-A70C-9DFD8890EE31}"/>
              </a:ext>
            </a:extLst>
          </p:cNvPr>
          <p:cNvSpPr/>
          <p:nvPr/>
        </p:nvSpPr>
        <p:spPr>
          <a:xfrm>
            <a:off x="6703414" y="3665454"/>
            <a:ext cx="3380310" cy="460889"/>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 </a:t>
            </a:r>
          </a:p>
          <a:p>
            <a:pPr algn="ctr"/>
            <a:r>
              <a:rPr lang="en-US" sz="1800" dirty="0"/>
              <a:t> </a:t>
            </a:r>
            <a:r>
              <a:rPr lang="en-US" sz="2000" b="1" dirty="0">
                <a:solidFill>
                  <a:srgbClr val="116937"/>
                </a:solidFill>
                <a:latin typeface="Times New Roman" panose="02020603050405020304" pitchFamily="18" charset="0"/>
                <a:cs typeface="Times New Roman" panose="02020603050405020304" pitchFamily="18" charset="0"/>
              </a:rPr>
              <a:t>Manual Spray Painting – 6 Lines</a:t>
            </a:r>
          </a:p>
          <a:p>
            <a:pPr algn="ctr"/>
            <a:endParaRPr lang="en-US" sz="2000" b="1" dirty="0">
              <a:solidFill>
                <a:srgbClr val="116937"/>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04B1B9EE-C6B2-4BBA-81D4-CCE122C6DFF1}"/>
              </a:ext>
            </a:extLst>
          </p:cNvPr>
          <p:cNvSpPr/>
          <p:nvPr/>
        </p:nvSpPr>
        <p:spPr>
          <a:xfrm>
            <a:off x="10040419" y="3633434"/>
            <a:ext cx="2777127" cy="492909"/>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Flat Spray Painting – 1 No</a:t>
            </a:r>
            <a:r>
              <a:rPr lang="en-US" sz="1800" dirty="0"/>
              <a:t>.</a:t>
            </a:r>
          </a:p>
        </p:txBody>
      </p:sp>
      <p:sp>
        <p:nvSpPr>
          <p:cNvPr id="18" name="Rectangle: Rounded Corners 17">
            <a:extLst>
              <a:ext uri="{FF2B5EF4-FFF2-40B4-BE49-F238E27FC236}">
                <a16:creationId xmlns:a16="http://schemas.microsoft.com/office/drawing/2014/main" id="{D92E3DFF-462C-4623-AEF9-BC06DDD7FE61}"/>
              </a:ext>
            </a:extLst>
          </p:cNvPr>
          <p:cNvSpPr/>
          <p:nvPr/>
        </p:nvSpPr>
        <p:spPr>
          <a:xfrm>
            <a:off x="3996136" y="3525658"/>
            <a:ext cx="2680733" cy="456441"/>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Painting Robot – 1 No</a:t>
            </a:r>
            <a:r>
              <a:rPr lang="en-US" sz="1800" dirty="0"/>
              <a:t>.</a:t>
            </a:r>
          </a:p>
        </p:txBody>
      </p:sp>
      <p:sp>
        <p:nvSpPr>
          <p:cNvPr id="19" name="Rectangle: Rounded Corners 18">
            <a:extLst>
              <a:ext uri="{FF2B5EF4-FFF2-40B4-BE49-F238E27FC236}">
                <a16:creationId xmlns:a16="http://schemas.microsoft.com/office/drawing/2014/main" id="{86E6A8FC-D3EE-4C33-B557-22E8F0351C9D}"/>
              </a:ext>
            </a:extLst>
          </p:cNvPr>
          <p:cNvSpPr/>
          <p:nvPr/>
        </p:nvSpPr>
        <p:spPr>
          <a:xfrm>
            <a:off x="3602699" y="6265902"/>
            <a:ext cx="2567858" cy="4572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Pad Printing  - 5 No</a:t>
            </a:r>
            <a:r>
              <a:rPr lang="en-US" sz="1800" dirty="0"/>
              <a:t>.</a:t>
            </a:r>
          </a:p>
        </p:txBody>
      </p:sp>
      <p:sp>
        <p:nvSpPr>
          <p:cNvPr id="20" name="Rectangle: Rounded Corners 19">
            <a:extLst>
              <a:ext uri="{FF2B5EF4-FFF2-40B4-BE49-F238E27FC236}">
                <a16:creationId xmlns:a16="http://schemas.microsoft.com/office/drawing/2014/main" id="{C6FFE740-B724-463F-BB7C-E8E5F5C0CC78}"/>
              </a:ext>
            </a:extLst>
          </p:cNvPr>
          <p:cNvSpPr/>
          <p:nvPr/>
        </p:nvSpPr>
        <p:spPr>
          <a:xfrm>
            <a:off x="339327" y="6271820"/>
            <a:ext cx="2965589" cy="4572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Laser Etching – 3 No.</a:t>
            </a:r>
          </a:p>
        </p:txBody>
      </p:sp>
      <p:sp>
        <p:nvSpPr>
          <p:cNvPr id="21" name="Rectangle: Rounded Corners 20">
            <a:extLst>
              <a:ext uri="{FF2B5EF4-FFF2-40B4-BE49-F238E27FC236}">
                <a16:creationId xmlns:a16="http://schemas.microsoft.com/office/drawing/2014/main" id="{2A320D38-D5DD-4CD8-A303-0FAA31597805}"/>
              </a:ext>
            </a:extLst>
          </p:cNvPr>
          <p:cNvSpPr/>
          <p:nvPr/>
        </p:nvSpPr>
        <p:spPr>
          <a:xfrm>
            <a:off x="9727009" y="8492306"/>
            <a:ext cx="1327024" cy="465262"/>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 </a:t>
            </a:r>
            <a:r>
              <a:rPr lang="en-US" sz="2000" b="1" dirty="0">
                <a:solidFill>
                  <a:srgbClr val="116937"/>
                </a:solidFill>
                <a:latin typeface="Times New Roman" panose="02020603050405020304" pitchFamily="18" charset="0"/>
                <a:cs typeface="Times New Roman" panose="02020603050405020304" pitchFamily="18" charset="0"/>
              </a:rPr>
              <a:t>Assembly</a:t>
            </a:r>
          </a:p>
        </p:txBody>
      </p:sp>
      <p:sp>
        <p:nvSpPr>
          <p:cNvPr id="22" name="Rectangle: Rounded Corners 21">
            <a:extLst>
              <a:ext uri="{FF2B5EF4-FFF2-40B4-BE49-F238E27FC236}">
                <a16:creationId xmlns:a16="http://schemas.microsoft.com/office/drawing/2014/main" id="{908CED81-93EB-4AD5-B6D8-47160642B063}"/>
              </a:ext>
            </a:extLst>
          </p:cNvPr>
          <p:cNvSpPr/>
          <p:nvPr/>
        </p:nvSpPr>
        <p:spPr>
          <a:xfrm>
            <a:off x="6072603" y="8639834"/>
            <a:ext cx="3199413" cy="4572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Ultrasonic Welding – 2 No</a:t>
            </a:r>
          </a:p>
        </p:txBody>
      </p:sp>
      <p:sp>
        <p:nvSpPr>
          <p:cNvPr id="23" name="Rectangle: Rounded Corners 22">
            <a:extLst>
              <a:ext uri="{FF2B5EF4-FFF2-40B4-BE49-F238E27FC236}">
                <a16:creationId xmlns:a16="http://schemas.microsoft.com/office/drawing/2014/main" id="{C57A5C7B-4077-4953-B981-7D016F3488FC}"/>
              </a:ext>
            </a:extLst>
          </p:cNvPr>
          <p:cNvSpPr/>
          <p:nvPr/>
        </p:nvSpPr>
        <p:spPr>
          <a:xfrm>
            <a:off x="9568844" y="6209781"/>
            <a:ext cx="2970379" cy="4572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Thermoforming  – 1 No.</a:t>
            </a:r>
          </a:p>
        </p:txBody>
      </p:sp>
      <p:pic>
        <p:nvPicPr>
          <p:cNvPr id="2050" name="Picture 2" descr="Related image">
            <a:extLst>
              <a:ext uri="{FF2B5EF4-FFF2-40B4-BE49-F238E27FC236}">
                <a16:creationId xmlns:a16="http://schemas.microsoft.com/office/drawing/2014/main" id="{EEF895D2-6289-47A8-937C-1505C0289728}"/>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983993" y="4273879"/>
            <a:ext cx="2392651" cy="190454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3663A83C-7A3E-4C89-AD11-E132AD7CC36A}"/>
              </a:ext>
            </a:extLst>
          </p:cNvPr>
          <p:cNvSpPr/>
          <p:nvPr/>
        </p:nvSpPr>
        <p:spPr>
          <a:xfrm>
            <a:off x="6449347" y="6230786"/>
            <a:ext cx="2970378" cy="4572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Hot foil stamping  – 1 No.</a:t>
            </a:r>
          </a:p>
        </p:txBody>
      </p:sp>
      <p:pic>
        <p:nvPicPr>
          <p:cNvPr id="27" name="Picture 26">
            <a:extLst>
              <a:ext uri="{FF2B5EF4-FFF2-40B4-BE49-F238E27FC236}">
                <a16:creationId xmlns:a16="http://schemas.microsoft.com/office/drawing/2014/main" id="{78FD03C1-A6E3-4E19-B4A8-269958041EA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r="-2480"/>
          <a:stretch/>
        </p:blipFill>
        <p:spPr>
          <a:xfrm>
            <a:off x="6780087" y="6778578"/>
            <a:ext cx="1352236" cy="1723352"/>
          </a:xfrm>
          <a:prstGeom prst="rect">
            <a:avLst/>
          </a:prstGeom>
        </p:spPr>
      </p:pic>
      <p:pic>
        <p:nvPicPr>
          <p:cNvPr id="28" name="Picture 27">
            <a:extLst>
              <a:ext uri="{FF2B5EF4-FFF2-40B4-BE49-F238E27FC236}">
                <a16:creationId xmlns:a16="http://schemas.microsoft.com/office/drawing/2014/main" id="{A9781670-001D-4EBA-9E64-F43598E40D4B}"/>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rcRect/>
          <a:stretch/>
        </p:blipFill>
        <p:spPr>
          <a:xfrm>
            <a:off x="7204534" y="4354988"/>
            <a:ext cx="1611864" cy="1791601"/>
          </a:xfrm>
          <a:prstGeom prst="rect">
            <a:avLst/>
          </a:prstGeom>
        </p:spPr>
      </p:pic>
      <p:sp>
        <p:nvSpPr>
          <p:cNvPr id="29" name="Rectangle: Rounded Corners 28">
            <a:extLst>
              <a:ext uri="{FF2B5EF4-FFF2-40B4-BE49-F238E27FC236}">
                <a16:creationId xmlns:a16="http://schemas.microsoft.com/office/drawing/2014/main" id="{7A8DEC21-5570-4950-B6FE-D9565B5C11F7}"/>
              </a:ext>
            </a:extLst>
          </p:cNvPr>
          <p:cNvSpPr/>
          <p:nvPr/>
        </p:nvSpPr>
        <p:spPr>
          <a:xfrm>
            <a:off x="3079980" y="8638284"/>
            <a:ext cx="2895348" cy="478205"/>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2000" b="1" dirty="0">
                <a:solidFill>
                  <a:srgbClr val="116937"/>
                </a:solidFill>
                <a:latin typeface="Times New Roman" panose="02020603050405020304" pitchFamily="18" charset="0"/>
                <a:cs typeface="Times New Roman" panose="02020603050405020304" pitchFamily="18" charset="0"/>
              </a:rPr>
              <a:t>Hotplate Welding – 2 No</a:t>
            </a:r>
          </a:p>
        </p:txBody>
      </p:sp>
      <p:sp>
        <p:nvSpPr>
          <p:cNvPr id="31" name="TextBox 30">
            <a:extLst>
              <a:ext uri="{FF2B5EF4-FFF2-40B4-BE49-F238E27FC236}">
                <a16:creationId xmlns:a16="http://schemas.microsoft.com/office/drawing/2014/main" id="{F26E8919-6BE7-4BAA-B534-9F8F873691EB}"/>
              </a:ext>
            </a:extLst>
          </p:cNvPr>
          <p:cNvSpPr txBox="1"/>
          <p:nvPr/>
        </p:nvSpPr>
        <p:spPr>
          <a:xfrm>
            <a:off x="0" y="309615"/>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MANUFACTURING CAPABILITIES</a:t>
            </a:r>
          </a:p>
        </p:txBody>
      </p:sp>
      <p:pic>
        <p:nvPicPr>
          <p:cNvPr id="33" name="Picture 32">
            <a:extLst>
              <a:ext uri="{FF2B5EF4-FFF2-40B4-BE49-F238E27FC236}">
                <a16:creationId xmlns:a16="http://schemas.microsoft.com/office/drawing/2014/main" id="{E9AC4789-728A-49FC-9645-622A6F7B7FC5}"/>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970451" y="6784872"/>
            <a:ext cx="1475263" cy="1723352"/>
          </a:xfrm>
          <a:prstGeom prst="rect">
            <a:avLst/>
          </a:prstGeom>
        </p:spPr>
      </p:pic>
      <p:pic>
        <p:nvPicPr>
          <p:cNvPr id="34" name="Picture 33">
            <a:extLst>
              <a:ext uri="{FF2B5EF4-FFF2-40B4-BE49-F238E27FC236}">
                <a16:creationId xmlns:a16="http://schemas.microsoft.com/office/drawing/2014/main" id="{5EC0497B-1388-4C8E-8EDD-C268F86C637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854788" y="6766698"/>
            <a:ext cx="1598275" cy="1871586"/>
          </a:xfrm>
          <a:prstGeom prst="rect">
            <a:avLst/>
          </a:prstGeom>
        </p:spPr>
      </p:pic>
    </p:spTree>
    <p:extLst>
      <p:ext uri="{BB962C8B-B14F-4D97-AF65-F5344CB8AC3E}">
        <p14:creationId xmlns:p14="http://schemas.microsoft.com/office/powerpoint/2010/main" val="1627794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F3517A3-E711-4493-AEAB-429855D20AAE}"/>
              </a:ext>
            </a:extLst>
          </p:cNvPr>
          <p:cNvSpPr txBox="1"/>
          <p:nvPr/>
        </p:nvSpPr>
        <p:spPr>
          <a:xfrm>
            <a:off x="1400783" y="309616"/>
            <a:ext cx="11420271"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INJECTION MOULDING MACHINES DETAILS</a:t>
            </a:r>
          </a:p>
        </p:txBody>
      </p:sp>
      <p:pic>
        <p:nvPicPr>
          <p:cNvPr id="1026" name="Picture 2">
            <a:extLst>
              <a:ext uri="{FF2B5EF4-FFF2-40B4-BE49-F238E27FC236}">
                <a16:creationId xmlns:a16="http://schemas.microsoft.com/office/drawing/2014/main" id="{363BE086-7376-ECA4-4426-BE55FBBC8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90" y="1530809"/>
            <a:ext cx="10302825" cy="719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87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9E07C4A-1F0C-417A-9859-021FCE833FAF}"/>
              </a:ext>
            </a:extLst>
          </p:cNvPr>
          <p:cNvSpPr txBox="1"/>
          <p:nvPr/>
        </p:nvSpPr>
        <p:spPr>
          <a:xfrm>
            <a:off x="0" y="30961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CUSTOMERS</a:t>
            </a:r>
          </a:p>
        </p:txBody>
      </p:sp>
      <p:pic>
        <p:nvPicPr>
          <p:cNvPr id="23" name="Content Placeholder 15" descr="cutomers">
            <a:extLst>
              <a:ext uri="{FF2B5EF4-FFF2-40B4-BE49-F238E27FC236}">
                <a16:creationId xmlns:a16="http://schemas.microsoft.com/office/drawing/2014/main" id="{6DA9586C-BF92-1016-A26C-11B7AE609B69}"/>
              </a:ext>
            </a:extLst>
          </p:cNvPr>
          <p:cNvPicPr>
            <a:picLocks noChangeAspect="1"/>
          </p:cNvPicPr>
          <p:nvPr/>
        </p:nvPicPr>
        <p:blipFill>
          <a:blip r:embed="rId3"/>
          <a:stretch>
            <a:fillRect/>
          </a:stretch>
        </p:blipFill>
        <p:spPr>
          <a:xfrm>
            <a:off x="280128" y="1556426"/>
            <a:ext cx="12171276" cy="7217923"/>
          </a:xfrm>
          <a:prstGeom prst="rect">
            <a:avLst/>
          </a:prstGeom>
        </p:spPr>
      </p:pic>
    </p:spTree>
    <p:extLst>
      <p:ext uri="{BB962C8B-B14F-4D97-AF65-F5344CB8AC3E}">
        <p14:creationId xmlns:p14="http://schemas.microsoft.com/office/powerpoint/2010/main" val="1064129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2DC7DB-A90C-4F8E-A5CB-450062A5DCF1}"/>
              </a:ext>
            </a:extLst>
          </p:cNvPr>
          <p:cNvSpPr txBox="1"/>
          <p:nvPr/>
        </p:nvSpPr>
        <p:spPr>
          <a:xfrm>
            <a:off x="0" y="290161"/>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OEM’S</a:t>
            </a:r>
          </a:p>
        </p:txBody>
      </p:sp>
      <p:pic>
        <p:nvPicPr>
          <p:cNvPr id="26" name="Content Placeholder 1" descr="OEM">
            <a:extLst>
              <a:ext uri="{FF2B5EF4-FFF2-40B4-BE49-F238E27FC236}">
                <a16:creationId xmlns:a16="http://schemas.microsoft.com/office/drawing/2014/main" id="{85C8245C-E1E2-4DE5-3FA5-435F21AE1FC5}"/>
              </a:ext>
            </a:extLst>
          </p:cNvPr>
          <p:cNvPicPr>
            <a:picLocks noChangeAspect="1"/>
          </p:cNvPicPr>
          <p:nvPr/>
        </p:nvPicPr>
        <p:blipFill>
          <a:blip r:embed="rId2"/>
          <a:stretch>
            <a:fillRect/>
          </a:stretch>
        </p:blipFill>
        <p:spPr>
          <a:xfrm>
            <a:off x="369502" y="1634247"/>
            <a:ext cx="11965170" cy="7101191"/>
          </a:xfrm>
          <a:prstGeom prst="rect">
            <a:avLst/>
          </a:prstGeom>
        </p:spPr>
      </p:pic>
    </p:spTree>
    <p:extLst>
      <p:ext uri="{BB962C8B-B14F-4D97-AF65-F5344CB8AC3E}">
        <p14:creationId xmlns:p14="http://schemas.microsoft.com/office/powerpoint/2010/main" val="3630431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422B-6C98-C710-63FF-3634F18B4F53}"/>
              </a:ext>
            </a:extLst>
          </p:cNvPr>
          <p:cNvSpPr txBox="1">
            <a:spLocks/>
          </p:cNvSpPr>
          <p:nvPr/>
        </p:nvSpPr>
        <p:spPr>
          <a:xfrm>
            <a:off x="356679" y="1560074"/>
            <a:ext cx="11491331" cy="7401046"/>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Complete decorative solution under one roof.</a:t>
            </a:r>
          </a:p>
          <a:p>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Have knowledge on both automotive and Nonautomotive products.</a:t>
            </a:r>
          </a:p>
          <a:p>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Have experience in manufacturing critical safety products like horn pads.</a:t>
            </a: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SQ Mark Certified supplier by Hyundai.  </a:t>
            </a: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Have Multiple units in south India to cater customer requirements.</a:t>
            </a: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r>
              <a:rPr lang="en-US" sz="3600" b="1" dirty="0">
                <a:solidFill>
                  <a:srgbClr val="116937"/>
                </a:solidFill>
                <a:latin typeface="Times New Roman" panose="02020603050405020304" pitchFamily="18" charset="0"/>
                <a:ea typeface="+mn-ea"/>
                <a:cs typeface="Times New Roman" panose="02020603050405020304" pitchFamily="18" charset="0"/>
              </a:rPr>
              <a:t>Future Plans.</a:t>
            </a: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Planning for New plant in </a:t>
            </a:r>
            <a:r>
              <a:rPr lang="en-US" sz="2600" dirty="0" err="1">
                <a:solidFill>
                  <a:srgbClr val="116937"/>
                </a:solidFill>
                <a:latin typeface="Times New Roman" panose="02020603050405020304" pitchFamily="18" charset="0"/>
                <a:ea typeface="+mn-ea"/>
                <a:cs typeface="Times New Roman" panose="02020603050405020304" pitchFamily="18" charset="0"/>
              </a:rPr>
              <a:t>cheyyar</a:t>
            </a:r>
            <a:r>
              <a:rPr lang="en-US" sz="2600" dirty="0">
                <a:solidFill>
                  <a:srgbClr val="116937"/>
                </a:solidFill>
                <a:latin typeface="Times New Roman" panose="02020603050405020304" pitchFamily="18" charset="0"/>
                <a:ea typeface="+mn-ea"/>
                <a:cs typeface="Times New Roman" panose="02020603050405020304" pitchFamily="18" charset="0"/>
              </a:rPr>
              <a:t> for Ampere Greaves.</a:t>
            </a: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Discussion with Voltas, Blue start and Daikin for New plant in </a:t>
            </a:r>
            <a:r>
              <a:rPr lang="en-US" sz="2600" dirty="0" err="1">
                <a:solidFill>
                  <a:srgbClr val="116937"/>
                </a:solidFill>
                <a:latin typeface="Times New Roman" panose="02020603050405020304" pitchFamily="18" charset="0"/>
                <a:ea typeface="+mn-ea"/>
                <a:cs typeface="Times New Roman" panose="02020603050405020304" pitchFamily="18" charset="0"/>
              </a:rPr>
              <a:t>Sricity</a:t>
            </a:r>
            <a:r>
              <a:rPr lang="en-US" sz="2600" dirty="0">
                <a:solidFill>
                  <a:srgbClr val="116937"/>
                </a:solidFill>
                <a:latin typeface="Times New Roman" panose="02020603050405020304" pitchFamily="18" charset="0"/>
                <a:ea typeface="+mn-ea"/>
                <a:cs typeface="Times New Roman" panose="02020603050405020304" pitchFamily="18" charset="0"/>
              </a:rPr>
              <a:t>.</a:t>
            </a: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endParaRPr lang="en-US" sz="2600" dirty="0">
              <a:solidFill>
                <a:srgbClr val="116937"/>
              </a:solidFill>
              <a:latin typeface="Times New Roman" panose="02020603050405020304" pitchFamily="18" charset="0"/>
              <a:ea typeface="+mn-ea"/>
              <a:cs typeface="Times New Roman" panose="02020603050405020304" pitchFamily="18" charset="0"/>
            </a:endParaRPr>
          </a:p>
          <a:p>
            <a:pPr marL="457200" indent="-457200">
              <a:buFont typeface="Arial" panose="020B0604020202020204" pitchFamily="34" charset="0"/>
              <a:buChar char="•"/>
            </a:pPr>
            <a:endParaRPr lang="en-US" sz="2600" dirty="0">
              <a:solidFill>
                <a:srgbClr val="116937"/>
              </a:solidFill>
              <a:latin typeface="Times New Roman" panose="02020603050405020304" pitchFamily="18" charset="0"/>
              <a:ea typeface="+mn-ea"/>
              <a:cs typeface="Times New Roman" panose="02020603050405020304" pitchFamily="18" charset="0"/>
            </a:endParaRPr>
          </a:p>
          <a:p>
            <a:endParaRPr lang="en-US" sz="2700" dirty="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700" dirty="0">
              <a:solidFill>
                <a:srgbClr val="002060"/>
              </a:solidFill>
              <a:latin typeface="Times New Roman" panose="02020603050405020304" pitchFamily="18" charset="0"/>
              <a:cs typeface="Times New Roman" panose="02020603050405020304" pitchFamily="18" charset="0"/>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sp>
        <p:nvSpPr>
          <p:cNvPr id="3" name="TextBox 2">
            <a:extLst>
              <a:ext uri="{FF2B5EF4-FFF2-40B4-BE49-F238E27FC236}">
                <a16:creationId xmlns:a16="http://schemas.microsoft.com/office/drawing/2014/main" id="{CC4DE2F0-B460-502C-9710-9613BE8F3C2E}"/>
              </a:ext>
            </a:extLst>
          </p:cNvPr>
          <p:cNvSpPr txBox="1"/>
          <p:nvPr/>
        </p:nvSpPr>
        <p:spPr>
          <a:xfrm>
            <a:off x="-308183" y="316914"/>
            <a:ext cx="1282105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WHY ACT</a:t>
            </a:r>
          </a:p>
        </p:txBody>
      </p:sp>
    </p:spTree>
    <p:extLst>
      <p:ext uri="{BB962C8B-B14F-4D97-AF65-F5344CB8AC3E}">
        <p14:creationId xmlns:p14="http://schemas.microsoft.com/office/powerpoint/2010/main" val="2001629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F33E9-628A-46B6-83B8-9C3422048A11}"/>
              </a:ext>
            </a:extLst>
          </p:cNvPr>
          <p:cNvSpPr/>
          <p:nvPr/>
        </p:nvSpPr>
        <p:spPr>
          <a:xfrm>
            <a:off x="-1" y="111097"/>
            <a:ext cx="12801600" cy="350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A2F3E94-BA53-4050-9B2C-F9597F3EAF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48" y="283778"/>
            <a:ext cx="2167764" cy="1794663"/>
          </a:xfrm>
          <a:prstGeom prst="rect">
            <a:avLst/>
          </a:prstGeom>
        </p:spPr>
      </p:pic>
      <p:sp>
        <p:nvSpPr>
          <p:cNvPr id="4" name="TextBox 3">
            <a:extLst>
              <a:ext uri="{FF2B5EF4-FFF2-40B4-BE49-F238E27FC236}">
                <a16:creationId xmlns:a16="http://schemas.microsoft.com/office/drawing/2014/main" id="{61DFE83C-80F9-4AC3-AD50-F97D7490DC6D}"/>
              </a:ext>
            </a:extLst>
          </p:cNvPr>
          <p:cNvSpPr txBox="1"/>
          <p:nvPr/>
        </p:nvSpPr>
        <p:spPr>
          <a:xfrm>
            <a:off x="773721" y="6711244"/>
            <a:ext cx="11254153" cy="707886"/>
          </a:xfrm>
          <a:prstGeom prst="rect">
            <a:avLst/>
          </a:prstGeom>
          <a:noFill/>
        </p:spPr>
        <p:txBody>
          <a:bodyPr wrap="square" rtlCol="0">
            <a:spAutoFit/>
          </a:bodyPr>
          <a:lstStyle/>
          <a:p>
            <a:pPr algn="ctr"/>
            <a:r>
              <a:rPr lang="en-US" sz="4000" b="1" i="1" dirty="0">
                <a:solidFill>
                  <a:srgbClr val="116937"/>
                </a:solidFill>
                <a:latin typeface="Times New Roman" panose="02020603050405020304" pitchFamily="18" charset="0"/>
                <a:cs typeface="Times New Roman" panose="02020603050405020304" pitchFamily="18" charset="0"/>
              </a:rPr>
              <a:t>ACT Plast Paints Pvt. Ltd.</a:t>
            </a:r>
          </a:p>
        </p:txBody>
      </p:sp>
      <p:sp>
        <p:nvSpPr>
          <p:cNvPr id="5" name="Rectangle 34">
            <a:extLst>
              <a:ext uri="{FF2B5EF4-FFF2-40B4-BE49-F238E27FC236}">
                <a16:creationId xmlns:a16="http://schemas.microsoft.com/office/drawing/2014/main" id="{5E97CDDF-7A5A-4EA7-ADE9-A0FB70249601}"/>
              </a:ext>
            </a:extLst>
          </p:cNvPr>
          <p:cNvSpPr>
            <a:spLocks noChangeArrowheads="1"/>
          </p:cNvSpPr>
          <p:nvPr/>
        </p:nvSpPr>
        <p:spPr bwMode="auto">
          <a:xfrm>
            <a:off x="2344946" y="7439015"/>
            <a:ext cx="8111705" cy="705321"/>
          </a:xfrm>
          <a:prstGeom prst="rect">
            <a:avLst/>
          </a:prstGeom>
          <a:noFill/>
          <a:ln w="12700">
            <a:noFill/>
            <a:miter lim="800000"/>
          </a:ln>
        </p:spPr>
        <p:txBody>
          <a:bodyPr wrap="square" lIns="90488" tIns="44450" rIns="90488" bIns="44450">
            <a:spAutoFit/>
          </a:bodyPr>
          <a:lstStyle/>
          <a:p>
            <a:pPr algn="ctr" eaLnBrk="0" hangingPunct="0"/>
            <a:r>
              <a:rPr lang="en-US" sz="4000" b="1" dirty="0">
                <a:solidFill>
                  <a:srgbClr val="116937"/>
                </a:solidFill>
                <a:latin typeface="Times New Roman" panose="02020603050405020304" pitchFamily="18" charset="0"/>
                <a:cs typeface="Times New Roman" panose="02020603050405020304" pitchFamily="18" charset="0"/>
              </a:rPr>
              <a:t>A</a:t>
            </a:r>
            <a:r>
              <a:rPr lang="en-US" sz="2000" b="1" dirty="0">
                <a:solidFill>
                  <a:srgbClr val="8AC03A"/>
                </a:solidFill>
                <a:latin typeface="Times New Roman" panose="02020603050405020304" pitchFamily="18" charset="0"/>
              </a:rPr>
              <a:t>dmiring </a:t>
            </a:r>
            <a:r>
              <a:rPr lang="en-US" sz="4000" b="1" dirty="0">
                <a:solidFill>
                  <a:srgbClr val="116937"/>
                </a:solidFill>
                <a:latin typeface="Times New Roman" panose="02020603050405020304" pitchFamily="18" charset="0"/>
                <a:cs typeface="Times New Roman" panose="02020603050405020304" pitchFamily="18" charset="0"/>
              </a:rPr>
              <a:t>C</a:t>
            </a:r>
            <a:r>
              <a:rPr lang="en-US" sz="2000" b="1" dirty="0">
                <a:solidFill>
                  <a:srgbClr val="8AC03A"/>
                </a:solidFill>
                <a:latin typeface="Times New Roman" panose="02020603050405020304" pitchFamily="18" charset="0"/>
              </a:rPr>
              <a:t>ustomer </a:t>
            </a:r>
            <a:r>
              <a:rPr lang="en-US" sz="4000" b="1" dirty="0">
                <a:solidFill>
                  <a:srgbClr val="116937"/>
                </a:solidFill>
                <a:latin typeface="Times New Roman" panose="02020603050405020304" pitchFamily="18" charset="0"/>
                <a:cs typeface="Times New Roman" panose="02020603050405020304" pitchFamily="18" charset="0"/>
              </a:rPr>
              <a:t>T</a:t>
            </a:r>
            <a:r>
              <a:rPr lang="en-US" sz="2000" b="1" dirty="0">
                <a:solidFill>
                  <a:srgbClr val="8AC03A"/>
                </a:solidFill>
                <a:latin typeface="Times New Roman" panose="02020603050405020304" pitchFamily="18" charset="0"/>
              </a:rPr>
              <a:t>houghts…</a:t>
            </a:r>
          </a:p>
        </p:txBody>
      </p:sp>
      <p:sp>
        <p:nvSpPr>
          <p:cNvPr id="6" name="Rectangle 35">
            <a:extLst>
              <a:ext uri="{FF2B5EF4-FFF2-40B4-BE49-F238E27FC236}">
                <a16:creationId xmlns:a16="http://schemas.microsoft.com/office/drawing/2014/main" id="{0F237769-8A94-4CAD-92F7-7BCF4F64E0F7}"/>
              </a:ext>
            </a:extLst>
          </p:cNvPr>
          <p:cNvSpPr>
            <a:spLocks noChangeArrowheads="1"/>
          </p:cNvSpPr>
          <p:nvPr/>
        </p:nvSpPr>
        <p:spPr bwMode="auto">
          <a:xfrm>
            <a:off x="3353659" y="8287126"/>
            <a:ext cx="4622800" cy="459100"/>
          </a:xfrm>
          <a:prstGeom prst="rect">
            <a:avLst/>
          </a:prstGeom>
          <a:noFill/>
          <a:ln w="12700">
            <a:noFill/>
            <a:miter lim="800000"/>
          </a:ln>
        </p:spPr>
        <p:txBody>
          <a:bodyPr lIns="90488" tIns="44450" rIns="90488" bIns="44450">
            <a:spAutoFit/>
          </a:bodyPr>
          <a:lstStyle/>
          <a:p>
            <a:pPr algn="r" eaLnBrk="0" hangingPunct="0"/>
            <a:r>
              <a:rPr lang="en-US" sz="2400" dirty="0">
                <a:solidFill>
                  <a:srgbClr val="80FF01"/>
                </a:solidFill>
                <a:latin typeface="Forte" pitchFamily="66" charset="0"/>
              </a:rPr>
              <a:t>…. A Winning Attitude</a:t>
            </a:r>
          </a:p>
        </p:txBody>
      </p:sp>
      <p:pic>
        <p:nvPicPr>
          <p:cNvPr id="7" name="Picture 4" descr="C:\Users\ARIRAM\Downloads\kanaga\Handshake.jpg">
            <a:extLst>
              <a:ext uri="{FF2B5EF4-FFF2-40B4-BE49-F238E27FC236}">
                <a16:creationId xmlns:a16="http://schemas.microsoft.com/office/drawing/2014/main" id="{915DFDB7-E569-48D0-922E-02A1AE06F6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3659" y="283778"/>
            <a:ext cx="7010885" cy="46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5">
            <a:extLst>
              <a:ext uri="{FF2B5EF4-FFF2-40B4-BE49-F238E27FC236}">
                <a16:creationId xmlns:a16="http://schemas.microsoft.com/office/drawing/2014/main" id="{FF75FF03-F319-4094-B2C9-ED74C965FA23}"/>
              </a:ext>
            </a:extLst>
          </p:cNvPr>
          <p:cNvSpPr>
            <a:spLocks noChangeArrowheads="1"/>
          </p:cNvSpPr>
          <p:nvPr/>
        </p:nvSpPr>
        <p:spPr bwMode="auto">
          <a:xfrm>
            <a:off x="2149809" y="4909888"/>
            <a:ext cx="9046723" cy="705321"/>
          </a:xfrm>
          <a:prstGeom prst="rect">
            <a:avLst/>
          </a:prstGeom>
          <a:noFill/>
          <a:ln w="12700">
            <a:noFill/>
            <a:miter lim="800000"/>
          </a:ln>
        </p:spPr>
        <p:txBody>
          <a:bodyPr wrap="square" lIns="90488" tIns="44450" rIns="90488" bIns="44450">
            <a:spAutoFit/>
          </a:bodyPr>
          <a:lstStyle/>
          <a:p>
            <a:pPr algn="ctr" eaLnBrk="0" hangingPunct="0"/>
            <a:r>
              <a:rPr lang="en-US" sz="4000" b="1" i="1" dirty="0">
                <a:solidFill>
                  <a:srgbClr val="116937"/>
                </a:solidFill>
                <a:latin typeface="Times New Roman" panose="02020603050405020304" pitchFamily="18" charset="0"/>
                <a:cs typeface="Times New Roman" panose="02020603050405020304" pitchFamily="18" charset="0"/>
              </a:rPr>
              <a:t>Thanks</a:t>
            </a:r>
          </a:p>
        </p:txBody>
      </p:sp>
    </p:spTree>
    <p:extLst>
      <p:ext uri="{BB962C8B-B14F-4D97-AF65-F5344CB8AC3E}">
        <p14:creationId xmlns:p14="http://schemas.microsoft.com/office/powerpoint/2010/main" val="2667191807"/>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C51EAA-1D2E-42DA-9AA0-E0F0DA00C9FF}"/>
              </a:ext>
            </a:extLst>
          </p:cNvPr>
          <p:cNvSpPr/>
          <p:nvPr/>
        </p:nvSpPr>
        <p:spPr>
          <a:xfrm>
            <a:off x="141516" y="8315349"/>
            <a:ext cx="2043251" cy="67788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Feb - 2006</a:t>
            </a:r>
          </a:p>
        </p:txBody>
      </p:sp>
      <p:sp>
        <p:nvSpPr>
          <p:cNvPr id="11" name="Rectangle: Rounded Corners 10">
            <a:extLst>
              <a:ext uri="{FF2B5EF4-FFF2-40B4-BE49-F238E27FC236}">
                <a16:creationId xmlns:a16="http://schemas.microsoft.com/office/drawing/2014/main" id="{102908B4-26F8-4426-B3FB-8F08FD7ED708}"/>
              </a:ext>
            </a:extLst>
          </p:cNvPr>
          <p:cNvSpPr/>
          <p:nvPr/>
        </p:nvSpPr>
        <p:spPr>
          <a:xfrm>
            <a:off x="758193" y="7535696"/>
            <a:ext cx="2043251" cy="6778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Sep - 2010</a:t>
            </a:r>
          </a:p>
        </p:txBody>
      </p:sp>
      <p:sp>
        <p:nvSpPr>
          <p:cNvPr id="17" name="Rectangle: Rounded Corners 16">
            <a:extLst>
              <a:ext uri="{FF2B5EF4-FFF2-40B4-BE49-F238E27FC236}">
                <a16:creationId xmlns:a16="http://schemas.microsoft.com/office/drawing/2014/main" id="{E634FC63-A3DF-4D36-97A5-496C7D6A6C91}"/>
              </a:ext>
            </a:extLst>
          </p:cNvPr>
          <p:cNvSpPr/>
          <p:nvPr/>
        </p:nvSpPr>
        <p:spPr>
          <a:xfrm>
            <a:off x="1583876" y="6778930"/>
            <a:ext cx="2043251" cy="67788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Feb - 2012</a:t>
            </a:r>
          </a:p>
        </p:txBody>
      </p:sp>
      <p:sp>
        <p:nvSpPr>
          <p:cNvPr id="18" name="Rectangle: Rounded Corners 17">
            <a:extLst>
              <a:ext uri="{FF2B5EF4-FFF2-40B4-BE49-F238E27FC236}">
                <a16:creationId xmlns:a16="http://schemas.microsoft.com/office/drawing/2014/main" id="{D84287C7-9E66-490B-9AAD-E2584E244CEF}"/>
              </a:ext>
            </a:extLst>
          </p:cNvPr>
          <p:cNvSpPr/>
          <p:nvPr/>
        </p:nvSpPr>
        <p:spPr>
          <a:xfrm>
            <a:off x="2274912" y="6014237"/>
            <a:ext cx="2043251" cy="677885"/>
          </a:xfrm>
          <a:prstGeom prst="round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solidFill>
                  <a:schemeClr val="tx1"/>
                </a:solidFill>
              </a:rPr>
              <a:t>Mar - 2013</a:t>
            </a:r>
          </a:p>
        </p:txBody>
      </p:sp>
      <p:sp>
        <p:nvSpPr>
          <p:cNvPr id="19" name="Rectangle: Rounded Corners 18">
            <a:extLst>
              <a:ext uri="{FF2B5EF4-FFF2-40B4-BE49-F238E27FC236}">
                <a16:creationId xmlns:a16="http://schemas.microsoft.com/office/drawing/2014/main" id="{2EE49110-F427-4360-8121-4992FCA33EA5}"/>
              </a:ext>
            </a:extLst>
          </p:cNvPr>
          <p:cNvSpPr/>
          <p:nvPr/>
        </p:nvSpPr>
        <p:spPr>
          <a:xfrm>
            <a:off x="2854793" y="5254765"/>
            <a:ext cx="2043251" cy="67788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Jun - 2015</a:t>
            </a:r>
          </a:p>
        </p:txBody>
      </p:sp>
      <p:sp>
        <p:nvSpPr>
          <p:cNvPr id="20" name="Rectangle: Rounded Corners 19">
            <a:extLst>
              <a:ext uri="{FF2B5EF4-FFF2-40B4-BE49-F238E27FC236}">
                <a16:creationId xmlns:a16="http://schemas.microsoft.com/office/drawing/2014/main" id="{07FBEDD0-B27A-4F5A-8508-247DA742ADB6}"/>
              </a:ext>
            </a:extLst>
          </p:cNvPr>
          <p:cNvSpPr/>
          <p:nvPr/>
        </p:nvSpPr>
        <p:spPr>
          <a:xfrm>
            <a:off x="3614064" y="4501931"/>
            <a:ext cx="2043251" cy="677885"/>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Jan - 2017</a:t>
            </a:r>
          </a:p>
        </p:txBody>
      </p:sp>
      <p:sp>
        <p:nvSpPr>
          <p:cNvPr id="21" name="Rectangle: Rounded Corners 20">
            <a:extLst>
              <a:ext uri="{FF2B5EF4-FFF2-40B4-BE49-F238E27FC236}">
                <a16:creationId xmlns:a16="http://schemas.microsoft.com/office/drawing/2014/main" id="{5CD9BFA6-DCF0-495A-BFAF-4DFBE3AA6E54}"/>
              </a:ext>
            </a:extLst>
          </p:cNvPr>
          <p:cNvSpPr/>
          <p:nvPr/>
        </p:nvSpPr>
        <p:spPr>
          <a:xfrm>
            <a:off x="4163151" y="3750031"/>
            <a:ext cx="2043251" cy="67788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Apr - 2018</a:t>
            </a:r>
          </a:p>
        </p:txBody>
      </p:sp>
      <p:sp>
        <p:nvSpPr>
          <p:cNvPr id="22" name="Rectangle: Rounded Corners 21">
            <a:extLst>
              <a:ext uri="{FF2B5EF4-FFF2-40B4-BE49-F238E27FC236}">
                <a16:creationId xmlns:a16="http://schemas.microsoft.com/office/drawing/2014/main" id="{B4E7A279-A8BC-43A3-98A5-EF2FA0207415}"/>
              </a:ext>
            </a:extLst>
          </p:cNvPr>
          <p:cNvSpPr/>
          <p:nvPr/>
        </p:nvSpPr>
        <p:spPr>
          <a:xfrm>
            <a:off x="4796935" y="3004271"/>
            <a:ext cx="2043251" cy="67788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Apr - 2018</a:t>
            </a:r>
          </a:p>
        </p:txBody>
      </p:sp>
      <p:pic>
        <p:nvPicPr>
          <p:cNvPr id="25" name="Picture 24">
            <a:extLst>
              <a:ext uri="{FF2B5EF4-FFF2-40B4-BE49-F238E27FC236}">
                <a16:creationId xmlns:a16="http://schemas.microsoft.com/office/drawing/2014/main" id="{B9AFF2B6-319D-4C75-9289-A40C7E50A2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1926" y="2850757"/>
            <a:ext cx="1757796" cy="2056948"/>
          </a:xfrm>
          <a:prstGeom prst="rect">
            <a:avLst/>
          </a:prstGeom>
        </p:spPr>
      </p:pic>
      <p:sp>
        <p:nvSpPr>
          <p:cNvPr id="29" name="TextBox 28">
            <a:extLst>
              <a:ext uri="{FF2B5EF4-FFF2-40B4-BE49-F238E27FC236}">
                <a16:creationId xmlns:a16="http://schemas.microsoft.com/office/drawing/2014/main" id="{595E6C1E-6B2C-4F6F-9740-BD9C686DA2CE}"/>
              </a:ext>
            </a:extLst>
          </p:cNvPr>
          <p:cNvSpPr txBox="1"/>
          <p:nvPr/>
        </p:nvSpPr>
        <p:spPr>
          <a:xfrm>
            <a:off x="2184767" y="8412555"/>
            <a:ext cx="9023164"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Unit 1 – Started by Mr. Sivakumar and Mr. Jayepragash in </a:t>
            </a:r>
            <a:r>
              <a:rPr lang="en-US" sz="2100" dirty="0" err="1">
                <a:solidFill>
                  <a:srgbClr val="116937"/>
                </a:solidFill>
                <a:latin typeface="Times New Roman" panose="02020603050405020304" pitchFamily="18" charset="0"/>
                <a:cs typeface="Times New Roman" panose="02020603050405020304" pitchFamily="18" charset="0"/>
              </a:rPr>
              <a:t>Ekkaduthangal</a:t>
            </a:r>
            <a:endParaRPr lang="en-US" sz="2100" dirty="0">
              <a:solidFill>
                <a:srgbClr val="116937"/>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FC3E136B-3B85-493A-8576-FA24E7F8C8BA}"/>
              </a:ext>
            </a:extLst>
          </p:cNvPr>
          <p:cNvSpPr txBox="1"/>
          <p:nvPr/>
        </p:nvSpPr>
        <p:spPr>
          <a:xfrm>
            <a:off x="3629800" y="6922359"/>
            <a:ext cx="3861141"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Laser Marking Facility added </a:t>
            </a:r>
          </a:p>
        </p:txBody>
      </p:sp>
      <p:sp>
        <p:nvSpPr>
          <p:cNvPr id="32" name="TextBox 31">
            <a:extLst>
              <a:ext uri="{FF2B5EF4-FFF2-40B4-BE49-F238E27FC236}">
                <a16:creationId xmlns:a16="http://schemas.microsoft.com/office/drawing/2014/main" id="{B62E9628-510A-43B1-B326-AC3FD8A9CB3C}"/>
              </a:ext>
            </a:extLst>
          </p:cNvPr>
          <p:cNvSpPr txBox="1"/>
          <p:nvPr/>
        </p:nvSpPr>
        <p:spPr>
          <a:xfrm>
            <a:off x="2780015" y="7676705"/>
            <a:ext cx="6569513"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Unit1 -  Relocated to </a:t>
            </a:r>
            <a:r>
              <a:rPr lang="en-US" sz="2100" dirty="0" err="1">
                <a:solidFill>
                  <a:srgbClr val="116937"/>
                </a:solidFill>
                <a:latin typeface="Times New Roman" panose="02020603050405020304" pitchFamily="18" charset="0"/>
                <a:cs typeface="Times New Roman" panose="02020603050405020304" pitchFamily="18" charset="0"/>
              </a:rPr>
              <a:t>Ezhichur</a:t>
            </a:r>
            <a:r>
              <a:rPr lang="en-US" sz="2100" dirty="0">
                <a:solidFill>
                  <a:srgbClr val="116937"/>
                </a:solidFill>
                <a:latin typeface="Times New Roman" panose="02020603050405020304" pitchFamily="18" charset="0"/>
                <a:cs typeface="Times New Roman" panose="02020603050405020304" pitchFamily="18" charset="0"/>
              </a:rPr>
              <a:t>  Chennai @ Own Premises</a:t>
            </a:r>
          </a:p>
        </p:txBody>
      </p:sp>
      <p:sp>
        <p:nvSpPr>
          <p:cNvPr id="33" name="TextBox 32">
            <a:extLst>
              <a:ext uri="{FF2B5EF4-FFF2-40B4-BE49-F238E27FC236}">
                <a16:creationId xmlns:a16="http://schemas.microsoft.com/office/drawing/2014/main" id="{2091190F-CB73-4A6D-AA72-6892F10B4926}"/>
              </a:ext>
            </a:extLst>
          </p:cNvPr>
          <p:cNvSpPr txBox="1"/>
          <p:nvPr/>
        </p:nvSpPr>
        <p:spPr>
          <a:xfrm>
            <a:off x="4874941" y="5410099"/>
            <a:ext cx="5372324"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Unit 2 – Established in </a:t>
            </a:r>
            <a:r>
              <a:rPr lang="en-US" sz="2100" dirty="0" err="1">
                <a:solidFill>
                  <a:srgbClr val="116937"/>
                </a:solidFill>
                <a:latin typeface="Times New Roman" panose="02020603050405020304" pitchFamily="18" charset="0"/>
                <a:cs typeface="Times New Roman" panose="02020603050405020304" pitchFamily="18" charset="0"/>
              </a:rPr>
              <a:t>Pillaipakkam</a:t>
            </a:r>
            <a:r>
              <a:rPr lang="en-US" sz="2100" dirty="0">
                <a:solidFill>
                  <a:srgbClr val="116937"/>
                </a:solidFill>
                <a:latin typeface="Times New Roman" panose="02020603050405020304" pitchFamily="18" charset="0"/>
                <a:cs typeface="Times New Roman" panose="02020603050405020304" pitchFamily="18" charset="0"/>
              </a:rPr>
              <a:t> Chennai</a:t>
            </a:r>
          </a:p>
        </p:txBody>
      </p:sp>
      <p:sp>
        <p:nvSpPr>
          <p:cNvPr id="34" name="TextBox 33">
            <a:extLst>
              <a:ext uri="{FF2B5EF4-FFF2-40B4-BE49-F238E27FC236}">
                <a16:creationId xmlns:a16="http://schemas.microsoft.com/office/drawing/2014/main" id="{17DA9DFA-2779-44CC-9E78-90C8699DE803}"/>
              </a:ext>
            </a:extLst>
          </p:cNvPr>
          <p:cNvSpPr txBox="1"/>
          <p:nvPr/>
        </p:nvSpPr>
        <p:spPr>
          <a:xfrm>
            <a:off x="6206402" y="3887257"/>
            <a:ext cx="5750999"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Unit 3 – Established in </a:t>
            </a:r>
            <a:r>
              <a:rPr lang="en-US" sz="2100" dirty="0" err="1">
                <a:solidFill>
                  <a:srgbClr val="116937"/>
                </a:solidFill>
                <a:latin typeface="Times New Roman" panose="02020603050405020304" pitchFamily="18" charset="0"/>
                <a:cs typeface="Times New Roman" panose="02020603050405020304" pitchFamily="18" charset="0"/>
              </a:rPr>
              <a:t>Poothurai</a:t>
            </a:r>
            <a:r>
              <a:rPr lang="en-US" sz="2100" dirty="0">
                <a:solidFill>
                  <a:srgbClr val="116937"/>
                </a:solidFill>
                <a:latin typeface="Times New Roman" panose="02020603050405020304" pitchFamily="18" charset="0"/>
                <a:cs typeface="Times New Roman" panose="02020603050405020304" pitchFamily="18" charset="0"/>
              </a:rPr>
              <a:t> Near Pondicherry</a:t>
            </a:r>
          </a:p>
        </p:txBody>
      </p:sp>
      <p:sp>
        <p:nvSpPr>
          <p:cNvPr id="35" name="TextBox 34">
            <a:extLst>
              <a:ext uri="{FF2B5EF4-FFF2-40B4-BE49-F238E27FC236}">
                <a16:creationId xmlns:a16="http://schemas.microsoft.com/office/drawing/2014/main" id="{16772C8C-5580-4987-992D-714C395D8572}"/>
              </a:ext>
            </a:extLst>
          </p:cNvPr>
          <p:cNvSpPr txBox="1"/>
          <p:nvPr/>
        </p:nvSpPr>
        <p:spPr>
          <a:xfrm>
            <a:off x="6840186" y="3131575"/>
            <a:ext cx="4668578"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IATF-16949 Certified by TUV SUD</a:t>
            </a:r>
          </a:p>
        </p:txBody>
      </p:sp>
      <p:sp>
        <p:nvSpPr>
          <p:cNvPr id="23" name="TextBox 22">
            <a:extLst>
              <a:ext uri="{FF2B5EF4-FFF2-40B4-BE49-F238E27FC236}">
                <a16:creationId xmlns:a16="http://schemas.microsoft.com/office/drawing/2014/main" id="{CA2D1C29-F00A-4D31-847A-AD0DF513D3C3}"/>
              </a:ext>
            </a:extLst>
          </p:cNvPr>
          <p:cNvSpPr txBox="1"/>
          <p:nvPr/>
        </p:nvSpPr>
        <p:spPr>
          <a:xfrm>
            <a:off x="-112122" y="48356"/>
            <a:ext cx="12801599"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MILESTONE</a:t>
            </a:r>
          </a:p>
        </p:txBody>
      </p:sp>
      <p:sp>
        <p:nvSpPr>
          <p:cNvPr id="24" name="TextBox 23">
            <a:extLst>
              <a:ext uri="{FF2B5EF4-FFF2-40B4-BE49-F238E27FC236}">
                <a16:creationId xmlns:a16="http://schemas.microsoft.com/office/drawing/2014/main" id="{82A888B6-5E2A-4C94-BA83-A724519614DC}"/>
              </a:ext>
            </a:extLst>
          </p:cNvPr>
          <p:cNvSpPr txBox="1"/>
          <p:nvPr/>
        </p:nvSpPr>
        <p:spPr>
          <a:xfrm>
            <a:off x="4318163" y="6170276"/>
            <a:ext cx="4454972"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Fully Auto Robotic Paint Line Started</a:t>
            </a:r>
          </a:p>
        </p:txBody>
      </p:sp>
      <p:sp>
        <p:nvSpPr>
          <p:cNvPr id="26" name="TextBox 25">
            <a:extLst>
              <a:ext uri="{FF2B5EF4-FFF2-40B4-BE49-F238E27FC236}">
                <a16:creationId xmlns:a16="http://schemas.microsoft.com/office/drawing/2014/main" id="{83F3378D-9E60-402B-B3F0-4B2497EC99D2}"/>
              </a:ext>
            </a:extLst>
          </p:cNvPr>
          <p:cNvSpPr txBox="1"/>
          <p:nvPr/>
        </p:nvSpPr>
        <p:spPr>
          <a:xfrm>
            <a:off x="5657315" y="4640739"/>
            <a:ext cx="4881146"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Green Channel Certified by M/s Whirlpool</a:t>
            </a:r>
          </a:p>
        </p:txBody>
      </p:sp>
      <p:sp>
        <p:nvSpPr>
          <p:cNvPr id="28" name="Rectangle: Rounded Corners 27">
            <a:extLst>
              <a:ext uri="{FF2B5EF4-FFF2-40B4-BE49-F238E27FC236}">
                <a16:creationId xmlns:a16="http://schemas.microsoft.com/office/drawing/2014/main" id="{4733E6E5-2FDD-4B81-8C8D-9C346BFAC97A}"/>
              </a:ext>
            </a:extLst>
          </p:cNvPr>
          <p:cNvSpPr/>
          <p:nvPr/>
        </p:nvSpPr>
        <p:spPr>
          <a:xfrm>
            <a:off x="5464768" y="2261524"/>
            <a:ext cx="2043251" cy="6778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Dec - 2020</a:t>
            </a:r>
          </a:p>
        </p:txBody>
      </p:sp>
      <p:sp>
        <p:nvSpPr>
          <p:cNvPr id="36" name="TextBox 35">
            <a:extLst>
              <a:ext uri="{FF2B5EF4-FFF2-40B4-BE49-F238E27FC236}">
                <a16:creationId xmlns:a16="http://schemas.microsoft.com/office/drawing/2014/main" id="{F5D8C18B-F0F7-4D7F-A77C-F47063CB8B0B}"/>
              </a:ext>
            </a:extLst>
          </p:cNvPr>
          <p:cNvSpPr txBox="1"/>
          <p:nvPr/>
        </p:nvSpPr>
        <p:spPr>
          <a:xfrm>
            <a:off x="7490941" y="2435259"/>
            <a:ext cx="4668578" cy="415498"/>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Unit 4 – Established in Anantapur AP</a:t>
            </a:r>
          </a:p>
        </p:txBody>
      </p:sp>
      <p:sp>
        <p:nvSpPr>
          <p:cNvPr id="37" name="Rectangle: Rounded Corners 36">
            <a:extLst>
              <a:ext uri="{FF2B5EF4-FFF2-40B4-BE49-F238E27FC236}">
                <a16:creationId xmlns:a16="http://schemas.microsoft.com/office/drawing/2014/main" id="{CE90AA82-8300-44BB-BFFF-C99E12ACD650}"/>
              </a:ext>
            </a:extLst>
          </p:cNvPr>
          <p:cNvSpPr/>
          <p:nvPr/>
        </p:nvSpPr>
        <p:spPr>
          <a:xfrm>
            <a:off x="6206402" y="1521320"/>
            <a:ext cx="2043251" cy="6778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1800" dirty="0"/>
              <a:t>Mar - 2021</a:t>
            </a:r>
          </a:p>
        </p:txBody>
      </p:sp>
      <p:sp>
        <p:nvSpPr>
          <p:cNvPr id="38" name="TextBox 37">
            <a:extLst>
              <a:ext uri="{FF2B5EF4-FFF2-40B4-BE49-F238E27FC236}">
                <a16:creationId xmlns:a16="http://schemas.microsoft.com/office/drawing/2014/main" id="{380FA2E5-E403-4A22-9361-D3D32F62FE4C}"/>
              </a:ext>
            </a:extLst>
          </p:cNvPr>
          <p:cNvSpPr txBox="1"/>
          <p:nvPr/>
        </p:nvSpPr>
        <p:spPr>
          <a:xfrm>
            <a:off x="8249653" y="1562033"/>
            <a:ext cx="4887639" cy="738664"/>
          </a:xfrm>
          <a:prstGeom prst="rect">
            <a:avLst/>
          </a:prstGeom>
          <a:noFill/>
        </p:spPr>
        <p:txBody>
          <a:bodyPr wrap="square" rtlCol="0">
            <a:spAutoFit/>
          </a:bodyPr>
          <a:lstStyle/>
          <a:p>
            <a:r>
              <a:rPr lang="en-US" sz="2100" dirty="0">
                <a:solidFill>
                  <a:srgbClr val="116937"/>
                </a:solidFill>
                <a:latin typeface="Times New Roman" panose="02020603050405020304" pitchFamily="18" charset="0"/>
                <a:cs typeface="Times New Roman" panose="02020603050405020304" pitchFamily="18" charset="0"/>
              </a:rPr>
              <a:t>Screen Printing, IMD and Chrome plating product group added</a:t>
            </a:r>
          </a:p>
        </p:txBody>
      </p:sp>
    </p:spTree>
    <p:extLst>
      <p:ext uri="{BB962C8B-B14F-4D97-AF65-F5344CB8AC3E}">
        <p14:creationId xmlns:p14="http://schemas.microsoft.com/office/powerpoint/2010/main" val="10188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2D856-1A65-E168-1B6D-2E14CC7E5282}"/>
              </a:ext>
            </a:extLst>
          </p:cNvPr>
          <p:cNvPicPr>
            <a:picLocks noChangeAspect="1"/>
          </p:cNvPicPr>
          <p:nvPr/>
        </p:nvPicPr>
        <p:blipFill>
          <a:blip r:embed="rId2"/>
          <a:stretch>
            <a:fillRect/>
          </a:stretch>
        </p:blipFill>
        <p:spPr>
          <a:xfrm>
            <a:off x="568080" y="2230481"/>
            <a:ext cx="11650616" cy="6506347"/>
          </a:xfrm>
          <a:prstGeom prst="rect">
            <a:avLst/>
          </a:prstGeom>
        </p:spPr>
      </p:pic>
      <p:sp>
        <p:nvSpPr>
          <p:cNvPr id="6" name="Text Box 7">
            <a:extLst>
              <a:ext uri="{FF2B5EF4-FFF2-40B4-BE49-F238E27FC236}">
                <a16:creationId xmlns:a16="http://schemas.microsoft.com/office/drawing/2014/main" id="{06B60A15-51B6-43E3-AF8E-F3671BF78CBE}"/>
              </a:ext>
            </a:extLst>
          </p:cNvPr>
          <p:cNvSpPr txBox="1">
            <a:spLocks noChangeArrowheads="1"/>
          </p:cNvSpPr>
          <p:nvPr/>
        </p:nvSpPr>
        <p:spPr bwMode="auto">
          <a:xfrm>
            <a:off x="6013938" y="8736828"/>
            <a:ext cx="773723" cy="400110"/>
          </a:xfrm>
          <a:prstGeom prst="rect">
            <a:avLst/>
          </a:prstGeom>
          <a:noFill/>
          <a:ln w="9525">
            <a:noFill/>
            <a:miter lim="800000"/>
            <a:headEnd/>
            <a:tailEnd/>
          </a:ln>
        </p:spPr>
        <p:txBody>
          <a:bodyPr>
            <a:spAutoFit/>
          </a:bodyPr>
          <a:lstStyle/>
          <a:p>
            <a:pPr>
              <a:spcBef>
                <a:spcPct val="50000"/>
              </a:spcBef>
            </a:pPr>
            <a:r>
              <a:rPr lang="en-US" sz="2000" dirty="0"/>
              <a:t>Year</a:t>
            </a:r>
          </a:p>
        </p:txBody>
      </p:sp>
      <p:sp>
        <p:nvSpPr>
          <p:cNvPr id="7" name="Text Box 8">
            <a:extLst>
              <a:ext uri="{FF2B5EF4-FFF2-40B4-BE49-F238E27FC236}">
                <a16:creationId xmlns:a16="http://schemas.microsoft.com/office/drawing/2014/main" id="{CDC0B390-26BA-4952-A207-CD44F1332E88}"/>
              </a:ext>
            </a:extLst>
          </p:cNvPr>
          <p:cNvSpPr txBox="1">
            <a:spLocks noChangeArrowheads="1"/>
          </p:cNvSpPr>
          <p:nvPr/>
        </p:nvSpPr>
        <p:spPr bwMode="auto">
          <a:xfrm>
            <a:off x="7390007" y="1663869"/>
            <a:ext cx="2493457" cy="369332"/>
          </a:xfrm>
          <a:prstGeom prst="rect">
            <a:avLst/>
          </a:prstGeom>
          <a:noFill/>
          <a:ln w="9525">
            <a:noFill/>
            <a:miter lim="800000"/>
            <a:headEnd/>
            <a:tailEnd/>
          </a:ln>
        </p:spPr>
        <p:txBody>
          <a:bodyPr wrap="square">
            <a:spAutoFit/>
          </a:bodyPr>
          <a:lstStyle/>
          <a:p>
            <a:pPr algn="ctr">
              <a:spcBef>
                <a:spcPct val="50000"/>
              </a:spcBef>
            </a:pPr>
            <a:r>
              <a:rPr lang="en-US" sz="1800" dirty="0"/>
              <a:t>Turn over in INR Crores</a:t>
            </a:r>
          </a:p>
        </p:txBody>
      </p:sp>
      <p:sp>
        <p:nvSpPr>
          <p:cNvPr id="8" name="Callout: Line 7">
            <a:extLst>
              <a:ext uri="{FF2B5EF4-FFF2-40B4-BE49-F238E27FC236}">
                <a16:creationId xmlns:a16="http://schemas.microsoft.com/office/drawing/2014/main" id="{5A3C43F9-D4A0-4A47-95D2-3B18800405AE}"/>
              </a:ext>
            </a:extLst>
          </p:cNvPr>
          <p:cNvSpPr/>
          <p:nvPr/>
        </p:nvSpPr>
        <p:spPr>
          <a:xfrm>
            <a:off x="11808758" y="1830370"/>
            <a:ext cx="923205" cy="400111"/>
          </a:xfrm>
          <a:prstGeom prst="borderCallout1">
            <a:avLst>
              <a:gd name="adj1" fmla="val 38750"/>
              <a:gd name="adj2" fmla="val -432"/>
              <a:gd name="adj3" fmla="val 136812"/>
              <a:gd name="adj4" fmla="val -38333"/>
            </a:avLst>
          </a:pr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Plan</a:t>
            </a:r>
          </a:p>
        </p:txBody>
      </p:sp>
      <p:sp>
        <p:nvSpPr>
          <p:cNvPr id="9" name="TextBox 8">
            <a:extLst>
              <a:ext uri="{FF2B5EF4-FFF2-40B4-BE49-F238E27FC236}">
                <a16:creationId xmlns:a16="http://schemas.microsoft.com/office/drawing/2014/main" id="{633E8F82-901A-99F8-BE2D-B30643BB7A54}"/>
              </a:ext>
            </a:extLst>
          </p:cNvPr>
          <p:cNvSpPr txBox="1"/>
          <p:nvPr/>
        </p:nvSpPr>
        <p:spPr>
          <a:xfrm>
            <a:off x="148015" y="331458"/>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SALES GROWTH</a:t>
            </a:r>
          </a:p>
        </p:txBody>
      </p:sp>
    </p:spTree>
    <p:extLst>
      <p:ext uri="{BB962C8B-B14F-4D97-AF65-F5344CB8AC3E}">
        <p14:creationId xmlns:p14="http://schemas.microsoft.com/office/powerpoint/2010/main" val="52209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5CEEB9-DF5D-409D-BD99-1AA4924767F9}"/>
              </a:ext>
            </a:extLst>
          </p:cNvPr>
          <p:cNvSpPr txBox="1"/>
          <p:nvPr/>
        </p:nvSpPr>
        <p:spPr>
          <a:xfrm>
            <a:off x="0" y="30961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PROCESS PORTFOLIO</a:t>
            </a:r>
          </a:p>
        </p:txBody>
      </p:sp>
      <p:sp>
        <p:nvSpPr>
          <p:cNvPr id="3" name="TextBox 2">
            <a:extLst>
              <a:ext uri="{FF2B5EF4-FFF2-40B4-BE49-F238E27FC236}">
                <a16:creationId xmlns:a16="http://schemas.microsoft.com/office/drawing/2014/main" id="{0E269DCD-8608-4FF1-A2A1-8C15FEC1492D}"/>
              </a:ext>
            </a:extLst>
          </p:cNvPr>
          <p:cNvSpPr txBox="1"/>
          <p:nvPr/>
        </p:nvSpPr>
        <p:spPr>
          <a:xfrm>
            <a:off x="515940" y="1975104"/>
            <a:ext cx="7512492" cy="6694140"/>
          </a:xfrm>
          <a:prstGeom prst="rect">
            <a:avLst/>
          </a:prstGeom>
          <a:noFill/>
        </p:spPr>
        <p:txBody>
          <a:bodyPr wrap="square" rtlCol="0">
            <a:spAutoFit/>
          </a:bodyPr>
          <a:lstStyle/>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Plastic Injection Molding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Painting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Pad Printing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Laser Etching</a:t>
            </a:r>
          </a:p>
          <a:p>
            <a:pPr marL="514350" indent="-514350">
              <a:buFontTx/>
              <a:buAutoNum type="arabicPeriod"/>
            </a:pPr>
            <a:r>
              <a:rPr lang="en-US" sz="2600" b="1" dirty="0">
                <a:solidFill>
                  <a:srgbClr val="116937"/>
                </a:solidFill>
                <a:latin typeface="Times New Roman" panose="02020603050405020304" pitchFamily="18" charset="0"/>
                <a:cs typeface="Times New Roman" panose="02020603050405020304" pitchFamily="18" charset="0"/>
              </a:rPr>
              <a:t>Chrome Plating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Hot Foil Stamping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Ultrasonic Welding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Value added assembly</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Screen Printing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Membrane switches</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IMD – In Mold Decorative</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IML – In Mold Labelling</a:t>
            </a:r>
          </a:p>
          <a:p>
            <a:pPr marL="514350" indent="-514350">
              <a:buAutoNum type="arabicPeriod"/>
            </a:pPr>
            <a:r>
              <a:rPr lang="en-US" sz="2600" b="1" dirty="0">
                <a:solidFill>
                  <a:srgbClr val="116937"/>
                </a:solidFill>
                <a:latin typeface="Times New Roman" panose="02020603050405020304" pitchFamily="18" charset="0"/>
                <a:cs typeface="Times New Roman" panose="02020603050405020304" pitchFamily="18" charset="0"/>
              </a:rPr>
              <a:t>IME – In Mold Electronics</a:t>
            </a:r>
          </a:p>
          <a:p>
            <a:pPr marL="514350" indent="-514350">
              <a:lnSpc>
                <a:spcPct val="150000"/>
              </a:lnSpc>
              <a:buAutoNum type="arabicPeriod"/>
            </a:pPr>
            <a:endParaRPr lang="en-US" sz="2600" b="1" dirty="0">
              <a:solidFill>
                <a:srgbClr val="116937"/>
              </a:solidFill>
              <a:latin typeface="Times New Roman" panose="02020603050405020304" pitchFamily="18" charset="0"/>
              <a:cs typeface="Times New Roman" panose="02020603050405020304" pitchFamily="18" charset="0"/>
            </a:endParaRPr>
          </a:p>
          <a:p>
            <a:pPr marL="514350" indent="-514350">
              <a:buAutoNum type="arabicPeriod"/>
            </a:pPr>
            <a:endParaRPr lang="en-US" sz="2600" b="1" dirty="0">
              <a:solidFill>
                <a:srgbClr val="116937"/>
              </a:solidFill>
              <a:latin typeface="Times New Roman" panose="02020603050405020304" pitchFamily="18" charset="0"/>
              <a:cs typeface="Times New Roman" panose="02020603050405020304" pitchFamily="18" charset="0"/>
            </a:endParaRPr>
          </a:p>
          <a:p>
            <a:pPr marL="514350" indent="-514350">
              <a:buAutoNum type="arabicPeriod"/>
            </a:pPr>
            <a:endParaRPr lang="en-US" sz="2600" b="1" dirty="0">
              <a:solidFill>
                <a:srgbClr val="1169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858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5EBA6-130B-4AD4-B490-CCB3AD3D334F}"/>
              </a:ext>
            </a:extLst>
          </p:cNvPr>
          <p:cNvSpPr txBox="1"/>
          <p:nvPr/>
        </p:nvSpPr>
        <p:spPr>
          <a:xfrm>
            <a:off x="1556426" y="309616"/>
            <a:ext cx="11245174"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PLASTIC INJECTION MOLDING  </a:t>
            </a:r>
          </a:p>
        </p:txBody>
      </p:sp>
      <p:sp>
        <p:nvSpPr>
          <p:cNvPr id="17" name="Title 1">
            <a:extLst>
              <a:ext uri="{FF2B5EF4-FFF2-40B4-BE49-F238E27FC236}">
                <a16:creationId xmlns:a16="http://schemas.microsoft.com/office/drawing/2014/main" id="{AC8A385B-BCB2-4A4C-BA8E-1B06D777C6C3}"/>
              </a:ext>
            </a:extLst>
          </p:cNvPr>
          <p:cNvSpPr txBox="1">
            <a:spLocks/>
          </p:cNvSpPr>
          <p:nvPr/>
        </p:nvSpPr>
        <p:spPr>
          <a:xfrm>
            <a:off x="153733" y="1536575"/>
            <a:ext cx="6012408" cy="7570849"/>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Plastic Injection Molding</a:t>
            </a:r>
          </a:p>
          <a:p>
            <a:endParaRPr lang="en-US" sz="2700" b="1" dirty="0">
              <a:solidFill>
                <a:srgbClr val="002060"/>
              </a:solidFill>
            </a:endParaRPr>
          </a:p>
          <a:p>
            <a:r>
              <a:rPr lang="en-US" sz="2800" b="1" dirty="0">
                <a:solidFill>
                  <a:srgbClr val="116937"/>
                </a:solidFill>
                <a:latin typeface="Times New Roman" panose="02020603050405020304" pitchFamily="18" charset="0"/>
                <a:ea typeface="+mn-ea"/>
                <a:cs typeface="Times New Roman" panose="02020603050405020304" pitchFamily="18" charset="0"/>
              </a:rPr>
              <a:t>Advantages: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Have a huge range of molding machine from 50T to 1300T fully automated.</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Clear part, Colored clear part and different surface finishes as per customer standard.</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High Efficiency with enhanced strength.</a:t>
            </a:r>
          </a:p>
          <a:p>
            <a:endParaRPr lang="en-IN" sz="3200" dirty="0">
              <a:solidFill>
                <a:srgbClr val="002060"/>
              </a:solidFill>
            </a:endParaRPr>
          </a:p>
          <a:p>
            <a:r>
              <a:rPr lang="en-IN" sz="2800" b="1" dirty="0">
                <a:solidFill>
                  <a:srgbClr val="116937"/>
                </a:solidFill>
                <a:latin typeface="Times New Roman" panose="02020603050405020304" pitchFamily="18" charset="0"/>
                <a:ea typeface="+mn-ea"/>
                <a:cs typeface="Times New Roman" panose="02020603050405020304" pitchFamily="18" charset="0"/>
              </a:rPr>
              <a:t>Applications : </a:t>
            </a:r>
            <a:r>
              <a:rPr lang="en-IN" sz="2600" dirty="0">
                <a:solidFill>
                  <a:srgbClr val="116937"/>
                </a:solidFill>
                <a:latin typeface="Times New Roman" panose="02020603050405020304" pitchFamily="18" charset="0"/>
                <a:ea typeface="+mn-ea"/>
                <a:cs typeface="Times New Roman" panose="02020603050405020304" pitchFamily="18" charset="0"/>
              </a:rPr>
              <a:t>Home Appliances, Automotive, Mobile communications etc.</a:t>
            </a:r>
          </a:p>
          <a:p>
            <a:endParaRPr lang="en-US" sz="2600" dirty="0">
              <a:solidFill>
                <a:srgbClr val="116937"/>
              </a:solidFill>
              <a:latin typeface="Times New Roman" panose="02020603050405020304" pitchFamily="18" charset="0"/>
              <a:ea typeface="+mn-ea"/>
              <a:cs typeface="Times New Roman" panose="02020603050405020304" pitchFamily="18" charset="0"/>
            </a:endParaRPr>
          </a:p>
          <a:p>
            <a:r>
              <a:rPr lang="en-IN" sz="2800" b="1" dirty="0">
                <a:solidFill>
                  <a:srgbClr val="116937"/>
                </a:solidFill>
                <a:latin typeface="Times New Roman" panose="02020603050405020304" pitchFamily="18" charset="0"/>
                <a:ea typeface="+mn-ea"/>
                <a:cs typeface="Times New Roman" panose="02020603050405020304" pitchFamily="18" charset="0"/>
              </a:rPr>
              <a:t>Major Customers </a:t>
            </a:r>
            <a:r>
              <a:rPr lang="en-IN" sz="3200" b="1" dirty="0">
                <a:solidFill>
                  <a:srgbClr val="116937"/>
                </a:solidFill>
                <a:latin typeface="Times New Roman" panose="02020603050405020304" pitchFamily="18" charset="0"/>
                <a:cs typeface="Times New Roman" panose="02020603050405020304" pitchFamily="18" charset="0"/>
              </a:rPr>
              <a:t>:  </a:t>
            </a:r>
            <a:r>
              <a:rPr lang="en-IN" sz="2600" dirty="0">
                <a:solidFill>
                  <a:srgbClr val="116937"/>
                </a:solidFill>
                <a:latin typeface="Times New Roman" panose="02020603050405020304" pitchFamily="18" charset="0"/>
                <a:ea typeface="+mn-ea"/>
                <a:cs typeface="Times New Roman" panose="02020603050405020304" pitchFamily="18" charset="0"/>
              </a:rPr>
              <a:t>Faurecia</a:t>
            </a:r>
            <a:r>
              <a:rPr lang="en-IN" sz="3200" b="1" dirty="0">
                <a:solidFill>
                  <a:srgbClr val="116937"/>
                </a:solidFill>
                <a:latin typeface="Times New Roman" panose="02020603050405020304" pitchFamily="18" charset="0"/>
                <a:cs typeface="Times New Roman" panose="02020603050405020304" pitchFamily="18" charset="0"/>
              </a:rPr>
              <a:t> </a:t>
            </a:r>
            <a:r>
              <a:rPr lang="en-IN" sz="2600" dirty="0">
                <a:solidFill>
                  <a:srgbClr val="116937"/>
                </a:solidFill>
                <a:latin typeface="Times New Roman" panose="02020603050405020304" pitchFamily="18" charset="0"/>
                <a:ea typeface="+mn-ea"/>
                <a:cs typeface="Times New Roman" panose="02020603050405020304" pitchFamily="18" charset="0"/>
              </a:rPr>
              <a:t>Visteon, Nifco, LS Automotive, </a:t>
            </a:r>
            <a:r>
              <a:rPr lang="en-IN" sz="2600" dirty="0" err="1">
                <a:solidFill>
                  <a:srgbClr val="116937"/>
                </a:solidFill>
                <a:latin typeface="Times New Roman" panose="02020603050405020304" pitchFamily="18" charset="0"/>
                <a:ea typeface="+mn-ea"/>
                <a:cs typeface="Times New Roman" panose="02020603050405020304" pitchFamily="18" charset="0"/>
              </a:rPr>
              <a:t>Reydel</a:t>
            </a:r>
            <a:r>
              <a:rPr lang="en-IN" sz="2600" dirty="0">
                <a:solidFill>
                  <a:srgbClr val="116937"/>
                </a:solidFill>
                <a:latin typeface="Times New Roman" panose="02020603050405020304" pitchFamily="18" charset="0"/>
                <a:ea typeface="+mn-ea"/>
                <a:cs typeface="Times New Roman" panose="02020603050405020304" pitchFamily="18" charset="0"/>
              </a:rPr>
              <a:t>/SMRC Automotive, </a:t>
            </a:r>
            <a:r>
              <a:rPr lang="en-IN" sz="2600" dirty="0" err="1">
                <a:solidFill>
                  <a:srgbClr val="116937"/>
                </a:solidFill>
                <a:latin typeface="Times New Roman" panose="02020603050405020304" pitchFamily="18" charset="0"/>
                <a:ea typeface="+mn-ea"/>
                <a:cs typeface="Times New Roman" panose="02020603050405020304" pitchFamily="18" charset="0"/>
              </a:rPr>
              <a:t>Kostal</a:t>
            </a:r>
            <a:r>
              <a:rPr lang="en-IN" sz="2600" dirty="0">
                <a:solidFill>
                  <a:srgbClr val="116937"/>
                </a:solidFill>
                <a:latin typeface="Times New Roman" panose="02020603050405020304" pitchFamily="18" charset="0"/>
                <a:ea typeface="+mn-ea"/>
                <a:cs typeface="Times New Roman" panose="02020603050405020304" pitchFamily="18" charset="0"/>
              </a:rPr>
              <a:t>, </a:t>
            </a:r>
            <a:r>
              <a:rPr lang="en-IN" sz="2600" dirty="0" err="1">
                <a:solidFill>
                  <a:srgbClr val="116937"/>
                </a:solidFill>
                <a:latin typeface="Times New Roman" panose="02020603050405020304" pitchFamily="18" charset="0"/>
                <a:ea typeface="+mn-ea"/>
                <a:cs typeface="Times New Roman" panose="02020603050405020304" pitchFamily="18" charset="0"/>
              </a:rPr>
              <a:t>seoyon</a:t>
            </a:r>
            <a:r>
              <a:rPr lang="en-IN" sz="2600" dirty="0">
                <a:solidFill>
                  <a:srgbClr val="116937"/>
                </a:solidFill>
                <a:latin typeface="Times New Roman" panose="02020603050405020304" pitchFamily="18" charset="0"/>
                <a:ea typeface="+mn-ea"/>
                <a:cs typeface="Times New Roman" panose="02020603050405020304" pitchFamily="18" charset="0"/>
              </a:rPr>
              <a:t> e-</a:t>
            </a:r>
            <a:r>
              <a:rPr lang="en-IN" sz="2600" dirty="0" err="1">
                <a:solidFill>
                  <a:srgbClr val="116937"/>
                </a:solidFill>
                <a:latin typeface="Times New Roman" panose="02020603050405020304" pitchFamily="18" charset="0"/>
                <a:ea typeface="+mn-ea"/>
                <a:cs typeface="Times New Roman" panose="02020603050405020304" pitchFamily="18" charset="0"/>
              </a:rPr>
              <a:t>hwa</a:t>
            </a:r>
            <a:r>
              <a:rPr lang="en-IN" sz="2600" dirty="0">
                <a:solidFill>
                  <a:srgbClr val="116937"/>
                </a:solidFill>
                <a:latin typeface="Times New Roman" panose="02020603050405020304" pitchFamily="18" charset="0"/>
                <a:ea typeface="+mn-ea"/>
                <a:cs typeface="Times New Roman" panose="02020603050405020304" pitchFamily="18" charset="0"/>
              </a:rPr>
              <a:t> automotive </a:t>
            </a:r>
            <a:r>
              <a:rPr lang="en-IN" sz="2600" dirty="0" err="1">
                <a:solidFill>
                  <a:srgbClr val="116937"/>
                </a:solidFill>
                <a:latin typeface="Times New Roman" panose="02020603050405020304" pitchFamily="18" charset="0"/>
                <a:ea typeface="+mn-ea"/>
                <a:cs typeface="Times New Roman" panose="02020603050405020304" pitchFamily="18" charset="0"/>
              </a:rPr>
              <a:t>Bharath</a:t>
            </a:r>
            <a:r>
              <a:rPr lang="en-IN" sz="2600" dirty="0">
                <a:solidFill>
                  <a:srgbClr val="116937"/>
                </a:solidFill>
                <a:latin typeface="Times New Roman" panose="02020603050405020304" pitchFamily="18" charset="0"/>
                <a:ea typeface="+mn-ea"/>
                <a:cs typeface="Times New Roman" panose="02020603050405020304" pitchFamily="18" charset="0"/>
              </a:rPr>
              <a:t> Benz, Hyundai, Renault Nissan, Ford, PSA, BENZ, Whirlpool, Phillips, BSH etc.</a:t>
            </a:r>
          </a:p>
          <a:p>
            <a:endParaRPr lang="en-US" sz="2700" dirty="0">
              <a:solidFill>
                <a:srgbClr val="002060"/>
              </a:solidFill>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pic>
        <p:nvPicPr>
          <p:cNvPr id="18" name="Picture 17">
            <a:extLst>
              <a:ext uri="{FF2B5EF4-FFF2-40B4-BE49-F238E27FC236}">
                <a16:creationId xmlns:a16="http://schemas.microsoft.com/office/drawing/2014/main" id="{95E7CF59-1955-4DB7-8A21-AABE4B0643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6107043" y="1502659"/>
            <a:ext cx="1215673" cy="1363500"/>
          </a:xfrm>
          <a:prstGeom prst="rect">
            <a:avLst/>
          </a:prstGeom>
        </p:spPr>
      </p:pic>
      <p:pic>
        <p:nvPicPr>
          <p:cNvPr id="19" name="Picture 18">
            <a:extLst>
              <a:ext uri="{FF2B5EF4-FFF2-40B4-BE49-F238E27FC236}">
                <a16:creationId xmlns:a16="http://schemas.microsoft.com/office/drawing/2014/main" id="{6299B929-0C57-4498-B603-C4AB4062BC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666" b="9180"/>
          <a:stretch/>
        </p:blipFill>
        <p:spPr>
          <a:xfrm>
            <a:off x="11265999" y="3069230"/>
            <a:ext cx="1136517" cy="1303771"/>
          </a:xfrm>
          <a:prstGeom prst="rect">
            <a:avLst/>
          </a:prstGeom>
        </p:spPr>
      </p:pic>
      <p:pic>
        <p:nvPicPr>
          <p:cNvPr id="20" name="Picture 19">
            <a:extLst>
              <a:ext uri="{FF2B5EF4-FFF2-40B4-BE49-F238E27FC236}">
                <a16:creationId xmlns:a16="http://schemas.microsoft.com/office/drawing/2014/main" id="{1A573C91-94FE-435F-9A62-0B80D33AC27B}"/>
              </a:ext>
            </a:extLst>
          </p:cNvPr>
          <p:cNvPicPr>
            <a:picLocks noChangeAspect="1" noChangeArrowheads="1"/>
          </p:cNvPicPr>
          <p:nvPr/>
        </p:nvPicPr>
        <p:blipFill>
          <a:blip r:embed="rId4" cstate="email"/>
          <a:srcRect/>
          <a:stretch>
            <a:fillRect/>
          </a:stretch>
        </p:blipFill>
        <p:spPr bwMode="auto">
          <a:xfrm>
            <a:off x="8282221" y="1576572"/>
            <a:ext cx="1790973" cy="1254893"/>
          </a:xfrm>
          <a:prstGeom prst="rect">
            <a:avLst/>
          </a:prstGeom>
        </p:spPr>
      </p:pic>
      <p:pic>
        <p:nvPicPr>
          <p:cNvPr id="21" name="Content Placeholder 7" descr="PHOTO_20181203_103217">
            <a:extLst>
              <a:ext uri="{FF2B5EF4-FFF2-40B4-BE49-F238E27FC236}">
                <a16:creationId xmlns:a16="http://schemas.microsoft.com/office/drawing/2014/main" id="{51FAB508-BE76-4C6E-BF23-42E04958451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8355421" y="3069230"/>
            <a:ext cx="2137486" cy="1259640"/>
          </a:xfrm>
          <a:prstGeom prst="rect">
            <a:avLst/>
          </a:prstGeom>
        </p:spPr>
      </p:pic>
      <p:pic>
        <p:nvPicPr>
          <p:cNvPr id="22" name="Content Placeholder 20">
            <a:extLst>
              <a:ext uri="{FF2B5EF4-FFF2-40B4-BE49-F238E27FC236}">
                <a16:creationId xmlns:a16="http://schemas.microsoft.com/office/drawing/2014/main" id="{54C9C6A4-B21B-46F5-B32B-02BEE40ACD8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rot="16200000">
            <a:off x="6235422" y="2900818"/>
            <a:ext cx="1251523" cy="1588349"/>
          </a:xfrm>
          <a:prstGeom prst="rect">
            <a:avLst/>
          </a:prstGeom>
        </p:spPr>
      </p:pic>
      <p:pic>
        <p:nvPicPr>
          <p:cNvPr id="24" name="Content Placeholder 49">
            <a:extLst>
              <a:ext uri="{FF2B5EF4-FFF2-40B4-BE49-F238E27FC236}">
                <a16:creationId xmlns:a16="http://schemas.microsoft.com/office/drawing/2014/main" id="{235A1A19-56B0-48A1-BC53-6BD1F4AA48D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5319"/>
          <a:stretch/>
        </p:blipFill>
        <p:spPr>
          <a:xfrm rot="16200000">
            <a:off x="6264599" y="4132441"/>
            <a:ext cx="1535862" cy="2176718"/>
          </a:xfrm>
          <a:prstGeom prst="rect">
            <a:avLst/>
          </a:prstGeom>
        </p:spPr>
      </p:pic>
      <p:pic>
        <p:nvPicPr>
          <p:cNvPr id="25" name="Content Placeholder 7" descr="IMG_20180903_164308203">
            <a:extLst>
              <a:ext uri="{FF2B5EF4-FFF2-40B4-BE49-F238E27FC236}">
                <a16:creationId xmlns:a16="http://schemas.microsoft.com/office/drawing/2014/main" id="{80C277A8-1548-4DD9-A006-843C019FCB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rot="16200000">
            <a:off x="9821050" y="3136384"/>
            <a:ext cx="1262141" cy="4047094"/>
          </a:xfrm>
          <a:prstGeom prst="rect">
            <a:avLst/>
          </a:prstGeom>
        </p:spPr>
      </p:pic>
      <p:pic>
        <p:nvPicPr>
          <p:cNvPr id="26" name="Picture 2" descr="IMG_20180903_173457128">
            <a:extLst>
              <a:ext uri="{FF2B5EF4-FFF2-40B4-BE49-F238E27FC236}">
                <a16:creationId xmlns:a16="http://schemas.microsoft.com/office/drawing/2014/main" id="{1CE5B547-0C25-437C-B78F-0856A5682FB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0800000">
            <a:off x="10507816" y="1536575"/>
            <a:ext cx="2026336" cy="1294890"/>
          </a:xfrm>
          <a:prstGeom prst="rect">
            <a:avLst/>
          </a:prstGeom>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EEC993A-B16A-44F7-B664-CC974E9AAF8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66141" y="6079049"/>
            <a:ext cx="1732778" cy="1738626"/>
          </a:xfrm>
          <a:prstGeom prst="rect">
            <a:avLst/>
          </a:prstGeom>
        </p:spPr>
      </p:pic>
      <p:pic>
        <p:nvPicPr>
          <p:cNvPr id="30" name="Picture 29" descr="WhatsApp Image 2017-12-23 at 11.54.02 AM (1)">
            <a:extLst>
              <a:ext uri="{FF2B5EF4-FFF2-40B4-BE49-F238E27FC236}">
                <a16:creationId xmlns:a16="http://schemas.microsoft.com/office/drawing/2014/main" id="{BC71B8C9-B1CE-4A80-A841-24101F103E3D}"/>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8358623" y="6057812"/>
            <a:ext cx="1714571" cy="1708489"/>
          </a:xfrm>
          <a:prstGeom prst="rect">
            <a:avLst/>
          </a:prstGeom>
          <a:ln>
            <a:solidFill>
              <a:schemeClr val="bg1"/>
            </a:solidFill>
          </a:ln>
        </p:spPr>
      </p:pic>
      <p:pic>
        <p:nvPicPr>
          <p:cNvPr id="32" name="Picture 31">
            <a:extLst>
              <a:ext uri="{FF2B5EF4-FFF2-40B4-BE49-F238E27FC236}">
                <a16:creationId xmlns:a16="http://schemas.microsoft.com/office/drawing/2014/main" id="{3984B55A-C434-45BE-8FB8-CA7147AF78F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rot="5400000">
            <a:off x="10383855" y="5956984"/>
            <a:ext cx="1778374" cy="1980031"/>
          </a:xfrm>
          <a:prstGeom prst="rect">
            <a:avLst/>
          </a:prstGeom>
        </p:spPr>
      </p:pic>
    </p:spTree>
    <p:extLst>
      <p:ext uri="{BB962C8B-B14F-4D97-AF65-F5344CB8AC3E}">
        <p14:creationId xmlns:p14="http://schemas.microsoft.com/office/powerpoint/2010/main" val="875511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A6BFB-EE67-41FA-A6E0-8A0646456956}"/>
              </a:ext>
            </a:extLst>
          </p:cNvPr>
          <p:cNvSpPr txBox="1"/>
          <p:nvPr/>
        </p:nvSpPr>
        <p:spPr>
          <a:xfrm>
            <a:off x="0" y="30961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PLASTIC PAINTING</a:t>
            </a:r>
          </a:p>
        </p:txBody>
      </p:sp>
      <p:sp>
        <p:nvSpPr>
          <p:cNvPr id="19" name="Title 1">
            <a:extLst>
              <a:ext uri="{FF2B5EF4-FFF2-40B4-BE49-F238E27FC236}">
                <a16:creationId xmlns:a16="http://schemas.microsoft.com/office/drawing/2014/main" id="{AC8A385B-BCB2-4A4C-BA8E-1B06D777C6C3}"/>
              </a:ext>
            </a:extLst>
          </p:cNvPr>
          <p:cNvSpPr txBox="1">
            <a:spLocks/>
          </p:cNvSpPr>
          <p:nvPr/>
        </p:nvSpPr>
        <p:spPr>
          <a:xfrm>
            <a:off x="153733" y="1536575"/>
            <a:ext cx="5879395" cy="7570849"/>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Plastic Painting</a:t>
            </a:r>
          </a:p>
          <a:p>
            <a:endParaRPr lang="en-US" sz="2700" b="1" dirty="0">
              <a:solidFill>
                <a:srgbClr val="002060"/>
              </a:solidFill>
            </a:endParaRPr>
          </a:p>
          <a:p>
            <a:r>
              <a:rPr lang="en-US" sz="2800" b="1" dirty="0">
                <a:solidFill>
                  <a:srgbClr val="116937"/>
                </a:solidFill>
                <a:latin typeface="Times New Roman" panose="02020603050405020304" pitchFamily="18" charset="0"/>
                <a:ea typeface="+mn-ea"/>
                <a:cs typeface="Times New Roman" panose="02020603050405020304" pitchFamily="18" charset="0"/>
              </a:rPr>
              <a:t>Advantages: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Fully automated and robotized painting unit.</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Even distribution of paint with better finish..</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Gloss finish, Matt finish, satin finish soft touch finish etc. can be achieved</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Dual Color painting is possible.</a:t>
            </a:r>
          </a:p>
          <a:p>
            <a:endParaRPr lang="en-IN" sz="3200" dirty="0">
              <a:solidFill>
                <a:srgbClr val="002060"/>
              </a:solidFill>
            </a:endParaRPr>
          </a:p>
          <a:p>
            <a:r>
              <a:rPr lang="en-IN" sz="2800" b="1" dirty="0">
                <a:solidFill>
                  <a:srgbClr val="116937"/>
                </a:solidFill>
                <a:latin typeface="Times New Roman" panose="02020603050405020304" pitchFamily="18" charset="0"/>
                <a:ea typeface="+mn-ea"/>
                <a:cs typeface="Times New Roman" panose="02020603050405020304" pitchFamily="18" charset="0"/>
              </a:rPr>
              <a:t>Applications : </a:t>
            </a:r>
            <a:r>
              <a:rPr lang="en-IN" sz="2600" dirty="0">
                <a:solidFill>
                  <a:srgbClr val="116937"/>
                </a:solidFill>
                <a:latin typeface="Times New Roman" panose="02020603050405020304" pitchFamily="18" charset="0"/>
                <a:ea typeface="+mn-ea"/>
                <a:cs typeface="Times New Roman" panose="02020603050405020304" pitchFamily="18" charset="0"/>
              </a:rPr>
              <a:t>Home Appliances, Automotive interior and exterior parts</a:t>
            </a:r>
          </a:p>
          <a:p>
            <a:endParaRPr lang="en-US" sz="2600" dirty="0">
              <a:solidFill>
                <a:srgbClr val="116937"/>
              </a:solidFill>
              <a:latin typeface="Times New Roman" panose="02020603050405020304" pitchFamily="18" charset="0"/>
              <a:ea typeface="+mn-ea"/>
              <a:cs typeface="Times New Roman" panose="02020603050405020304" pitchFamily="18" charset="0"/>
            </a:endParaRPr>
          </a:p>
          <a:p>
            <a:r>
              <a:rPr lang="en-IN" sz="2800" b="1" dirty="0">
                <a:solidFill>
                  <a:srgbClr val="116937"/>
                </a:solidFill>
                <a:latin typeface="Times New Roman" panose="02020603050405020304" pitchFamily="18" charset="0"/>
                <a:ea typeface="+mn-ea"/>
                <a:cs typeface="Times New Roman" panose="02020603050405020304" pitchFamily="18" charset="0"/>
              </a:rPr>
              <a:t>Major Customers </a:t>
            </a:r>
            <a:r>
              <a:rPr lang="en-IN" sz="3200" b="1" dirty="0">
                <a:solidFill>
                  <a:srgbClr val="116937"/>
                </a:solidFill>
                <a:latin typeface="Times New Roman" panose="02020603050405020304" pitchFamily="18" charset="0"/>
                <a:cs typeface="Times New Roman" panose="02020603050405020304" pitchFamily="18" charset="0"/>
              </a:rPr>
              <a:t>: </a:t>
            </a:r>
            <a:r>
              <a:rPr lang="en-IN" sz="2800" dirty="0">
                <a:solidFill>
                  <a:srgbClr val="116937"/>
                </a:solidFill>
                <a:latin typeface="Times New Roman" panose="02020603050405020304" pitchFamily="18" charset="0"/>
                <a:cs typeface="Times New Roman" panose="02020603050405020304" pitchFamily="18" charset="0"/>
              </a:rPr>
              <a:t>Faurecia</a:t>
            </a:r>
            <a:r>
              <a:rPr lang="en-IN" sz="3600" b="1" dirty="0">
                <a:solidFill>
                  <a:srgbClr val="116937"/>
                </a:solidFill>
                <a:latin typeface="Times New Roman" panose="02020603050405020304" pitchFamily="18" charset="0"/>
                <a:cs typeface="Times New Roman" panose="02020603050405020304" pitchFamily="18" charset="0"/>
              </a:rPr>
              <a:t> </a:t>
            </a:r>
            <a:r>
              <a:rPr lang="en-IN" sz="2800" dirty="0">
                <a:solidFill>
                  <a:srgbClr val="116937"/>
                </a:solidFill>
                <a:latin typeface="Times New Roman" panose="02020603050405020304" pitchFamily="18" charset="0"/>
                <a:cs typeface="Times New Roman" panose="02020603050405020304" pitchFamily="18" charset="0"/>
              </a:rPr>
              <a:t>Visteon, Nifco, LS Automotive, </a:t>
            </a:r>
            <a:r>
              <a:rPr lang="en-IN" sz="2800" dirty="0" err="1">
                <a:solidFill>
                  <a:srgbClr val="116937"/>
                </a:solidFill>
                <a:latin typeface="Times New Roman" panose="02020603050405020304" pitchFamily="18" charset="0"/>
                <a:cs typeface="Times New Roman" panose="02020603050405020304" pitchFamily="18" charset="0"/>
              </a:rPr>
              <a:t>Reydel</a:t>
            </a:r>
            <a:r>
              <a:rPr lang="en-IN" sz="2800" dirty="0">
                <a:solidFill>
                  <a:srgbClr val="116937"/>
                </a:solidFill>
                <a:latin typeface="Times New Roman" panose="02020603050405020304" pitchFamily="18" charset="0"/>
                <a:cs typeface="Times New Roman" panose="02020603050405020304" pitchFamily="18" charset="0"/>
              </a:rPr>
              <a:t>/SMRC Automotive, </a:t>
            </a:r>
            <a:r>
              <a:rPr lang="en-IN" sz="2800" dirty="0" err="1">
                <a:solidFill>
                  <a:srgbClr val="116937"/>
                </a:solidFill>
                <a:latin typeface="Times New Roman" panose="02020603050405020304" pitchFamily="18" charset="0"/>
                <a:cs typeface="Times New Roman" panose="02020603050405020304" pitchFamily="18" charset="0"/>
              </a:rPr>
              <a:t>Kostal</a:t>
            </a:r>
            <a:r>
              <a:rPr lang="en-IN" sz="2800" dirty="0">
                <a:solidFill>
                  <a:srgbClr val="116937"/>
                </a:solidFill>
                <a:latin typeface="Times New Roman" panose="02020603050405020304" pitchFamily="18" charset="0"/>
                <a:cs typeface="Times New Roman" panose="02020603050405020304" pitchFamily="18" charset="0"/>
              </a:rPr>
              <a:t>, </a:t>
            </a:r>
            <a:r>
              <a:rPr lang="en-IN" sz="2800" dirty="0" err="1">
                <a:solidFill>
                  <a:srgbClr val="116937"/>
                </a:solidFill>
                <a:latin typeface="Times New Roman" panose="02020603050405020304" pitchFamily="18" charset="0"/>
                <a:cs typeface="Times New Roman" panose="02020603050405020304" pitchFamily="18" charset="0"/>
              </a:rPr>
              <a:t>seoyon</a:t>
            </a:r>
            <a:r>
              <a:rPr lang="en-IN" sz="2800" dirty="0">
                <a:solidFill>
                  <a:srgbClr val="116937"/>
                </a:solidFill>
                <a:latin typeface="Times New Roman" panose="02020603050405020304" pitchFamily="18" charset="0"/>
                <a:cs typeface="Times New Roman" panose="02020603050405020304" pitchFamily="18" charset="0"/>
              </a:rPr>
              <a:t> e-</a:t>
            </a:r>
            <a:r>
              <a:rPr lang="en-IN" sz="2800" dirty="0" err="1">
                <a:solidFill>
                  <a:srgbClr val="116937"/>
                </a:solidFill>
                <a:latin typeface="Times New Roman" panose="02020603050405020304" pitchFamily="18" charset="0"/>
                <a:cs typeface="Times New Roman" panose="02020603050405020304" pitchFamily="18" charset="0"/>
              </a:rPr>
              <a:t>hwa</a:t>
            </a:r>
            <a:r>
              <a:rPr lang="en-IN" sz="2800" dirty="0">
                <a:solidFill>
                  <a:srgbClr val="116937"/>
                </a:solidFill>
                <a:latin typeface="Times New Roman" panose="02020603050405020304" pitchFamily="18" charset="0"/>
                <a:cs typeface="Times New Roman" panose="02020603050405020304" pitchFamily="18" charset="0"/>
              </a:rPr>
              <a:t> automotive </a:t>
            </a:r>
            <a:r>
              <a:rPr lang="en-IN" sz="2800" dirty="0" err="1">
                <a:solidFill>
                  <a:srgbClr val="116937"/>
                </a:solidFill>
                <a:latin typeface="Times New Roman" panose="02020603050405020304" pitchFamily="18" charset="0"/>
                <a:cs typeface="Times New Roman" panose="02020603050405020304" pitchFamily="18" charset="0"/>
              </a:rPr>
              <a:t>Bharath</a:t>
            </a:r>
            <a:r>
              <a:rPr lang="en-IN" sz="2800" dirty="0">
                <a:solidFill>
                  <a:srgbClr val="116937"/>
                </a:solidFill>
                <a:latin typeface="Times New Roman" panose="02020603050405020304" pitchFamily="18" charset="0"/>
                <a:cs typeface="Times New Roman" panose="02020603050405020304" pitchFamily="18" charset="0"/>
              </a:rPr>
              <a:t> Benz, Hyundai, Renault Nissan, Ford, PSA, BENZ, Whirlpool, Phillips, etc.</a:t>
            </a:r>
          </a:p>
          <a:p>
            <a:endParaRPr lang="en-US" sz="2700" dirty="0">
              <a:solidFill>
                <a:srgbClr val="002060"/>
              </a:solidFill>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pic>
        <p:nvPicPr>
          <p:cNvPr id="23" name="Picture 2">
            <a:extLst>
              <a:ext uri="{FF2B5EF4-FFF2-40B4-BE49-F238E27FC236}">
                <a16:creationId xmlns:a16="http://schemas.microsoft.com/office/drawing/2014/main" id="{8771BB84-CE71-4FEF-924E-32AED6B95A7B}"/>
              </a:ext>
            </a:extLst>
          </p:cNvPr>
          <p:cNvPicPr>
            <a:picLocks noChangeAspect="1" noChangeArrowheads="1"/>
          </p:cNvPicPr>
          <p:nvPr/>
        </p:nvPicPr>
        <p:blipFill>
          <a:blip r:embed="rId2" cstate="screen"/>
          <a:srcRect/>
          <a:stretch>
            <a:fillRect/>
          </a:stretch>
        </p:blipFill>
        <p:spPr bwMode="auto">
          <a:xfrm>
            <a:off x="10084977" y="6435384"/>
            <a:ext cx="1794407" cy="1672191"/>
          </a:xfrm>
          <a:prstGeom prst="rect">
            <a:avLst/>
          </a:prstGeom>
        </p:spPr>
      </p:pic>
      <p:pic>
        <p:nvPicPr>
          <p:cNvPr id="24" name="Picture 23">
            <a:extLst>
              <a:ext uri="{FF2B5EF4-FFF2-40B4-BE49-F238E27FC236}">
                <a16:creationId xmlns:a16="http://schemas.microsoft.com/office/drawing/2014/main" id="{40FF4E4E-4B33-484B-A826-F41B2FE1EED7}"/>
              </a:ext>
            </a:extLst>
          </p:cNvPr>
          <p:cNvPicPr>
            <a:picLocks noChangeAspect="1" noChangeArrowheads="1"/>
          </p:cNvPicPr>
          <p:nvPr/>
        </p:nvPicPr>
        <p:blipFill>
          <a:blip r:embed="rId3" cstate="email"/>
          <a:srcRect/>
          <a:stretch>
            <a:fillRect/>
          </a:stretch>
        </p:blipFill>
        <p:spPr bwMode="auto">
          <a:xfrm rot="10800000" flipV="1">
            <a:off x="6080632" y="5123908"/>
            <a:ext cx="3493804" cy="1079157"/>
          </a:xfrm>
          <a:prstGeom prst="rect">
            <a:avLst/>
          </a:prstGeom>
        </p:spPr>
      </p:pic>
      <p:pic>
        <p:nvPicPr>
          <p:cNvPr id="25" name="Picture 24">
            <a:extLst>
              <a:ext uri="{FF2B5EF4-FFF2-40B4-BE49-F238E27FC236}">
                <a16:creationId xmlns:a16="http://schemas.microsoft.com/office/drawing/2014/main" id="{98DC935E-3096-4EFA-9C2F-CB4E43C6F625}"/>
              </a:ext>
            </a:extLst>
          </p:cNvPr>
          <p:cNvPicPr>
            <a:picLocks noChangeAspect="1" noChangeArrowheads="1"/>
          </p:cNvPicPr>
          <p:nvPr/>
        </p:nvPicPr>
        <p:blipFill>
          <a:blip r:embed="rId4" cstate="screen"/>
          <a:srcRect/>
          <a:stretch>
            <a:fillRect/>
          </a:stretch>
        </p:blipFill>
        <p:spPr bwMode="auto">
          <a:xfrm>
            <a:off x="10043545" y="5078684"/>
            <a:ext cx="2557392" cy="1124382"/>
          </a:xfrm>
          <a:prstGeom prst="rect">
            <a:avLst/>
          </a:prstGeom>
        </p:spPr>
      </p:pic>
      <p:pic>
        <p:nvPicPr>
          <p:cNvPr id="26" name="Content Placeholder 4" descr="PHOTO_20180313_120633">
            <a:extLst>
              <a:ext uri="{FF2B5EF4-FFF2-40B4-BE49-F238E27FC236}">
                <a16:creationId xmlns:a16="http://schemas.microsoft.com/office/drawing/2014/main" id="{80BA6EDE-3648-4C3A-8ACE-C62A6FD9EF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10084977" y="3322666"/>
            <a:ext cx="2457430" cy="1615754"/>
          </a:xfrm>
          <a:prstGeom prst="rect">
            <a:avLst/>
          </a:prstGeom>
        </p:spPr>
      </p:pic>
      <p:pic>
        <p:nvPicPr>
          <p:cNvPr id="27" name="Content Placeholder 4" descr="PHOTO_20181203_105127">
            <a:extLst>
              <a:ext uri="{FF2B5EF4-FFF2-40B4-BE49-F238E27FC236}">
                <a16:creationId xmlns:a16="http://schemas.microsoft.com/office/drawing/2014/main" id="{CB86A72D-48AF-4F8B-9D87-B7BE5D0BC3F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6228851" y="1632184"/>
            <a:ext cx="3197367" cy="1543174"/>
          </a:xfrm>
          <a:prstGeom prst="rect">
            <a:avLst/>
          </a:prstGeom>
        </p:spPr>
      </p:pic>
      <p:pic>
        <p:nvPicPr>
          <p:cNvPr id="28" name="Content Placeholder 5" descr="PHOTO_20181203_103416">
            <a:extLst>
              <a:ext uri="{FF2B5EF4-FFF2-40B4-BE49-F238E27FC236}">
                <a16:creationId xmlns:a16="http://schemas.microsoft.com/office/drawing/2014/main" id="{259B4B9C-1E43-47BF-B9B2-ACE5F0D9F5B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a:xfrm rot="10800000">
            <a:off x="10084977" y="1579134"/>
            <a:ext cx="2515960" cy="1617819"/>
          </a:xfrm>
          <a:prstGeom prst="rect">
            <a:avLst/>
          </a:prstGeom>
          <a:noFill/>
          <a:ln>
            <a:noFill/>
          </a:ln>
        </p:spPr>
      </p:pic>
      <p:pic>
        <p:nvPicPr>
          <p:cNvPr id="29" name="Content Placeholder 4" descr="PHOTO_20181203_102706">
            <a:extLst>
              <a:ext uri="{FF2B5EF4-FFF2-40B4-BE49-F238E27FC236}">
                <a16:creationId xmlns:a16="http://schemas.microsoft.com/office/drawing/2014/main" id="{AB534B11-B330-4306-B346-C2EEBCB1FE8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b="-919"/>
          <a:stretch>
            <a:fillRect/>
          </a:stretch>
        </p:blipFill>
        <p:spPr>
          <a:xfrm>
            <a:off x="6999298" y="6530044"/>
            <a:ext cx="1885148" cy="1621572"/>
          </a:xfrm>
          <a:prstGeom prst="rect">
            <a:avLst/>
          </a:prstGeom>
        </p:spPr>
      </p:pic>
      <p:pic>
        <p:nvPicPr>
          <p:cNvPr id="30" name="Content Placeholder 6" descr="PHOTO_20181203_102535">
            <a:extLst>
              <a:ext uri="{FF2B5EF4-FFF2-40B4-BE49-F238E27FC236}">
                <a16:creationId xmlns:a16="http://schemas.microsoft.com/office/drawing/2014/main" id="{2C886A02-D7F0-41E4-BE2E-4465EC76F9A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a:xfrm>
            <a:off x="6228851" y="3449259"/>
            <a:ext cx="1713021" cy="1211377"/>
          </a:xfrm>
          <a:prstGeom prst="rect">
            <a:avLst/>
          </a:prstGeom>
        </p:spPr>
      </p:pic>
      <p:pic>
        <p:nvPicPr>
          <p:cNvPr id="31" name="Content Placeholder 7" descr="PHOTO_20181203_102551">
            <a:extLst>
              <a:ext uri="{FF2B5EF4-FFF2-40B4-BE49-F238E27FC236}">
                <a16:creationId xmlns:a16="http://schemas.microsoft.com/office/drawing/2014/main" id="{8011123F-2434-4D22-90E8-41FD7DE29AC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a:xfrm>
            <a:off x="7941872" y="3444076"/>
            <a:ext cx="1598223" cy="1211377"/>
          </a:xfrm>
          <a:prstGeom prst="rect">
            <a:avLst/>
          </a:prstGeom>
        </p:spPr>
      </p:pic>
    </p:spTree>
    <p:extLst>
      <p:ext uri="{BB962C8B-B14F-4D97-AF65-F5344CB8AC3E}">
        <p14:creationId xmlns:p14="http://schemas.microsoft.com/office/powerpoint/2010/main" val="52519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4B32B-3F2B-45B2-B328-E3A6315E60E4}"/>
              </a:ext>
            </a:extLst>
          </p:cNvPr>
          <p:cNvSpPr txBox="1"/>
          <p:nvPr/>
        </p:nvSpPr>
        <p:spPr>
          <a:xfrm>
            <a:off x="0" y="309616"/>
            <a:ext cx="12801600" cy="646331"/>
          </a:xfrm>
          <a:prstGeom prst="rect">
            <a:avLst/>
          </a:prstGeom>
          <a:noFill/>
        </p:spPr>
        <p:txBody>
          <a:bodyPr wrap="square" rtlCol="0">
            <a:spAutoFit/>
          </a:bodyPr>
          <a:lstStyle>
            <a:defPPr>
              <a:defRPr lang="en-US"/>
            </a:defPPr>
            <a:lvl1pPr algn="ctr">
              <a:defRPr sz="5400" b="1">
                <a:gradFill>
                  <a:gsLst>
                    <a:gs pos="0">
                      <a:srgbClr val="33CC33"/>
                    </a:gs>
                    <a:gs pos="74000">
                      <a:srgbClr val="66FF33"/>
                    </a:gs>
                    <a:gs pos="83000">
                      <a:srgbClr val="00B050"/>
                    </a:gs>
                    <a:gs pos="100000">
                      <a:srgbClr val="66FF33"/>
                    </a:gs>
                  </a:gsLst>
                  <a:lin ang="5400000" scaled="1"/>
                </a:gradFill>
              </a:defRPr>
            </a:lvl1pPr>
          </a:lstStyle>
          <a:p>
            <a:r>
              <a:rPr lang="en-US" sz="3600" dirty="0">
                <a:solidFill>
                  <a:srgbClr val="116937"/>
                </a:solidFill>
                <a:latin typeface="Times New Roman" panose="02020603050405020304" pitchFamily="18" charset="0"/>
                <a:cs typeface="Times New Roman" panose="02020603050405020304" pitchFamily="18" charset="0"/>
              </a:rPr>
              <a:t>PAD PRINTING</a:t>
            </a:r>
          </a:p>
        </p:txBody>
      </p:sp>
      <p:pic>
        <p:nvPicPr>
          <p:cNvPr id="3" name="Content Placeholder 4">
            <a:extLst>
              <a:ext uri="{FF2B5EF4-FFF2-40B4-BE49-F238E27FC236}">
                <a16:creationId xmlns:a16="http://schemas.microsoft.com/office/drawing/2014/main" id="{35478242-2E9A-4EED-9C10-01A2E2E18D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rot="10800000">
            <a:off x="10052604" y="4462839"/>
            <a:ext cx="2346660" cy="1840249"/>
          </a:xfrm>
          <a:prstGeom prst="rect">
            <a:avLst/>
          </a:prstGeom>
          <a:ln w="19050">
            <a:noFill/>
            <a:miter lim="800000"/>
            <a:headEnd/>
            <a:tailEnd/>
          </a:ln>
        </p:spPr>
      </p:pic>
      <p:pic>
        <p:nvPicPr>
          <p:cNvPr id="5" name="Content Placeholder 4" descr="PHOTO_20181203_105127">
            <a:extLst>
              <a:ext uri="{FF2B5EF4-FFF2-40B4-BE49-F238E27FC236}">
                <a16:creationId xmlns:a16="http://schemas.microsoft.com/office/drawing/2014/main" id="{7A0C58B9-F7F1-4268-B247-23DA782752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6565655" y="1511011"/>
            <a:ext cx="5833609" cy="2815527"/>
          </a:xfrm>
          <a:prstGeom prst="rect">
            <a:avLst/>
          </a:prstGeom>
          <a:ln w="19050">
            <a:noFill/>
            <a:miter lim="800000"/>
            <a:headEnd/>
            <a:tailEnd/>
          </a:ln>
        </p:spPr>
      </p:pic>
      <p:pic>
        <p:nvPicPr>
          <p:cNvPr id="6" name="Content Placeholder 8" descr="PHOTO_20181203_104820">
            <a:extLst>
              <a:ext uri="{FF2B5EF4-FFF2-40B4-BE49-F238E27FC236}">
                <a16:creationId xmlns:a16="http://schemas.microsoft.com/office/drawing/2014/main" id="{D87953D4-4EDD-436F-88CF-2E3052462C9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4242" b="6605"/>
          <a:stretch/>
        </p:blipFill>
        <p:spPr>
          <a:xfrm>
            <a:off x="6565655" y="4376005"/>
            <a:ext cx="3095277" cy="1980960"/>
          </a:xfrm>
          <a:prstGeom prst="rect">
            <a:avLst/>
          </a:prstGeom>
          <a:ln w="19050">
            <a:noFill/>
            <a:miter lim="800000"/>
            <a:headEnd/>
            <a:tailEnd/>
          </a:ln>
        </p:spPr>
      </p:pic>
      <p:pic>
        <p:nvPicPr>
          <p:cNvPr id="7" name="Content Placeholder 3" descr="PHOTO_20181203_102928">
            <a:extLst>
              <a:ext uri="{FF2B5EF4-FFF2-40B4-BE49-F238E27FC236}">
                <a16:creationId xmlns:a16="http://schemas.microsoft.com/office/drawing/2014/main" id="{63C865E9-25A3-46DB-A722-CF919888F5C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7770" t="9222" r="6814" b="6222"/>
          <a:stretch/>
        </p:blipFill>
        <p:spPr>
          <a:xfrm>
            <a:off x="10052604" y="6512542"/>
            <a:ext cx="1956817" cy="1499616"/>
          </a:xfrm>
          <a:prstGeom prst="rect">
            <a:avLst/>
          </a:prstGeom>
          <a:ln w="19050">
            <a:noFill/>
            <a:miter lim="800000"/>
            <a:headEnd/>
            <a:tailEnd/>
          </a:ln>
        </p:spPr>
      </p:pic>
      <p:pic>
        <p:nvPicPr>
          <p:cNvPr id="8" name="Picture 7">
            <a:extLst>
              <a:ext uri="{FF2B5EF4-FFF2-40B4-BE49-F238E27FC236}">
                <a16:creationId xmlns:a16="http://schemas.microsoft.com/office/drawing/2014/main" id="{00000000-0008-0000-0000-00001000000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06079" y="6695422"/>
            <a:ext cx="1893051" cy="1499616"/>
          </a:xfrm>
          <a:prstGeom prst="rect">
            <a:avLst/>
          </a:prstGeom>
        </p:spPr>
      </p:pic>
      <p:sp>
        <p:nvSpPr>
          <p:cNvPr id="9" name="Title 1">
            <a:extLst>
              <a:ext uri="{FF2B5EF4-FFF2-40B4-BE49-F238E27FC236}">
                <a16:creationId xmlns:a16="http://schemas.microsoft.com/office/drawing/2014/main" id="{AC8A385B-BCB2-4A4C-BA8E-1B06D777C6C3}"/>
              </a:ext>
            </a:extLst>
          </p:cNvPr>
          <p:cNvSpPr txBox="1">
            <a:spLocks/>
          </p:cNvSpPr>
          <p:nvPr/>
        </p:nvSpPr>
        <p:spPr>
          <a:xfrm>
            <a:off x="490424" y="1581060"/>
            <a:ext cx="5879395" cy="7570849"/>
          </a:xfrm>
          <a:prstGeom prst="rect">
            <a:avLst/>
          </a:prstGeom>
        </p:spPr>
        <p:txBody>
          <a:bodyPr>
            <a:noAutofit/>
          </a:bodyPr>
          <a:lstStyle>
            <a:lvl1pPr algn="l" defTabSz="844095" rtl="0" eaLnBrk="1" latinLnBrk="0" hangingPunct="1">
              <a:lnSpc>
                <a:spcPct val="90000"/>
              </a:lnSpc>
              <a:spcBef>
                <a:spcPct val="0"/>
              </a:spcBef>
              <a:buNone/>
              <a:defRPr sz="4061" kern="1200">
                <a:solidFill>
                  <a:schemeClr val="tx1"/>
                </a:solidFill>
                <a:latin typeface="+mj-lt"/>
                <a:ea typeface="+mj-ea"/>
                <a:cs typeface="+mj-cs"/>
              </a:defRPr>
            </a:lvl1pPr>
          </a:lstStyle>
          <a:p>
            <a:r>
              <a:rPr lang="en-US" sz="2800" b="1" dirty="0">
                <a:solidFill>
                  <a:srgbClr val="116937"/>
                </a:solidFill>
                <a:latin typeface="Times New Roman" panose="02020603050405020304" pitchFamily="18" charset="0"/>
                <a:ea typeface="+mn-ea"/>
                <a:cs typeface="Times New Roman" panose="02020603050405020304" pitchFamily="18" charset="0"/>
              </a:rPr>
              <a:t>Pad Printing</a:t>
            </a:r>
          </a:p>
          <a:p>
            <a:endParaRPr lang="en-US" sz="2700" b="1" dirty="0">
              <a:solidFill>
                <a:srgbClr val="002060"/>
              </a:solidFill>
            </a:endParaRPr>
          </a:p>
          <a:p>
            <a:endParaRPr lang="en-US" sz="2700" b="1" dirty="0">
              <a:solidFill>
                <a:srgbClr val="002060"/>
              </a:solidFill>
            </a:endParaRPr>
          </a:p>
          <a:p>
            <a:r>
              <a:rPr lang="en-US" sz="2800" b="1" dirty="0">
                <a:solidFill>
                  <a:srgbClr val="116937"/>
                </a:solidFill>
                <a:latin typeface="Times New Roman" panose="02020603050405020304" pitchFamily="18" charset="0"/>
                <a:ea typeface="+mn-ea"/>
                <a:cs typeface="Times New Roman" panose="02020603050405020304" pitchFamily="18" charset="0"/>
              </a:rPr>
              <a:t>Advantages: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Printing can be done on 3-dimensional part of all shapes and size</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Also, can be printed on delicate and mechanical sensitive products.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Fine subjects also can be printed using this process.</a:t>
            </a:r>
          </a:p>
          <a:p>
            <a:pPr marL="457200" indent="-457200">
              <a:buFont typeface="Arial" panose="020B0604020202020204" pitchFamily="34" charset="0"/>
              <a:buChar char="•"/>
            </a:pPr>
            <a:r>
              <a:rPr lang="en-US" sz="2600" dirty="0">
                <a:solidFill>
                  <a:srgbClr val="116937"/>
                </a:solidFill>
                <a:latin typeface="Times New Roman" panose="02020603050405020304" pitchFamily="18" charset="0"/>
                <a:ea typeface="+mn-ea"/>
                <a:cs typeface="Times New Roman" panose="02020603050405020304" pitchFamily="18" charset="0"/>
              </a:rPr>
              <a:t>The maximum size Pad printing capability is 75mm Dia.</a:t>
            </a:r>
          </a:p>
          <a:p>
            <a:endParaRPr lang="en-IN" sz="3200" dirty="0">
              <a:solidFill>
                <a:srgbClr val="002060"/>
              </a:solidFill>
            </a:endParaRPr>
          </a:p>
          <a:p>
            <a:endParaRPr lang="en-IN" sz="3200" dirty="0">
              <a:solidFill>
                <a:srgbClr val="002060"/>
              </a:solidFill>
            </a:endParaRPr>
          </a:p>
          <a:p>
            <a:r>
              <a:rPr lang="en-IN" sz="2800" b="1" dirty="0">
                <a:solidFill>
                  <a:srgbClr val="116937"/>
                </a:solidFill>
                <a:latin typeface="Times New Roman" panose="02020603050405020304" pitchFamily="18" charset="0"/>
                <a:ea typeface="+mn-ea"/>
                <a:cs typeface="Times New Roman" panose="02020603050405020304" pitchFamily="18" charset="0"/>
              </a:rPr>
              <a:t>Applications : </a:t>
            </a:r>
            <a:r>
              <a:rPr lang="en-IN" sz="2600" dirty="0">
                <a:solidFill>
                  <a:srgbClr val="116937"/>
                </a:solidFill>
                <a:latin typeface="Times New Roman" panose="02020603050405020304" pitchFamily="18" charset="0"/>
                <a:ea typeface="+mn-ea"/>
                <a:cs typeface="Times New Roman" panose="02020603050405020304" pitchFamily="18" charset="0"/>
              </a:rPr>
              <a:t>Home Appliances, Automotive interior etc.</a:t>
            </a:r>
            <a:endParaRPr lang="en-US" sz="2600" dirty="0">
              <a:solidFill>
                <a:srgbClr val="116937"/>
              </a:solidFill>
              <a:latin typeface="Times New Roman" panose="02020603050405020304" pitchFamily="18" charset="0"/>
              <a:ea typeface="+mn-ea"/>
              <a:cs typeface="Times New Roman" panose="02020603050405020304" pitchFamily="18" charset="0"/>
            </a:endParaRPr>
          </a:p>
          <a:p>
            <a:r>
              <a:rPr lang="en-IN" sz="2800" b="1" dirty="0">
                <a:solidFill>
                  <a:srgbClr val="116937"/>
                </a:solidFill>
                <a:latin typeface="Times New Roman" panose="02020603050405020304" pitchFamily="18" charset="0"/>
                <a:ea typeface="+mn-ea"/>
                <a:cs typeface="Times New Roman" panose="02020603050405020304" pitchFamily="18" charset="0"/>
              </a:rPr>
              <a:t>Major Customers </a:t>
            </a:r>
            <a:r>
              <a:rPr lang="en-IN" sz="3200" b="1" dirty="0">
                <a:solidFill>
                  <a:srgbClr val="116937"/>
                </a:solidFill>
                <a:latin typeface="Times New Roman" panose="02020603050405020304" pitchFamily="18" charset="0"/>
                <a:cs typeface="Times New Roman" panose="02020603050405020304" pitchFamily="18" charset="0"/>
              </a:rPr>
              <a:t>: </a:t>
            </a:r>
            <a:r>
              <a:rPr lang="en-IN" sz="2600" dirty="0">
                <a:solidFill>
                  <a:srgbClr val="116937"/>
                </a:solidFill>
                <a:latin typeface="Times New Roman" panose="02020603050405020304" pitchFamily="18" charset="0"/>
                <a:cs typeface="Times New Roman" panose="02020603050405020304" pitchFamily="18" charset="0"/>
              </a:rPr>
              <a:t>LS Automotive, Philips, Hyundai, Renault Nissan, etc.</a:t>
            </a:r>
            <a:endParaRPr lang="en-IN" sz="2800" dirty="0">
              <a:solidFill>
                <a:srgbClr val="116937"/>
              </a:solidFill>
              <a:latin typeface="Times New Roman" panose="02020603050405020304" pitchFamily="18" charset="0"/>
              <a:cs typeface="Times New Roman" panose="02020603050405020304" pitchFamily="18" charset="0"/>
            </a:endParaRPr>
          </a:p>
          <a:p>
            <a:endParaRPr lang="en-US" sz="2700" dirty="0">
              <a:solidFill>
                <a:srgbClr val="002060"/>
              </a:solidFill>
            </a:endParaRPr>
          </a:p>
          <a:p>
            <a:endParaRPr lang="en-US" sz="2700" dirty="0">
              <a:solidFill>
                <a:srgbClr val="002060"/>
              </a:solidFill>
            </a:endParaRPr>
          </a:p>
          <a:p>
            <a:endParaRPr lang="en-US" sz="2700" b="1" dirty="0">
              <a:solidFill>
                <a:srgbClr val="002060"/>
              </a:solidFill>
            </a:endParaRPr>
          </a:p>
          <a:p>
            <a:br>
              <a:rPr lang="en-US" sz="2700" dirty="0">
                <a:solidFill>
                  <a:srgbClr val="002060"/>
                </a:solidFill>
              </a:rPr>
            </a:br>
            <a:br>
              <a:rPr lang="en-US" sz="2700" dirty="0">
                <a:solidFill>
                  <a:srgbClr val="002060"/>
                </a:solidFill>
              </a:rPr>
            </a:br>
            <a:endParaRPr lang="en-US" sz="2700" dirty="0">
              <a:solidFill>
                <a:srgbClr val="002060"/>
              </a:solidFill>
            </a:endParaRPr>
          </a:p>
        </p:txBody>
      </p:sp>
    </p:spTree>
    <p:extLst>
      <p:ext uri="{BB962C8B-B14F-4D97-AF65-F5344CB8AC3E}">
        <p14:creationId xmlns:p14="http://schemas.microsoft.com/office/powerpoint/2010/main" val="94500047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9465</TotalTime>
  <Words>1786</Words>
  <Application>Microsoft Office PowerPoint</Application>
  <PresentationFormat>A3 Paper (297x420 mm)</PresentationFormat>
  <Paragraphs>322</Paragraphs>
  <Slides>38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Constantia</vt:lpstr>
      <vt:lpstr>Forte</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Ariram V</dc:creator>
  <cp:lastModifiedBy>A0 - Vinod M</cp:lastModifiedBy>
  <cp:revision>291</cp:revision>
  <cp:lastPrinted>2018-11-23T12:37:01Z</cp:lastPrinted>
  <dcterms:created xsi:type="dcterms:W3CDTF">2018-11-22T09:17:24Z</dcterms:created>
  <dcterms:modified xsi:type="dcterms:W3CDTF">2023-01-30T03:55:24Z</dcterms:modified>
</cp:coreProperties>
</file>